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835" r:id="rId3"/>
    <p:sldId id="836" r:id="rId4"/>
    <p:sldId id="837" r:id="rId5"/>
    <p:sldId id="839" r:id="rId6"/>
    <p:sldId id="682" r:id="rId7"/>
    <p:sldId id="838" r:id="rId8"/>
    <p:sldId id="727" r:id="rId9"/>
    <p:sldId id="840" r:id="rId10"/>
    <p:sldId id="841" r:id="rId11"/>
    <p:sldId id="842" r:id="rId12"/>
    <p:sldId id="843" r:id="rId13"/>
    <p:sldId id="844" r:id="rId14"/>
    <p:sldId id="8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47DA-E0B4-8C41-9B14-CE6FDB5C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FD070-BFE8-2A4D-A3CB-8B76D78B0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7BA5-5D1B-1942-8287-FBE39B4F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0596-1343-C44B-A40A-C8AEA992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E9ED-22B5-C44D-98D0-A31D4880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2AE6-1E15-FC4D-8317-AE0AC667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066DC-F8D0-6647-91BB-85F65177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A213-6703-F245-BA6C-18625839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89651-F258-0D43-9A69-3DDEAE42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9408-53AB-6244-822F-97B2C23D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9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B2ACB-DCB9-FD4B-9054-785C79CB4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1C83-FC86-354F-A252-E730E9FD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BD44-9DF9-7E4F-9DE0-BF8B5760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D4A1-CDB6-904F-8182-33360818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5815-D11F-BC42-8143-E5D51C77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2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DE6C-A727-D247-B105-83AC25E1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CDE6-029F-F942-97AA-31C7A88B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22E8-5B42-154B-A256-5351CD0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CBD-ACA7-EC4D-8EC5-AE179487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9B6A-9518-184D-B4C2-D1F0371C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E4AD-661F-514D-956A-5D50C333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765E-C594-4343-A65B-04634A8C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A955-EC24-3544-86BC-76F4B32F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193E-4C5F-D341-BC6C-E58D460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A482-11FA-D444-B05D-DCE47B67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1818-52E3-514F-9C6B-5CE30B9A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20A4-BD7D-8B4A-BAE1-6BA301A38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6123-CA5E-3D4B-B2EC-C7CD94191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CCFAB-C646-554B-8563-402BBBFE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3051-74F7-2441-B2C4-34C1F272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9FEF0-2637-854B-8C49-14AE9173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3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E3B0-06FF-864C-802A-DBEE1A63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35C6-9059-554A-A52F-64DA9517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E42C-5385-3B4B-AF8F-7E5CF2BA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B0C6F-EA29-2447-922E-44E5CC7C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99AD6-AFCB-3A42-AB03-7F4D736A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09D4C-B184-084A-BCBC-FD60D48A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6EED-99F4-FA44-8FED-81EC539C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88BEA-9283-E043-9B1E-02BFC785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CE5-07CB-AA4E-A4D8-79F9E47E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D5E1-30A1-6241-ADFD-A9D9DB0A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64428-DCE4-3C4E-BBF2-D882707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300A5-9735-1D41-B74B-380DCF56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4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EED80-4B0C-1E42-BA47-AACCC24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9B31-EBD3-334E-9025-796D57CA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CEFAD-4329-4B40-A0A3-DB5A146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3219-EA68-EB44-B5BE-F7FE3F86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3D8E-C3DD-6148-936E-7350B69E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ED81-68B7-6043-A036-7BCBCA2F9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5532-4D8C-7841-9611-C2903C36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752AB-3444-FB4E-8FB4-3B8F1440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04AFA-3C65-B641-A9B0-27DB2F5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C56-1304-034C-AAED-5FB826EC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A52B4-C1A2-4547-9477-679A74532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CC63C-2E33-754C-B473-CF52DC66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04B5-5DDC-C943-924F-EDF504AF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24EE-ECAC-264C-AB01-51DEBE99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C14B8-14AF-3A47-9BE7-04C716C8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DFE9F-CF4A-0242-B7CB-B8B1FBA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C0D1-92E9-064F-8AE2-AF1E9C9B4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FF9F-988F-7F4C-AAE8-FAFCA237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30B90-951B-844E-A26B-E1B3804482B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9C98-F26F-884B-A085-FAB2B11A9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C586-DDEC-EF41-A716-3F07C6BA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EB03-97A0-654C-BC0E-78672E100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fs/go-ds-crd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ydro-project/anna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ydro-project/ann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4.0010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ntaurusInfra/fornax/releas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ntaurusInfra/miza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EC42-CEB6-A542-991A-99D3932E1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2/7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777FE-37CD-9643-A847-C55CDBC90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0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33A8-C253-E149-B93F-1A6AC161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A038-843A-DA49-82C2-973E283E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63" y="1842394"/>
            <a:ext cx="6070601" cy="327695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CRDT-based edge storage (KV store)</a:t>
            </a:r>
          </a:p>
          <a:p>
            <a:endParaRPr lang="en-US" dirty="0"/>
          </a:p>
          <a:p>
            <a:pPr lvl="1"/>
            <a:r>
              <a:rPr lang="en-US" u="sng" dirty="0"/>
              <a:t>C</a:t>
            </a:r>
            <a:r>
              <a:rPr lang="en-US" dirty="0"/>
              <a:t>onflict-free </a:t>
            </a:r>
            <a:r>
              <a:rPr lang="en-US" u="sng" dirty="0"/>
              <a:t>R</a:t>
            </a:r>
            <a:r>
              <a:rPr lang="en-US" dirty="0"/>
              <a:t>eplicated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T</a:t>
            </a:r>
            <a:r>
              <a:rPr lang="en-US" dirty="0"/>
              <a:t>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eventual consistency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Cross-clusters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25D8805-3DD6-794F-A69E-26AC332CED12}"/>
              </a:ext>
            </a:extLst>
          </p:cNvPr>
          <p:cNvSpPr/>
          <p:nvPr/>
        </p:nvSpPr>
        <p:spPr>
          <a:xfrm>
            <a:off x="9983627" y="602370"/>
            <a:ext cx="1042718" cy="1023675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38A035B-19F4-D64B-874B-D55FE0B6ACAF}"/>
              </a:ext>
            </a:extLst>
          </p:cNvPr>
          <p:cNvSpPr/>
          <p:nvPr/>
        </p:nvSpPr>
        <p:spPr>
          <a:xfrm>
            <a:off x="6614831" y="4416425"/>
            <a:ext cx="2732596" cy="172957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24C373AE-85E6-FC4B-A878-5D7D94779F6E}"/>
              </a:ext>
            </a:extLst>
          </p:cNvPr>
          <p:cNvSpPr/>
          <p:nvPr/>
        </p:nvSpPr>
        <p:spPr>
          <a:xfrm>
            <a:off x="9832835" y="3855923"/>
            <a:ext cx="2140026" cy="1522466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42ABEF5-39DF-F748-9CD5-A870F408765C}"/>
              </a:ext>
            </a:extLst>
          </p:cNvPr>
          <p:cNvSpPr/>
          <p:nvPr/>
        </p:nvSpPr>
        <p:spPr>
          <a:xfrm>
            <a:off x="8156325" y="2411440"/>
            <a:ext cx="1042718" cy="102367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4FEC3-620B-C24C-8FBF-70727B01C371}"/>
              </a:ext>
            </a:extLst>
          </p:cNvPr>
          <p:cNvCxnSpPr>
            <a:cxnSpLocks/>
            <a:stCxn id="18" idx="0"/>
            <a:endCxn id="20" idx="3"/>
          </p:cNvCxnSpPr>
          <p:nvPr/>
        </p:nvCxnSpPr>
        <p:spPr>
          <a:xfrm flipV="1">
            <a:off x="7981129" y="3435115"/>
            <a:ext cx="696555" cy="9813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363845-96CE-E04B-B644-2D41EFCD1619}"/>
              </a:ext>
            </a:extLst>
          </p:cNvPr>
          <p:cNvCxnSpPr>
            <a:cxnSpLocks/>
            <a:stCxn id="19" idx="0"/>
            <a:endCxn id="20" idx="3"/>
          </p:cNvCxnSpPr>
          <p:nvPr/>
        </p:nvCxnSpPr>
        <p:spPr>
          <a:xfrm flipH="1" flipV="1">
            <a:off x="8677684" y="3435115"/>
            <a:ext cx="2225164" cy="4208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DCEB0E-E79B-FE45-BC9D-3E4429921E69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8677684" y="1626045"/>
            <a:ext cx="1827302" cy="785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riangle 23">
            <a:extLst>
              <a:ext uri="{FF2B5EF4-FFF2-40B4-BE49-F238E27FC236}">
                <a16:creationId xmlns:a16="http://schemas.microsoft.com/office/drawing/2014/main" id="{A73022B8-CB7A-3F4D-8A6F-F4A3B3D395BF}"/>
              </a:ext>
            </a:extLst>
          </p:cNvPr>
          <p:cNvSpPr/>
          <p:nvPr/>
        </p:nvSpPr>
        <p:spPr>
          <a:xfrm>
            <a:off x="6423378" y="3672990"/>
            <a:ext cx="1042718" cy="102367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AFBCA4-1172-B84B-A41F-CAD1226D90D4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6944737" y="3435115"/>
            <a:ext cx="1732947" cy="2378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BF7672B-4577-0345-B762-729625FDEAF8}"/>
              </a:ext>
            </a:extLst>
          </p:cNvPr>
          <p:cNvSpPr txBox="1"/>
          <p:nvPr/>
        </p:nvSpPr>
        <p:spPr>
          <a:xfrm>
            <a:off x="8786310" y="2257552"/>
            <a:ext cx="601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c1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F46BF6-E19F-A047-BCF1-A98125D821DE}"/>
              </a:ext>
            </a:extLst>
          </p:cNvPr>
          <p:cNvSpPr txBox="1"/>
          <p:nvPr/>
        </p:nvSpPr>
        <p:spPr>
          <a:xfrm>
            <a:off x="8376869" y="6145995"/>
            <a:ext cx="7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c11</a:t>
            </a:r>
            <a:endParaRPr lang="en-US" sz="1400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5F746A0-CDE4-8A4B-8E84-11A44796C433}"/>
              </a:ext>
            </a:extLst>
          </p:cNvPr>
          <p:cNvSpPr/>
          <p:nvPr/>
        </p:nvSpPr>
        <p:spPr>
          <a:xfrm>
            <a:off x="10059569" y="2324907"/>
            <a:ext cx="1508998" cy="1023675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FB22F4-45E3-3249-8F4A-3247DB9C1E28}"/>
              </a:ext>
            </a:extLst>
          </p:cNvPr>
          <p:cNvCxnSpPr>
            <a:cxnSpLocks/>
            <a:stCxn id="28" idx="0"/>
            <a:endCxn id="17" idx="3"/>
          </p:cNvCxnSpPr>
          <p:nvPr/>
        </p:nvCxnSpPr>
        <p:spPr>
          <a:xfrm flipH="1" flipV="1">
            <a:off x="10504986" y="1626045"/>
            <a:ext cx="309082" cy="6988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>
            <a:extLst>
              <a:ext uri="{FF2B5EF4-FFF2-40B4-BE49-F238E27FC236}">
                <a16:creationId xmlns:a16="http://schemas.microsoft.com/office/drawing/2014/main" id="{340AEBF5-DAE0-4E4D-B408-EB14EB3DB3B1}"/>
              </a:ext>
            </a:extLst>
          </p:cNvPr>
          <p:cNvSpPr/>
          <p:nvPr/>
        </p:nvSpPr>
        <p:spPr>
          <a:xfrm>
            <a:off x="7082460" y="5736981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8F8975E0-F5B3-9841-BDF1-4A2D7CD2C1D9}"/>
              </a:ext>
            </a:extLst>
          </p:cNvPr>
          <p:cNvSpPr/>
          <p:nvPr/>
        </p:nvSpPr>
        <p:spPr>
          <a:xfrm>
            <a:off x="7611461" y="5736981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55197AB4-49CE-B64D-95BA-ED948B620D80}"/>
              </a:ext>
            </a:extLst>
          </p:cNvPr>
          <p:cNvSpPr/>
          <p:nvPr/>
        </p:nvSpPr>
        <p:spPr>
          <a:xfrm>
            <a:off x="8572144" y="5748754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BF8134E3-1303-4D4B-A76E-F2C714916085}"/>
              </a:ext>
            </a:extLst>
          </p:cNvPr>
          <p:cNvSpPr/>
          <p:nvPr/>
        </p:nvSpPr>
        <p:spPr>
          <a:xfrm>
            <a:off x="7797743" y="5185097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54A169FA-73A2-CF41-A11C-FF01725E15DB}"/>
              </a:ext>
            </a:extLst>
          </p:cNvPr>
          <p:cNvSpPr/>
          <p:nvPr/>
        </p:nvSpPr>
        <p:spPr>
          <a:xfrm>
            <a:off x="8112672" y="5736981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DFEAAED6-688B-7149-B75B-D1857E57D858}"/>
              </a:ext>
            </a:extLst>
          </p:cNvPr>
          <p:cNvSpPr/>
          <p:nvPr/>
        </p:nvSpPr>
        <p:spPr>
          <a:xfrm>
            <a:off x="10187565" y="4997519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50B60769-511B-3F41-B1BC-8F9C963638DA}"/>
              </a:ext>
            </a:extLst>
          </p:cNvPr>
          <p:cNvSpPr/>
          <p:nvPr/>
        </p:nvSpPr>
        <p:spPr>
          <a:xfrm>
            <a:off x="10716566" y="4997519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90AC9B9F-6AF9-F44C-A2C3-E4B789C6DE32}"/>
              </a:ext>
            </a:extLst>
          </p:cNvPr>
          <p:cNvSpPr/>
          <p:nvPr/>
        </p:nvSpPr>
        <p:spPr>
          <a:xfrm>
            <a:off x="10902848" y="4445635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76FE54FA-29CC-6F4B-A71F-635BEE272B2C}"/>
              </a:ext>
            </a:extLst>
          </p:cNvPr>
          <p:cNvSpPr/>
          <p:nvPr/>
        </p:nvSpPr>
        <p:spPr>
          <a:xfrm>
            <a:off x="11217777" y="4997519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9B487378-B61D-B64E-A4EC-464563B11609}"/>
              </a:ext>
            </a:extLst>
          </p:cNvPr>
          <p:cNvSpPr/>
          <p:nvPr/>
        </p:nvSpPr>
        <p:spPr>
          <a:xfrm>
            <a:off x="10442822" y="2951477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40DA5099-45DC-D34C-A805-1D537EA54262}"/>
              </a:ext>
            </a:extLst>
          </p:cNvPr>
          <p:cNvSpPr/>
          <p:nvPr/>
        </p:nvSpPr>
        <p:spPr>
          <a:xfrm>
            <a:off x="10971823" y="2951477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C7011B39-47C6-B944-A3FA-38B015062E14}"/>
              </a:ext>
            </a:extLst>
          </p:cNvPr>
          <p:cNvSpPr/>
          <p:nvPr/>
        </p:nvSpPr>
        <p:spPr>
          <a:xfrm>
            <a:off x="8526197" y="3030623"/>
            <a:ext cx="246994" cy="24365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ED4796-5BD9-3C4D-8980-17D7FE4503D2}"/>
              </a:ext>
            </a:extLst>
          </p:cNvPr>
          <p:cNvGrpSpPr/>
          <p:nvPr/>
        </p:nvGrpSpPr>
        <p:grpSpPr>
          <a:xfrm>
            <a:off x="11353800" y="6099224"/>
            <a:ext cx="921758" cy="787302"/>
            <a:chOff x="1539929" y="5223641"/>
            <a:chExt cx="921758" cy="787302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F2D7FAF-8256-C141-84F9-AC4FD4AA309B}"/>
                </a:ext>
              </a:extLst>
            </p:cNvPr>
            <p:cNvSpPr/>
            <p:nvPr/>
          </p:nvSpPr>
          <p:spPr>
            <a:xfrm>
              <a:off x="1731382" y="5223641"/>
              <a:ext cx="538852" cy="541081"/>
            </a:xfrm>
            <a:prstGeom prst="triangl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BA8472-407E-3F4C-A3F6-0584032BAB78}"/>
                </a:ext>
              </a:extLst>
            </p:cNvPr>
            <p:cNvSpPr txBox="1"/>
            <p:nvPr/>
          </p:nvSpPr>
          <p:spPr>
            <a:xfrm>
              <a:off x="1539929" y="5764722"/>
              <a:ext cx="921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Edge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DC75-4874-B44A-BDFC-4A589EC5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9339-78E5-A044-A09A-B956E48B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based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Merge data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Example solution: 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Anna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b="1" u="sng" dirty="0">
                <a:solidFill>
                  <a:schemeClr val="bg1">
                    <a:lumMod val="85000"/>
                  </a:schemeClr>
                </a:solidFill>
              </a:rPr>
              <a:t>Operation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Based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Logical clock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Example solution: </a:t>
            </a:r>
          </a:p>
          <a:p>
            <a:pPr lvl="2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Go-ds-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crdt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DF9880-6D72-B246-9552-914661EBD479}"/>
              </a:ext>
            </a:extLst>
          </p:cNvPr>
          <p:cNvGrpSpPr/>
          <p:nvPr/>
        </p:nvGrpSpPr>
        <p:grpSpPr>
          <a:xfrm>
            <a:off x="6096000" y="4420835"/>
            <a:ext cx="6096000" cy="2225928"/>
            <a:chOff x="6096000" y="4420835"/>
            <a:chExt cx="6096000" cy="2225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F1963A-8A33-634F-8B51-57691842C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4420835"/>
              <a:ext cx="5692277" cy="175612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4A33F9-80AA-744D-ADA0-ACE39CFBC506}"/>
                </a:ext>
              </a:extLst>
            </p:cNvPr>
            <p:cNvSpPr txBox="1"/>
            <p:nvPr/>
          </p:nvSpPr>
          <p:spPr>
            <a:xfrm>
              <a:off x="9144000" y="6338986"/>
              <a:ext cx="3048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https://github.com/ipfs/go-ds-</a:t>
              </a:r>
              <a:r>
                <a:rPr lang="en-US" sz="1400" dirty="0" err="1">
                  <a:hlinkClick r:id="rId3"/>
                </a:rPr>
                <a:t>crd</a:t>
              </a:r>
              <a:r>
                <a:rPr lang="en-US" sz="1400" dirty="0" err="1">
                  <a:hlinkClick r:id="rId3"/>
                </a:rPr>
                <a:t>t</a:t>
              </a: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2D61B2-4E81-B048-A2C2-1E5D4A9C1991}"/>
              </a:ext>
            </a:extLst>
          </p:cNvPr>
          <p:cNvGrpSpPr/>
          <p:nvPr/>
        </p:nvGrpSpPr>
        <p:grpSpPr>
          <a:xfrm>
            <a:off x="7421180" y="553155"/>
            <a:ext cx="4425730" cy="3448139"/>
            <a:chOff x="7421180" y="553155"/>
            <a:chExt cx="4425730" cy="34481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9FAF82-831C-EB41-B03B-82DFE5104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1180" y="553155"/>
              <a:ext cx="3932620" cy="30875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501D35-4431-E24F-B17E-00B807EC05DA}"/>
                </a:ext>
              </a:extLst>
            </p:cNvPr>
            <p:cNvSpPr txBox="1"/>
            <p:nvPr/>
          </p:nvSpPr>
          <p:spPr>
            <a:xfrm>
              <a:off x="9144000" y="3724295"/>
              <a:ext cx="2702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hlinkClick r:id="rId5"/>
                </a:rPr>
                <a:t>https://github.com/hydro-project/anna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5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1D7-0961-0F45-AC42-4D9D90D6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50E9-109A-904E-BF7C-FC2927EC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56" y="1836914"/>
            <a:ext cx="7718778" cy="4351338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u="sng" dirty="0"/>
              <a:t>Merge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E2E96-0FB6-3B4E-AE3D-B9A6554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04" y="1335970"/>
            <a:ext cx="4341856" cy="2271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5ADD9-F1DE-F849-876D-6F08894B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97" y="3117084"/>
            <a:ext cx="4409068" cy="2404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FE5B9F-8EDC-104E-B2D4-9210BCFE7DC8}"/>
              </a:ext>
            </a:extLst>
          </p:cNvPr>
          <p:cNvSpPr txBox="1"/>
          <p:nvPr/>
        </p:nvSpPr>
        <p:spPr>
          <a:xfrm>
            <a:off x="8650890" y="5716641"/>
            <a:ext cx="27029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https://github.com/hydro-project/anna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7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1D7-0961-0F45-AC42-4D9D90D6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50E9-109A-904E-BF7C-FC2927EC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260" y="1658056"/>
            <a:ext cx="7535333" cy="4834819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Merge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r>
              <a:rPr lang="en-US" sz="3600" u="sng" dirty="0"/>
              <a:t>Clock</a:t>
            </a:r>
          </a:p>
          <a:p>
            <a:pPr lvl="1"/>
            <a:r>
              <a:rPr lang="en-US" sz="2800" dirty="0"/>
              <a:t>Logic clock vs time clock</a:t>
            </a:r>
          </a:p>
          <a:p>
            <a:pPr lvl="1"/>
            <a:r>
              <a:rPr lang="en-US" sz="2800" dirty="0"/>
              <a:t>Merkle DAG</a:t>
            </a:r>
          </a:p>
          <a:p>
            <a:pPr lvl="1"/>
            <a:endParaRPr lang="en-US" sz="3200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9AD372-9EC5-B744-9EFB-5340D32E543C}"/>
              </a:ext>
            </a:extLst>
          </p:cNvPr>
          <p:cNvSpPr/>
          <p:nvPr/>
        </p:nvSpPr>
        <p:spPr>
          <a:xfrm>
            <a:off x="6723328" y="3639031"/>
            <a:ext cx="666044" cy="666044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31F01A-C550-024C-AD2F-78455D30C835}"/>
              </a:ext>
            </a:extLst>
          </p:cNvPr>
          <p:cNvSpPr/>
          <p:nvPr/>
        </p:nvSpPr>
        <p:spPr>
          <a:xfrm>
            <a:off x="5797639" y="3639031"/>
            <a:ext cx="666044" cy="666044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0E93CC-0EF0-8A41-B889-40FF6A19B250}"/>
              </a:ext>
            </a:extLst>
          </p:cNvPr>
          <p:cNvSpPr/>
          <p:nvPr/>
        </p:nvSpPr>
        <p:spPr>
          <a:xfrm>
            <a:off x="7649017" y="3639031"/>
            <a:ext cx="666044" cy="666044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968AC5-4433-2A45-ACB9-B0B7B1A730B1}"/>
              </a:ext>
            </a:extLst>
          </p:cNvPr>
          <p:cNvSpPr/>
          <p:nvPr/>
        </p:nvSpPr>
        <p:spPr>
          <a:xfrm>
            <a:off x="6723328" y="1975154"/>
            <a:ext cx="666044" cy="666044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5C2065-2136-4741-A3F6-340E0C2DA62F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6130661" y="2543658"/>
            <a:ext cx="690207" cy="109537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FF5EEF-640B-3346-B8AC-9941052872CF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7056350" y="2641198"/>
            <a:ext cx="0" cy="99783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D03D5-B0D0-6842-9DB1-8D4A7F720B51}"/>
              </a:ext>
            </a:extLst>
          </p:cNvPr>
          <p:cNvCxnSpPr>
            <a:cxnSpLocks/>
            <a:stCxn id="9" idx="0"/>
            <a:endCxn id="10" idx="5"/>
          </p:cNvCxnSpPr>
          <p:nvPr/>
        </p:nvCxnSpPr>
        <p:spPr>
          <a:xfrm flipH="1" flipV="1">
            <a:off x="7291832" y="2543658"/>
            <a:ext cx="690207" cy="109537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93077F8-5604-0543-B46B-28A9EA2B07AC}"/>
              </a:ext>
            </a:extLst>
          </p:cNvPr>
          <p:cNvSpPr/>
          <p:nvPr/>
        </p:nvSpPr>
        <p:spPr>
          <a:xfrm>
            <a:off x="10203127" y="3639031"/>
            <a:ext cx="666044" cy="66604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CF8ADB-8EC8-C64C-AF46-130F585E7EC3}"/>
              </a:ext>
            </a:extLst>
          </p:cNvPr>
          <p:cNvSpPr/>
          <p:nvPr/>
        </p:nvSpPr>
        <p:spPr>
          <a:xfrm>
            <a:off x="9277438" y="3639031"/>
            <a:ext cx="666044" cy="66604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091FD4-055D-904E-97CC-FC5812C4699A}"/>
              </a:ext>
            </a:extLst>
          </p:cNvPr>
          <p:cNvSpPr/>
          <p:nvPr/>
        </p:nvSpPr>
        <p:spPr>
          <a:xfrm>
            <a:off x="11128816" y="3639031"/>
            <a:ext cx="666044" cy="66604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DBEC43-1E80-D344-BE7D-018C4E81E65D}"/>
              </a:ext>
            </a:extLst>
          </p:cNvPr>
          <p:cNvSpPr/>
          <p:nvPr/>
        </p:nvSpPr>
        <p:spPr>
          <a:xfrm>
            <a:off x="10203127" y="1975154"/>
            <a:ext cx="666044" cy="66604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0B1DFE-FB26-EF4F-8403-36D07160767D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flipV="1">
            <a:off x="9610460" y="2543658"/>
            <a:ext cx="690207" cy="109537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EDE5A-0222-0540-A070-88A54F063B54}"/>
              </a:ext>
            </a:extLst>
          </p:cNvPr>
          <p:cNvCxnSpPr>
            <a:cxnSpLocks/>
            <a:stCxn id="14" idx="0"/>
            <a:endCxn id="17" idx="4"/>
          </p:cNvCxnSpPr>
          <p:nvPr/>
        </p:nvCxnSpPr>
        <p:spPr>
          <a:xfrm flipV="1">
            <a:off x="10536149" y="2641198"/>
            <a:ext cx="0" cy="99783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FD712-4379-0641-8130-3AE68F54C56C}"/>
              </a:ext>
            </a:extLst>
          </p:cNvPr>
          <p:cNvCxnSpPr>
            <a:cxnSpLocks/>
            <a:stCxn id="16" idx="0"/>
            <a:endCxn id="17" idx="5"/>
          </p:cNvCxnSpPr>
          <p:nvPr/>
        </p:nvCxnSpPr>
        <p:spPr>
          <a:xfrm flipH="1" flipV="1">
            <a:off x="10771631" y="2543658"/>
            <a:ext cx="690207" cy="1095373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FF3F90D-4C70-3547-A5EC-6F8FFDEC1340}"/>
              </a:ext>
            </a:extLst>
          </p:cNvPr>
          <p:cNvSpPr/>
          <p:nvPr/>
        </p:nvSpPr>
        <p:spPr>
          <a:xfrm>
            <a:off x="10203127" y="723106"/>
            <a:ext cx="666044" cy="666044"/>
          </a:xfrm>
          <a:prstGeom prst="ellipse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AE256-194A-D743-AE24-713EA21DEC55}"/>
              </a:ext>
            </a:extLst>
          </p:cNvPr>
          <p:cNvCxnSpPr>
            <a:cxnSpLocks/>
            <a:stCxn id="17" idx="0"/>
            <a:endCxn id="21" idx="4"/>
          </p:cNvCxnSpPr>
          <p:nvPr/>
        </p:nvCxnSpPr>
        <p:spPr>
          <a:xfrm flipV="1">
            <a:off x="10536149" y="1389150"/>
            <a:ext cx="0" cy="586004"/>
          </a:xfrm>
          <a:prstGeom prst="straightConnector1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AC18341-AADE-C741-86CF-DA5ADF8882E4}"/>
              </a:ext>
            </a:extLst>
          </p:cNvPr>
          <p:cNvSpPr/>
          <p:nvPr/>
        </p:nvSpPr>
        <p:spPr>
          <a:xfrm>
            <a:off x="8075360" y="5189227"/>
            <a:ext cx="666044" cy="6660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CDC4D0-177D-4D4E-89A4-003E5EC1C01C}"/>
              </a:ext>
            </a:extLst>
          </p:cNvPr>
          <p:cNvSpPr txBox="1"/>
          <p:nvPr/>
        </p:nvSpPr>
        <p:spPr>
          <a:xfrm>
            <a:off x="8876078" y="5374171"/>
            <a:ext cx="8027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1FB5CD-EDD9-AB4F-AD81-403C7030C77D}"/>
              </a:ext>
            </a:extLst>
          </p:cNvPr>
          <p:cNvSpPr txBox="1"/>
          <p:nvPr/>
        </p:nvSpPr>
        <p:spPr>
          <a:xfrm>
            <a:off x="9920865" y="4701123"/>
            <a:ext cx="227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https://arxiv.org/abs/2004.00107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324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90B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790B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803F-DEC6-EA46-B876-B9BB56F0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38E9-CFA3-604C-8D54-139A71C5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756" y="1825625"/>
            <a:ext cx="876864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Stateful serverless</a:t>
            </a:r>
          </a:p>
          <a:p>
            <a:endParaRPr lang="en-US" dirty="0"/>
          </a:p>
          <a:p>
            <a:r>
              <a:rPr lang="en-US" dirty="0"/>
              <a:t>Sharing state between clusters</a:t>
            </a:r>
          </a:p>
          <a:p>
            <a:endParaRPr lang="en-US" dirty="0"/>
          </a:p>
          <a:p>
            <a:r>
              <a:rPr lang="en-US" dirty="0"/>
              <a:t>Cross-cluster/region scheduling</a:t>
            </a:r>
          </a:p>
          <a:p>
            <a:endParaRPr lang="en-US" dirty="0"/>
          </a:p>
          <a:p>
            <a:r>
              <a:rPr lang="en-US" dirty="0"/>
              <a:t>Memory centric design</a:t>
            </a:r>
          </a:p>
          <a:p>
            <a:endParaRPr lang="en-US" dirty="0"/>
          </a:p>
          <a:p>
            <a:r>
              <a:rPr lang="en-US" dirty="0"/>
              <a:t>Mobile (MEC) edge application</a:t>
            </a:r>
          </a:p>
        </p:txBody>
      </p:sp>
    </p:spTree>
    <p:extLst>
      <p:ext uri="{BB962C8B-B14F-4D97-AF65-F5344CB8AC3E}">
        <p14:creationId xmlns:p14="http://schemas.microsoft.com/office/powerpoint/2010/main" val="1866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2B1D-E704-304F-AADD-5AF1D5A8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89" y="227453"/>
            <a:ext cx="3905600" cy="1325563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F566A7-9A74-7B45-B418-490EDBB45F46}"/>
              </a:ext>
            </a:extLst>
          </p:cNvPr>
          <p:cNvSpPr/>
          <p:nvPr/>
        </p:nvSpPr>
        <p:spPr>
          <a:xfrm>
            <a:off x="1321156" y="5316456"/>
            <a:ext cx="2471912" cy="5451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Hierarchical edge cluster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01E428-29A7-7945-97A3-A540E2769D3E}"/>
              </a:ext>
            </a:extLst>
          </p:cNvPr>
          <p:cNvSpPr/>
          <p:nvPr/>
        </p:nvSpPr>
        <p:spPr>
          <a:xfrm>
            <a:off x="3793068" y="4709453"/>
            <a:ext cx="2303445" cy="5451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Multi-tenant edge networking  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A77E0B-0EE9-BF48-9C90-0715D7148E7A}"/>
              </a:ext>
            </a:extLst>
          </p:cNvPr>
          <p:cNvSpPr/>
          <p:nvPr/>
        </p:nvSpPr>
        <p:spPr>
          <a:xfrm>
            <a:off x="7733791" y="2374517"/>
            <a:ext cx="3016587" cy="5451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Serverless Platform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601EE0-EAD1-6347-A2F7-59691B2FA65C}"/>
              </a:ext>
            </a:extLst>
          </p:cNvPr>
          <p:cNvSpPr/>
          <p:nvPr/>
        </p:nvSpPr>
        <p:spPr>
          <a:xfrm>
            <a:off x="6014837" y="1605946"/>
            <a:ext cx="4735541" cy="5553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Edge Workload scheduling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EDE8A-202F-8743-8B89-4CE91F0682B5}"/>
              </a:ext>
            </a:extLst>
          </p:cNvPr>
          <p:cNvSpPr txBox="1"/>
          <p:nvPr/>
        </p:nvSpPr>
        <p:spPr>
          <a:xfrm>
            <a:off x="3536338" y="6024158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Aug</a:t>
            </a:r>
          </a:p>
          <a:p>
            <a:r>
              <a:rPr lang="en-US" sz="1200" dirty="0"/>
              <a:t>830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B28F0-491C-1745-A5AD-0BBCA00CBC3C}"/>
              </a:ext>
            </a:extLst>
          </p:cNvPr>
          <p:cNvSpPr txBox="1"/>
          <p:nvPr/>
        </p:nvSpPr>
        <p:spPr>
          <a:xfrm>
            <a:off x="4329370" y="6029584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Sep</a:t>
            </a:r>
          </a:p>
          <a:p>
            <a:r>
              <a:rPr lang="en-US" sz="1200" dirty="0"/>
              <a:t>930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0310F-D379-864A-BAEA-EEC1AFBDA126}"/>
              </a:ext>
            </a:extLst>
          </p:cNvPr>
          <p:cNvSpPr txBox="1"/>
          <p:nvPr/>
        </p:nvSpPr>
        <p:spPr>
          <a:xfrm>
            <a:off x="5323544" y="602415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2022 </a:t>
            </a:r>
          </a:p>
          <a:p>
            <a:r>
              <a:rPr lang="en-US" sz="1200" dirty="0"/>
              <a:t>130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BC0B67-56E3-BD4E-8B93-4649F483A05D}"/>
              </a:ext>
            </a:extLst>
          </p:cNvPr>
          <p:cNvGrpSpPr/>
          <p:nvPr/>
        </p:nvGrpSpPr>
        <p:grpSpPr>
          <a:xfrm>
            <a:off x="462628" y="5967764"/>
            <a:ext cx="11497238" cy="369332"/>
            <a:chOff x="417472" y="6156038"/>
            <a:chExt cx="11497238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2DA1B3-1A8C-2045-A55D-5C311E12122D}"/>
                </a:ext>
              </a:extLst>
            </p:cNvPr>
            <p:cNvCxnSpPr>
              <a:cxnSpLocks/>
            </p:cNvCxnSpPr>
            <p:nvPr/>
          </p:nvCxnSpPr>
          <p:spPr>
            <a:xfrm>
              <a:off x="417472" y="6156038"/>
              <a:ext cx="1106580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103B1D-D814-FA4C-8828-094412C8EB7A}"/>
                </a:ext>
              </a:extLst>
            </p:cNvPr>
            <p:cNvSpPr txBox="1"/>
            <p:nvPr/>
          </p:nvSpPr>
          <p:spPr>
            <a:xfrm>
              <a:off x="11265173" y="615603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040CBD-772C-384D-9D1A-9B8CE19791E4}"/>
                </a:ext>
              </a:extLst>
            </p:cNvPr>
            <p:cNvSpPr txBox="1"/>
            <p:nvPr/>
          </p:nvSpPr>
          <p:spPr>
            <a:xfrm>
              <a:off x="516497" y="6212432"/>
              <a:ext cx="759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Feb 2021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380472-C07E-D646-BC7F-6CAEDD286221}"/>
              </a:ext>
            </a:extLst>
          </p:cNvPr>
          <p:cNvGrpSpPr/>
          <p:nvPr/>
        </p:nvGrpSpPr>
        <p:grpSpPr>
          <a:xfrm>
            <a:off x="5091286" y="3240726"/>
            <a:ext cx="4682063" cy="1499219"/>
            <a:chOff x="5046130" y="3429000"/>
            <a:chExt cx="4682063" cy="14992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D4425A-3FFB-4D44-8C72-F63061466B08}"/>
                </a:ext>
              </a:extLst>
            </p:cNvPr>
            <p:cNvSpPr/>
            <p:nvPr/>
          </p:nvSpPr>
          <p:spPr>
            <a:xfrm>
              <a:off x="5554130" y="4250885"/>
              <a:ext cx="3544714" cy="54518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Cross-cluster edge storage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C3FE3A-80FB-9E41-8F6F-5ACF0B9F0632}"/>
                </a:ext>
              </a:extLst>
            </p:cNvPr>
            <p:cNvSpPr/>
            <p:nvPr/>
          </p:nvSpPr>
          <p:spPr>
            <a:xfrm>
              <a:off x="5046130" y="3708187"/>
              <a:ext cx="4174063" cy="55531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Lightweight edge workload (container) runtime</a:t>
              </a: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8960064F-EA93-D24C-A556-CEC06C6AE6C7}"/>
                </a:ext>
              </a:extLst>
            </p:cNvPr>
            <p:cNvSpPr/>
            <p:nvPr/>
          </p:nvSpPr>
          <p:spPr>
            <a:xfrm rot="5400000">
              <a:off x="8594761" y="3794787"/>
              <a:ext cx="1499219" cy="767645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dk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4C7B0A-E4B2-B64F-B2AD-EC24348371E9}"/>
                </a:ext>
              </a:extLst>
            </p:cNvPr>
            <p:cNvSpPr/>
            <p:nvPr/>
          </p:nvSpPr>
          <p:spPr>
            <a:xfrm>
              <a:off x="8951729" y="3719565"/>
              <a:ext cx="90311" cy="10765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dk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A1FEC5-7330-334D-841E-77D1827FEEE6}"/>
              </a:ext>
            </a:extLst>
          </p:cNvPr>
          <p:cNvSpPr txBox="1"/>
          <p:nvPr/>
        </p:nvSpPr>
        <p:spPr>
          <a:xfrm>
            <a:off x="7543967" y="6024156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April 2022 </a:t>
            </a:r>
          </a:p>
          <a:p>
            <a:r>
              <a:rPr lang="en-US" sz="1200" dirty="0"/>
              <a:t>430</a:t>
            </a:r>
          </a:p>
        </p:txBody>
      </p:sp>
    </p:spTree>
    <p:extLst>
      <p:ext uri="{BB962C8B-B14F-4D97-AF65-F5344CB8AC3E}">
        <p14:creationId xmlns:p14="http://schemas.microsoft.com/office/powerpoint/2010/main" val="34325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4" grpId="0"/>
      <p:bldP spid="15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526-A215-3047-A08B-67D6C1D5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9" y="365125"/>
            <a:ext cx="8994422" cy="673453"/>
          </a:xfrm>
        </p:spPr>
        <p:txBody>
          <a:bodyPr>
            <a:normAutofit fontScale="90000"/>
          </a:bodyPr>
          <a:lstStyle/>
          <a:p>
            <a:r>
              <a:rPr lang="en-US" dirty="0"/>
              <a:t>Release v 0.2 &amp; 0.3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6FEFF-99F8-8C4B-BCF2-AE7F3739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11" y="1998134"/>
            <a:ext cx="5454768" cy="3561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F2736-8C6C-D04C-A1D6-EE72C213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48" y="1273356"/>
            <a:ext cx="5005642" cy="501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860C6-489B-AB4B-9FAD-6EE5B1292B04}"/>
              </a:ext>
            </a:extLst>
          </p:cNvPr>
          <p:cNvSpPr txBox="1"/>
          <p:nvPr/>
        </p:nvSpPr>
        <p:spPr>
          <a:xfrm>
            <a:off x="6939846" y="6334667"/>
            <a:ext cx="5252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https://github.com/CentaurusInfra/fornax/releases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E1F32-796F-0B49-B701-FC318D5641A4}"/>
              </a:ext>
            </a:extLst>
          </p:cNvPr>
          <p:cNvSpPr txBox="1"/>
          <p:nvPr/>
        </p:nvSpPr>
        <p:spPr>
          <a:xfrm>
            <a:off x="4007555" y="637417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(9/30)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B7CAE-90DA-0F42-8732-A2C7FCEBF43C}"/>
              </a:ext>
            </a:extLst>
          </p:cNvPr>
          <p:cNvSpPr txBox="1"/>
          <p:nvPr/>
        </p:nvSpPr>
        <p:spPr>
          <a:xfrm>
            <a:off x="11131258" y="57230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(1/30)</a:t>
            </a:r>
          </a:p>
        </p:txBody>
      </p:sp>
    </p:spTree>
    <p:extLst>
      <p:ext uri="{BB962C8B-B14F-4D97-AF65-F5344CB8AC3E}">
        <p14:creationId xmlns:p14="http://schemas.microsoft.com/office/powerpoint/2010/main" val="7301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90D5-0B1C-A34B-9CEA-72225582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Networking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00AFAF41-BA7F-E04E-A296-F49324741FF2}"/>
              </a:ext>
            </a:extLst>
          </p:cNvPr>
          <p:cNvSpPr/>
          <p:nvPr/>
        </p:nvSpPr>
        <p:spPr>
          <a:xfrm>
            <a:off x="4030133" y="3004636"/>
            <a:ext cx="2819400" cy="24384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Subnet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192.168.0.x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D76A5-4660-0E49-B0CD-EBE6FC913E6B}"/>
              </a:ext>
            </a:extLst>
          </p:cNvPr>
          <p:cNvSpPr/>
          <p:nvPr/>
        </p:nvSpPr>
        <p:spPr>
          <a:xfrm>
            <a:off x="3801533" y="2471236"/>
            <a:ext cx="6324600" cy="3505200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0571400-FEDB-434B-BC35-B94BFC2ED913}"/>
              </a:ext>
            </a:extLst>
          </p:cNvPr>
          <p:cNvSpPr/>
          <p:nvPr/>
        </p:nvSpPr>
        <p:spPr>
          <a:xfrm>
            <a:off x="7001933" y="3004636"/>
            <a:ext cx="2819400" cy="243840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Subnet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192.168.122.x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6A00E3-4FE4-1347-8AA1-29B2F5D572A6}"/>
              </a:ext>
            </a:extLst>
          </p:cNvPr>
          <p:cNvSpPr/>
          <p:nvPr/>
        </p:nvSpPr>
        <p:spPr>
          <a:xfrm>
            <a:off x="5173133" y="4681036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pod1</a:t>
            </a:r>
            <a:endParaRPr lang="en-US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BBA420-E7E5-1A4F-9188-DA7666768FF2}"/>
              </a:ext>
            </a:extLst>
          </p:cNvPr>
          <p:cNvSpPr/>
          <p:nvPr/>
        </p:nvSpPr>
        <p:spPr>
          <a:xfrm>
            <a:off x="8144933" y="4681036"/>
            <a:ext cx="533400" cy="533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pod2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3BDD9-FE76-CB45-AD33-3C46DA62F5DE}"/>
              </a:ext>
            </a:extLst>
          </p:cNvPr>
          <p:cNvSpPr txBox="1"/>
          <p:nvPr/>
        </p:nvSpPr>
        <p:spPr>
          <a:xfrm>
            <a:off x="7952592" y="205797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 192.168.0.0/16</a:t>
            </a:r>
          </a:p>
        </p:txBody>
      </p:sp>
    </p:spTree>
    <p:extLst>
      <p:ext uri="{BB962C8B-B14F-4D97-AF65-F5344CB8AC3E}">
        <p14:creationId xmlns:p14="http://schemas.microsoft.com/office/powerpoint/2010/main" val="112863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90D5-0B1C-A34B-9CEA-72225582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31" y="263650"/>
            <a:ext cx="10515600" cy="1325563"/>
          </a:xfrm>
        </p:spPr>
        <p:txBody>
          <a:bodyPr/>
          <a:lstStyle/>
          <a:p>
            <a:r>
              <a:rPr lang="en-US" dirty="0"/>
              <a:t>Edge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53BE-567A-7946-9385-37FB1F07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45" y="1568640"/>
            <a:ext cx="6635853" cy="488860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Cross-cluster edge communication</a:t>
            </a:r>
          </a:p>
          <a:p>
            <a:endParaRPr lang="en-US" dirty="0"/>
          </a:p>
          <a:p>
            <a:pPr lvl="1"/>
            <a:r>
              <a:rPr lang="en-US" dirty="0"/>
              <a:t>Virtual networking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VPC, subnet</a:t>
            </a:r>
          </a:p>
          <a:p>
            <a:pPr lvl="2"/>
            <a:r>
              <a:rPr lang="en-US" dirty="0"/>
              <a:t>Based on Mizar (</a:t>
            </a:r>
            <a:r>
              <a:rPr lang="en-US" dirty="0">
                <a:hlinkClick r:id="rId2"/>
              </a:rPr>
              <a:t>https://github.com/CentaurusInfra/mizar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Cross-cluster VPC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Edge gateway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Sky Computing (extended project)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52F6737-B911-A847-8057-787C831EAE4A}"/>
              </a:ext>
            </a:extLst>
          </p:cNvPr>
          <p:cNvSpPr/>
          <p:nvPr/>
        </p:nvSpPr>
        <p:spPr>
          <a:xfrm>
            <a:off x="6671335" y="3135960"/>
            <a:ext cx="1572111" cy="140846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0C80C0A-EB40-764F-AB4E-3F58E422E1C9}"/>
              </a:ext>
            </a:extLst>
          </p:cNvPr>
          <p:cNvSpPr/>
          <p:nvPr/>
        </p:nvSpPr>
        <p:spPr>
          <a:xfrm>
            <a:off x="9657666" y="2507898"/>
            <a:ext cx="1989645" cy="1408469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0534CD-8AF3-3C49-8163-2E081BCB1C8D}"/>
              </a:ext>
            </a:extLst>
          </p:cNvPr>
          <p:cNvSpPr/>
          <p:nvPr/>
        </p:nvSpPr>
        <p:spPr>
          <a:xfrm>
            <a:off x="9668772" y="2876070"/>
            <a:ext cx="666507" cy="731419"/>
          </a:xfrm>
          <a:prstGeom prst="round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gw2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C44314-0657-2A45-92E8-7652A5038C9F}"/>
              </a:ext>
            </a:extLst>
          </p:cNvPr>
          <p:cNvSpPr/>
          <p:nvPr/>
        </p:nvSpPr>
        <p:spPr>
          <a:xfrm>
            <a:off x="7802985" y="3474486"/>
            <a:ext cx="790295" cy="731418"/>
          </a:xfrm>
          <a:prstGeom prst="round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gw1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07D26AB1-ADAE-B449-8E3C-22C2709E18F6}"/>
              </a:ext>
            </a:extLst>
          </p:cNvPr>
          <p:cNvSpPr/>
          <p:nvPr/>
        </p:nvSpPr>
        <p:spPr>
          <a:xfrm>
            <a:off x="8438030" y="5481742"/>
            <a:ext cx="678022" cy="677423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92B18-95B5-6340-A466-335EBAB77AE4}"/>
              </a:ext>
            </a:extLst>
          </p:cNvPr>
          <p:cNvSpPr txBox="1"/>
          <p:nvPr/>
        </p:nvSpPr>
        <p:spPr>
          <a:xfrm>
            <a:off x="9139100" y="5789833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cluster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B1062-852F-3142-9A1A-5D6E79975657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8593280" y="3241780"/>
            <a:ext cx="1075492" cy="59841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2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626F8B-B1E3-A14E-9F48-B3AE9C14DFA0}"/>
              </a:ext>
            </a:extLst>
          </p:cNvPr>
          <p:cNvSpPr/>
          <p:nvPr/>
        </p:nvSpPr>
        <p:spPr>
          <a:xfrm>
            <a:off x="513267" y="152400"/>
            <a:ext cx="990600" cy="1066800"/>
          </a:xfrm>
          <a:prstGeom prst="round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D058EA7-29F9-F740-B101-64B0FF5C85B6}"/>
              </a:ext>
            </a:extLst>
          </p:cNvPr>
          <p:cNvSpPr/>
          <p:nvPr/>
        </p:nvSpPr>
        <p:spPr>
          <a:xfrm>
            <a:off x="694198" y="1466191"/>
            <a:ext cx="990600" cy="1066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F3475E-9369-2A48-94C7-2A6269774FCC}"/>
              </a:ext>
            </a:extLst>
          </p:cNvPr>
          <p:cNvSpPr/>
          <p:nvPr/>
        </p:nvSpPr>
        <p:spPr>
          <a:xfrm>
            <a:off x="694198" y="2878107"/>
            <a:ext cx="990600" cy="1066800"/>
          </a:xfrm>
          <a:prstGeom prst="roundRect">
            <a:avLst/>
          </a:prstGeom>
          <a:solidFill>
            <a:srgbClr val="00B0F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D1A2E8-2332-BA49-A9B0-9201E51CD5CD}"/>
              </a:ext>
            </a:extLst>
          </p:cNvPr>
          <p:cNvSpPr/>
          <p:nvPr/>
        </p:nvSpPr>
        <p:spPr>
          <a:xfrm>
            <a:off x="3201724" y="3538062"/>
            <a:ext cx="1767548" cy="2819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C355F-0396-3645-A9EA-B695E4FE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63" y="5366862"/>
            <a:ext cx="653122" cy="57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768D2-724B-C34F-8070-8F3097BF7913}"/>
              </a:ext>
            </a:extLst>
          </p:cNvPr>
          <p:cNvGrpSpPr/>
          <p:nvPr/>
        </p:nvGrpSpPr>
        <p:grpSpPr>
          <a:xfrm>
            <a:off x="1452793" y="3342365"/>
            <a:ext cx="1117096" cy="1147377"/>
            <a:chOff x="5817104" y="2590800"/>
            <a:chExt cx="1117096" cy="1147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19B45D-4772-0942-B8A2-AE8B5BD47062}"/>
                </a:ext>
              </a:extLst>
            </p:cNvPr>
            <p:cNvSpPr/>
            <p:nvPr/>
          </p:nvSpPr>
          <p:spPr>
            <a:xfrm>
              <a:off x="5817104" y="2590800"/>
              <a:ext cx="1117096" cy="11473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EC5034-0056-E742-961B-3EE7DD8553C7}"/>
                </a:ext>
              </a:extLst>
            </p:cNvPr>
            <p:cNvSpPr txBox="1"/>
            <p:nvPr/>
          </p:nvSpPr>
          <p:spPr>
            <a:xfrm>
              <a:off x="6045254" y="3140658"/>
              <a:ext cx="803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Pod</a:t>
              </a:r>
              <a:r>
                <a:rPr lang="zh-CN" altLang="en-US" b="1" dirty="0"/>
                <a:t> </a:t>
              </a:r>
              <a:r>
                <a:rPr lang="en-US" altLang="zh-CN" b="1" dirty="0"/>
                <a:t>1</a:t>
              </a:r>
              <a:endParaRPr 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FC1CBD-47FA-FB48-A8CA-D63655016AC6}"/>
                </a:ext>
              </a:extLst>
            </p:cNvPr>
            <p:cNvSpPr txBox="1"/>
            <p:nvPr/>
          </p:nvSpPr>
          <p:spPr>
            <a:xfrm>
              <a:off x="5903071" y="2882041"/>
              <a:ext cx="1009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192.168.</a:t>
              </a:r>
              <a:r>
                <a:rPr lang="en-US" altLang="zh-CN" sz="1600" b="1" dirty="0"/>
                <a:t>0</a:t>
              </a:r>
              <a:r>
                <a:rPr lang="en-US" altLang="zh-CN" sz="1200" b="1" dirty="0"/>
                <a:t>.2</a:t>
              </a:r>
              <a:endParaRPr lang="en-US" sz="1200" b="1" dirty="0"/>
            </a:p>
          </p:txBody>
        </p:sp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55C965D-EAA8-8541-81C7-E6DB48F4AA53}"/>
              </a:ext>
            </a:extLst>
          </p:cNvPr>
          <p:cNvCxnSpPr>
            <a:cxnSpLocks/>
            <a:stCxn id="10" idx="4"/>
            <a:endCxn id="9" idx="2"/>
          </p:cNvCxnSpPr>
          <p:nvPr/>
        </p:nvCxnSpPr>
        <p:spPr>
          <a:xfrm rot="16200000" flipH="1">
            <a:off x="2414635" y="4086447"/>
            <a:ext cx="1450594" cy="2257183"/>
          </a:xfrm>
          <a:prstGeom prst="bentConnector3">
            <a:avLst>
              <a:gd name="adj1" fmla="val 148145"/>
            </a:avLst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B7D92-ADCD-E648-B629-345210483491}"/>
              </a:ext>
            </a:extLst>
          </p:cNvPr>
          <p:cNvSpPr txBox="1"/>
          <p:nvPr/>
        </p:nvSpPr>
        <p:spPr>
          <a:xfrm>
            <a:off x="602886" y="448974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Ping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192.168.122.5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BB867A99-752D-EC4C-95BD-BC08BBA08EE1}"/>
              </a:ext>
            </a:extLst>
          </p:cNvPr>
          <p:cNvSpPr/>
          <p:nvPr/>
        </p:nvSpPr>
        <p:spPr>
          <a:xfrm>
            <a:off x="1462585" y="4954001"/>
            <a:ext cx="1002919" cy="42975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192.168.0.x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bouncer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Terminator 20">
            <a:extLst>
              <a:ext uri="{FF2B5EF4-FFF2-40B4-BE49-F238E27FC236}">
                <a16:creationId xmlns:a16="http://schemas.microsoft.com/office/drawing/2014/main" id="{BCE0E134-F5DA-CE49-9D04-6CB291C1B663}"/>
              </a:ext>
            </a:extLst>
          </p:cNvPr>
          <p:cNvSpPr/>
          <p:nvPr/>
        </p:nvSpPr>
        <p:spPr>
          <a:xfrm>
            <a:off x="1452793" y="5684564"/>
            <a:ext cx="1002919" cy="39425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192.168.x.x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divider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201878-9A18-4B47-8981-D67B675D113E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201724" y="4947762"/>
            <a:ext cx="1767548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75FD9D-3C26-C541-8ED1-24638EA15657}"/>
              </a:ext>
            </a:extLst>
          </p:cNvPr>
          <p:cNvSpPr txBox="1"/>
          <p:nvPr/>
        </p:nvSpPr>
        <p:spPr>
          <a:xfrm>
            <a:off x="4116124" y="4947762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Kernel</a:t>
            </a:r>
            <a:r>
              <a:rPr lang="zh-CN" altLang="en-US" sz="800" dirty="0"/>
              <a:t> </a:t>
            </a:r>
            <a:r>
              <a:rPr lang="en-US" altLang="zh-CN" sz="800" dirty="0"/>
              <a:t>Space</a:t>
            </a:r>
            <a:endParaRPr 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F57F4-8F3F-9145-A9DA-0E9225DC22EE}"/>
              </a:ext>
            </a:extLst>
          </p:cNvPr>
          <p:cNvSpPr txBox="1"/>
          <p:nvPr/>
        </p:nvSpPr>
        <p:spPr>
          <a:xfrm>
            <a:off x="4152978" y="4737224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User</a:t>
            </a:r>
            <a:r>
              <a:rPr lang="zh-CN" altLang="en-US" sz="800" dirty="0"/>
              <a:t> </a:t>
            </a:r>
            <a:r>
              <a:rPr lang="en-US" altLang="zh-CN" sz="800" dirty="0"/>
              <a:t>Space</a:t>
            </a:r>
            <a:endParaRPr lang="en-US" sz="8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BFD55D0A-8349-2447-959D-B1C722022EDD}"/>
              </a:ext>
            </a:extLst>
          </p:cNvPr>
          <p:cNvSpPr/>
          <p:nvPr/>
        </p:nvSpPr>
        <p:spPr>
          <a:xfrm>
            <a:off x="3528267" y="3955189"/>
            <a:ext cx="1017397" cy="39607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GW Agent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DA2C9BA-52AF-CA40-B118-41992E63289F}"/>
              </a:ext>
            </a:extLst>
          </p:cNvPr>
          <p:cNvCxnSpPr>
            <a:cxnSpLocks/>
            <a:stCxn id="9" idx="1"/>
            <a:endCxn id="26" idx="1"/>
          </p:cNvCxnSpPr>
          <p:nvPr/>
        </p:nvCxnSpPr>
        <p:spPr>
          <a:xfrm rot="10800000" flipH="1">
            <a:off x="3941962" y="4351263"/>
            <a:ext cx="95003" cy="1302337"/>
          </a:xfrm>
          <a:prstGeom prst="bentConnector4">
            <a:avLst>
              <a:gd name="adj1" fmla="val -335816"/>
              <a:gd name="adj2" fmla="val 69496"/>
            </a:avLst>
          </a:prstGeom>
          <a:ln w="25400">
            <a:solidFill>
              <a:srgbClr val="7030A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A5DC1D-7562-D94B-9FAE-FE50B94F123E}"/>
              </a:ext>
            </a:extLst>
          </p:cNvPr>
          <p:cNvSpPr txBox="1"/>
          <p:nvPr/>
        </p:nvSpPr>
        <p:spPr>
          <a:xfrm>
            <a:off x="4347903" y="6362983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Gateway</a:t>
            </a:r>
            <a:r>
              <a:rPr lang="zh-CN" altLang="en-US" sz="1000" dirty="0"/>
              <a:t> </a:t>
            </a:r>
            <a:r>
              <a:rPr lang="en-US" altLang="zh-CN" sz="1000" dirty="0"/>
              <a:t>host</a:t>
            </a:r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C36E9-73A0-6349-8DC1-8C1FFB25A69C}"/>
              </a:ext>
            </a:extLst>
          </p:cNvPr>
          <p:cNvSpPr txBox="1"/>
          <p:nvPr/>
        </p:nvSpPr>
        <p:spPr>
          <a:xfrm>
            <a:off x="3048156" y="3082046"/>
            <a:ext cx="22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</a:t>
            </a:r>
            <a:r>
              <a:rPr lang="zh-CN" altLang="en-US" dirty="0"/>
              <a:t> </a:t>
            </a:r>
            <a:r>
              <a:rPr lang="en-US" altLang="zh-CN" dirty="0"/>
              <a:t>192.168.122.x</a:t>
            </a:r>
            <a:endParaRPr lang="en-US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22E3FAD-031A-2F45-B11C-2CD89B6F836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461188" y="1452211"/>
            <a:ext cx="780391" cy="314369"/>
          </a:xfrm>
          <a:prstGeom prst="bentConnector4">
            <a:avLst>
              <a:gd name="adj1" fmla="val 15825"/>
              <a:gd name="adj2" fmla="val 172717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581F56C-BD2B-C24A-9BBE-785184E213C6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5400000">
            <a:off x="-244770" y="2158169"/>
            <a:ext cx="2192307" cy="314369"/>
          </a:xfrm>
          <a:prstGeom prst="bentConnector4">
            <a:avLst>
              <a:gd name="adj1" fmla="val 5692"/>
              <a:gd name="adj2" fmla="val 172717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465CE9-2D85-4A45-8C28-8131875209D2}"/>
              </a:ext>
            </a:extLst>
          </p:cNvPr>
          <p:cNvSpPr/>
          <p:nvPr/>
        </p:nvSpPr>
        <p:spPr>
          <a:xfrm>
            <a:off x="10583396" y="219164"/>
            <a:ext cx="990600" cy="1066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F65B52-7439-694B-9916-FEE0CD1A77D2}"/>
              </a:ext>
            </a:extLst>
          </p:cNvPr>
          <p:cNvSpPr/>
          <p:nvPr/>
        </p:nvSpPr>
        <p:spPr>
          <a:xfrm>
            <a:off x="10871924" y="1670130"/>
            <a:ext cx="9906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1F60D3D-9B4D-5C45-B0C5-102854A3C261}"/>
              </a:ext>
            </a:extLst>
          </p:cNvPr>
          <p:cNvSpPr/>
          <p:nvPr/>
        </p:nvSpPr>
        <p:spPr>
          <a:xfrm>
            <a:off x="10871924" y="3082046"/>
            <a:ext cx="990600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Slave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3CEB568-34FC-F54F-A9FA-5B20367C0D24}"/>
              </a:ext>
            </a:extLst>
          </p:cNvPr>
          <p:cNvSpPr/>
          <p:nvPr/>
        </p:nvSpPr>
        <p:spPr>
          <a:xfrm>
            <a:off x="7392724" y="3525238"/>
            <a:ext cx="1767548" cy="2819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033D828-E943-2E40-8B4C-92AC3198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963" y="5354038"/>
            <a:ext cx="653122" cy="57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40F8345-C8A0-E744-947B-6A29C8FAD1ED}"/>
              </a:ext>
            </a:extLst>
          </p:cNvPr>
          <p:cNvGrpSpPr/>
          <p:nvPr/>
        </p:nvGrpSpPr>
        <p:grpSpPr>
          <a:xfrm>
            <a:off x="9982200" y="3713701"/>
            <a:ext cx="1237914" cy="1147377"/>
            <a:chOff x="5774456" y="2590800"/>
            <a:chExt cx="1237914" cy="114737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7BCBBB-6EA4-C242-89BD-7AC52DE2A17E}"/>
                </a:ext>
              </a:extLst>
            </p:cNvPr>
            <p:cNvSpPr/>
            <p:nvPr/>
          </p:nvSpPr>
          <p:spPr>
            <a:xfrm>
              <a:off x="5817104" y="2590800"/>
              <a:ext cx="1117096" cy="11473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B26330-AC7A-E348-9075-7EC5B363E11D}"/>
                </a:ext>
              </a:extLst>
            </p:cNvPr>
            <p:cNvSpPr txBox="1"/>
            <p:nvPr/>
          </p:nvSpPr>
          <p:spPr>
            <a:xfrm>
              <a:off x="6045254" y="3140658"/>
              <a:ext cx="803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Pod</a:t>
              </a:r>
              <a:r>
                <a:rPr lang="zh-CN" altLang="en-US" b="1" dirty="0"/>
                <a:t> </a:t>
              </a:r>
              <a:r>
                <a:rPr lang="en-US" altLang="zh-CN" b="1" dirty="0"/>
                <a:t>2</a:t>
              </a:r>
              <a:endParaRPr 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71EDD-C146-B348-B01B-7226AD0D4DD6}"/>
                </a:ext>
              </a:extLst>
            </p:cNvPr>
            <p:cNvSpPr txBox="1"/>
            <p:nvPr/>
          </p:nvSpPr>
          <p:spPr>
            <a:xfrm>
              <a:off x="5774456" y="2882041"/>
              <a:ext cx="1237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192.168.</a:t>
              </a:r>
              <a:r>
                <a:rPr lang="en-US" altLang="zh-CN" sz="1600" b="1" dirty="0"/>
                <a:t>122</a:t>
              </a:r>
              <a:r>
                <a:rPr lang="en-US" altLang="zh-CN" sz="1200" b="1" dirty="0"/>
                <a:t>.2</a:t>
              </a:r>
              <a:endParaRPr lang="en-US" sz="1200" b="1" dirty="0"/>
            </a:p>
          </p:txBody>
        </p:sp>
      </p:grp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47A3DD7-77C4-AF4C-9489-8EF3EAB3D6DA}"/>
              </a:ext>
            </a:extLst>
          </p:cNvPr>
          <p:cNvCxnSpPr>
            <a:cxnSpLocks/>
            <a:stCxn id="39" idx="4"/>
            <a:endCxn id="37" idx="2"/>
          </p:cNvCxnSpPr>
          <p:nvPr/>
        </p:nvCxnSpPr>
        <p:spPr>
          <a:xfrm rot="5400000">
            <a:off x="8988243" y="4332359"/>
            <a:ext cx="1066434" cy="2123872"/>
          </a:xfrm>
          <a:prstGeom prst="bentConnector3">
            <a:avLst>
              <a:gd name="adj1" fmla="val 163127"/>
            </a:avLst>
          </a:prstGeom>
          <a:ln w="2540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rminator 43">
            <a:extLst>
              <a:ext uri="{FF2B5EF4-FFF2-40B4-BE49-F238E27FC236}">
                <a16:creationId xmlns:a16="http://schemas.microsoft.com/office/drawing/2014/main" id="{A15BBC17-34CE-ED44-B267-CEAAE92D2707}"/>
              </a:ext>
            </a:extLst>
          </p:cNvPr>
          <p:cNvSpPr/>
          <p:nvPr/>
        </p:nvSpPr>
        <p:spPr>
          <a:xfrm>
            <a:off x="10042609" y="5182337"/>
            <a:ext cx="1117096" cy="42975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192.168.122.x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bouncer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rminator 44">
            <a:extLst>
              <a:ext uri="{FF2B5EF4-FFF2-40B4-BE49-F238E27FC236}">
                <a16:creationId xmlns:a16="http://schemas.microsoft.com/office/drawing/2014/main" id="{357A4777-7933-D143-92E7-05DAC61B1349}"/>
              </a:ext>
            </a:extLst>
          </p:cNvPr>
          <p:cNvSpPr/>
          <p:nvPr/>
        </p:nvSpPr>
        <p:spPr>
          <a:xfrm>
            <a:off x="10120370" y="6062035"/>
            <a:ext cx="1002919" cy="39425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192.168.x.x</a:t>
            </a:r>
            <a:r>
              <a:rPr lang="zh-CN" altLang="en-US" sz="1100" dirty="0">
                <a:solidFill>
                  <a:schemeClr val="tx1"/>
                </a:solidFill>
              </a:rPr>
              <a:t> </a:t>
            </a:r>
            <a:r>
              <a:rPr lang="en-US" altLang="zh-CN" sz="1100" dirty="0">
                <a:solidFill>
                  <a:schemeClr val="tx1"/>
                </a:solidFill>
              </a:rPr>
              <a:t>divider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70D2E6-3726-3C4E-A4FE-98C20EE7A1CC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7392724" y="4934938"/>
            <a:ext cx="1767548" cy="0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EF502EB-C22D-9246-B969-DD404D816F91}"/>
              </a:ext>
            </a:extLst>
          </p:cNvPr>
          <p:cNvSpPr txBox="1"/>
          <p:nvPr/>
        </p:nvSpPr>
        <p:spPr>
          <a:xfrm>
            <a:off x="8307124" y="4934938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Kernel</a:t>
            </a:r>
            <a:r>
              <a:rPr lang="zh-CN" altLang="en-US" sz="800" dirty="0"/>
              <a:t> </a:t>
            </a:r>
            <a:r>
              <a:rPr lang="en-US" altLang="zh-CN" sz="800" dirty="0"/>
              <a:t>Space</a:t>
            </a:r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A435B5-835A-F341-8BFA-5E5B725D846A}"/>
              </a:ext>
            </a:extLst>
          </p:cNvPr>
          <p:cNvSpPr txBox="1"/>
          <p:nvPr/>
        </p:nvSpPr>
        <p:spPr>
          <a:xfrm>
            <a:off x="8343978" y="4724400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User</a:t>
            </a:r>
            <a:r>
              <a:rPr lang="zh-CN" altLang="en-US" sz="800" dirty="0"/>
              <a:t> </a:t>
            </a:r>
            <a:r>
              <a:rPr lang="en-US" altLang="zh-CN" sz="800" dirty="0"/>
              <a:t>Space</a:t>
            </a:r>
            <a:endParaRPr lang="en-US" sz="800" dirty="0"/>
          </a:p>
        </p:txBody>
      </p:sp>
      <p:sp>
        <p:nvSpPr>
          <p:cNvPr id="49" name="Snip Single Corner Rectangle 48">
            <a:extLst>
              <a:ext uri="{FF2B5EF4-FFF2-40B4-BE49-F238E27FC236}">
                <a16:creationId xmlns:a16="http://schemas.microsoft.com/office/drawing/2014/main" id="{A2AE1A28-2ADF-6649-83A9-A4DDB1A8DDF7}"/>
              </a:ext>
            </a:extLst>
          </p:cNvPr>
          <p:cNvSpPr/>
          <p:nvPr/>
        </p:nvSpPr>
        <p:spPr>
          <a:xfrm>
            <a:off x="7719267" y="3942365"/>
            <a:ext cx="1017397" cy="396073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GW Agent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FCDB52B-83C3-994A-AA4B-00BE8418B3C5}"/>
              </a:ext>
            </a:extLst>
          </p:cNvPr>
          <p:cNvCxnSpPr>
            <a:cxnSpLocks/>
            <a:stCxn id="37" idx="1"/>
            <a:endCxn id="49" idx="1"/>
          </p:cNvCxnSpPr>
          <p:nvPr/>
        </p:nvCxnSpPr>
        <p:spPr>
          <a:xfrm rot="10800000" flipH="1">
            <a:off x="8132962" y="4338439"/>
            <a:ext cx="95003" cy="1302337"/>
          </a:xfrm>
          <a:prstGeom prst="bentConnector4">
            <a:avLst>
              <a:gd name="adj1" fmla="val -335816"/>
              <a:gd name="adj2" fmla="val 69496"/>
            </a:avLst>
          </a:prstGeom>
          <a:ln w="25400">
            <a:solidFill>
              <a:srgbClr val="7030A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2C9DC6-68A9-4E42-B2D3-57CAEB21F445}"/>
              </a:ext>
            </a:extLst>
          </p:cNvPr>
          <p:cNvSpPr txBox="1"/>
          <p:nvPr/>
        </p:nvSpPr>
        <p:spPr>
          <a:xfrm>
            <a:off x="7328360" y="6332623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Gateway</a:t>
            </a:r>
            <a:r>
              <a:rPr lang="zh-CN" altLang="en-US" sz="1000" dirty="0"/>
              <a:t> </a:t>
            </a:r>
            <a:r>
              <a:rPr lang="en-US" altLang="zh-CN" sz="1000" dirty="0"/>
              <a:t>host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E7AF02-03DE-774B-8E72-5CF7F50147C7}"/>
              </a:ext>
            </a:extLst>
          </p:cNvPr>
          <p:cNvSpPr txBox="1"/>
          <p:nvPr/>
        </p:nvSpPr>
        <p:spPr>
          <a:xfrm>
            <a:off x="7239156" y="3069222"/>
            <a:ext cx="199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Subnet</a:t>
            </a:r>
            <a:r>
              <a:rPr lang="zh-CN" altLang="en-US" dirty="0"/>
              <a:t> </a:t>
            </a:r>
            <a:r>
              <a:rPr lang="en-US" altLang="zh-CN" dirty="0"/>
              <a:t>192.168.0.x</a:t>
            </a:r>
            <a:endParaRPr lang="en-US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55B6F7E-8ECD-D647-91EF-E3F31C81C348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rot="16200000" flipH="1">
            <a:off x="11011827" y="1352833"/>
            <a:ext cx="917566" cy="783828"/>
          </a:xfrm>
          <a:prstGeom prst="bentConnector4">
            <a:avLst>
              <a:gd name="adj1" fmla="val 20934"/>
              <a:gd name="adj2" fmla="val 129165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55D501A-3240-914C-934E-B4DCDD465756}"/>
              </a:ext>
            </a:extLst>
          </p:cNvPr>
          <p:cNvCxnSpPr>
            <a:cxnSpLocks/>
            <a:stCxn id="30" idx="2"/>
            <a:endCxn id="35" idx="3"/>
          </p:cNvCxnSpPr>
          <p:nvPr/>
        </p:nvCxnSpPr>
        <p:spPr>
          <a:xfrm rot="16200000" flipH="1">
            <a:off x="10305869" y="2058791"/>
            <a:ext cx="2329482" cy="783828"/>
          </a:xfrm>
          <a:prstGeom prst="bentConnector4">
            <a:avLst>
              <a:gd name="adj1" fmla="val 8356"/>
              <a:gd name="adj2" fmla="val 129165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EAD733-F59F-0446-ACA3-24133010CF92}"/>
              </a:ext>
            </a:extLst>
          </p:cNvPr>
          <p:cNvCxnSpPr>
            <a:cxnSpLocks/>
            <a:stCxn id="49" idx="2"/>
            <a:endCxn id="26" idx="0"/>
          </p:cNvCxnSpPr>
          <p:nvPr/>
        </p:nvCxnSpPr>
        <p:spPr>
          <a:xfrm flipH="1">
            <a:off x="4545664" y="4140402"/>
            <a:ext cx="3173603" cy="1282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3004A03-B49A-4244-B747-863EEC21AF07}"/>
              </a:ext>
            </a:extLst>
          </p:cNvPr>
          <p:cNvSpPr txBox="1"/>
          <p:nvPr/>
        </p:nvSpPr>
        <p:spPr>
          <a:xfrm>
            <a:off x="755516" y="6137637"/>
            <a:ext cx="229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i="1" u="sng" dirty="0"/>
              <a:t>Subnet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map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Divider</a:t>
            </a:r>
          </a:p>
          <a:p>
            <a:r>
              <a:rPr lang="zh-CN" altLang="en-US" sz="800" i="1" dirty="0"/>
              <a:t> </a:t>
            </a:r>
            <a:endParaRPr lang="en-US" altLang="zh-CN" sz="800" i="1" dirty="0"/>
          </a:p>
          <a:p>
            <a:r>
              <a:rPr lang="en-US" altLang="zh-CN" sz="600" i="1" dirty="0"/>
              <a:t>192.168.0.x</a:t>
            </a:r>
            <a:r>
              <a:rPr lang="zh-CN" altLang="en-US" sz="600" i="1" dirty="0"/>
              <a:t> </a:t>
            </a:r>
            <a:r>
              <a:rPr lang="en-US" altLang="zh-CN" sz="600" i="1" dirty="0"/>
              <a:t>-&gt;</a:t>
            </a:r>
            <a:r>
              <a:rPr lang="zh-CN" altLang="en-US" sz="600" i="1" dirty="0"/>
              <a:t> </a:t>
            </a:r>
            <a:r>
              <a:rPr lang="en-US" altLang="zh-CN" sz="600" i="1" dirty="0"/>
              <a:t>bouncer</a:t>
            </a:r>
            <a:r>
              <a:rPr lang="zh-CN" altLang="en-US" sz="600" i="1" dirty="0"/>
              <a:t> </a:t>
            </a:r>
            <a:r>
              <a:rPr lang="en-US" altLang="zh-CN" sz="600" i="1" dirty="0"/>
              <a:t>0</a:t>
            </a:r>
          </a:p>
          <a:p>
            <a:r>
              <a:rPr lang="en-US" altLang="zh-CN" sz="600" i="1" dirty="0">
                <a:highlight>
                  <a:srgbClr val="FFFF00"/>
                </a:highlight>
              </a:rPr>
              <a:t>192.168.122.x</a:t>
            </a:r>
            <a:r>
              <a:rPr lang="zh-CN" altLang="en-US" sz="600" i="1" dirty="0">
                <a:highlight>
                  <a:srgbClr val="FFFF00"/>
                </a:highlight>
              </a:rPr>
              <a:t> </a:t>
            </a:r>
            <a:r>
              <a:rPr lang="en-US" altLang="zh-CN" sz="600" i="1" dirty="0">
                <a:highlight>
                  <a:srgbClr val="FFFF00"/>
                </a:highlight>
              </a:rPr>
              <a:t>-&gt;</a:t>
            </a:r>
            <a:r>
              <a:rPr lang="zh-CN" altLang="en-US" sz="600" i="1" dirty="0">
                <a:highlight>
                  <a:srgbClr val="FFFF00"/>
                </a:highlight>
              </a:rPr>
              <a:t> </a:t>
            </a:r>
            <a:r>
              <a:rPr lang="en-US" altLang="zh-CN" sz="600" i="1" dirty="0">
                <a:highlight>
                  <a:srgbClr val="FFFF00"/>
                </a:highlight>
              </a:rPr>
              <a:t>gateway</a:t>
            </a:r>
          </a:p>
        </p:txBody>
      </p:sp>
    </p:spTree>
    <p:extLst>
      <p:ext uri="{BB962C8B-B14F-4D97-AF65-F5344CB8AC3E}">
        <p14:creationId xmlns:p14="http://schemas.microsoft.com/office/powerpoint/2010/main" val="148278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90D5-0B1C-A34B-9CEA-72225582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53BE-567A-7946-9385-37FB1F07E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43" y="1690688"/>
            <a:ext cx="5652911" cy="4538224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Cross-cluster edge communication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Edge gateway networking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Auto-discovery and update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Foundation for 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Edge storage (KV store across clusters)</a:t>
            </a:r>
          </a:p>
          <a:p>
            <a:pPr lvl="1"/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Edge workload scheduling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48325D4-BCC9-CC40-B78F-1CACEA697413}"/>
              </a:ext>
            </a:extLst>
          </p:cNvPr>
          <p:cNvSpPr/>
          <p:nvPr/>
        </p:nvSpPr>
        <p:spPr>
          <a:xfrm>
            <a:off x="8245582" y="483867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59BAD832-4D90-DE44-92C1-3643178575A1}"/>
              </a:ext>
            </a:extLst>
          </p:cNvPr>
          <p:cNvSpPr/>
          <p:nvPr/>
        </p:nvSpPr>
        <p:spPr>
          <a:xfrm>
            <a:off x="8459968" y="5165737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08CD5EA-03EF-124E-BA4C-91C749347206}"/>
              </a:ext>
            </a:extLst>
          </p:cNvPr>
          <p:cNvSpPr/>
          <p:nvPr/>
        </p:nvSpPr>
        <p:spPr>
          <a:xfrm>
            <a:off x="9864633" y="4926099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52F6737-B911-A847-8057-787C831EAE4A}"/>
              </a:ext>
            </a:extLst>
          </p:cNvPr>
          <p:cNvSpPr/>
          <p:nvPr/>
        </p:nvSpPr>
        <p:spPr>
          <a:xfrm>
            <a:off x="8042644" y="2726101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34580-708A-D44F-8129-EDF2CCE683E6}"/>
              </a:ext>
            </a:extLst>
          </p:cNvPr>
          <p:cNvCxnSpPr>
            <a:cxnSpLocks/>
            <a:stCxn id="11" idx="0"/>
            <a:endCxn id="13" idx="3"/>
          </p:cNvCxnSpPr>
          <p:nvPr/>
        </p:nvCxnSpPr>
        <p:spPr>
          <a:xfrm flipH="1" flipV="1">
            <a:off x="8628666" y="3776146"/>
            <a:ext cx="417324" cy="13895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9C4F62-300A-4440-A9BC-5D1B20B9C21A}"/>
              </a:ext>
            </a:extLst>
          </p:cNvPr>
          <p:cNvCxnSpPr>
            <a:cxnSpLocks/>
            <a:stCxn id="12" idx="0"/>
            <a:endCxn id="13" idx="3"/>
          </p:cNvCxnSpPr>
          <p:nvPr/>
        </p:nvCxnSpPr>
        <p:spPr>
          <a:xfrm flipH="1" flipV="1">
            <a:off x="8628666" y="3776146"/>
            <a:ext cx="1821989" cy="114995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4D9C1A-6FFD-7D44-AC82-CA4A7CCB075B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8628666" y="1936539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16">
            <a:extLst>
              <a:ext uri="{FF2B5EF4-FFF2-40B4-BE49-F238E27FC236}">
                <a16:creationId xmlns:a16="http://schemas.microsoft.com/office/drawing/2014/main" id="{20C80C0A-EB40-764F-AB4E-3F58E422E1C9}"/>
              </a:ext>
            </a:extLst>
          </p:cNvPr>
          <p:cNvSpPr/>
          <p:nvPr/>
        </p:nvSpPr>
        <p:spPr>
          <a:xfrm>
            <a:off x="9576464" y="3007348"/>
            <a:ext cx="1483325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F10994-71DB-F547-A3D9-81D558FA7626}"/>
              </a:ext>
            </a:extLst>
          </p:cNvPr>
          <p:cNvCxnSpPr>
            <a:cxnSpLocks/>
            <a:stCxn id="17" idx="0"/>
            <a:endCxn id="10" idx="3"/>
          </p:cNvCxnSpPr>
          <p:nvPr/>
        </p:nvCxnSpPr>
        <p:spPr>
          <a:xfrm flipH="1" flipV="1">
            <a:off x="9362394" y="1936539"/>
            <a:ext cx="955733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0534CD-8AF3-3C49-8163-2E081BCB1C8D}"/>
              </a:ext>
            </a:extLst>
          </p:cNvPr>
          <p:cNvSpPr/>
          <p:nvPr/>
        </p:nvSpPr>
        <p:spPr>
          <a:xfrm>
            <a:off x="10420625" y="2957714"/>
            <a:ext cx="4968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C44314-0657-2A45-92E8-7652A5038C9F}"/>
              </a:ext>
            </a:extLst>
          </p:cNvPr>
          <p:cNvSpPr/>
          <p:nvPr/>
        </p:nvSpPr>
        <p:spPr>
          <a:xfrm>
            <a:off x="8780755" y="2957715"/>
            <a:ext cx="589183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92BA28-A27F-5D47-BECB-EC290FE46AC2}"/>
              </a:ext>
            </a:extLst>
          </p:cNvPr>
          <p:cNvSpPr/>
          <p:nvPr/>
        </p:nvSpPr>
        <p:spPr>
          <a:xfrm>
            <a:off x="9028546" y="5490027"/>
            <a:ext cx="507341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F68536-6E12-9747-9679-0676D49A1F9E}"/>
              </a:ext>
            </a:extLst>
          </p:cNvPr>
          <p:cNvSpPr/>
          <p:nvPr/>
        </p:nvSpPr>
        <p:spPr>
          <a:xfrm>
            <a:off x="10636676" y="4905832"/>
            <a:ext cx="4510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gw5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DB0A0C6-6F89-C64F-822E-98AFBF716948}"/>
              </a:ext>
            </a:extLst>
          </p:cNvPr>
          <p:cNvSpPr/>
          <p:nvPr/>
        </p:nvSpPr>
        <p:spPr>
          <a:xfrm>
            <a:off x="6861159" y="4640714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1B46E43-75BD-8D4A-8779-0CAB34B9EDED}"/>
              </a:ext>
            </a:extLst>
          </p:cNvPr>
          <p:cNvSpPr/>
          <p:nvPr/>
        </p:nvSpPr>
        <p:spPr>
          <a:xfrm>
            <a:off x="7706464" y="4844790"/>
            <a:ext cx="451096" cy="545289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8BCBD7-3369-E14E-BB00-10EE27C3037D}"/>
              </a:ext>
            </a:extLst>
          </p:cNvPr>
          <p:cNvCxnSpPr>
            <a:cxnSpLocks/>
            <a:stCxn id="24" idx="0"/>
            <a:endCxn id="13" idx="3"/>
          </p:cNvCxnSpPr>
          <p:nvPr/>
        </p:nvCxnSpPr>
        <p:spPr>
          <a:xfrm flipV="1">
            <a:off x="7932012" y="3776146"/>
            <a:ext cx="696654" cy="106864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34B3448B-8957-F94E-A210-084B6E92C135}"/>
              </a:ext>
            </a:extLst>
          </p:cNvPr>
          <p:cNvSpPr/>
          <p:nvPr/>
        </p:nvSpPr>
        <p:spPr>
          <a:xfrm>
            <a:off x="7623017" y="231139"/>
            <a:ext cx="2233623" cy="145267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Cluster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646565C-5621-E54D-B95C-88750C4915FC}"/>
              </a:ext>
            </a:extLst>
          </p:cNvPr>
          <p:cNvSpPr/>
          <p:nvPr/>
        </p:nvSpPr>
        <p:spPr>
          <a:xfrm>
            <a:off x="6207044" y="4994318"/>
            <a:ext cx="1702515" cy="1452672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{}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B868BE7-CEF7-3F45-BA44-C193A5D4611E}"/>
              </a:ext>
            </a:extLst>
          </p:cNvPr>
          <p:cNvSpPr/>
          <p:nvPr/>
        </p:nvSpPr>
        <p:spPr>
          <a:xfrm>
            <a:off x="8414557" y="4670609"/>
            <a:ext cx="1702515" cy="1452672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VPC {3}</a:t>
            </a:r>
          </a:p>
          <a:p>
            <a:pPr algn="ctr"/>
            <a:r>
              <a:rPr lang="en-US" sz="1050" dirty="0">
                <a:solidFill>
                  <a:srgbClr val="FFFF00"/>
                </a:solidFill>
              </a:rPr>
              <a:t>Subnet {3.1}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885767-AB96-3645-87DE-00427358C835}"/>
              </a:ext>
            </a:extLst>
          </p:cNvPr>
          <p:cNvSpPr/>
          <p:nvPr/>
        </p:nvSpPr>
        <p:spPr>
          <a:xfrm>
            <a:off x="7420079" y="2473373"/>
            <a:ext cx="117204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VPC {}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21A09C-71B0-0C42-A8CF-F18B20956DD5}"/>
              </a:ext>
            </a:extLst>
          </p:cNvPr>
          <p:cNvCxnSpPr>
            <a:cxnSpLocks/>
            <a:stCxn id="8" idx="0"/>
            <a:endCxn id="10" idx="3"/>
          </p:cNvCxnSpPr>
          <p:nvPr/>
        </p:nvCxnSpPr>
        <p:spPr>
          <a:xfrm flipV="1">
            <a:off x="7058302" y="3523418"/>
            <a:ext cx="947799" cy="14709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34AFE1-292D-F847-BD37-CADB04116B13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flipH="1" flipV="1">
            <a:off x="8006101" y="3523418"/>
            <a:ext cx="1259714" cy="114719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8A65A-8F09-D844-9CE5-7EA103B9C411}"/>
              </a:ext>
            </a:extLst>
          </p:cNvPr>
          <p:cNvCxnSpPr>
            <a:cxnSpLocks/>
            <a:stCxn id="10" idx="0"/>
            <a:endCxn id="7" idx="3"/>
          </p:cNvCxnSpPr>
          <p:nvPr/>
        </p:nvCxnSpPr>
        <p:spPr>
          <a:xfrm flipV="1">
            <a:off x="8006101" y="1683811"/>
            <a:ext cx="733728" cy="78956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25E7B0BF-9638-5348-A1A9-61BEA69F0FFF}"/>
              </a:ext>
            </a:extLst>
          </p:cNvPr>
          <p:cNvSpPr/>
          <p:nvPr/>
        </p:nvSpPr>
        <p:spPr>
          <a:xfrm>
            <a:off x="9122912" y="2754620"/>
            <a:ext cx="1259714" cy="1050045"/>
          </a:xfrm>
          <a:prstGeom prst="triangl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VPC {3}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874A71-3264-A749-AA73-94F3444E028F}"/>
              </a:ext>
            </a:extLst>
          </p:cNvPr>
          <p:cNvCxnSpPr>
            <a:cxnSpLocks/>
            <a:stCxn id="14" idx="0"/>
            <a:endCxn id="7" idx="3"/>
          </p:cNvCxnSpPr>
          <p:nvPr/>
        </p:nvCxnSpPr>
        <p:spPr>
          <a:xfrm flipH="1" flipV="1">
            <a:off x="8739829" y="1683811"/>
            <a:ext cx="1012940" cy="1070809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A6F7-C223-CA46-836E-C97B856B5D43}"/>
              </a:ext>
            </a:extLst>
          </p:cNvPr>
          <p:cNvSpPr/>
          <p:nvPr/>
        </p:nvSpPr>
        <p:spPr>
          <a:xfrm>
            <a:off x="9798060" y="2591234"/>
            <a:ext cx="1172044" cy="65904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gw2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5BD7D26-A711-184A-880A-8B218AE7EDA8}"/>
              </a:ext>
            </a:extLst>
          </p:cNvPr>
          <p:cNvSpPr/>
          <p:nvPr/>
        </p:nvSpPr>
        <p:spPr>
          <a:xfrm>
            <a:off x="8158190" y="2549755"/>
            <a:ext cx="1021843" cy="7005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gw1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</a:t>
            </a:r>
            <a:r>
              <a:rPr lang="en-US" altLang="zh-CN" sz="10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921CB3-2714-B24B-90E7-CB4755DF8E11}"/>
              </a:ext>
            </a:extLst>
          </p:cNvPr>
          <p:cNvSpPr/>
          <p:nvPr/>
        </p:nvSpPr>
        <p:spPr>
          <a:xfrm>
            <a:off x="7306093" y="5318608"/>
            <a:ext cx="1011922" cy="580421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gw3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0093F1-8065-FD40-98B3-56345C6164CA}"/>
              </a:ext>
            </a:extLst>
          </p:cNvPr>
          <p:cNvSpPr/>
          <p:nvPr/>
        </p:nvSpPr>
        <p:spPr>
          <a:xfrm>
            <a:off x="9186601" y="4875474"/>
            <a:ext cx="1096011" cy="68335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gw4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BD240-B8D1-4B42-840C-5E9B7181FF6C}"/>
              </a:ext>
            </a:extLst>
          </p:cNvPr>
          <p:cNvSpPr txBox="1"/>
          <p:nvPr/>
        </p:nvSpPr>
        <p:spPr>
          <a:xfrm>
            <a:off x="9233684" y="6133438"/>
            <a:ext cx="1530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Cluster: “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abc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3B826B4-7848-CB4A-8CAD-638417106EEE}"/>
              </a:ext>
            </a:extLst>
          </p:cNvPr>
          <p:cNvSpPr/>
          <p:nvPr/>
        </p:nvSpPr>
        <p:spPr>
          <a:xfrm>
            <a:off x="9233684" y="669255"/>
            <a:ext cx="1048928" cy="72903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gw0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gw2}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{vpc 3 </a:t>
            </a:r>
            <a:r>
              <a:rPr lang="en-US" sz="1000" dirty="0">
                <a:solidFill>
                  <a:schemeClr val="bg1"/>
                </a:solidFill>
                <a:sym typeface="Wingdings" pitchFamily="2" charset="2"/>
              </a:rPr>
              <a:t> gw4}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5DFA2B-6E94-2E4B-A763-6FD004EE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Edge Networking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0A52B-FF89-634A-A984-F1BD250CF274}"/>
              </a:ext>
            </a:extLst>
          </p:cNvPr>
          <p:cNvSpPr txBox="1"/>
          <p:nvPr/>
        </p:nvSpPr>
        <p:spPr>
          <a:xfrm>
            <a:off x="297877" y="2928584"/>
            <a:ext cx="44740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New subnet 3.1 on cluster ”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abc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Update clusters who </a:t>
            </a:r>
            <a:r>
              <a:rPr lang="en-US" sz="2400" b="1" u="sng" dirty="0">
                <a:solidFill>
                  <a:schemeClr val="bg1">
                    <a:lumMod val="95000"/>
                  </a:schemeClr>
                </a:solidFill>
              </a:rPr>
              <a:t>own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VPC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4990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33A8-C253-E149-B93F-1A6AC161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A038-843A-DA49-82C2-973E283E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CRDT-based edge storage (KV store)</a:t>
            </a:r>
          </a:p>
          <a:p>
            <a:endParaRPr lang="en-US" dirty="0"/>
          </a:p>
          <a:p>
            <a:pPr lvl="1"/>
            <a:r>
              <a:rPr lang="en-US" u="sng" dirty="0"/>
              <a:t>C</a:t>
            </a:r>
            <a:r>
              <a:rPr lang="en-US" dirty="0"/>
              <a:t>onflict-free </a:t>
            </a:r>
            <a:r>
              <a:rPr lang="en-US" u="sng" dirty="0"/>
              <a:t>R</a:t>
            </a:r>
            <a:r>
              <a:rPr lang="en-US" dirty="0"/>
              <a:t>eplicated </a:t>
            </a:r>
            <a:r>
              <a:rPr lang="en-US" u="sng" dirty="0"/>
              <a:t>D</a:t>
            </a:r>
            <a:r>
              <a:rPr lang="en-US" dirty="0"/>
              <a:t>ata </a:t>
            </a:r>
            <a:r>
              <a:rPr lang="en-US" u="sng" dirty="0"/>
              <a:t>T</a:t>
            </a:r>
            <a:r>
              <a:rPr lang="en-US" dirty="0"/>
              <a:t>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Strong eventual consistency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05404-5F9D-7645-AB51-B89CC605475B}"/>
                  </a:ext>
                </a:extLst>
              </p:cNvPr>
              <p:cNvSpPr txBox="1"/>
              <p:nvPr/>
            </p:nvSpPr>
            <p:spPr>
              <a:xfrm>
                <a:off x="7285782" y="2021091"/>
                <a:ext cx="834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305404-5F9D-7645-AB51-B89CC6054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782" y="2021091"/>
                <a:ext cx="83439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EE90234-B8C3-AB4D-8390-FA7CB486E98F}"/>
                  </a:ext>
                </a:extLst>
              </p:cNvPr>
              <p:cNvSpPr/>
              <p:nvPr/>
            </p:nvSpPr>
            <p:spPr>
              <a:xfrm>
                <a:off x="9182407" y="2629117"/>
                <a:ext cx="1506932" cy="162534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EE90234-B8C3-AB4D-8390-FA7CB486E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407" y="2629117"/>
                <a:ext cx="1506932" cy="16253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EFF8551-32AF-3643-B550-2C40446F52EB}"/>
                  </a:ext>
                </a:extLst>
              </p:cNvPr>
              <p:cNvSpPr/>
              <p:nvPr/>
            </p:nvSpPr>
            <p:spPr>
              <a:xfrm>
                <a:off x="9546679" y="4551617"/>
                <a:ext cx="1506932" cy="162534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2"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𝑉𝑥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EFF8551-32AF-3643-B550-2C40446F5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679" y="4551617"/>
                <a:ext cx="1506932" cy="162534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C8C1E2D-DC8F-514A-9F30-E80D3C2C52D8}"/>
                  </a:ext>
                </a:extLst>
              </p:cNvPr>
              <p:cNvSpPr/>
              <p:nvPr/>
            </p:nvSpPr>
            <p:spPr>
              <a:xfrm>
                <a:off x="9631072" y="771353"/>
                <a:ext cx="1506932" cy="162534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C8C1E2D-DC8F-514A-9F30-E80D3C2C5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072" y="771353"/>
                <a:ext cx="1506932" cy="162534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E77195-76F4-7240-A289-BA1FD65ECC7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8120177" y="1584026"/>
            <a:ext cx="1510895" cy="6986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D53B74-DA40-5A4F-934B-AE0107C4B3A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120177" y="2282701"/>
            <a:ext cx="1062230" cy="1159089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A818EC-E675-8C4A-99B4-5950924A1E8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120177" y="2282701"/>
            <a:ext cx="1426502" cy="3081589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33A3AD6-3D43-FA46-BA8B-7DA51CB40739}"/>
                  </a:ext>
                </a:extLst>
              </p:cNvPr>
              <p:cNvSpPr/>
              <p:nvPr/>
            </p:nvSpPr>
            <p:spPr>
              <a:xfrm>
                <a:off x="8480179" y="1493710"/>
                <a:ext cx="383458" cy="38345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33A3AD6-3D43-FA46-BA8B-7DA51CB40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179" y="1493710"/>
                <a:ext cx="383458" cy="38345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0CBB32-9504-5D48-A466-487F9EFC1B06}"/>
                  </a:ext>
                </a:extLst>
              </p:cNvPr>
              <p:cNvSpPr/>
              <p:nvPr/>
            </p:nvSpPr>
            <p:spPr>
              <a:xfrm>
                <a:off x="8714556" y="2427743"/>
                <a:ext cx="383458" cy="38345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0CBB32-9504-5D48-A466-487F9EFC1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556" y="2427743"/>
                <a:ext cx="383458" cy="38345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5FA6726-A240-5140-A8F1-D64BF0526461}"/>
                  </a:ext>
                </a:extLst>
              </p:cNvPr>
              <p:cNvSpPr/>
              <p:nvPr/>
            </p:nvSpPr>
            <p:spPr>
              <a:xfrm>
                <a:off x="8349617" y="3901466"/>
                <a:ext cx="383458" cy="38345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5FA6726-A240-5140-A8F1-D64BF0526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7" y="3901466"/>
                <a:ext cx="383458" cy="38345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3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506</Words>
  <Application>Microsoft Macintosh PowerPoint</Application>
  <PresentationFormat>Widescreen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Community 2/7</vt:lpstr>
      <vt:lpstr>Roadmap</vt:lpstr>
      <vt:lpstr>Release v 0.2 &amp; 0.3</vt:lpstr>
      <vt:lpstr>Edge Networking</vt:lpstr>
      <vt:lpstr>Edge Networking</vt:lpstr>
      <vt:lpstr>PowerPoint Presentation</vt:lpstr>
      <vt:lpstr>Edge Networking</vt:lpstr>
      <vt:lpstr>Edge Networking</vt:lpstr>
      <vt:lpstr>Edge Storage</vt:lpstr>
      <vt:lpstr>Edge Storage</vt:lpstr>
      <vt:lpstr>CRDT</vt:lpstr>
      <vt:lpstr>CRDT</vt:lpstr>
      <vt:lpstr>CRDT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2/7</dc:title>
  <dc:creator>Peng Du</dc:creator>
  <cp:lastModifiedBy>Peng Du</cp:lastModifiedBy>
  <cp:revision>53</cp:revision>
  <dcterms:created xsi:type="dcterms:W3CDTF">2022-02-08T00:10:03Z</dcterms:created>
  <dcterms:modified xsi:type="dcterms:W3CDTF">2022-02-08T00:53:04Z</dcterms:modified>
</cp:coreProperties>
</file>