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8" r:id="rId2"/>
    <p:sldId id="433" r:id="rId3"/>
    <p:sldId id="436" r:id="rId4"/>
    <p:sldId id="454" r:id="rId5"/>
    <p:sldId id="437" r:id="rId6"/>
    <p:sldId id="259" r:id="rId7"/>
    <p:sldId id="43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42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3A77-1032-DFF9-CB80-2B33ECA83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1FF30-FD2F-9CEF-7D5E-4A1505240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ED50-3416-A028-E822-0DF23F98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4507-BB94-F254-124B-5DF7C583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20E6-EB5F-7B59-217E-DE7481EC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C32F-0845-8C0D-4CED-F35B414A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10157-8A91-C0E5-3169-F60FA9F2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1442-1391-85A0-9E45-E558C906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46A5-5420-4D26-A01C-048224E7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9E47-70C0-7060-8512-0CA6D527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FC893-8219-809B-82D1-E6991DD64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D02C4-4C1B-7208-357A-9887EF4EC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EEB7-30D3-F335-61D1-42B69A9C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8372-64C6-3FFC-36BB-3C352E0D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AEA77-DA75-444D-31DE-24B838C4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B646-747C-3EDB-1216-CC1E2596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B954-D449-B037-B058-8BBB5213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48AD-F737-2036-3AB4-F26BA3FA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83AF-0E88-4BA1-1D55-C0BA253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59AF-B31F-5E9A-BF0A-C198DD21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458E-3F17-5031-93D7-32BD77A7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36C38-0D8D-C3A8-445E-B6919B00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85F6-D08D-69C3-F291-C8EF61C9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62C9-BF79-817C-E132-4B00A4FA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D7E8-9F74-2BFE-205A-12EDEEEF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5A11-02FE-55C8-64C1-87204C06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4418-0347-E953-A2C7-781641741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B10F1-3D2F-B03C-525E-D9DF78C4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E7A4C-ADB9-3A40-593A-567385C9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4811-3E86-0F22-DC56-225AE31A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CFC01-4910-E6A2-9404-8F1C529A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4186-52D7-B1F4-7A9E-9A7DB324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8B8B-4484-54E4-88C0-2932626B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3AC8A-F3F8-2C66-6414-556D948C2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730FA-9EC9-0006-B50F-AF98B1F7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03726-9E25-C7A1-9786-12C908B34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9B282-247B-63B2-9F89-5343AB86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487A0-BB50-AB82-F232-7BDC8991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CBA54-1D45-C24F-93E7-080B9686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04F3-4FEA-77A6-0D4F-839BBB10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1A022-52D3-D3AB-4C75-857A6050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25323-AAF0-0EC8-16D6-8938C74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BE8D8-248F-9F90-1F4A-7FC562D3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B0DA0-C863-6CFA-91DB-0B3F63E5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96D00-0BBE-2974-097F-E9A9AADB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DD626-C9B0-88DD-DF45-2AD2BF4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317C-3BD2-AE6D-77CD-0065AE55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56A7-BB3D-2B0D-181F-DF09342D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B2424-CDA1-87E6-5DFC-05E45893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BEAB8-8483-54F2-D823-F335F3A9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F1EB1-FC3F-40B3-544A-A40FD40F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8C40-3F37-F090-D64F-00E21810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2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FA01-0EF5-1190-6487-92048DEF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82A57-E98B-AA01-1255-EBC808B53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E6092-E94A-CF07-B77E-177BE7FBC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CB71C-3CE8-84DA-0608-643E15E8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8267B-4864-3BAE-D34E-496EED4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C1B62-D3CD-7C40-A523-28D08BA6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99FE4-4D33-3AFB-2768-61FEC0F5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1E841-0E65-EB0B-16A9-BC1002577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9067-BA29-8B01-CF0C-9C31C7D44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61507-8F82-0A4C-9BCE-C743A747E737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B766-6B02-E8D0-8BF8-BC62BC59B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F5DC-80E4-3D99-C039-655BFE52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18695-8891-7340-9FA3-EE472595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9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uraksezer/consist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E24DE0-2953-7C15-AA9E-A2375CC1772C}"/>
              </a:ext>
            </a:extLst>
          </p:cNvPr>
          <p:cNvSpPr/>
          <p:nvPr/>
        </p:nvSpPr>
        <p:spPr>
          <a:xfrm>
            <a:off x="6723277" y="713879"/>
            <a:ext cx="1418517" cy="33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8C7BC-DB51-6E7F-5ABF-1C7C8B169E14}"/>
              </a:ext>
            </a:extLst>
          </p:cNvPr>
          <p:cNvSpPr/>
          <p:nvPr/>
        </p:nvSpPr>
        <p:spPr>
          <a:xfrm>
            <a:off x="3465472" y="715354"/>
            <a:ext cx="1418742" cy="33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6176F-F9DE-F7D1-38CC-58B76B5156B5}"/>
              </a:ext>
            </a:extLst>
          </p:cNvPr>
          <p:cNvSpPr/>
          <p:nvPr/>
        </p:nvSpPr>
        <p:spPr>
          <a:xfrm>
            <a:off x="5066777" y="728570"/>
            <a:ext cx="1418517" cy="33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199CCC-B33E-F457-A8CF-F2295F2F203A}"/>
              </a:ext>
            </a:extLst>
          </p:cNvPr>
          <p:cNvSpPr/>
          <p:nvPr/>
        </p:nvSpPr>
        <p:spPr>
          <a:xfrm>
            <a:off x="1076325" y="1860698"/>
            <a:ext cx="9886724" cy="4854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EB40D-143F-F69A-47AC-EEB8F0E99CEC}"/>
              </a:ext>
            </a:extLst>
          </p:cNvPr>
          <p:cNvSpPr txBox="1"/>
          <p:nvPr/>
        </p:nvSpPr>
        <p:spPr>
          <a:xfrm>
            <a:off x="9027585" y="1872179"/>
            <a:ext cx="19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KV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FB06F-230A-C2B4-8D4F-DDCAA339921C}"/>
              </a:ext>
            </a:extLst>
          </p:cNvPr>
          <p:cNvSpPr/>
          <p:nvPr/>
        </p:nvSpPr>
        <p:spPr>
          <a:xfrm>
            <a:off x="4226315" y="1737606"/>
            <a:ext cx="3097581" cy="6138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API Server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(entry point, request mgmt)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3CDAB-0AB9-D538-66F4-D67957C1253E}"/>
              </a:ext>
            </a:extLst>
          </p:cNvPr>
          <p:cNvSpPr/>
          <p:nvPr/>
        </p:nvSpPr>
        <p:spPr>
          <a:xfrm>
            <a:off x="1959776" y="3001228"/>
            <a:ext cx="2266539" cy="8323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In-memory Store/Cache Management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54A6F-F7B3-95BB-9B7A-919568DBD71E}"/>
              </a:ext>
            </a:extLst>
          </p:cNvPr>
          <p:cNvSpPr/>
          <p:nvPr/>
        </p:nvSpPr>
        <p:spPr>
          <a:xfrm>
            <a:off x="4809999" y="3001228"/>
            <a:ext cx="2498471" cy="8323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Consistency Mgmt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Memory-store (strong)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Persistence-level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D7495-AEA6-6D70-88BA-9EF497A97E16}"/>
              </a:ext>
            </a:extLst>
          </p:cNvPr>
          <p:cNvSpPr/>
          <p:nvPr/>
        </p:nvSpPr>
        <p:spPr>
          <a:xfrm>
            <a:off x="7716853" y="3001228"/>
            <a:ext cx="2266539" cy="8323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Partition Management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(hashing, partition with geo-optimization)</a:t>
            </a:r>
          </a:p>
        </p:txBody>
      </p:sp>
      <p:sp>
        <p:nvSpPr>
          <p:cNvPr id="15" name="Flowchart: Data 27">
            <a:extLst>
              <a:ext uri="{FF2B5EF4-FFF2-40B4-BE49-F238E27FC236}">
                <a16:creationId xmlns:a16="http://schemas.microsoft.com/office/drawing/2014/main" id="{387F68F2-AAE2-0FA3-59B0-1D600C4C06EE}"/>
              </a:ext>
            </a:extLst>
          </p:cNvPr>
          <p:cNvSpPr/>
          <p:nvPr/>
        </p:nvSpPr>
        <p:spPr>
          <a:xfrm>
            <a:off x="1445659" y="5574465"/>
            <a:ext cx="9493540" cy="409686"/>
          </a:xfrm>
          <a:prstGeom prst="flowChartInputOutput">
            <a:avLst/>
          </a:prstGeom>
          <a:solidFill>
            <a:srgbClr val="4472C4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28">
            <a:extLst>
              <a:ext uri="{FF2B5EF4-FFF2-40B4-BE49-F238E27FC236}">
                <a16:creationId xmlns:a16="http://schemas.microsoft.com/office/drawing/2014/main" id="{21F6D09C-1BFF-06E5-8B69-80DD15C12110}"/>
              </a:ext>
            </a:extLst>
          </p:cNvPr>
          <p:cNvSpPr/>
          <p:nvPr/>
        </p:nvSpPr>
        <p:spPr>
          <a:xfrm>
            <a:off x="1445659" y="4612677"/>
            <a:ext cx="9493540" cy="409686"/>
          </a:xfrm>
          <a:prstGeom prst="flowChartInputOutput">
            <a:avLst/>
          </a:prstGeom>
          <a:solidFill>
            <a:srgbClr val="FFC000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C96B29-55F5-82C9-3404-238543214D65}"/>
              </a:ext>
            </a:extLst>
          </p:cNvPr>
          <p:cNvSpPr/>
          <p:nvPr/>
        </p:nvSpPr>
        <p:spPr>
          <a:xfrm>
            <a:off x="3022324" y="4336813"/>
            <a:ext cx="5751415" cy="50722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36">
            <a:extLst>
              <a:ext uri="{FF2B5EF4-FFF2-40B4-BE49-F238E27FC236}">
                <a16:creationId xmlns:a16="http://schemas.microsoft.com/office/drawing/2014/main" id="{EBA84C4C-C01E-34D5-E0CB-F2F3B950A2BD}"/>
              </a:ext>
            </a:extLst>
          </p:cNvPr>
          <p:cNvSpPr/>
          <p:nvPr/>
        </p:nvSpPr>
        <p:spPr>
          <a:xfrm>
            <a:off x="3192571" y="4140818"/>
            <a:ext cx="364964" cy="40968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Flowchart: Magnetic Disk 49">
            <a:extLst>
              <a:ext uri="{FF2B5EF4-FFF2-40B4-BE49-F238E27FC236}">
                <a16:creationId xmlns:a16="http://schemas.microsoft.com/office/drawing/2014/main" id="{9320BB93-83FD-0DEA-10C6-6F4227265C12}"/>
              </a:ext>
            </a:extLst>
          </p:cNvPr>
          <p:cNvSpPr/>
          <p:nvPr/>
        </p:nvSpPr>
        <p:spPr>
          <a:xfrm>
            <a:off x="4427213" y="4465730"/>
            <a:ext cx="364964" cy="40968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Flowchart: Magnetic Disk 53">
            <a:extLst>
              <a:ext uri="{FF2B5EF4-FFF2-40B4-BE49-F238E27FC236}">
                <a16:creationId xmlns:a16="http://schemas.microsoft.com/office/drawing/2014/main" id="{7D3A7CB9-DADB-450A-8734-38DF54C5FEEB}"/>
              </a:ext>
            </a:extLst>
          </p:cNvPr>
          <p:cNvSpPr/>
          <p:nvPr/>
        </p:nvSpPr>
        <p:spPr>
          <a:xfrm>
            <a:off x="8396335" y="4166577"/>
            <a:ext cx="364964" cy="40968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56FFC1-2D00-11C1-6A84-EC9A19218670}"/>
              </a:ext>
            </a:extLst>
          </p:cNvPr>
          <p:cNvSpPr txBox="1"/>
          <p:nvPr/>
        </p:nvSpPr>
        <p:spPr>
          <a:xfrm>
            <a:off x="1051065" y="4421665"/>
            <a:ext cx="1267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Memory Tier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8D2BAA-9B2B-0442-6A74-A836885304F4}"/>
              </a:ext>
            </a:extLst>
          </p:cNvPr>
          <p:cNvSpPr txBox="1"/>
          <p:nvPr/>
        </p:nvSpPr>
        <p:spPr>
          <a:xfrm>
            <a:off x="1042726" y="5975573"/>
            <a:ext cx="26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Persistence Tier</a:t>
            </a:r>
          </a:p>
          <a:p>
            <a:r>
              <a:rPr lang="en-US" i="1" dirty="0"/>
              <a:t>(type TBD, write-oriented)</a:t>
            </a:r>
          </a:p>
        </p:txBody>
      </p:sp>
      <p:sp>
        <p:nvSpPr>
          <p:cNvPr id="32" name="AutoShape 4" descr="Redis - Wikipedia">
            <a:extLst>
              <a:ext uri="{FF2B5EF4-FFF2-40B4-BE49-F238E27FC236}">
                <a16:creationId xmlns:a16="http://schemas.microsoft.com/office/drawing/2014/main" id="{E4EA2FC6-BF14-A64C-F9AA-7ADE382BCB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7202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rrow: Right 60">
            <a:extLst>
              <a:ext uri="{FF2B5EF4-FFF2-40B4-BE49-F238E27FC236}">
                <a16:creationId xmlns:a16="http://schemas.microsoft.com/office/drawing/2014/main" id="{2CA78B42-64A8-D941-2822-1C1F4347BA3B}"/>
              </a:ext>
            </a:extLst>
          </p:cNvPr>
          <p:cNvSpPr/>
          <p:nvPr/>
        </p:nvSpPr>
        <p:spPr>
          <a:xfrm rot="5400000">
            <a:off x="5547213" y="5089427"/>
            <a:ext cx="530370" cy="439712"/>
          </a:xfrm>
          <a:prstGeom prst="rightArrow">
            <a:avLst>
              <a:gd name="adj1" fmla="val 50000"/>
              <a:gd name="adj2" fmla="val 560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Magnetic Disk 64">
            <a:extLst>
              <a:ext uri="{FF2B5EF4-FFF2-40B4-BE49-F238E27FC236}">
                <a16:creationId xmlns:a16="http://schemas.microsoft.com/office/drawing/2014/main" id="{E04B0CA7-AD5A-CCA1-5576-14888B00AFCF}"/>
              </a:ext>
            </a:extLst>
          </p:cNvPr>
          <p:cNvSpPr/>
          <p:nvPr/>
        </p:nvSpPr>
        <p:spPr>
          <a:xfrm>
            <a:off x="4945662" y="5436969"/>
            <a:ext cx="364964" cy="409687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2" name="Flowchart: Magnetic Disk 73">
            <a:extLst>
              <a:ext uri="{FF2B5EF4-FFF2-40B4-BE49-F238E27FC236}">
                <a16:creationId xmlns:a16="http://schemas.microsoft.com/office/drawing/2014/main" id="{A4547D41-850B-27A2-9338-ECBEBF88ED96}"/>
              </a:ext>
            </a:extLst>
          </p:cNvPr>
          <p:cNvSpPr/>
          <p:nvPr/>
        </p:nvSpPr>
        <p:spPr>
          <a:xfrm>
            <a:off x="6596087" y="5488252"/>
            <a:ext cx="364964" cy="409687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8DED64-5DCE-B68A-7159-FE6048892A76}"/>
              </a:ext>
            </a:extLst>
          </p:cNvPr>
          <p:cNvSpPr/>
          <p:nvPr/>
        </p:nvSpPr>
        <p:spPr>
          <a:xfrm>
            <a:off x="1631209" y="2790940"/>
            <a:ext cx="8760566" cy="12288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C60E90-A219-705A-E77C-601B56C3030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775106" y="2351452"/>
            <a:ext cx="0" cy="4394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Magnetic Disk 49">
            <a:extLst>
              <a:ext uri="{FF2B5EF4-FFF2-40B4-BE49-F238E27FC236}">
                <a16:creationId xmlns:a16="http://schemas.microsoft.com/office/drawing/2014/main" id="{C8A52341-9425-E66C-64B2-F31B09BFEC2E}"/>
              </a:ext>
            </a:extLst>
          </p:cNvPr>
          <p:cNvSpPr/>
          <p:nvPr/>
        </p:nvSpPr>
        <p:spPr>
          <a:xfrm>
            <a:off x="6555694" y="4504896"/>
            <a:ext cx="364964" cy="40968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Flowchart: Magnetic Disk 73">
            <a:extLst>
              <a:ext uri="{FF2B5EF4-FFF2-40B4-BE49-F238E27FC236}">
                <a16:creationId xmlns:a16="http://schemas.microsoft.com/office/drawing/2014/main" id="{19B831B1-C01D-D86D-F8EE-B21C9E0D4F5F}"/>
              </a:ext>
            </a:extLst>
          </p:cNvPr>
          <p:cNvSpPr/>
          <p:nvPr/>
        </p:nvSpPr>
        <p:spPr>
          <a:xfrm>
            <a:off x="3100508" y="5436969"/>
            <a:ext cx="364964" cy="409687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7" name="Flowchart: Magnetic Disk 73">
            <a:extLst>
              <a:ext uri="{FF2B5EF4-FFF2-40B4-BE49-F238E27FC236}">
                <a16:creationId xmlns:a16="http://schemas.microsoft.com/office/drawing/2014/main" id="{78E8BB8F-0ADE-C1B4-DAC4-8985102F6604}"/>
              </a:ext>
            </a:extLst>
          </p:cNvPr>
          <p:cNvSpPr/>
          <p:nvPr/>
        </p:nvSpPr>
        <p:spPr>
          <a:xfrm>
            <a:off x="7794360" y="5410447"/>
            <a:ext cx="364964" cy="409687"/>
          </a:xfrm>
          <a:prstGeom prst="flowChartMagneticDisk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2332C-2BAB-315A-ED07-39E7D98357AD}"/>
              </a:ext>
            </a:extLst>
          </p:cNvPr>
          <p:cNvSpPr txBox="1"/>
          <p:nvPr/>
        </p:nvSpPr>
        <p:spPr>
          <a:xfrm>
            <a:off x="5576576" y="238169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 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EF63B5C-8E47-4F3B-920F-315E91D5A2A9}"/>
              </a:ext>
            </a:extLst>
          </p:cNvPr>
          <p:cNvSpPr/>
          <p:nvPr/>
        </p:nvSpPr>
        <p:spPr>
          <a:xfrm rot="5400000">
            <a:off x="6264012" y="-337958"/>
            <a:ext cx="338768" cy="3451859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1CE7A-6DB4-AF56-84BB-E7B518C0859D}"/>
              </a:ext>
            </a:extLst>
          </p:cNvPr>
          <p:cNvSpPr txBox="1"/>
          <p:nvPr/>
        </p:nvSpPr>
        <p:spPr>
          <a:xfrm>
            <a:off x="0" y="93848"/>
            <a:ext cx="3426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Global KV Service Architecture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789E1B-F615-9735-5749-F4CF2693FFE0}"/>
              </a:ext>
            </a:extLst>
          </p:cNvPr>
          <p:cNvSpPr/>
          <p:nvPr/>
        </p:nvSpPr>
        <p:spPr>
          <a:xfrm>
            <a:off x="8442392" y="713878"/>
            <a:ext cx="1418517" cy="338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32187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340DDA4D-B6B6-4F2A-1F20-5171FAFEB9B0}"/>
              </a:ext>
            </a:extLst>
          </p:cNvPr>
          <p:cNvGrpSpPr/>
          <p:nvPr/>
        </p:nvGrpSpPr>
        <p:grpSpPr>
          <a:xfrm>
            <a:off x="1811343" y="3121849"/>
            <a:ext cx="9558775" cy="2050467"/>
            <a:chOff x="1781182" y="2609739"/>
            <a:chExt cx="9558775" cy="205046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75ECF73-E3A1-4B28-C46C-1FAFC61873C0}"/>
                </a:ext>
              </a:extLst>
            </p:cNvPr>
            <p:cNvSpPr/>
            <p:nvPr/>
          </p:nvSpPr>
          <p:spPr>
            <a:xfrm>
              <a:off x="1781182" y="2609739"/>
              <a:ext cx="8724368" cy="205046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81B1D9-CBFC-762D-7215-924AE2520703}"/>
                </a:ext>
              </a:extLst>
            </p:cNvPr>
            <p:cNvSpPr txBox="1"/>
            <p:nvPr/>
          </p:nvSpPr>
          <p:spPr>
            <a:xfrm>
              <a:off x="9988305" y="4115709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Hashing ring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4B2BD4-379A-3C0E-6282-0F4E31734723}"/>
              </a:ext>
            </a:extLst>
          </p:cNvPr>
          <p:cNvGrpSpPr/>
          <p:nvPr/>
        </p:nvGrpSpPr>
        <p:grpSpPr>
          <a:xfrm>
            <a:off x="4632402" y="1659332"/>
            <a:ext cx="2987518" cy="700013"/>
            <a:chOff x="4602241" y="1147222"/>
            <a:chExt cx="2987518" cy="70001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04E8C8-C08C-9D46-AF6D-222CA8864620}"/>
                </a:ext>
              </a:extLst>
            </p:cNvPr>
            <p:cNvSpPr/>
            <p:nvPr/>
          </p:nvSpPr>
          <p:spPr>
            <a:xfrm>
              <a:off x="4602241" y="1243841"/>
              <a:ext cx="2987518" cy="6033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B5199A-618E-E095-72CB-3ECE27039FCA}"/>
                </a:ext>
              </a:extLst>
            </p:cNvPr>
            <p:cNvSpPr/>
            <p:nvPr/>
          </p:nvSpPr>
          <p:spPr>
            <a:xfrm>
              <a:off x="4602241" y="1147222"/>
              <a:ext cx="2987518" cy="6033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Gateway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20A330-BA99-4959-DFA2-3A17504E29FF}"/>
              </a:ext>
            </a:extLst>
          </p:cNvPr>
          <p:cNvGrpSpPr/>
          <p:nvPr/>
        </p:nvGrpSpPr>
        <p:grpSpPr>
          <a:xfrm>
            <a:off x="6126161" y="381404"/>
            <a:ext cx="887202" cy="1277928"/>
            <a:chOff x="5643857" y="416187"/>
            <a:chExt cx="887202" cy="127792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5BEA3F-CD0D-5589-79B8-F39BBC9AB8F5}"/>
                </a:ext>
              </a:extLst>
            </p:cNvPr>
            <p:cNvCxnSpPr>
              <a:cxnSpLocks/>
              <a:stCxn id="62" idx="2"/>
              <a:endCxn id="60" idx="0"/>
            </p:cNvCxnSpPr>
            <p:nvPr/>
          </p:nvCxnSpPr>
          <p:spPr>
            <a:xfrm flipH="1">
              <a:off x="5643857" y="785519"/>
              <a:ext cx="529572" cy="908596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3A78CF-55FA-D1DB-5DF0-411A4CF1D48D}"/>
                </a:ext>
              </a:extLst>
            </p:cNvPr>
            <p:cNvSpPr txBox="1"/>
            <p:nvPr/>
          </p:nvSpPr>
          <p:spPr>
            <a:xfrm>
              <a:off x="5815799" y="41618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K</a:t>
              </a:r>
              <a:r>
                <a:rPr lang="en-US" i="1" dirty="0">
                  <a:sym typeface="Wingdings" pitchFamily="2" charset="2"/>
                </a:rPr>
                <a:t> V</a:t>
              </a:r>
              <a:endParaRPr lang="en-US" i="1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6CCA6B-11FA-3F34-970A-8EA19B2979D7}"/>
              </a:ext>
            </a:extLst>
          </p:cNvPr>
          <p:cNvCxnSpPr>
            <a:cxnSpLocks/>
            <a:stCxn id="60" idx="4"/>
            <a:endCxn id="70" idx="1"/>
          </p:cNvCxnSpPr>
          <p:nvPr/>
        </p:nvCxnSpPr>
        <p:spPr>
          <a:xfrm>
            <a:off x="6126161" y="2262726"/>
            <a:ext cx="3063607" cy="2422952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gnetic Disk 49">
            <a:extLst>
              <a:ext uri="{FF2B5EF4-FFF2-40B4-BE49-F238E27FC236}">
                <a16:creationId xmlns:a16="http://schemas.microsoft.com/office/drawing/2014/main" id="{A6C42EC7-8E34-8AF0-1A4F-BA35F41F0621}"/>
              </a:ext>
            </a:extLst>
          </p:cNvPr>
          <p:cNvSpPr/>
          <p:nvPr/>
        </p:nvSpPr>
        <p:spPr>
          <a:xfrm>
            <a:off x="6661549" y="4873638"/>
            <a:ext cx="586621" cy="65850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Flowchart: Magnetic Disk 49">
            <a:extLst>
              <a:ext uri="{FF2B5EF4-FFF2-40B4-BE49-F238E27FC236}">
                <a16:creationId xmlns:a16="http://schemas.microsoft.com/office/drawing/2014/main" id="{209B39C3-2711-07DB-6448-296A840C0E47}"/>
              </a:ext>
            </a:extLst>
          </p:cNvPr>
          <p:cNvSpPr/>
          <p:nvPr/>
        </p:nvSpPr>
        <p:spPr>
          <a:xfrm>
            <a:off x="8896457" y="4685678"/>
            <a:ext cx="586621" cy="65850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8" name="Flowchart: Magnetic Disk 49">
            <a:extLst>
              <a:ext uri="{FF2B5EF4-FFF2-40B4-BE49-F238E27FC236}">
                <a16:creationId xmlns:a16="http://schemas.microsoft.com/office/drawing/2014/main" id="{D052AF02-0389-D1B3-7608-41AE5B2CEBDA}"/>
              </a:ext>
            </a:extLst>
          </p:cNvPr>
          <p:cNvSpPr/>
          <p:nvPr/>
        </p:nvSpPr>
        <p:spPr>
          <a:xfrm>
            <a:off x="3726637" y="3007492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3" name="Flowchart: Magnetic Disk 49">
            <a:extLst>
              <a:ext uri="{FF2B5EF4-FFF2-40B4-BE49-F238E27FC236}">
                <a16:creationId xmlns:a16="http://schemas.microsoft.com/office/drawing/2014/main" id="{FC205184-8B75-7A76-017F-5283430DF549}"/>
              </a:ext>
            </a:extLst>
          </p:cNvPr>
          <p:cNvSpPr/>
          <p:nvPr/>
        </p:nvSpPr>
        <p:spPr>
          <a:xfrm>
            <a:off x="8041455" y="2930635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31A34-3171-5ECB-CB1C-FC1A4C1E1786}"/>
              </a:ext>
            </a:extLst>
          </p:cNvPr>
          <p:cNvSpPr txBox="1"/>
          <p:nvPr/>
        </p:nvSpPr>
        <p:spPr>
          <a:xfrm>
            <a:off x="235865" y="117323"/>
            <a:ext cx="24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hashing and routing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38CD8B-C3CB-EA3C-3800-61964AE0CB42}"/>
              </a:ext>
            </a:extLst>
          </p:cNvPr>
          <p:cNvSpPr txBox="1"/>
          <p:nvPr/>
        </p:nvSpPr>
        <p:spPr>
          <a:xfrm>
            <a:off x="5369259" y="993447"/>
            <a:ext cx="92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Put/Get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C22CB62-0CF4-8FB3-9BE9-46DB1F4CA057}"/>
              </a:ext>
            </a:extLst>
          </p:cNvPr>
          <p:cNvSpPr/>
          <p:nvPr/>
        </p:nvSpPr>
        <p:spPr>
          <a:xfrm>
            <a:off x="235865" y="814804"/>
            <a:ext cx="2266539" cy="8323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Partition Management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(hashing, partition with geo-optimization)</a:t>
            </a:r>
          </a:p>
        </p:txBody>
      </p:sp>
      <p:sp>
        <p:nvSpPr>
          <p:cNvPr id="87" name="Flowchart: Magnetic Disk 49">
            <a:extLst>
              <a:ext uri="{FF2B5EF4-FFF2-40B4-BE49-F238E27FC236}">
                <a16:creationId xmlns:a16="http://schemas.microsoft.com/office/drawing/2014/main" id="{8CBD4080-D557-71A9-1C40-20102293D338}"/>
              </a:ext>
            </a:extLst>
          </p:cNvPr>
          <p:cNvSpPr/>
          <p:nvPr/>
        </p:nvSpPr>
        <p:spPr>
          <a:xfrm>
            <a:off x="9932707" y="326284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Flowchart: Magnetic Disk 49">
            <a:extLst>
              <a:ext uri="{FF2B5EF4-FFF2-40B4-BE49-F238E27FC236}">
                <a16:creationId xmlns:a16="http://schemas.microsoft.com/office/drawing/2014/main" id="{E8FE0419-16BD-56A9-1921-40604BFC8B17}"/>
              </a:ext>
            </a:extLst>
          </p:cNvPr>
          <p:cNvSpPr/>
          <p:nvPr/>
        </p:nvSpPr>
        <p:spPr>
          <a:xfrm>
            <a:off x="3332190" y="4725368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852E3-52A8-709C-DCA6-8E187165D594}"/>
              </a:ext>
            </a:extLst>
          </p:cNvPr>
          <p:cNvSpPr txBox="1"/>
          <p:nvPr/>
        </p:nvSpPr>
        <p:spPr>
          <a:xfrm>
            <a:off x="10535711" y="457200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Storage instance</a:t>
            </a:r>
          </a:p>
        </p:txBody>
      </p:sp>
      <p:sp>
        <p:nvSpPr>
          <p:cNvPr id="100" name="Flowchart: Magnetic Disk 49">
            <a:extLst>
              <a:ext uri="{FF2B5EF4-FFF2-40B4-BE49-F238E27FC236}">
                <a16:creationId xmlns:a16="http://schemas.microsoft.com/office/drawing/2014/main" id="{D004A241-E459-F0C1-635C-2EE14D10B5BF}"/>
              </a:ext>
            </a:extLst>
          </p:cNvPr>
          <p:cNvSpPr/>
          <p:nvPr/>
        </p:nvSpPr>
        <p:spPr>
          <a:xfrm>
            <a:off x="1569228" y="3843701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Flowchart: Magnetic Disk 49">
            <a:extLst>
              <a:ext uri="{FF2B5EF4-FFF2-40B4-BE49-F238E27FC236}">
                <a16:creationId xmlns:a16="http://schemas.microsoft.com/office/drawing/2014/main" id="{FDD14FCD-0A75-AE91-BC42-73108D435F1F}"/>
              </a:ext>
            </a:extLst>
          </p:cNvPr>
          <p:cNvSpPr/>
          <p:nvPr/>
        </p:nvSpPr>
        <p:spPr>
          <a:xfrm>
            <a:off x="10380657" y="3710334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408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C75ECF73-E3A1-4B28-C46C-1FAFC61873C0}"/>
              </a:ext>
            </a:extLst>
          </p:cNvPr>
          <p:cNvSpPr/>
          <p:nvPr/>
        </p:nvSpPr>
        <p:spPr>
          <a:xfrm>
            <a:off x="2412553" y="2596262"/>
            <a:ext cx="8724368" cy="20504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4B2BD4-379A-3C0E-6282-0F4E31734723}"/>
              </a:ext>
            </a:extLst>
          </p:cNvPr>
          <p:cNvGrpSpPr/>
          <p:nvPr/>
        </p:nvGrpSpPr>
        <p:grpSpPr>
          <a:xfrm>
            <a:off x="5233612" y="1133745"/>
            <a:ext cx="2987518" cy="700013"/>
            <a:chOff x="4602241" y="1147222"/>
            <a:chExt cx="2987518" cy="70001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04E8C8-C08C-9D46-AF6D-222CA8864620}"/>
                </a:ext>
              </a:extLst>
            </p:cNvPr>
            <p:cNvSpPr/>
            <p:nvPr/>
          </p:nvSpPr>
          <p:spPr>
            <a:xfrm>
              <a:off x="4602241" y="1243841"/>
              <a:ext cx="2987518" cy="6033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B5199A-618E-E095-72CB-3ECE27039FCA}"/>
                </a:ext>
              </a:extLst>
            </p:cNvPr>
            <p:cNvSpPr/>
            <p:nvPr/>
          </p:nvSpPr>
          <p:spPr>
            <a:xfrm>
              <a:off x="4602241" y="1147222"/>
              <a:ext cx="2987518" cy="6033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Gateway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20A330-BA99-4959-DFA2-3A17504E29FF}"/>
              </a:ext>
            </a:extLst>
          </p:cNvPr>
          <p:cNvGrpSpPr/>
          <p:nvPr/>
        </p:nvGrpSpPr>
        <p:grpSpPr>
          <a:xfrm>
            <a:off x="6830009" y="21120"/>
            <a:ext cx="1539681" cy="1075910"/>
            <a:chOff x="6727371" y="57835"/>
            <a:chExt cx="1539681" cy="107591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5BEA3F-CD0D-5589-79B8-F39BBC9AB8F5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6727371" y="355719"/>
              <a:ext cx="484584" cy="778026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3A78CF-55FA-D1DB-5DF0-411A4CF1D48D}"/>
                </a:ext>
              </a:extLst>
            </p:cNvPr>
            <p:cNvSpPr txBox="1"/>
            <p:nvPr/>
          </p:nvSpPr>
          <p:spPr>
            <a:xfrm>
              <a:off x="7211955" y="57835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Put (K, </a:t>
              </a:r>
              <a:r>
                <a:rPr lang="en-US" i="1" dirty="0">
                  <a:sym typeface="Wingdings" pitchFamily="2" charset="2"/>
                </a:rPr>
                <a:t>V)</a:t>
              </a:r>
              <a:endParaRPr lang="en-US" i="1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349D05-9CE2-D3F9-46CB-33649240E912}"/>
              </a:ext>
            </a:extLst>
          </p:cNvPr>
          <p:cNvCxnSpPr>
            <a:cxnSpLocks/>
          </p:cNvCxnSpPr>
          <p:nvPr/>
        </p:nvCxnSpPr>
        <p:spPr>
          <a:xfrm flipH="1">
            <a:off x="4887726" y="1737053"/>
            <a:ext cx="1839645" cy="762590"/>
          </a:xfrm>
          <a:prstGeom prst="straightConnector1">
            <a:avLst/>
          </a:prstGeom>
          <a:ln w="22225">
            <a:solidFill>
              <a:srgbClr val="FF000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6CCA6B-11FA-3F34-970A-8EA19B2979D7}"/>
              </a:ext>
            </a:extLst>
          </p:cNvPr>
          <p:cNvCxnSpPr>
            <a:cxnSpLocks/>
            <a:stCxn id="60" idx="4"/>
            <a:endCxn id="53" idx="1"/>
          </p:cNvCxnSpPr>
          <p:nvPr/>
        </p:nvCxnSpPr>
        <p:spPr>
          <a:xfrm>
            <a:off x="6727371" y="1737139"/>
            <a:ext cx="3154141" cy="2203717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114390-DA3A-B6DF-DC44-FC24E54EE281}"/>
              </a:ext>
            </a:extLst>
          </p:cNvPr>
          <p:cNvGrpSpPr/>
          <p:nvPr/>
        </p:nvGrpSpPr>
        <p:grpSpPr>
          <a:xfrm>
            <a:off x="7262759" y="4416697"/>
            <a:ext cx="586622" cy="870834"/>
            <a:chOff x="7262758" y="4348051"/>
            <a:chExt cx="586622" cy="870834"/>
          </a:xfrm>
        </p:grpSpPr>
        <p:sp>
          <p:nvSpPr>
            <p:cNvPr id="50" name="Flowchart: Magnetic Disk 49">
              <a:extLst>
                <a:ext uri="{FF2B5EF4-FFF2-40B4-BE49-F238E27FC236}">
                  <a16:creationId xmlns:a16="http://schemas.microsoft.com/office/drawing/2014/main" id="{20EBB562-B227-64D1-63BF-AF717CA7D529}"/>
                </a:ext>
              </a:extLst>
            </p:cNvPr>
            <p:cNvSpPr/>
            <p:nvPr/>
          </p:nvSpPr>
          <p:spPr>
            <a:xfrm>
              <a:off x="7262758" y="4348051"/>
              <a:ext cx="586621" cy="870834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6" name="Flowchart: Magnetic Disk 49">
              <a:extLst>
                <a:ext uri="{FF2B5EF4-FFF2-40B4-BE49-F238E27FC236}">
                  <a16:creationId xmlns:a16="http://schemas.microsoft.com/office/drawing/2014/main" id="{A6C42EC7-8E34-8AF0-1A4F-BA35F41F0621}"/>
                </a:ext>
              </a:extLst>
            </p:cNvPr>
            <p:cNvSpPr/>
            <p:nvPr/>
          </p:nvSpPr>
          <p:spPr>
            <a:xfrm>
              <a:off x="7262759" y="4348051"/>
              <a:ext cx="586621" cy="33100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78" name="Flowchart: Magnetic Disk 49">
            <a:extLst>
              <a:ext uri="{FF2B5EF4-FFF2-40B4-BE49-F238E27FC236}">
                <a16:creationId xmlns:a16="http://schemas.microsoft.com/office/drawing/2014/main" id="{D052AF02-0389-D1B3-7608-41AE5B2CEBDA}"/>
              </a:ext>
            </a:extLst>
          </p:cNvPr>
          <p:cNvSpPr/>
          <p:nvPr/>
        </p:nvSpPr>
        <p:spPr>
          <a:xfrm>
            <a:off x="4327847" y="2481905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3" name="Flowchart: Magnetic Disk 49">
            <a:extLst>
              <a:ext uri="{FF2B5EF4-FFF2-40B4-BE49-F238E27FC236}">
                <a16:creationId xmlns:a16="http://schemas.microsoft.com/office/drawing/2014/main" id="{FC205184-8B75-7A76-017F-5283430DF549}"/>
              </a:ext>
            </a:extLst>
          </p:cNvPr>
          <p:cNvSpPr/>
          <p:nvPr/>
        </p:nvSpPr>
        <p:spPr>
          <a:xfrm>
            <a:off x="8965725" y="2342415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C5CB0D-858C-F25B-9AB0-CE4B928194B2}"/>
              </a:ext>
            </a:extLst>
          </p:cNvPr>
          <p:cNvSpPr txBox="1"/>
          <p:nvPr/>
        </p:nvSpPr>
        <p:spPr>
          <a:xfrm>
            <a:off x="7919734" y="3569411"/>
            <a:ext cx="147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Global replication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31A34-3171-5ECB-CB1C-FC1A4C1E1786}"/>
              </a:ext>
            </a:extLst>
          </p:cNvPr>
          <p:cNvSpPr txBox="1"/>
          <p:nvPr/>
        </p:nvSpPr>
        <p:spPr>
          <a:xfrm>
            <a:off x="323421" y="205786"/>
            <a:ext cx="18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Replication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96214-1D12-724C-7BE1-9ED5379BFEB3}"/>
              </a:ext>
            </a:extLst>
          </p:cNvPr>
          <p:cNvSpPr txBox="1"/>
          <p:nvPr/>
        </p:nvSpPr>
        <p:spPr>
          <a:xfrm>
            <a:off x="6226628" y="48387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6AFFAA-894C-2EFF-6A62-8BDFD6EDCDF5}"/>
              </a:ext>
            </a:extLst>
          </p:cNvPr>
          <p:cNvCxnSpPr>
            <a:cxnSpLocks/>
            <a:stCxn id="60" idx="4"/>
            <a:endCxn id="66" idx="1"/>
          </p:cNvCxnSpPr>
          <p:nvPr/>
        </p:nvCxnSpPr>
        <p:spPr>
          <a:xfrm>
            <a:off x="6727371" y="1737139"/>
            <a:ext cx="828700" cy="2679558"/>
          </a:xfrm>
          <a:prstGeom prst="straightConnector1">
            <a:avLst/>
          </a:prstGeom>
          <a:ln w="22225">
            <a:solidFill>
              <a:srgbClr val="0070C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DF91B11-831F-513F-19EA-EC9801D5C6D5}"/>
              </a:ext>
            </a:extLst>
          </p:cNvPr>
          <p:cNvSpPr txBox="1"/>
          <p:nvPr/>
        </p:nvSpPr>
        <p:spPr>
          <a:xfrm>
            <a:off x="5844727" y="3520423"/>
            <a:ext cx="1475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Global replication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562267-8467-69EA-3C91-21EA246C099B}"/>
              </a:ext>
            </a:extLst>
          </p:cNvPr>
          <p:cNvSpPr/>
          <p:nvPr/>
        </p:nvSpPr>
        <p:spPr>
          <a:xfrm>
            <a:off x="176849" y="828734"/>
            <a:ext cx="2498471" cy="8323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Consistency Mgmt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Memory-store (strong)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Persistence-level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1F7429-4C9C-92CF-A16A-0887F9D6E53D}"/>
              </a:ext>
            </a:extLst>
          </p:cNvPr>
          <p:cNvGrpSpPr/>
          <p:nvPr/>
        </p:nvGrpSpPr>
        <p:grpSpPr>
          <a:xfrm>
            <a:off x="2371367" y="4193608"/>
            <a:ext cx="2913937" cy="2029783"/>
            <a:chOff x="994403" y="3429000"/>
            <a:chExt cx="2913937" cy="2029783"/>
          </a:xfrm>
        </p:grpSpPr>
        <p:sp>
          <p:nvSpPr>
            <p:cNvPr id="37" name="Flowchart: Magnetic Disk 49">
              <a:extLst>
                <a:ext uri="{FF2B5EF4-FFF2-40B4-BE49-F238E27FC236}">
                  <a16:creationId xmlns:a16="http://schemas.microsoft.com/office/drawing/2014/main" id="{7D173E81-2572-FB2A-15AC-1C5D6DB3A707}"/>
                </a:ext>
              </a:extLst>
            </p:cNvPr>
            <p:cNvSpPr/>
            <p:nvPr/>
          </p:nvSpPr>
          <p:spPr>
            <a:xfrm>
              <a:off x="1914152" y="3429000"/>
              <a:ext cx="586621" cy="658506"/>
            </a:xfrm>
            <a:prstGeom prst="flowChartMagneticDisk">
              <a:avLst/>
            </a:prstGeom>
            <a:solidFill>
              <a:srgbClr val="FFC000"/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8" name="Flowchart: Magnetic Disk 49">
              <a:extLst>
                <a:ext uri="{FF2B5EF4-FFF2-40B4-BE49-F238E27FC236}">
                  <a16:creationId xmlns:a16="http://schemas.microsoft.com/office/drawing/2014/main" id="{7D53E22E-F34D-290E-F307-333D55F0EAB3}"/>
                </a:ext>
              </a:extLst>
            </p:cNvPr>
            <p:cNvSpPr/>
            <p:nvPr/>
          </p:nvSpPr>
          <p:spPr>
            <a:xfrm>
              <a:off x="1067111" y="4800277"/>
              <a:ext cx="586621" cy="658506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9" name="Flowchart: Magnetic Disk 49">
              <a:extLst>
                <a:ext uri="{FF2B5EF4-FFF2-40B4-BE49-F238E27FC236}">
                  <a16:creationId xmlns:a16="http://schemas.microsoft.com/office/drawing/2014/main" id="{6D648F07-71A5-3669-7255-917257A6011A}"/>
                </a:ext>
              </a:extLst>
            </p:cNvPr>
            <p:cNvSpPr/>
            <p:nvPr/>
          </p:nvSpPr>
          <p:spPr>
            <a:xfrm>
              <a:off x="1865331" y="4798638"/>
              <a:ext cx="586621" cy="658506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Flowchart: Magnetic Disk 49">
              <a:extLst>
                <a:ext uri="{FF2B5EF4-FFF2-40B4-BE49-F238E27FC236}">
                  <a16:creationId xmlns:a16="http://schemas.microsoft.com/office/drawing/2014/main" id="{3918472A-F28C-786F-3D89-3FB0CA67219E}"/>
                </a:ext>
              </a:extLst>
            </p:cNvPr>
            <p:cNvSpPr/>
            <p:nvPr/>
          </p:nvSpPr>
          <p:spPr>
            <a:xfrm>
              <a:off x="2645109" y="4798638"/>
              <a:ext cx="586621" cy="658506"/>
            </a:xfrm>
            <a:prstGeom prst="flowChartMagneticDisk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535E08-EAE9-2362-4AB7-C85A0EB01973}"/>
                </a:ext>
              </a:extLst>
            </p:cNvPr>
            <p:cNvSpPr txBox="1"/>
            <p:nvPr/>
          </p:nvSpPr>
          <p:spPr>
            <a:xfrm>
              <a:off x="994403" y="3571072"/>
              <a:ext cx="751607" cy="302788"/>
            </a:xfrm>
            <a:prstGeom prst="rect">
              <a:avLst/>
            </a:prstGeom>
            <a:noFill/>
            <a:ln w="15875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Primary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3BAB1C-9DA9-46A1-3BC0-6D9795BEDA0D}"/>
                </a:ext>
              </a:extLst>
            </p:cNvPr>
            <p:cNvSpPr txBox="1"/>
            <p:nvPr/>
          </p:nvSpPr>
          <p:spPr>
            <a:xfrm>
              <a:off x="2645109" y="4304572"/>
              <a:ext cx="1263231" cy="276999"/>
            </a:xfrm>
            <a:prstGeom prst="rect">
              <a:avLst/>
            </a:prstGeom>
            <a:noFill/>
            <a:ln w="15875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Regional Replicas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42AB57F-4E32-6514-C638-F215C122768F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H="1">
              <a:off x="1360422" y="4087506"/>
              <a:ext cx="847041" cy="712771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9886736-122A-61FF-A828-4FECC5C88A4C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 flipH="1">
              <a:off x="2158642" y="4087506"/>
              <a:ext cx="48821" cy="711132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E4AD847-9208-5E0B-5BB3-B23101205606}"/>
                </a:ext>
              </a:extLst>
            </p:cNvPr>
            <p:cNvCxnSpPr>
              <a:cxnSpLocks/>
              <a:stCxn id="37" idx="3"/>
              <a:endCxn id="40" idx="1"/>
            </p:cNvCxnSpPr>
            <p:nvPr/>
          </p:nvCxnSpPr>
          <p:spPr>
            <a:xfrm>
              <a:off x="2207463" y="4087506"/>
              <a:ext cx="730957" cy="711132"/>
            </a:xfrm>
            <a:prstGeom prst="straightConnector1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lowchart: Magnetic Disk 49">
            <a:extLst>
              <a:ext uri="{FF2B5EF4-FFF2-40B4-BE49-F238E27FC236}">
                <a16:creationId xmlns:a16="http://schemas.microsoft.com/office/drawing/2014/main" id="{07EC148C-5B16-496B-6BDC-5028014A73F3}"/>
              </a:ext>
            </a:extLst>
          </p:cNvPr>
          <p:cNvSpPr/>
          <p:nvPr/>
        </p:nvSpPr>
        <p:spPr>
          <a:xfrm>
            <a:off x="10972354" y="3179733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E98811-1157-45D0-0573-6B262D614A50}"/>
              </a:ext>
            </a:extLst>
          </p:cNvPr>
          <p:cNvGrpSpPr/>
          <p:nvPr/>
        </p:nvGrpSpPr>
        <p:grpSpPr>
          <a:xfrm>
            <a:off x="9588200" y="3940855"/>
            <a:ext cx="586622" cy="870834"/>
            <a:chOff x="9715497" y="4035954"/>
            <a:chExt cx="586622" cy="870834"/>
          </a:xfrm>
        </p:grpSpPr>
        <p:sp>
          <p:nvSpPr>
            <p:cNvPr id="52" name="Flowchart: Magnetic Disk 49">
              <a:extLst>
                <a:ext uri="{FF2B5EF4-FFF2-40B4-BE49-F238E27FC236}">
                  <a16:creationId xmlns:a16="http://schemas.microsoft.com/office/drawing/2014/main" id="{8D85E6E7-13E3-3E9F-FA6C-334C9B48908D}"/>
                </a:ext>
              </a:extLst>
            </p:cNvPr>
            <p:cNvSpPr/>
            <p:nvPr/>
          </p:nvSpPr>
          <p:spPr>
            <a:xfrm>
              <a:off x="9715497" y="4035954"/>
              <a:ext cx="586621" cy="870834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" name="Flowchart: Magnetic Disk 49">
              <a:extLst>
                <a:ext uri="{FF2B5EF4-FFF2-40B4-BE49-F238E27FC236}">
                  <a16:creationId xmlns:a16="http://schemas.microsoft.com/office/drawing/2014/main" id="{B23DE232-7609-139B-0D90-A2369D8C9F21}"/>
                </a:ext>
              </a:extLst>
            </p:cNvPr>
            <p:cNvSpPr/>
            <p:nvPr/>
          </p:nvSpPr>
          <p:spPr>
            <a:xfrm>
              <a:off x="9715498" y="4035955"/>
              <a:ext cx="586621" cy="329518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58" name="Flowchart: Magnetic Disk 49">
            <a:extLst>
              <a:ext uri="{FF2B5EF4-FFF2-40B4-BE49-F238E27FC236}">
                <a16:creationId xmlns:a16="http://schemas.microsoft.com/office/drawing/2014/main" id="{0EB1CB5D-5914-C1FC-64BD-A926DCE86C49}"/>
              </a:ext>
            </a:extLst>
          </p:cNvPr>
          <p:cNvSpPr/>
          <p:nvPr/>
        </p:nvSpPr>
        <p:spPr>
          <a:xfrm>
            <a:off x="9932707" y="326284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11836C-0F2C-6256-765A-69F15B33B1D7}"/>
              </a:ext>
            </a:extLst>
          </p:cNvPr>
          <p:cNvSpPr txBox="1"/>
          <p:nvPr/>
        </p:nvSpPr>
        <p:spPr>
          <a:xfrm>
            <a:off x="10535711" y="457200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Storage instance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06D-3C39-CEB3-20CA-4BC1383012B6}"/>
              </a:ext>
            </a:extLst>
          </p:cNvPr>
          <p:cNvSpPr/>
          <p:nvPr/>
        </p:nvSpPr>
        <p:spPr>
          <a:xfrm>
            <a:off x="2197691" y="4105615"/>
            <a:ext cx="3326247" cy="2404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340DDA4D-B6B6-4F2A-1F20-5171FAFEB9B0}"/>
              </a:ext>
            </a:extLst>
          </p:cNvPr>
          <p:cNvGrpSpPr/>
          <p:nvPr/>
        </p:nvGrpSpPr>
        <p:grpSpPr>
          <a:xfrm>
            <a:off x="1811343" y="3121849"/>
            <a:ext cx="9558775" cy="2050467"/>
            <a:chOff x="1781182" y="2609739"/>
            <a:chExt cx="9558775" cy="205046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75ECF73-E3A1-4B28-C46C-1FAFC61873C0}"/>
                </a:ext>
              </a:extLst>
            </p:cNvPr>
            <p:cNvSpPr/>
            <p:nvPr/>
          </p:nvSpPr>
          <p:spPr>
            <a:xfrm>
              <a:off x="1781182" y="2609739"/>
              <a:ext cx="8724368" cy="205046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81B1D9-CBFC-762D-7215-924AE2520703}"/>
                </a:ext>
              </a:extLst>
            </p:cNvPr>
            <p:cNvSpPr txBox="1"/>
            <p:nvPr/>
          </p:nvSpPr>
          <p:spPr>
            <a:xfrm>
              <a:off x="9988305" y="4115709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Hashing ring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E4B2BD4-379A-3C0E-6282-0F4E31734723}"/>
              </a:ext>
            </a:extLst>
          </p:cNvPr>
          <p:cNvGrpSpPr/>
          <p:nvPr/>
        </p:nvGrpSpPr>
        <p:grpSpPr>
          <a:xfrm>
            <a:off x="4632402" y="1659332"/>
            <a:ext cx="2987518" cy="700013"/>
            <a:chOff x="4602241" y="1147222"/>
            <a:chExt cx="2987518" cy="70001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04E8C8-C08C-9D46-AF6D-222CA8864620}"/>
                </a:ext>
              </a:extLst>
            </p:cNvPr>
            <p:cNvSpPr/>
            <p:nvPr/>
          </p:nvSpPr>
          <p:spPr>
            <a:xfrm>
              <a:off x="4602241" y="1243841"/>
              <a:ext cx="2987518" cy="6033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B5199A-618E-E095-72CB-3ECE27039FCA}"/>
                </a:ext>
              </a:extLst>
            </p:cNvPr>
            <p:cNvSpPr/>
            <p:nvPr/>
          </p:nvSpPr>
          <p:spPr>
            <a:xfrm>
              <a:off x="4602241" y="1147222"/>
              <a:ext cx="2987518" cy="6033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Gateway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20A330-BA99-4959-DFA2-3A17504E29FF}"/>
              </a:ext>
            </a:extLst>
          </p:cNvPr>
          <p:cNvGrpSpPr/>
          <p:nvPr/>
        </p:nvGrpSpPr>
        <p:grpSpPr>
          <a:xfrm>
            <a:off x="6126161" y="381404"/>
            <a:ext cx="887202" cy="1277928"/>
            <a:chOff x="5643857" y="416187"/>
            <a:chExt cx="887202" cy="127792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5BEA3F-CD0D-5589-79B8-F39BBC9AB8F5}"/>
                </a:ext>
              </a:extLst>
            </p:cNvPr>
            <p:cNvCxnSpPr>
              <a:cxnSpLocks/>
              <a:stCxn id="62" idx="2"/>
              <a:endCxn id="60" idx="0"/>
            </p:cNvCxnSpPr>
            <p:nvPr/>
          </p:nvCxnSpPr>
          <p:spPr>
            <a:xfrm flipH="1">
              <a:off x="5643857" y="785519"/>
              <a:ext cx="529572" cy="908596"/>
            </a:xfrm>
            <a:prstGeom prst="straightConnector1">
              <a:avLst/>
            </a:prstGeom>
            <a:ln w="22225">
              <a:solidFill>
                <a:srgbClr val="00B0F0"/>
              </a:solidFill>
              <a:prstDash val="sysDash"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3A78CF-55FA-D1DB-5DF0-411A4CF1D48D}"/>
                </a:ext>
              </a:extLst>
            </p:cNvPr>
            <p:cNvSpPr txBox="1"/>
            <p:nvPr/>
          </p:nvSpPr>
          <p:spPr>
            <a:xfrm>
              <a:off x="5815799" y="416187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K</a:t>
              </a:r>
              <a:r>
                <a:rPr lang="en-US" i="1" dirty="0">
                  <a:sym typeface="Wingdings" pitchFamily="2" charset="2"/>
                </a:rPr>
                <a:t> V</a:t>
              </a:r>
              <a:endParaRPr lang="en-US" i="1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6CCA6B-11FA-3F34-970A-8EA19B2979D7}"/>
              </a:ext>
            </a:extLst>
          </p:cNvPr>
          <p:cNvCxnSpPr>
            <a:cxnSpLocks/>
            <a:stCxn id="60" idx="4"/>
            <a:endCxn id="70" idx="1"/>
          </p:cNvCxnSpPr>
          <p:nvPr/>
        </p:nvCxnSpPr>
        <p:spPr>
          <a:xfrm>
            <a:off x="6126161" y="2262726"/>
            <a:ext cx="3063607" cy="242295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gnetic Disk 49">
            <a:extLst>
              <a:ext uri="{FF2B5EF4-FFF2-40B4-BE49-F238E27FC236}">
                <a16:creationId xmlns:a16="http://schemas.microsoft.com/office/drawing/2014/main" id="{A6C42EC7-8E34-8AF0-1A4F-BA35F41F0621}"/>
              </a:ext>
            </a:extLst>
          </p:cNvPr>
          <p:cNvSpPr/>
          <p:nvPr/>
        </p:nvSpPr>
        <p:spPr>
          <a:xfrm>
            <a:off x="6661549" y="4873638"/>
            <a:ext cx="586621" cy="65850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0" name="Flowchart: Magnetic Disk 49">
            <a:extLst>
              <a:ext uri="{FF2B5EF4-FFF2-40B4-BE49-F238E27FC236}">
                <a16:creationId xmlns:a16="http://schemas.microsoft.com/office/drawing/2014/main" id="{209B39C3-2711-07DB-6448-296A840C0E47}"/>
              </a:ext>
            </a:extLst>
          </p:cNvPr>
          <p:cNvSpPr/>
          <p:nvPr/>
        </p:nvSpPr>
        <p:spPr>
          <a:xfrm>
            <a:off x="8896457" y="4685678"/>
            <a:ext cx="586621" cy="65850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8" name="Flowchart: Magnetic Disk 49">
            <a:extLst>
              <a:ext uri="{FF2B5EF4-FFF2-40B4-BE49-F238E27FC236}">
                <a16:creationId xmlns:a16="http://schemas.microsoft.com/office/drawing/2014/main" id="{D052AF02-0389-D1B3-7608-41AE5B2CEBDA}"/>
              </a:ext>
            </a:extLst>
          </p:cNvPr>
          <p:cNvSpPr/>
          <p:nvPr/>
        </p:nvSpPr>
        <p:spPr>
          <a:xfrm>
            <a:off x="3726637" y="3007492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3" name="Flowchart: Magnetic Disk 49">
            <a:extLst>
              <a:ext uri="{FF2B5EF4-FFF2-40B4-BE49-F238E27FC236}">
                <a16:creationId xmlns:a16="http://schemas.microsoft.com/office/drawing/2014/main" id="{FC205184-8B75-7A76-017F-5283430DF549}"/>
              </a:ext>
            </a:extLst>
          </p:cNvPr>
          <p:cNvSpPr/>
          <p:nvPr/>
        </p:nvSpPr>
        <p:spPr>
          <a:xfrm>
            <a:off x="8041455" y="2930635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838CD8B-C3CB-EA3C-3800-61964AE0CB42}"/>
              </a:ext>
            </a:extLst>
          </p:cNvPr>
          <p:cNvSpPr txBox="1"/>
          <p:nvPr/>
        </p:nvSpPr>
        <p:spPr>
          <a:xfrm>
            <a:off x="5625418" y="1009462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read</a:t>
            </a:r>
          </a:p>
        </p:txBody>
      </p:sp>
      <p:sp>
        <p:nvSpPr>
          <p:cNvPr id="87" name="Flowchart: Magnetic Disk 49">
            <a:extLst>
              <a:ext uri="{FF2B5EF4-FFF2-40B4-BE49-F238E27FC236}">
                <a16:creationId xmlns:a16="http://schemas.microsoft.com/office/drawing/2014/main" id="{8CBD4080-D557-71A9-1C40-20102293D338}"/>
              </a:ext>
            </a:extLst>
          </p:cNvPr>
          <p:cNvSpPr/>
          <p:nvPr/>
        </p:nvSpPr>
        <p:spPr>
          <a:xfrm>
            <a:off x="9932707" y="326284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Flowchart: Magnetic Disk 49">
            <a:extLst>
              <a:ext uri="{FF2B5EF4-FFF2-40B4-BE49-F238E27FC236}">
                <a16:creationId xmlns:a16="http://schemas.microsoft.com/office/drawing/2014/main" id="{E8FE0419-16BD-56A9-1921-40604BFC8B17}"/>
              </a:ext>
            </a:extLst>
          </p:cNvPr>
          <p:cNvSpPr/>
          <p:nvPr/>
        </p:nvSpPr>
        <p:spPr>
          <a:xfrm>
            <a:off x="3332190" y="4725368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852E3-52A8-709C-DCA6-8E187165D594}"/>
              </a:ext>
            </a:extLst>
          </p:cNvPr>
          <p:cNvSpPr txBox="1"/>
          <p:nvPr/>
        </p:nvSpPr>
        <p:spPr>
          <a:xfrm>
            <a:off x="10535711" y="457200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Storage instance</a:t>
            </a:r>
          </a:p>
        </p:txBody>
      </p:sp>
      <p:sp>
        <p:nvSpPr>
          <p:cNvPr id="100" name="Flowchart: Magnetic Disk 49">
            <a:extLst>
              <a:ext uri="{FF2B5EF4-FFF2-40B4-BE49-F238E27FC236}">
                <a16:creationId xmlns:a16="http://schemas.microsoft.com/office/drawing/2014/main" id="{D004A241-E459-F0C1-635C-2EE14D10B5BF}"/>
              </a:ext>
            </a:extLst>
          </p:cNvPr>
          <p:cNvSpPr/>
          <p:nvPr/>
        </p:nvSpPr>
        <p:spPr>
          <a:xfrm>
            <a:off x="1569228" y="3843701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Flowchart: Magnetic Disk 49">
            <a:extLst>
              <a:ext uri="{FF2B5EF4-FFF2-40B4-BE49-F238E27FC236}">
                <a16:creationId xmlns:a16="http://schemas.microsoft.com/office/drawing/2014/main" id="{FDD14FCD-0A75-AE91-BC42-73108D435F1F}"/>
              </a:ext>
            </a:extLst>
          </p:cNvPr>
          <p:cNvSpPr/>
          <p:nvPr/>
        </p:nvSpPr>
        <p:spPr>
          <a:xfrm>
            <a:off x="10380657" y="3710334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Flowchart: Magnetic Disk 49">
            <a:extLst>
              <a:ext uri="{FF2B5EF4-FFF2-40B4-BE49-F238E27FC236}">
                <a16:creationId xmlns:a16="http://schemas.microsoft.com/office/drawing/2014/main" id="{070DECD9-67A0-0C31-CE74-46ED2CCE7401}"/>
              </a:ext>
            </a:extLst>
          </p:cNvPr>
          <p:cNvSpPr/>
          <p:nvPr/>
        </p:nvSpPr>
        <p:spPr>
          <a:xfrm>
            <a:off x="6655733" y="4772036"/>
            <a:ext cx="586621" cy="33100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Flowchart: Magnetic Disk 49">
            <a:extLst>
              <a:ext uri="{FF2B5EF4-FFF2-40B4-BE49-F238E27FC236}">
                <a16:creationId xmlns:a16="http://schemas.microsoft.com/office/drawing/2014/main" id="{72AB7051-EE80-886A-D29D-F1DF6E2840F1}"/>
              </a:ext>
            </a:extLst>
          </p:cNvPr>
          <p:cNvSpPr/>
          <p:nvPr/>
        </p:nvSpPr>
        <p:spPr>
          <a:xfrm>
            <a:off x="3726638" y="2862627"/>
            <a:ext cx="484230" cy="331009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3F499E-8629-1179-C99D-795DD02A0073}"/>
              </a:ext>
            </a:extLst>
          </p:cNvPr>
          <p:cNvCxnSpPr>
            <a:cxnSpLocks/>
            <a:stCxn id="60" idx="4"/>
            <a:endCxn id="25" idx="4"/>
          </p:cNvCxnSpPr>
          <p:nvPr/>
        </p:nvCxnSpPr>
        <p:spPr>
          <a:xfrm flipH="1">
            <a:off x="4210868" y="2262726"/>
            <a:ext cx="1915293" cy="765406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F3CBE8-2EC1-4D6D-7BB9-CBA194D0922F}"/>
              </a:ext>
            </a:extLst>
          </p:cNvPr>
          <p:cNvSpPr txBox="1"/>
          <p:nvPr/>
        </p:nvSpPr>
        <p:spPr>
          <a:xfrm>
            <a:off x="8954410" y="5448182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1DBDA8-6722-7D4B-C329-5350BD437229}"/>
              </a:ext>
            </a:extLst>
          </p:cNvPr>
          <p:cNvSpPr txBox="1"/>
          <p:nvPr/>
        </p:nvSpPr>
        <p:spPr>
          <a:xfrm>
            <a:off x="5771295" y="4544191"/>
            <a:ext cx="81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2CD374-2FA6-4CF3-D7A4-77BF6E87BF8B}"/>
              </a:ext>
            </a:extLst>
          </p:cNvPr>
          <p:cNvSpPr txBox="1"/>
          <p:nvPr/>
        </p:nvSpPr>
        <p:spPr>
          <a:xfrm>
            <a:off x="2976514" y="2516498"/>
            <a:ext cx="81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F24D94-3971-D469-7F16-38519DD1F8AD}"/>
              </a:ext>
            </a:extLst>
          </p:cNvPr>
          <p:cNvSpPr/>
          <p:nvPr/>
        </p:nvSpPr>
        <p:spPr>
          <a:xfrm>
            <a:off x="176849" y="828734"/>
            <a:ext cx="3822274" cy="8323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Consistency Mgmt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Memory-store (Sequential Consistency)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</a:rPr>
              <a:t>Persistence-level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77822B-5945-1BEB-568F-7AAF2A3FE454}"/>
              </a:ext>
            </a:extLst>
          </p:cNvPr>
          <p:cNvSpPr txBox="1"/>
          <p:nvPr/>
        </p:nvSpPr>
        <p:spPr>
          <a:xfrm>
            <a:off x="323421" y="205786"/>
            <a:ext cx="18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Replication</a:t>
            </a:r>
          </a:p>
        </p:txBody>
      </p:sp>
    </p:spTree>
    <p:extLst>
      <p:ext uri="{BB962C8B-B14F-4D97-AF65-F5344CB8AC3E}">
        <p14:creationId xmlns:p14="http://schemas.microsoft.com/office/powerpoint/2010/main" val="6035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E4B2BD4-379A-3C0E-6282-0F4E31734723}"/>
              </a:ext>
            </a:extLst>
          </p:cNvPr>
          <p:cNvGrpSpPr/>
          <p:nvPr/>
        </p:nvGrpSpPr>
        <p:grpSpPr>
          <a:xfrm>
            <a:off x="3944658" y="1436916"/>
            <a:ext cx="4718992" cy="1651232"/>
            <a:chOff x="4602241" y="1147222"/>
            <a:chExt cx="2987518" cy="70001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A04E8C8-C08C-9D46-AF6D-222CA8864620}"/>
                </a:ext>
              </a:extLst>
            </p:cNvPr>
            <p:cNvSpPr/>
            <p:nvPr/>
          </p:nvSpPr>
          <p:spPr>
            <a:xfrm>
              <a:off x="4602241" y="1243841"/>
              <a:ext cx="2987518" cy="6033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B5199A-618E-E095-72CB-3ECE27039FCA}"/>
                </a:ext>
              </a:extLst>
            </p:cNvPr>
            <p:cNvSpPr/>
            <p:nvPr/>
          </p:nvSpPr>
          <p:spPr>
            <a:xfrm>
              <a:off x="4602241" y="1147222"/>
              <a:ext cx="2987518" cy="60339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631A34-3171-5ECB-CB1C-FC1A4C1E1786}"/>
              </a:ext>
            </a:extLst>
          </p:cNvPr>
          <p:cNvSpPr txBox="1"/>
          <p:nvPr/>
        </p:nvSpPr>
        <p:spPr>
          <a:xfrm>
            <a:off x="229850" y="310992"/>
            <a:ext cx="2339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Caching in API gateway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3AFC5-CF14-8976-44D1-954E58D038FF}"/>
              </a:ext>
            </a:extLst>
          </p:cNvPr>
          <p:cNvSpPr/>
          <p:nvPr/>
        </p:nvSpPr>
        <p:spPr>
          <a:xfrm>
            <a:off x="254315" y="766627"/>
            <a:ext cx="2266539" cy="83230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In-memory Store/Cache Management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23700-3507-2C53-170A-614E5307054A}"/>
              </a:ext>
            </a:extLst>
          </p:cNvPr>
          <p:cNvSpPr txBox="1"/>
          <p:nvPr/>
        </p:nvSpPr>
        <p:spPr>
          <a:xfrm>
            <a:off x="1282798" y="12174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6C7DD60-144D-B70F-68F4-50552B959DEB}"/>
              </a:ext>
            </a:extLst>
          </p:cNvPr>
          <p:cNvSpPr/>
          <p:nvPr/>
        </p:nvSpPr>
        <p:spPr>
          <a:xfrm>
            <a:off x="1941971" y="3796764"/>
            <a:ext cx="8724368" cy="20504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49">
            <a:extLst>
              <a:ext uri="{FF2B5EF4-FFF2-40B4-BE49-F238E27FC236}">
                <a16:creationId xmlns:a16="http://schemas.microsoft.com/office/drawing/2014/main" id="{C226B17E-3D03-6475-BECB-C40BA114FDF3}"/>
              </a:ext>
            </a:extLst>
          </p:cNvPr>
          <p:cNvSpPr/>
          <p:nvPr/>
        </p:nvSpPr>
        <p:spPr>
          <a:xfrm>
            <a:off x="6792177" y="5548553"/>
            <a:ext cx="586621" cy="65850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Flowchart: Magnetic Disk 49">
            <a:extLst>
              <a:ext uri="{FF2B5EF4-FFF2-40B4-BE49-F238E27FC236}">
                <a16:creationId xmlns:a16="http://schemas.microsoft.com/office/drawing/2014/main" id="{FD80DCA8-4169-7B04-4D87-9D9706A8FC17}"/>
              </a:ext>
            </a:extLst>
          </p:cNvPr>
          <p:cNvSpPr/>
          <p:nvPr/>
        </p:nvSpPr>
        <p:spPr>
          <a:xfrm>
            <a:off x="9027085" y="5360593"/>
            <a:ext cx="586621" cy="65850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Flowchart: Magnetic Disk 49">
            <a:extLst>
              <a:ext uri="{FF2B5EF4-FFF2-40B4-BE49-F238E27FC236}">
                <a16:creationId xmlns:a16="http://schemas.microsoft.com/office/drawing/2014/main" id="{60C1BF8C-DB94-E80B-AC4B-48D809FE6692}"/>
              </a:ext>
            </a:extLst>
          </p:cNvPr>
          <p:cNvSpPr/>
          <p:nvPr/>
        </p:nvSpPr>
        <p:spPr>
          <a:xfrm>
            <a:off x="3857265" y="3682407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Flowchart: Magnetic Disk 49">
            <a:extLst>
              <a:ext uri="{FF2B5EF4-FFF2-40B4-BE49-F238E27FC236}">
                <a16:creationId xmlns:a16="http://schemas.microsoft.com/office/drawing/2014/main" id="{EB1048BF-D321-563F-DC7C-D29D637D1F3C}"/>
              </a:ext>
            </a:extLst>
          </p:cNvPr>
          <p:cNvSpPr/>
          <p:nvPr/>
        </p:nvSpPr>
        <p:spPr>
          <a:xfrm>
            <a:off x="6490379" y="1908426"/>
            <a:ext cx="940318" cy="543567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0" name="Flowchart: Magnetic Disk 49">
            <a:extLst>
              <a:ext uri="{FF2B5EF4-FFF2-40B4-BE49-F238E27FC236}">
                <a16:creationId xmlns:a16="http://schemas.microsoft.com/office/drawing/2014/main" id="{FBBA5085-C557-9F7E-EF11-B5821D564B20}"/>
              </a:ext>
            </a:extLst>
          </p:cNvPr>
          <p:cNvSpPr/>
          <p:nvPr/>
        </p:nvSpPr>
        <p:spPr>
          <a:xfrm>
            <a:off x="3462818" y="5400283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1" name="Flowchart: Magnetic Disk 49">
            <a:extLst>
              <a:ext uri="{FF2B5EF4-FFF2-40B4-BE49-F238E27FC236}">
                <a16:creationId xmlns:a16="http://schemas.microsoft.com/office/drawing/2014/main" id="{80C3C6C7-FB5A-1224-A517-21D6107B0351}"/>
              </a:ext>
            </a:extLst>
          </p:cNvPr>
          <p:cNvSpPr/>
          <p:nvPr/>
        </p:nvSpPr>
        <p:spPr>
          <a:xfrm>
            <a:off x="1699856" y="4518616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Flowchart: Magnetic Disk 49">
            <a:extLst>
              <a:ext uri="{FF2B5EF4-FFF2-40B4-BE49-F238E27FC236}">
                <a16:creationId xmlns:a16="http://schemas.microsoft.com/office/drawing/2014/main" id="{E7ADCC6A-EFF4-32A5-306F-5C608A8EAB05}"/>
              </a:ext>
            </a:extLst>
          </p:cNvPr>
          <p:cNvSpPr/>
          <p:nvPr/>
        </p:nvSpPr>
        <p:spPr>
          <a:xfrm>
            <a:off x="10424224" y="4514768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Flowchart: Magnetic Disk 49">
            <a:extLst>
              <a:ext uri="{FF2B5EF4-FFF2-40B4-BE49-F238E27FC236}">
                <a16:creationId xmlns:a16="http://schemas.microsoft.com/office/drawing/2014/main" id="{446D943D-CB90-FEEC-621E-66C0495ABA35}"/>
              </a:ext>
            </a:extLst>
          </p:cNvPr>
          <p:cNvSpPr/>
          <p:nvPr/>
        </p:nvSpPr>
        <p:spPr>
          <a:xfrm>
            <a:off x="9932707" y="326284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C03DC6-0A59-23EC-0F77-3AE170BEF4AD}"/>
              </a:ext>
            </a:extLst>
          </p:cNvPr>
          <p:cNvSpPr txBox="1"/>
          <p:nvPr/>
        </p:nvSpPr>
        <p:spPr>
          <a:xfrm>
            <a:off x="10535711" y="457200"/>
            <a:ext cx="1388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Storage instance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389D81-AD77-8E79-431C-512AEA6F2473}"/>
              </a:ext>
            </a:extLst>
          </p:cNvPr>
          <p:cNvCxnSpPr>
            <a:cxnSpLocks/>
            <a:stCxn id="47" idx="2"/>
            <a:endCxn id="39" idx="1"/>
          </p:cNvCxnSpPr>
          <p:nvPr/>
        </p:nvCxnSpPr>
        <p:spPr>
          <a:xfrm>
            <a:off x="5953822" y="766627"/>
            <a:ext cx="1006716" cy="1141799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070FCB-CC20-78FB-8303-6263BA6857C1}"/>
              </a:ext>
            </a:extLst>
          </p:cNvPr>
          <p:cNvSpPr txBox="1"/>
          <p:nvPr/>
        </p:nvSpPr>
        <p:spPr>
          <a:xfrm>
            <a:off x="5417265" y="397295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Get (K, </a:t>
            </a:r>
            <a:r>
              <a:rPr lang="en-US" i="1" dirty="0">
                <a:sym typeface="Wingdings" pitchFamily="2" charset="2"/>
              </a:rPr>
              <a:t>V)</a:t>
            </a:r>
            <a:endParaRPr lang="en-US" i="1" dirty="0"/>
          </a:p>
        </p:txBody>
      </p:sp>
      <p:sp>
        <p:nvSpPr>
          <p:cNvPr id="52" name="Flowchart: Magnetic Disk 49">
            <a:extLst>
              <a:ext uri="{FF2B5EF4-FFF2-40B4-BE49-F238E27FC236}">
                <a16:creationId xmlns:a16="http://schemas.microsoft.com/office/drawing/2014/main" id="{0E57C775-C5BC-9C3A-311A-7DB65F4CAAAE}"/>
              </a:ext>
            </a:extLst>
          </p:cNvPr>
          <p:cNvSpPr/>
          <p:nvPr/>
        </p:nvSpPr>
        <p:spPr>
          <a:xfrm>
            <a:off x="8542855" y="3603694"/>
            <a:ext cx="484230" cy="543567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55E795-BE64-A575-A180-869198C189B1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249886" y="978932"/>
            <a:ext cx="750451" cy="929494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73F48DB-2709-CD52-7A49-987708F97AAF}"/>
              </a:ext>
            </a:extLst>
          </p:cNvPr>
          <p:cNvSpPr txBox="1"/>
          <p:nvPr/>
        </p:nvSpPr>
        <p:spPr>
          <a:xfrm>
            <a:off x="7463780" y="609600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Get (K, </a:t>
            </a:r>
            <a:r>
              <a:rPr lang="en-US" i="1" dirty="0">
                <a:sym typeface="Wingdings" pitchFamily="2" charset="2"/>
              </a:rPr>
              <a:t>V)</a:t>
            </a:r>
            <a:endParaRPr lang="en-US" i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BF45D03-B120-D2E7-5163-71396C022B80}"/>
              </a:ext>
            </a:extLst>
          </p:cNvPr>
          <p:cNvCxnSpPr>
            <a:cxnSpLocks/>
            <a:stCxn id="39" idx="3"/>
            <a:endCxn id="38" idx="4"/>
          </p:cNvCxnSpPr>
          <p:nvPr/>
        </p:nvCxnSpPr>
        <p:spPr>
          <a:xfrm flipH="1">
            <a:off x="4341495" y="2451993"/>
            <a:ext cx="2619043" cy="1502198"/>
          </a:xfrm>
          <a:prstGeom prst="straightConnector1">
            <a:avLst/>
          </a:prstGeom>
          <a:ln w="22225">
            <a:solidFill>
              <a:srgbClr val="7030A0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CBFC15-84DE-EE25-2307-4C3C556548AD}"/>
              </a:ext>
            </a:extLst>
          </p:cNvPr>
          <p:cNvCxnSpPr>
            <a:cxnSpLocks/>
          </p:cNvCxnSpPr>
          <p:nvPr/>
        </p:nvCxnSpPr>
        <p:spPr>
          <a:xfrm flipV="1">
            <a:off x="7430697" y="946813"/>
            <a:ext cx="744474" cy="967632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1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96F5-A34F-ED0C-D211-45F5DA72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630 Task 1</a:t>
            </a:r>
            <a:r>
              <a:rPr lang="en-US" dirty="0"/>
              <a:t>: Storage Solution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5E924-5EC1-0ED6-52E7-7E72C010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83047"/>
            <a:ext cx="7144265" cy="4764746"/>
          </a:xfrm>
        </p:spPr>
        <p:txBody>
          <a:bodyPr>
            <a:normAutofit/>
          </a:bodyPr>
          <a:lstStyle/>
          <a:p>
            <a:r>
              <a:rPr lang="en-US" sz="2400" dirty="0"/>
              <a:t>Memory Store Options: </a:t>
            </a:r>
          </a:p>
          <a:p>
            <a:pPr lvl="1"/>
            <a:r>
              <a:rPr lang="en-US" sz="2000" dirty="0"/>
              <a:t>DB:</a:t>
            </a:r>
          </a:p>
          <a:p>
            <a:pPr lvl="2"/>
            <a:r>
              <a:rPr lang="en-US" sz="1800" dirty="0"/>
              <a:t>Redis &amp; Redis-raft</a:t>
            </a:r>
          </a:p>
          <a:p>
            <a:pPr lvl="2"/>
            <a:r>
              <a:rPr lang="en-US" sz="1800" dirty="0"/>
              <a:t>Hazelcast (CP mode)</a:t>
            </a:r>
          </a:p>
          <a:p>
            <a:pPr lvl="2"/>
            <a:r>
              <a:rPr lang="en-US" sz="1800" dirty="0"/>
              <a:t>Ignite (shim)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Evaluation Target:</a:t>
            </a:r>
          </a:p>
          <a:p>
            <a:pPr lvl="1"/>
            <a:r>
              <a:rPr lang="en-US" sz="2000" dirty="0"/>
              <a:t>Storage Capacity: ~60m objects, ~1800G memory</a:t>
            </a:r>
          </a:p>
          <a:p>
            <a:pPr lvl="1"/>
            <a:r>
              <a:rPr lang="en-US" sz="2000" dirty="0"/>
              <a:t>Sequential Consistency</a:t>
            </a:r>
            <a:endParaRPr lang="en-US" dirty="0"/>
          </a:p>
          <a:p>
            <a:pPr lvl="1"/>
            <a:r>
              <a:rPr lang="en-US" sz="2000" dirty="0"/>
              <a:t>Performance: latency, throughput, scalability</a:t>
            </a:r>
          </a:p>
          <a:p>
            <a:pPr lvl="1"/>
            <a:r>
              <a:rPr lang="en-US" sz="2000" dirty="0"/>
              <a:t>Supported API: Put, Get, Range, Watch</a:t>
            </a:r>
          </a:p>
          <a:p>
            <a:pPr lvl="1"/>
            <a:endParaRPr lang="en-US" sz="2000" dirty="0"/>
          </a:p>
          <a:p>
            <a:r>
              <a:rPr lang="en-US" sz="2400" dirty="0"/>
              <a:t>1~2 weeks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ED2A8-1BF6-F2BB-F563-2E8C9F40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674" y="3429000"/>
            <a:ext cx="4705348" cy="3174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228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D260-31D5-6454-AF0E-FC81251A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u="sng" dirty="0"/>
              <a:t>630 Task 2</a:t>
            </a:r>
            <a:r>
              <a:rPr lang="en-US" dirty="0"/>
              <a:t>: POC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3846-8919-8431-04D7-62B45D3A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78" y="1509077"/>
            <a:ext cx="7156077" cy="49837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Storage Service</a:t>
            </a:r>
          </a:p>
          <a:p>
            <a:endParaRPr lang="en-US" dirty="0"/>
          </a:p>
          <a:p>
            <a:pPr lvl="1"/>
            <a:r>
              <a:rPr lang="en-US" dirty="0"/>
              <a:t>Hashing and key routing</a:t>
            </a:r>
          </a:p>
          <a:p>
            <a:pPr lvl="1"/>
            <a:endParaRPr lang="en-US" dirty="0"/>
          </a:p>
          <a:p>
            <a:pPr marL="742950" lvl="1" indent="-285750"/>
            <a:r>
              <a:rPr lang="en-US" dirty="0"/>
              <a:t>Ref solutions:</a:t>
            </a:r>
            <a:endParaRPr lang="en-US" sz="2800" dirty="0">
              <a:hlinkClick r:id="rId2"/>
            </a:endParaRPr>
          </a:p>
          <a:p>
            <a:pPr marL="1657350" lvl="3" indent="-285750"/>
            <a:r>
              <a:rPr lang="en-US" dirty="0">
                <a:hlinkClick r:id="rId2"/>
              </a:rPr>
              <a:t>https://github.com/lafikl/consistent</a:t>
            </a:r>
          </a:p>
          <a:p>
            <a:pPr marL="1657350" lvl="3" indent="-285750"/>
            <a:r>
              <a:rPr lang="en-US" dirty="0">
                <a:hlinkClick r:id="rId2"/>
              </a:rPr>
              <a:t>https://github.com/buraksezer/consistent</a:t>
            </a:r>
            <a:endParaRPr lang="en-US" dirty="0"/>
          </a:p>
          <a:p>
            <a:pPr lvl="2"/>
            <a:endParaRPr lang="en-US" sz="1600" dirty="0"/>
          </a:p>
          <a:p>
            <a:pPr lvl="1"/>
            <a:r>
              <a:rPr lang="en-US" dirty="0"/>
              <a:t>Query result aggregation (e.g. range)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E2E CRUD Validation</a:t>
            </a:r>
          </a:p>
          <a:p>
            <a:endParaRPr lang="en-US" dirty="0"/>
          </a:p>
          <a:p>
            <a:r>
              <a:rPr lang="en-US" dirty="0"/>
              <a:t>3-4 weeks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54508-CB35-D286-B9B9-B249610E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674" y="3429000"/>
            <a:ext cx="4705348" cy="3174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84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D260-31D5-6454-AF0E-FC81251A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b="1" u="sng" dirty="0"/>
              <a:t>630 Task 3</a:t>
            </a:r>
            <a:r>
              <a:rPr lang="en-US" dirty="0"/>
              <a:t>: Consistency Model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3846-8919-8431-04D7-62B45D3A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49" y="2113355"/>
            <a:ext cx="10515600" cy="3127719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Strong (Sequential consistency) with sharded primaries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Ignite-shim (LW, RV)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/>
              <a:t>2-3 weeks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9FFBE-422D-9C4B-C4BB-CCD3357A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674" y="3429000"/>
            <a:ext cx="4705348" cy="3174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oogle Shape;74;p16">
            <a:extLst>
              <a:ext uri="{FF2B5EF4-FFF2-40B4-BE49-F238E27FC236}">
                <a16:creationId xmlns:a16="http://schemas.microsoft.com/office/drawing/2014/main" id="{6EFE30E5-96B4-9973-65BE-312EF6BDD4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264" y="4578773"/>
            <a:ext cx="2977954" cy="1804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001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283</Words>
  <Application>Microsoft Macintosh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630 Task 1: Storage Solution Evaluation</vt:lpstr>
      <vt:lpstr>630 Task 2: POC Setup</vt:lpstr>
      <vt:lpstr>630 Task 3: Consistency Model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Peng Du</cp:lastModifiedBy>
  <cp:revision>21</cp:revision>
  <dcterms:created xsi:type="dcterms:W3CDTF">2022-05-09T16:42:27Z</dcterms:created>
  <dcterms:modified xsi:type="dcterms:W3CDTF">2022-05-09T20:24:35Z</dcterms:modified>
</cp:coreProperties>
</file>