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88" r:id="rId3"/>
    <p:sldId id="451" r:id="rId4"/>
    <p:sldId id="664" r:id="rId5"/>
    <p:sldId id="699" r:id="rId6"/>
    <p:sldId id="697" r:id="rId7"/>
    <p:sldId id="668" r:id="rId8"/>
    <p:sldId id="691" r:id="rId9"/>
    <p:sldId id="692" r:id="rId10"/>
    <p:sldId id="693" r:id="rId11"/>
    <p:sldId id="695" r:id="rId12"/>
    <p:sldId id="694" r:id="rId13"/>
    <p:sldId id="696" r:id="rId14"/>
    <p:sldId id="701" r:id="rId15"/>
    <p:sldId id="433" r:id="rId16"/>
    <p:sldId id="702" r:id="rId17"/>
    <p:sldId id="705" r:id="rId18"/>
    <p:sldId id="704" r:id="rId19"/>
    <p:sldId id="579" r:id="rId20"/>
    <p:sldId id="707" r:id="rId21"/>
    <p:sldId id="717" r:id="rId22"/>
    <p:sldId id="735" r:id="rId23"/>
    <p:sldId id="709" r:id="rId24"/>
    <p:sldId id="718" r:id="rId25"/>
    <p:sldId id="716" r:id="rId26"/>
    <p:sldId id="712" r:id="rId27"/>
    <p:sldId id="722" r:id="rId28"/>
    <p:sldId id="723" r:id="rId29"/>
    <p:sldId id="724" r:id="rId30"/>
    <p:sldId id="725" r:id="rId31"/>
    <p:sldId id="726" r:id="rId32"/>
    <p:sldId id="719" r:id="rId33"/>
    <p:sldId id="727" r:id="rId34"/>
    <p:sldId id="730" r:id="rId35"/>
    <p:sldId id="731" r:id="rId36"/>
    <p:sldId id="732" r:id="rId37"/>
    <p:sldId id="728" r:id="rId38"/>
    <p:sldId id="733" r:id="rId39"/>
    <p:sldId id="734" r:id="rId40"/>
    <p:sldId id="700" r:id="rId41"/>
    <p:sldId id="698" r:id="rId42"/>
    <p:sldId id="703" r:id="rId43"/>
    <p:sldId id="737" r:id="rId44"/>
    <p:sldId id="736" r:id="rId45"/>
    <p:sldId id="738" r:id="rId46"/>
    <p:sldId id="740" r:id="rId47"/>
    <p:sldId id="746" r:id="rId48"/>
    <p:sldId id="741" r:id="rId49"/>
    <p:sldId id="747" r:id="rId50"/>
    <p:sldId id="742" r:id="rId51"/>
    <p:sldId id="743" r:id="rId52"/>
    <p:sldId id="744" r:id="rId53"/>
    <p:sldId id="74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CF6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0A43-869E-7040-8675-829A82A7D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658C-1F14-B84F-B8B5-66FC7468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7FFA-9AE0-EF43-96C2-8F5D319E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AB3B-114B-5D45-AA9E-00FFD64C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3C4B-D71C-E540-8F79-A2DFA183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8D1-F4EF-6548-A70C-09EE6B74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372C7-7267-654B-9BB9-7D159150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AEE0-6D35-214D-BFB3-6DB295C2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FEEB-F1E1-384E-A406-D5A390E5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C28B-705A-B84E-9F1E-D2251C56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E6555-65C5-3A41-91BC-A2E28C6D2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5D310-700A-5448-8CFB-D1908EA3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B5D4-3A89-5A49-BA5B-B5D2BD61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94D7-687B-064C-8D69-E01C072D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C374-6E3F-C943-8D09-7EDD45BC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B826-129C-2542-BD9A-2D5E0B62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84A8-E6F6-2B47-9336-77C9E29C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EEA7-9295-5C4B-950F-277CDFCE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E254A-E7F5-C546-8A95-C9DE2D9C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4ECF-EC2D-104B-A56B-59E8C33E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7DA8-B507-E149-85E0-8E82C5F6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C5FD-8CC9-B041-8995-4D5117A7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AC75-3877-244D-876F-FD6833B9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C46C-2525-864F-9CF7-EA159241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F67E-E910-C44C-A573-95417DBB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BF1B-AA78-0243-B3EC-80C0262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0BF1-A4C2-7D49-B4A3-8D5A4FFD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97428-ACA8-3D48-A611-85571EC1A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1F40-47CB-1C41-8471-947ECBC6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BD788-BD5A-0B4F-8C41-DBC41807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C644-9792-3B4F-BCF5-D2196909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880F-C31C-A841-B77A-3E6AA108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CD9A-6470-464A-B619-8FA3D128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8C05C-A938-E449-8816-F845AC071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AE0D4-BFDF-EE44-BEDE-CCBC460C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EA976-01A8-F841-86DC-693054FF1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1AB78-8345-494E-AC39-CE713A3C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1CF14-AA98-BE40-85A1-859DD205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98871-15A8-9B42-903E-23329BA5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4EE7-46AB-9F4D-AAF9-8BB2C4B5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3D8A0-64F6-FD4A-BAE8-C5949E3B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8B19D-90B5-7640-9F0E-BE1DCC38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4A27F-1D28-CA45-910E-AC96FD61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55398-F1D7-7841-9877-05516B10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B8702-FA88-3F41-BA62-73D9A61E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1CCDE-8AD4-6049-8660-099AE9BF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1529-55A5-3A4E-BD23-471B5DA2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597F-2831-4E4B-B6EA-2477CFBE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3280-06D8-F746-A0C1-80247B907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0F6-B72D-6946-B12F-2B36E378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FF57-A1B5-C84A-BE9C-D91034E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A9F46-C830-D64A-9DC6-B73EF87D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88B3-28E5-4249-816D-EA55871E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D81F-B56B-7540-B1FD-DBBAE04BA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5F674-E35F-924F-9CDF-DF0D314E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DB25-D55E-A147-9FA2-C2EEBEAB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2951-41E1-A04D-8EDE-C1CFF27B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A150-CA9C-B843-9994-5782AEFF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5691-650E-DF48-AC04-7390F3D1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51531-8015-A94B-B7FB-9E250447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B098-0514-F74C-9754-DA43AE5C3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0BB0-B817-474E-9637-DEBA4948ADF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D912-54C1-7F43-8188-524685C9A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18AE-7601-454F-A58F-658D5043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AE2F-A88F-6A43-81B2-EC8005C8B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Edge Communication </a:t>
            </a:r>
            <a:r>
              <a:rPr lang="en-US" sz="4800">
                <a:solidFill>
                  <a:schemeClr val="bg1"/>
                </a:solidFill>
              </a:rPr>
              <a:t>E2E Flow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26969-8169-DA40-ABB7-A20AFDD8B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5"/>
            <a:ext cx="3067856" cy="2196472"/>
            <a:chOff x="1382947" y="3687745"/>
            <a:chExt cx="1670232" cy="198786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257500" y="5341357"/>
              <a:ext cx="795679" cy="33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3081392" y="3255667"/>
            <a:ext cx="4076418" cy="2989426"/>
            <a:chOff x="1382947" y="3687745"/>
            <a:chExt cx="1614511" cy="174840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289238" y="5066822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808903" y="3255666"/>
            <a:ext cx="1614511" cy="2010493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31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BBDE3FDB-F338-E74E-930B-54F9E8D08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638" r="50474" b="3"/>
          <a:stretch/>
        </p:blipFill>
        <p:spPr bwMode="auto">
          <a:xfrm>
            <a:off x="146112" y="6060426"/>
            <a:ext cx="558293" cy="7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5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5"/>
            <a:ext cx="3067856" cy="2196472"/>
            <a:chOff x="1382947" y="3687745"/>
            <a:chExt cx="1670232" cy="198786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257500" y="5341357"/>
              <a:ext cx="795679" cy="33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704405" y="3255669"/>
            <a:ext cx="6453405" cy="2747899"/>
            <a:chOff x="1382947" y="3687745"/>
            <a:chExt cx="1614511" cy="160714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799568" y="5078884"/>
              <a:ext cx="148434" cy="216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BBDE3FDB-F338-E74E-930B-54F9E8D08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638" r="50474" b="3"/>
          <a:stretch/>
        </p:blipFill>
        <p:spPr bwMode="auto">
          <a:xfrm>
            <a:off x="146112" y="6060426"/>
            <a:ext cx="558293" cy="7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9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5519574" y="3044684"/>
            <a:ext cx="6066175" cy="3292576"/>
            <a:chOff x="1382947" y="3687745"/>
            <a:chExt cx="1848258" cy="1859593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848258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679556" y="5338745"/>
              <a:ext cx="445291" cy="208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3081392" y="3255667"/>
            <a:ext cx="1614510" cy="2110153"/>
            <a:chOff x="1382947" y="3687745"/>
            <a:chExt cx="1614511" cy="174840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289238" y="5066822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25" idx="4"/>
            <a:endCxn id="11" idx="7"/>
          </p:cNvCxnSpPr>
          <p:nvPr/>
        </p:nvCxnSpPr>
        <p:spPr>
          <a:xfrm flipH="1">
            <a:off x="6807728" y="4057446"/>
            <a:ext cx="3658029" cy="87164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604831" y="3721886"/>
            <a:ext cx="1819015" cy="11089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808903" y="3255666"/>
            <a:ext cx="1614511" cy="2010493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31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967E9DB8-7202-0646-9A80-C181E17D9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0" t="16538" r="9262" b="17189"/>
          <a:stretch/>
        </p:blipFill>
        <p:spPr bwMode="auto">
          <a:xfrm>
            <a:off x="250610" y="6164707"/>
            <a:ext cx="558293" cy="5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A11F1D-3D56-A346-8202-0CC299FB021C}"/>
              </a:ext>
            </a:extLst>
          </p:cNvPr>
          <p:cNvSpPr txBox="1"/>
          <p:nvPr/>
        </p:nvSpPr>
        <p:spPr>
          <a:xfrm>
            <a:off x="808903" y="6265253"/>
            <a:ext cx="545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“real” bouncer and divider assigned to gateway host </a:t>
            </a:r>
          </a:p>
        </p:txBody>
      </p:sp>
    </p:spTree>
    <p:extLst>
      <p:ext uri="{BB962C8B-B14F-4D97-AF65-F5344CB8AC3E}">
        <p14:creationId xmlns:p14="http://schemas.microsoft.com/office/powerpoint/2010/main" val="401460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5"/>
            <a:ext cx="3238196" cy="2201578"/>
            <a:chOff x="1382947" y="3687745"/>
            <a:chExt cx="1762970" cy="1992488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350238" y="5345978"/>
              <a:ext cx="795679" cy="33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9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4089874" y="3075057"/>
            <a:ext cx="4012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Network Provision</a:t>
            </a:r>
          </a:p>
        </p:txBody>
      </p:sp>
    </p:spTree>
    <p:extLst>
      <p:ext uri="{BB962C8B-B14F-4D97-AF65-F5344CB8AC3E}">
        <p14:creationId xmlns:p14="http://schemas.microsoft.com/office/powerpoint/2010/main" val="35554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B26457-61BE-3442-886E-3A5431B018CF}"/>
              </a:ext>
            </a:extLst>
          </p:cNvPr>
          <p:cNvSpPr/>
          <p:nvPr/>
        </p:nvSpPr>
        <p:spPr>
          <a:xfrm>
            <a:off x="3409062" y="1903305"/>
            <a:ext cx="4781825" cy="1544432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69C130-46A1-BB44-851F-47E97DE3A495}"/>
              </a:ext>
            </a:extLst>
          </p:cNvPr>
          <p:cNvSpPr/>
          <p:nvPr/>
        </p:nvSpPr>
        <p:spPr>
          <a:xfrm>
            <a:off x="5182893" y="2871940"/>
            <a:ext cx="2752450" cy="381000"/>
          </a:xfrm>
          <a:prstGeom prst="roundRect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MetaManager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0B8A655-5CBF-E14D-84E4-FC961B754E70}"/>
              </a:ext>
            </a:extLst>
          </p:cNvPr>
          <p:cNvSpPr/>
          <p:nvPr/>
        </p:nvSpPr>
        <p:spPr>
          <a:xfrm>
            <a:off x="5775073" y="2245433"/>
            <a:ext cx="2124068" cy="381000"/>
          </a:xfrm>
          <a:prstGeom prst="roundRect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Edge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5E14CC-545B-1845-B151-16833A60E4F7}"/>
              </a:ext>
            </a:extLst>
          </p:cNvPr>
          <p:cNvSpPr txBox="1"/>
          <p:nvPr/>
        </p:nvSpPr>
        <p:spPr>
          <a:xfrm>
            <a:off x="3629870" y="1941640"/>
            <a:ext cx="12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ECFAD3-AEE6-E249-850E-E9EE43A6C2B0}"/>
              </a:ext>
            </a:extLst>
          </p:cNvPr>
          <p:cNvSpPr/>
          <p:nvPr/>
        </p:nvSpPr>
        <p:spPr>
          <a:xfrm>
            <a:off x="7009988" y="3720683"/>
            <a:ext cx="1106496" cy="374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Edged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71BB0C74-CA5D-B248-AE0B-A1C1A719A4D1}"/>
              </a:ext>
            </a:extLst>
          </p:cNvPr>
          <p:cNvSpPr/>
          <p:nvPr/>
        </p:nvSpPr>
        <p:spPr>
          <a:xfrm>
            <a:off x="3611817" y="2781663"/>
            <a:ext cx="970335" cy="561553"/>
          </a:xfrm>
          <a:prstGeom prst="can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SQLite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9CB783-54B4-1D45-8B78-C8CA88BACBB3}"/>
              </a:ext>
            </a:extLst>
          </p:cNvPr>
          <p:cNvCxnSpPr>
            <a:cxnSpLocks/>
            <a:stCxn id="23" idx="1"/>
            <a:endCxn id="27" idx="4"/>
          </p:cNvCxnSpPr>
          <p:nvPr/>
        </p:nvCxnSpPr>
        <p:spPr>
          <a:xfrm flipH="1">
            <a:off x="4582152" y="3062440"/>
            <a:ext cx="60074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88C647-0DE1-074D-96EE-D380C6A04282}"/>
              </a:ext>
            </a:extLst>
          </p:cNvPr>
          <p:cNvSpPr/>
          <p:nvPr/>
        </p:nvSpPr>
        <p:spPr>
          <a:xfrm>
            <a:off x="4563944" y="3713684"/>
            <a:ext cx="1316374" cy="381000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Clusterd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73CEAD-4589-1E41-A17F-47C839AA9359}"/>
              </a:ext>
            </a:extLst>
          </p:cNvPr>
          <p:cNvCxnSpPr>
            <a:cxnSpLocks/>
          </p:cNvCxnSpPr>
          <p:nvPr/>
        </p:nvCxnSpPr>
        <p:spPr>
          <a:xfrm>
            <a:off x="5739166" y="3252940"/>
            <a:ext cx="0" cy="460744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2E0F27-7033-1E44-B371-D99A2843CB41}"/>
              </a:ext>
            </a:extLst>
          </p:cNvPr>
          <p:cNvCxnSpPr>
            <a:cxnSpLocks/>
          </p:cNvCxnSpPr>
          <p:nvPr/>
        </p:nvCxnSpPr>
        <p:spPr>
          <a:xfrm flipH="1">
            <a:off x="6963203" y="2614713"/>
            <a:ext cx="1" cy="25722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54EE0D-7570-2A47-8C36-6693D7E0FAEB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3824926" y="3904183"/>
            <a:ext cx="739019" cy="817255"/>
          </a:xfrm>
          <a:prstGeom prst="bentConnector3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68F10C-731F-1C47-996D-959B082F828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563236" y="3266228"/>
            <a:ext cx="12409" cy="45445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49FB95A-4E3F-534E-9566-0B7AFF73AAEF}"/>
              </a:ext>
            </a:extLst>
          </p:cNvPr>
          <p:cNvSpPr/>
          <p:nvPr/>
        </p:nvSpPr>
        <p:spPr>
          <a:xfrm>
            <a:off x="4296570" y="523738"/>
            <a:ext cx="6458615" cy="441600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Cloud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74315C-C608-4847-87FB-D1ECC7EC7BF6}"/>
              </a:ext>
            </a:extLst>
          </p:cNvPr>
          <p:cNvSpPr txBox="1"/>
          <p:nvPr/>
        </p:nvSpPr>
        <p:spPr>
          <a:xfrm>
            <a:off x="6956560" y="1239838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/>
              <a:t>WebSocket</a:t>
            </a:r>
            <a:endParaRPr lang="en-US" sz="1050" i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7CFF8B-79C7-EF45-B3FE-F8D28BA19E94}"/>
              </a:ext>
            </a:extLst>
          </p:cNvPr>
          <p:cNvGrpSpPr/>
          <p:nvPr/>
        </p:nvGrpSpPr>
        <p:grpSpPr>
          <a:xfrm>
            <a:off x="1457568" y="4229965"/>
            <a:ext cx="2367357" cy="654314"/>
            <a:chOff x="1580375" y="3837795"/>
            <a:chExt cx="2367357" cy="654314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25A10E1-73A3-2D44-A757-6F2BEA7266C5}"/>
                </a:ext>
              </a:extLst>
            </p:cNvPr>
            <p:cNvSpPr/>
            <p:nvPr/>
          </p:nvSpPr>
          <p:spPr>
            <a:xfrm>
              <a:off x="1580375" y="3837795"/>
              <a:ext cx="1000927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Scheduler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+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Controllers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EE024F3-DE3E-BE43-9E87-2F7FEB755A14}"/>
                </a:ext>
              </a:extLst>
            </p:cNvPr>
            <p:cNvSpPr/>
            <p:nvPr/>
          </p:nvSpPr>
          <p:spPr>
            <a:xfrm>
              <a:off x="1852762" y="4166428"/>
              <a:ext cx="2094970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K8s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Apiserver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33BB6A3D-248F-494A-A26A-297BF6A71824}"/>
                </a:ext>
              </a:extLst>
            </p:cNvPr>
            <p:cNvSpPr/>
            <p:nvPr/>
          </p:nvSpPr>
          <p:spPr>
            <a:xfrm>
              <a:off x="2620350" y="3839190"/>
              <a:ext cx="578614" cy="3810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ETCD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D5519BD-F16F-3945-B94D-A1EBF2F78D3F}"/>
              </a:ext>
            </a:extLst>
          </p:cNvPr>
          <p:cNvSpPr/>
          <p:nvPr/>
        </p:nvSpPr>
        <p:spPr>
          <a:xfrm>
            <a:off x="1480867" y="4884278"/>
            <a:ext cx="1558368" cy="231987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Cloud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E513AA7-3B25-AB4F-B736-4D5710130736}"/>
              </a:ext>
            </a:extLst>
          </p:cNvPr>
          <p:cNvSpPr/>
          <p:nvPr/>
        </p:nvSpPr>
        <p:spPr>
          <a:xfrm>
            <a:off x="914400" y="1708390"/>
            <a:ext cx="7455283" cy="361584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E77951-D489-4947-AF34-24C3FE435F9E}"/>
              </a:ext>
            </a:extLst>
          </p:cNvPr>
          <p:cNvSpPr txBox="1"/>
          <p:nvPr/>
        </p:nvSpPr>
        <p:spPr>
          <a:xfrm>
            <a:off x="1124454" y="1881075"/>
            <a:ext cx="109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Edge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Node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1</a:t>
            </a:r>
            <a:endParaRPr lang="en-US" sz="1400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808DECD-4550-AA47-9C4F-E82029469B02}"/>
              </a:ext>
            </a:extLst>
          </p:cNvPr>
          <p:cNvGrpSpPr/>
          <p:nvPr/>
        </p:nvGrpSpPr>
        <p:grpSpPr>
          <a:xfrm>
            <a:off x="3382393" y="4887970"/>
            <a:ext cx="1170415" cy="1630806"/>
            <a:chOff x="6419627" y="4179587"/>
            <a:chExt cx="1170415" cy="163080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B229F4B-AA5E-8949-AFBA-BD72DFA81E1C}"/>
                </a:ext>
              </a:extLst>
            </p:cNvPr>
            <p:cNvSpPr/>
            <p:nvPr/>
          </p:nvSpPr>
          <p:spPr>
            <a:xfrm>
              <a:off x="6674595" y="5332079"/>
              <a:ext cx="915447" cy="4783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6B5161D-86DD-BF4A-91CB-9E9BCC438541}"/>
                </a:ext>
              </a:extLst>
            </p:cNvPr>
            <p:cNvSpPr/>
            <p:nvPr/>
          </p:nvSpPr>
          <p:spPr>
            <a:xfrm>
              <a:off x="6542530" y="5252375"/>
              <a:ext cx="915447" cy="4783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02C1D337-4149-AE4D-8444-520B50F427F0}"/>
                </a:ext>
              </a:extLst>
            </p:cNvPr>
            <p:cNvSpPr/>
            <p:nvPr/>
          </p:nvSpPr>
          <p:spPr>
            <a:xfrm>
              <a:off x="6419627" y="5163960"/>
              <a:ext cx="915447" cy="4783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>
                  <a:solidFill>
                    <a:schemeClr val="tx1"/>
                  </a:solidFill>
                </a:rPr>
                <a:t>k8s</a:t>
              </a:r>
              <a:r>
                <a:rPr lang="zh-CN" alt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i="1" dirty="0">
                  <a:solidFill>
                    <a:schemeClr val="tx1"/>
                  </a:solidFill>
                </a:rPr>
                <a:t>Node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Up-Down Arrow 65">
              <a:extLst>
                <a:ext uri="{FF2B5EF4-FFF2-40B4-BE49-F238E27FC236}">
                  <a16:creationId xmlns:a16="http://schemas.microsoft.com/office/drawing/2014/main" id="{585DDA64-F930-BB4A-A5BD-85C6880A3223}"/>
                </a:ext>
              </a:extLst>
            </p:cNvPr>
            <p:cNvSpPr/>
            <p:nvPr/>
          </p:nvSpPr>
          <p:spPr>
            <a:xfrm>
              <a:off x="6692184" y="4179587"/>
              <a:ext cx="158842" cy="984372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E5F7E3-0BE8-EB4C-89C7-DE862EB067B2}"/>
              </a:ext>
            </a:extLst>
          </p:cNvPr>
          <p:cNvGrpSpPr/>
          <p:nvPr/>
        </p:nvGrpSpPr>
        <p:grpSpPr>
          <a:xfrm>
            <a:off x="9116824" y="982815"/>
            <a:ext cx="2652975" cy="1889125"/>
            <a:chOff x="9239631" y="590645"/>
            <a:chExt cx="2652975" cy="188912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081873B-A308-FD4A-933C-419DEA45F8A7}"/>
                </a:ext>
              </a:extLst>
            </p:cNvPr>
            <p:cNvGrpSpPr/>
            <p:nvPr/>
          </p:nvGrpSpPr>
          <p:grpSpPr>
            <a:xfrm>
              <a:off x="9239631" y="1595434"/>
              <a:ext cx="2652975" cy="884336"/>
              <a:chOff x="543905" y="-536901"/>
              <a:chExt cx="2652975" cy="884336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0C7D2013-DEE0-BD4D-ACF6-E919D012862D}"/>
                  </a:ext>
                </a:extLst>
              </p:cNvPr>
              <p:cNvSpPr/>
              <p:nvPr/>
            </p:nvSpPr>
            <p:spPr>
              <a:xfrm>
                <a:off x="543905" y="-536901"/>
                <a:ext cx="2556130" cy="88433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451FA6-E11B-E84E-86D6-4ADECAD96B60}"/>
                  </a:ext>
                </a:extLst>
              </p:cNvPr>
              <p:cNvSpPr txBox="1"/>
              <p:nvPr/>
            </p:nvSpPr>
            <p:spPr>
              <a:xfrm>
                <a:off x="1958634" y="616"/>
                <a:ext cx="12382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/>
                  <a:t>Edge</a:t>
                </a:r>
                <a:r>
                  <a:rPr lang="zh-CN" altLang="en-US" sz="1400" i="1" dirty="0"/>
                  <a:t> </a:t>
                </a:r>
                <a:r>
                  <a:rPr lang="en-US" altLang="zh-CN" sz="1400" i="1" dirty="0"/>
                  <a:t>Node</a:t>
                </a:r>
                <a:r>
                  <a:rPr lang="zh-CN" altLang="en-US" sz="1400" i="1" dirty="0"/>
                  <a:t> </a:t>
                </a:r>
                <a:r>
                  <a:rPr lang="en-US" altLang="zh-CN" sz="1400" i="1" dirty="0"/>
                  <a:t>2</a:t>
                </a:r>
                <a:endParaRPr lang="en-US" sz="1400" i="1" dirty="0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89AA54B-2D86-7E4B-9F79-AA2F569CC68A}"/>
                  </a:ext>
                </a:extLst>
              </p:cNvPr>
              <p:cNvSpPr/>
              <p:nvPr/>
            </p:nvSpPr>
            <p:spPr>
              <a:xfrm>
                <a:off x="766206" y="-341195"/>
                <a:ext cx="1238246" cy="271920"/>
              </a:xfrm>
              <a:prstGeom prst="roundRect">
                <a:avLst/>
              </a:prstGeom>
              <a:solidFill>
                <a:srgbClr val="FFF3CC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Edge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Core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Up-Down Arrow 80">
              <a:extLst>
                <a:ext uri="{FF2B5EF4-FFF2-40B4-BE49-F238E27FC236}">
                  <a16:creationId xmlns:a16="http://schemas.microsoft.com/office/drawing/2014/main" id="{920AB023-AEA0-464A-98E8-2C44DCBCC049}"/>
                </a:ext>
              </a:extLst>
            </p:cNvPr>
            <p:cNvSpPr/>
            <p:nvPr/>
          </p:nvSpPr>
          <p:spPr>
            <a:xfrm>
              <a:off x="10357793" y="590645"/>
              <a:ext cx="214141" cy="1206038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147161-7BC6-5F4A-8CFC-D60A3238A79A}"/>
              </a:ext>
            </a:extLst>
          </p:cNvPr>
          <p:cNvGrpSpPr/>
          <p:nvPr/>
        </p:nvGrpSpPr>
        <p:grpSpPr>
          <a:xfrm>
            <a:off x="2196951" y="482654"/>
            <a:ext cx="2039388" cy="654314"/>
            <a:chOff x="1580375" y="3837795"/>
            <a:chExt cx="2039388" cy="65431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0FF1A95-419A-ED45-9F0F-545D2BD7B58A}"/>
                </a:ext>
              </a:extLst>
            </p:cNvPr>
            <p:cNvSpPr/>
            <p:nvPr/>
          </p:nvSpPr>
          <p:spPr>
            <a:xfrm>
              <a:off x="1580375" y="3837795"/>
              <a:ext cx="1000927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Scheduler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+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Controllers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8AF6098-4EFC-E647-9A1F-3ACC22ABC1D1}"/>
                </a:ext>
              </a:extLst>
            </p:cNvPr>
            <p:cNvSpPr/>
            <p:nvPr/>
          </p:nvSpPr>
          <p:spPr>
            <a:xfrm>
              <a:off x="1852762" y="4166428"/>
              <a:ext cx="1767001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K8s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Apiserver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Can 50">
              <a:extLst>
                <a:ext uri="{FF2B5EF4-FFF2-40B4-BE49-F238E27FC236}">
                  <a16:creationId xmlns:a16="http://schemas.microsoft.com/office/drawing/2014/main" id="{D4D7EF55-2E1B-2F41-9EC0-849E44CCB7CE}"/>
                </a:ext>
              </a:extLst>
            </p:cNvPr>
            <p:cNvSpPr/>
            <p:nvPr/>
          </p:nvSpPr>
          <p:spPr>
            <a:xfrm>
              <a:off x="2620350" y="3839190"/>
              <a:ext cx="578614" cy="3810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ETCD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B9EF1139-0A0B-4B4D-8391-A0A5EC8ADCAC}"/>
              </a:ext>
            </a:extLst>
          </p:cNvPr>
          <p:cNvSpPr/>
          <p:nvPr/>
        </p:nvSpPr>
        <p:spPr>
          <a:xfrm>
            <a:off x="4027645" y="5788734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A12C2671-E1B3-1A44-A2FC-60CC6C0D5C71}"/>
              </a:ext>
            </a:extLst>
          </p:cNvPr>
          <p:cNvSpPr/>
          <p:nvPr/>
        </p:nvSpPr>
        <p:spPr>
          <a:xfrm>
            <a:off x="7643297" y="962882"/>
            <a:ext cx="214141" cy="940421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23E0491-C6AF-4E48-8F25-9D4C76297583}"/>
              </a:ext>
            </a:extLst>
          </p:cNvPr>
          <p:cNvSpPr/>
          <p:nvPr/>
        </p:nvSpPr>
        <p:spPr>
          <a:xfrm>
            <a:off x="6008863" y="3707395"/>
            <a:ext cx="893115" cy="381000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Status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Manager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E71B19-713B-CE47-9170-758FAF7C0810}"/>
              </a:ext>
            </a:extLst>
          </p:cNvPr>
          <p:cNvCxnSpPr>
            <a:cxnSpLocks/>
          </p:cNvCxnSpPr>
          <p:nvPr/>
        </p:nvCxnSpPr>
        <p:spPr>
          <a:xfrm>
            <a:off x="6806211" y="3252940"/>
            <a:ext cx="0" cy="45445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D6BB4CE-6B6D-A943-95CE-2B408520E5DB}"/>
              </a:ext>
            </a:extLst>
          </p:cNvPr>
          <p:cNvSpPr/>
          <p:nvPr/>
        </p:nvSpPr>
        <p:spPr>
          <a:xfrm>
            <a:off x="2942322" y="4199552"/>
            <a:ext cx="275146" cy="2517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262A75-3924-9143-B0F9-672B85678072}"/>
              </a:ext>
            </a:extLst>
          </p:cNvPr>
          <p:cNvSpPr/>
          <p:nvPr/>
        </p:nvSpPr>
        <p:spPr>
          <a:xfrm>
            <a:off x="3687352" y="457200"/>
            <a:ext cx="275146" cy="2517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A36B147-F2BF-A749-AC87-D24854D7414E}"/>
              </a:ext>
            </a:extLst>
          </p:cNvPr>
          <p:cNvSpPr/>
          <p:nvPr/>
        </p:nvSpPr>
        <p:spPr>
          <a:xfrm>
            <a:off x="7961837" y="880771"/>
            <a:ext cx="275146" cy="2517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140DD49-82A2-944B-BFF1-08C4CC8C28B5}"/>
              </a:ext>
            </a:extLst>
          </p:cNvPr>
          <p:cNvSpPr/>
          <p:nvPr/>
        </p:nvSpPr>
        <p:spPr>
          <a:xfrm>
            <a:off x="4435752" y="2685683"/>
            <a:ext cx="275146" cy="2517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596DA4C-0664-8446-84CE-4ED44DB0BC3A}"/>
              </a:ext>
            </a:extLst>
          </p:cNvPr>
          <p:cNvSpPr/>
          <p:nvPr/>
        </p:nvSpPr>
        <p:spPr>
          <a:xfrm>
            <a:off x="5421536" y="3569442"/>
            <a:ext cx="275146" cy="2517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4CF093-6ECA-784C-8C3F-DE9842F618B9}"/>
              </a:ext>
            </a:extLst>
          </p:cNvPr>
          <p:cNvSpPr/>
          <p:nvPr/>
        </p:nvSpPr>
        <p:spPr>
          <a:xfrm>
            <a:off x="4352394" y="6027891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FFB749-90AE-2F44-AA35-A85B11DBE0C6}"/>
              </a:ext>
            </a:extLst>
          </p:cNvPr>
          <p:cNvSpPr/>
          <p:nvPr/>
        </p:nvSpPr>
        <p:spPr>
          <a:xfrm>
            <a:off x="4489967" y="6405483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A58EFF-1386-704C-8E6D-4E153CF575FD}"/>
              </a:ext>
            </a:extLst>
          </p:cNvPr>
          <p:cNvSpPr/>
          <p:nvPr/>
        </p:nvSpPr>
        <p:spPr>
          <a:xfrm>
            <a:off x="3151368" y="4199552"/>
            <a:ext cx="275146" cy="2517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9765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902835" y="184883"/>
            <a:ext cx="1452672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4431550" y="5184563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{2,4,8}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7903449" y="4904374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6252280" y="2434029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5157886" y="3886701"/>
            <a:ext cx="1820730" cy="129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6978616" y="3886701"/>
            <a:ext cx="1651169" cy="1017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6978616" y="1637555"/>
            <a:ext cx="1650555" cy="796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355507" y="2426493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{3,7}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629171" y="1637555"/>
            <a:ext cx="1452672" cy="788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0D1F9F-D006-AE4D-8C40-DF81DB45FF12}"/>
              </a:ext>
            </a:extLst>
          </p:cNvPr>
          <p:cNvSpPr txBox="1"/>
          <p:nvPr/>
        </p:nvSpPr>
        <p:spPr>
          <a:xfrm>
            <a:off x="327618" y="1520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 (VPC)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CF927A-5E0F-FB47-9F79-41F6D979F34A}"/>
              </a:ext>
            </a:extLst>
          </p:cNvPr>
          <p:cNvGrpSpPr/>
          <p:nvPr/>
        </p:nvGrpSpPr>
        <p:grpSpPr>
          <a:xfrm>
            <a:off x="327618" y="384534"/>
            <a:ext cx="2400583" cy="1707472"/>
            <a:chOff x="327618" y="384534"/>
            <a:chExt cx="2400583" cy="17074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B3E198-F38E-A94B-9350-50862CD99395}"/>
                </a:ext>
              </a:extLst>
            </p:cNvPr>
            <p:cNvSpPr/>
            <p:nvPr/>
          </p:nvSpPr>
          <p:spPr>
            <a:xfrm>
              <a:off x="327618" y="384534"/>
              <a:ext cx="2400583" cy="17074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09AA71-F7C7-1346-A12E-09887983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6534" y="837194"/>
              <a:ext cx="1632746" cy="1222661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2460BF-3C29-4E42-8202-B576FAAFF1C3}"/>
              </a:ext>
            </a:extLst>
          </p:cNvPr>
          <p:cNvCxnSpPr/>
          <p:nvPr/>
        </p:nvCxnSpPr>
        <p:spPr>
          <a:xfrm>
            <a:off x="5699650" y="1117912"/>
            <a:ext cx="2203185" cy="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67874F4-9293-1D4A-B66E-6C3C1F807E86}"/>
              </a:ext>
            </a:extLst>
          </p:cNvPr>
          <p:cNvSpPr/>
          <p:nvPr/>
        </p:nvSpPr>
        <p:spPr>
          <a:xfrm>
            <a:off x="6663669" y="804613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ED8BB8-87A1-CD49-83F8-BA4B369D10B9}"/>
              </a:ext>
            </a:extLst>
          </p:cNvPr>
          <p:cNvCxnSpPr>
            <a:cxnSpLocks/>
          </p:cNvCxnSpPr>
          <p:nvPr/>
        </p:nvCxnSpPr>
        <p:spPr>
          <a:xfrm flipH="1">
            <a:off x="7071070" y="1690400"/>
            <a:ext cx="1225437" cy="560192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99134-CC94-4E45-A979-33557577486E}"/>
              </a:ext>
            </a:extLst>
          </p:cNvPr>
          <p:cNvCxnSpPr>
            <a:cxnSpLocks/>
          </p:cNvCxnSpPr>
          <p:nvPr/>
        </p:nvCxnSpPr>
        <p:spPr>
          <a:xfrm flipH="1">
            <a:off x="5411522" y="4070138"/>
            <a:ext cx="1161466" cy="834236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0F95BBE-532D-7143-8766-A590105F7CD1}"/>
              </a:ext>
            </a:extLst>
          </p:cNvPr>
          <p:cNvSpPr/>
          <p:nvPr/>
        </p:nvSpPr>
        <p:spPr>
          <a:xfrm>
            <a:off x="7472350" y="1660441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B8FD6E-139F-6F4B-94C2-0A998CAEA826}"/>
              </a:ext>
            </a:extLst>
          </p:cNvPr>
          <p:cNvSpPr/>
          <p:nvPr/>
        </p:nvSpPr>
        <p:spPr>
          <a:xfrm>
            <a:off x="5719348" y="4216425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7B8013-46B3-6A48-B4E9-8A5DC468D997}"/>
              </a:ext>
            </a:extLst>
          </p:cNvPr>
          <p:cNvSpPr txBox="1"/>
          <p:nvPr/>
        </p:nvSpPr>
        <p:spPr>
          <a:xfrm>
            <a:off x="323130" y="2193287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 (Subnet)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9EDE36-B171-B947-A065-186EC16519B9}"/>
              </a:ext>
            </a:extLst>
          </p:cNvPr>
          <p:cNvGrpSpPr/>
          <p:nvPr/>
        </p:nvGrpSpPr>
        <p:grpSpPr>
          <a:xfrm>
            <a:off x="323130" y="2562620"/>
            <a:ext cx="2400583" cy="1707472"/>
            <a:chOff x="323130" y="2562620"/>
            <a:chExt cx="2400583" cy="170747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17D33-7C39-1F4D-A11C-694EFB8F6A83}"/>
                </a:ext>
              </a:extLst>
            </p:cNvPr>
            <p:cNvSpPr/>
            <p:nvPr/>
          </p:nvSpPr>
          <p:spPr>
            <a:xfrm>
              <a:off x="323130" y="2562620"/>
              <a:ext cx="2400583" cy="17074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C679ED-67B7-BC43-8BE3-B9AE6B047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534" y="2747541"/>
              <a:ext cx="1632746" cy="144238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13FFC2-9B78-8E41-814E-5AC08F98B26A}"/>
                  </a:ext>
                </a:extLst>
              </p:cNvPr>
              <p:cNvSpPr/>
              <p:nvPr/>
            </p:nvSpPr>
            <p:spPr>
              <a:xfrm>
                <a:off x="522153" y="6269215"/>
                <a:ext cx="232602" cy="21280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13FFC2-9B78-8E41-814E-5AC08F98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3" y="6269215"/>
                <a:ext cx="232602" cy="2128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08C626F-A55D-5A40-B33B-3FCEC93E9E21}"/>
              </a:ext>
            </a:extLst>
          </p:cNvPr>
          <p:cNvSpPr txBox="1"/>
          <p:nvPr/>
        </p:nvSpPr>
        <p:spPr>
          <a:xfrm>
            <a:off x="754755" y="6190951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13291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902835" y="184883"/>
            <a:ext cx="1452672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4431550" y="5184563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{2,4,8}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7903449" y="4904374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6252280" y="2434029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5157886" y="3886701"/>
            <a:ext cx="1820730" cy="129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6978616" y="3886701"/>
            <a:ext cx="1651169" cy="1017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6978616" y="1637555"/>
            <a:ext cx="1650555" cy="796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355507" y="2426493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{3,7}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629171" y="1637555"/>
            <a:ext cx="1452672" cy="788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0D1F9F-D006-AE4D-8C40-DF81DB45FF12}"/>
              </a:ext>
            </a:extLst>
          </p:cNvPr>
          <p:cNvSpPr txBox="1"/>
          <p:nvPr/>
        </p:nvSpPr>
        <p:spPr>
          <a:xfrm>
            <a:off x="327618" y="1520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 (VPC)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3E198-F38E-A94B-9350-50862CD99395}"/>
              </a:ext>
            </a:extLst>
          </p:cNvPr>
          <p:cNvSpPr/>
          <p:nvPr/>
        </p:nvSpPr>
        <p:spPr>
          <a:xfrm>
            <a:off x="327618" y="384533"/>
            <a:ext cx="4397874" cy="3128093"/>
          </a:xfrm>
          <a:prstGeom prst="rect">
            <a:avLst/>
          </a:prstGeom>
          <a:ln w="158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9AA71-F7C7-1346-A12E-09887983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4" y="1719107"/>
            <a:ext cx="2316415" cy="1734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2460BF-3C29-4E42-8202-B576FAAFF1C3}"/>
              </a:ext>
            </a:extLst>
          </p:cNvPr>
          <p:cNvCxnSpPr/>
          <p:nvPr/>
        </p:nvCxnSpPr>
        <p:spPr>
          <a:xfrm>
            <a:off x="5699650" y="1117912"/>
            <a:ext cx="2203185" cy="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67874F4-9293-1D4A-B66E-6C3C1F807E86}"/>
              </a:ext>
            </a:extLst>
          </p:cNvPr>
          <p:cNvSpPr/>
          <p:nvPr/>
        </p:nvSpPr>
        <p:spPr>
          <a:xfrm>
            <a:off x="6663669" y="804613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ED8BB8-87A1-CD49-83F8-BA4B369D10B9}"/>
              </a:ext>
            </a:extLst>
          </p:cNvPr>
          <p:cNvCxnSpPr>
            <a:cxnSpLocks/>
          </p:cNvCxnSpPr>
          <p:nvPr/>
        </p:nvCxnSpPr>
        <p:spPr>
          <a:xfrm flipH="1">
            <a:off x="7071070" y="1690400"/>
            <a:ext cx="1225437" cy="560192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99134-CC94-4E45-A979-33557577486E}"/>
              </a:ext>
            </a:extLst>
          </p:cNvPr>
          <p:cNvCxnSpPr>
            <a:cxnSpLocks/>
          </p:cNvCxnSpPr>
          <p:nvPr/>
        </p:nvCxnSpPr>
        <p:spPr>
          <a:xfrm flipH="1">
            <a:off x="5411522" y="4070138"/>
            <a:ext cx="1161466" cy="834236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0F95BBE-532D-7143-8766-A590105F7CD1}"/>
              </a:ext>
            </a:extLst>
          </p:cNvPr>
          <p:cNvSpPr/>
          <p:nvPr/>
        </p:nvSpPr>
        <p:spPr>
          <a:xfrm>
            <a:off x="7472350" y="1660441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B8FD6E-139F-6F4B-94C2-0A998CAEA826}"/>
              </a:ext>
            </a:extLst>
          </p:cNvPr>
          <p:cNvSpPr/>
          <p:nvPr/>
        </p:nvSpPr>
        <p:spPr>
          <a:xfrm>
            <a:off x="5719348" y="4216425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13FFC2-9B78-8E41-814E-5AC08F98B26A}"/>
                  </a:ext>
                </a:extLst>
              </p:cNvPr>
              <p:cNvSpPr/>
              <p:nvPr/>
            </p:nvSpPr>
            <p:spPr>
              <a:xfrm>
                <a:off x="522153" y="6269215"/>
                <a:ext cx="232602" cy="21280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13FFC2-9B78-8E41-814E-5AC08F98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3" y="6269215"/>
                <a:ext cx="232602" cy="2128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08C626F-A55D-5A40-B33B-3FCEC93E9E21}"/>
              </a:ext>
            </a:extLst>
          </p:cNvPr>
          <p:cNvSpPr txBox="1"/>
          <p:nvPr/>
        </p:nvSpPr>
        <p:spPr>
          <a:xfrm>
            <a:off x="754755" y="6190951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7DB2F-272D-BC45-8C45-9E2FFE3E6CDC}"/>
              </a:ext>
            </a:extLst>
          </p:cNvPr>
          <p:cNvSpPr txBox="1"/>
          <p:nvPr/>
        </p:nvSpPr>
        <p:spPr>
          <a:xfrm>
            <a:off x="553565" y="829577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Target clusters/Placement: {”cluster-1”}	</a:t>
            </a:r>
          </a:p>
        </p:txBody>
      </p:sp>
    </p:spTree>
    <p:extLst>
      <p:ext uri="{BB962C8B-B14F-4D97-AF65-F5344CB8AC3E}">
        <p14:creationId xmlns:p14="http://schemas.microsoft.com/office/powerpoint/2010/main" val="215774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4369469" y="3075057"/>
            <a:ext cx="3453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Gateway Agent</a:t>
            </a:r>
          </a:p>
        </p:txBody>
      </p:sp>
    </p:spTree>
    <p:extLst>
      <p:ext uri="{BB962C8B-B14F-4D97-AF65-F5344CB8AC3E}">
        <p14:creationId xmlns:p14="http://schemas.microsoft.com/office/powerpoint/2010/main" val="347132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F91DDB1-AA48-5141-8CA6-1516D1E181CD}"/>
              </a:ext>
            </a:extLst>
          </p:cNvPr>
          <p:cNvSpPr/>
          <p:nvPr/>
        </p:nvSpPr>
        <p:spPr>
          <a:xfrm>
            <a:off x="412474" y="3343391"/>
            <a:ext cx="3016547" cy="33528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BC87A2B-8C8A-D94A-AD12-D2ED1FCA264E}"/>
              </a:ext>
            </a:extLst>
          </p:cNvPr>
          <p:cNvSpPr/>
          <p:nvPr/>
        </p:nvSpPr>
        <p:spPr>
          <a:xfrm>
            <a:off x="652845" y="3121629"/>
            <a:ext cx="3016547" cy="33528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8D2D0F-92F3-C14C-ADA8-FC3E3097906C}"/>
              </a:ext>
            </a:extLst>
          </p:cNvPr>
          <p:cNvSpPr/>
          <p:nvPr/>
        </p:nvSpPr>
        <p:spPr>
          <a:xfrm>
            <a:off x="878087" y="2946685"/>
            <a:ext cx="3016547" cy="33528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09BF66-0996-F547-A74B-776CACE9264A}"/>
              </a:ext>
            </a:extLst>
          </p:cNvPr>
          <p:cNvSpPr/>
          <p:nvPr/>
        </p:nvSpPr>
        <p:spPr>
          <a:xfrm>
            <a:off x="1120403" y="5236395"/>
            <a:ext cx="2428803" cy="7873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28F24-DECB-8C44-886F-F58BAAD7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14" y="5325802"/>
            <a:ext cx="659920" cy="5794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3999F4B-5F8D-7D4E-BF8D-074DAA4DCBAF}"/>
              </a:ext>
            </a:extLst>
          </p:cNvPr>
          <p:cNvGrpSpPr/>
          <p:nvPr/>
        </p:nvGrpSpPr>
        <p:grpSpPr>
          <a:xfrm>
            <a:off x="5487665" y="841845"/>
            <a:ext cx="6362061" cy="5854346"/>
            <a:chOff x="7740761" y="1057356"/>
            <a:chExt cx="4267501" cy="52346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E32A89-A604-DB43-842D-B1DCDA0D9597}"/>
                </a:ext>
              </a:extLst>
            </p:cNvPr>
            <p:cNvSpPr/>
            <p:nvPr/>
          </p:nvSpPr>
          <p:spPr>
            <a:xfrm>
              <a:off x="7740762" y="3456294"/>
              <a:ext cx="4267500" cy="28356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93A1FC-FBD1-594B-A85B-526645938228}"/>
                </a:ext>
              </a:extLst>
            </p:cNvPr>
            <p:cNvSpPr/>
            <p:nvPr/>
          </p:nvSpPr>
          <p:spPr>
            <a:xfrm>
              <a:off x="7740761" y="1057356"/>
              <a:ext cx="4267500" cy="35614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9C26EE-3B06-A545-BAFD-D775A4F43B4B}"/>
              </a:ext>
            </a:extLst>
          </p:cNvPr>
          <p:cNvSpPr txBox="1"/>
          <p:nvPr/>
        </p:nvSpPr>
        <p:spPr>
          <a:xfrm>
            <a:off x="10766095" y="522907"/>
            <a:ext cx="108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u="sng" dirty="0">
                <a:solidFill>
                  <a:schemeClr val="accent6">
                    <a:lumMod val="50000"/>
                  </a:schemeClr>
                </a:solidFill>
              </a:rPr>
              <a:t>https://ip_x</a:t>
            </a:r>
            <a:endParaRPr lang="en-US" sz="1400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BB9D2806-5A92-3441-94AA-6F0FDF89B622}"/>
              </a:ext>
            </a:extLst>
          </p:cNvPr>
          <p:cNvSpPr/>
          <p:nvPr/>
        </p:nvSpPr>
        <p:spPr>
          <a:xfrm>
            <a:off x="1184415" y="651234"/>
            <a:ext cx="1640719" cy="163387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2473C3-F032-8A4B-88FC-931108C9744F}"/>
              </a:ext>
            </a:extLst>
          </p:cNvPr>
          <p:cNvSpPr/>
          <p:nvPr/>
        </p:nvSpPr>
        <p:spPr>
          <a:xfrm>
            <a:off x="1657475" y="640364"/>
            <a:ext cx="727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etcd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95D7D62F-E484-614C-8D1F-813A0F94B39B}"/>
              </a:ext>
            </a:extLst>
          </p:cNvPr>
          <p:cNvSpPr/>
          <p:nvPr/>
        </p:nvSpPr>
        <p:spPr>
          <a:xfrm>
            <a:off x="1308480" y="1596477"/>
            <a:ext cx="552072" cy="30651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</a:t>
            </a:r>
          </a:p>
        </p:txBody>
      </p:sp>
      <p:sp>
        <p:nvSpPr>
          <p:cNvPr id="41" name="Round Same Side Corner Rectangle 40">
            <a:extLst>
              <a:ext uri="{FF2B5EF4-FFF2-40B4-BE49-F238E27FC236}">
                <a16:creationId xmlns:a16="http://schemas.microsoft.com/office/drawing/2014/main" id="{1B39FD1E-779A-4D4F-892A-C2EB8867273E}"/>
              </a:ext>
            </a:extLst>
          </p:cNvPr>
          <p:cNvSpPr/>
          <p:nvPr/>
        </p:nvSpPr>
        <p:spPr>
          <a:xfrm>
            <a:off x="1970477" y="1790698"/>
            <a:ext cx="744299" cy="30651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subnet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2C4CC8-4451-064A-B927-F2645A97F064}"/>
              </a:ext>
            </a:extLst>
          </p:cNvPr>
          <p:cNvSpPr txBox="1"/>
          <p:nvPr/>
        </p:nvSpPr>
        <p:spPr>
          <a:xfrm>
            <a:off x="1090332" y="3120582"/>
            <a:ext cx="13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Regular host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6B399D-6CED-A747-BC33-6418D32E39FF}"/>
              </a:ext>
            </a:extLst>
          </p:cNvPr>
          <p:cNvSpPr txBox="1"/>
          <p:nvPr/>
        </p:nvSpPr>
        <p:spPr>
          <a:xfrm>
            <a:off x="6452568" y="5202609"/>
            <a:ext cx="4197606" cy="1277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solidFill>
                  <a:schemeClr val="bg1"/>
                </a:solidFill>
              </a:rPr>
              <a:t>Am I the gw host?</a:t>
            </a:r>
          </a:p>
          <a:p>
            <a:r>
              <a:rPr lang="en-US" sz="1100" i="1" dirty="0">
                <a:solidFill>
                  <a:schemeClr val="bg1"/>
                </a:solidFill>
              </a:rPr>
              <a:t>If (!</a:t>
            </a:r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am_I_gw || (</a:t>
            </a:r>
            <a:r>
              <a:rPr lang="en-US" altLang="zh-CN" sz="1100" i="1" dirty="0" err="1">
                <a:solidFill>
                  <a:schemeClr val="bg1"/>
                </a:solidFill>
                <a:sym typeface="Wingdings" pitchFamily="2" charset="2"/>
              </a:rPr>
              <a:t>pkt_is_from_internal</a:t>
            </a:r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 &amp;&amp; dest_net_is_internal)) {</a:t>
            </a:r>
          </a:p>
          <a:p>
            <a:r>
              <a:rPr lang="en-US" sz="1100" i="1" dirty="0">
                <a:solidFill>
                  <a:schemeClr val="bg1"/>
                </a:solidFill>
                <a:sym typeface="Wingdings" pitchFamily="2" charset="2"/>
              </a:rPr>
              <a:t>   </a:t>
            </a:r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//</a:t>
            </a:r>
            <a:r>
              <a:rPr lang="zh-CN" altLang="en-US" sz="1100" i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100" i="1" dirty="0">
                <a:solidFill>
                  <a:schemeClr val="bg1"/>
                </a:solidFill>
                <a:sym typeface="Wingdings" pitchFamily="2" charset="2"/>
              </a:rPr>
              <a:t>normal XDP processing;</a:t>
            </a:r>
          </a:p>
          <a:p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endParaRPr lang="en-US" altLang="zh-CN" sz="110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// as a gateway host agent</a:t>
            </a:r>
            <a:endParaRPr lang="zh-CN" altLang="en-US" sz="110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100" i="1" dirty="0">
                <a:solidFill>
                  <a:schemeClr val="bg1"/>
                </a:solidFill>
                <a:sym typeface="Wingdings" pitchFamily="2" charset="2"/>
              </a:rPr>
              <a:t>// pass traffic to user space;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0C4504-9A74-CE44-A680-1B6A1A516C1A}"/>
              </a:ext>
            </a:extLst>
          </p:cNvPr>
          <p:cNvSpPr/>
          <p:nvPr/>
        </p:nvSpPr>
        <p:spPr>
          <a:xfrm>
            <a:off x="5487665" y="841845"/>
            <a:ext cx="4677199" cy="3983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FD79F13-1445-0C4A-8318-CD584ADCE4BF}"/>
              </a:ext>
            </a:extLst>
          </p:cNvPr>
          <p:cNvGrpSpPr/>
          <p:nvPr/>
        </p:nvGrpSpPr>
        <p:grpSpPr>
          <a:xfrm>
            <a:off x="10444851" y="2099394"/>
            <a:ext cx="1162017" cy="813134"/>
            <a:chOff x="7723684" y="1075856"/>
            <a:chExt cx="1162017" cy="813134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70AA61F-79CD-C14A-83E7-0ABB56247828}"/>
                </a:ext>
              </a:extLst>
            </p:cNvPr>
            <p:cNvSpPr/>
            <p:nvPr/>
          </p:nvSpPr>
          <p:spPr>
            <a:xfrm>
              <a:off x="7723684" y="10758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4BAF4C75-BA82-934C-A9BA-B05684C1F59F}"/>
                </a:ext>
              </a:extLst>
            </p:cNvPr>
            <p:cNvSpPr/>
            <p:nvPr/>
          </p:nvSpPr>
          <p:spPr>
            <a:xfrm>
              <a:off x="7876084" y="12282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B625A79-A4D3-E24E-9150-70C69599F86D}"/>
                </a:ext>
              </a:extLst>
            </p:cNvPr>
            <p:cNvSpPr/>
            <p:nvPr/>
          </p:nvSpPr>
          <p:spPr>
            <a:xfrm>
              <a:off x="8028484" y="13806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DC666B-5B18-1D4B-845F-266FC4938D11}"/>
              </a:ext>
            </a:extLst>
          </p:cNvPr>
          <p:cNvSpPr txBox="1"/>
          <p:nvPr/>
        </p:nvSpPr>
        <p:spPr>
          <a:xfrm>
            <a:off x="10865856" y="4865372"/>
            <a:ext cx="976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Kernel space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1EAC4E-0C61-9149-A473-CBFEF87E1546}"/>
              </a:ext>
            </a:extLst>
          </p:cNvPr>
          <p:cNvSpPr txBox="1"/>
          <p:nvPr/>
        </p:nvSpPr>
        <p:spPr>
          <a:xfrm>
            <a:off x="10856474" y="446881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space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A8FA9E9-2F34-2046-96F0-D5C6F317633E}"/>
              </a:ext>
            </a:extLst>
          </p:cNvPr>
          <p:cNvGrpSpPr/>
          <p:nvPr/>
        </p:nvGrpSpPr>
        <p:grpSpPr>
          <a:xfrm>
            <a:off x="1284584" y="3843228"/>
            <a:ext cx="1162017" cy="813134"/>
            <a:chOff x="7723684" y="1075856"/>
            <a:chExt cx="1162017" cy="813134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D1B2A375-6520-3C4B-8A41-6B9C6626DAB0}"/>
                </a:ext>
              </a:extLst>
            </p:cNvPr>
            <p:cNvSpPr/>
            <p:nvPr/>
          </p:nvSpPr>
          <p:spPr>
            <a:xfrm>
              <a:off x="7723684" y="10758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72ABF97-5A95-8C40-A847-6E5242D662EA}"/>
                </a:ext>
              </a:extLst>
            </p:cNvPr>
            <p:cNvSpPr/>
            <p:nvPr/>
          </p:nvSpPr>
          <p:spPr>
            <a:xfrm>
              <a:off x="7876084" y="12282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4178432-99AF-8848-A1E1-704783805337}"/>
                </a:ext>
              </a:extLst>
            </p:cNvPr>
            <p:cNvSpPr/>
            <p:nvPr/>
          </p:nvSpPr>
          <p:spPr>
            <a:xfrm>
              <a:off x="8028484" y="13806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13FDDE-6203-994A-AA94-7B9654C731DA}"/>
              </a:ext>
            </a:extLst>
          </p:cNvPr>
          <p:cNvGrpSpPr/>
          <p:nvPr/>
        </p:nvGrpSpPr>
        <p:grpSpPr>
          <a:xfrm>
            <a:off x="2528426" y="3532988"/>
            <a:ext cx="1162017" cy="813134"/>
            <a:chOff x="7723684" y="1075856"/>
            <a:chExt cx="1162017" cy="813134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07ADAC7-F065-9942-9836-575E73831D75}"/>
                </a:ext>
              </a:extLst>
            </p:cNvPr>
            <p:cNvSpPr/>
            <p:nvPr/>
          </p:nvSpPr>
          <p:spPr>
            <a:xfrm>
              <a:off x="7723684" y="10758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25B00A4-B0EC-5343-8A2F-72B37F8D9EED}"/>
                </a:ext>
              </a:extLst>
            </p:cNvPr>
            <p:cNvSpPr/>
            <p:nvPr/>
          </p:nvSpPr>
          <p:spPr>
            <a:xfrm>
              <a:off x="7876084" y="12282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C8989C64-D848-E341-BAD4-0508E92EB37B}"/>
                </a:ext>
              </a:extLst>
            </p:cNvPr>
            <p:cNvSpPr/>
            <p:nvPr/>
          </p:nvSpPr>
          <p:spPr>
            <a:xfrm>
              <a:off x="8028484" y="13806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27B3DC7-4B47-BF48-8205-76E369BC88D4}"/>
              </a:ext>
            </a:extLst>
          </p:cNvPr>
          <p:cNvSpPr txBox="1"/>
          <p:nvPr/>
        </p:nvSpPr>
        <p:spPr>
          <a:xfrm>
            <a:off x="10353611" y="2925177"/>
            <a:ext cx="1346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C00000"/>
                </a:solidFill>
                <a:sym typeface="Wingdings" pitchFamily="2" charset="2"/>
              </a:rPr>
              <a:t>Gateway host still open to regular pod ??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2B4AED-492B-4E48-9DAA-9CDAE787F739}"/>
              </a:ext>
            </a:extLst>
          </p:cNvPr>
          <p:cNvSpPr txBox="1"/>
          <p:nvPr/>
        </p:nvSpPr>
        <p:spPr>
          <a:xfrm>
            <a:off x="10159557" y="-71715"/>
            <a:ext cx="18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Remote Gateways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F74F89-2430-824A-B833-26C15C02DCC1}"/>
              </a:ext>
            </a:extLst>
          </p:cNvPr>
          <p:cNvSpPr/>
          <p:nvPr/>
        </p:nvSpPr>
        <p:spPr>
          <a:xfrm>
            <a:off x="5721676" y="931075"/>
            <a:ext cx="3834763" cy="3814742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6890A-8F61-BA48-8177-42BBC12FFD11}"/>
              </a:ext>
            </a:extLst>
          </p:cNvPr>
          <p:cNvSpPr txBox="1"/>
          <p:nvPr/>
        </p:nvSpPr>
        <p:spPr>
          <a:xfrm>
            <a:off x="7077002" y="472513"/>
            <a:ext cx="146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Gateway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BD19B-1CD5-754B-9D28-6CAB831F5A93}"/>
              </a:ext>
            </a:extLst>
          </p:cNvPr>
          <p:cNvSpPr txBox="1"/>
          <p:nvPr/>
        </p:nvSpPr>
        <p:spPr>
          <a:xfrm>
            <a:off x="6486583" y="1449333"/>
            <a:ext cx="2335882" cy="577081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i="1" dirty="0">
                <a:solidFill>
                  <a:schemeClr val="bg1"/>
                </a:solidFill>
              </a:rPr>
              <a:t>Map {VPC</a:t>
            </a:r>
            <a:r>
              <a:rPr lang="zh-CN" altLang="en-US" sz="1050" i="1" dirty="0">
                <a:solidFill>
                  <a:schemeClr val="bg1"/>
                </a:solidFill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1050" i="1" dirty="0">
                <a:solidFill>
                  <a:schemeClr val="bg1"/>
                </a:solidFill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</a:rPr>
              <a:t>Subnet</a:t>
            </a:r>
            <a:r>
              <a:rPr lang="zh-CN" altLang="en-US" sz="1050" i="1" dirty="0">
                <a:solidFill>
                  <a:schemeClr val="bg1"/>
                </a:solidFill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1050" i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Gateway</a:t>
            </a:r>
            <a:r>
              <a:rPr lang="zh-CN" altLang="en-US" sz="1050" i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Ep}</a:t>
            </a:r>
          </a:p>
          <a:p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Map {VNI  VPC external id}</a:t>
            </a:r>
          </a:p>
          <a:p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Boolean am_I_gw?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49A860-63C4-E44C-AADF-EA689F5E7C9F}"/>
              </a:ext>
            </a:extLst>
          </p:cNvPr>
          <p:cNvSpPr txBox="1"/>
          <p:nvPr/>
        </p:nvSpPr>
        <p:spPr>
          <a:xfrm>
            <a:off x="5794788" y="1503945"/>
            <a:ext cx="566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watch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BE4763-C6DB-C042-99DF-9D3C296FBC89}"/>
              </a:ext>
            </a:extLst>
          </p:cNvPr>
          <p:cNvSpPr txBox="1"/>
          <p:nvPr/>
        </p:nvSpPr>
        <p:spPr>
          <a:xfrm>
            <a:off x="5851569" y="2158631"/>
            <a:ext cx="3547640" cy="2192908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solidFill>
                  <a:schemeClr val="bg1"/>
                </a:solidFill>
                <a:sym typeface="Wingdings" pitchFamily="2" charset="2"/>
              </a:rPr>
              <a:t> Inbound </a:t>
            </a:r>
            <a:r>
              <a:rPr lang="en-US" altLang="zh-CN" sz="1050" b="1" i="1" u="sng" dirty="0">
                <a:solidFill>
                  <a:schemeClr val="bg1"/>
                </a:solidFill>
                <a:sym typeface="Wingdings" pitchFamily="2" charset="2"/>
              </a:rPr>
              <a:t>internal</a:t>
            </a:r>
            <a:r>
              <a:rPr lang="en-US" altLang="zh-CN" sz="1050" b="1" i="1" dirty="0">
                <a:solidFill>
                  <a:schemeClr val="bg1"/>
                </a:solidFill>
                <a:sym typeface="Wingdings" pitchFamily="2" charset="2"/>
              </a:rPr>
              <a:t> pkt:</a:t>
            </a:r>
          </a:p>
          <a:p>
            <a:pPr marL="285750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Validate destination</a:t>
            </a:r>
          </a:p>
          <a:p>
            <a:pPr marL="742950" lvl="1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VPC, subnet matches</a:t>
            </a:r>
          </a:p>
          <a:p>
            <a:pPr marL="742950" lvl="1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Remote gw available</a:t>
            </a:r>
          </a:p>
          <a:p>
            <a:pPr marL="285750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Package the pkt (apply encryption/cert, e.g.)</a:t>
            </a:r>
          </a:p>
          <a:p>
            <a:pPr marL="285750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Send to remote gw</a:t>
            </a:r>
          </a:p>
          <a:p>
            <a:pPr marL="285750" indent="-285750">
              <a:buFontTx/>
              <a:buChar char="-"/>
            </a:pPr>
            <a:endParaRPr lang="en-US" altLang="zh-CN" sz="105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050" b="1" i="1" dirty="0">
                <a:solidFill>
                  <a:schemeClr val="bg1"/>
                </a:solidFill>
                <a:sym typeface="Wingdings" pitchFamily="2" charset="2"/>
              </a:rPr>
              <a:t> Inbound </a:t>
            </a:r>
            <a:r>
              <a:rPr lang="en-US" sz="1050" b="1" i="1" u="sng" dirty="0">
                <a:solidFill>
                  <a:schemeClr val="bg1"/>
                </a:solidFill>
                <a:sym typeface="Wingdings" pitchFamily="2" charset="2"/>
              </a:rPr>
              <a:t>external</a:t>
            </a:r>
            <a:r>
              <a:rPr lang="en-US" sz="1050" b="1" i="1" dirty="0">
                <a:solidFill>
                  <a:schemeClr val="bg1"/>
                </a:solidFill>
                <a:sym typeface="Wingdings" pitchFamily="2" charset="2"/>
              </a:rPr>
              <a:t> pkt:</a:t>
            </a:r>
          </a:p>
          <a:p>
            <a:pPr marL="285750" indent="-285750">
              <a:buFontTx/>
              <a:buChar char="-"/>
            </a:pPr>
            <a:r>
              <a:rPr lang="en-US" sz="1050" i="1" dirty="0">
                <a:solidFill>
                  <a:schemeClr val="bg1"/>
                </a:solidFill>
                <a:sym typeface="Wingdings" pitchFamily="2" charset="2"/>
              </a:rPr>
              <a:t>bypassed to user space without processing automatically</a:t>
            </a:r>
          </a:p>
          <a:p>
            <a:pPr marL="285750" indent="-285750">
              <a:buFontTx/>
              <a:buChar char="-"/>
            </a:pPr>
            <a:r>
              <a:rPr lang="en-US" sz="1050" i="1" dirty="0">
                <a:solidFill>
                  <a:schemeClr val="bg1"/>
                </a:solidFill>
                <a:sym typeface="Wingdings" pitchFamily="2" charset="2"/>
              </a:rPr>
              <a:t>Unpack (decryption, etc.)</a:t>
            </a:r>
          </a:p>
          <a:p>
            <a:pPr marL="285750" indent="-285750">
              <a:buFontTx/>
              <a:buChar char="-"/>
            </a:pPr>
            <a:r>
              <a:rPr lang="en-US" sz="1050" i="1" dirty="0">
                <a:solidFill>
                  <a:schemeClr val="bg1"/>
                </a:solidFill>
                <a:sym typeface="Wingdings" pitchFamily="2" charset="2"/>
              </a:rPr>
              <a:t>Validate destination</a:t>
            </a:r>
          </a:p>
          <a:p>
            <a:pPr marL="742950" lvl="1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VPC, subnet matches</a:t>
            </a:r>
          </a:p>
          <a:p>
            <a:pPr marL="285750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Send to local XDP for forwarding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CC49CD6-FEBF-4F4A-9319-43A26A242E4C}"/>
              </a:ext>
            </a:extLst>
          </p:cNvPr>
          <p:cNvSpPr txBox="1"/>
          <p:nvPr/>
        </p:nvSpPr>
        <p:spPr>
          <a:xfrm>
            <a:off x="6363377" y="1052326"/>
            <a:ext cx="2867283" cy="307777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bg1"/>
                </a:solidFill>
                <a:sym typeface="Wingdings" pitchFamily="2" charset="2"/>
              </a:rPr>
              <a:t>Sync remote {VPC, subnet}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7FFBD1-8C04-2E43-99B5-574F5C8BF2B3}"/>
              </a:ext>
            </a:extLst>
          </p:cNvPr>
          <p:cNvSpPr txBox="1"/>
          <p:nvPr/>
        </p:nvSpPr>
        <p:spPr>
          <a:xfrm>
            <a:off x="5776052" y="953287"/>
            <a:ext cx="566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watch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8A0EE72-3049-AA49-9AD2-DE421A3F17F2}"/>
              </a:ext>
            </a:extLst>
          </p:cNvPr>
          <p:cNvCxnSpPr>
            <a:cxnSpLocks/>
            <a:stCxn id="42" idx="4"/>
            <a:endCxn id="13" idx="1"/>
          </p:cNvCxnSpPr>
          <p:nvPr/>
        </p:nvCxnSpPr>
        <p:spPr>
          <a:xfrm>
            <a:off x="2825134" y="1468170"/>
            <a:ext cx="3661449" cy="26970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E1C440A2-330E-4946-B1BA-AFE3658270C4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9230660" y="112951"/>
            <a:ext cx="928897" cy="10932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AF00F8EF-5B2D-7047-ACBC-9A0CC336659E}"/>
              </a:ext>
            </a:extLst>
          </p:cNvPr>
          <p:cNvCxnSpPr>
            <a:cxnSpLocks/>
            <a:stCxn id="42" idx="4"/>
            <a:endCxn id="105" idx="1"/>
          </p:cNvCxnSpPr>
          <p:nvPr/>
        </p:nvCxnSpPr>
        <p:spPr>
          <a:xfrm flipV="1">
            <a:off x="2825134" y="1206215"/>
            <a:ext cx="3538243" cy="261955"/>
          </a:xfrm>
          <a:prstGeom prst="bentConnector3">
            <a:avLst>
              <a:gd name="adj1" fmla="val 30554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ound Same Side Corner Rectangle 50">
            <a:extLst>
              <a:ext uri="{FF2B5EF4-FFF2-40B4-BE49-F238E27FC236}">
                <a16:creationId xmlns:a16="http://schemas.microsoft.com/office/drawing/2014/main" id="{3A1FB4C8-4452-6D40-B82A-8E36859B55F7}"/>
              </a:ext>
            </a:extLst>
          </p:cNvPr>
          <p:cNvSpPr/>
          <p:nvPr/>
        </p:nvSpPr>
        <p:spPr>
          <a:xfrm>
            <a:off x="1701586" y="1199063"/>
            <a:ext cx="1024286" cy="30651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gateway_ip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29508-0BAA-7E41-A791-75663FD8C0A9}"/>
              </a:ext>
            </a:extLst>
          </p:cNvPr>
          <p:cNvSpPr txBox="1"/>
          <p:nvPr/>
        </p:nvSpPr>
        <p:spPr>
          <a:xfrm>
            <a:off x="8551371" y="451887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/>
                </a:solidFill>
              </a:rPr>
              <a:t>Gateway Agent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3978CCA-88A0-574A-85F2-800D7706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876" y="6093592"/>
            <a:ext cx="522598" cy="4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8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C0685-749B-1247-A873-89B79FE438B9}"/>
              </a:ext>
            </a:extLst>
          </p:cNvPr>
          <p:cNvSpPr txBox="1"/>
          <p:nvPr/>
        </p:nvSpPr>
        <p:spPr>
          <a:xfrm>
            <a:off x="4648200" y="779810"/>
            <a:ext cx="251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name: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“VPC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1”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CIDR: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192.168.0.0/16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E5C80-2B70-7148-A57E-3AA5A787D017}"/>
              </a:ext>
            </a:extLst>
          </p:cNvPr>
          <p:cNvSpPr txBox="1"/>
          <p:nvPr/>
        </p:nvSpPr>
        <p:spPr>
          <a:xfrm>
            <a:off x="63561" y="68513"/>
            <a:ext cx="1237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Area:</a:t>
            </a:r>
            <a:r>
              <a:rPr lang="zh-CN" altLang="en-US" sz="1200" dirty="0"/>
              <a:t> </a:t>
            </a:r>
            <a:r>
              <a:rPr lang="en-US" altLang="zh-CN" sz="1200" dirty="0"/>
              <a:t>CIDR</a:t>
            </a:r>
            <a:r>
              <a:rPr lang="zh-CN" altLang="en-US" sz="1200" dirty="0"/>
              <a:t> </a:t>
            </a:r>
            <a:r>
              <a:rPr lang="en-US" altLang="zh-CN" sz="1200" dirty="0"/>
              <a:t>range</a:t>
            </a:r>
            <a:endParaRPr lang="en-US" sz="1200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64901B9-0471-3746-9074-AFAAA9DEB930}"/>
              </a:ext>
            </a:extLst>
          </p:cNvPr>
          <p:cNvSpPr/>
          <p:nvPr/>
        </p:nvSpPr>
        <p:spPr>
          <a:xfrm>
            <a:off x="63561" y="457365"/>
            <a:ext cx="533400" cy="644892"/>
          </a:xfrm>
          <a:prstGeom prst="triangle">
            <a:avLst>
              <a:gd name="adj" fmla="val 5121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6C266-D3A7-C149-A6D2-4DEB15B76E6A}"/>
              </a:ext>
            </a:extLst>
          </p:cNvPr>
          <p:cNvSpPr txBox="1"/>
          <p:nvPr/>
        </p:nvSpPr>
        <p:spPr>
          <a:xfrm>
            <a:off x="562118" y="641311"/>
            <a:ext cx="95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Edge</a:t>
            </a:r>
            <a:r>
              <a:rPr lang="zh-CN" altLang="en-US" sz="1200" dirty="0"/>
              <a:t> </a:t>
            </a:r>
            <a:r>
              <a:rPr lang="en-US" altLang="zh-CN" sz="1200" dirty="0"/>
              <a:t>Cluster</a:t>
            </a:r>
            <a:endParaRPr lang="en-US" sz="1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B2F942-E3BE-3945-8016-59DC4D54AD20}"/>
              </a:ext>
            </a:extLst>
          </p:cNvPr>
          <p:cNvGrpSpPr/>
          <p:nvPr/>
        </p:nvGrpSpPr>
        <p:grpSpPr>
          <a:xfrm>
            <a:off x="162560" y="2271746"/>
            <a:ext cx="5167641" cy="3641824"/>
            <a:chOff x="162560" y="2271746"/>
            <a:chExt cx="5167641" cy="3641824"/>
          </a:xfrm>
        </p:grpSpPr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41740AF9-82A0-3E46-B691-81083456C397}"/>
                </a:ext>
              </a:extLst>
            </p:cNvPr>
            <p:cNvSpPr/>
            <p:nvPr/>
          </p:nvSpPr>
          <p:spPr>
            <a:xfrm>
              <a:off x="162560" y="2271746"/>
              <a:ext cx="5167641" cy="3641824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385ED5-61D3-4B43-BD48-CE36FB455527}"/>
                </a:ext>
              </a:extLst>
            </p:cNvPr>
            <p:cNvSpPr txBox="1"/>
            <p:nvPr/>
          </p:nvSpPr>
          <p:spPr>
            <a:xfrm>
              <a:off x="2235526" y="3333172"/>
              <a:ext cx="1081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Edge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Cluster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</a:t>
              </a:r>
              <a:endParaRPr lang="en-US" sz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CE06F8-5704-D74E-8599-7C13A9997880}"/>
              </a:ext>
            </a:extLst>
          </p:cNvPr>
          <p:cNvGrpSpPr/>
          <p:nvPr/>
        </p:nvGrpSpPr>
        <p:grpSpPr>
          <a:xfrm>
            <a:off x="6029960" y="228600"/>
            <a:ext cx="5857240" cy="5684970"/>
            <a:chOff x="6029960" y="228600"/>
            <a:chExt cx="5857240" cy="5684970"/>
          </a:xfrm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38A2A790-925B-C843-AFEE-4820C20AB013}"/>
                </a:ext>
              </a:extLst>
            </p:cNvPr>
            <p:cNvSpPr/>
            <p:nvPr/>
          </p:nvSpPr>
          <p:spPr>
            <a:xfrm>
              <a:off x="6029960" y="228600"/>
              <a:ext cx="5857240" cy="5684970"/>
            </a:xfrm>
            <a:prstGeom prst="triangle">
              <a:avLst>
                <a:gd name="adj" fmla="val 51214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052A2-7D7D-B64E-90EA-8CC594C7D89B}"/>
                </a:ext>
              </a:extLst>
            </p:cNvPr>
            <p:cNvSpPr txBox="1"/>
            <p:nvPr/>
          </p:nvSpPr>
          <p:spPr>
            <a:xfrm>
              <a:off x="8440012" y="1752600"/>
              <a:ext cx="10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Edge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Cluster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</a:t>
              </a:r>
              <a:endParaRPr lang="en-US" sz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1038F1-3F41-DD40-85CD-722FD4359368}"/>
              </a:ext>
            </a:extLst>
          </p:cNvPr>
          <p:cNvGrpSpPr/>
          <p:nvPr/>
        </p:nvGrpSpPr>
        <p:grpSpPr>
          <a:xfrm>
            <a:off x="1219200" y="4560739"/>
            <a:ext cx="3007359" cy="1001861"/>
            <a:chOff x="1336041" y="4560739"/>
            <a:chExt cx="3007359" cy="10018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E7C63-1441-A745-BA57-6AD09214F4CA}"/>
                </a:ext>
              </a:extLst>
            </p:cNvPr>
            <p:cNvSpPr/>
            <p:nvPr/>
          </p:nvSpPr>
          <p:spPr>
            <a:xfrm>
              <a:off x="1524000" y="4671596"/>
              <a:ext cx="2819400" cy="8910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192.168.</a:t>
              </a:r>
              <a:r>
                <a:rPr lang="en-US" altLang="zh-CN" dirty="0">
                  <a:solidFill>
                    <a:srgbClr val="FF0000"/>
                  </a:solidFill>
                </a:rPr>
                <a:t>10</a:t>
              </a:r>
              <a:r>
                <a:rPr lang="en-US" altLang="zh-CN" dirty="0"/>
                <a:t>.0/24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E0AF1D-5B78-0A40-8722-151436C4957D}"/>
                </a:ext>
              </a:extLst>
            </p:cNvPr>
            <p:cNvSpPr txBox="1"/>
            <p:nvPr/>
          </p:nvSpPr>
          <p:spPr>
            <a:xfrm>
              <a:off x="1336041" y="4560739"/>
              <a:ext cx="508001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/>
                <a:t>Subnet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1</a:t>
              </a:r>
              <a:endParaRPr lang="en-US" sz="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4E69CC-7366-F04B-A68C-F46EDDCC110C}"/>
              </a:ext>
            </a:extLst>
          </p:cNvPr>
          <p:cNvGrpSpPr/>
          <p:nvPr/>
        </p:nvGrpSpPr>
        <p:grpSpPr>
          <a:xfrm>
            <a:off x="7498720" y="3122295"/>
            <a:ext cx="2747639" cy="717649"/>
            <a:chOff x="7498720" y="3122295"/>
            <a:chExt cx="2747639" cy="7176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A29791-BC26-924D-8921-1CB5B9B1707B}"/>
                </a:ext>
              </a:extLst>
            </p:cNvPr>
            <p:cNvSpPr/>
            <p:nvPr/>
          </p:nvSpPr>
          <p:spPr>
            <a:xfrm>
              <a:off x="7715501" y="3233152"/>
              <a:ext cx="2530858" cy="6067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192.168.</a:t>
              </a:r>
              <a:r>
                <a:rPr lang="en-US" altLang="zh-CN" dirty="0">
                  <a:solidFill>
                    <a:srgbClr val="C00000"/>
                  </a:solidFill>
                </a:rPr>
                <a:t>1</a:t>
              </a:r>
              <a:r>
                <a:rPr lang="en-US" altLang="zh-CN" dirty="0"/>
                <a:t>.0/24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5666B2-703B-A240-A590-01B84BE9F42F}"/>
                </a:ext>
              </a:extLst>
            </p:cNvPr>
            <p:cNvSpPr txBox="1"/>
            <p:nvPr/>
          </p:nvSpPr>
          <p:spPr>
            <a:xfrm>
              <a:off x="7498720" y="3122295"/>
              <a:ext cx="508001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/>
                <a:t>Subnet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2</a:t>
              </a:r>
              <a:endParaRPr lang="en-US" sz="7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6100B-BE73-0647-B6BE-42B51B012095}"/>
              </a:ext>
            </a:extLst>
          </p:cNvPr>
          <p:cNvGrpSpPr/>
          <p:nvPr/>
        </p:nvGrpSpPr>
        <p:grpSpPr>
          <a:xfrm>
            <a:off x="8366759" y="4232676"/>
            <a:ext cx="2540001" cy="1062688"/>
            <a:chOff x="8366759" y="4232676"/>
            <a:chExt cx="2540001" cy="1062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7522B5-EB5E-B74A-8999-010B0192EA37}"/>
                </a:ext>
              </a:extLst>
            </p:cNvPr>
            <p:cNvSpPr/>
            <p:nvPr/>
          </p:nvSpPr>
          <p:spPr>
            <a:xfrm>
              <a:off x="8620760" y="4332704"/>
              <a:ext cx="2286000" cy="9626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192.168.</a:t>
              </a:r>
              <a:r>
                <a:rPr lang="en-US" altLang="zh-CN" dirty="0">
                  <a:solidFill>
                    <a:srgbClr val="C00000"/>
                  </a:solidFill>
                </a:rPr>
                <a:t>5</a:t>
              </a:r>
              <a:r>
                <a:rPr lang="en-US" altLang="zh-CN" dirty="0"/>
                <a:t>.0/24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EA6642-12D7-3640-BBDF-AC71F9312CF3}"/>
                </a:ext>
              </a:extLst>
            </p:cNvPr>
            <p:cNvSpPr txBox="1"/>
            <p:nvPr/>
          </p:nvSpPr>
          <p:spPr>
            <a:xfrm>
              <a:off x="8366759" y="4232676"/>
              <a:ext cx="508001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Subnet</a:t>
              </a:r>
              <a:r>
                <a:rPr lang="zh-CN" altLang="en-US" dirty="0"/>
                <a:t> </a:t>
              </a:r>
              <a:r>
                <a:rPr lang="en-US" altLang="zh-CN" dirty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63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9216427" y="240192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7800454" y="5003371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</a:rPr>
              <a:t>VPC {2}</a:t>
            </a:r>
          </a:p>
          <a:p>
            <a:pPr algn="ctr"/>
            <a:r>
              <a:rPr lang="en-US" sz="1100" dirty="0">
                <a:solidFill>
                  <a:srgbClr val="FFFF00"/>
                </a:solidFill>
              </a:rPr>
              <a:t>Subnet{2.1}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10007968" y="4679662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{3}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9013489" y="2482426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8651712" y="3532471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9599511" y="3532471"/>
            <a:ext cx="994479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9599511" y="1692864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10716322" y="27636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subnet {2.0}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10333239" y="1692864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11391470" y="2714039"/>
            <a:ext cx="496896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9751600" y="2714040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8899503" y="5327661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10780011" y="4659395"/>
            <a:ext cx="451096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23267-05C1-5240-AA2C-FC190EBFB40D}"/>
              </a:ext>
            </a:extLst>
          </p:cNvPr>
          <p:cNvSpPr txBox="1"/>
          <p:nvPr/>
        </p:nvSpPr>
        <p:spPr>
          <a:xfrm>
            <a:off x="386615" y="258901"/>
            <a:ext cx="711152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Gateway host: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 picked, ip stored in a ConfigMap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a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Cannot assume connection stable to cloud or other gateways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XDP (modified for edge and </a:t>
            </a:r>
            <a:r>
              <a:rPr lang="en-US" sz="1400" dirty="0" err="1"/>
              <a:t>mizar</a:t>
            </a:r>
            <a:r>
              <a:rPr lang="en-US" sz="1400" dirty="0"/>
              <a:t> to share) in kernel space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Different code paths on gateway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Gateway agent in user space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Stores mapping {VPC </a:t>
            </a:r>
            <a:r>
              <a:rPr lang="en-US" sz="1400" dirty="0">
                <a:sym typeface="Wingdings" pitchFamily="2" charset="2"/>
              </a:rPr>
              <a:t> Subnet  gateway address}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Stores bidirectional mapping {VNI  VPC generic identifier}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Metadata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On VPC creation: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Pick its own VNI (need a VNI-&gt;VPC conversion layer)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 ??</a:t>
            </a:r>
            <a:endParaRPr lang="en-US" sz="14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Announcing new owner of the VPC to others (“</a:t>
            </a:r>
            <a:r>
              <a:rPr lang="en-US" sz="1400" i="1" dirty="0">
                <a:sym typeface="Wingdings" pitchFamily="2" charset="2"/>
              </a:rPr>
              <a:t>Hi everyone, I have VPC 2</a:t>
            </a:r>
            <a:r>
              <a:rPr lang="en-US" sz="1400" dirty="0">
                <a:sym typeface="Wingdings" pitchFamily="2" charset="2"/>
              </a:rPr>
              <a:t>”) 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??</a:t>
            </a:r>
            <a:endParaRPr lang="en-US" sz="14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Obtain all clusters that owns the same VPC (“</a:t>
            </a:r>
            <a:r>
              <a:rPr lang="en-US" sz="1400" i="1" dirty="0">
                <a:sym typeface="Wingdings" pitchFamily="2" charset="2"/>
              </a:rPr>
              <a:t>Who also has VPC  2</a:t>
            </a:r>
            <a:r>
              <a:rPr lang="en-US" sz="1400" dirty="0">
                <a:sym typeface="Wingdings" pitchFamily="2" charset="2"/>
              </a:rPr>
              <a:t>?”)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 ??</a:t>
            </a:r>
            <a:endParaRPr lang="en-US" sz="14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Obtain external subnets that belongs to the same VPC on other clusters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 ??</a:t>
            </a:r>
            <a:endParaRPr lang="en-US" sz="14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On subnet creation: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update all gateways that have the same VPC (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??</a:t>
            </a:r>
            <a:r>
              <a:rPr lang="en-US" sz="1400" dirty="0">
                <a:sym typeface="Wingdings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On forwarding traffic </a:t>
            </a:r>
            <a:r>
              <a:rPr lang="en-US" sz="1400" b="1" dirty="0">
                <a:sym typeface="Wingdings" pitchFamily="2" charset="2"/>
              </a:rPr>
              <a:t>outbound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Convert VNI to generic format VPC identifier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look up the remote gw address by VPC to subnet to gateway address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Package the packet, apply encryption if needed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Send packet to remote gw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On forwarding traffic </a:t>
            </a:r>
            <a:r>
              <a:rPr lang="en-US" sz="1400" b="1" dirty="0">
                <a:sym typeface="Wingdings" pitchFamily="2" charset="2"/>
              </a:rPr>
              <a:t>inbound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Convert generic format VPC identifier to local VNI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Decrypt and repackage the packet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Send to local XDP to be forwarded to divider based on destined VPC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891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1603937" y="2721114"/>
            <a:ext cx="8984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Gateway Endpoint Creation &amp; Propagation</a:t>
            </a:r>
          </a:p>
        </p:txBody>
      </p:sp>
    </p:spTree>
    <p:extLst>
      <p:ext uri="{BB962C8B-B14F-4D97-AF65-F5344CB8AC3E}">
        <p14:creationId xmlns:p14="http://schemas.microsoft.com/office/powerpoint/2010/main" val="537666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4251012" y="4783775"/>
            <a:ext cx="1427736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6183747" y="4460066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5404705" y="2732697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4964880" y="3782742"/>
            <a:ext cx="1025847" cy="100103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5990727" y="3782742"/>
            <a:ext cx="779042" cy="67732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37" idx="3"/>
          </p:cNvCxnSpPr>
          <p:nvPr/>
        </p:nvCxnSpPr>
        <p:spPr>
          <a:xfrm flipV="1">
            <a:off x="5990727" y="1873583"/>
            <a:ext cx="902006" cy="85911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6183747" y="2949904"/>
            <a:ext cx="634501" cy="55969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4882951" y="4963646"/>
            <a:ext cx="606552" cy="546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7017357" y="4701722"/>
            <a:ext cx="608472" cy="52783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4</a:t>
            </a:r>
            <a:r>
              <a:rPr lang="en-US" sz="1000" dirty="0"/>
              <a:t>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455D46-7124-6C4C-A8EA-472F1989FB1B}"/>
              </a:ext>
            </a:extLst>
          </p:cNvPr>
          <p:cNvCxnSpPr>
            <a:cxnSpLocks/>
          </p:cNvCxnSpPr>
          <p:nvPr/>
        </p:nvCxnSpPr>
        <p:spPr>
          <a:xfrm>
            <a:off x="2387408" y="2320306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DDA1C9-6DBF-5047-A100-5B7EFD5F9F1E}"/>
              </a:ext>
            </a:extLst>
          </p:cNvPr>
          <p:cNvCxnSpPr>
            <a:cxnSpLocks/>
          </p:cNvCxnSpPr>
          <p:nvPr/>
        </p:nvCxnSpPr>
        <p:spPr>
          <a:xfrm>
            <a:off x="2516184" y="4260076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EC21B2-6228-E441-A9A4-9C1388517D21}"/>
              </a:ext>
            </a:extLst>
          </p:cNvPr>
          <p:cNvCxnSpPr>
            <a:cxnSpLocks/>
          </p:cNvCxnSpPr>
          <p:nvPr/>
        </p:nvCxnSpPr>
        <p:spPr>
          <a:xfrm>
            <a:off x="2516184" y="6044506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F3EB550-50B3-D74B-8DBB-E74EB8F4F759}"/>
              </a:ext>
            </a:extLst>
          </p:cNvPr>
          <p:cNvSpPr txBox="1"/>
          <p:nvPr/>
        </p:nvSpPr>
        <p:spPr>
          <a:xfrm>
            <a:off x="6981859" y="3060084"/>
            <a:ext cx="205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gw3, gw4}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0D59FA-510C-1D46-8212-EA68D9FE7461}"/>
              </a:ext>
            </a:extLst>
          </p:cNvPr>
          <p:cNvSpPr txBox="1"/>
          <p:nvPr/>
        </p:nvSpPr>
        <p:spPr>
          <a:xfrm>
            <a:off x="131780" y="107584"/>
            <a:ext cx="3721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(its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gw</a:t>
            </a:r>
            <a:r>
              <a:rPr lang="en-US" b="1" dirty="0"/>
              <a:t>) knows gateways in its “distance 1”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Gateway {m, n} means this gateway has gateway with endpoints m and n as its distance 1 </a:t>
            </a:r>
            <a:r>
              <a:rPr lang="en-US" sz="1100" dirty="0" err="1"/>
              <a:t>neighbours</a:t>
            </a:r>
            <a:endParaRPr lang="en-US" sz="1100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DEF62A23-AE24-4446-86B4-933B0BC8195E}"/>
              </a:ext>
            </a:extLst>
          </p:cNvPr>
          <p:cNvSpPr/>
          <p:nvPr/>
        </p:nvSpPr>
        <p:spPr>
          <a:xfrm>
            <a:off x="6306711" y="823538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689D7AB-EB7D-A941-8AFC-26B70C211C82}"/>
              </a:ext>
            </a:extLst>
          </p:cNvPr>
          <p:cNvSpPr/>
          <p:nvPr/>
        </p:nvSpPr>
        <p:spPr>
          <a:xfrm>
            <a:off x="6981859" y="773904"/>
            <a:ext cx="644602" cy="5452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0636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3246979" y="8422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1111875" y="4263618"/>
            <a:ext cx="1427736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3044610" y="3939909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2458019" y="2105016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1825743" y="3155061"/>
            <a:ext cx="1218298" cy="1108557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3044041" y="3155061"/>
            <a:ext cx="586591" cy="784848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3044041" y="1536901"/>
            <a:ext cx="1319750" cy="56811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5491940" y="2371857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4363791" y="1536901"/>
            <a:ext cx="1714171" cy="83495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6167088" y="2322223"/>
            <a:ext cx="644602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3237061" y="2322223"/>
            <a:ext cx="634501" cy="55969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1743814" y="4443489"/>
            <a:ext cx="606552" cy="54646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3878220" y="4181565"/>
            <a:ext cx="608472" cy="52783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4</a:t>
            </a:r>
            <a:r>
              <a:rPr lang="en-US" sz="1000" dirty="0"/>
              <a:t> 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E225E75F-1898-924F-AD20-D46440A9F4BD}"/>
              </a:ext>
            </a:extLst>
          </p:cNvPr>
          <p:cNvSpPr/>
          <p:nvPr/>
        </p:nvSpPr>
        <p:spPr>
          <a:xfrm>
            <a:off x="6663984" y="3951137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B690D8-8AD9-B24C-87DC-580B2EB2EB00}"/>
              </a:ext>
            </a:extLst>
          </p:cNvPr>
          <p:cNvCxnSpPr>
            <a:cxnSpLocks/>
            <a:stCxn id="38" idx="0"/>
            <a:endCxn id="14" idx="3"/>
          </p:cNvCxnSpPr>
          <p:nvPr/>
        </p:nvCxnSpPr>
        <p:spPr>
          <a:xfrm flipH="1" flipV="1">
            <a:off x="6077962" y="3421902"/>
            <a:ext cx="1172044" cy="52923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06A47527-890E-464D-9D4C-BF16AEC339F4}"/>
              </a:ext>
            </a:extLst>
          </p:cNvPr>
          <p:cNvSpPr/>
          <p:nvPr/>
        </p:nvSpPr>
        <p:spPr>
          <a:xfrm>
            <a:off x="5822270" y="5686662"/>
            <a:ext cx="1427736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54723C26-C287-F348-9333-D605D37B365C}"/>
              </a:ext>
            </a:extLst>
          </p:cNvPr>
          <p:cNvSpPr/>
          <p:nvPr/>
        </p:nvSpPr>
        <p:spPr>
          <a:xfrm>
            <a:off x="7836028" y="5686662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912103A-E021-F948-BE2E-838E83C8EA62}"/>
              </a:ext>
            </a:extLst>
          </p:cNvPr>
          <p:cNvCxnSpPr>
            <a:cxnSpLocks/>
            <a:stCxn id="42" idx="0"/>
            <a:endCxn id="38" idx="3"/>
          </p:cNvCxnSpPr>
          <p:nvPr/>
        </p:nvCxnSpPr>
        <p:spPr>
          <a:xfrm flipV="1">
            <a:off x="6536138" y="5001182"/>
            <a:ext cx="713868" cy="68548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E939-4905-B64E-9A85-DC5E001073AB}"/>
              </a:ext>
            </a:extLst>
          </p:cNvPr>
          <p:cNvCxnSpPr>
            <a:cxnSpLocks/>
            <a:stCxn id="43" idx="0"/>
            <a:endCxn id="38" idx="3"/>
          </p:cNvCxnSpPr>
          <p:nvPr/>
        </p:nvCxnSpPr>
        <p:spPr>
          <a:xfrm flipH="1" flipV="1">
            <a:off x="7250006" y="5001182"/>
            <a:ext cx="1172044" cy="68548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1EC8DC6-C8C5-8A45-BA33-1526751A53AF}"/>
              </a:ext>
            </a:extLst>
          </p:cNvPr>
          <p:cNvSpPr/>
          <p:nvPr/>
        </p:nvSpPr>
        <p:spPr>
          <a:xfrm>
            <a:off x="6454209" y="5866533"/>
            <a:ext cx="606552" cy="54646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6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7B4857E-1A6E-974B-9502-E941637D0D37}"/>
              </a:ext>
            </a:extLst>
          </p:cNvPr>
          <p:cNvSpPr/>
          <p:nvPr/>
        </p:nvSpPr>
        <p:spPr>
          <a:xfrm>
            <a:off x="8669638" y="5928318"/>
            <a:ext cx="608472" cy="52783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7</a:t>
            </a:r>
            <a:r>
              <a:rPr lang="en-US" sz="1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1E3802-D4F7-9E47-8A99-113A754D7829}"/>
              </a:ext>
            </a:extLst>
          </p:cNvPr>
          <p:cNvSpPr txBox="1"/>
          <p:nvPr/>
        </p:nvSpPr>
        <p:spPr>
          <a:xfrm>
            <a:off x="1976606" y="676203"/>
            <a:ext cx="16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455D46-7124-6C4C-A8EA-472F1989FB1B}"/>
              </a:ext>
            </a:extLst>
          </p:cNvPr>
          <p:cNvCxnSpPr>
            <a:cxnSpLocks/>
          </p:cNvCxnSpPr>
          <p:nvPr/>
        </p:nvCxnSpPr>
        <p:spPr>
          <a:xfrm>
            <a:off x="297351" y="1807122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DDA1C9-6DBF-5047-A100-5B7EFD5F9F1E}"/>
              </a:ext>
            </a:extLst>
          </p:cNvPr>
          <p:cNvCxnSpPr>
            <a:cxnSpLocks/>
          </p:cNvCxnSpPr>
          <p:nvPr/>
        </p:nvCxnSpPr>
        <p:spPr>
          <a:xfrm>
            <a:off x="426127" y="3746892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EC21B2-6228-E441-A9A4-9C1388517D21}"/>
              </a:ext>
            </a:extLst>
          </p:cNvPr>
          <p:cNvCxnSpPr>
            <a:cxnSpLocks/>
          </p:cNvCxnSpPr>
          <p:nvPr/>
        </p:nvCxnSpPr>
        <p:spPr>
          <a:xfrm>
            <a:off x="426127" y="5531322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F3EB550-50B3-D74B-8DBB-E74EB8F4F759}"/>
              </a:ext>
            </a:extLst>
          </p:cNvPr>
          <p:cNvSpPr txBox="1"/>
          <p:nvPr/>
        </p:nvSpPr>
        <p:spPr>
          <a:xfrm>
            <a:off x="593325" y="2484447"/>
            <a:ext cx="205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6DF71C-BFFE-0745-B4E3-0CA3B7F4DF45}"/>
              </a:ext>
            </a:extLst>
          </p:cNvPr>
          <p:cNvSpPr txBox="1"/>
          <p:nvPr/>
        </p:nvSpPr>
        <p:spPr>
          <a:xfrm>
            <a:off x="6592345" y="2903757"/>
            <a:ext cx="16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{gw5, gw0}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33F8AA5-1E38-0E48-9E56-2ED95176E14D}"/>
              </a:ext>
            </a:extLst>
          </p:cNvPr>
          <p:cNvSpPr/>
          <p:nvPr/>
        </p:nvSpPr>
        <p:spPr>
          <a:xfrm>
            <a:off x="7355402" y="4203923"/>
            <a:ext cx="608472" cy="52783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5</a:t>
            </a:r>
            <a:r>
              <a:rPr lang="en-US" sz="1000" dirty="0"/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F45190-53EA-3640-B25F-1CF02542042D}"/>
              </a:ext>
            </a:extLst>
          </p:cNvPr>
          <p:cNvSpPr txBox="1"/>
          <p:nvPr/>
        </p:nvSpPr>
        <p:spPr>
          <a:xfrm>
            <a:off x="7978540" y="4311042"/>
            <a:ext cx="238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{gw6, gw7, gw2}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B255DB-170D-974A-A576-00010982FC28}"/>
              </a:ext>
            </a:extLst>
          </p:cNvPr>
          <p:cNvSpPr txBox="1"/>
          <p:nvPr/>
        </p:nvSpPr>
        <p:spPr>
          <a:xfrm>
            <a:off x="4446298" y="4340045"/>
            <a:ext cx="137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DC0B82F-957F-304C-AD6F-C5E932DF2153}"/>
              </a:ext>
            </a:extLst>
          </p:cNvPr>
          <p:cNvSpPr txBox="1"/>
          <p:nvPr/>
        </p:nvSpPr>
        <p:spPr>
          <a:xfrm>
            <a:off x="0" y="4611867"/>
            <a:ext cx="142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2A880-A521-6447-9D4E-27B18FB2932A}"/>
              </a:ext>
            </a:extLst>
          </p:cNvPr>
          <p:cNvSpPr txBox="1"/>
          <p:nvPr/>
        </p:nvSpPr>
        <p:spPr>
          <a:xfrm>
            <a:off x="4842072" y="5985876"/>
            <a:ext cx="142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{gw5}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0BF756-5235-D543-A726-84870041E607}"/>
              </a:ext>
            </a:extLst>
          </p:cNvPr>
          <p:cNvSpPr txBox="1"/>
          <p:nvPr/>
        </p:nvSpPr>
        <p:spPr>
          <a:xfrm>
            <a:off x="9048535" y="6456154"/>
            <a:ext cx="131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{gw5}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0D59FA-510C-1D46-8212-EA68D9FE7461}"/>
              </a:ext>
            </a:extLst>
          </p:cNvPr>
          <p:cNvSpPr txBox="1"/>
          <p:nvPr/>
        </p:nvSpPr>
        <p:spPr>
          <a:xfrm>
            <a:off x="8296066" y="233059"/>
            <a:ext cx="3721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(its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gw</a:t>
            </a:r>
            <a:r>
              <a:rPr lang="en-US" b="1" dirty="0"/>
              <a:t>) knows gateways in its “distance 1”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Gateway {m, n} means this gateway has gateway with endpoints m and n as its distance 1 </a:t>
            </a:r>
            <a:r>
              <a:rPr lang="en-US" sz="1100" dirty="0" err="1"/>
              <a:t>neighbours</a:t>
            </a:r>
            <a:endParaRPr lang="en-US" sz="11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3F58557-FAE1-4246-A114-5908CC181675}"/>
              </a:ext>
            </a:extLst>
          </p:cNvPr>
          <p:cNvSpPr/>
          <p:nvPr/>
        </p:nvSpPr>
        <p:spPr>
          <a:xfrm>
            <a:off x="4903625" y="692319"/>
            <a:ext cx="634501" cy="55969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8530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2921084" y="2721114"/>
            <a:ext cx="6245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VPC Creation &amp; Propagation (no subnets exist yet)</a:t>
            </a:r>
          </a:p>
        </p:txBody>
      </p:sp>
    </p:spTree>
    <p:extLst>
      <p:ext uri="{BB962C8B-B14F-4D97-AF65-F5344CB8AC3E}">
        <p14:creationId xmlns:p14="http://schemas.microsoft.com/office/powerpoint/2010/main" val="359369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754620"/>
            <a:ext cx="644602" cy="49565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704987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2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296695" y="3230469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FF1DF-2628-044E-80E4-1ED9F73D1C39}"/>
              </a:ext>
            </a:extLst>
          </p:cNvPr>
          <p:cNvSpPr/>
          <p:nvPr/>
        </p:nvSpPr>
        <p:spPr>
          <a:xfrm>
            <a:off x="9233684" y="852999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A18227-F213-5440-BF25-A0F677E57AEF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40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704987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2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FF1DF-2628-044E-80E4-1ED9F73D1C39}"/>
              </a:ext>
            </a:extLst>
          </p:cNvPr>
          <p:cNvSpPr/>
          <p:nvPr/>
        </p:nvSpPr>
        <p:spPr>
          <a:xfrm>
            <a:off x="9233684" y="852999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5395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VPC {3} created on cluster “</a:t>
            </a:r>
            <a:r>
              <a:rPr lang="en-US" sz="2400" dirty="0" err="1">
                <a:highlight>
                  <a:srgbClr val="FFFF00"/>
                </a:highlight>
              </a:rPr>
              <a:t>abc</a:t>
            </a:r>
            <a:r>
              <a:rPr lang="en-US" sz="2400" dirty="0">
                <a:highlight>
                  <a:srgbClr val="FFFF00"/>
                </a:highlight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“Everyone! Cluster “</a:t>
            </a:r>
            <a:r>
              <a:rPr lang="en-US" sz="2400" dirty="0" err="1"/>
              <a:t>abc</a:t>
            </a:r>
            <a:r>
              <a:rPr lang="en-US" sz="2400" dirty="0"/>
              <a:t>” has VPC {3}!”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5E75B5-0638-894F-A558-AACE6C9DDE53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D30C6F-65DA-3F4C-A103-016EC8E90D3C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3136209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704987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2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FF1DF-2628-044E-80E4-1ED9F73D1C39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451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gw2 send {vpc 3 </a:t>
            </a:r>
            <a:r>
              <a:rPr lang="en-US" sz="2400" dirty="0">
                <a:sym typeface="Wingdings" pitchFamily="2" charset="2"/>
              </a:rPr>
              <a:t> gw0} to gw0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7FDBE47-F790-5142-A293-86EA6FA294DD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D3261-93E6-8A40-8719-AF38945AE41B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391865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2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5875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gw0 sends {vpc 3 </a:t>
            </a:r>
            <a:r>
              <a:rPr lang="en-US" sz="2400" dirty="0">
                <a:sym typeface="Wingdings" pitchFamily="2" charset="2"/>
              </a:rPr>
              <a:t> gw0} to gw1 and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gw2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8F40320-5E01-424A-B589-BA4412ED099F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852AE8-220B-3B43-8BDC-830DA4807CA6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2030808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r>
              <a:rPr lang="en-US" sz="1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582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gw1 sends {vpc 3 </a:t>
            </a:r>
            <a:r>
              <a:rPr lang="en-US" sz="2400" dirty="0">
                <a:sym typeface="Wingdings" pitchFamily="2" charset="2"/>
              </a:rPr>
              <a:t> gw0} to gw3 and gw4</a:t>
            </a:r>
            <a:r>
              <a:rPr lang="en-US" sz="2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C33B26B-0B88-5C4A-811B-AC52988CD9BF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BEB93-1F02-944B-A474-2FA6E63CB04E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390164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D8BCEF1B-FCC1-6E4B-91CE-1A2D501A0F47}"/>
              </a:ext>
            </a:extLst>
          </p:cNvPr>
          <p:cNvSpPr/>
          <p:nvPr/>
        </p:nvSpPr>
        <p:spPr>
          <a:xfrm>
            <a:off x="3831221" y="151310"/>
            <a:ext cx="5290458" cy="151687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06C65-7053-CC42-832F-71C78A29AB91}"/>
              </a:ext>
            </a:extLst>
          </p:cNvPr>
          <p:cNvSpPr/>
          <p:nvPr/>
        </p:nvSpPr>
        <p:spPr>
          <a:xfrm>
            <a:off x="4757195" y="734992"/>
            <a:ext cx="486137" cy="486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0C6156-AE89-4342-BB47-0D5335D008EC}"/>
              </a:ext>
            </a:extLst>
          </p:cNvPr>
          <p:cNvSpPr/>
          <p:nvPr/>
        </p:nvSpPr>
        <p:spPr>
          <a:xfrm>
            <a:off x="7105138" y="306728"/>
            <a:ext cx="486137" cy="486137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741F6E-7FDC-3A4E-BB80-CFA99DEE7E1C}"/>
              </a:ext>
            </a:extLst>
          </p:cNvPr>
          <p:cNvCxnSpPr>
            <a:cxnSpLocks/>
            <a:stCxn id="4" idx="6"/>
            <a:endCxn id="65" idx="3"/>
          </p:cNvCxnSpPr>
          <p:nvPr/>
        </p:nvCxnSpPr>
        <p:spPr>
          <a:xfrm flipV="1">
            <a:off x="5243332" y="843206"/>
            <a:ext cx="2045082" cy="13485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21B223-1869-6F4C-8F31-84968A7B0E56}"/>
              </a:ext>
            </a:extLst>
          </p:cNvPr>
          <p:cNvSpPr txBox="1"/>
          <p:nvPr/>
        </p:nvSpPr>
        <p:spPr>
          <a:xfrm>
            <a:off x="7631760" y="1146950"/>
            <a:ext cx="140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Cloud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Node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Pool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A8494C-C82F-544D-922A-D7852DC5D21B}"/>
              </a:ext>
            </a:extLst>
          </p:cNvPr>
          <p:cNvSpPr/>
          <p:nvPr/>
        </p:nvSpPr>
        <p:spPr>
          <a:xfrm>
            <a:off x="7217221" y="428262"/>
            <a:ext cx="486137" cy="486137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87EEBB-B6A8-6D4C-A5CA-28A627EBCA13}"/>
              </a:ext>
            </a:extLst>
          </p:cNvPr>
          <p:cNvSpPr/>
          <p:nvPr/>
        </p:nvSpPr>
        <p:spPr>
          <a:xfrm>
            <a:off x="7346841" y="544008"/>
            <a:ext cx="486137" cy="486137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B8C9F4E-029B-8F42-B2B1-16EC789676B9}"/>
              </a:ext>
            </a:extLst>
          </p:cNvPr>
          <p:cNvSpPr/>
          <p:nvPr/>
        </p:nvSpPr>
        <p:spPr>
          <a:xfrm>
            <a:off x="7443394" y="656285"/>
            <a:ext cx="486137" cy="486137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A6B4A7-4ECA-C545-AD95-B599A29D7344}"/>
              </a:ext>
            </a:extLst>
          </p:cNvPr>
          <p:cNvSpPr/>
          <p:nvPr/>
        </p:nvSpPr>
        <p:spPr>
          <a:xfrm>
            <a:off x="3946469" y="3319283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E68D7A-F7DE-E244-867B-74D3C0C9EBA1}"/>
              </a:ext>
            </a:extLst>
          </p:cNvPr>
          <p:cNvSpPr/>
          <p:nvPr/>
        </p:nvSpPr>
        <p:spPr>
          <a:xfrm>
            <a:off x="2632585" y="4869530"/>
            <a:ext cx="1423601" cy="9347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3DAEB8-5650-BD40-910C-38F3C7A0BF9E}"/>
              </a:ext>
            </a:extLst>
          </p:cNvPr>
          <p:cNvSpPr/>
          <p:nvPr/>
        </p:nvSpPr>
        <p:spPr>
          <a:xfrm>
            <a:off x="3953007" y="4215068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582CE4-93DD-8449-8A83-0757E26E9DB0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 flipH="1">
            <a:off x="3344386" y="3538717"/>
            <a:ext cx="711800" cy="133081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17F48C9-9BE9-3942-BF55-60C96618F92D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>
            <a:off x="4056186" y="3538717"/>
            <a:ext cx="6538" cy="67635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F348D79-D54B-DC40-BC7A-A5D1092EA62B}"/>
              </a:ext>
            </a:extLst>
          </p:cNvPr>
          <p:cNvSpPr/>
          <p:nvPr/>
        </p:nvSpPr>
        <p:spPr>
          <a:xfrm>
            <a:off x="4277721" y="4217574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DAAB9CA-FF71-F547-9640-91FF5DE9A8AD}"/>
              </a:ext>
            </a:extLst>
          </p:cNvPr>
          <p:cNvCxnSpPr>
            <a:cxnSpLocks/>
            <a:stCxn id="58" idx="4"/>
            <a:endCxn id="70" idx="1"/>
          </p:cNvCxnSpPr>
          <p:nvPr/>
        </p:nvCxnSpPr>
        <p:spPr>
          <a:xfrm>
            <a:off x="4056186" y="3538717"/>
            <a:ext cx="253670" cy="71099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D3AD2FD-516D-B146-8A6D-E94F9EF15B62}"/>
              </a:ext>
            </a:extLst>
          </p:cNvPr>
          <p:cNvSpPr/>
          <p:nvPr/>
        </p:nvSpPr>
        <p:spPr>
          <a:xfrm>
            <a:off x="3239730" y="3941304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618756-0A5F-2847-9290-8ED0823365C7}"/>
              </a:ext>
            </a:extLst>
          </p:cNvPr>
          <p:cNvCxnSpPr>
            <a:cxnSpLocks/>
            <a:stCxn id="58" idx="4"/>
            <a:endCxn id="74" idx="7"/>
          </p:cNvCxnSpPr>
          <p:nvPr/>
        </p:nvCxnSpPr>
        <p:spPr>
          <a:xfrm flipH="1">
            <a:off x="3427029" y="3538717"/>
            <a:ext cx="629157" cy="43472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188DAC4-1EC9-5548-B8FC-CEE4F4B29A6C}"/>
              </a:ext>
            </a:extLst>
          </p:cNvPr>
          <p:cNvSpPr/>
          <p:nvPr/>
        </p:nvSpPr>
        <p:spPr>
          <a:xfrm>
            <a:off x="6803387" y="3441908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8D3BFA6-41E8-7A48-98BF-48D5C740FD2C}"/>
              </a:ext>
            </a:extLst>
          </p:cNvPr>
          <p:cNvSpPr/>
          <p:nvPr/>
        </p:nvSpPr>
        <p:spPr>
          <a:xfrm>
            <a:off x="6947217" y="2779877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C6E7001-2B11-FA48-AB9E-AA50F5BC74E4}"/>
              </a:ext>
            </a:extLst>
          </p:cNvPr>
          <p:cNvSpPr/>
          <p:nvPr/>
        </p:nvSpPr>
        <p:spPr>
          <a:xfrm>
            <a:off x="7441574" y="3363013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62B8146-E8FB-1944-A3DC-FED48C42FAC4}"/>
              </a:ext>
            </a:extLst>
          </p:cNvPr>
          <p:cNvSpPr/>
          <p:nvPr/>
        </p:nvSpPr>
        <p:spPr>
          <a:xfrm>
            <a:off x="7346841" y="4663030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CDEB2F7-E2A8-B045-BBAF-6DB814383EDA}"/>
              </a:ext>
            </a:extLst>
          </p:cNvPr>
          <p:cNvCxnSpPr>
            <a:cxnSpLocks/>
            <a:stCxn id="77" idx="4"/>
            <a:endCxn id="78" idx="2"/>
          </p:cNvCxnSpPr>
          <p:nvPr/>
        </p:nvCxnSpPr>
        <p:spPr>
          <a:xfrm>
            <a:off x="7056934" y="2999311"/>
            <a:ext cx="384640" cy="47341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66C3BA-B17F-0848-BA5E-D525F3039DCE}"/>
              </a:ext>
            </a:extLst>
          </p:cNvPr>
          <p:cNvCxnSpPr>
            <a:cxnSpLocks/>
            <a:stCxn id="77" idx="4"/>
            <a:endCxn id="76" idx="0"/>
          </p:cNvCxnSpPr>
          <p:nvPr/>
        </p:nvCxnSpPr>
        <p:spPr>
          <a:xfrm flipH="1">
            <a:off x="6913104" y="2999311"/>
            <a:ext cx="143830" cy="44259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17E08C-B2E5-6F47-BCB9-3A44B7E00704}"/>
              </a:ext>
            </a:extLst>
          </p:cNvPr>
          <p:cNvCxnSpPr>
            <a:cxnSpLocks/>
            <a:stCxn id="77" idx="4"/>
            <a:endCxn id="79" idx="0"/>
          </p:cNvCxnSpPr>
          <p:nvPr/>
        </p:nvCxnSpPr>
        <p:spPr>
          <a:xfrm>
            <a:off x="7056934" y="2999311"/>
            <a:ext cx="399624" cy="166371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9A11FC-1ED0-A04D-8A4C-292ADE14214F}"/>
              </a:ext>
            </a:extLst>
          </p:cNvPr>
          <p:cNvCxnSpPr>
            <a:cxnSpLocks/>
            <a:stCxn id="77" idx="4"/>
            <a:endCxn id="85" idx="7"/>
          </p:cNvCxnSpPr>
          <p:nvPr/>
        </p:nvCxnSpPr>
        <p:spPr>
          <a:xfrm flipH="1">
            <a:off x="6376076" y="2999311"/>
            <a:ext cx="680858" cy="27000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B996C82-BE2A-2A49-88C5-11D1B4CCFC67}"/>
              </a:ext>
            </a:extLst>
          </p:cNvPr>
          <p:cNvSpPr/>
          <p:nvPr/>
        </p:nvSpPr>
        <p:spPr>
          <a:xfrm>
            <a:off x="8021884" y="5146656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038C62-C269-5D47-8E50-4D40E729DCFF}"/>
              </a:ext>
            </a:extLst>
          </p:cNvPr>
          <p:cNvCxnSpPr>
            <a:cxnSpLocks/>
            <a:stCxn id="79" idx="4"/>
            <a:endCxn id="87" idx="0"/>
          </p:cNvCxnSpPr>
          <p:nvPr/>
        </p:nvCxnSpPr>
        <p:spPr>
          <a:xfrm>
            <a:off x="7456558" y="4882464"/>
            <a:ext cx="675043" cy="26419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9C777CF7-6B3D-8249-8F98-7C5B7EF09AA7}"/>
              </a:ext>
            </a:extLst>
          </p:cNvPr>
          <p:cNvSpPr/>
          <p:nvPr/>
        </p:nvSpPr>
        <p:spPr>
          <a:xfrm>
            <a:off x="8583563" y="4961308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01E704A-1CEA-454E-8924-2594E016BA64}"/>
              </a:ext>
            </a:extLst>
          </p:cNvPr>
          <p:cNvCxnSpPr>
            <a:cxnSpLocks/>
            <a:stCxn id="79" idx="4"/>
            <a:endCxn id="94" idx="1"/>
          </p:cNvCxnSpPr>
          <p:nvPr/>
        </p:nvCxnSpPr>
        <p:spPr>
          <a:xfrm>
            <a:off x="7456558" y="4882464"/>
            <a:ext cx="1159140" cy="11097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FFFF344-C3B3-3C44-919F-42F99C4EEBFD}"/>
              </a:ext>
            </a:extLst>
          </p:cNvPr>
          <p:cNvSpPr/>
          <p:nvPr/>
        </p:nvSpPr>
        <p:spPr>
          <a:xfrm>
            <a:off x="7182987" y="5671636"/>
            <a:ext cx="856721" cy="6168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89399D-7834-9C49-A640-E6EB1F29987D}"/>
              </a:ext>
            </a:extLst>
          </p:cNvPr>
          <p:cNvCxnSpPr>
            <a:cxnSpLocks/>
            <a:stCxn id="79" idx="4"/>
            <a:endCxn id="96" idx="0"/>
          </p:cNvCxnSpPr>
          <p:nvPr/>
        </p:nvCxnSpPr>
        <p:spPr>
          <a:xfrm>
            <a:off x="7456558" y="4882464"/>
            <a:ext cx="154790" cy="78917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90183E8-3EFC-3045-8270-979BC45BE38E}"/>
              </a:ext>
            </a:extLst>
          </p:cNvPr>
          <p:cNvCxnSpPr>
            <a:cxnSpLocks/>
            <a:stCxn id="4" idx="5"/>
            <a:endCxn id="77" idx="1"/>
          </p:cNvCxnSpPr>
          <p:nvPr/>
        </p:nvCxnSpPr>
        <p:spPr>
          <a:xfrm>
            <a:off x="5172139" y="1149936"/>
            <a:ext cx="1807213" cy="166207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734CD-6E71-8B43-B6B5-4DBFD94B3325}"/>
              </a:ext>
            </a:extLst>
          </p:cNvPr>
          <p:cNvCxnSpPr>
            <a:cxnSpLocks/>
            <a:stCxn id="58" idx="7"/>
            <a:endCxn id="4" idx="3"/>
          </p:cNvCxnSpPr>
          <p:nvPr/>
        </p:nvCxnSpPr>
        <p:spPr>
          <a:xfrm flipV="1">
            <a:off x="4133768" y="1149936"/>
            <a:ext cx="694620" cy="220148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3C375FA-BA58-4643-8742-3A6D2F94F2B1}"/>
              </a:ext>
            </a:extLst>
          </p:cNvPr>
          <p:cNvSpPr txBox="1"/>
          <p:nvPr/>
        </p:nvSpPr>
        <p:spPr>
          <a:xfrm>
            <a:off x="3918383" y="373635"/>
            <a:ext cx="1632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Cloud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Control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Plane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594935-25EB-7747-A78E-36FFD222DAB6}"/>
              </a:ext>
            </a:extLst>
          </p:cNvPr>
          <p:cNvCxnSpPr>
            <a:cxnSpLocks/>
            <a:stCxn id="58" idx="4"/>
            <a:endCxn id="91" idx="1"/>
          </p:cNvCxnSpPr>
          <p:nvPr/>
        </p:nvCxnSpPr>
        <p:spPr>
          <a:xfrm>
            <a:off x="4056186" y="3538717"/>
            <a:ext cx="1012845" cy="104673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C550ABC-8B03-8548-AC02-D35131564796}"/>
              </a:ext>
            </a:extLst>
          </p:cNvPr>
          <p:cNvSpPr/>
          <p:nvPr/>
        </p:nvSpPr>
        <p:spPr>
          <a:xfrm>
            <a:off x="2057399" y="2999310"/>
            <a:ext cx="3121247" cy="3123697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74F9E0A-A260-7C48-888F-2C4A4B473180}"/>
              </a:ext>
            </a:extLst>
          </p:cNvPr>
          <p:cNvSpPr/>
          <p:nvPr/>
        </p:nvSpPr>
        <p:spPr>
          <a:xfrm>
            <a:off x="6314207" y="4352396"/>
            <a:ext cx="2808718" cy="2213038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9C8B01A-E181-924F-99FC-2215A7C7A6FC}"/>
              </a:ext>
            </a:extLst>
          </p:cNvPr>
          <p:cNvSpPr/>
          <p:nvPr/>
        </p:nvSpPr>
        <p:spPr>
          <a:xfrm>
            <a:off x="5036896" y="4553313"/>
            <a:ext cx="219434" cy="21943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BBADC53-A1D4-444E-9688-81BC0FBFDBC4}"/>
              </a:ext>
            </a:extLst>
          </p:cNvPr>
          <p:cNvSpPr/>
          <p:nvPr/>
        </p:nvSpPr>
        <p:spPr>
          <a:xfrm>
            <a:off x="6290449" y="4993443"/>
            <a:ext cx="219434" cy="21943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BFA43C-FBF3-D44E-AF37-9948B6DCEE81}"/>
              </a:ext>
            </a:extLst>
          </p:cNvPr>
          <p:cNvCxnSpPr>
            <a:cxnSpLocks/>
            <a:stCxn id="79" idx="4"/>
            <a:endCxn id="111" idx="6"/>
          </p:cNvCxnSpPr>
          <p:nvPr/>
        </p:nvCxnSpPr>
        <p:spPr>
          <a:xfrm flipH="1">
            <a:off x="6509883" y="4882464"/>
            <a:ext cx="946675" cy="22069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660F9318-D57F-DB40-B5AD-E4047F1AF91B}"/>
              </a:ext>
            </a:extLst>
          </p:cNvPr>
          <p:cNvSpPr/>
          <p:nvPr/>
        </p:nvSpPr>
        <p:spPr>
          <a:xfrm>
            <a:off x="2920968" y="5071025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B939DB5-09A4-9842-AFAA-0A3B07222999}"/>
              </a:ext>
            </a:extLst>
          </p:cNvPr>
          <p:cNvSpPr/>
          <p:nvPr/>
        </p:nvSpPr>
        <p:spPr>
          <a:xfrm>
            <a:off x="3484421" y="5507553"/>
            <a:ext cx="581812" cy="18729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5E3DF6-DA1D-3143-B5E8-4B1C9A72A3EF}"/>
              </a:ext>
            </a:extLst>
          </p:cNvPr>
          <p:cNvSpPr/>
          <p:nvPr/>
        </p:nvSpPr>
        <p:spPr>
          <a:xfrm>
            <a:off x="6298494" y="2410345"/>
            <a:ext cx="1589587" cy="1516878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6D0B51D-A7E8-E545-A3FA-B1F63173EFA5}"/>
              </a:ext>
            </a:extLst>
          </p:cNvPr>
          <p:cNvSpPr/>
          <p:nvPr/>
        </p:nvSpPr>
        <p:spPr>
          <a:xfrm>
            <a:off x="6188777" y="3237185"/>
            <a:ext cx="219434" cy="21943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9306A531-8A20-834F-99DF-80942F5CAB72}"/>
              </a:ext>
            </a:extLst>
          </p:cNvPr>
          <p:cNvSpPr/>
          <p:nvPr/>
        </p:nvSpPr>
        <p:spPr>
          <a:xfrm>
            <a:off x="6996976" y="5647665"/>
            <a:ext cx="581812" cy="18729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979F6C9-7F2D-854D-AF42-443C8CABE4EB}"/>
              </a:ext>
            </a:extLst>
          </p:cNvPr>
          <p:cNvSpPr/>
          <p:nvPr/>
        </p:nvSpPr>
        <p:spPr>
          <a:xfrm>
            <a:off x="7594375" y="5923666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06BFC60-F6A9-B444-A90A-38BF1C1C3CBE}"/>
              </a:ext>
            </a:extLst>
          </p:cNvPr>
          <p:cNvGrpSpPr/>
          <p:nvPr/>
        </p:nvGrpSpPr>
        <p:grpSpPr>
          <a:xfrm>
            <a:off x="3155820" y="4740612"/>
            <a:ext cx="4438555" cy="1308918"/>
            <a:chOff x="3155820" y="4740612"/>
            <a:chExt cx="4438555" cy="1308918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1090063-F661-084C-97C0-C7453FB30932}"/>
                </a:ext>
              </a:extLst>
            </p:cNvPr>
            <p:cNvCxnSpPr>
              <a:cxnSpLocks/>
              <a:stCxn id="126" idx="5"/>
              <a:endCxn id="45" idx="1"/>
            </p:cNvCxnSpPr>
            <p:nvPr/>
          </p:nvCxnSpPr>
          <p:spPr>
            <a:xfrm>
              <a:off x="3155820" y="5285888"/>
              <a:ext cx="328601" cy="315315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66E3596-4605-234E-9062-E00CF68B9375}"/>
                </a:ext>
              </a:extLst>
            </p:cNvPr>
            <p:cNvCxnSpPr>
              <a:cxnSpLocks/>
              <a:stCxn id="45" idx="3"/>
              <a:endCxn id="91" idx="3"/>
            </p:cNvCxnSpPr>
            <p:nvPr/>
          </p:nvCxnSpPr>
          <p:spPr>
            <a:xfrm flipV="1">
              <a:off x="4066233" y="4740612"/>
              <a:ext cx="1002798" cy="860591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625EE-E910-A446-B939-CB1E735C9387}"/>
                </a:ext>
              </a:extLst>
            </p:cNvPr>
            <p:cNvCxnSpPr>
              <a:cxnSpLocks/>
              <a:stCxn id="91" idx="5"/>
              <a:endCxn id="111" idx="2"/>
            </p:cNvCxnSpPr>
            <p:nvPr/>
          </p:nvCxnSpPr>
          <p:spPr>
            <a:xfrm>
              <a:off x="5224195" y="4740612"/>
              <a:ext cx="1066254" cy="362548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A41FA3D-5735-BB4D-8A48-F5AFB159443B}"/>
                </a:ext>
              </a:extLst>
            </p:cNvPr>
            <p:cNvCxnSpPr>
              <a:cxnSpLocks/>
              <a:stCxn id="111" idx="5"/>
              <a:endCxn id="159" idx="1"/>
            </p:cNvCxnSpPr>
            <p:nvPr/>
          </p:nvCxnSpPr>
          <p:spPr>
            <a:xfrm>
              <a:off x="6477748" y="5180742"/>
              <a:ext cx="519228" cy="560573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1E988DC-5DFB-454F-AC8B-73E391F8B6C5}"/>
                </a:ext>
              </a:extLst>
            </p:cNvPr>
            <p:cNvCxnSpPr>
              <a:cxnSpLocks/>
              <a:stCxn id="159" idx="2"/>
              <a:endCxn id="162" idx="2"/>
            </p:cNvCxnSpPr>
            <p:nvPr/>
          </p:nvCxnSpPr>
          <p:spPr>
            <a:xfrm>
              <a:off x="7287882" y="5834964"/>
              <a:ext cx="306493" cy="214566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6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{3}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5493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VPC {3} created on cluster “def”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“Everyone! Cluster “def” has VPC {3}!”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4A19B9-6225-2346-A833-B1AB4443C357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180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{3}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17204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90" y="525478"/>
            <a:ext cx="494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gw4 propagates {vpc3 </a:t>
            </a:r>
            <a:r>
              <a:rPr lang="en-US" sz="2400" dirty="0">
                <a:sym typeface="Wingdings" pitchFamily="2" charset="2"/>
              </a:rPr>
              <a:t> gw4} to other clusters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607257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2209883" y="2721114"/>
            <a:ext cx="836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Subnet Creation/Update &amp; Propagation</a:t>
            </a:r>
          </a:p>
        </p:txBody>
      </p:sp>
    </p:spTree>
    <p:extLst>
      <p:ext uri="{BB962C8B-B14F-4D97-AF65-F5344CB8AC3E}">
        <p14:creationId xmlns:p14="http://schemas.microsoft.com/office/powerpoint/2010/main" val="333918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50" dirty="0">
                <a:solidFill>
                  <a:srgbClr val="FFFF00"/>
                </a:solidFill>
              </a:rPr>
              <a:t>Subnet {3.1}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25971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12940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17204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90" y="525478"/>
            <a:ext cx="609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subnet {3.1} created on cluster “def”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3499020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50" dirty="0">
                <a:solidFill>
                  <a:srgbClr val="FFFF00"/>
                </a:solidFill>
              </a:rPr>
              <a:t>Subnet {3.1}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1" y="2754620"/>
            <a:ext cx="1259713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12939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945509" y="2682506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3.1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137611" y="105178"/>
            <a:ext cx="560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Subnet {3.1} is sent to clusters that have VPC3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In this case, gw2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Gw2 agent updates its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Gw2 agent also create “</a:t>
            </a:r>
            <a:r>
              <a:rPr lang="en-US" sz="1400" i="1" dirty="0"/>
              <a:t>external</a:t>
            </a:r>
            <a:r>
              <a:rPr lang="en-US" sz="1400" dirty="0"/>
              <a:t>” subnet 3.1 in cluster “</a:t>
            </a:r>
            <a:r>
              <a:rPr lang="en-US" sz="1400" dirty="0" err="1"/>
              <a:t>abc</a:t>
            </a:r>
            <a:r>
              <a:rPr lang="en-US" sz="1400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054360" y="264620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1163133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  <a:p>
            <a:pPr algn="ctr"/>
            <a:r>
              <a:rPr lang="en-US" sz="1050" dirty="0"/>
              <a:t>Subnet {3.1}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8891021" y="2771337"/>
            <a:ext cx="170251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Subnet {3.2}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02449" cy="108752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3.1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56444" y="1468369"/>
            <a:ext cx="631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subnet {3.2} created on cluster “</a:t>
            </a:r>
            <a:r>
              <a:rPr lang="en-US" sz="2400" dirty="0" err="1">
                <a:highlight>
                  <a:srgbClr val="FFFF00"/>
                </a:highlight>
              </a:rPr>
              <a:t>abc</a:t>
            </a:r>
            <a:r>
              <a:rPr lang="en-US" sz="2400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1931335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  <a:p>
            <a:pPr algn="ctr"/>
            <a:r>
              <a:rPr lang="en-US" sz="1050" dirty="0"/>
              <a:t>Subnet {3.1}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8891021" y="2771337"/>
            <a:ext cx="170251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Subnet {3.2}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02449" cy="108752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3.1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842643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3.2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90" y="74411"/>
            <a:ext cx="6315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Subnet {3.1} is sent to clusters that have VPC3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In this case, gw4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Gw4 agent updates its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Gw4 agent also create “</a:t>
            </a:r>
            <a:r>
              <a:rPr lang="en-US" sz="1400" i="1" dirty="0"/>
              <a:t>external</a:t>
            </a:r>
            <a:r>
              <a:rPr lang="en-US" sz="1400" dirty="0"/>
              <a:t>” subnet 3.2 in cluster “def”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2637555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1697616" y="2450180"/>
            <a:ext cx="8796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VPC Creation when Subnets already exist </a:t>
            </a:r>
          </a:p>
        </p:txBody>
      </p:sp>
    </p:spTree>
    <p:extLst>
      <p:ext uri="{BB962C8B-B14F-4D97-AF65-F5344CB8AC3E}">
        <p14:creationId xmlns:p14="http://schemas.microsoft.com/office/powerpoint/2010/main" val="2347645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VPC {3}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  <a:p>
            <a:pPr algn="ctr"/>
            <a:r>
              <a:rPr lang="en-US" sz="1050" dirty="0"/>
              <a:t>Subnet {3.1}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8891021" y="2771337"/>
            <a:ext cx="170251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Subnet {3.2}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02449" cy="108752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subnet 3.1 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842643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subnet 3.2 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BD463-EF68-B24D-B680-72AC0ACE1618}"/>
              </a:ext>
            </a:extLst>
          </p:cNvPr>
          <p:cNvSpPr txBox="1"/>
          <p:nvPr/>
        </p:nvSpPr>
        <p:spPr>
          <a:xfrm>
            <a:off x="6378606" y="6414743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xyz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F86CD-73BB-D549-BD97-649EDA495101}"/>
              </a:ext>
            </a:extLst>
          </p:cNvPr>
          <p:cNvSpPr txBox="1"/>
          <p:nvPr/>
        </p:nvSpPr>
        <p:spPr>
          <a:xfrm>
            <a:off x="205089" y="525478"/>
            <a:ext cx="5359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VPC {3} created on cluster “</a:t>
            </a:r>
            <a:r>
              <a:rPr lang="en-US" sz="2400" dirty="0" err="1">
                <a:highlight>
                  <a:srgbClr val="FFFF00"/>
                </a:highlight>
              </a:rPr>
              <a:t>xyz</a:t>
            </a:r>
            <a:r>
              <a:rPr lang="en-US" sz="2400" dirty="0">
                <a:highlight>
                  <a:srgbClr val="FFFF00"/>
                </a:highlight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“Everyone! Cluster “</a:t>
            </a:r>
            <a:r>
              <a:rPr lang="en-US" sz="2400" dirty="0" err="1"/>
              <a:t>xyz</a:t>
            </a:r>
            <a:r>
              <a:rPr lang="en-US" sz="2400" dirty="0"/>
              <a:t>” has VPC {3}!” </a:t>
            </a:r>
          </a:p>
        </p:txBody>
      </p:sp>
    </p:spTree>
    <p:extLst>
      <p:ext uri="{BB962C8B-B14F-4D97-AF65-F5344CB8AC3E}">
        <p14:creationId xmlns:p14="http://schemas.microsoft.com/office/powerpoint/2010/main" val="2845576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094154" y="4994318"/>
            <a:ext cx="1702515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VPC {3}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  <a:p>
            <a:pPr algn="ctr"/>
            <a:r>
              <a:rPr lang="en-US" sz="1050" dirty="0"/>
              <a:t>Subnet {3.1}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6945412" y="3523418"/>
            <a:ext cx="106068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8891021" y="2771337"/>
            <a:ext cx="170251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Subnet {3.2}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02449" cy="108752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subnet 3.1  gw4}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gw3}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81523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gw3}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  <a:endParaRPr lang="en-US" sz="1000" dirty="0">
              <a:solidFill>
                <a:srgbClr val="FFFF00"/>
              </a:solidFill>
              <a:sym typeface="Wingdings" pitchFamily="2" charset="2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6621349" y="5324837"/>
            <a:ext cx="1842643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subnet 3.2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3.1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gw4}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842643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subnet 3.2 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gw3}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19515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gw3}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  <a:endParaRPr lang="en-US" sz="1000" dirty="0">
              <a:solidFill>
                <a:srgbClr val="FFFF00"/>
              </a:solidFill>
              <a:sym typeface="Wingdings" pitchFamily="2" charset="2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BD463-EF68-B24D-B680-72AC0ACE1618}"/>
              </a:ext>
            </a:extLst>
          </p:cNvPr>
          <p:cNvSpPr txBox="1"/>
          <p:nvPr/>
        </p:nvSpPr>
        <p:spPr>
          <a:xfrm>
            <a:off x="6265716" y="6414743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xyz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73724-4FA3-AB43-A92B-E30D0E51733F}"/>
              </a:ext>
            </a:extLst>
          </p:cNvPr>
          <p:cNvSpPr txBox="1"/>
          <p:nvPr/>
        </p:nvSpPr>
        <p:spPr>
          <a:xfrm>
            <a:off x="132545" y="661096"/>
            <a:ext cx="54781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 {3} on cluster ”</a:t>
            </a:r>
            <a:r>
              <a:rPr lang="en-US" dirty="0" err="1"/>
              <a:t>xyz</a:t>
            </a:r>
            <a:r>
              <a:rPr lang="en-US" dirty="0"/>
              <a:t>” propagates to other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any other cluster contains subnet of vpc {3}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this case cluster “</a:t>
            </a:r>
            <a:r>
              <a:rPr lang="en-US" dirty="0" err="1"/>
              <a:t>abc</a:t>
            </a:r>
            <a:r>
              <a:rPr lang="en-US" dirty="0"/>
              <a:t>” and ”</a:t>
            </a:r>
            <a:r>
              <a:rPr lang="en-US" dirty="0" err="1"/>
              <a:t>xyz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VPC {3 </a:t>
            </a:r>
            <a:r>
              <a:rPr lang="en-US" dirty="0">
                <a:sym typeface="Wingdings" pitchFamily="2" charset="2"/>
              </a:rPr>
              <a:t> gw3</a:t>
            </a:r>
            <a:r>
              <a:rPr lang="en-US" dirty="0"/>
              <a:t>} as usual,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its own subnets to gw3 as external subnets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{subnet 3.1 </a:t>
            </a:r>
            <a:r>
              <a:rPr lang="en-US" dirty="0">
                <a:sym typeface="Wingdings" pitchFamily="2" charset="2"/>
              </a:rPr>
              <a:t> gw4}</a:t>
            </a:r>
            <a:r>
              <a:rPr lang="en-US" dirty="0"/>
              <a:t> from gw4 to gw3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{subnet 3.2 </a:t>
            </a:r>
            <a:r>
              <a:rPr lang="en-US" dirty="0">
                <a:sym typeface="Wingdings" pitchFamily="2" charset="2"/>
              </a:rPr>
              <a:t> gw2}</a:t>
            </a:r>
            <a:r>
              <a:rPr lang="en-US" dirty="0"/>
              <a:t> from gw2 to gw3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9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0F81CA-1CE6-0F4D-8882-CA4E6B32FCD3}"/>
              </a:ext>
            </a:extLst>
          </p:cNvPr>
          <p:cNvSpPr/>
          <p:nvPr/>
        </p:nvSpPr>
        <p:spPr>
          <a:xfrm>
            <a:off x="1334459" y="831008"/>
            <a:ext cx="3636367" cy="1450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55B28E-088D-E444-AE8C-5858B063E11B}"/>
              </a:ext>
            </a:extLst>
          </p:cNvPr>
          <p:cNvSpPr/>
          <p:nvPr/>
        </p:nvSpPr>
        <p:spPr>
          <a:xfrm>
            <a:off x="1915727" y="1234869"/>
            <a:ext cx="1475406" cy="7343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K8s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CP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96AE3-BE02-F44E-BB15-81889602BE7F}"/>
              </a:ext>
            </a:extLst>
          </p:cNvPr>
          <p:cNvSpPr txBox="1"/>
          <p:nvPr/>
        </p:nvSpPr>
        <p:spPr>
          <a:xfrm>
            <a:off x="1434964" y="922614"/>
            <a:ext cx="112973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Master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Node</a:t>
            </a:r>
            <a:endParaRPr lang="en-US" sz="1400" i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54FA24-F410-2345-8D95-C99C4CFEFE37}"/>
              </a:ext>
            </a:extLst>
          </p:cNvPr>
          <p:cNvSpPr/>
          <p:nvPr/>
        </p:nvSpPr>
        <p:spPr>
          <a:xfrm>
            <a:off x="2911760" y="947142"/>
            <a:ext cx="669284" cy="4299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NCP</a:t>
            </a:r>
            <a:endParaRPr lang="en-US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97FB71-217B-B44B-94C2-90FA600DF068}"/>
              </a:ext>
            </a:extLst>
          </p:cNvPr>
          <p:cNvSpPr/>
          <p:nvPr/>
        </p:nvSpPr>
        <p:spPr>
          <a:xfrm>
            <a:off x="313136" y="4755846"/>
            <a:ext cx="1239660" cy="127325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8796C59-DA11-0F40-98DB-D7EECD72EAE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805638" y="2408840"/>
            <a:ext cx="2474335" cy="2219677"/>
          </a:xfrm>
          <a:prstGeom prst="bentConnector3">
            <a:avLst>
              <a:gd name="adj1" fmla="val 7173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2C90D3-451B-6B48-8B36-5BA87762A7FA}"/>
              </a:ext>
            </a:extLst>
          </p:cNvPr>
          <p:cNvSpPr/>
          <p:nvPr/>
        </p:nvSpPr>
        <p:spPr>
          <a:xfrm>
            <a:off x="1143000" y="3128816"/>
            <a:ext cx="1258646" cy="5803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>
                <a:solidFill>
                  <a:schemeClr val="tx1"/>
                </a:solidFill>
              </a:rPr>
              <a:t>k8s</a:t>
            </a:r>
            <a:r>
              <a:rPr lang="zh-CN" altLang="en-US" sz="1200" i="1" dirty="0">
                <a:solidFill>
                  <a:schemeClr val="tx1"/>
                </a:solidFill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</a:rPr>
              <a:t>Node</a:t>
            </a: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15DDA0-410E-F14B-B549-CC82A91F7A83}"/>
              </a:ext>
            </a:extLst>
          </p:cNvPr>
          <p:cNvSpPr/>
          <p:nvPr/>
        </p:nvSpPr>
        <p:spPr>
          <a:xfrm>
            <a:off x="3581014" y="2390280"/>
            <a:ext cx="1258646" cy="5803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>
                <a:solidFill>
                  <a:schemeClr val="tx1"/>
                </a:solidFill>
              </a:rPr>
              <a:t>k8s</a:t>
            </a:r>
            <a:r>
              <a:rPr lang="zh-CN" altLang="en-US" sz="1200" i="1" dirty="0">
                <a:solidFill>
                  <a:schemeClr val="tx1"/>
                </a:solidFill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</a:rPr>
              <a:t>Node</a:t>
            </a: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109ABCC-D66E-9B4D-8F05-C241E1FD356A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rot="5400000">
            <a:off x="2208413" y="2474745"/>
            <a:ext cx="1137464" cy="7509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F46BA1-288A-1245-8CE4-EA36797AF10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3167364" y="2266789"/>
            <a:ext cx="398928" cy="42837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CBF48B1-DE58-924E-8580-32AE776BD378}"/>
              </a:ext>
            </a:extLst>
          </p:cNvPr>
          <p:cNvSpPr/>
          <p:nvPr/>
        </p:nvSpPr>
        <p:spPr>
          <a:xfrm>
            <a:off x="1434965" y="3384734"/>
            <a:ext cx="899162" cy="25875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Bouncer</a:t>
            </a:r>
            <a:r>
              <a:rPr lang="zh-CN" altLang="en-US" sz="700" dirty="0"/>
              <a:t> </a:t>
            </a:r>
            <a:r>
              <a:rPr lang="en-US" altLang="zh-CN" sz="700" dirty="0"/>
              <a:t>0</a:t>
            </a:r>
            <a:endParaRPr lang="en-US" sz="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32EEDA-CD72-7C4F-BF10-64A64D7F1C63}"/>
              </a:ext>
            </a:extLst>
          </p:cNvPr>
          <p:cNvSpPr/>
          <p:nvPr/>
        </p:nvSpPr>
        <p:spPr>
          <a:xfrm>
            <a:off x="3949076" y="2652999"/>
            <a:ext cx="845655" cy="2587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Divider</a:t>
            </a:r>
            <a:r>
              <a:rPr lang="zh-CN" altLang="en-US" sz="700" dirty="0"/>
              <a:t> </a:t>
            </a:r>
            <a:r>
              <a:rPr lang="en-US" altLang="zh-CN" sz="700" dirty="0"/>
              <a:t>0</a:t>
            </a:r>
            <a:endParaRPr lang="en-US" sz="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5456F-741F-2E45-A280-11D2451CB2F3}"/>
              </a:ext>
            </a:extLst>
          </p:cNvPr>
          <p:cNvSpPr/>
          <p:nvPr/>
        </p:nvSpPr>
        <p:spPr>
          <a:xfrm>
            <a:off x="4698111" y="1174656"/>
            <a:ext cx="817238" cy="466372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Gateway</a:t>
            </a:r>
            <a:r>
              <a:rPr lang="zh-CN" altLang="en-US" sz="700" dirty="0"/>
              <a:t> </a:t>
            </a:r>
            <a:r>
              <a:rPr lang="en-US" altLang="zh-CN" sz="700" dirty="0"/>
              <a:t>0</a:t>
            </a:r>
            <a:endParaRPr lang="en-US" sz="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82A88D-F7F9-574B-A3DE-A13852B8C91B}"/>
              </a:ext>
            </a:extLst>
          </p:cNvPr>
          <p:cNvSpPr/>
          <p:nvPr/>
        </p:nvSpPr>
        <p:spPr>
          <a:xfrm>
            <a:off x="1122284" y="5188548"/>
            <a:ext cx="249060" cy="24906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</a:t>
            </a:r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F2756D-84B5-DE46-A58E-96A41C4B9ED3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1334870" y="3605591"/>
            <a:ext cx="231774" cy="161943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949C0B-6F2C-2248-9DDF-CE688DBD1A31}"/>
              </a:ext>
            </a:extLst>
          </p:cNvPr>
          <p:cNvCxnSpPr>
            <a:cxnSpLocks/>
            <a:stCxn id="14" idx="7"/>
            <a:endCxn id="15" idx="2"/>
          </p:cNvCxnSpPr>
          <p:nvPr/>
        </p:nvCxnSpPr>
        <p:spPr>
          <a:xfrm flipV="1">
            <a:off x="2202448" y="2782374"/>
            <a:ext cx="1746628" cy="64025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FE316C-C64E-A846-92B5-CE773521C984}"/>
              </a:ext>
            </a:extLst>
          </p:cNvPr>
          <p:cNvSpPr txBox="1"/>
          <p:nvPr/>
        </p:nvSpPr>
        <p:spPr>
          <a:xfrm>
            <a:off x="483964" y="558712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192.168.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1050" dirty="0">
                <a:solidFill>
                  <a:srgbClr val="FF0000"/>
                </a:solidFill>
              </a:rPr>
              <a:t>.2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BD5EE8-C588-9542-835C-60F9EF9AD2D1}"/>
              </a:ext>
            </a:extLst>
          </p:cNvPr>
          <p:cNvSpPr/>
          <p:nvPr/>
        </p:nvSpPr>
        <p:spPr>
          <a:xfrm>
            <a:off x="10131022" y="5181600"/>
            <a:ext cx="1451378" cy="113746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7D3C5D-5F59-6A42-83B6-215A0A87F966}"/>
              </a:ext>
            </a:extLst>
          </p:cNvPr>
          <p:cNvSpPr/>
          <p:nvPr/>
        </p:nvSpPr>
        <p:spPr>
          <a:xfrm>
            <a:off x="10940170" y="5614302"/>
            <a:ext cx="249060" cy="24906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A1A73C-AD75-D042-806B-E803221E4E34}"/>
              </a:ext>
            </a:extLst>
          </p:cNvPr>
          <p:cNvSpPr txBox="1"/>
          <p:nvPr/>
        </p:nvSpPr>
        <p:spPr>
          <a:xfrm>
            <a:off x="10407709" y="5934297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192.168.</a:t>
            </a:r>
            <a:r>
              <a:rPr lang="en-US" altLang="zh-CN" sz="2000" dirty="0">
                <a:solidFill>
                  <a:srgbClr val="0070C0"/>
                </a:solidFill>
              </a:rPr>
              <a:t>122</a:t>
            </a:r>
            <a:r>
              <a:rPr lang="en-US" sz="1050" dirty="0">
                <a:solidFill>
                  <a:srgbClr val="0070C0"/>
                </a:solidFill>
              </a:rPr>
              <a:t>.</a:t>
            </a:r>
            <a:r>
              <a:rPr lang="en-US" altLang="zh-CN" sz="1050" dirty="0">
                <a:solidFill>
                  <a:srgbClr val="0070C0"/>
                </a:solidFill>
              </a:rPr>
              <a:t>3</a:t>
            </a:r>
            <a:endParaRPr lang="en-US" sz="1050" dirty="0">
              <a:solidFill>
                <a:srgbClr val="0070C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CA9050E-03B4-2440-BC3E-C40817419ED2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rot="16200000" flipH="1">
            <a:off x="7672201" y="3291512"/>
            <a:ext cx="3011362" cy="190627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AC59EF-EE70-2F44-A2B1-A9F44D991100}"/>
              </a:ext>
            </a:extLst>
          </p:cNvPr>
          <p:cNvGrpSpPr/>
          <p:nvPr/>
        </p:nvGrpSpPr>
        <p:grpSpPr>
          <a:xfrm>
            <a:off x="9787093" y="4171134"/>
            <a:ext cx="1258646" cy="580317"/>
            <a:chOff x="10479644" y="3261107"/>
            <a:chExt cx="1258646" cy="580317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94FDD5B-9234-664B-AE27-2C8EBA1E6EA1}"/>
                </a:ext>
              </a:extLst>
            </p:cNvPr>
            <p:cNvSpPr/>
            <p:nvPr/>
          </p:nvSpPr>
          <p:spPr>
            <a:xfrm>
              <a:off x="10479644" y="3261107"/>
              <a:ext cx="1258646" cy="5803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>
                  <a:solidFill>
                    <a:schemeClr val="tx1"/>
                  </a:solidFill>
                </a:rPr>
                <a:t>k8s</a:t>
              </a:r>
              <a:r>
                <a:rPr lang="zh-CN" alt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i="1" dirty="0">
                  <a:solidFill>
                    <a:schemeClr val="tx1"/>
                  </a:solidFill>
                </a:rPr>
                <a:t>Node</a:t>
              </a:r>
            </a:p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F3C603-6AA3-834E-A055-F7DD6D27B65E}"/>
                </a:ext>
              </a:extLst>
            </p:cNvPr>
            <p:cNvSpPr/>
            <p:nvPr/>
          </p:nvSpPr>
          <p:spPr>
            <a:xfrm>
              <a:off x="10961083" y="3517025"/>
              <a:ext cx="709687" cy="25875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Bouncer</a:t>
              </a:r>
              <a:endParaRPr lang="en-US" sz="7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D1FBF43-1E2C-0E48-8C30-66C3B3C0EB41}"/>
              </a:ext>
            </a:extLst>
          </p:cNvPr>
          <p:cNvSpPr/>
          <p:nvPr/>
        </p:nvSpPr>
        <p:spPr>
          <a:xfrm>
            <a:off x="10139732" y="5207046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/>
              <a:t>k8s</a:t>
            </a:r>
            <a:r>
              <a:rPr lang="zh-CN" altLang="en-US" sz="1200" i="1" dirty="0"/>
              <a:t> </a:t>
            </a:r>
            <a:r>
              <a:rPr lang="en-US" altLang="zh-CN" sz="1200" i="1" dirty="0"/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650574-C69C-DC49-A090-03BA163383B2}"/>
              </a:ext>
            </a:extLst>
          </p:cNvPr>
          <p:cNvSpPr/>
          <p:nvPr/>
        </p:nvSpPr>
        <p:spPr>
          <a:xfrm>
            <a:off x="340982" y="4751451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/>
              <a:t>k8s</a:t>
            </a:r>
            <a:r>
              <a:rPr lang="zh-CN" altLang="en-US" sz="1200" i="1" dirty="0"/>
              <a:t> </a:t>
            </a:r>
            <a:r>
              <a:rPr lang="en-US" altLang="zh-CN" sz="1200" i="1" dirty="0"/>
              <a:t>Node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D1E588E-11A0-C040-8C59-631035525B7C}"/>
              </a:ext>
            </a:extLst>
          </p:cNvPr>
          <p:cNvCxnSpPr>
            <a:cxnSpLocks/>
            <a:stCxn id="34" idx="3"/>
            <a:endCxn id="64" idx="1"/>
          </p:cNvCxnSpPr>
          <p:nvPr/>
        </p:nvCxnSpPr>
        <p:spPr>
          <a:xfrm rot="16200000" flipH="1">
            <a:off x="8144757" y="2818957"/>
            <a:ext cx="1722322" cy="156235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59FB7-53CD-E74B-89FF-AAF372DF5E06}"/>
              </a:ext>
            </a:extLst>
          </p:cNvPr>
          <p:cNvCxnSpPr>
            <a:cxnSpLocks/>
            <a:stCxn id="15" idx="7"/>
            <a:endCxn id="16" idx="4"/>
          </p:cNvCxnSpPr>
          <p:nvPr/>
        </p:nvCxnSpPr>
        <p:spPr>
          <a:xfrm flipV="1">
            <a:off x="4670888" y="1641028"/>
            <a:ext cx="435842" cy="104986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angle 33">
            <a:extLst>
              <a:ext uri="{FF2B5EF4-FFF2-40B4-BE49-F238E27FC236}">
                <a16:creationId xmlns:a16="http://schemas.microsoft.com/office/drawing/2014/main" id="{7CE2D849-7E7E-344A-B435-9A85693D6811}"/>
              </a:ext>
            </a:extLst>
          </p:cNvPr>
          <p:cNvSpPr/>
          <p:nvPr/>
        </p:nvSpPr>
        <p:spPr>
          <a:xfrm>
            <a:off x="6934200" y="228600"/>
            <a:ext cx="2581086" cy="25103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1C1B46-129E-0243-8B5E-B9AB9C9CA3BA}"/>
              </a:ext>
            </a:extLst>
          </p:cNvPr>
          <p:cNvSpPr/>
          <p:nvPr/>
        </p:nvSpPr>
        <p:spPr>
          <a:xfrm>
            <a:off x="7186499" y="1174656"/>
            <a:ext cx="817238" cy="466372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Gateway</a:t>
            </a:r>
            <a:r>
              <a:rPr lang="zh-CN" altLang="en-US" sz="700" dirty="0"/>
              <a:t> </a:t>
            </a:r>
            <a:r>
              <a:rPr lang="en-US" altLang="zh-CN" sz="700" dirty="0"/>
              <a:t>1</a:t>
            </a:r>
            <a:endParaRPr lang="en-US" sz="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6F1CD2A-CFBE-704B-B62D-A9E3E011C838}"/>
              </a:ext>
            </a:extLst>
          </p:cNvPr>
          <p:cNvGrpSpPr/>
          <p:nvPr/>
        </p:nvGrpSpPr>
        <p:grpSpPr>
          <a:xfrm>
            <a:off x="8863771" y="3153483"/>
            <a:ext cx="1258646" cy="580317"/>
            <a:chOff x="8870021" y="3779962"/>
            <a:chExt cx="1258646" cy="580317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C4DCAA3-6D4E-B147-93B2-3A6733D2EFBB}"/>
                </a:ext>
              </a:extLst>
            </p:cNvPr>
            <p:cNvSpPr/>
            <p:nvPr/>
          </p:nvSpPr>
          <p:spPr>
            <a:xfrm>
              <a:off x="8870021" y="3779962"/>
              <a:ext cx="1258646" cy="5803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>
                  <a:solidFill>
                    <a:schemeClr val="tx1"/>
                  </a:solidFill>
                </a:rPr>
                <a:t>k8s</a:t>
              </a:r>
              <a:r>
                <a:rPr lang="zh-CN" alt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i="1" dirty="0">
                  <a:solidFill>
                    <a:schemeClr val="tx1"/>
                  </a:solidFill>
                </a:rPr>
                <a:t>Node</a:t>
              </a:r>
            </a:p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17767E-9028-EF4F-889B-FE415BBAB113}"/>
                </a:ext>
              </a:extLst>
            </p:cNvPr>
            <p:cNvSpPr/>
            <p:nvPr/>
          </p:nvSpPr>
          <p:spPr>
            <a:xfrm>
              <a:off x="9150251" y="4025329"/>
              <a:ext cx="841872" cy="2587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Divider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1</a:t>
              </a:r>
              <a:endParaRPr lang="en-US" sz="700" dirty="0"/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9E0FC8D-147F-D444-AA7F-7AFFDF53B2C1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rot="16200000" flipH="1">
            <a:off x="8191922" y="2771792"/>
            <a:ext cx="704671" cy="63902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392C2E-228C-7041-B3AA-E0426D32A4E8}"/>
              </a:ext>
            </a:extLst>
          </p:cNvPr>
          <p:cNvCxnSpPr>
            <a:cxnSpLocks/>
            <a:stCxn id="16" idx="6"/>
            <a:endCxn id="35" idx="2"/>
          </p:cNvCxnSpPr>
          <p:nvPr/>
        </p:nvCxnSpPr>
        <p:spPr>
          <a:xfrm>
            <a:off x="5515349" y="1407842"/>
            <a:ext cx="167115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4656FC-0154-F84D-A711-358DA3EACD6E}"/>
              </a:ext>
            </a:extLst>
          </p:cNvPr>
          <p:cNvCxnSpPr>
            <a:cxnSpLocks/>
            <a:stCxn id="35" idx="5"/>
            <a:endCxn id="43" idx="2"/>
          </p:cNvCxnSpPr>
          <p:nvPr/>
        </p:nvCxnSpPr>
        <p:spPr>
          <a:xfrm>
            <a:off x="7884055" y="1572729"/>
            <a:ext cx="1259946" cy="195549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6DCCB-173B-704D-A8E7-15ED009200CB}"/>
              </a:ext>
            </a:extLst>
          </p:cNvPr>
          <p:cNvCxnSpPr>
            <a:cxnSpLocks/>
            <a:stCxn id="43" idx="4"/>
            <a:endCxn id="65" idx="2"/>
          </p:cNvCxnSpPr>
          <p:nvPr/>
        </p:nvCxnSpPr>
        <p:spPr>
          <a:xfrm>
            <a:off x="9564937" y="3657600"/>
            <a:ext cx="703595" cy="8988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AB6CE3-4041-814B-BBE7-D61C3A8E2ADA}"/>
              </a:ext>
            </a:extLst>
          </p:cNvPr>
          <p:cNvSpPr txBox="1"/>
          <p:nvPr/>
        </p:nvSpPr>
        <p:spPr>
          <a:xfrm>
            <a:off x="737860" y="6490483"/>
            <a:ext cx="233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Subnet</a:t>
            </a:r>
            <a:r>
              <a:rPr lang="zh-CN" altLang="en-US" dirty="0"/>
              <a:t> </a:t>
            </a:r>
            <a:r>
              <a:rPr lang="en-US" altLang="zh-CN" dirty="0"/>
              <a:t>192.168.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.1/24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60F16A-BB1D-8F4D-95D0-9B343310BAC3}"/>
              </a:ext>
            </a:extLst>
          </p:cNvPr>
          <p:cNvSpPr txBox="1"/>
          <p:nvPr/>
        </p:nvSpPr>
        <p:spPr>
          <a:xfrm>
            <a:off x="7657835" y="6393445"/>
            <a:ext cx="25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Subnet</a:t>
            </a:r>
            <a:r>
              <a:rPr lang="zh-CN" altLang="en-US" dirty="0"/>
              <a:t> </a:t>
            </a:r>
            <a:r>
              <a:rPr lang="en-US" altLang="zh-CN" dirty="0"/>
              <a:t>192.168.</a:t>
            </a:r>
            <a:r>
              <a:rPr lang="en-US" altLang="zh-CN" dirty="0">
                <a:solidFill>
                  <a:srgbClr val="FF0000"/>
                </a:solidFill>
              </a:rPr>
              <a:t>122</a:t>
            </a:r>
            <a:r>
              <a:rPr lang="en-US" altLang="zh-CN" dirty="0"/>
              <a:t>.1/24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B9F60A-D2F0-5341-8F67-2F887E1E7CCB}"/>
              </a:ext>
            </a:extLst>
          </p:cNvPr>
          <p:cNvCxnSpPr>
            <a:cxnSpLocks/>
            <a:stCxn id="65" idx="4"/>
            <a:endCxn id="40" idx="1"/>
          </p:cNvCxnSpPr>
          <p:nvPr/>
        </p:nvCxnSpPr>
        <p:spPr>
          <a:xfrm>
            <a:off x="10623376" y="4685802"/>
            <a:ext cx="353268" cy="96497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69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3609705" y="2913024"/>
            <a:ext cx="5516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VPC Unique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8860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5973674" y="218438"/>
            <a:ext cx="1452672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2502389" y="5018468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{2,4,8}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5974288" y="4738279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{2}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4323119" y="2267934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3228725" y="3720606"/>
            <a:ext cx="1820730" cy="129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5049455" y="3720606"/>
            <a:ext cx="1651169" cy="1017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5049455" y="1671110"/>
            <a:ext cx="1650555" cy="59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7426346" y="2260398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{3,7}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6700010" y="1671110"/>
            <a:ext cx="1452672" cy="589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and Round Single Corner Rectangle 1">
            <a:extLst>
              <a:ext uri="{FF2B5EF4-FFF2-40B4-BE49-F238E27FC236}">
                <a16:creationId xmlns:a16="http://schemas.microsoft.com/office/drawing/2014/main" id="{4DBC6292-A376-C84A-8F44-97077660C9D9}"/>
              </a:ext>
            </a:extLst>
          </p:cNvPr>
          <p:cNvSpPr/>
          <p:nvPr/>
        </p:nvSpPr>
        <p:spPr>
          <a:xfrm>
            <a:off x="1869663" y="5018468"/>
            <a:ext cx="896645" cy="76348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{VNI=2}</a:t>
            </a:r>
          </a:p>
        </p:txBody>
      </p:sp>
      <p:sp>
        <p:nvSpPr>
          <p:cNvPr id="16" name="Snip and Round Single Corner Rectangle 15">
            <a:extLst>
              <a:ext uri="{FF2B5EF4-FFF2-40B4-BE49-F238E27FC236}">
                <a16:creationId xmlns:a16="http://schemas.microsoft.com/office/drawing/2014/main" id="{60289FAC-B9F1-704F-8FFF-A02535FE76C1}"/>
              </a:ext>
            </a:extLst>
          </p:cNvPr>
          <p:cNvSpPr/>
          <p:nvPr/>
        </p:nvSpPr>
        <p:spPr>
          <a:xfrm>
            <a:off x="7455148" y="4805150"/>
            <a:ext cx="896645" cy="76348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{VNI=2}</a:t>
            </a:r>
          </a:p>
        </p:txBody>
      </p:sp>
    </p:spTree>
    <p:extLst>
      <p:ext uri="{BB962C8B-B14F-4D97-AF65-F5344CB8AC3E}">
        <p14:creationId xmlns:p14="http://schemas.microsoft.com/office/powerpoint/2010/main" val="2182893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5973674" y="218438"/>
            <a:ext cx="1452672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2502389" y="5018468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{2,4,8}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5974288" y="4738279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{2}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4323119" y="2267934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3228725" y="3720606"/>
            <a:ext cx="1820730" cy="129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5049455" y="3720606"/>
            <a:ext cx="1651169" cy="1017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5049455" y="1671110"/>
            <a:ext cx="1650555" cy="59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7426346" y="2260398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{3,7}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6700010" y="1671110"/>
            <a:ext cx="1452672" cy="589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and Round Single Corner Rectangle 1">
            <a:extLst>
              <a:ext uri="{FF2B5EF4-FFF2-40B4-BE49-F238E27FC236}">
                <a16:creationId xmlns:a16="http://schemas.microsoft.com/office/drawing/2014/main" id="{4DBC6292-A376-C84A-8F44-97077660C9D9}"/>
              </a:ext>
            </a:extLst>
          </p:cNvPr>
          <p:cNvSpPr/>
          <p:nvPr/>
        </p:nvSpPr>
        <p:spPr>
          <a:xfrm>
            <a:off x="1496549" y="5155517"/>
            <a:ext cx="1303625" cy="1043669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VPC “</a:t>
            </a:r>
            <a:r>
              <a:rPr lang="en-US" dirty="0" err="1"/>
              <a:t>abc</a:t>
            </a:r>
            <a:r>
              <a:rPr lang="en-US" dirty="0"/>
              <a:t>” {VNI=2}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5AC42-56C9-8F4E-B3E2-57B59E8D46D3}"/>
              </a:ext>
            </a:extLst>
          </p:cNvPr>
          <p:cNvSpPr txBox="1"/>
          <p:nvPr/>
        </p:nvSpPr>
        <p:spPr>
          <a:xfrm>
            <a:off x="203201" y="218438"/>
            <a:ext cx="320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Uniqueness problem</a:t>
            </a:r>
          </a:p>
        </p:txBody>
      </p:sp>
      <p:sp>
        <p:nvSpPr>
          <p:cNvPr id="17" name="Snip and Round Single Corner Rectangle 16">
            <a:extLst>
              <a:ext uri="{FF2B5EF4-FFF2-40B4-BE49-F238E27FC236}">
                <a16:creationId xmlns:a16="http://schemas.microsoft.com/office/drawing/2014/main" id="{D4981EBC-39C7-654C-9652-F3ED31C3B7F4}"/>
              </a:ext>
            </a:extLst>
          </p:cNvPr>
          <p:cNvSpPr/>
          <p:nvPr/>
        </p:nvSpPr>
        <p:spPr>
          <a:xfrm>
            <a:off x="7163040" y="4942780"/>
            <a:ext cx="1269759" cy="1043669"/>
          </a:xfrm>
          <a:prstGeom prst="snip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VPC “</a:t>
            </a:r>
            <a:r>
              <a:rPr lang="en-US" dirty="0" err="1"/>
              <a:t>xyz</a:t>
            </a:r>
            <a:r>
              <a:rPr lang="en-US" dirty="0"/>
              <a:t>” {VNI=2}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CCDF81-9721-1344-BF8B-8B03C9AF4D6F}"/>
              </a:ext>
            </a:extLst>
          </p:cNvPr>
          <p:cNvSpPr/>
          <p:nvPr/>
        </p:nvSpPr>
        <p:spPr>
          <a:xfrm>
            <a:off x="2102811" y="4805663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012481-76DE-F84F-955E-117EC228221E}"/>
              </a:ext>
            </a:extLst>
          </p:cNvPr>
          <p:cNvSpPr/>
          <p:nvPr/>
        </p:nvSpPr>
        <p:spPr>
          <a:xfrm>
            <a:off x="7610767" y="4574261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F6EFC-0176-A345-BB2D-E2EDDCF1DD79}"/>
              </a:ext>
            </a:extLst>
          </p:cNvPr>
          <p:cNvSpPr txBox="1"/>
          <p:nvPr/>
        </p:nvSpPr>
        <p:spPr>
          <a:xfrm>
            <a:off x="8432799" y="5557387"/>
            <a:ext cx="34205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VPC “</a:t>
            </a:r>
            <a:r>
              <a:rPr lang="en-US" sz="1400" dirty="0" err="1"/>
              <a:t>abc</a:t>
            </a:r>
            <a:r>
              <a:rPr lang="en-US" sz="1400" dirty="0"/>
              <a:t>” not created in this cluster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VPC “</a:t>
            </a:r>
            <a:r>
              <a:rPr lang="en-US" sz="1400" dirty="0" err="1"/>
              <a:t>xyz</a:t>
            </a:r>
            <a:r>
              <a:rPr lang="en-US" sz="1400" dirty="0"/>
              <a:t>” was created not intended to be the same VPC as “</a:t>
            </a:r>
            <a:r>
              <a:rPr lang="en-US" sz="1400" dirty="0" err="1"/>
              <a:t>abc</a:t>
            </a:r>
            <a:r>
              <a:rPr lang="en-US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</a:t>
            </a:r>
            <a:r>
              <a:rPr lang="en-US" sz="1400" dirty="0" err="1"/>
              <a:t>xyz</a:t>
            </a:r>
            <a:r>
              <a:rPr lang="en-US" sz="1400" dirty="0"/>
              <a:t>” accidentally picked VNI to be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BOOM, </a:t>
            </a:r>
            <a:r>
              <a:rPr lang="en-US" sz="1400" b="1" dirty="0">
                <a:solidFill>
                  <a:srgbClr val="FF0000"/>
                </a:solidFill>
              </a:rPr>
              <a:t>VNI collision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F3C5564-058F-724A-8A5B-998878A870CB}"/>
                  </a:ext>
                </a:extLst>
              </p:cNvPr>
              <p:cNvSpPr/>
              <p:nvPr/>
            </p:nvSpPr>
            <p:spPr>
              <a:xfrm>
                <a:off x="1113333" y="1671110"/>
                <a:ext cx="232602" cy="21280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F3C5564-058F-724A-8A5B-998878A87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33" y="1671110"/>
                <a:ext cx="232602" cy="21280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589300-2122-334A-81D0-63DD28EAF96E}"/>
              </a:ext>
            </a:extLst>
          </p:cNvPr>
          <p:cNvSpPr txBox="1"/>
          <p:nvPr/>
        </p:nvSpPr>
        <p:spPr>
          <a:xfrm>
            <a:off x="1345935" y="1592846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443555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r>
              <a:rPr lang="en-US" sz="1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607425" y="736130"/>
            <a:ext cx="290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Avoid VNI collision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C33B26B-0B88-5C4A-811B-AC52988CD9BF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BEB93-1F02-944B-A474-2FA6E63CB04E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3204502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3FEF-3F4A-7649-86CA-F43D497A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6941-266C-7140-81F5-036F479F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  <a:p>
            <a:endParaRPr lang="en-US" dirty="0"/>
          </a:p>
          <a:p>
            <a:r>
              <a:rPr lang="en-US" dirty="0"/>
              <a:t>Named Data Network</a:t>
            </a:r>
          </a:p>
        </p:txBody>
      </p:sp>
    </p:spTree>
    <p:extLst>
      <p:ext uri="{BB962C8B-B14F-4D97-AF65-F5344CB8AC3E}">
        <p14:creationId xmlns:p14="http://schemas.microsoft.com/office/powerpoint/2010/main" val="3909470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EF96-5EBF-664B-88CC-024DA82F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XDP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1C3C-677A-BE44-9EB8-F42A348D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Am I on the gateway (bool) Transit</a:t>
            </a:r>
          </a:p>
          <a:p>
            <a:r>
              <a:rPr lang="en-US" dirty="0"/>
              <a:t>Sets of remote subnet IP CIDRs</a:t>
            </a:r>
          </a:p>
          <a:p>
            <a:endParaRPr lang="en-US" dirty="0"/>
          </a:p>
          <a:p>
            <a:r>
              <a:rPr lang="en-US" dirty="0"/>
              <a:t>On the gateway host</a:t>
            </a:r>
          </a:p>
          <a:p>
            <a:pPr lvl="1"/>
            <a:r>
              <a:rPr lang="en-US" dirty="0"/>
              <a:t>Disable direct path traffic from gateway</a:t>
            </a:r>
          </a:p>
          <a:p>
            <a:pPr lvl="1"/>
            <a:r>
              <a:rPr lang="en-US" dirty="0"/>
              <a:t>Pass internal Geneve pkts to user space</a:t>
            </a:r>
          </a:p>
          <a:p>
            <a:pPr lvl="2"/>
            <a:r>
              <a:rPr lang="en-US" dirty="0"/>
              <a:t>IP </a:t>
            </a:r>
            <a:r>
              <a:rPr lang="en-US" dirty="0">
                <a:sym typeface="Wingdings" pitchFamily="2" charset="2"/>
              </a:rPr>
              <a:t> subnets?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88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3443062" y="3075057"/>
            <a:ext cx="5305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Gateway Ingress Routing</a:t>
            </a:r>
          </a:p>
        </p:txBody>
      </p:sp>
    </p:spTree>
    <p:extLst>
      <p:ext uri="{BB962C8B-B14F-4D97-AF65-F5344CB8AC3E}">
        <p14:creationId xmlns:p14="http://schemas.microsoft.com/office/powerpoint/2010/main" val="1809371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987552"/>
            <a:ext cx="3238196" cy="4258710"/>
            <a:chOff x="1382947" y="1825984"/>
            <a:chExt cx="1762970" cy="385424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1825984"/>
              <a:ext cx="1614511" cy="351999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350238" y="5345978"/>
              <a:ext cx="795679" cy="33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5543298" y="4496683"/>
            <a:ext cx="1614511" cy="1748409"/>
            <a:chOff x="1382947" y="3687745"/>
            <a:chExt cx="1614511" cy="174840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289238" y="5066822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E502CD-C319-2B4C-9F94-51E547C8BEF8}"/>
              </a:ext>
            </a:extLst>
          </p:cNvPr>
          <p:cNvGrpSpPr/>
          <p:nvPr/>
        </p:nvGrpSpPr>
        <p:grpSpPr>
          <a:xfrm>
            <a:off x="3138637" y="3255666"/>
            <a:ext cx="1614511" cy="2010493"/>
            <a:chOff x="1382947" y="3687745"/>
            <a:chExt cx="1614511" cy="201049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59B5A4E-3306-1549-9A6F-FB5AA604386D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05CB80-5F89-FA49-BDE0-A41A72D4EF63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2932242"/>
            <a:ext cx="1442168" cy="19968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2932242"/>
            <a:ext cx="1289766" cy="21492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808903" y="3255666"/>
            <a:ext cx="1614511" cy="2010493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1026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31933600-AC05-B449-8062-7363520F7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638" r="50474" b="3"/>
          <a:stretch/>
        </p:blipFill>
        <p:spPr bwMode="auto">
          <a:xfrm>
            <a:off x="146112" y="6060426"/>
            <a:ext cx="558293" cy="7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9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7467863" y="1618201"/>
            <a:ext cx="3153781" cy="3654615"/>
            <a:chOff x="1270816" y="2587078"/>
            <a:chExt cx="1717012" cy="3307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843217"/>
              <a:ext cx="1604881" cy="20513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1270816" y="2587078"/>
              <a:ext cx="529045" cy="236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4967226" y="4286371"/>
            <a:ext cx="1851357" cy="2170225"/>
            <a:chOff x="1382947" y="3687745"/>
            <a:chExt cx="1851357" cy="217022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851357" cy="185757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474860" y="5488638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344320" y="2815877"/>
            <a:ext cx="1656519" cy="1039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VPC1 </a:t>
            </a:r>
          </a:p>
          <a:p>
            <a:pPr algn="ctr"/>
            <a:r>
              <a:rPr lang="en-US" sz="1600" dirty="0"/>
              <a:t>Subnet </a:t>
            </a:r>
            <a:r>
              <a:rPr lang="en-US" sz="1600" u="sng" dirty="0"/>
              <a:t>1</a:t>
            </a:r>
            <a:r>
              <a:rPr lang="en-US" sz="1600" dirty="0"/>
              <a:t>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205087" y="4620497"/>
            <a:ext cx="1178971" cy="88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 1 divider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758247" y="3703131"/>
            <a:ext cx="2619496" cy="104677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7953734" y="3963038"/>
            <a:ext cx="1812670" cy="101149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Subnet </a:t>
            </a:r>
            <a:r>
              <a:rPr lang="en-US" sz="1400" u="sng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 bouncer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211402" y="4023830"/>
            <a:ext cx="1462422" cy="7260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969673" y="1721280"/>
            <a:ext cx="2432112" cy="3028622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CA5AB07B-3E73-144E-86E1-7A17BCA0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63" y="4664806"/>
            <a:ext cx="522598" cy="458867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885013" y="3664750"/>
            <a:ext cx="1161301" cy="555915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4C629F-491E-6D43-8803-0EFDFE595D9B}"/>
              </a:ext>
            </a:extLst>
          </p:cNvPr>
          <p:cNvSpPr/>
          <p:nvPr/>
        </p:nvSpPr>
        <p:spPr>
          <a:xfrm>
            <a:off x="7673823" y="1898151"/>
            <a:ext cx="2947821" cy="1108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87B346F-E21F-424C-9AF8-16CF7D2C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39" y="5189505"/>
            <a:ext cx="522598" cy="4588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951A270-57F8-2746-B2E4-3C1BAD95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37" y="3555433"/>
            <a:ext cx="522598" cy="458867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2127803" y="2121832"/>
            <a:ext cx="1123864" cy="97199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99A74B4F-C6FB-584B-B1E9-6318B5F5C142}"/>
              </a:ext>
            </a:extLst>
          </p:cNvPr>
          <p:cNvSpPr/>
          <p:nvPr/>
        </p:nvSpPr>
        <p:spPr>
          <a:xfrm>
            <a:off x="8691627" y="2289593"/>
            <a:ext cx="1446522" cy="418277"/>
          </a:xfrm>
          <a:prstGeom prst="snip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gw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EE953-9505-9542-9B10-EC708F6D9797}"/>
              </a:ext>
            </a:extLst>
          </p:cNvPr>
          <p:cNvSpPr txBox="1"/>
          <p:nvPr/>
        </p:nvSpPr>
        <p:spPr>
          <a:xfrm>
            <a:off x="2201275" y="18376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b="1" dirty="0"/>
              <a:t>0</a:t>
            </a:r>
            <a:r>
              <a:rPr lang="en-US" sz="1050" dirty="0"/>
              <a:t>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FCF03-FDAF-D843-8FE5-80981A003927}"/>
              </a:ext>
            </a:extLst>
          </p:cNvPr>
          <p:cNvSpPr txBox="1"/>
          <p:nvPr/>
        </p:nvSpPr>
        <p:spPr>
          <a:xfrm>
            <a:off x="9037500" y="334550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sz="1600" b="1" dirty="0"/>
              <a:t>122</a:t>
            </a:r>
            <a:r>
              <a:rPr lang="en-US" sz="1050" dirty="0"/>
              <a:t>.x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2F336A1-8275-784E-A58D-C1333F547097}"/>
              </a:ext>
            </a:extLst>
          </p:cNvPr>
          <p:cNvSpPr/>
          <p:nvPr/>
        </p:nvSpPr>
        <p:spPr>
          <a:xfrm>
            <a:off x="10621644" y="5504132"/>
            <a:ext cx="1394510" cy="1037345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network</a:t>
            </a:r>
          </a:p>
        </p:txBody>
      </p:sp>
    </p:spTree>
    <p:extLst>
      <p:ext uri="{BB962C8B-B14F-4D97-AF65-F5344CB8AC3E}">
        <p14:creationId xmlns:p14="http://schemas.microsoft.com/office/powerpoint/2010/main" val="2350434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7467863" y="1618201"/>
            <a:ext cx="3153781" cy="3654615"/>
            <a:chOff x="1270816" y="2587078"/>
            <a:chExt cx="1717012" cy="3307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843217"/>
              <a:ext cx="1604881" cy="20513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1270816" y="2587078"/>
              <a:ext cx="529045" cy="236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4967226" y="4286371"/>
            <a:ext cx="1851357" cy="2170225"/>
            <a:chOff x="1382947" y="3687745"/>
            <a:chExt cx="1851357" cy="217022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851357" cy="185757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474860" y="5488638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344320" y="2815877"/>
            <a:ext cx="1656519" cy="1039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VPC1 </a:t>
            </a:r>
          </a:p>
          <a:p>
            <a:pPr algn="ctr"/>
            <a:r>
              <a:rPr lang="en-US" sz="1600" dirty="0"/>
              <a:t>Subnet </a:t>
            </a:r>
            <a:r>
              <a:rPr lang="en-US" sz="1600" u="sng" dirty="0"/>
              <a:t>1</a:t>
            </a:r>
            <a:r>
              <a:rPr lang="en-US" sz="1600" dirty="0"/>
              <a:t>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205087" y="4620497"/>
            <a:ext cx="1178971" cy="88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 1 divider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758247" y="3703131"/>
            <a:ext cx="2619496" cy="104677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7953734" y="3963038"/>
            <a:ext cx="1812670" cy="101149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Subnet </a:t>
            </a:r>
            <a:r>
              <a:rPr lang="en-US" sz="1400" u="sng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 bouncer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211402" y="4023830"/>
            <a:ext cx="1462422" cy="7260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969673" y="1721280"/>
            <a:ext cx="2432112" cy="3028622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CA5AB07B-3E73-144E-86E1-7A17BCA0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63" y="4664806"/>
            <a:ext cx="522598" cy="458867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885013" y="3664750"/>
            <a:ext cx="1161301" cy="555915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4C629F-491E-6D43-8803-0EFDFE595D9B}"/>
              </a:ext>
            </a:extLst>
          </p:cNvPr>
          <p:cNvSpPr/>
          <p:nvPr/>
        </p:nvSpPr>
        <p:spPr>
          <a:xfrm>
            <a:off x="7673823" y="1898151"/>
            <a:ext cx="2947821" cy="1108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87B346F-E21F-424C-9AF8-16CF7D2C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39" y="5189505"/>
            <a:ext cx="522598" cy="4588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951A270-57F8-2746-B2E4-3C1BAD95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37" y="3555433"/>
            <a:ext cx="522598" cy="458867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2127803" y="2121832"/>
            <a:ext cx="1123864" cy="97199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99A74B4F-C6FB-584B-B1E9-6318B5F5C142}"/>
              </a:ext>
            </a:extLst>
          </p:cNvPr>
          <p:cNvSpPr/>
          <p:nvPr/>
        </p:nvSpPr>
        <p:spPr>
          <a:xfrm>
            <a:off x="8691627" y="2289593"/>
            <a:ext cx="1446522" cy="418277"/>
          </a:xfrm>
          <a:prstGeom prst="snip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gw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EE953-9505-9542-9B10-EC708F6D9797}"/>
              </a:ext>
            </a:extLst>
          </p:cNvPr>
          <p:cNvSpPr txBox="1"/>
          <p:nvPr/>
        </p:nvSpPr>
        <p:spPr>
          <a:xfrm>
            <a:off x="2201275" y="18376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b="1" dirty="0"/>
              <a:t>0</a:t>
            </a:r>
            <a:r>
              <a:rPr lang="en-US" sz="1050" dirty="0"/>
              <a:t>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FCF03-FDAF-D843-8FE5-80981A003927}"/>
              </a:ext>
            </a:extLst>
          </p:cNvPr>
          <p:cNvSpPr txBox="1"/>
          <p:nvPr/>
        </p:nvSpPr>
        <p:spPr>
          <a:xfrm>
            <a:off x="9037500" y="334550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sz="1600" b="1" dirty="0"/>
              <a:t>122</a:t>
            </a:r>
            <a:r>
              <a:rPr lang="en-US" sz="1050" dirty="0"/>
              <a:t>.x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BA9A60-72D1-8341-AC0D-DC7E323D6632}"/>
              </a:ext>
            </a:extLst>
          </p:cNvPr>
          <p:cNvGrpSpPr/>
          <p:nvPr/>
        </p:nvGrpSpPr>
        <p:grpSpPr>
          <a:xfrm>
            <a:off x="9414744" y="5123673"/>
            <a:ext cx="2601410" cy="1734327"/>
            <a:chOff x="9414744" y="5123673"/>
            <a:chExt cx="2601410" cy="1734327"/>
          </a:xfrm>
        </p:grpSpPr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92F336A1-8275-784E-A58D-C1333F547097}"/>
                </a:ext>
              </a:extLst>
            </p:cNvPr>
            <p:cNvSpPr/>
            <p:nvPr/>
          </p:nvSpPr>
          <p:spPr>
            <a:xfrm>
              <a:off x="10621644" y="5504132"/>
              <a:ext cx="1394510" cy="1037345"/>
            </a:xfrm>
            <a:prstGeom prst="clou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External network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8008221-7866-6E44-9A31-6186E414F2A9}"/>
                </a:ext>
              </a:extLst>
            </p:cNvPr>
            <p:cNvCxnSpPr>
              <a:cxnSpLocks/>
              <a:stCxn id="22" idx="2"/>
              <a:endCxn id="57" idx="2"/>
            </p:cNvCxnSpPr>
            <p:nvPr/>
          </p:nvCxnSpPr>
          <p:spPr>
            <a:xfrm rot="10800000">
              <a:off x="9581862" y="5123673"/>
              <a:ext cx="1044108" cy="899132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D7817D-6D2C-2249-A4F7-D77EEB983C6B}"/>
                </a:ext>
              </a:extLst>
            </p:cNvPr>
            <p:cNvGrpSpPr/>
            <p:nvPr/>
          </p:nvGrpSpPr>
          <p:grpSpPr>
            <a:xfrm>
              <a:off x="9414744" y="6045030"/>
              <a:ext cx="1664238" cy="812970"/>
              <a:chOff x="9414744" y="6045030"/>
              <a:chExt cx="1664238" cy="81297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22FA21-6112-A245-BEF4-E52C4A3538E1}"/>
                  </a:ext>
                </a:extLst>
              </p:cNvPr>
              <p:cNvSpPr txBox="1"/>
              <p:nvPr/>
            </p:nvSpPr>
            <p:spPr>
              <a:xfrm>
                <a:off x="9414888" y="6045030"/>
                <a:ext cx="12067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Ingress pkt (none-Geneve)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D643E1-81E2-3443-9D5A-5DD0BDFE7A7E}"/>
                  </a:ext>
                </a:extLst>
              </p:cNvPr>
              <p:cNvSpPr txBox="1"/>
              <p:nvPr/>
            </p:nvSpPr>
            <p:spPr>
              <a:xfrm>
                <a:off x="9414744" y="6442502"/>
                <a:ext cx="166423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Inner To:192.168.0.5</a:t>
                </a:r>
              </a:p>
              <a:p>
                <a:r>
                  <a:rPr lang="en-US" sz="1050" b="1" dirty="0">
                    <a:solidFill>
                      <a:srgbClr val="FF0000"/>
                    </a:solidFill>
                  </a:rPr>
                  <a:t>Inner From: 192.168.122.3</a:t>
                </a: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FE1E11C-DDC5-FA46-9AF4-3693D70CB062}"/>
              </a:ext>
            </a:extLst>
          </p:cNvPr>
          <p:cNvSpPr/>
          <p:nvPr/>
        </p:nvSpPr>
        <p:spPr>
          <a:xfrm>
            <a:off x="206141" y="263536"/>
            <a:ext cx="1921662" cy="927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6DD7E6-7302-7A48-8BC2-0E5ABA5F5957}"/>
              </a:ext>
            </a:extLst>
          </p:cNvPr>
          <p:cNvSpPr txBox="1"/>
          <p:nvPr/>
        </p:nvSpPr>
        <p:spPr>
          <a:xfrm>
            <a:off x="1535333" y="83030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CDC837B-EA6C-3445-8AD0-3088650A3477}"/>
              </a:ext>
            </a:extLst>
          </p:cNvPr>
          <p:cNvSpPr/>
          <p:nvPr/>
        </p:nvSpPr>
        <p:spPr>
          <a:xfrm>
            <a:off x="377952" y="380435"/>
            <a:ext cx="1548384" cy="3291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192.168.0.5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EDB956-2940-C349-86A7-84F82C877EB8}"/>
              </a:ext>
            </a:extLst>
          </p:cNvPr>
          <p:cNvCxnSpPr>
            <a:cxnSpLocks/>
            <a:stCxn id="31" idx="2"/>
            <a:endCxn id="45" idx="0"/>
          </p:cNvCxnSpPr>
          <p:nvPr/>
        </p:nvCxnSpPr>
        <p:spPr>
          <a:xfrm>
            <a:off x="1166972" y="1190634"/>
            <a:ext cx="1018757" cy="53064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0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4049971" y="2845291"/>
            <a:ext cx="4901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Virtual Remote Subnet</a:t>
            </a:r>
          </a:p>
        </p:txBody>
      </p:sp>
    </p:spTree>
    <p:extLst>
      <p:ext uri="{BB962C8B-B14F-4D97-AF65-F5344CB8AC3E}">
        <p14:creationId xmlns:p14="http://schemas.microsoft.com/office/powerpoint/2010/main" val="3412335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7467863" y="1618201"/>
            <a:ext cx="3153781" cy="3654615"/>
            <a:chOff x="1270816" y="2587078"/>
            <a:chExt cx="1717012" cy="3307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843217"/>
              <a:ext cx="1604881" cy="20513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1270816" y="2587078"/>
              <a:ext cx="529045" cy="236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4967226" y="4286371"/>
            <a:ext cx="1851357" cy="2170225"/>
            <a:chOff x="1382947" y="3687745"/>
            <a:chExt cx="1851357" cy="217022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851357" cy="185757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474860" y="5488638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344320" y="2815877"/>
            <a:ext cx="1656519" cy="1039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VPC1 </a:t>
            </a:r>
          </a:p>
          <a:p>
            <a:pPr algn="ctr"/>
            <a:r>
              <a:rPr lang="en-US" sz="1600" dirty="0"/>
              <a:t>Subnet </a:t>
            </a:r>
            <a:r>
              <a:rPr lang="en-US" sz="1600" u="sng" dirty="0"/>
              <a:t>1</a:t>
            </a:r>
            <a:r>
              <a:rPr lang="en-US" sz="1600" dirty="0"/>
              <a:t>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205087" y="4620497"/>
            <a:ext cx="1178971" cy="88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 1 divider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758247" y="3703131"/>
            <a:ext cx="2619496" cy="104677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7953734" y="3963038"/>
            <a:ext cx="1812670" cy="101149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Subnet </a:t>
            </a:r>
            <a:r>
              <a:rPr lang="en-US" sz="1400" u="sng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 bouncer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211402" y="4023830"/>
            <a:ext cx="1462422" cy="7260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969673" y="1721280"/>
            <a:ext cx="2432112" cy="3028622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CA5AB07B-3E73-144E-86E1-7A17BCA0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63" y="4664806"/>
            <a:ext cx="522598" cy="458867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885013" y="3664750"/>
            <a:ext cx="1161301" cy="555915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4C629F-491E-6D43-8803-0EFDFE595D9B}"/>
              </a:ext>
            </a:extLst>
          </p:cNvPr>
          <p:cNvSpPr/>
          <p:nvPr/>
        </p:nvSpPr>
        <p:spPr>
          <a:xfrm>
            <a:off x="7673823" y="1898151"/>
            <a:ext cx="2947821" cy="1108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87B346F-E21F-424C-9AF8-16CF7D2C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39" y="5189505"/>
            <a:ext cx="522598" cy="4588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951A270-57F8-2746-B2E4-3C1BAD95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37" y="3555433"/>
            <a:ext cx="522598" cy="458867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2127803" y="2121832"/>
            <a:ext cx="1123864" cy="97199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2F336A1-8275-784E-A58D-C1333F547097}"/>
              </a:ext>
            </a:extLst>
          </p:cNvPr>
          <p:cNvSpPr/>
          <p:nvPr/>
        </p:nvSpPr>
        <p:spPr>
          <a:xfrm>
            <a:off x="10621644" y="5504132"/>
            <a:ext cx="1394510" cy="1037345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network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008221-7866-6E44-9A31-6186E414F2A9}"/>
              </a:ext>
            </a:extLst>
          </p:cNvPr>
          <p:cNvCxnSpPr>
            <a:cxnSpLocks/>
            <a:stCxn id="22" idx="2"/>
            <a:endCxn id="3" idx="1"/>
          </p:cNvCxnSpPr>
          <p:nvPr/>
        </p:nvCxnSpPr>
        <p:spPr>
          <a:xfrm rot="10800000">
            <a:off x="9414888" y="2707871"/>
            <a:ext cx="1211082" cy="3314935"/>
          </a:xfrm>
          <a:prstGeom prst="bentConnector2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99A74B4F-C6FB-584B-B1E9-6318B5F5C142}"/>
              </a:ext>
            </a:extLst>
          </p:cNvPr>
          <p:cNvSpPr/>
          <p:nvPr/>
        </p:nvSpPr>
        <p:spPr>
          <a:xfrm>
            <a:off x="8691627" y="2289593"/>
            <a:ext cx="1446522" cy="418277"/>
          </a:xfrm>
          <a:prstGeom prst="snip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gw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EE953-9505-9542-9B10-EC708F6D9797}"/>
              </a:ext>
            </a:extLst>
          </p:cNvPr>
          <p:cNvSpPr txBox="1"/>
          <p:nvPr/>
        </p:nvSpPr>
        <p:spPr>
          <a:xfrm>
            <a:off x="2201275" y="18376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b="1" dirty="0"/>
              <a:t>0</a:t>
            </a:r>
            <a:r>
              <a:rPr lang="en-US" sz="1050" dirty="0"/>
              <a:t>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FCF03-FDAF-D843-8FE5-80981A003927}"/>
              </a:ext>
            </a:extLst>
          </p:cNvPr>
          <p:cNvSpPr txBox="1"/>
          <p:nvPr/>
        </p:nvSpPr>
        <p:spPr>
          <a:xfrm>
            <a:off x="9037500" y="334550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sz="1600" b="1" dirty="0"/>
              <a:t>122</a:t>
            </a:r>
            <a:r>
              <a:rPr lang="en-US" sz="1050" dirty="0"/>
              <a:t>.x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D7817D-6D2C-2249-A4F7-D77EEB983C6B}"/>
              </a:ext>
            </a:extLst>
          </p:cNvPr>
          <p:cNvGrpSpPr/>
          <p:nvPr/>
        </p:nvGrpSpPr>
        <p:grpSpPr>
          <a:xfrm>
            <a:off x="10298176" y="3766435"/>
            <a:ext cx="1818270" cy="1010931"/>
            <a:chOff x="9414888" y="6045030"/>
            <a:chExt cx="1818270" cy="10109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22FA21-6112-A245-BEF4-E52C4A3538E1}"/>
                </a:ext>
              </a:extLst>
            </p:cNvPr>
            <p:cNvSpPr txBox="1"/>
            <p:nvPr/>
          </p:nvSpPr>
          <p:spPr>
            <a:xfrm>
              <a:off x="9414888" y="6045030"/>
              <a:ext cx="1206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Ingress pkt (none-Geneve)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643E1-81E2-3443-9D5A-5DD0BDFE7A7E}"/>
                </a:ext>
              </a:extLst>
            </p:cNvPr>
            <p:cNvSpPr txBox="1"/>
            <p:nvPr/>
          </p:nvSpPr>
          <p:spPr>
            <a:xfrm>
              <a:off x="9568920" y="6478880"/>
              <a:ext cx="166423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Inner To:192.168.0.5</a:t>
              </a:r>
            </a:p>
            <a:p>
              <a:r>
                <a:rPr lang="en-US" sz="1050" b="1" dirty="0">
                  <a:solidFill>
                    <a:srgbClr val="FF0000"/>
                  </a:solidFill>
                </a:rPr>
                <a:t>Inner From: 192.168.122.3</a:t>
              </a:r>
            </a:p>
            <a:p>
              <a:endParaRPr lang="en-US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497EF84-1846-444F-90FE-7956379A2B2D}"/>
              </a:ext>
            </a:extLst>
          </p:cNvPr>
          <p:cNvSpPr/>
          <p:nvPr/>
        </p:nvSpPr>
        <p:spPr>
          <a:xfrm>
            <a:off x="206141" y="263536"/>
            <a:ext cx="1921662" cy="927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86586-5E88-C84B-A6D4-5DFACF2EDA9C}"/>
              </a:ext>
            </a:extLst>
          </p:cNvPr>
          <p:cNvSpPr txBox="1"/>
          <p:nvPr/>
        </p:nvSpPr>
        <p:spPr>
          <a:xfrm>
            <a:off x="1535333" y="83030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D20005-DCAF-F140-B946-5A82B1FEE798}"/>
              </a:ext>
            </a:extLst>
          </p:cNvPr>
          <p:cNvSpPr/>
          <p:nvPr/>
        </p:nvSpPr>
        <p:spPr>
          <a:xfrm>
            <a:off x="377952" y="380435"/>
            <a:ext cx="1548384" cy="3291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192.168.0.5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D4748E-93F5-7248-A19F-8C73023B0E4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66972" y="1190634"/>
            <a:ext cx="1018757" cy="53064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77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7467863" y="1618201"/>
            <a:ext cx="3153781" cy="3654615"/>
            <a:chOff x="1270816" y="2587078"/>
            <a:chExt cx="1717012" cy="3307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843217"/>
              <a:ext cx="1604881" cy="20513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1270816" y="2587078"/>
              <a:ext cx="529045" cy="236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4967226" y="4286371"/>
            <a:ext cx="1851357" cy="2170225"/>
            <a:chOff x="1382947" y="3687745"/>
            <a:chExt cx="1851357" cy="217022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851357" cy="185757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474860" y="5488638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344320" y="2815877"/>
            <a:ext cx="1656519" cy="1039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VPC1 </a:t>
            </a:r>
          </a:p>
          <a:p>
            <a:pPr algn="ctr"/>
            <a:r>
              <a:rPr lang="en-US" sz="1600" dirty="0"/>
              <a:t>Subnet </a:t>
            </a:r>
            <a:r>
              <a:rPr lang="en-US" sz="1600" u="sng" dirty="0"/>
              <a:t>1</a:t>
            </a:r>
            <a:r>
              <a:rPr lang="en-US" sz="1600" dirty="0"/>
              <a:t>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205087" y="4620497"/>
            <a:ext cx="1178971" cy="88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 1 divider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758247" y="3703131"/>
            <a:ext cx="2619496" cy="104677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7953734" y="3963038"/>
            <a:ext cx="1812670" cy="101149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Subnet </a:t>
            </a:r>
            <a:r>
              <a:rPr lang="en-US" sz="1400" u="sng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 bouncer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211402" y="4023830"/>
            <a:ext cx="1462422" cy="7260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969673" y="1721280"/>
            <a:ext cx="2432112" cy="3028622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CA5AB07B-3E73-144E-86E1-7A17BCA0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63" y="4664806"/>
            <a:ext cx="522598" cy="458867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885013" y="3664750"/>
            <a:ext cx="1161301" cy="555915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4C629F-491E-6D43-8803-0EFDFE595D9B}"/>
              </a:ext>
            </a:extLst>
          </p:cNvPr>
          <p:cNvSpPr/>
          <p:nvPr/>
        </p:nvSpPr>
        <p:spPr>
          <a:xfrm>
            <a:off x="7673823" y="1898151"/>
            <a:ext cx="2947821" cy="1108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87B346F-E21F-424C-9AF8-16CF7D2C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39" y="5189505"/>
            <a:ext cx="522598" cy="4588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951A270-57F8-2746-B2E4-3C1BAD95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37" y="3555433"/>
            <a:ext cx="522598" cy="458867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2127803" y="2121832"/>
            <a:ext cx="1123864" cy="97199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2F336A1-8275-784E-A58D-C1333F547097}"/>
              </a:ext>
            </a:extLst>
          </p:cNvPr>
          <p:cNvSpPr/>
          <p:nvPr/>
        </p:nvSpPr>
        <p:spPr>
          <a:xfrm>
            <a:off x="10621644" y="5504132"/>
            <a:ext cx="1394510" cy="1037345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network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008221-7866-6E44-9A31-6186E414F2A9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>
            <a:off x="6818583" y="2289594"/>
            <a:ext cx="1873044" cy="209139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99A74B4F-C6FB-584B-B1E9-6318B5F5C142}"/>
              </a:ext>
            </a:extLst>
          </p:cNvPr>
          <p:cNvSpPr/>
          <p:nvPr/>
        </p:nvSpPr>
        <p:spPr>
          <a:xfrm>
            <a:off x="8691627" y="2289593"/>
            <a:ext cx="1446522" cy="418277"/>
          </a:xfrm>
          <a:prstGeom prst="snip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gw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EE953-9505-9542-9B10-EC708F6D9797}"/>
              </a:ext>
            </a:extLst>
          </p:cNvPr>
          <p:cNvSpPr txBox="1"/>
          <p:nvPr/>
        </p:nvSpPr>
        <p:spPr>
          <a:xfrm>
            <a:off x="2201275" y="18376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b="1" dirty="0"/>
              <a:t>0</a:t>
            </a:r>
            <a:r>
              <a:rPr lang="en-US" sz="1050" dirty="0"/>
              <a:t>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FCF03-FDAF-D843-8FE5-80981A003927}"/>
              </a:ext>
            </a:extLst>
          </p:cNvPr>
          <p:cNvSpPr txBox="1"/>
          <p:nvPr/>
        </p:nvSpPr>
        <p:spPr>
          <a:xfrm>
            <a:off x="9037500" y="334550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sz="1600" b="1" dirty="0"/>
              <a:t>122</a:t>
            </a:r>
            <a:r>
              <a:rPr lang="en-US" sz="1050" dirty="0"/>
              <a:t>.x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D7817D-6D2C-2249-A4F7-D77EEB983C6B}"/>
              </a:ext>
            </a:extLst>
          </p:cNvPr>
          <p:cNvGrpSpPr/>
          <p:nvPr/>
        </p:nvGrpSpPr>
        <p:grpSpPr>
          <a:xfrm>
            <a:off x="5536316" y="1899476"/>
            <a:ext cx="1679861" cy="852969"/>
            <a:chOff x="9414888" y="6045030"/>
            <a:chExt cx="1679861" cy="8529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22FA21-6112-A245-BEF4-E52C4A3538E1}"/>
                </a:ext>
              </a:extLst>
            </p:cNvPr>
            <p:cNvSpPr txBox="1"/>
            <p:nvPr/>
          </p:nvSpPr>
          <p:spPr>
            <a:xfrm>
              <a:off x="9414888" y="6045030"/>
              <a:ext cx="1206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Ingress pkt (Geneve)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643E1-81E2-3443-9D5A-5DD0BDFE7A7E}"/>
                </a:ext>
              </a:extLst>
            </p:cNvPr>
            <p:cNvSpPr txBox="1"/>
            <p:nvPr/>
          </p:nvSpPr>
          <p:spPr>
            <a:xfrm>
              <a:off x="9430511" y="6482501"/>
              <a:ext cx="166423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accent2"/>
                  </a:solidFill>
                </a:rPr>
                <a:t>Inner To</a:t>
              </a:r>
              <a:r>
                <a:rPr lang="en-US" sz="1050" b="1" dirty="0">
                  <a:solidFill>
                    <a:srgbClr val="FF0000"/>
                  </a:solidFill>
                </a:rPr>
                <a:t>:</a:t>
              </a:r>
              <a:r>
                <a:rPr lang="en-US" sz="1050" b="1" dirty="0">
                  <a:solidFill>
                    <a:schemeClr val="accent2"/>
                  </a:solidFill>
                </a:rPr>
                <a:t>192.168.0.5</a:t>
              </a:r>
            </a:p>
            <a:p>
              <a:r>
                <a:rPr lang="en-US" sz="1050" b="1" dirty="0">
                  <a:solidFill>
                    <a:schemeClr val="accent2"/>
                  </a:solidFill>
                </a:rPr>
                <a:t>Inner From: 192.168.122.3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AF0FC60-AFB5-0145-A9E6-5551A4126364}"/>
              </a:ext>
            </a:extLst>
          </p:cNvPr>
          <p:cNvSpPr/>
          <p:nvPr/>
        </p:nvSpPr>
        <p:spPr>
          <a:xfrm>
            <a:off x="206141" y="263536"/>
            <a:ext cx="1921662" cy="927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BE2D39-3782-1E45-8F2A-071D71938AC5}"/>
              </a:ext>
            </a:extLst>
          </p:cNvPr>
          <p:cNvSpPr txBox="1"/>
          <p:nvPr/>
        </p:nvSpPr>
        <p:spPr>
          <a:xfrm>
            <a:off x="1535333" y="83030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CDA2081-C840-054E-AE44-D9A630573C7E}"/>
              </a:ext>
            </a:extLst>
          </p:cNvPr>
          <p:cNvSpPr/>
          <p:nvPr/>
        </p:nvSpPr>
        <p:spPr>
          <a:xfrm>
            <a:off x="377952" y="380435"/>
            <a:ext cx="1548384" cy="3291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192.168.0.5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46350-B53B-E347-A8C9-CE3095A88C3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66972" y="1190634"/>
            <a:ext cx="1018757" cy="53064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09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7467863" y="1618201"/>
            <a:ext cx="3153781" cy="3654615"/>
            <a:chOff x="1270816" y="2587078"/>
            <a:chExt cx="1717012" cy="3307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843217"/>
              <a:ext cx="1604881" cy="20513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1270816" y="2587078"/>
              <a:ext cx="529045" cy="236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4967226" y="4286371"/>
            <a:ext cx="1851357" cy="2170225"/>
            <a:chOff x="1382947" y="3687745"/>
            <a:chExt cx="1851357" cy="217022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851357" cy="185757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474860" y="5488638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344320" y="2815877"/>
            <a:ext cx="1656519" cy="1039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VPC1 </a:t>
            </a:r>
          </a:p>
          <a:p>
            <a:pPr algn="ctr"/>
            <a:r>
              <a:rPr lang="en-US" sz="1600" dirty="0"/>
              <a:t>Subnet </a:t>
            </a:r>
            <a:r>
              <a:rPr lang="en-US" sz="1600" u="sng" dirty="0"/>
              <a:t>1</a:t>
            </a:r>
            <a:r>
              <a:rPr lang="en-US" sz="1600" dirty="0"/>
              <a:t>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205087" y="4620497"/>
            <a:ext cx="1178971" cy="88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 1 divider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758247" y="3703131"/>
            <a:ext cx="2619496" cy="104677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7953734" y="3963038"/>
            <a:ext cx="1812670" cy="101149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Subnet </a:t>
            </a:r>
            <a:r>
              <a:rPr lang="en-US" sz="1400" u="sng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 bouncer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211402" y="4023830"/>
            <a:ext cx="1462422" cy="7260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969673" y="1721280"/>
            <a:ext cx="2432112" cy="3028622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CA5AB07B-3E73-144E-86E1-7A17BCA0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63" y="4664806"/>
            <a:ext cx="522598" cy="458867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885013" y="3664750"/>
            <a:ext cx="1161301" cy="555915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4C629F-491E-6D43-8803-0EFDFE595D9B}"/>
              </a:ext>
            </a:extLst>
          </p:cNvPr>
          <p:cNvSpPr/>
          <p:nvPr/>
        </p:nvSpPr>
        <p:spPr>
          <a:xfrm>
            <a:off x="7673823" y="1898151"/>
            <a:ext cx="2947821" cy="1108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87B346F-E21F-424C-9AF8-16CF7D2C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39" y="5189505"/>
            <a:ext cx="522598" cy="4588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951A270-57F8-2746-B2E4-3C1BAD95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37" y="3555433"/>
            <a:ext cx="522598" cy="458867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2127803" y="2121832"/>
            <a:ext cx="1123864" cy="97199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2F336A1-8275-784E-A58D-C1333F547097}"/>
              </a:ext>
            </a:extLst>
          </p:cNvPr>
          <p:cNvSpPr/>
          <p:nvPr/>
        </p:nvSpPr>
        <p:spPr>
          <a:xfrm>
            <a:off x="10621644" y="5504132"/>
            <a:ext cx="1394510" cy="1037345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network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008221-7866-6E44-9A31-6186E414F2A9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0800000" flipV="1">
            <a:off x="5794573" y="2498731"/>
            <a:ext cx="2897054" cy="2121765"/>
          </a:xfrm>
          <a:prstGeom prst="bentConnector2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99A74B4F-C6FB-584B-B1E9-6318B5F5C142}"/>
              </a:ext>
            </a:extLst>
          </p:cNvPr>
          <p:cNvSpPr/>
          <p:nvPr/>
        </p:nvSpPr>
        <p:spPr>
          <a:xfrm>
            <a:off x="8691627" y="2289593"/>
            <a:ext cx="1446522" cy="418277"/>
          </a:xfrm>
          <a:prstGeom prst="snip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gw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EE953-9505-9542-9B10-EC708F6D9797}"/>
              </a:ext>
            </a:extLst>
          </p:cNvPr>
          <p:cNvSpPr txBox="1"/>
          <p:nvPr/>
        </p:nvSpPr>
        <p:spPr>
          <a:xfrm>
            <a:off x="2201275" y="18376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b="1" dirty="0"/>
              <a:t>0</a:t>
            </a:r>
            <a:r>
              <a:rPr lang="en-US" sz="1050" dirty="0"/>
              <a:t>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FCF03-FDAF-D843-8FE5-80981A003927}"/>
              </a:ext>
            </a:extLst>
          </p:cNvPr>
          <p:cNvSpPr txBox="1"/>
          <p:nvPr/>
        </p:nvSpPr>
        <p:spPr>
          <a:xfrm>
            <a:off x="9037500" y="334550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sz="1600" b="1" dirty="0"/>
              <a:t>122</a:t>
            </a:r>
            <a:r>
              <a:rPr lang="en-US" sz="1050" dirty="0"/>
              <a:t>.x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D7817D-6D2C-2249-A4F7-D77EEB983C6B}"/>
              </a:ext>
            </a:extLst>
          </p:cNvPr>
          <p:cNvGrpSpPr/>
          <p:nvPr/>
        </p:nvGrpSpPr>
        <p:grpSpPr>
          <a:xfrm>
            <a:off x="6112291" y="1827691"/>
            <a:ext cx="1215659" cy="673176"/>
            <a:chOff x="9405985" y="6045030"/>
            <a:chExt cx="1215659" cy="6731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22FA21-6112-A245-BEF4-E52C4A3538E1}"/>
                </a:ext>
              </a:extLst>
            </p:cNvPr>
            <p:cNvSpPr txBox="1"/>
            <p:nvPr/>
          </p:nvSpPr>
          <p:spPr>
            <a:xfrm>
              <a:off x="9414888" y="6045030"/>
              <a:ext cx="1206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Ingress pkt (Geneve)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643E1-81E2-3443-9D5A-5DD0BDFE7A7E}"/>
                </a:ext>
              </a:extLst>
            </p:cNvPr>
            <p:cNvSpPr txBox="1"/>
            <p:nvPr/>
          </p:nvSpPr>
          <p:spPr>
            <a:xfrm>
              <a:off x="9405985" y="6456596"/>
              <a:ext cx="10486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accent2"/>
                  </a:solidFill>
                </a:rPr>
                <a:t>To</a:t>
              </a:r>
              <a:r>
                <a:rPr lang="en-US" sz="1050" b="1" dirty="0">
                  <a:solidFill>
                    <a:srgbClr val="FF0000"/>
                  </a:solidFill>
                </a:rPr>
                <a:t>:</a:t>
              </a:r>
              <a:r>
                <a:rPr lang="en-US" sz="1050" b="1" dirty="0">
                  <a:solidFill>
                    <a:schemeClr val="accent2"/>
                  </a:solidFill>
                </a:rPr>
                <a:t>192.168.0.5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708F93-A2D6-2F4C-AD6A-4716E56E757A}"/>
              </a:ext>
            </a:extLst>
          </p:cNvPr>
          <p:cNvSpPr txBox="1"/>
          <p:nvPr/>
        </p:nvSpPr>
        <p:spPr>
          <a:xfrm>
            <a:off x="4112782" y="355049"/>
            <a:ext cx="419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 (POC implementation): To Divider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7D80F8F-0AE9-2044-ABEF-2EFF088C4887}"/>
              </a:ext>
            </a:extLst>
          </p:cNvPr>
          <p:cNvSpPr/>
          <p:nvPr/>
        </p:nvSpPr>
        <p:spPr>
          <a:xfrm>
            <a:off x="206141" y="263536"/>
            <a:ext cx="1921662" cy="927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D4BBA1-2B67-1B48-A5D1-A2781B012DAF}"/>
              </a:ext>
            </a:extLst>
          </p:cNvPr>
          <p:cNvSpPr txBox="1"/>
          <p:nvPr/>
        </p:nvSpPr>
        <p:spPr>
          <a:xfrm>
            <a:off x="1535333" y="83030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4AD1D9-2E99-3140-B7CD-5625721F519B}"/>
              </a:ext>
            </a:extLst>
          </p:cNvPr>
          <p:cNvSpPr/>
          <p:nvPr/>
        </p:nvSpPr>
        <p:spPr>
          <a:xfrm>
            <a:off x="377952" y="380435"/>
            <a:ext cx="1548384" cy="3291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192.168.0.5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5837DF-048A-6842-AB1D-88D5A35331C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66972" y="1190634"/>
            <a:ext cx="1018757" cy="53064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07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7467863" y="1618201"/>
            <a:ext cx="3153781" cy="3654615"/>
            <a:chOff x="1270816" y="2587078"/>
            <a:chExt cx="1717012" cy="3307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843217"/>
              <a:ext cx="1604881" cy="20513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1270816" y="2587078"/>
              <a:ext cx="529045" cy="236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4967226" y="4286371"/>
            <a:ext cx="1851357" cy="2170225"/>
            <a:chOff x="1382947" y="3687745"/>
            <a:chExt cx="1851357" cy="217022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851357" cy="185757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474860" y="5488638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344320" y="2815877"/>
            <a:ext cx="1656519" cy="1039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VPC1 </a:t>
            </a:r>
          </a:p>
          <a:p>
            <a:pPr algn="ctr"/>
            <a:r>
              <a:rPr lang="en-US" sz="1600" dirty="0"/>
              <a:t>Subnet </a:t>
            </a:r>
            <a:r>
              <a:rPr lang="en-US" sz="1600" u="sng" dirty="0"/>
              <a:t>1</a:t>
            </a:r>
            <a:r>
              <a:rPr lang="en-US" sz="1600" dirty="0"/>
              <a:t>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205087" y="4620497"/>
            <a:ext cx="1178971" cy="883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VPC 1 divider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758247" y="3703131"/>
            <a:ext cx="2619496" cy="104677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7953734" y="3963038"/>
            <a:ext cx="1812670" cy="101149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Subnet </a:t>
            </a:r>
            <a:r>
              <a:rPr lang="en-US" sz="1400" u="sng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 bouncer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211402" y="4023830"/>
            <a:ext cx="1462422" cy="7260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969673" y="1721280"/>
            <a:ext cx="2432112" cy="3028622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CA5AB07B-3E73-144E-86E1-7A17BCA0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63" y="4664806"/>
            <a:ext cx="522598" cy="458867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885013" y="3664750"/>
            <a:ext cx="1161301" cy="555915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4C629F-491E-6D43-8803-0EFDFE595D9B}"/>
              </a:ext>
            </a:extLst>
          </p:cNvPr>
          <p:cNvSpPr/>
          <p:nvPr/>
        </p:nvSpPr>
        <p:spPr>
          <a:xfrm>
            <a:off x="7673823" y="1898151"/>
            <a:ext cx="2947821" cy="1108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87B346F-E21F-424C-9AF8-16CF7D2C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39" y="5189505"/>
            <a:ext cx="522598" cy="4588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951A270-57F8-2746-B2E4-3C1BAD95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37" y="3555433"/>
            <a:ext cx="522598" cy="458867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2127803" y="2121832"/>
            <a:ext cx="1123864" cy="97199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Subnet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2F336A1-8275-784E-A58D-C1333F547097}"/>
              </a:ext>
            </a:extLst>
          </p:cNvPr>
          <p:cNvSpPr/>
          <p:nvPr/>
        </p:nvSpPr>
        <p:spPr>
          <a:xfrm>
            <a:off x="10621644" y="5504132"/>
            <a:ext cx="1394510" cy="1037345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network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008221-7866-6E44-9A31-6186E414F2A9}"/>
              </a:ext>
            </a:extLst>
          </p:cNvPr>
          <p:cNvCxnSpPr>
            <a:cxnSpLocks/>
            <a:stCxn id="3" idx="0"/>
            <a:endCxn id="57" idx="2"/>
          </p:cNvCxnSpPr>
          <p:nvPr/>
        </p:nvCxnSpPr>
        <p:spPr>
          <a:xfrm flipH="1">
            <a:off x="9581862" y="2498732"/>
            <a:ext cx="556287" cy="2624941"/>
          </a:xfrm>
          <a:prstGeom prst="bentConnector4">
            <a:avLst>
              <a:gd name="adj1" fmla="val -144103"/>
              <a:gd name="adj2" fmla="val 113354"/>
            </a:avLst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99A74B4F-C6FB-584B-B1E9-6318B5F5C142}"/>
              </a:ext>
            </a:extLst>
          </p:cNvPr>
          <p:cNvSpPr/>
          <p:nvPr/>
        </p:nvSpPr>
        <p:spPr>
          <a:xfrm>
            <a:off x="8691627" y="2289593"/>
            <a:ext cx="1446522" cy="418277"/>
          </a:xfrm>
          <a:prstGeom prst="snip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gw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EE953-9505-9542-9B10-EC708F6D9797}"/>
              </a:ext>
            </a:extLst>
          </p:cNvPr>
          <p:cNvSpPr txBox="1"/>
          <p:nvPr/>
        </p:nvSpPr>
        <p:spPr>
          <a:xfrm>
            <a:off x="2201275" y="18376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b="1" dirty="0"/>
              <a:t>0</a:t>
            </a:r>
            <a:r>
              <a:rPr lang="en-US" sz="1050" dirty="0"/>
              <a:t>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FCF03-FDAF-D843-8FE5-80981A003927}"/>
              </a:ext>
            </a:extLst>
          </p:cNvPr>
          <p:cNvSpPr txBox="1"/>
          <p:nvPr/>
        </p:nvSpPr>
        <p:spPr>
          <a:xfrm>
            <a:off x="9037500" y="334550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192.168.</a:t>
            </a:r>
            <a:r>
              <a:rPr lang="en-US" sz="1600" b="1" dirty="0"/>
              <a:t>122</a:t>
            </a:r>
            <a:r>
              <a:rPr lang="en-US" sz="1050" dirty="0"/>
              <a:t>.x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D7817D-6D2C-2249-A4F7-D77EEB983C6B}"/>
              </a:ext>
            </a:extLst>
          </p:cNvPr>
          <p:cNvGrpSpPr/>
          <p:nvPr/>
        </p:nvGrpSpPr>
        <p:grpSpPr>
          <a:xfrm>
            <a:off x="10976421" y="3429000"/>
            <a:ext cx="1206756" cy="687970"/>
            <a:chOff x="9414888" y="6045030"/>
            <a:chExt cx="1206756" cy="68797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22FA21-6112-A245-BEF4-E52C4A3538E1}"/>
                </a:ext>
              </a:extLst>
            </p:cNvPr>
            <p:cNvSpPr txBox="1"/>
            <p:nvPr/>
          </p:nvSpPr>
          <p:spPr>
            <a:xfrm>
              <a:off x="9414888" y="6045030"/>
              <a:ext cx="1206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Ingress pkt (Geneve)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643E1-81E2-3443-9D5A-5DD0BDFE7A7E}"/>
                </a:ext>
              </a:extLst>
            </p:cNvPr>
            <p:cNvSpPr txBox="1"/>
            <p:nvPr/>
          </p:nvSpPr>
          <p:spPr>
            <a:xfrm>
              <a:off x="9572959" y="6471390"/>
              <a:ext cx="10486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accent2"/>
                  </a:solidFill>
                </a:rPr>
                <a:t>To</a:t>
              </a:r>
              <a:r>
                <a:rPr lang="en-US" sz="1050" b="1" dirty="0">
                  <a:solidFill>
                    <a:srgbClr val="FF0000"/>
                  </a:solidFill>
                </a:rPr>
                <a:t>:</a:t>
              </a:r>
              <a:r>
                <a:rPr lang="en-US" sz="1050" b="1" dirty="0">
                  <a:solidFill>
                    <a:schemeClr val="accent2"/>
                  </a:solidFill>
                </a:rPr>
                <a:t>192.168.0.5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708F93-A2D6-2F4C-AD6A-4716E56E757A}"/>
              </a:ext>
            </a:extLst>
          </p:cNvPr>
          <p:cNvSpPr txBox="1"/>
          <p:nvPr/>
        </p:nvSpPr>
        <p:spPr>
          <a:xfrm>
            <a:off x="4661238" y="216738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2: To local XPD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8A6FE04-0330-184F-88AE-F92FE2D470A7}"/>
              </a:ext>
            </a:extLst>
          </p:cNvPr>
          <p:cNvSpPr/>
          <p:nvPr/>
        </p:nvSpPr>
        <p:spPr>
          <a:xfrm>
            <a:off x="206141" y="263536"/>
            <a:ext cx="1921662" cy="927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20678-07E8-BC4F-ABAD-E3F951A74C59}"/>
              </a:ext>
            </a:extLst>
          </p:cNvPr>
          <p:cNvSpPr txBox="1"/>
          <p:nvPr/>
        </p:nvSpPr>
        <p:spPr>
          <a:xfrm>
            <a:off x="1535333" y="83030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F4C5743-F81A-164F-9D61-9E0922D8AD8A}"/>
              </a:ext>
            </a:extLst>
          </p:cNvPr>
          <p:cNvSpPr/>
          <p:nvPr/>
        </p:nvSpPr>
        <p:spPr>
          <a:xfrm>
            <a:off x="377952" y="380435"/>
            <a:ext cx="1548384" cy="3291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192.168.0.5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829CF-A8ED-EF4A-AF48-23AD658ADDB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166972" y="1190634"/>
            <a:ext cx="1018757" cy="53064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6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85F2ED3-AD5A-3E4D-870D-5FAC570C4BA7}"/>
              </a:ext>
            </a:extLst>
          </p:cNvPr>
          <p:cNvSpPr/>
          <p:nvPr/>
        </p:nvSpPr>
        <p:spPr>
          <a:xfrm>
            <a:off x="3657600" y="2209800"/>
            <a:ext cx="2819400" cy="24384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192.168.0.x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44674-972D-6D4E-B082-E9CA3B107E47}"/>
              </a:ext>
            </a:extLst>
          </p:cNvPr>
          <p:cNvSpPr/>
          <p:nvPr/>
        </p:nvSpPr>
        <p:spPr>
          <a:xfrm>
            <a:off x="3429000" y="1676400"/>
            <a:ext cx="6324600" cy="350520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BD33C-082A-1D4D-B0AA-C6EAA6DCA53A}"/>
              </a:ext>
            </a:extLst>
          </p:cNvPr>
          <p:cNvSpPr txBox="1"/>
          <p:nvPr/>
        </p:nvSpPr>
        <p:spPr>
          <a:xfrm>
            <a:off x="5972022" y="1163972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884230F-B118-AA4E-A09B-D5133C6EE522}"/>
              </a:ext>
            </a:extLst>
          </p:cNvPr>
          <p:cNvSpPr/>
          <p:nvPr/>
        </p:nvSpPr>
        <p:spPr>
          <a:xfrm>
            <a:off x="6629400" y="2209800"/>
            <a:ext cx="2819400" cy="2438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Subnet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192.168.122.x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BBAC6B-DF3D-4F43-86C4-61DB5D909987}"/>
              </a:ext>
            </a:extLst>
          </p:cNvPr>
          <p:cNvSpPr/>
          <p:nvPr/>
        </p:nvSpPr>
        <p:spPr>
          <a:xfrm>
            <a:off x="4800600" y="38862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pod1</a:t>
            </a:r>
            <a:endParaRPr lang="en-US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00759A-C987-4C4B-9C97-9D8F0F95B841}"/>
              </a:ext>
            </a:extLst>
          </p:cNvPr>
          <p:cNvSpPr/>
          <p:nvPr/>
        </p:nvSpPr>
        <p:spPr>
          <a:xfrm>
            <a:off x="7772400" y="388620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pod2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9241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85F2ED3-AD5A-3E4D-870D-5FAC570C4BA7}"/>
              </a:ext>
            </a:extLst>
          </p:cNvPr>
          <p:cNvSpPr/>
          <p:nvPr/>
        </p:nvSpPr>
        <p:spPr>
          <a:xfrm>
            <a:off x="609600" y="2971800"/>
            <a:ext cx="2819400" cy="24384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192.168.0.x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695833-D2F5-6046-9A29-D1A72B04F9C4}"/>
              </a:ext>
            </a:extLst>
          </p:cNvPr>
          <p:cNvSpPr/>
          <p:nvPr/>
        </p:nvSpPr>
        <p:spPr>
          <a:xfrm>
            <a:off x="8915400" y="2971800"/>
            <a:ext cx="2819400" cy="2438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Subnet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192.168.122.x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72AC2D6-9932-C443-9E31-41EED1E561E1}"/>
              </a:ext>
            </a:extLst>
          </p:cNvPr>
          <p:cNvSpPr/>
          <p:nvPr/>
        </p:nvSpPr>
        <p:spPr>
          <a:xfrm>
            <a:off x="3581400" y="3444910"/>
            <a:ext cx="1752600" cy="15157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192.168.</a:t>
            </a:r>
            <a:r>
              <a:rPr lang="en-US" altLang="zh-CN" sz="1100" dirty="0">
                <a:solidFill>
                  <a:schemeClr val="tx1"/>
                </a:solidFill>
              </a:rPr>
              <a:t>122</a:t>
            </a:r>
            <a:r>
              <a:rPr lang="en-US" altLang="zh-CN" sz="900" dirty="0">
                <a:solidFill>
                  <a:schemeClr val="tx1"/>
                </a:solidFill>
              </a:rPr>
              <a:t>.x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FE3C01E-4354-084F-80EC-7DB552319F75}"/>
              </a:ext>
            </a:extLst>
          </p:cNvPr>
          <p:cNvSpPr/>
          <p:nvPr/>
        </p:nvSpPr>
        <p:spPr>
          <a:xfrm>
            <a:off x="7139354" y="3444910"/>
            <a:ext cx="1752600" cy="15157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192.168.</a:t>
            </a:r>
            <a:r>
              <a:rPr lang="en-US" altLang="zh-CN" sz="1100" dirty="0">
                <a:solidFill>
                  <a:schemeClr val="tx1"/>
                </a:solidFill>
              </a:rPr>
              <a:t>0</a:t>
            </a:r>
            <a:r>
              <a:rPr lang="en-US" altLang="zh-CN" sz="900" dirty="0">
                <a:solidFill>
                  <a:schemeClr val="tx1"/>
                </a:solidFill>
              </a:rPr>
              <a:t>.x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44674-972D-6D4E-B082-E9CA3B107E47}"/>
              </a:ext>
            </a:extLst>
          </p:cNvPr>
          <p:cNvSpPr/>
          <p:nvPr/>
        </p:nvSpPr>
        <p:spPr>
          <a:xfrm>
            <a:off x="381000" y="2438400"/>
            <a:ext cx="5257800" cy="350520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63A11-4605-184F-AF18-7B0C1B57BE7C}"/>
              </a:ext>
            </a:extLst>
          </p:cNvPr>
          <p:cNvSpPr/>
          <p:nvPr/>
        </p:nvSpPr>
        <p:spPr>
          <a:xfrm>
            <a:off x="6705600" y="2438400"/>
            <a:ext cx="5257800" cy="350520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BD33C-082A-1D4D-B0AA-C6EAA6DCA53A}"/>
              </a:ext>
            </a:extLst>
          </p:cNvPr>
          <p:cNvSpPr txBox="1"/>
          <p:nvPr/>
        </p:nvSpPr>
        <p:spPr>
          <a:xfrm>
            <a:off x="2209800" y="190500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F0F04-2A16-A84B-9BAA-63D3C9E92C8C}"/>
              </a:ext>
            </a:extLst>
          </p:cNvPr>
          <p:cNvSpPr txBox="1"/>
          <p:nvPr/>
        </p:nvSpPr>
        <p:spPr>
          <a:xfrm>
            <a:off x="8972246" y="190500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8D42-7A12-2142-AD31-CFAE76F7C478}"/>
              </a:ext>
            </a:extLst>
          </p:cNvPr>
          <p:cNvSpPr txBox="1"/>
          <p:nvPr/>
        </p:nvSpPr>
        <p:spPr>
          <a:xfrm>
            <a:off x="3887333" y="496067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virtual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==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true</a:t>
            </a:r>
            <a:endParaRPr lang="en-US" sz="1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38ED2-6303-F045-9514-AE9E3559C8C3}"/>
              </a:ext>
            </a:extLst>
          </p:cNvPr>
          <p:cNvSpPr txBox="1"/>
          <p:nvPr/>
        </p:nvSpPr>
        <p:spPr>
          <a:xfrm>
            <a:off x="7407955" y="4994341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virtual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==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true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6548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5"/>
            <a:ext cx="3238196" cy="2201578"/>
            <a:chOff x="1382947" y="3687745"/>
            <a:chExt cx="1762970" cy="1992488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350238" y="5345978"/>
              <a:ext cx="795679" cy="33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5543298" y="4496683"/>
            <a:ext cx="1614511" cy="1748409"/>
            <a:chOff x="1382947" y="3687745"/>
            <a:chExt cx="1614511" cy="174840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289238" y="5066822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E502CD-C319-2B4C-9F94-51E547C8BEF8}"/>
              </a:ext>
            </a:extLst>
          </p:cNvPr>
          <p:cNvGrpSpPr/>
          <p:nvPr/>
        </p:nvGrpSpPr>
        <p:grpSpPr>
          <a:xfrm>
            <a:off x="3138637" y="3255666"/>
            <a:ext cx="1614511" cy="2010493"/>
            <a:chOff x="1382947" y="3687745"/>
            <a:chExt cx="1614511" cy="201049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59B5A4E-3306-1549-9A6F-FB5AA604386D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05CB80-5F89-FA49-BDE0-A41A72D4EF63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808903" y="3255666"/>
            <a:ext cx="1614511" cy="2010493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1026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31933600-AC05-B449-8062-7363520F7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638" r="50474" b="3"/>
          <a:stretch/>
        </p:blipFill>
        <p:spPr bwMode="auto">
          <a:xfrm>
            <a:off x="146112" y="6060426"/>
            <a:ext cx="558293" cy="7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3"/>
            <a:ext cx="3187315" cy="2189822"/>
            <a:chOff x="1382947" y="3687745"/>
            <a:chExt cx="1735269" cy="198184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322537" y="5335338"/>
              <a:ext cx="795679" cy="33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5543298" y="4496683"/>
            <a:ext cx="1614511" cy="1748409"/>
            <a:chOff x="1382947" y="3687745"/>
            <a:chExt cx="1614511" cy="174840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289238" y="5066822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808903" y="3255666"/>
            <a:ext cx="4206192" cy="2010493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31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5295073B-B03E-FE40-9536-1E0A3BB4F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638" r="50474" b="3"/>
          <a:stretch/>
        </p:blipFill>
        <p:spPr bwMode="auto">
          <a:xfrm>
            <a:off x="146112" y="6060426"/>
            <a:ext cx="558293" cy="7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7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10661</TotalTime>
  <Words>3047</Words>
  <Application>Microsoft Macintosh PowerPoint</Application>
  <PresentationFormat>Widescreen</PresentationFormat>
  <Paragraphs>922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Edge Communication E2E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</vt:lpstr>
      <vt:lpstr>XDP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Edge-Edge Communication E2E Design</dc:title>
  <dc:creator>Peng Du</dc:creator>
  <cp:lastModifiedBy>Peng Du</cp:lastModifiedBy>
  <cp:revision>203</cp:revision>
  <dcterms:created xsi:type="dcterms:W3CDTF">2021-12-16T17:56:45Z</dcterms:created>
  <dcterms:modified xsi:type="dcterms:W3CDTF">2022-01-20T21:50:44Z</dcterms:modified>
</cp:coreProperties>
</file>