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3" r:id="rId2"/>
    <p:sldId id="296" r:id="rId3"/>
    <p:sldId id="295" r:id="rId4"/>
    <p:sldId id="297" r:id="rId5"/>
    <p:sldId id="298" r:id="rId6"/>
    <p:sldId id="299" r:id="rId7"/>
    <p:sldId id="300" r:id="rId8"/>
    <p:sldId id="263" r:id="rId9"/>
    <p:sldId id="294" r:id="rId10"/>
    <p:sldId id="301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E8F2"/>
    <a:srgbClr val="25CDDF"/>
    <a:srgbClr val="FED095"/>
    <a:srgbClr val="616266"/>
    <a:srgbClr val="5F9086"/>
    <a:srgbClr val="FFFFFF"/>
    <a:srgbClr val="D9D9D9"/>
    <a:srgbClr val="F062B7"/>
    <a:srgbClr val="3BB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200" autoAdjust="0"/>
  </p:normalViewPr>
  <p:slideViewPr>
    <p:cSldViewPr snapToGrid="0">
      <p:cViewPr varScale="1">
        <p:scale>
          <a:sx n="113" d="100"/>
          <a:sy n="113" d="100"/>
        </p:scale>
        <p:origin x="17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FE15B-BCDC-4CDE-A4C9-ADBD5BD7EA65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A58AA-9234-4273-9273-6BA96425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35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Replica on all nodes? Volume, node#</a:t>
            </a:r>
          </a:p>
          <a:p>
            <a:r>
              <a:rPr lang="en-US" dirty="0"/>
              <a:t>Routing (1) full (2) optimized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A58AA-9234-4273-9273-6BA96425FD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09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3631-6E07-4969-87BE-0EC2C8149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78C9E-9302-4F61-8B92-7AFAE5379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2BDC0-6A34-4168-AA18-9CF497D0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5B11-7EC4-4BAD-B7E5-D7929B3CF389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19B21-6A63-4B07-8757-71278FF9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CBF64-843E-4F32-A8B8-54048996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BFD1-5C50-4878-A638-05149BCD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9B7E-569E-4469-B615-045785F7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2C6A1-1618-42A8-B7C1-20CB27A2D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51FE-ACFD-43F5-A7CD-B0BA336B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5B11-7EC4-4BAD-B7E5-D7929B3CF389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E39DF-00AE-4057-AB1E-DE0FB535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5808B-EB79-444F-8D71-34255763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BFD1-5C50-4878-A638-05149BCD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7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4A0B1-252F-4DFC-A88D-830D75470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8CA14-7107-4104-8B44-023ADE931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8B1F-FFF3-4C8A-ABCE-C5E4877E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5B11-7EC4-4BAD-B7E5-D7929B3CF389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2992C-EEA1-4951-8530-13F9E388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5E5A2-45A3-44ED-9CAC-998BA612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BFD1-5C50-4878-A638-05149BCD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0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D5B4-4EC8-49FF-88D9-BAC8467E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E542-E887-47C8-9510-5E162764C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AAA5F-F290-4ADF-8840-96FF44D7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5B11-7EC4-4BAD-B7E5-D7929B3CF389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56B23-0DDB-41FA-9E73-FD1800F4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B5686-D6DB-493A-B521-688A72F5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BFD1-5C50-4878-A638-05149BCD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0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4CEE-EC85-4368-A873-B6F4377A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82468-2FA2-43ED-8F1A-7EF1D7081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2DB6C-CA56-49B0-BCF5-C5763775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5B11-7EC4-4BAD-B7E5-D7929B3CF389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55752-3DFA-493A-88C2-57C51E78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E07E3-C3B3-4CA4-BE39-3597D84B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BFD1-5C50-4878-A638-05149BCD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4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4512-F4B1-4F58-89B4-323BE701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A3E6-96EA-43C8-B1E1-EC4AC0F61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4C899-7A1C-4019-A379-C74205C54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F64A9-9263-4C59-B81A-5D2ECD3A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5B11-7EC4-4BAD-B7E5-D7929B3CF389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08028-7759-4D12-A20D-939D7BF0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B8A3E-83B6-4917-B568-3AD8DE63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BFD1-5C50-4878-A638-05149BCD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4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EF35-F868-42EB-AA0B-8C626125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5D9CC-295C-4F63-AA23-72C4ECD08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F8F9B-8FDA-42AB-B4EA-36C733AD1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4988B-398A-450C-A01D-CA5D0D555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89628-5FE2-432A-8D34-74C7351D1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942D1-43E9-422B-BC40-52860F96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5B11-7EC4-4BAD-B7E5-D7929B3CF389}" type="datetimeFigureOut">
              <a:rPr lang="en-US" smtClean="0"/>
              <a:t>3/2/22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27B7A-DC4F-45BA-932C-6A69A617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D9DCF-9426-4B66-B92D-3839D72B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BFD1-5C50-4878-A638-05149BCD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9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3135-5801-4077-B797-256D681A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2D1FD-33B0-4EF7-94A8-A32AA5F7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5B11-7EC4-4BAD-B7E5-D7929B3CF389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01F1B-63E6-4007-BA06-24575856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4F44D-BF40-4C88-ACC6-8823B9EA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BFD1-5C50-4878-A638-05149BCD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6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83ACE-1E31-4889-A73E-556DEC88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5B11-7EC4-4BAD-B7E5-D7929B3CF389}" type="datetimeFigureOut">
              <a:rPr lang="en-US" smtClean="0"/>
              <a:t>3/2/22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C387A-4F26-4A7C-A1FC-88885CE5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B0F51-16F7-4C54-937C-91680E8D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BFD1-5C50-4878-A638-05149BCD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4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08FD-788F-4594-8789-589F7DAC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ECF1-E615-4D97-9F62-282F57756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DDD85-0C13-4E94-852C-5CD4E6C1F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F1873-8EDA-4915-8D30-8B64620D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5B11-7EC4-4BAD-B7E5-D7929B3CF389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2EFF1-81FD-4472-B0E0-23F85E82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1167-1776-4D54-A716-E559B448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BFD1-5C50-4878-A638-05149BCD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9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0F49-0DAF-4B4F-B1E9-22944343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DB2B9C-DF1E-4C3B-A227-755308AF6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95B79-CDCA-4D44-AA3B-597BA009C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08926-6E47-4482-B8A9-2B8C9FFE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5B11-7EC4-4BAD-B7E5-D7929B3CF389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FEE3A-A999-490E-9931-C703A036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7AF07-25E4-4311-9386-2A07EB09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BFD1-5C50-4878-A638-05149BCD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5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56AD5-CAC8-4206-9EF0-F869289C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0542D-3E77-4A5C-A46D-9702D3EE0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590E2-7236-4BC2-8D72-B0186A004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95B11-7EC4-4BAD-B7E5-D7929B3CF389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0B549-000E-4F8A-9B2D-0A4FFB881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B9BE2-1DA9-45D8-ACEC-BD0B1721C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5BFD1-5C50-4878-A638-05149BCD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1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llthingsdistributed.com/files/amazon-dynamo-sosp200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EAEF-1C16-5F40-A586-CE42A7DE0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045" y="2446868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KV Storage for Edge and Regionless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CCD51-D915-444C-9205-21A62BA0C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6116" y="4834468"/>
            <a:ext cx="3827929" cy="423115"/>
          </a:xfrm>
        </p:spPr>
        <p:txBody>
          <a:bodyPr/>
          <a:lstStyle/>
          <a:p>
            <a:r>
              <a:rPr lang="en-US" dirty="0" err="1"/>
              <a:t>Ke</a:t>
            </a:r>
            <a:r>
              <a:rPr lang="en-US" dirty="0"/>
              <a:t> Xu, Peng Du</a:t>
            </a:r>
          </a:p>
        </p:txBody>
      </p:sp>
      <p:pic>
        <p:nvPicPr>
          <p:cNvPr id="1026" name="Picture 2" descr="What is The Distributed Cloud: Advantages and Disadvantages">
            <a:extLst>
              <a:ext uri="{FF2B5EF4-FFF2-40B4-BE49-F238E27FC236}">
                <a16:creationId xmlns:a16="http://schemas.microsoft.com/office/drawing/2014/main" id="{71615A1D-8532-BD40-847F-3834ACE71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8" y="335844"/>
            <a:ext cx="5258717" cy="28814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241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7F3DE66-D145-EF43-A89E-EF5D0DA1D28F}"/>
              </a:ext>
            </a:extLst>
          </p:cNvPr>
          <p:cNvGrpSpPr/>
          <p:nvPr/>
        </p:nvGrpSpPr>
        <p:grpSpPr>
          <a:xfrm>
            <a:off x="8588893" y="1747083"/>
            <a:ext cx="1782199" cy="1958368"/>
            <a:chOff x="8515683" y="1950283"/>
            <a:chExt cx="1782199" cy="195836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3C57519-1356-9F4D-9420-FDD9FCA0E375}"/>
                </a:ext>
              </a:extLst>
            </p:cNvPr>
            <p:cNvSpPr/>
            <p:nvPr/>
          </p:nvSpPr>
          <p:spPr>
            <a:xfrm>
              <a:off x="8790950" y="1950283"/>
              <a:ext cx="1506932" cy="16253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D9401BA-F732-1847-861F-A38144BD51DD}"/>
                </a:ext>
              </a:extLst>
            </p:cNvPr>
            <p:cNvSpPr/>
            <p:nvPr/>
          </p:nvSpPr>
          <p:spPr>
            <a:xfrm>
              <a:off x="8515683" y="2283305"/>
              <a:ext cx="1506932" cy="16253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E18D208-099C-1648-A8CD-4EAC5F79ABBD}"/>
              </a:ext>
            </a:extLst>
          </p:cNvPr>
          <p:cNvGrpSpPr/>
          <p:nvPr/>
        </p:nvGrpSpPr>
        <p:grpSpPr>
          <a:xfrm>
            <a:off x="5689977" y="1747083"/>
            <a:ext cx="1782199" cy="1958368"/>
            <a:chOff x="5616767" y="1950283"/>
            <a:chExt cx="1782199" cy="1958368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A040869-501D-1643-84FB-7A6D07B9C6B7}"/>
                </a:ext>
              </a:extLst>
            </p:cNvPr>
            <p:cNvSpPr/>
            <p:nvPr/>
          </p:nvSpPr>
          <p:spPr>
            <a:xfrm>
              <a:off x="5892034" y="1950283"/>
              <a:ext cx="1506932" cy="16253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5CC625B-0BFA-4446-A4A6-2488533A17F9}"/>
                </a:ext>
              </a:extLst>
            </p:cNvPr>
            <p:cNvSpPr/>
            <p:nvPr/>
          </p:nvSpPr>
          <p:spPr>
            <a:xfrm>
              <a:off x="5616767" y="2283305"/>
              <a:ext cx="1506932" cy="16253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391BE3-CCC9-C14F-B463-28B77C8A933B}"/>
              </a:ext>
            </a:extLst>
          </p:cNvPr>
          <p:cNvGrpSpPr/>
          <p:nvPr/>
        </p:nvGrpSpPr>
        <p:grpSpPr>
          <a:xfrm>
            <a:off x="2720794" y="1747083"/>
            <a:ext cx="1782199" cy="1958368"/>
            <a:chOff x="2647584" y="1950283"/>
            <a:chExt cx="1782199" cy="1958368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453713D-BA6A-214B-A783-72168F64C53A}"/>
                </a:ext>
              </a:extLst>
            </p:cNvPr>
            <p:cNvSpPr/>
            <p:nvPr/>
          </p:nvSpPr>
          <p:spPr>
            <a:xfrm>
              <a:off x="2922851" y="1950283"/>
              <a:ext cx="1506932" cy="16253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088E876-F796-2946-8A1C-4EC02E23B39C}"/>
                </a:ext>
              </a:extLst>
            </p:cNvPr>
            <p:cNvSpPr/>
            <p:nvPr/>
          </p:nvSpPr>
          <p:spPr>
            <a:xfrm>
              <a:off x="2647584" y="2283305"/>
              <a:ext cx="1506932" cy="16253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E6454F9-8D50-9C4F-B6A3-0E8C129EFB47}"/>
              </a:ext>
            </a:extLst>
          </p:cNvPr>
          <p:cNvSpPr/>
          <p:nvPr/>
        </p:nvSpPr>
        <p:spPr>
          <a:xfrm>
            <a:off x="2445527" y="2413127"/>
            <a:ext cx="1506932" cy="162534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K1, V1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K2, V2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</a:t>
            </a:r>
            <a:r>
              <a:rPr lang="en-US" baseline="-25000" dirty="0" err="1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</a:t>
            </a:r>
            <a:r>
              <a:rPr lang="en-US" baseline="-25000" dirty="0" err="1">
                <a:solidFill>
                  <a:schemeClr val="tx1"/>
                </a:solidFill>
              </a:rPr>
              <a:t>n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6807A0-B48C-5D49-9459-EF5A843DBB7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198993" y="722489"/>
            <a:ext cx="0" cy="1690638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1DE88F-A4DA-4648-B825-8C82A5E3DDEE}"/>
              </a:ext>
            </a:extLst>
          </p:cNvPr>
          <p:cNvSpPr/>
          <p:nvPr/>
        </p:nvSpPr>
        <p:spPr>
          <a:xfrm>
            <a:off x="5363704" y="2413127"/>
            <a:ext cx="1506932" cy="162534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baseline="-25000" dirty="0">
                <a:solidFill>
                  <a:schemeClr val="tx1"/>
                </a:solidFill>
              </a:rPr>
              <a:t>n+1</a:t>
            </a:r>
            <a:r>
              <a:rPr lang="en-US" dirty="0">
                <a:solidFill>
                  <a:schemeClr val="tx1"/>
                </a:solidFill>
              </a:rPr>
              <a:t>, V</a:t>
            </a:r>
            <a:r>
              <a:rPr lang="en-US" baseline="-25000" dirty="0">
                <a:solidFill>
                  <a:schemeClr val="tx1"/>
                </a:solidFill>
              </a:rPr>
              <a:t>n+1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baseline="-25000" dirty="0">
                <a:solidFill>
                  <a:schemeClr val="tx1"/>
                </a:solidFill>
              </a:rPr>
              <a:t>n+2</a:t>
            </a:r>
            <a:r>
              <a:rPr lang="en-US" dirty="0">
                <a:solidFill>
                  <a:schemeClr val="tx1"/>
                </a:solidFill>
              </a:rPr>
              <a:t>, V</a:t>
            </a:r>
            <a:r>
              <a:rPr lang="en-US" baseline="-25000" dirty="0">
                <a:solidFill>
                  <a:schemeClr val="tx1"/>
                </a:solidFill>
              </a:rPr>
              <a:t>n+2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</a:t>
            </a:r>
            <a:r>
              <a:rPr lang="en-US" baseline="-25000" dirty="0" err="1">
                <a:solidFill>
                  <a:schemeClr val="tx1"/>
                </a:solidFill>
              </a:rPr>
              <a:t>n+k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</a:t>
            </a:r>
            <a:r>
              <a:rPr lang="en-US" baseline="-25000" dirty="0" err="1">
                <a:solidFill>
                  <a:schemeClr val="tx1"/>
                </a:solidFill>
              </a:rPr>
              <a:t>n+k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55E9C1-BBAC-414D-9A99-2C4227176F3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117170" y="722489"/>
            <a:ext cx="0" cy="1690638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AB3A502-98EF-BE42-AFB3-284EDFC0039E}"/>
              </a:ext>
            </a:extLst>
          </p:cNvPr>
          <p:cNvSpPr/>
          <p:nvPr/>
        </p:nvSpPr>
        <p:spPr>
          <a:xfrm>
            <a:off x="8389127" y="2413127"/>
            <a:ext cx="1506932" cy="162534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baseline="-25000" dirty="0">
                <a:solidFill>
                  <a:schemeClr val="tx1"/>
                </a:solidFill>
              </a:rPr>
              <a:t>n+k+1</a:t>
            </a:r>
            <a:r>
              <a:rPr lang="en-US" dirty="0">
                <a:solidFill>
                  <a:schemeClr val="tx1"/>
                </a:solidFill>
              </a:rPr>
              <a:t>, V</a:t>
            </a:r>
            <a:r>
              <a:rPr lang="en-US" baseline="-25000" dirty="0">
                <a:solidFill>
                  <a:schemeClr val="tx1"/>
                </a:solidFill>
              </a:rPr>
              <a:t>n+k+1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baseline="-25000" dirty="0">
                <a:solidFill>
                  <a:schemeClr val="tx1"/>
                </a:solidFill>
              </a:rPr>
              <a:t>n+k+2</a:t>
            </a:r>
            <a:r>
              <a:rPr lang="en-US" dirty="0">
                <a:solidFill>
                  <a:schemeClr val="tx1"/>
                </a:solidFill>
              </a:rPr>
              <a:t>, V</a:t>
            </a:r>
            <a:r>
              <a:rPr lang="en-US" baseline="-25000" dirty="0">
                <a:solidFill>
                  <a:schemeClr val="tx1"/>
                </a:solidFill>
              </a:rPr>
              <a:t>n+k+2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</a:t>
            </a:r>
            <a:r>
              <a:rPr lang="en-US" baseline="-25000" dirty="0" err="1">
                <a:solidFill>
                  <a:schemeClr val="tx1"/>
                </a:solidFill>
              </a:rPr>
              <a:t>n+k+x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</a:t>
            </a:r>
            <a:r>
              <a:rPr lang="en-US" baseline="-25000" dirty="0" err="1">
                <a:solidFill>
                  <a:schemeClr val="tx1"/>
                </a:solidFill>
              </a:rPr>
              <a:t>n+k+x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D124E8-CA4D-804D-982C-A3EEC0471F1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142593" y="722489"/>
            <a:ext cx="0" cy="1690638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481734-E569-2D4A-9872-E2662947BE72}"/>
              </a:ext>
            </a:extLst>
          </p:cNvPr>
          <p:cNvSpPr txBox="1"/>
          <p:nvPr/>
        </p:nvSpPr>
        <p:spPr>
          <a:xfrm>
            <a:off x="2445527" y="4684537"/>
            <a:ext cx="58703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Consistency Hashing </a:t>
            </a:r>
            <a:r>
              <a:rPr lang="en-US" dirty="0">
                <a:sym typeface="Wingdings" pitchFamily="2" charset="2"/>
              </a:rPr>
              <a:t> Key partition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Geo-region aware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replica </a:t>
            </a:r>
            <a:r>
              <a:rPr lang="en-US" dirty="0">
                <a:sym typeface="Wingdings" pitchFamily="2" charset="2"/>
              </a:rPr>
              <a:t> Availability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”Global distributed” </a:t>
            </a:r>
            <a:r>
              <a:rPr lang="en-US" dirty="0">
                <a:sym typeface="Wingdings" pitchFamily="2" charset="2"/>
              </a:rPr>
              <a:t> Edge cross-cluster communication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268AAF-4089-FF4D-A5A8-A2B540DDD5AC}"/>
              </a:ext>
            </a:extLst>
          </p:cNvPr>
          <p:cNvGrpSpPr/>
          <p:nvPr/>
        </p:nvGrpSpPr>
        <p:grpSpPr>
          <a:xfrm>
            <a:off x="9844029" y="3560170"/>
            <a:ext cx="1176859" cy="662358"/>
            <a:chOff x="9770819" y="3763370"/>
            <a:chExt cx="1176859" cy="662358"/>
          </a:xfrm>
        </p:grpSpPr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3ADEB0F9-279A-C64B-9B00-175C6F0B5B83}"/>
                </a:ext>
              </a:extLst>
            </p:cNvPr>
            <p:cNvSpPr/>
            <p:nvPr/>
          </p:nvSpPr>
          <p:spPr>
            <a:xfrm rot="2919624">
              <a:off x="10155321" y="3378868"/>
              <a:ext cx="349956" cy="1118960"/>
            </a:xfrm>
            <a:prstGeom prst="rightBrac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804832-A91F-6E4D-A74A-01686C61C420}"/>
                </a:ext>
              </a:extLst>
            </p:cNvPr>
            <p:cNvSpPr txBox="1"/>
            <p:nvPr/>
          </p:nvSpPr>
          <p:spPr>
            <a:xfrm rot="19260764">
              <a:off x="10262234" y="4056396"/>
              <a:ext cx="685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CRDT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72AD61D-3382-3F49-B8D0-53B275E7873C}"/>
              </a:ext>
            </a:extLst>
          </p:cNvPr>
          <p:cNvGrpSpPr/>
          <p:nvPr/>
        </p:nvGrpSpPr>
        <p:grpSpPr>
          <a:xfrm>
            <a:off x="6934752" y="3664502"/>
            <a:ext cx="1176859" cy="662358"/>
            <a:chOff x="9770819" y="3763370"/>
            <a:chExt cx="1176859" cy="662358"/>
          </a:xfrm>
        </p:grpSpPr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7C82F557-073F-954F-A17E-7A023BD7B079}"/>
                </a:ext>
              </a:extLst>
            </p:cNvPr>
            <p:cNvSpPr/>
            <p:nvPr/>
          </p:nvSpPr>
          <p:spPr>
            <a:xfrm rot="2919624">
              <a:off x="10155321" y="3378868"/>
              <a:ext cx="349956" cy="1118960"/>
            </a:xfrm>
            <a:prstGeom prst="rightBrac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4B93B9-FB75-E74F-A1BC-A7DB6BE9E5C3}"/>
                </a:ext>
              </a:extLst>
            </p:cNvPr>
            <p:cNvSpPr txBox="1"/>
            <p:nvPr/>
          </p:nvSpPr>
          <p:spPr>
            <a:xfrm rot="19260764">
              <a:off x="10262234" y="4056396"/>
              <a:ext cx="685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CRDT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1DFAF6F-DBE5-D745-8054-5AF63CDBA92D}"/>
              </a:ext>
            </a:extLst>
          </p:cNvPr>
          <p:cNvGrpSpPr/>
          <p:nvPr/>
        </p:nvGrpSpPr>
        <p:grpSpPr>
          <a:xfrm>
            <a:off x="4017791" y="3586931"/>
            <a:ext cx="1176859" cy="662358"/>
            <a:chOff x="9770819" y="3763370"/>
            <a:chExt cx="1176859" cy="662358"/>
          </a:xfrm>
        </p:grpSpPr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2AF9A095-FB70-E044-A67B-89EE64D2893D}"/>
                </a:ext>
              </a:extLst>
            </p:cNvPr>
            <p:cNvSpPr/>
            <p:nvPr/>
          </p:nvSpPr>
          <p:spPr>
            <a:xfrm rot="2919624">
              <a:off x="10155321" y="3378868"/>
              <a:ext cx="349956" cy="1118960"/>
            </a:xfrm>
            <a:prstGeom prst="rightBrac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6295007-1A5B-324A-BF28-1B89A411CBC1}"/>
                </a:ext>
              </a:extLst>
            </p:cNvPr>
            <p:cNvSpPr txBox="1"/>
            <p:nvPr/>
          </p:nvSpPr>
          <p:spPr>
            <a:xfrm rot="19260764">
              <a:off x="10262234" y="4056396"/>
              <a:ext cx="685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CRDT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378339-3741-334A-82BE-AC3C3007DC7C}"/>
              </a:ext>
            </a:extLst>
          </p:cNvPr>
          <p:cNvSpPr/>
          <p:nvPr/>
        </p:nvSpPr>
        <p:spPr>
          <a:xfrm>
            <a:off x="2290354" y="273844"/>
            <a:ext cx="7555825" cy="55315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>
                <a:solidFill>
                  <a:schemeClr val="tx1"/>
                </a:solidFill>
              </a:rPr>
              <a:t>Hash Ring</a:t>
            </a:r>
          </a:p>
        </p:txBody>
      </p:sp>
    </p:spTree>
    <p:extLst>
      <p:ext uri="{BB962C8B-B14F-4D97-AF65-F5344CB8AC3E}">
        <p14:creationId xmlns:p14="http://schemas.microsoft.com/office/powerpoint/2010/main" val="154412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40A3-14DF-47B6-B17F-0219FD10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87" y="30037"/>
            <a:ext cx="10515600" cy="1325563"/>
          </a:xfrm>
        </p:spPr>
        <p:txBody>
          <a:bodyPr/>
          <a:lstStyle/>
          <a:p>
            <a:r>
              <a:rPr lang="en-US" dirty="0"/>
              <a:t>Discussion on Edge Storage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8374F6-8DCA-4C5A-9151-7000A56E44BE}"/>
              </a:ext>
            </a:extLst>
          </p:cNvPr>
          <p:cNvSpPr/>
          <p:nvPr/>
        </p:nvSpPr>
        <p:spPr>
          <a:xfrm>
            <a:off x="423153" y="2077733"/>
            <a:ext cx="5355841" cy="70196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 Value 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4CE46F-9C03-4F33-B5FD-A5B831E0B5A8}"/>
              </a:ext>
            </a:extLst>
          </p:cNvPr>
          <p:cNvSpPr/>
          <p:nvPr/>
        </p:nvSpPr>
        <p:spPr>
          <a:xfrm>
            <a:off x="423150" y="2832074"/>
            <a:ext cx="5355843" cy="1325563"/>
          </a:xfrm>
          <a:prstGeom prst="rect">
            <a:avLst/>
          </a:prstGeom>
          <a:solidFill>
            <a:srgbClr val="25CD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CRDT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8D409AF-0083-4564-B0A7-26923187B707}"/>
              </a:ext>
            </a:extLst>
          </p:cNvPr>
          <p:cNvSpPr/>
          <p:nvPr/>
        </p:nvSpPr>
        <p:spPr>
          <a:xfrm>
            <a:off x="611088" y="3331331"/>
            <a:ext cx="1543043" cy="59899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Causal Knowledge Base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(DAG Based)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064CED5D-E172-491F-9B40-551A3690058C}"/>
              </a:ext>
            </a:extLst>
          </p:cNvPr>
          <p:cNvSpPr/>
          <p:nvPr/>
        </p:nvSpPr>
        <p:spPr>
          <a:xfrm>
            <a:off x="2342068" y="3331331"/>
            <a:ext cx="1543043" cy="59899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Merge Function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4CAC2569-825C-4DFF-A091-27FE18F57E35}"/>
              </a:ext>
            </a:extLst>
          </p:cNvPr>
          <p:cNvSpPr/>
          <p:nvPr/>
        </p:nvSpPr>
        <p:spPr>
          <a:xfrm>
            <a:off x="4048622" y="3333777"/>
            <a:ext cx="1543043" cy="59899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Key Lifecycle Management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3111C-19EB-47ED-9FF7-FCE2BC4AAA6D}"/>
              </a:ext>
            </a:extLst>
          </p:cNvPr>
          <p:cNvSpPr/>
          <p:nvPr/>
        </p:nvSpPr>
        <p:spPr>
          <a:xfrm>
            <a:off x="423151" y="4210015"/>
            <a:ext cx="5355840" cy="851438"/>
          </a:xfrm>
          <a:prstGeom prst="rect">
            <a:avLst/>
          </a:prstGeom>
          <a:solidFill>
            <a:srgbClr val="5F908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Communication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4A9EA43-3BCC-4503-BB5F-D31794C23F14}"/>
              </a:ext>
            </a:extLst>
          </p:cNvPr>
          <p:cNvSpPr/>
          <p:nvPr/>
        </p:nvSpPr>
        <p:spPr>
          <a:xfrm>
            <a:off x="1298967" y="4570233"/>
            <a:ext cx="1474001" cy="309577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Direct e2e 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0FA1181-B01A-4DB0-BC4D-9B5762EC106A}"/>
              </a:ext>
            </a:extLst>
          </p:cNvPr>
          <p:cNvSpPr/>
          <p:nvPr/>
        </p:nvSpPr>
        <p:spPr>
          <a:xfrm>
            <a:off x="3648785" y="4570233"/>
            <a:ext cx="1474001" cy="309577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P2P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A81162-C23F-42D3-984A-EE3F5B18CABB}"/>
              </a:ext>
            </a:extLst>
          </p:cNvPr>
          <p:cNvSpPr/>
          <p:nvPr/>
        </p:nvSpPr>
        <p:spPr>
          <a:xfrm>
            <a:off x="423150" y="1717514"/>
            <a:ext cx="5355840" cy="3243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API/CLI</a:t>
            </a:r>
          </a:p>
          <a:p>
            <a:pPr algn="ctr"/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8BF322-4C5F-4A3D-918B-5DA2E196E229}"/>
              </a:ext>
            </a:extLst>
          </p:cNvPr>
          <p:cNvSpPr txBox="1"/>
          <p:nvPr/>
        </p:nvSpPr>
        <p:spPr>
          <a:xfrm>
            <a:off x="423150" y="5375845"/>
            <a:ext cx="535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node keeps a </a:t>
            </a:r>
            <a:r>
              <a:rPr lang="en-US" b="1" i="1" dirty="0">
                <a:solidFill>
                  <a:schemeClr val="accent1"/>
                </a:solidFill>
              </a:rPr>
              <a:t>full</a:t>
            </a:r>
            <a:r>
              <a:rPr lang="en-US" dirty="0"/>
              <a:t> replica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70C0"/>
                </a:solidFill>
              </a:rPr>
              <a:t>New CRDT math model </a:t>
            </a:r>
            <a:r>
              <a:rPr lang="en-US" dirty="0"/>
              <a:t>is under development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8316E-C0B8-4B20-A58C-D1BCF13B1DD4}"/>
              </a:ext>
            </a:extLst>
          </p:cNvPr>
          <p:cNvSpPr txBox="1"/>
          <p:nvPr/>
        </p:nvSpPr>
        <p:spPr>
          <a:xfrm>
            <a:off x="846392" y="1158989"/>
            <a:ext cx="4745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Option #1   Full Replica on All Nodes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FE9C5A-B454-487E-816E-48D6080F4C74}"/>
              </a:ext>
            </a:extLst>
          </p:cNvPr>
          <p:cNvSpPr/>
          <p:nvPr/>
        </p:nvSpPr>
        <p:spPr>
          <a:xfrm>
            <a:off x="6435202" y="2077733"/>
            <a:ext cx="5355841" cy="70196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 Value Store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40309D-14B4-40DE-898A-45E972669944}"/>
              </a:ext>
            </a:extLst>
          </p:cNvPr>
          <p:cNvSpPr/>
          <p:nvPr/>
        </p:nvSpPr>
        <p:spPr>
          <a:xfrm>
            <a:off x="6435199" y="2832074"/>
            <a:ext cx="5355843" cy="13255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DHT Ring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4CA43408-8236-4554-943F-F936D4312F09}"/>
              </a:ext>
            </a:extLst>
          </p:cNvPr>
          <p:cNvSpPr/>
          <p:nvPr/>
        </p:nvSpPr>
        <p:spPr>
          <a:xfrm>
            <a:off x="6623137" y="3331331"/>
            <a:ext cx="1050347" cy="59899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Partitioning Algorithm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B4106239-1BE2-4BA1-A0F4-B9A0BB1E3DC5}"/>
              </a:ext>
            </a:extLst>
          </p:cNvPr>
          <p:cNvSpPr/>
          <p:nvPr/>
        </p:nvSpPr>
        <p:spPr>
          <a:xfrm>
            <a:off x="7874691" y="3331331"/>
            <a:ext cx="1050347" cy="59899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Data Versioning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BABFEAA-F024-49C0-844F-D21F9FEFD3EC}"/>
              </a:ext>
            </a:extLst>
          </p:cNvPr>
          <p:cNvSpPr/>
          <p:nvPr/>
        </p:nvSpPr>
        <p:spPr>
          <a:xfrm>
            <a:off x="9126245" y="3331331"/>
            <a:ext cx="1050348" cy="59899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Ring Routing Algorithm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709868-E9F8-4D38-80B1-1FAD6CEBF7B7}"/>
              </a:ext>
            </a:extLst>
          </p:cNvPr>
          <p:cNvSpPr/>
          <p:nvPr/>
        </p:nvSpPr>
        <p:spPr>
          <a:xfrm>
            <a:off x="6435200" y="4210015"/>
            <a:ext cx="5355840" cy="851438"/>
          </a:xfrm>
          <a:prstGeom prst="rect">
            <a:avLst/>
          </a:prstGeom>
          <a:solidFill>
            <a:srgbClr val="5F908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Communication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0CFE224E-DE17-43C6-B556-2CCBAE1DB6CC}"/>
              </a:ext>
            </a:extLst>
          </p:cNvPr>
          <p:cNvSpPr/>
          <p:nvPr/>
        </p:nvSpPr>
        <p:spPr>
          <a:xfrm>
            <a:off x="7311016" y="4570233"/>
            <a:ext cx="1474001" cy="309577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Direct e2e 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6994C663-9960-4370-A1BC-01471C4B9EDD}"/>
              </a:ext>
            </a:extLst>
          </p:cNvPr>
          <p:cNvSpPr/>
          <p:nvPr/>
        </p:nvSpPr>
        <p:spPr>
          <a:xfrm>
            <a:off x="9660834" y="4570233"/>
            <a:ext cx="1474001" cy="309577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P2P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890911-9809-4FB6-87F7-079A6318A6EC}"/>
              </a:ext>
            </a:extLst>
          </p:cNvPr>
          <p:cNvSpPr/>
          <p:nvPr/>
        </p:nvSpPr>
        <p:spPr>
          <a:xfrm>
            <a:off x="6435199" y="1717514"/>
            <a:ext cx="5355840" cy="3243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API/CLI</a:t>
            </a:r>
          </a:p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EBF299-42E1-4872-9E98-996649D9F6C5}"/>
              </a:ext>
            </a:extLst>
          </p:cNvPr>
          <p:cNvSpPr txBox="1"/>
          <p:nvPr/>
        </p:nvSpPr>
        <p:spPr>
          <a:xfrm>
            <a:off x="7394658" y="1158989"/>
            <a:ext cx="3679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Option #2   Sharded Replica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5DEE55A8-7A29-4208-AB45-5BEADC070807}"/>
              </a:ext>
            </a:extLst>
          </p:cNvPr>
          <p:cNvSpPr/>
          <p:nvPr/>
        </p:nvSpPr>
        <p:spPr>
          <a:xfrm>
            <a:off x="10458643" y="3331331"/>
            <a:ext cx="1050348" cy="598993"/>
          </a:xfrm>
          <a:prstGeom prst="flowChartProcess">
            <a:avLst/>
          </a:prstGeom>
          <a:solidFill>
            <a:srgbClr val="25CDDF"/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CRDT on replicas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3E11AF-CF11-46C4-B7E8-88ABD4A18FD3}"/>
              </a:ext>
            </a:extLst>
          </p:cNvPr>
          <p:cNvSpPr txBox="1"/>
          <p:nvPr/>
        </p:nvSpPr>
        <p:spPr>
          <a:xfrm>
            <a:off x="6413010" y="5375845"/>
            <a:ext cx="535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node keeps a </a:t>
            </a:r>
            <a:r>
              <a:rPr lang="en-US" b="1" i="1" dirty="0">
                <a:solidFill>
                  <a:schemeClr val="accent1"/>
                </a:solidFill>
              </a:rPr>
              <a:t>sharded</a:t>
            </a:r>
            <a:r>
              <a:rPr lang="en-US" dirty="0"/>
              <a:t> replica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common sharded replica is available on multiple nodes, synced by </a:t>
            </a:r>
            <a:r>
              <a:rPr lang="en-US" b="1" i="1" dirty="0">
                <a:solidFill>
                  <a:schemeClr val="accent1"/>
                </a:solidFill>
              </a:rPr>
              <a:t>CRDT</a:t>
            </a:r>
          </a:p>
        </p:txBody>
      </p:sp>
    </p:spTree>
    <p:extLst>
      <p:ext uri="{BB962C8B-B14F-4D97-AF65-F5344CB8AC3E}">
        <p14:creationId xmlns:p14="http://schemas.microsoft.com/office/powerpoint/2010/main" val="28259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59C3-3153-1B44-921F-99E87352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FB7F8-DBCF-7449-B2D3-E67FFF161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82" y="1458840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Edge: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centers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Network: </a:t>
            </a:r>
          </a:p>
          <a:p>
            <a:pPr lvl="2"/>
            <a:r>
              <a:rPr lang="en-US" dirty="0"/>
              <a:t>Dedicated line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Unreliable connection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Network partition (failure) could still happen</a:t>
            </a:r>
          </a:p>
          <a:p>
            <a:pPr lvl="1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8D8D315-A5F3-F647-AAD9-333236B8783A}"/>
              </a:ext>
            </a:extLst>
          </p:cNvPr>
          <p:cNvGrpSpPr/>
          <p:nvPr/>
        </p:nvGrpSpPr>
        <p:grpSpPr>
          <a:xfrm>
            <a:off x="7846786" y="1690688"/>
            <a:ext cx="3341731" cy="3203040"/>
            <a:chOff x="7846786" y="1690688"/>
            <a:chExt cx="3341731" cy="32030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DAED3A2-0AF0-7C44-A078-419FDD81AB64}"/>
                </a:ext>
              </a:extLst>
            </p:cNvPr>
            <p:cNvSpPr/>
            <p:nvPr/>
          </p:nvSpPr>
          <p:spPr>
            <a:xfrm>
              <a:off x="8870736" y="3634509"/>
              <a:ext cx="561131" cy="56113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2D38ED-9C0C-334F-987B-4FA65A57725F}"/>
                </a:ext>
              </a:extLst>
            </p:cNvPr>
            <p:cNvSpPr/>
            <p:nvPr/>
          </p:nvSpPr>
          <p:spPr>
            <a:xfrm>
              <a:off x="10742724" y="2649748"/>
              <a:ext cx="334869" cy="3348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9119FBF-555F-7648-9FEB-602C2A855E03}"/>
                </a:ext>
              </a:extLst>
            </p:cNvPr>
            <p:cNvSpPr/>
            <p:nvPr/>
          </p:nvSpPr>
          <p:spPr>
            <a:xfrm>
              <a:off x="10853648" y="3321539"/>
              <a:ext cx="334869" cy="3348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CAD170-124A-6A4D-986B-754EC6F25FEF}"/>
                </a:ext>
              </a:extLst>
            </p:cNvPr>
            <p:cNvSpPr/>
            <p:nvPr/>
          </p:nvSpPr>
          <p:spPr>
            <a:xfrm>
              <a:off x="10742724" y="4195640"/>
              <a:ext cx="334869" cy="3348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3FF9452-DDFC-4345-B1FE-9D9ECC89849E}"/>
                </a:ext>
              </a:extLst>
            </p:cNvPr>
            <p:cNvSpPr/>
            <p:nvPr/>
          </p:nvSpPr>
          <p:spPr>
            <a:xfrm>
              <a:off x="10133019" y="4558859"/>
              <a:ext cx="334869" cy="3348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3CCCFDB-BDBC-4B48-8D77-6877ECCFEDC9}"/>
                    </a:ext>
                  </a:extLst>
                </p:cNvPr>
                <p:cNvSpPr txBox="1"/>
                <p:nvPr/>
              </p:nvSpPr>
              <p:spPr>
                <a:xfrm>
                  <a:off x="8127352" y="1690688"/>
                  <a:ext cx="12728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3CCCFDB-BDBC-4B48-8D77-6877ECCFED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7352" y="1690688"/>
                  <a:ext cx="1272849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CB20370-56DB-A14A-9990-4909E27A49B6}"/>
                </a:ext>
              </a:extLst>
            </p:cNvPr>
            <p:cNvSpPr/>
            <p:nvPr/>
          </p:nvSpPr>
          <p:spPr>
            <a:xfrm>
              <a:off x="8870735" y="2643643"/>
              <a:ext cx="561131" cy="56113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7EFBBA5-6EB9-CC40-AF2B-65A68ABCE668}"/>
                </a:ext>
              </a:extLst>
            </p:cNvPr>
            <p:cNvSpPr/>
            <p:nvPr/>
          </p:nvSpPr>
          <p:spPr>
            <a:xfrm>
              <a:off x="10169679" y="2143327"/>
              <a:ext cx="334869" cy="3348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3236BD7-BDB3-7E4F-A740-77ACA2DA2874}"/>
                </a:ext>
              </a:extLst>
            </p:cNvPr>
            <p:cNvCxnSpPr>
              <a:cxnSpLocks/>
              <a:stCxn id="24" idx="3"/>
              <a:endCxn id="23" idx="6"/>
            </p:cNvCxnSpPr>
            <p:nvPr/>
          </p:nvCxnSpPr>
          <p:spPr>
            <a:xfrm flipH="1">
              <a:off x="9431866" y="2429156"/>
              <a:ext cx="786853" cy="495053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E874CC-1057-3049-A5DC-37ABB268BAEF}"/>
                </a:ext>
              </a:extLst>
            </p:cNvPr>
            <p:cNvCxnSpPr>
              <a:cxnSpLocks/>
              <a:stCxn id="21" idx="1"/>
              <a:endCxn id="23" idx="6"/>
            </p:cNvCxnSpPr>
            <p:nvPr/>
          </p:nvCxnSpPr>
          <p:spPr>
            <a:xfrm flipH="1" flipV="1">
              <a:off x="9431866" y="2924209"/>
              <a:ext cx="750193" cy="168369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49A05A5-A047-A541-90F9-A016A125B323}"/>
                </a:ext>
              </a:extLst>
            </p:cNvPr>
            <p:cNvCxnSpPr>
              <a:cxnSpLocks/>
              <a:stCxn id="18" idx="3"/>
              <a:endCxn id="17" idx="6"/>
            </p:cNvCxnSpPr>
            <p:nvPr/>
          </p:nvCxnSpPr>
          <p:spPr>
            <a:xfrm flipH="1">
              <a:off x="9431867" y="2935577"/>
              <a:ext cx="1359897" cy="979498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8CDC758-B36F-2042-8A60-C53BB4A404AF}"/>
                </a:ext>
              </a:extLst>
            </p:cNvPr>
            <p:cNvCxnSpPr>
              <a:cxnSpLocks/>
              <a:stCxn id="21" idx="1"/>
              <a:endCxn id="17" idx="6"/>
            </p:cNvCxnSpPr>
            <p:nvPr/>
          </p:nvCxnSpPr>
          <p:spPr>
            <a:xfrm flipH="1" flipV="1">
              <a:off x="9431867" y="3915075"/>
              <a:ext cx="750192" cy="692824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FD1DB45-6819-E343-9A1F-5C5730A0044F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 flipV="1">
              <a:off x="9431866" y="2924209"/>
              <a:ext cx="1421782" cy="564765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66C50C9-34E0-0842-A8BA-742099FF7B74}"/>
                </a:ext>
              </a:extLst>
            </p:cNvPr>
            <p:cNvCxnSpPr>
              <a:cxnSpLocks/>
              <a:stCxn id="20" idx="1"/>
              <a:endCxn id="23" idx="6"/>
            </p:cNvCxnSpPr>
            <p:nvPr/>
          </p:nvCxnSpPr>
          <p:spPr>
            <a:xfrm flipH="1" flipV="1">
              <a:off x="9431866" y="2924209"/>
              <a:ext cx="1359898" cy="1320471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6F766D0-071E-5147-A9CF-0424D5446588}"/>
                </a:ext>
              </a:extLst>
            </p:cNvPr>
            <p:cNvSpPr/>
            <p:nvPr/>
          </p:nvSpPr>
          <p:spPr>
            <a:xfrm>
              <a:off x="7846786" y="2991147"/>
              <a:ext cx="561131" cy="561131"/>
            </a:xfrm>
            <a:prstGeom prst="ellipse">
              <a:avLst/>
            </a:prstGeom>
            <a:solidFill>
              <a:srgbClr val="16E8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D06CF8E-4325-5D4C-98BA-33E8E0710458}"/>
                </a:ext>
              </a:extLst>
            </p:cNvPr>
            <p:cNvCxnSpPr>
              <a:cxnSpLocks/>
              <a:stCxn id="23" idx="3"/>
              <a:endCxn id="31" idx="6"/>
            </p:cNvCxnSpPr>
            <p:nvPr/>
          </p:nvCxnSpPr>
          <p:spPr>
            <a:xfrm flipH="1">
              <a:off x="8407917" y="3122598"/>
              <a:ext cx="544994" cy="149115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0ACF9B-12D9-934A-92F5-E9BAA2D0AD7A}"/>
                </a:ext>
              </a:extLst>
            </p:cNvPr>
            <p:cNvCxnSpPr>
              <a:cxnSpLocks/>
              <a:stCxn id="17" idx="1"/>
              <a:endCxn id="31" idx="6"/>
            </p:cNvCxnSpPr>
            <p:nvPr/>
          </p:nvCxnSpPr>
          <p:spPr>
            <a:xfrm flipH="1" flipV="1">
              <a:off x="8407917" y="3271713"/>
              <a:ext cx="544995" cy="444972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CA895C-04D6-B54E-BDDC-7BB7310EABD8}"/>
                </a:ext>
              </a:extLst>
            </p:cNvPr>
            <p:cNvCxnSpPr>
              <a:cxnSpLocks/>
              <a:stCxn id="17" idx="1"/>
              <a:endCxn id="23" idx="3"/>
            </p:cNvCxnSpPr>
            <p:nvPr/>
          </p:nvCxnSpPr>
          <p:spPr>
            <a:xfrm flipH="1" flipV="1">
              <a:off x="8952911" y="3122598"/>
              <a:ext cx="1" cy="594087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538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1089-B800-8448-A94E-E67E9598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712C7-9FC6-FD46-B909-15F6DAF3D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”Globally available” Storage</a:t>
            </a:r>
          </a:p>
          <a:p>
            <a:endParaRPr lang="en-US" dirty="0"/>
          </a:p>
          <a:p>
            <a:pPr lvl="1"/>
            <a:r>
              <a:rPr lang="en-US" dirty="0"/>
              <a:t>Set, </a:t>
            </a:r>
            <a:r>
              <a:rPr lang="en-US" dirty="0" err="1"/>
              <a:t>Hashmap</a:t>
            </a:r>
            <a:r>
              <a:rPr lang="en-US" dirty="0"/>
              <a:t>, (think Redis)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Message queue (sorted set)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5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66D5-3016-2D4C-BBF9-DC2D2B69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0564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Requirements/POC </a:t>
            </a:r>
            <a:r>
              <a:rPr lang="en-US" dirty="0" err="1"/>
              <a:t>fous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8A569-5134-5A44-B377-9437AD233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378" y="1332090"/>
            <a:ext cx="9787467" cy="50574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Availability</a:t>
            </a:r>
          </a:p>
          <a:p>
            <a:endParaRPr lang="en-US" dirty="0"/>
          </a:p>
          <a:p>
            <a:r>
              <a:rPr lang="en-US" dirty="0"/>
              <a:t>Consistency Model</a:t>
            </a:r>
          </a:p>
          <a:p>
            <a:endParaRPr lang="en-US" dirty="0"/>
          </a:p>
          <a:p>
            <a:pPr lvl="1"/>
            <a:r>
              <a:rPr lang="en-US" dirty="0"/>
              <a:t>Quorum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Strong Eventual Consistency (CRDT)</a:t>
            </a:r>
          </a:p>
          <a:p>
            <a:endParaRPr lang="en-US" dirty="0"/>
          </a:p>
          <a:p>
            <a:r>
              <a:rPr lang="en-US" dirty="0"/>
              <a:t>Querying Model</a:t>
            </a:r>
          </a:p>
          <a:p>
            <a:pPr lvl="1"/>
            <a:r>
              <a:rPr lang="en-US" dirty="0"/>
              <a:t>K </a:t>
            </a:r>
            <a:r>
              <a:rPr lang="en-US" dirty="0">
                <a:sym typeface="Wingdings" pitchFamily="2" charset="2"/>
              </a:rPr>
              <a:t> V, read (put),  write(get)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 ACID Properties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Efficiency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158487-24C4-3141-AFFF-BCD71A8453FB}"/>
              </a:ext>
            </a:extLst>
          </p:cNvPr>
          <p:cNvSpPr/>
          <p:nvPr/>
        </p:nvSpPr>
        <p:spPr>
          <a:xfrm>
            <a:off x="9271002" y="2348090"/>
            <a:ext cx="677333" cy="677333"/>
          </a:xfrm>
          <a:prstGeom prst="ellipse">
            <a:avLst/>
          </a:prstGeom>
          <a:noFill/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BFDCB0-2F33-BB4D-A1BB-562960EE2CE3}"/>
              </a:ext>
            </a:extLst>
          </p:cNvPr>
          <p:cNvSpPr/>
          <p:nvPr/>
        </p:nvSpPr>
        <p:spPr>
          <a:xfrm>
            <a:off x="11015133" y="3282660"/>
            <a:ext cx="677333" cy="677333"/>
          </a:xfrm>
          <a:prstGeom prst="ellipse">
            <a:avLst/>
          </a:prstGeom>
          <a:noFill/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B4DF95-75FB-3747-BB58-08E78ED5CCB7}"/>
              </a:ext>
            </a:extLst>
          </p:cNvPr>
          <p:cNvSpPr/>
          <p:nvPr/>
        </p:nvSpPr>
        <p:spPr>
          <a:xfrm>
            <a:off x="10903656" y="1332090"/>
            <a:ext cx="677333" cy="677333"/>
          </a:xfrm>
          <a:prstGeom prst="ellipse">
            <a:avLst/>
          </a:prstGeom>
          <a:noFill/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AF0728-0D6D-4445-8987-D6A4452BB420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7766756" y="2686757"/>
            <a:ext cx="150424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582290-C646-164A-A840-32AB700E6DA8}"/>
              </a:ext>
            </a:extLst>
          </p:cNvPr>
          <p:cNvSpPr txBox="1"/>
          <p:nvPr/>
        </p:nvSpPr>
        <p:spPr>
          <a:xfrm>
            <a:off x="8068659" y="2246492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D9A5A6-BCE2-9145-9B2A-18A4180A73BB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9948335" y="1910230"/>
            <a:ext cx="1054514" cy="776527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D58D51-DEFC-AF47-94CD-DC0A53BDAABC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9948335" y="2686757"/>
            <a:ext cx="1165991" cy="69509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7ABE19-65CA-174F-A378-5D7B1EBDD46E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11002849" y="1910230"/>
            <a:ext cx="111477" cy="1471623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73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B82C-9151-E14D-A882-4F5389C6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653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Consideration (Possibly out of POC scope)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A681-FC3F-304F-A16D-4E3398D63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633715"/>
            <a:ext cx="7346245" cy="46880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Load balancing, membership</a:t>
            </a:r>
          </a:p>
          <a:p>
            <a:endParaRPr lang="en-US" dirty="0"/>
          </a:p>
          <a:p>
            <a:r>
              <a:rPr lang="en-US" dirty="0"/>
              <a:t>Failure detection &amp; failure recovery</a:t>
            </a:r>
          </a:p>
          <a:p>
            <a:endParaRPr lang="en-US" dirty="0"/>
          </a:p>
          <a:p>
            <a:r>
              <a:rPr lang="en-US" dirty="0"/>
              <a:t>Replica synchronization, Overload handling</a:t>
            </a:r>
          </a:p>
          <a:p>
            <a:endParaRPr lang="en-US" dirty="0"/>
          </a:p>
          <a:p>
            <a:r>
              <a:rPr lang="en-US" dirty="0"/>
              <a:t>Request marshalling &amp; routing</a:t>
            </a:r>
          </a:p>
          <a:p>
            <a:endParaRPr lang="en-US" dirty="0"/>
          </a:p>
          <a:p>
            <a:r>
              <a:rPr lang="en-US" dirty="0"/>
              <a:t>System monitoring and alarming</a:t>
            </a:r>
          </a:p>
          <a:p>
            <a:endParaRPr lang="en-US" dirty="0"/>
          </a:p>
          <a:p>
            <a:r>
              <a:rPr lang="en-US" dirty="0"/>
              <a:t>Configuration management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8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5739-B720-8840-BC14-E89C16AF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KV Reference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09FD4-6692-C54C-B8F9-91F1C255F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AWS Dynamo (</a:t>
            </a:r>
            <a:r>
              <a:rPr lang="en-US" dirty="0">
                <a:hlinkClick r:id="rId2"/>
              </a:rPr>
              <a:t>white paper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Dynamite (Netflix)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Redis Active-active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C16F3-8B54-5A41-9DFD-250E0E45E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293" y="1344613"/>
            <a:ext cx="4268507" cy="1971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E1D921-970D-8040-AFE4-FD2F332E2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178" y="3316111"/>
            <a:ext cx="2603059" cy="1714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Active-Active CRDB Deployment Diagram">
            <a:extLst>
              <a:ext uri="{FF2B5EF4-FFF2-40B4-BE49-F238E27FC236}">
                <a16:creationId xmlns:a16="http://schemas.microsoft.com/office/drawing/2014/main" id="{FB6FE945-B179-9F4A-A03E-53A289838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293" y="4465855"/>
            <a:ext cx="4725707" cy="2095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03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B440-E06A-8A4F-A3E7-30056322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CRDT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5535-546A-7A40-857E-C969EE6BC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Anna </a:t>
            </a:r>
            <a:r>
              <a:rPr lang="en-US" dirty="0">
                <a:sym typeface="Wingdings" pitchFamily="2" charset="2"/>
              </a:rPr>
              <a:t> CRDT implementation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go-ds-</a:t>
            </a:r>
            <a:r>
              <a:rPr lang="en-US" dirty="0" err="1"/>
              <a:t>crdt</a:t>
            </a:r>
            <a:r>
              <a:rPr lang="en-US" dirty="0"/>
              <a:t> (“logical” Merkle clock)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639F7-5310-7E46-8A3A-8C2AAAE1C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134" y="1383992"/>
            <a:ext cx="3740287" cy="2439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7CD54-F8B4-4840-9C28-F51F79702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799" y="4196794"/>
            <a:ext cx="4955822" cy="2239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055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E03B48-6BD7-074B-A48D-04F3600E98CE}"/>
                  </a:ext>
                </a:extLst>
              </p:cNvPr>
              <p:cNvSpPr txBox="1"/>
              <p:nvPr/>
            </p:nvSpPr>
            <p:spPr>
              <a:xfrm>
                <a:off x="6811648" y="4361212"/>
                <a:ext cx="8343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8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E03B48-6BD7-074B-A48D-04F3600E9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648" y="4361212"/>
                <a:ext cx="83439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18CEF8-9984-E24C-AEF3-791B5FFFD95B}"/>
              </a:ext>
            </a:extLst>
          </p:cNvPr>
          <p:cNvSpPr/>
          <p:nvPr/>
        </p:nvSpPr>
        <p:spPr>
          <a:xfrm>
            <a:off x="9566229" y="3140438"/>
            <a:ext cx="1506932" cy="1625346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K1, V1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K2, V2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</a:t>
            </a:r>
            <a:r>
              <a:rPr lang="en-US" baseline="-25000" dirty="0" err="1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</a:t>
            </a:r>
            <a:r>
              <a:rPr lang="en-US" baseline="-25000" dirty="0" err="1">
                <a:solidFill>
                  <a:schemeClr val="tx1"/>
                </a:solidFill>
              </a:rPr>
              <a:t>n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946188-6117-F644-B9EC-A1250BA7601E}"/>
              </a:ext>
            </a:extLst>
          </p:cNvPr>
          <p:cNvSpPr/>
          <p:nvPr/>
        </p:nvSpPr>
        <p:spPr>
          <a:xfrm>
            <a:off x="9930501" y="5062938"/>
            <a:ext cx="1506932" cy="1625346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K1, V1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K2, V2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baseline="-25000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, V</a:t>
            </a:r>
            <a:r>
              <a:rPr lang="en-US" baseline="-25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8FDBA1-ABD5-354D-AC8E-A59BBEEA21C2}"/>
              </a:ext>
            </a:extLst>
          </p:cNvPr>
          <p:cNvSpPr/>
          <p:nvPr/>
        </p:nvSpPr>
        <p:spPr>
          <a:xfrm>
            <a:off x="10014894" y="1282674"/>
            <a:ext cx="1506932" cy="1625346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K1, V1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K2, V2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</a:t>
            </a:r>
            <a:r>
              <a:rPr lang="en-US" baseline="-25000" dirty="0" err="1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</a:t>
            </a:r>
            <a:r>
              <a:rPr lang="en-US" baseline="-25000" dirty="0" err="1">
                <a:solidFill>
                  <a:schemeClr val="tx1"/>
                </a:solidFill>
              </a:rPr>
              <a:t>n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07D5F0-8F7D-7D42-AF63-7CD96EE17DA9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7646043" y="2095347"/>
            <a:ext cx="2368851" cy="2527475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975907-29B1-FE43-A143-C2C9EC55600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646043" y="3953111"/>
            <a:ext cx="1920186" cy="669711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0F463A-757F-5C4F-AF37-AA81AB93857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646043" y="4622822"/>
            <a:ext cx="2284458" cy="1252789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116BF27-2B83-EA45-BB16-4A65353FB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54" y="2167280"/>
            <a:ext cx="6026542" cy="1946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B3C8F4-EBB9-B348-AF22-BDE6B4B13285}"/>
              </a:ext>
            </a:extLst>
          </p:cNvPr>
          <p:cNvSpPr txBox="1"/>
          <p:nvPr/>
        </p:nvSpPr>
        <p:spPr>
          <a:xfrm>
            <a:off x="434898" y="591015"/>
            <a:ext cx="2778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Distributed K-V store</a:t>
            </a:r>
          </a:p>
        </p:txBody>
      </p:sp>
    </p:spTree>
    <p:extLst>
      <p:ext uri="{BB962C8B-B14F-4D97-AF65-F5344CB8AC3E}">
        <p14:creationId xmlns:p14="http://schemas.microsoft.com/office/powerpoint/2010/main" val="75199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E6454F9-8D50-9C4F-B6A3-0E8C129EFB47}"/>
              </a:ext>
            </a:extLst>
          </p:cNvPr>
          <p:cNvSpPr/>
          <p:nvPr/>
        </p:nvSpPr>
        <p:spPr>
          <a:xfrm>
            <a:off x="1062806" y="2616327"/>
            <a:ext cx="1506932" cy="1625346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K1, V1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K2, V2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</a:t>
            </a:r>
            <a:r>
              <a:rPr lang="en-US" baseline="-25000" dirty="0" err="1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</a:t>
            </a:r>
            <a:r>
              <a:rPr lang="en-US" baseline="-25000" dirty="0" err="1">
                <a:solidFill>
                  <a:schemeClr val="tx1"/>
                </a:solidFill>
              </a:rPr>
              <a:t>n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6807A0-B48C-5D49-9459-EF5A843DBB7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816272" y="925689"/>
            <a:ext cx="0" cy="1690638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1DE88F-A4DA-4648-B825-8C82A5E3DDEE}"/>
              </a:ext>
            </a:extLst>
          </p:cNvPr>
          <p:cNvSpPr/>
          <p:nvPr/>
        </p:nvSpPr>
        <p:spPr>
          <a:xfrm>
            <a:off x="3980983" y="2616327"/>
            <a:ext cx="1506932" cy="1625346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K1, V1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K2, V2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</a:t>
            </a:r>
            <a:r>
              <a:rPr lang="en-US" baseline="-25000" dirty="0" err="1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</a:t>
            </a:r>
            <a:r>
              <a:rPr lang="en-US" baseline="-25000" dirty="0" err="1">
                <a:solidFill>
                  <a:schemeClr val="tx1"/>
                </a:solidFill>
              </a:rPr>
              <a:t>n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55E9C1-BBAC-414D-9A99-2C4227176F3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734449" y="925689"/>
            <a:ext cx="0" cy="1690638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AB3A502-98EF-BE42-AFB3-284EDFC0039E}"/>
              </a:ext>
            </a:extLst>
          </p:cNvPr>
          <p:cNvSpPr/>
          <p:nvPr/>
        </p:nvSpPr>
        <p:spPr>
          <a:xfrm>
            <a:off x="7006406" y="2616327"/>
            <a:ext cx="1506932" cy="1625346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K1, V1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K2, V2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</a:t>
            </a:r>
            <a:r>
              <a:rPr lang="en-US" baseline="-25000" dirty="0" err="1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</a:t>
            </a:r>
            <a:r>
              <a:rPr lang="en-US" baseline="-25000" dirty="0" err="1">
                <a:solidFill>
                  <a:schemeClr val="tx1"/>
                </a:solidFill>
              </a:rPr>
              <a:t>n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D124E8-CA4D-804D-982C-A3EEC0471F1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759872" y="925689"/>
            <a:ext cx="0" cy="1690638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2E3124D-2C0E-6B47-BA3F-6A37463C81A0}"/>
              </a:ext>
            </a:extLst>
          </p:cNvPr>
          <p:cNvSpPr/>
          <p:nvPr/>
        </p:nvSpPr>
        <p:spPr>
          <a:xfrm>
            <a:off x="9622262" y="2616327"/>
            <a:ext cx="1506932" cy="1625346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K1, V1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K2, V2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</a:t>
            </a:r>
            <a:r>
              <a:rPr lang="en-US" baseline="-25000" dirty="0" err="1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</a:t>
            </a:r>
            <a:r>
              <a:rPr lang="en-US" baseline="-25000" dirty="0" err="1">
                <a:solidFill>
                  <a:schemeClr val="tx1"/>
                </a:solidFill>
              </a:rPr>
              <a:t>n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A64C49-3ABB-A449-9A7E-66827E5239A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0375728" y="925689"/>
            <a:ext cx="0" cy="1690638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481734-E569-2D4A-9872-E2662947BE72}"/>
              </a:ext>
            </a:extLst>
          </p:cNvPr>
          <p:cNvSpPr txBox="1"/>
          <p:nvPr/>
        </p:nvSpPr>
        <p:spPr>
          <a:xfrm>
            <a:off x="1682045" y="4967111"/>
            <a:ext cx="86752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Simultaneous READs &amp; WRITES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Unreliable connection between region/edge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Inconsistent and possibly Limited resources (CPU, memory, RDMA, network speed, etc.)</a:t>
            </a:r>
          </a:p>
        </p:txBody>
      </p:sp>
    </p:spTree>
    <p:extLst>
      <p:ext uri="{BB962C8B-B14F-4D97-AF65-F5344CB8AC3E}">
        <p14:creationId xmlns:p14="http://schemas.microsoft.com/office/powerpoint/2010/main" val="190441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10704</TotalTime>
  <Words>462</Words>
  <Application>Microsoft Macintosh PowerPoint</Application>
  <PresentationFormat>Widescreen</PresentationFormat>
  <Paragraphs>162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KV Storage for Edge and Regionless Cloud</vt:lpstr>
      <vt:lpstr>Definitions</vt:lpstr>
      <vt:lpstr>User Cases</vt:lpstr>
      <vt:lpstr>Requirements/POC fous</vt:lpstr>
      <vt:lpstr>Other Consideration (Possibly out of POC scope)</vt:lpstr>
      <vt:lpstr>KV Reference Solutions</vt:lpstr>
      <vt:lpstr>CRDT References</vt:lpstr>
      <vt:lpstr>PowerPoint Presentation</vt:lpstr>
      <vt:lpstr>PowerPoint Presentation</vt:lpstr>
      <vt:lpstr>PowerPoint Presentation</vt:lpstr>
      <vt:lpstr>Discussion on Edge Storage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IPFS</dc:title>
  <dc:creator>Ke Xu</dc:creator>
  <cp:lastModifiedBy>Peng Du</cp:lastModifiedBy>
  <cp:revision>206</cp:revision>
  <dcterms:created xsi:type="dcterms:W3CDTF">2021-12-26T19:23:57Z</dcterms:created>
  <dcterms:modified xsi:type="dcterms:W3CDTF">2022-03-02T22:41:15Z</dcterms:modified>
</cp:coreProperties>
</file>