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65" r:id="rId2"/>
    <p:sldId id="360" r:id="rId3"/>
    <p:sldId id="653" r:id="rId4"/>
    <p:sldId id="728" r:id="rId5"/>
    <p:sldId id="726" r:id="rId6"/>
    <p:sldId id="732" r:id="rId7"/>
    <p:sldId id="603" r:id="rId8"/>
    <p:sldId id="731" r:id="rId9"/>
    <p:sldId id="729" r:id="rId10"/>
    <p:sldId id="716" r:id="rId11"/>
    <p:sldId id="718" r:id="rId12"/>
    <p:sldId id="730" r:id="rId13"/>
    <p:sldId id="625" r:id="rId14"/>
    <p:sldId id="620" r:id="rId15"/>
    <p:sldId id="607" r:id="rId16"/>
    <p:sldId id="622" r:id="rId17"/>
    <p:sldId id="619" r:id="rId18"/>
    <p:sldId id="629" r:id="rId19"/>
    <p:sldId id="630" r:id="rId20"/>
    <p:sldId id="624" r:id="rId21"/>
    <p:sldId id="645" r:id="rId22"/>
    <p:sldId id="647" r:id="rId23"/>
    <p:sldId id="660" r:id="rId24"/>
    <p:sldId id="659" r:id="rId25"/>
    <p:sldId id="646" r:id="rId26"/>
    <p:sldId id="623" r:id="rId27"/>
    <p:sldId id="615" r:id="rId28"/>
    <p:sldId id="632" r:id="rId29"/>
    <p:sldId id="710" r:id="rId30"/>
    <p:sldId id="711" r:id="rId31"/>
    <p:sldId id="712" r:id="rId32"/>
    <p:sldId id="713" r:id="rId33"/>
    <p:sldId id="594" r:id="rId34"/>
    <p:sldId id="367" r:id="rId35"/>
    <p:sldId id="655" r:id="rId36"/>
    <p:sldId id="656" r:id="rId37"/>
    <p:sldId id="657" r:id="rId38"/>
    <p:sldId id="707" r:id="rId39"/>
    <p:sldId id="715" r:id="rId40"/>
    <p:sldId id="720" r:id="rId41"/>
    <p:sldId id="722" r:id="rId42"/>
    <p:sldId id="721" r:id="rId43"/>
    <p:sldId id="723" r:id="rId44"/>
    <p:sldId id="734" r:id="rId45"/>
    <p:sldId id="73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Zhang" initials="CZ" lastIdx="35" clrIdx="0">
    <p:extLst>
      <p:ext uri="{19B8F6BF-5375-455C-9EA6-DF929625EA0E}">
        <p15:presenceInfo xmlns:p15="http://schemas.microsoft.com/office/powerpoint/2012/main" userId="S-1-5-21-147214757-305610072-1517763936-1418547" providerId="AD"/>
      </p:ext>
    </p:extLst>
  </p:cmAuthor>
  <p:cmAuthor id="2" name="Hong Zhang" initials="HZ" lastIdx="2" clrIdx="1">
    <p:extLst>
      <p:ext uri="{19B8F6BF-5375-455C-9EA6-DF929625EA0E}">
        <p15:presenceInfo xmlns:p15="http://schemas.microsoft.com/office/powerpoint/2012/main" userId="S::hzhang@futurewei.com::7483b4f3-c045-46d0-96a6-60aa09b5e3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EB"/>
    <a:srgbClr val="79DCFF"/>
    <a:srgbClr val="FADBC6"/>
    <a:srgbClr val="D7EACC"/>
    <a:srgbClr val="DFC9EF"/>
    <a:srgbClr val="FFFFC5"/>
    <a:srgbClr val="FDEEE3"/>
    <a:srgbClr val="FFE38B"/>
    <a:srgbClr val="FF9393"/>
    <a:srgbClr val="EFB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8" autoAdjust="0"/>
    <p:restoredTop sz="93792" autoAdjust="0"/>
  </p:normalViewPr>
  <p:slideViewPr>
    <p:cSldViewPr snapToGrid="0">
      <p:cViewPr varScale="1">
        <p:scale>
          <a:sx n="116" d="100"/>
          <a:sy n="116" d="100"/>
        </p:scale>
        <p:origin x="609" y="66"/>
      </p:cViewPr>
      <p:guideLst/>
    </p:cSldViewPr>
  </p:slideViewPr>
  <p:notesTextViewPr>
    <p:cViewPr>
      <p:scale>
        <a:sx n="125" d="100"/>
        <a:sy n="125" d="100"/>
      </p:scale>
      <p:origin x="0" y="0"/>
    </p:cViewPr>
  </p:notesTextViewPr>
  <p:notesViewPr>
    <p:cSldViewPr snapToGrid="0">
      <p:cViewPr>
        <p:scale>
          <a:sx n="100" d="100"/>
          <a:sy n="100" d="100"/>
        </p:scale>
        <p:origin x="1628" y="-1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61EA7-C0D1-4609-BD6A-93212D455937}"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51BD5-65AE-4013-8073-058501F9CFD2}" type="slidenum">
              <a:rPr lang="en-US" smtClean="0"/>
              <a:t>‹#›</a:t>
            </a:fld>
            <a:endParaRPr lang="en-US"/>
          </a:p>
        </p:txBody>
      </p:sp>
    </p:spTree>
    <p:extLst>
      <p:ext uri="{BB962C8B-B14F-4D97-AF65-F5344CB8AC3E}">
        <p14:creationId xmlns:p14="http://schemas.microsoft.com/office/powerpoint/2010/main" val="822950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3</a:t>
            </a:fld>
            <a:endParaRPr lang="en-US"/>
          </a:p>
        </p:txBody>
      </p:sp>
    </p:spTree>
    <p:extLst>
      <p:ext uri="{BB962C8B-B14F-4D97-AF65-F5344CB8AC3E}">
        <p14:creationId xmlns:p14="http://schemas.microsoft.com/office/powerpoint/2010/main" val="173849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14</a:t>
            </a:fld>
            <a:endParaRPr lang="en-US"/>
          </a:p>
        </p:txBody>
      </p:sp>
    </p:spTree>
    <p:extLst>
      <p:ext uri="{BB962C8B-B14F-4D97-AF65-F5344CB8AC3E}">
        <p14:creationId xmlns:p14="http://schemas.microsoft.com/office/powerpoint/2010/main" val="348615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15</a:t>
            </a:fld>
            <a:endParaRPr lang="en-US"/>
          </a:p>
        </p:txBody>
      </p:sp>
    </p:spTree>
    <p:extLst>
      <p:ext uri="{BB962C8B-B14F-4D97-AF65-F5344CB8AC3E}">
        <p14:creationId xmlns:p14="http://schemas.microsoft.com/office/powerpoint/2010/main" val="94597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16</a:t>
            </a:fld>
            <a:endParaRPr lang="en-US"/>
          </a:p>
        </p:txBody>
      </p:sp>
    </p:spTree>
    <p:extLst>
      <p:ext uri="{BB962C8B-B14F-4D97-AF65-F5344CB8AC3E}">
        <p14:creationId xmlns:p14="http://schemas.microsoft.com/office/powerpoint/2010/main" val="1526052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17</a:t>
            </a:fld>
            <a:endParaRPr lang="en-US"/>
          </a:p>
        </p:txBody>
      </p:sp>
    </p:spTree>
    <p:extLst>
      <p:ext uri="{BB962C8B-B14F-4D97-AF65-F5344CB8AC3E}">
        <p14:creationId xmlns:p14="http://schemas.microsoft.com/office/powerpoint/2010/main" val="3410653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20</a:t>
            </a:fld>
            <a:endParaRPr lang="en-US"/>
          </a:p>
        </p:txBody>
      </p:sp>
    </p:spTree>
    <p:extLst>
      <p:ext uri="{BB962C8B-B14F-4D97-AF65-F5344CB8AC3E}">
        <p14:creationId xmlns:p14="http://schemas.microsoft.com/office/powerpoint/2010/main" val="666864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sz="1600" kern="0" dirty="0"/>
              <a:t>Score for </a:t>
            </a:r>
            <a:r>
              <a:rPr lang="en-US" sz="1600" dirty="0"/>
              <a:t>maintaining the percentage of remaining available resource in all dimensions equally balanced </a:t>
            </a:r>
            <a:r>
              <a:rPr lang="en-US" sz="1600" kern="0" dirty="0"/>
              <a:t>: the closer to the cluster’s norm after this VM placement -&gt;higher score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0" dirty="0"/>
              <a:t>Potential score for hosting big workload and resilience migration (based on empty node count): more empty nodes-&gt;higher score</a:t>
            </a:r>
          </a:p>
          <a:p>
            <a:pPr marL="285750" lvl="0" indent="-285750">
              <a:buFont typeface="Arial" panose="020B0604020202020204" pitchFamily="34" charset="0"/>
              <a:buChar char="•"/>
            </a:pPr>
            <a:endParaRPr lang="en-US" sz="1600" kern="0" dirty="0"/>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21</a:t>
            </a:fld>
            <a:endParaRPr lang="en-US"/>
          </a:p>
        </p:txBody>
      </p:sp>
    </p:spTree>
    <p:extLst>
      <p:ext uri="{BB962C8B-B14F-4D97-AF65-F5344CB8AC3E}">
        <p14:creationId xmlns:p14="http://schemas.microsoft.com/office/powerpoint/2010/main" val="2452230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22</a:t>
            </a:fld>
            <a:endParaRPr lang="en-US"/>
          </a:p>
        </p:txBody>
      </p:sp>
    </p:spTree>
    <p:extLst>
      <p:ext uri="{BB962C8B-B14F-4D97-AF65-F5344CB8AC3E}">
        <p14:creationId xmlns:p14="http://schemas.microsoft.com/office/powerpoint/2010/main" val="315167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23</a:t>
            </a:fld>
            <a:endParaRPr lang="en-US"/>
          </a:p>
        </p:txBody>
      </p:sp>
    </p:spTree>
    <p:extLst>
      <p:ext uri="{BB962C8B-B14F-4D97-AF65-F5344CB8AC3E}">
        <p14:creationId xmlns:p14="http://schemas.microsoft.com/office/powerpoint/2010/main" val="2389740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24</a:t>
            </a:fld>
            <a:endParaRPr lang="en-US"/>
          </a:p>
        </p:txBody>
      </p:sp>
    </p:spTree>
    <p:extLst>
      <p:ext uri="{BB962C8B-B14F-4D97-AF65-F5344CB8AC3E}">
        <p14:creationId xmlns:p14="http://schemas.microsoft.com/office/powerpoint/2010/main" val="3188221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26</a:t>
            </a:fld>
            <a:endParaRPr lang="en-US"/>
          </a:p>
        </p:txBody>
      </p:sp>
    </p:spTree>
    <p:extLst>
      <p:ext uri="{BB962C8B-B14F-4D97-AF65-F5344CB8AC3E}">
        <p14:creationId xmlns:p14="http://schemas.microsoft.com/office/powerpoint/2010/main" val="292993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4</a:t>
            </a:fld>
            <a:endParaRPr lang="en-US"/>
          </a:p>
        </p:txBody>
      </p:sp>
    </p:spTree>
    <p:extLst>
      <p:ext uri="{BB962C8B-B14F-4D97-AF65-F5344CB8AC3E}">
        <p14:creationId xmlns:p14="http://schemas.microsoft.com/office/powerpoint/2010/main" val="209364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27</a:t>
            </a:fld>
            <a:endParaRPr lang="en-US"/>
          </a:p>
        </p:txBody>
      </p:sp>
    </p:spTree>
    <p:extLst>
      <p:ext uri="{BB962C8B-B14F-4D97-AF65-F5344CB8AC3E}">
        <p14:creationId xmlns:p14="http://schemas.microsoft.com/office/powerpoint/2010/main" val="2743164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28</a:t>
            </a:fld>
            <a:endParaRPr lang="en-US"/>
          </a:p>
        </p:txBody>
      </p:sp>
    </p:spTree>
    <p:extLst>
      <p:ext uri="{BB962C8B-B14F-4D97-AF65-F5344CB8AC3E}">
        <p14:creationId xmlns:p14="http://schemas.microsoft.com/office/powerpoint/2010/main" val="4212963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cluster’s available resource to prevent conflict. </a:t>
            </a:r>
          </a:p>
          <a:p>
            <a:r>
              <a:rPr lang="en-US" dirty="0"/>
              <a:t>Because different resource profile VM/POD will usually be placed into different cluster according to profile skew based scheduling algorithm, so the chance of different partitions of schedulers selecting the same Cluster is low, thus reducing the conflict. </a:t>
            </a:r>
          </a:p>
          <a:p>
            <a:pPr eaLnBrk="0" hangingPunct="0">
              <a:spcAft>
                <a:spcPts val="600"/>
              </a:spcAft>
            </a:pP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32</a:t>
            </a:fld>
            <a:endParaRPr lang="en-US"/>
          </a:p>
        </p:txBody>
      </p:sp>
    </p:spTree>
    <p:extLst>
      <p:ext uri="{BB962C8B-B14F-4D97-AF65-F5344CB8AC3E}">
        <p14:creationId xmlns:p14="http://schemas.microsoft.com/office/powerpoint/2010/main" val="3723536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951BD5-65AE-4013-8073-058501F9CFD2}" type="slidenum">
              <a:rPr lang="en-US" smtClean="0"/>
              <a:t>33</a:t>
            </a:fld>
            <a:endParaRPr lang="en-US"/>
          </a:p>
        </p:txBody>
      </p:sp>
    </p:spTree>
    <p:extLst>
      <p:ext uri="{BB962C8B-B14F-4D97-AF65-F5344CB8AC3E}">
        <p14:creationId xmlns:p14="http://schemas.microsoft.com/office/powerpoint/2010/main" val="4118782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34</a:t>
            </a:fld>
            <a:endParaRPr lang="en-US"/>
          </a:p>
        </p:txBody>
      </p:sp>
    </p:spTree>
    <p:extLst>
      <p:ext uri="{BB962C8B-B14F-4D97-AF65-F5344CB8AC3E}">
        <p14:creationId xmlns:p14="http://schemas.microsoft.com/office/powerpoint/2010/main" val="3506745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sz="1600" kern="0" dirty="0"/>
              <a:t>Score for </a:t>
            </a:r>
            <a:r>
              <a:rPr lang="en-US" sz="1600" dirty="0"/>
              <a:t>maintaining the percentage of remaining available resource in all dimensions equally balanced </a:t>
            </a:r>
            <a:r>
              <a:rPr lang="en-US" sz="1600" kern="0" dirty="0"/>
              <a:t>: the closer to the cluster’s norm after this VM placement -&gt;higher score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0" dirty="0"/>
              <a:t>Potential score for hosting big workload and resilience migration (based on empty node count): more empty nodes-&gt;higher score</a:t>
            </a:r>
          </a:p>
          <a:p>
            <a:pPr marL="285750" lvl="0" indent="-285750">
              <a:buFont typeface="Arial" panose="020B0604020202020204" pitchFamily="34" charset="0"/>
              <a:buChar char="•"/>
            </a:pPr>
            <a:endParaRPr lang="en-US" sz="1600" kern="0" dirty="0"/>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37</a:t>
            </a:fld>
            <a:endParaRPr lang="en-US"/>
          </a:p>
        </p:txBody>
      </p:sp>
    </p:spTree>
    <p:extLst>
      <p:ext uri="{BB962C8B-B14F-4D97-AF65-F5344CB8AC3E}">
        <p14:creationId xmlns:p14="http://schemas.microsoft.com/office/powerpoint/2010/main" val="2737399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cluster’s available resource to prevent conflict. </a:t>
            </a:r>
          </a:p>
          <a:p>
            <a:r>
              <a:rPr lang="en-US" dirty="0"/>
              <a:t>Because different resource profile VM/POD will usually be placed into different cluster according to profile skew based scheduling algorithm, so the chance of different partitions of schedulers selecting the same Cluster is low, thus reducing the conflict. </a:t>
            </a:r>
          </a:p>
          <a:p>
            <a:pPr eaLnBrk="0" hangingPunct="0">
              <a:spcAft>
                <a:spcPts val="600"/>
              </a:spcAft>
            </a:pP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39</a:t>
            </a:fld>
            <a:endParaRPr lang="en-US"/>
          </a:p>
        </p:txBody>
      </p:sp>
    </p:spTree>
    <p:extLst>
      <p:ext uri="{BB962C8B-B14F-4D97-AF65-F5344CB8AC3E}">
        <p14:creationId xmlns:p14="http://schemas.microsoft.com/office/powerpoint/2010/main" val="269793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5</a:t>
            </a:fld>
            <a:endParaRPr lang="en-US"/>
          </a:p>
        </p:txBody>
      </p:sp>
    </p:spTree>
    <p:extLst>
      <p:ext uri="{BB962C8B-B14F-4D97-AF65-F5344CB8AC3E}">
        <p14:creationId xmlns:p14="http://schemas.microsoft.com/office/powerpoint/2010/main" val="238133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6</a:t>
            </a:fld>
            <a:endParaRPr lang="en-US"/>
          </a:p>
        </p:txBody>
      </p:sp>
    </p:spTree>
    <p:extLst>
      <p:ext uri="{BB962C8B-B14F-4D97-AF65-F5344CB8AC3E}">
        <p14:creationId xmlns:p14="http://schemas.microsoft.com/office/powerpoint/2010/main" val="4218464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7</a:t>
            </a:fld>
            <a:endParaRPr lang="en-US"/>
          </a:p>
        </p:txBody>
      </p:sp>
    </p:spTree>
    <p:extLst>
      <p:ext uri="{BB962C8B-B14F-4D97-AF65-F5344CB8AC3E}">
        <p14:creationId xmlns:p14="http://schemas.microsoft.com/office/powerpoint/2010/main" val="4129766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8</a:t>
            </a:fld>
            <a:endParaRPr lang="en-US"/>
          </a:p>
        </p:txBody>
      </p:sp>
    </p:spTree>
    <p:extLst>
      <p:ext uri="{BB962C8B-B14F-4D97-AF65-F5344CB8AC3E}">
        <p14:creationId xmlns:p14="http://schemas.microsoft.com/office/powerpoint/2010/main" val="247536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9</a:t>
            </a:fld>
            <a:endParaRPr lang="en-US"/>
          </a:p>
        </p:txBody>
      </p:sp>
    </p:spTree>
    <p:extLst>
      <p:ext uri="{BB962C8B-B14F-4D97-AF65-F5344CB8AC3E}">
        <p14:creationId xmlns:p14="http://schemas.microsoft.com/office/powerpoint/2010/main" val="144009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10</a:t>
            </a:fld>
            <a:endParaRPr lang="en-US"/>
          </a:p>
        </p:txBody>
      </p:sp>
    </p:spTree>
    <p:extLst>
      <p:ext uri="{BB962C8B-B14F-4D97-AF65-F5344CB8AC3E}">
        <p14:creationId xmlns:p14="http://schemas.microsoft.com/office/powerpoint/2010/main" val="222880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13</a:t>
            </a:fld>
            <a:endParaRPr lang="en-US"/>
          </a:p>
        </p:txBody>
      </p:sp>
    </p:spTree>
    <p:extLst>
      <p:ext uri="{BB962C8B-B14F-4D97-AF65-F5344CB8AC3E}">
        <p14:creationId xmlns:p14="http://schemas.microsoft.com/office/powerpoint/2010/main" val="206253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9D0129-E109-4D14-82F4-18D5C2EF6006}"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57330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60182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411029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21882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D0129-E109-4D14-82F4-18D5C2EF6006}"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61694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9D0129-E109-4D14-82F4-18D5C2EF6006}"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244545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9D0129-E109-4D14-82F4-18D5C2EF6006}"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315773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9D0129-E109-4D14-82F4-18D5C2EF6006}"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22115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D0129-E109-4D14-82F4-18D5C2EF6006}" type="datetimeFigureOut">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76906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9D0129-E109-4D14-82F4-18D5C2EF6006}"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62147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9D0129-E109-4D14-82F4-18D5C2EF6006}"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01734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D0129-E109-4D14-82F4-18D5C2EF6006}" type="datetimeFigureOut">
              <a:rPr lang="en-US" smtClean="0"/>
              <a:t>4/30/2021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19F20-54DE-44D6-AB8F-83D4BC7B23FA}" type="slidenum">
              <a:rPr lang="en-US" smtClean="0"/>
              <a:t>‹#›</a:t>
            </a:fld>
            <a:endParaRPr lang="en-US"/>
          </a:p>
        </p:txBody>
      </p:sp>
    </p:spTree>
    <p:extLst>
      <p:ext uri="{BB962C8B-B14F-4D97-AF65-F5344CB8AC3E}">
        <p14:creationId xmlns:p14="http://schemas.microsoft.com/office/powerpoint/2010/main" val="16922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athy.zhang@futurewe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FBA88D-923F-44AB-A423-CFB42266F05B}"/>
              </a:ext>
            </a:extLst>
          </p:cNvPr>
          <p:cNvSpPr>
            <a:spLocks noGrp="1"/>
          </p:cNvSpPr>
          <p:nvPr>
            <p:ph type="title"/>
          </p:nvPr>
        </p:nvSpPr>
        <p:spPr>
          <a:xfrm>
            <a:off x="457199" y="1818640"/>
            <a:ext cx="11249025" cy="2581910"/>
          </a:xfrm>
        </p:spPr>
        <p:txBody>
          <a:bodyPr>
            <a:normAutofit fontScale="90000"/>
          </a:bodyPr>
          <a:lstStyle/>
          <a:p>
            <a:pPr algn="ctr"/>
            <a:r>
              <a:rPr lang="en-US" sz="4000" b="1" dirty="0">
                <a:solidFill>
                  <a:srgbClr val="C00000"/>
                </a:solidFill>
              </a:rPr>
              <a:t>Cloud Global Scheduler Architecture and Algorithm Design</a:t>
            </a:r>
            <a:br>
              <a:rPr lang="en-US" sz="4000" b="1" dirty="0">
                <a:solidFill>
                  <a:srgbClr val="C00000"/>
                </a:solidFill>
              </a:rPr>
            </a:br>
            <a:br>
              <a:rPr lang="en-US" sz="4000" dirty="0">
                <a:solidFill>
                  <a:srgbClr val="C00000"/>
                </a:solidFill>
              </a:rPr>
            </a:br>
            <a:r>
              <a:rPr lang="en-US" sz="3600" b="1" dirty="0">
                <a:solidFill>
                  <a:srgbClr val="C00000"/>
                </a:solidFill>
              </a:rPr>
              <a:t>Cathy Zhang</a:t>
            </a:r>
            <a:br>
              <a:rPr lang="en-US" sz="3600" b="1" dirty="0">
                <a:solidFill>
                  <a:srgbClr val="C00000"/>
                </a:solidFill>
              </a:rPr>
            </a:br>
            <a:r>
              <a:rPr lang="en-US" sz="3600" b="1" dirty="0">
                <a:solidFill>
                  <a:srgbClr val="C00000"/>
                </a:solidFill>
                <a:hlinkClick r:id="rId2"/>
              </a:rPr>
              <a:t>cathy.zhang@futurewei.com</a:t>
            </a:r>
            <a:br>
              <a:rPr lang="en-US" sz="3600" b="1" dirty="0">
                <a:solidFill>
                  <a:srgbClr val="C00000"/>
                </a:solidFill>
              </a:rPr>
            </a:br>
            <a:r>
              <a:rPr lang="en-US" sz="3600" b="1" dirty="0">
                <a:solidFill>
                  <a:srgbClr val="C00000"/>
                </a:solidFill>
              </a:rPr>
              <a:t>Seattle Cloud Lab</a:t>
            </a:r>
          </a:p>
        </p:txBody>
      </p:sp>
    </p:spTree>
    <p:extLst>
      <p:ext uri="{BB962C8B-B14F-4D97-AF65-F5344CB8AC3E}">
        <p14:creationId xmlns:p14="http://schemas.microsoft.com/office/powerpoint/2010/main" val="256775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4633697" cy="937037"/>
          </a:xfrm>
        </p:spPr>
        <p:txBody>
          <a:bodyPr>
            <a:noAutofit/>
          </a:bodyPr>
          <a:lstStyle/>
          <a:p>
            <a:r>
              <a:rPr lang="en-US" sz="3200" b="1" dirty="0">
                <a:solidFill>
                  <a:srgbClr val="C00000"/>
                </a:solidFill>
              </a:rPr>
              <a:t>Global Scheduler Design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1207769" y="1479923"/>
            <a:ext cx="10431782" cy="3785652"/>
          </a:xfrm>
          <a:prstGeom prst="rect">
            <a:avLst/>
          </a:prstGeom>
          <a:noFill/>
        </p:spPr>
        <p:txBody>
          <a:bodyPr wrap="square" rtlCol="0">
            <a:spAutoFit/>
          </a:bodyPr>
          <a:lstStyle/>
          <a:p>
            <a:r>
              <a:rPr lang="en-US" sz="1600" b="1" dirty="0"/>
              <a:t>Global Scheduler---Watch the VM/container scheduling requests and select the best cluster to serve the VM scheduling request based on multi-dimension parameters, such as </a:t>
            </a:r>
            <a:r>
              <a:rPr lang="en-US" altLang="zh-CN" sz="1600" b="1" kern="0" dirty="0">
                <a:cs typeface="Heiti SC Light"/>
              </a:rPr>
              <a:t>VM configured resource parameter and constraints, Cluster Info, Scheduling Policy, </a:t>
            </a:r>
            <a:r>
              <a:rPr lang="en-US" sz="1600" b="1" dirty="0"/>
              <a:t>Physical locality proximity between the cluster and the VM application flow’s Geolocation, Network Proximity between the cluster and other resources which the VM needs to access</a:t>
            </a:r>
            <a:r>
              <a:rPr lang="en-US" altLang="zh-CN" sz="1600" b="1" kern="0" dirty="0">
                <a:cs typeface="Heiti SC Light"/>
              </a:rPr>
              <a:t>. </a:t>
            </a:r>
          </a:p>
          <a:p>
            <a:endParaRPr lang="en-US" sz="1600" b="1" dirty="0"/>
          </a:p>
          <a:p>
            <a:r>
              <a:rPr lang="en-US" sz="1600" b="1" dirty="0"/>
              <a:t>Cluster Resource Collector--Collect and Construct the cluster level information every few seconds and sends them to the global scheduler which will cache the Info. </a:t>
            </a:r>
          </a:p>
          <a:p>
            <a:endParaRPr lang="en-US" sz="1600" b="1" dirty="0"/>
          </a:p>
          <a:p>
            <a:r>
              <a:rPr lang="en-US" sz="1600" b="1" dirty="0"/>
              <a:t>Info DB---Stores container Req Info, VM Req Info, Cluster Info, Cluster Geo Topology, Network Proximity, Scheduling Policy. </a:t>
            </a:r>
          </a:p>
          <a:p>
            <a:endParaRPr lang="en-US" sz="1600" b="1" dirty="0"/>
          </a:p>
          <a:p>
            <a:r>
              <a:rPr lang="en-US" sz="1600" b="1" dirty="0"/>
              <a:t>Flow Monitor---Monitors each application’s input </a:t>
            </a:r>
            <a:r>
              <a:rPr lang="en-US" altLang="zh-CN" sz="1600" b="1" kern="0" dirty="0">
                <a:solidFill>
                  <a:prstClr val="black">
                    <a:lumMod val="75000"/>
                    <a:lumOff val="25000"/>
                  </a:prstClr>
                </a:solidFill>
              </a:rPr>
              <a:t>flow volume, derive flow locality and feed these info into a Migration Manager. </a:t>
            </a:r>
          </a:p>
          <a:p>
            <a:endParaRPr lang="en-US" altLang="zh-CN" sz="1600" b="1" kern="0" dirty="0">
              <a:solidFill>
                <a:prstClr val="black">
                  <a:lumMod val="75000"/>
                  <a:lumOff val="25000"/>
                </a:prstClr>
              </a:solidFill>
            </a:endParaRPr>
          </a:p>
          <a:p>
            <a:r>
              <a:rPr lang="en-US" altLang="zh-CN" sz="1600" b="1" kern="0" dirty="0">
                <a:solidFill>
                  <a:prstClr val="black">
                    <a:lumMod val="75000"/>
                    <a:lumOff val="25000"/>
                  </a:prstClr>
                </a:solidFill>
              </a:rPr>
              <a:t>Migration Manager--Determines how many new VMs to create/auto-scale out and the physical locality of each new VM</a:t>
            </a:r>
            <a:endParaRPr lang="en-US" altLang="zh-CN" sz="1600" b="1" kern="0" dirty="0">
              <a:solidFill>
                <a:schemeClr val="tx2"/>
              </a:solidFill>
              <a:cs typeface="Heiti SC Light"/>
            </a:endParaRP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86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4D6938AE-2277-4952-9C3D-3BF727FA2E2D}"/>
              </a:ext>
            </a:extLst>
          </p:cNvPr>
          <p:cNvSpPr/>
          <p:nvPr/>
        </p:nvSpPr>
        <p:spPr>
          <a:xfrm>
            <a:off x="8906438" y="5654291"/>
            <a:ext cx="2581275" cy="849808"/>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CACE897A-E300-4F2E-86DF-C8E8295D75F6}"/>
              </a:ext>
            </a:extLst>
          </p:cNvPr>
          <p:cNvSpPr/>
          <p:nvPr/>
        </p:nvSpPr>
        <p:spPr>
          <a:xfrm>
            <a:off x="704287" y="384810"/>
            <a:ext cx="10859063" cy="4760928"/>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16777ED5-6804-41BF-847A-3DD1ABCB9CE0}"/>
              </a:ext>
            </a:extLst>
          </p:cNvPr>
          <p:cNvSpPr/>
          <p:nvPr/>
        </p:nvSpPr>
        <p:spPr>
          <a:xfrm>
            <a:off x="1264556" y="583514"/>
            <a:ext cx="1314587" cy="452762"/>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E95B0D-2F07-440B-BAA2-B1C677FF8950}"/>
              </a:ext>
            </a:extLst>
          </p:cNvPr>
          <p:cNvSpPr/>
          <p:nvPr/>
        </p:nvSpPr>
        <p:spPr>
          <a:xfrm>
            <a:off x="1217671" y="1413359"/>
            <a:ext cx="1428740" cy="689987"/>
          </a:xfrm>
          <a:prstGeom prst="rect">
            <a:avLst/>
          </a:prstGeom>
          <a:solidFill>
            <a:srgbClr val="FDEE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Scheduling API Server</a:t>
            </a:r>
          </a:p>
        </p:txBody>
      </p:sp>
      <p:sp>
        <p:nvSpPr>
          <p:cNvPr id="11" name="Rectangle 10">
            <a:extLst>
              <a:ext uri="{FF2B5EF4-FFF2-40B4-BE49-F238E27FC236}">
                <a16:creationId xmlns:a16="http://schemas.microsoft.com/office/drawing/2014/main" id="{68552229-974C-48FC-9582-173F3C3C0CD4}"/>
              </a:ext>
            </a:extLst>
          </p:cNvPr>
          <p:cNvSpPr/>
          <p:nvPr/>
        </p:nvSpPr>
        <p:spPr>
          <a:xfrm>
            <a:off x="1216124" y="551759"/>
            <a:ext cx="1428740" cy="466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Store</a:t>
            </a:r>
          </a:p>
        </p:txBody>
      </p:sp>
      <p:cxnSp>
        <p:nvCxnSpPr>
          <p:cNvPr id="12" name="Straight Arrow Connector 11">
            <a:extLst>
              <a:ext uri="{FF2B5EF4-FFF2-40B4-BE49-F238E27FC236}">
                <a16:creationId xmlns:a16="http://schemas.microsoft.com/office/drawing/2014/main" id="{67FE6375-F4EB-491C-BA1F-DB69FC5567BC}"/>
              </a:ext>
            </a:extLst>
          </p:cNvPr>
          <p:cNvCxnSpPr>
            <a:cxnSpLocks/>
            <a:stCxn id="4" idx="0"/>
          </p:cNvCxnSpPr>
          <p:nvPr/>
        </p:nvCxnSpPr>
        <p:spPr>
          <a:xfrm flipV="1">
            <a:off x="1932041" y="1047821"/>
            <a:ext cx="1521" cy="365538"/>
          </a:xfrm>
          <a:prstGeom prst="straightConnector1">
            <a:avLst/>
          </a:prstGeom>
          <a:ln>
            <a:solidFill>
              <a:schemeClr val="accent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147F461-F302-4CB6-A373-9D7F11999AA6}"/>
              </a:ext>
            </a:extLst>
          </p:cNvPr>
          <p:cNvSpPr txBox="1"/>
          <p:nvPr/>
        </p:nvSpPr>
        <p:spPr>
          <a:xfrm>
            <a:off x="146182" y="1477578"/>
            <a:ext cx="1428741" cy="307777"/>
          </a:xfrm>
          <a:prstGeom prst="rect">
            <a:avLst/>
          </a:prstGeom>
          <a:noFill/>
          <a:ln>
            <a:noFill/>
            <a:prstDash val="dash"/>
          </a:ln>
        </p:spPr>
        <p:txBody>
          <a:bodyPr wrap="square" rtlCol="0">
            <a:spAutoFit/>
          </a:bodyPr>
          <a:lstStyle/>
          <a:p>
            <a:r>
              <a:rPr lang="en-US" sz="1400" b="1" dirty="0"/>
              <a:t>VM Request</a:t>
            </a:r>
          </a:p>
        </p:txBody>
      </p:sp>
      <p:cxnSp>
        <p:nvCxnSpPr>
          <p:cNvPr id="53" name="Straight Arrow Connector 52">
            <a:extLst>
              <a:ext uri="{FF2B5EF4-FFF2-40B4-BE49-F238E27FC236}">
                <a16:creationId xmlns:a16="http://schemas.microsoft.com/office/drawing/2014/main" id="{AD88A3DF-FEBF-4864-B263-3336A1FE58A6}"/>
              </a:ext>
            </a:extLst>
          </p:cNvPr>
          <p:cNvCxnSpPr>
            <a:cxnSpLocks/>
          </p:cNvCxnSpPr>
          <p:nvPr/>
        </p:nvCxnSpPr>
        <p:spPr>
          <a:xfrm>
            <a:off x="40778" y="1761870"/>
            <a:ext cx="1244423"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6D21896-1565-4FCB-816F-F4C065AA8A54}"/>
              </a:ext>
            </a:extLst>
          </p:cNvPr>
          <p:cNvSpPr/>
          <p:nvPr/>
        </p:nvSpPr>
        <p:spPr>
          <a:xfrm>
            <a:off x="10109151" y="5803699"/>
            <a:ext cx="991002"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r>
              <a:rPr lang="en-US" sz="1400" b="1" dirty="0">
                <a:solidFill>
                  <a:schemeClr val="tx1"/>
                </a:solidFill>
              </a:rPr>
              <a:t> Cluster</a:t>
            </a:r>
          </a:p>
        </p:txBody>
      </p:sp>
      <p:cxnSp>
        <p:nvCxnSpPr>
          <p:cNvPr id="81" name="Straight Arrow Connector 80">
            <a:extLst>
              <a:ext uri="{FF2B5EF4-FFF2-40B4-BE49-F238E27FC236}">
                <a16:creationId xmlns:a16="http://schemas.microsoft.com/office/drawing/2014/main" id="{34782FF2-F6DB-4F63-BF47-A557C1FDA621}"/>
              </a:ext>
            </a:extLst>
          </p:cNvPr>
          <p:cNvCxnSpPr>
            <a:cxnSpLocks/>
            <a:stCxn id="113" idx="2"/>
            <a:endCxn id="115" idx="0"/>
          </p:cNvCxnSpPr>
          <p:nvPr/>
        </p:nvCxnSpPr>
        <p:spPr>
          <a:xfrm>
            <a:off x="8963534" y="5142678"/>
            <a:ext cx="683315" cy="65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04B5226-EC41-4008-B9D0-D384B4EFB18E}"/>
              </a:ext>
            </a:extLst>
          </p:cNvPr>
          <p:cNvCxnSpPr>
            <a:cxnSpLocks/>
          </p:cNvCxnSpPr>
          <p:nvPr/>
        </p:nvCxnSpPr>
        <p:spPr>
          <a:xfrm flipV="1">
            <a:off x="7859975" y="4591173"/>
            <a:ext cx="704711" cy="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973AC54C-8AB3-4F62-BA03-DA8683DD30A7}"/>
              </a:ext>
            </a:extLst>
          </p:cNvPr>
          <p:cNvSpPr txBox="1"/>
          <p:nvPr/>
        </p:nvSpPr>
        <p:spPr>
          <a:xfrm>
            <a:off x="5402684" y="672621"/>
            <a:ext cx="3107187" cy="461665"/>
          </a:xfrm>
          <a:prstGeom prst="rect">
            <a:avLst/>
          </a:prstGeom>
          <a:noFill/>
        </p:spPr>
        <p:txBody>
          <a:bodyPr wrap="square" rtlCol="0">
            <a:spAutoFit/>
          </a:bodyPr>
          <a:lstStyle/>
          <a:p>
            <a:r>
              <a:rPr lang="en-US" sz="2400" b="1" dirty="0"/>
              <a:t>Global Scheduler</a:t>
            </a:r>
          </a:p>
        </p:txBody>
      </p:sp>
      <p:sp>
        <p:nvSpPr>
          <p:cNvPr id="21" name="TextBox 20">
            <a:extLst>
              <a:ext uri="{FF2B5EF4-FFF2-40B4-BE49-F238E27FC236}">
                <a16:creationId xmlns:a16="http://schemas.microsoft.com/office/drawing/2014/main" id="{850AE14E-1175-476C-AB7C-996D54F6579F}"/>
              </a:ext>
            </a:extLst>
          </p:cNvPr>
          <p:cNvSpPr txBox="1"/>
          <p:nvPr/>
        </p:nvSpPr>
        <p:spPr>
          <a:xfrm>
            <a:off x="975453" y="4294767"/>
            <a:ext cx="1611558" cy="646331"/>
          </a:xfrm>
          <a:prstGeom prst="rect">
            <a:avLst/>
          </a:prstGeom>
          <a:solidFill>
            <a:srgbClr val="FDEEE3"/>
          </a:solidFill>
          <a:ln>
            <a:solidFill>
              <a:schemeClr val="tx1"/>
            </a:solidFill>
          </a:ln>
        </p:spPr>
        <p:txBody>
          <a:bodyPr wrap="square" rtlCol="0">
            <a:spAutoFit/>
          </a:bodyPr>
          <a:lstStyle/>
          <a:p>
            <a:r>
              <a:rPr lang="en-US" dirty="0"/>
              <a:t>Scheduling Event Handler</a:t>
            </a:r>
          </a:p>
        </p:txBody>
      </p:sp>
      <p:pic>
        <p:nvPicPr>
          <p:cNvPr id="23" name="Picture 22">
            <a:extLst>
              <a:ext uri="{FF2B5EF4-FFF2-40B4-BE49-F238E27FC236}">
                <a16:creationId xmlns:a16="http://schemas.microsoft.com/office/drawing/2014/main" id="{0E6B02CE-93A6-462E-831B-9587FF7F3020}"/>
              </a:ext>
            </a:extLst>
          </p:cNvPr>
          <p:cNvPicPr>
            <a:picLocks noChangeAspect="1"/>
          </p:cNvPicPr>
          <p:nvPr/>
        </p:nvPicPr>
        <p:blipFill>
          <a:blip r:embed="rId2"/>
          <a:stretch>
            <a:fillRect/>
          </a:stretch>
        </p:blipFill>
        <p:spPr>
          <a:xfrm>
            <a:off x="3046656" y="4375019"/>
            <a:ext cx="1409700" cy="466725"/>
          </a:xfrm>
          <a:prstGeom prst="rect">
            <a:avLst/>
          </a:prstGeom>
        </p:spPr>
      </p:pic>
      <p:sp>
        <p:nvSpPr>
          <p:cNvPr id="86" name="TextBox 85">
            <a:extLst>
              <a:ext uri="{FF2B5EF4-FFF2-40B4-BE49-F238E27FC236}">
                <a16:creationId xmlns:a16="http://schemas.microsoft.com/office/drawing/2014/main" id="{58B8AB0B-C385-4F86-8125-7831CBCDEFDE}"/>
              </a:ext>
            </a:extLst>
          </p:cNvPr>
          <p:cNvSpPr txBox="1"/>
          <p:nvPr/>
        </p:nvSpPr>
        <p:spPr>
          <a:xfrm>
            <a:off x="4684353" y="4211721"/>
            <a:ext cx="1214223" cy="923330"/>
          </a:xfrm>
          <a:prstGeom prst="rect">
            <a:avLst/>
          </a:prstGeom>
          <a:solidFill>
            <a:srgbClr val="FFC000"/>
          </a:solidFill>
          <a:ln>
            <a:solidFill>
              <a:schemeClr val="tx1"/>
            </a:solidFill>
          </a:ln>
        </p:spPr>
        <p:txBody>
          <a:bodyPr wrap="square" rtlCol="0">
            <a:spAutoFit/>
          </a:bodyPr>
          <a:lstStyle/>
          <a:p>
            <a:r>
              <a:rPr lang="en-US" b="1" dirty="0"/>
              <a:t>Scheduling Algorithm Executor</a:t>
            </a:r>
          </a:p>
        </p:txBody>
      </p:sp>
      <p:grpSp>
        <p:nvGrpSpPr>
          <p:cNvPr id="27" name="Group 26">
            <a:extLst>
              <a:ext uri="{FF2B5EF4-FFF2-40B4-BE49-F238E27FC236}">
                <a16:creationId xmlns:a16="http://schemas.microsoft.com/office/drawing/2014/main" id="{3DF7DFBE-B18A-4FE1-A5B4-9C8A9AB92E10}"/>
              </a:ext>
            </a:extLst>
          </p:cNvPr>
          <p:cNvGrpSpPr/>
          <p:nvPr/>
        </p:nvGrpSpPr>
        <p:grpSpPr>
          <a:xfrm>
            <a:off x="1313280" y="3291336"/>
            <a:ext cx="1230219" cy="596978"/>
            <a:chOff x="4741955" y="1535815"/>
            <a:chExt cx="1233889" cy="837609"/>
          </a:xfrm>
        </p:grpSpPr>
        <p:sp>
          <p:nvSpPr>
            <p:cNvPr id="24" name="Oval 23">
              <a:extLst>
                <a:ext uri="{FF2B5EF4-FFF2-40B4-BE49-F238E27FC236}">
                  <a16:creationId xmlns:a16="http://schemas.microsoft.com/office/drawing/2014/main" id="{DF63EB5C-FE01-474E-A1D7-42F07CFCB560}"/>
                </a:ext>
              </a:extLst>
            </p:cNvPr>
            <p:cNvSpPr/>
            <p:nvPr/>
          </p:nvSpPr>
          <p:spPr>
            <a:xfrm>
              <a:off x="4760582" y="1535815"/>
              <a:ext cx="964022" cy="837609"/>
            </a:xfrm>
            <a:prstGeom prst="ellipse">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4156EF-F295-4F5F-92FE-677E172066B4}"/>
                </a:ext>
              </a:extLst>
            </p:cNvPr>
            <p:cNvSpPr txBox="1"/>
            <p:nvPr/>
          </p:nvSpPr>
          <p:spPr>
            <a:xfrm>
              <a:off x="4741955" y="1729741"/>
              <a:ext cx="1233889" cy="454415"/>
            </a:xfrm>
            <a:prstGeom prst="rect">
              <a:avLst/>
            </a:prstGeom>
            <a:noFill/>
          </p:spPr>
          <p:txBody>
            <a:bodyPr wrap="square" rtlCol="0">
              <a:spAutoFit/>
            </a:bodyPr>
            <a:lstStyle/>
            <a:p>
              <a:r>
                <a:rPr lang="en-US" dirty="0"/>
                <a:t>Informer</a:t>
              </a:r>
            </a:p>
          </p:txBody>
        </p:sp>
      </p:grpSp>
      <p:cxnSp>
        <p:nvCxnSpPr>
          <p:cNvPr id="29" name="Straight Arrow Connector 28">
            <a:extLst>
              <a:ext uri="{FF2B5EF4-FFF2-40B4-BE49-F238E27FC236}">
                <a16:creationId xmlns:a16="http://schemas.microsoft.com/office/drawing/2014/main" id="{B030949D-8685-4B7F-8072-04E1D53E8597}"/>
              </a:ext>
            </a:extLst>
          </p:cNvPr>
          <p:cNvCxnSpPr/>
          <p:nvPr/>
        </p:nvCxnSpPr>
        <p:spPr>
          <a:xfrm>
            <a:off x="1818169" y="3860781"/>
            <a:ext cx="0" cy="41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EBAACFD-82AB-4195-B18C-0B2462C4EBE7}"/>
              </a:ext>
            </a:extLst>
          </p:cNvPr>
          <p:cNvSpPr txBox="1"/>
          <p:nvPr/>
        </p:nvSpPr>
        <p:spPr>
          <a:xfrm>
            <a:off x="1268026" y="2981808"/>
            <a:ext cx="1347360" cy="307777"/>
          </a:xfrm>
          <a:prstGeom prst="rect">
            <a:avLst/>
          </a:prstGeom>
          <a:noFill/>
          <a:ln>
            <a:noFill/>
            <a:prstDash val="dash"/>
          </a:ln>
        </p:spPr>
        <p:txBody>
          <a:bodyPr wrap="square" rtlCol="0">
            <a:spAutoFit/>
          </a:bodyPr>
          <a:lstStyle/>
          <a:p>
            <a:r>
              <a:rPr lang="en-US" sz="1400" b="1" dirty="0"/>
              <a:t>VM Creation</a:t>
            </a:r>
          </a:p>
        </p:txBody>
      </p:sp>
      <p:cxnSp>
        <p:nvCxnSpPr>
          <p:cNvPr id="31" name="Straight Arrow Connector 30">
            <a:extLst>
              <a:ext uri="{FF2B5EF4-FFF2-40B4-BE49-F238E27FC236}">
                <a16:creationId xmlns:a16="http://schemas.microsoft.com/office/drawing/2014/main" id="{AE4415BE-FF38-4383-A646-DC34C14E822A}"/>
              </a:ext>
            </a:extLst>
          </p:cNvPr>
          <p:cNvCxnSpPr>
            <a:cxnSpLocks/>
            <a:endCxn id="23" idx="1"/>
          </p:cNvCxnSpPr>
          <p:nvPr/>
        </p:nvCxnSpPr>
        <p:spPr>
          <a:xfrm>
            <a:off x="2586987" y="4608382"/>
            <a:ext cx="459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BA2AE5A-5982-40A8-8EAF-A154F40C4FE1}"/>
              </a:ext>
            </a:extLst>
          </p:cNvPr>
          <p:cNvSpPr txBox="1"/>
          <p:nvPr/>
        </p:nvSpPr>
        <p:spPr>
          <a:xfrm>
            <a:off x="3309252" y="4311480"/>
            <a:ext cx="1195491" cy="523220"/>
          </a:xfrm>
          <a:prstGeom prst="rect">
            <a:avLst/>
          </a:prstGeom>
          <a:noFill/>
          <a:ln>
            <a:noFill/>
            <a:prstDash val="dash"/>
          </a:ln>
        </p:spPr>
        <p:txBody>
          <a:bodyPr wrap="square" rtlCol="0">
            <a:spAutoFit/>
          </a:bodyPr>
          <a:lstStyle/>
          <a:p>
            <a:r>
              <a:rPr lang="en-US" sz="1400" b="1" dirty="0"/>
              <a:t>Scheduling Wait Queue</a:t>
            </a:r>
          </a:p>
        </p:txBody>
      </p:sp>
      <p:cxnSp>
        <p:nvCxnSpPr>
          <p:cNvPr id="36" name="Straight Arrow Connector 35">
            <a:extLst>
              <a:ext uri="{FF2B5EF4-FFF2-40B4-BE49-F238E27FC236}">
                <a16:creationId xmlns:a16="http://schemas.microsoft.com/office/drawing/2014/main" id="{AE750BA5-857B-4B98-9281-CE26DD6C07BB}"/>
              </a:ext>
            </a:extLst>
          </p:cNvPr>
          <p:cNvCxnSpPr>
            <a:cxnSpLocks/>
          </p:cNvCxnSpPr>
          <p:nvPr/>
        </p:nvCxnSpPr>
        <p:spPr>
          <a:xfrm>
            <a:off x="4397974" y="4630631"/>
            <a:ext cx="315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CE4337B0-3F9A-45B1-BDD3-26D6E5A5504F}"/>
              </a:ext>
            </a:extLst>
          </p:cNvPr>
          <p:cNvPicPr>
            <a:picLocks noChangeAspect="1"/>
          </p:cNvPicPr>
          <p:nvPr/>
        </p:nvPicPr>
        <p:blipFill>
          <a:blip r:embed="rId2"/>
          <a:stretch>
            <a:fillRect/>
          </a:stretch>
        </p:blipFill>
        <p:spPr>
          <a:xfrm>
            <a:off x="6467567" y="4332920"/>
            <a:ext cx="1409700" cy="466725"/>
          </a:xfrm>
          <a:prstGeom prst="rect">
            <a:avLst/>
          </a:prstGeom>
        </p:spPr>
      </p:pic>
      <p:cxnSp>
        <p:nvCxnSpPr>
          <p:cNvPr id="96" name="Straight Arrow Connector 95">
            <a:extLst>
              <a:ext uri="{FF2B5EF4-FFF2-40B4-BE49-F238E27FC236}">
                <a16:creationId xmlns:a16="http://schemas.microsoft.com/office/drawing/2014/main" id="{1C91C0D8-665D-480A-B15F-B84B470E29EE}"/>
              </a:ext>
            </a:extLst>
          </p:cNvPr>
          <p:cNvCxnSpPr>
            <a:cxnSpLocks/>
          </p:cNvCxnSpPr>
          <p:nvPr/>
        </p:nvCxnSpPr>
        <p:spPr>
          <a:xfrm>
            <a:off x="5898576" y="4630631"/>
            <a:ext cx="638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FC23F0C1-7A69-40EA-97BE-CCF80763BFEB}"/>
              </a:ext>
            </a:extLst>
          </p:cNvPr>
          <p:cNvSpPr txBox="1"/>
          <p:nvPr/>
        </p:nvSpPr>
        <p:spPr>
          <a:xfrm>
            <a:off x="8545027" y="4184956"/>
            <a:ext cx="1833283" cy="923330"/>
          </a:xfrm>
          <a:prstGeom prst="rect">
            <a:avLst/>
          </a:prstGeom>
          <a:solidFill>
            <a:srgbClr val="FDEEE3"/>
          </a:solidFill>
          <a:ln>
            <a:solidFill>
              <a:schemeClr val="tx1"/>
            </a:solidFill>
          </a:ln>
        </p:spPr>
        <p:txBody>
          <a:bodyPr wrap="square" rtlCol="0">
            <a:spAutoFit/>
          </a:bodyPr>
          <a:lstStyle/>
          <a:p>
            <a:pPr algn="ctr"/>
            <a:r>
              <a:rPr lang="en-US" dirty="0"/>
              <a:t>VM Request  Dispatcher</a:t>
            </a:r>
          </a:p>
          <a:p>
            <a:pPr algn="ctr"/>
            <a:endParaRPr lang="en-US" dirty="0"/>
          </a:p>
        </p:txBody>
      </p:sp>
      <p:sp>
        <p:nvSpPr>
          <p:cNvPr id="100" name="TextBox 99">
            <a:extLst>
              <a:ext uri="{FF2B5EF4-FFF2-40B4-BE49-F238E27FC236}">
                <a16:creationId xmlns:a16="http://schemas.microsoft.com/office/drawing/2014/main" id="{6FE94764-FD93-44ED-B2F8-5F2D851C1C05}"/>
              </a:ext>
            </a:extLst>
          </p:cNvPr>
          <p:cNvSpPr txBox="1"/>
          <p:nvPr/>
        </p:nvSpPr>
        <p:spPr>
          <a:xfrm>
            <a:off x="6602094" y="4301842"/>
            <a:ext cx="1434629" cy="523220"/>
          </a:xfrm>
          <a:prstGeom prst="rect">
            <a:avLst/>
          </a:prstGeom>
          <a:noFill/>
          <a:ln>
            <a:noFill/>
            <a:prstDash val="dash"/>
          </a:ln>
        </p:spPr>
        <p:txBody>
          <a:bodyPr wrap="square" rtlCol="0">
            <a:spAutoFit/>
          </a:bodyPr>
          <a:lstStyle/>
          <a:p>
            <a:r>
              <a:rPr lang="en-US" sz="1400" b="1" dirty="0"/>
              <a:t>Scheduling Decision Queue</a:t>
            </a:r>
          </a:p>
        </p:txBody>
      </p:sp>
      <p:cxnSp>
        <p:nvCxnSpPr>
          <p:cNvPr id="102" name="Straight Arrow Connector 101">
            <a:extLst>
              <a:ext uri="{FF2B5EF4-FFF2-40B4-BE49-F238E27FC236}">
                <a16:creationId xmlns:a16="http://schemas.microsoft.com/office/drawing/2014/main" id="{9058A1DF-C751-46D6-BADF-4F996F9B6E51}"/>
              </a:ext>
            </a:extLst>
          </p:cNvPr>
          <p:cNvCxnSpPr>
            <a:cxnSpLocks/>
            <a:stCxn id="24" idx="0"/>
          </p:cNvCxnSpPr>
          <p:nvPr/>
        </p:nvCxnSpPr>
        <p:spPr>
          <a:xfrm flipV="1">
            <a:off x="1812430" y="3015451"/>
            <a:ext cx="5739" cy="275885"/>
          </a:xfrm>
          <a:prstGeom prst="straightConnector1">
            <a:avLst/>
          </a:prstGeom>
          <a:ln>
            <a:solidFill>
              <a:schemeClr val="accent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6405992-CB3F-4491-9885-B1516285CB6D}"/>
              </a:ext>
            </a:extLst>
          </p:cNvPr>
          <p:cNvSpPr txBox="1"/>
          <p:nvPr/>
        </p:nvSpPr>
        <p:spPr>
          <a:xfrm>
            <a:off x="5828947" y="4055330"/>
            <a:ext cx="938147" cy="523220"/>
          </a:xfrm>
          <a:prstGeom prst="rect">
            <a:avLst/>
          </a:prstGeom>
          <a:noFill/>
          <a:ln>
            <a:noFill/>
            <a:prstDash val="dash"/>
          </a:ln>
        </p:spPr>
        <p:txBody>
          <a:bodyPr wrap="square" rtlCol="0">
            <a:spAutoFit/>
          </a:bodyPr>
          <a:lstStyle/>
          <a:p>
            <a:r>
              <a:rPr lang="en-US" sz="1400" b="1" dirty="0"/>
              <a:t>Enqueue decision</a:t>
            </a:r>
          </a:p>
        </p:txBody>
      </p:sp>
      <p:sp>
        <p:nvSpPr>
          <p:cNvPr id="114" name="TextBox 113">
            <a:extLst>
              <a:ext uri="{FF2B5EF4-FFF2-40B4-BE49-F238E27FC236}">
                <a16:creationId xmlns:a16="http://schemas.microsoft.com/office/drawing/2014/main" id="{905FE761-21E8-4E28-B470-B7B6F092E2C6}"/>
              </a:ext>
            </a:extLst>
          </p:cNvPr>
          <p:cNvSpPr txBox="1"/>
          <p:nvPr/>
        </p:nvSpPr>
        <p:spPr>
          <a:xfrm>
            <a:off x="7799899" y="4002972"/>
            <a:ext cx="938147" cy="523220"/>
          </a:xfrm>
          <a:prstGeom prst="rect">
            <a:avLst/>
          </a:prstGeom>
          <a:noFill/>
          <a:ln>
            <a:noFill/>
            <a:prstDash val="dash"/>
          </a:ln>
        </p:spPr>
        <p:txBody>
          <a:bodyPr wrap="square" rtlCol="0">
            <a:spAutoFit/>
          </a:bodyPr>
          <a:lstStyle/>
          <a:p>
            <a:r>
              <a:rPr lang="en-US" sz="1400" b="1" dirty="0"/>
              <a:t>Dequeue decision</a:t>
            </a:r>
          </a:p>
        </p:txBody>
      </p:sp>
      <p:sp>
        <p:nvSpPr>
          <p:cNvPr id="115" name="Rectangle 114">
            <a:extLst>
              <a:ext uri="{FF2B5EF4-FFF2-40B4-BE49-F238E27FC236}">
                <a16:creationId xmlns:a16="http://schemas.microsoft.com/office/drawing/2014/main" id="{038BEE16-28E7-4D47-B7DA-F6EA2D1340CB}"/>
              </a:ext>
            </a:extLst>
          </p:cNvPr>
          <p:cNvSpPr/>
          <p:nvPr/>
        </p:nvSpPr>
        <p:spPr>
          <a:xfrm>
            <a:off x="9241449" y="5793271"/>
            <a:ext cx="810800"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K8S</a:t>
            </a:r>
          </a:p>
          <a:p>
            <a:pPr algn="ctr"/>
            <a:r>
              <a:rPr lang="en-US" sz="1400" b="1" dirty="0">
                <a:solidFill>
                  <a:schemeClr val="tx1"/>
                </a:solidFill>
              </a:rPr>
              <a:t>Cluster</a:t>
            </a:r>
          </a:p>
        </p:txBody>
      </p:sp>
      <p:sp>
        <p:nvSpPr>
          <p:cNvPr id="113" name="Rectangle 112">
            <a:extLst>
              <a:ext uri="{FF2B5EF4-FFF2-40B4-BE49-F238E27FC236}">
                <a16:creationId xmlns:a16="http://schemas.microsoft.com/office/drawing/2014/main" id="{E7AE8124-FF02-43DC-94C7-25F419BF7A04}"/>
              </a:ext>
            </a:extLst>
          </p:cNvPr>
          <p:cNvSpPr/>
          <p:nvPr/>
        </p:nvSpPr>
        <p:spPr>
          <a:xfrm>
            <a:off x="8538550" y="4751644"/>
            <a:ext cx="849967" cy="391034"/>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K8S Adaptor</a:t>
            </a:r>
          </a:p>
        </p:txBody>
      </p:sp>
      <p:sp>
        <p:nvSpPr>
          <p:cNvPr id="117" name="Rectangle 116">
            <a:extLst>
              <a:ext uri="{FF2B5EF4-FFF2-40B4-BE49-F238E27FC236}">
                <a16:creationId xmlns:a16="http://schemas.microsoft.com/office/drawing/2014/main" id="{C36E0FD5-B38E-449C-8EDE-49D63A42DB1C}"/>
              </a:ext>
            </a:extLst>
          </p:cNvPr>
          <p:cNvSpPr/>
          <p:nvPr/>
        </p:nvSpPr>
        <p:spPr>
          <a:xfrm>
            <a:off x="9437200" y="4751644"/>
            <a:ext cx="992807" cy="391034"/>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endParaRPr lang="en-US" sz="1400" b="1" dirty="0">
              <a:solidFill>
                <a:schemeClr val="tx1"/>
              </a:solidFill>
            </a:endParaRPr>
          </a:p>
          <a:p>
            <a:pPr algn="ctr"/>
            <a:r>
              <a:rPr lang="en-US" sz="1400" b="1" dirty="0">
                <a:solidFill>
                  <a:schemeClr val="tx1"/>
                </a:solidFill>
              </a:rPr>
              <a:t>Adaptor</a:t>
            </a:r>
          </a:p>
        </p:txBody>
      </p:sp>
      <p:cxnSp>
        <p:nvCxnSpPr>
          <p:cNvPr id="120" name="Straight Arrow Connector 119">
            <a:extLst>
              <a:ext uri="{FF2B5EF4-FFF2-40B4-BE49-F238E27FC236}">
                <a16:creationId xmlns:a16="http://schemas.microsoft.com/office/drawing/2014/main" id="{2C0F72FE-F810-4993-BD9D-74307675FB21}"/>
              </a:ext>
            </a:extLst>
          </p:cNvPr>
          <p:cNvCxnSpPr>
            <a:cxnSpLocks/>
            <a:endCxn id="71" idx="0"/>
          </p:cNvCxnSpPr>
          <p:nvPr/>
        </p:nvCxnSpPr>
        <p:spPr>
          <a:xfrm>
            <a:off x="9927715" y="5141459"/>
            <a:ext cx="676937" cy="66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94C58C8-266F-4E2F-A714-0A453D5771B1}"/>
              </a:ext>
            </a:extLst>
          </p:cNvPr>
          <p:cNvCxnSpPr>
            <a:cxnSpLocks/>
          </p:cNvCxnSpPr>
          <p:nvPr/>
        </p:nvCxnSpPr>
        <p:spPr>
          <a:xfrm flipH="1" flipV="1">
            <a:off x="10757383" y="2175788"/>
            <a:ext cx="51155" cy="345858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C97FAD5-32C7-4F4C-8E77-E571B4507EDC}"/>
              </a:ext>
            </a:extLst>
          </p:cNvPr>
          <p:cNvCxnSpPr>
            <a:cxnSpLocks/>
          </p:cNvCxnSpPr>
          <p:nvPr/>
        </p:nvCxnSpPr>
        <p:spPr>
          <a:xfrm flipH="1">
            <a:off x="2644864" y="2051107"/>
            <a:ext cx="4003153" cy="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E1BF9E06-0799-4871-9EEE-57A5E9D66E21}"/>
              </a:ext>
            </a:extLst>
          </p:cNvPr>
          <p:cNvSpPr txBox="1"/>
          <p:nvPr/>
        </p:nvSpPr>
        <p:spPr>
          <a:xfrm>
            <a:off x="9691847" y="3530155"/>
            <a:ext cx="1497376" cy="307777"/>
          </a:xfrm>
          <a:prstGeom prst="rect">
            <a:avLst/>
          </a:prstGeom>
          <a:noFill/>
          <a:ln>
            <a:noFill/>
            <a:prstDash val="dash"/>
          </a:ln>
        </p:spPr>
        <p:txBody>
          <a:bodyPr wrap="square" rtlCol="0">
            <a:spAutoFit/>
          </a:bodyPr>
          <a:lstStyle/>
          <a:p>
            <a:r>
              <a:rPr lang="en-US" sz="1400" b="1" dirty="0"/>
              <a:t>Success/Failure</a:t>
            </a:r>
          </a:p>
        </p:txBody>
      </p:sp>
      <p:sp>
        <p:nvSpPr>
          <p:cNvPr id="132" name="TextBox 131">
            <a:extLst>
              <a:ext uri="{FF2B5EF4-FFF2-40B4-BE49-F238E27FC236}">
                <a16:creationId xmlns:a16="http://schemas.microsoft.com/office/drawing/2014/main" id="{4E2D79F8-8480-4BB6-923C-2620BA647983}"/>
              </a:ext>
            </a:extLst>
          </p:cNvPr>
          <p:cNvSpPr txBox="1"/>
          <p:nvPr/>
        </p:nvSpPr>
        <p:spPr>
          <a:xfrm>
            <a:off x="2923614" y="1793799"/>
            <a:ext cx="4032663" cy="523220"/>
          </a:xfrm>
          <a:prstGeom prst="rect">
            <a:avLst/>
          </a:prstGeom>
          <a:noFill/>
          <a:ln>
            <a:noFill/>
            <a:prstDash val="dash"/>
          </a:ln>
        </p:spPr>
        <p:txBody>
          <a:bodyPr wrap="square" rtlCol="0">
            <a:spAutoFit/>
          </a:bodyPr>
          <a:lstStyle/>
          <a:p>
            <a:r>
              <a:rPr lang="en-US" sz="1400" b="1" dirty="0"/>
              <a:t>If success, update VM status to Running and </a:t>
            </a:r>
          </a:p>
          <a:p>
            <a:r>
              <a:rPr lang="en-US" sz="1400" b="1" dirty="0"/>
              <a:t>add VM-Cluster binding to Data Store</a:t>
            </a:r>
          </a:p>
        </p:txBody>
      </p:sp>
      <p:cxnSp>
        <p:nvCxnSpPr>
          <p:cNvPr id="139" name="Straight Arrow Connector 138">
            <a:extLst>
              <a:ext uri="{FF2B5EF4-FFF2-40B4-BE49-F238E27FC236}">
                <a16:creationId xmlns:a16="http://schemas.microsoft.com/office/drawing/2014/main" id="{1F6B0DF8-2CAB-422B-8323-83A9642F26A1}"/>
              </a:ext>
            </a:extLst>
          </p:cNvPr>
          <p:cNvCxnSpPr>
            <a:cxnSpLocks/>
          </p:cNvCxnSpPr>
          <p:nvPr/>
        </p:nvCxnSpPr>
        <p:spPr>
          <a:xfrm flipH="1">
            <a:off x="9691847" y="1400866"/>
            <a:ext cx="1382944" cy="3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6F0DFBFE-59E1-47F5-BB5C-90A13396E075}"/>
              </a:ext>
            </a:extLst>
          </p:cNvPr>
          <p:cNvSpPr txBox="1"/>
          <p:nvPr/>
        </p:nvSpPr>
        <p:spPr>
          <a:xfrm>
            <a:off x="6605675" y="1941792"/>
            <a:ext cx="1733546" cy="923330"/>
          </a:xfrm>
          <a:prstGeom prst="rect">
            <a:avLst/>
          </a:prstGeom>
          <a:solidFill>
            <a:srgbClr val="FDEEE3"/>
          </a:solidFill>
          <a:ln>
            <a:solidFill>
              <a:schemeClr val="tx1"/>
            </a:solidFill>
          </a:ln>
        </p:spPr>
        <p:txBody>
          <a:bodyPr wrap="square" rtlCol="0">
            <a:spAutoFit/>
          </a:bodyPr>
          <a:lstStyle/>
          <a:p>
            <a:pPr algn="ctr"/>
            <a:r>
              <a:rPr lang="en-US" dirty="0"/>
              <a:t>VM/Container Status Watcher</a:t>
            </a:r>
          </a:p>
          <a:p>
            <a:pPr algn="ctr"/>
            <a:r>
              <a:rPr lang="en-US" dirty="0"/>
              <a:t>(with timer)</a:t>
            </a:r>
          </a:p>
        </p:txBody>
      </p:sp>
      <p:cxnSp>
        <p:nvCxnSpPr>
          <p:cNvPr id="142" name="Straight Arrow Connector 141">
            <a:extLst>
              <a:ext uri="{FF2B5EF4-FFF2-40B4-BE49-F238E27FC236}">
                <a16:creationId xmlns:a16="http://schemas.microsoft.com/office/drawing/2014/main" id="{09462FEE-B10B-4C56-AE8B-D0A7E34BAA38}"/>
              </a:ext>
            </a:extLst>
          </p:cNvPr>
          <p:cNvCxnSpPr>
            <a:cxnSpLocks/>
          </p:cNvCxnSpPr>
          <p:nvPr/>
        </p:nvCxnSpPr>
        <p:spPr>
          <a:xfrm flipH="1">
            <a:off x="8339221" y="2193477"/>
            <a:ext cx="2443370" cy="3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D877EF4-A507-47D5-833A-6213E977AE6E}"/>
              </a:ext>
            </a:extLst>
          </p:cNvPr>
          <p:cNvSpPr txBox="1"/>
          <p:nvPr/>
        </p:nvSpPr>
        <p:spPr>
          <a:xfrm>
            <a:off x="1482716" y="1085533"/>
            <a:ext cx="998112" cy="315333"/>
          </a:xfrm>
          <a:prstGeom prst="rect">
            <a:avLst/>
          </a:prstGeom>
          <a:noFill/>
          <a:ln>
            <a:noFill/>
            <a:prstDash val="dash"/>
          </a:ln>
        </p:spPr>
        <p:txBody>
          <a:bodyPr wrap="square" rtlCol="0">
            <a:spAutoFit/>
          </a:bodyPr>
          <a:lstStyle/>
          <a:p>
            <a:r>
              <a:rPr lang="en-US" sz="1400" b="1" dirty="0"/>
              <a:t>VM Object</a:t>
            </a:r>
          </a:p>
        </p:txBody>
      </p:sp>
      <p:cxnSp>
        <p:nvCxnSpPr>
          <p:cNvPr id="147" name="Straight Arrow Connector 146">
            <a:extLst>
              <a:ext uri="{FF2B5EF4-FFF2-40B4-BE49-F238E27FC236}">
                <a16:creationId xmlns:a16="http://schemas.microsoft.com/office/drawing/2014/main" id="{C3CA0E26-9B03-4C1F-8565-3366323E0482}"/>
              </a:ext>
            </a:extLst>
          </p:cNvPr>
          <p:cNvCxnSpPr>
            <a:cxnSpLocks/>
          </p:cNvCxnSpPr>
          <p:nvPr/>
        </p:nvCxnSpPr>
        <p:spPr>
          <a:xfrm flipV="1">
            <a:off x="2615386" y="2305700"/>
            <a:ext cx="3999173" cy="221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5B0251A1-E7D2-4DF8-9D93-D895B2DB58E3}"/>
              </a:ext>
            </a:extLst>
          </p:cNvPr>
          <p:cNvSpPr txBox="1"/>
          <p:nvPr/>
        </p:nvSpPr>
        <p:spPr>
          <a:xfrm>
            <a:off x="4208329" y="2854010"/>
            <a:ext cx="1230219" cy="523220"/>
          </a:xfrm>
          <a:prstGeom prst="rect">
            <a:avLst/>
          </a:prstGeom>
          <a:noFill/>
          <a:ln>
            <a:noFill/>
            <a:prstDash val="dash"/>
          </a:ln>
        </p:spPr>
        <p:txBody>
          <a:bodyPr wrap="square" rtlCol="0">
            <a:spAutoFit/>
          </a:bodyPr>
          <a:lstStyle/>
          <a:p>
            <a:r>
              <a:rPr lang="en-US" sz="1400" b="1" dirty="0"/>
              <a:t>Notify VM Creation</a:t>
            </a:r>
          </a:p>
        </p:txBody>
      </p:sp>
      <p:sp>
        <p:nvSpPr>
          <p:cNvPr id="149" name="TextBox 148">
            <a:extLst>
              <a:ext uri="{FF2B5EF4-FFF2-40B4-BE49-F238E27FC236}">
                <a16:creationId xmlns:a16="http://schemas.microsoft.com/office/drawing/2014/main" id="{2F823B0E-A076-4E46-B395-AC89888AE449}"/>
              </a:ext>
            </a:extLst>
          </p:cNvPr>
          <p:cNvSpPr txBox="1"/>
          <p:nvPr/>
        </p:nvSpPr>
        <p:spPr>
          <a:xfrm>
            <a:off x="1276812" y="3954438"/>
            <a:ext cx="1230219" cy="307777"/>
          </a:xfrm>
          <a:prstGeom prst="rect">
            <a:avLst/>
          </a:prstGeom>
          <a:noFill/>
          <a:ln>
            <a:noFill/>
            <a:prstDash val="dash"/>
          </a:ln>
        </p:spPr>
        <p:txBody>
          <a:bodyPr wrap="square" rtlCol="0">
            <a:spAutoFit/>
          </a:bodyPr>
          <a:lstStyle/>
          <a:p>
            <a:r>
              <a:rPr lang="en-US" sz="1400" b="1" dirty="0"/>
              <a:t>VM Creation</a:t>
            </a:r>
          </a:p>
        </p:txBody>
      </p:sp>
      <p:cxnSp>
        <p:nvCxnSpPr>
          <p:cNvPr id="62" name="Straight Arrow Connector 61">
            <a:extLst>
              <a:ext uri="{FF2B5EF4-FFF2-40B4-BE49-F238E27FC236}">
                <a16:creationId xmlns:a16="http://schemas.microsoft.com/office/drawing/2014/main" id="{C0DDC9CB-D5FA-4BEE-B039-46F1431CC9B0}"/>
              </a:ext>
            </a:extLst>
          </p:cNvPr>
          <p:cNvCxnSpPr>
            <a:cxnSpLocks/>
          </p:cNvCxnSpPr>
          <p:nvPr/>
        </p:nvCxnSpPr>
        <p:spPr>
          <a:xfrm flipH="1" flipV="1">
            <a:off x="11074791" y="1355952"/>
            <a:ext cx="69841" cy="427841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F3B7990-18FD-42D0-944A-B24448B8EEE8}"/>
              </a:ext>
            </a:extLst>
          </p:cNvPr>
          <p:cNvSpPr txBox="1"/>
          <p:nvPr/>
        </p:nvSpPr>
        <p:spPr>
          <a:xfrm>
            <a:off x="6585260" y="1200258"/>
            <a:ext cx="3106587" cy="369332"/>
          </a:xfrm>
          <a:prstGeom prst="rect">
            <a:avLst/>
          </a:prstGeom>
          <a:solidFill>
            <a:srgbClr val="FDEEE3"/>
          </a:solidFill>
          <a:ln>
            <a:solidFill>
              <a:schemeClr val="tx1"/>
            </a:solidFill>
          </a:ln>
        </p:spPr>
        <p:txBody>
          <a:bodyPr wrap="square" rtlCol="0">
            <a:spAutoFit/>
          </a:bodyPr>
          <a:lstStyle/>
          <a:p>
            <a:pPr algn="ctr"/>
            <a:r>
              <a:rPr lang="en-US" dirty="0"/>
              <a:t>Cluster Resource Collector </a:t>
            </a:r>
          </a:p>
        </p:txBody>
      </p:sp>
      <p:cxnSp>
        <p:nvCxnSpPr>
          <p:cNvPr id="66" name="Straight Arrow Connector 65">
            <a:extLst>
              <a:ext uri="{FF2B5EF4-FFF2-40B4-BE49-F238E27FC236}">
                <a16:creationId xmlns:a16="http://schemas.microsoft.com/office/drawing/2014/main" id="{F3662623-AFFA-48EA-AAC3-C94A3241A480}"/>
              </a:ext>
            </a:extLst>
          </p:cNvPr>
          <p:cNvCxnSpPr>
            <a:cxnSpLocks/>
          </p:cNvCxnSpPr>
          <p:nvPr/>
        </p:nvCxnSpPr>
        <p:spPr>
          <a:xfrm flipH="1">
            <a:off x="2632888" y="1480872"/>
            <a:ext cx="3940396" cy="7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F80BBCA-2B04-4C3B-87E6-DF849D202F5E}"/>
              </a:ext>
            </a:extLst>
          </p:cNvPr>
          <p:cNvSpPr txBox="1"/>
          <p:nvPr/>
        </p:nvSpPr>
        <p:spPr>
          <a:xfrm>
            <a:off x="2827112" y="1219860"/>
            <a:ext cx="3891503" cy="307777"/>
          </a:xfrm>
          <a:prstGeom prst="rect">
            <a:avLst/>
          </a:prstGeom>
          <a:noFill/>
          <a:ln>
            <a:noFill/>
            <a:prstDash val="dash"/>
          </a:ln>
        </p:spPr>
        <p:txBody>
          <a:bodyPr wrap="square" rtlCol="0">
            <a:spAutoFit/>
          </a:bodyPr>
          <a:lstStyle/>
          <a:p>
            <a:r>
              <a:rPr lang="en-US" sz="1400" b="1" dirty="0"/>
              <a:t>Update Each Cluster’s Resource Info in Data Store</a:t>
            </a:r>
          </a:p>
        </p:txBody>
      </p:sp>
      <p:sp>
        <p:nvSpPr>
          <p:cNvPr id="43" name="TextBox 42">
            <a:extLst>
              <a:ext uri="{FF2B5EF4-FFF2-40B4-BE49-F238E27FC236}">
                <a16:creationId xmlns:a16="http://schemas.microsoft.com/office/drawing/2014/main" id="{713CCA07-3A85-4ED1-96F5-EFB6516D5A74}"/>
              </a:ext>
            </a:extLst>
          </p:cNvPr>
          <p:cNvSpPr txBox="1"/>
          <p:nvPr/>
        </p:nvSpPr>
        <p:spPr>
          <a:xfrm>
            <a:off x="777324" y="5703392"/>
            <a:ext cx="690104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same flow can be applied to Container scheduling </a:t>
            </a:r>
          </a:p>
          <a:p>
            <a:pPr marL="285750" indent="-285750">
              <a:buFont typeface="Arial" panose="020B0604020202020204" pitchFamily="34" charset="0"/>
              <a:buChar char="•"/>
            </a:pPr>
            <a:r>
              <a:rPr lang="en-US" dirty="0"/>
              <a:t>Cluster’s resource info can be saved on local Scheduler cache. e.g. Memcached or </a:t>
            </a:r>
            <a:r>
              <a:rPr lang="en-US" dirty="0" err="1"/>
              <a:t>redis</a:t>
            </a:r>
            <a:r>
              <a:rPr lang="en-US" dirty="0"/>
              <a:t>, to reduce latency</a:t>
            </a:r>
          </a:p>
        </p:txBody>
      </p:sp>
      <p:sp>
        <p:nvSpPr>
          <p:cNvPr id="54" name="Title 1">
            <a:extLst>
              <a:ext uri="{FF2B5EF4-FFF2-40B4-BE49-F238E27FC236}">
                <a16:creationId xmlns:a16="http://schemas.microsoft.com/office/drawing/2014/main" id="{7467A56C-6D9D-48B2-ACA8-A4F72D219475}"/>
              </a:ext>
            </a:extLst>
          </p:cNvPr>
          <p:cNvSpPr txBox="1">
            <a:spLocks/>
          </p:cNvSpPr>
          <p:nvPr/>
        </p:nvSpPr>
        <p:spPr>
          <a:xfrm>
            <a:off x="427084" y="79060"/>
            <a:ext cx="11386544"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rPr>
              <a:t>Global Scheduler System Flow</a:t>
            </a:r>
          </a:p>
        </p:txBody>
      </p:sp>
      <p:cxnSp>
        <p:nvCxnSpPr>
          <p:cNvPr id="3" name="Straight Arrow Connector 2">
            <a:extLst>
              <a:ext uri="{FF2B5EF4-FFF2-40B4-BE49-F238E27FC236}">
                <a16:creationId xmlns:a16="http://schemas.microsoft.com/office/drawing/2014/main" id="{890B6C1F-F44B-4C5E-9864-49F219AF6F86}"/>
              </a:ext>
            </a:extLst>
          </p:cNvPr>
          <p:cNvCxnSpPr>
            <a:cxnSpLocks/>
            <a:endCxn id="23" idx="0"/>
          </p:cNvCxnSpPr>
          <p:nvPr/>
        </p:nvCxnSpPr>
        <p:spPr>
          <a:xfrm flipH="1">
            <a:off x="3751506" y="2724150"/>
            <a:ext cx="2863053" cy="165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5E04161-7B2E-4ED9-93A5-AE14F12A4458}"/>
              </a:ext>
            </a:extLst>
          </p:cNvPr>
          <p:cNvSpPr txBox="1"/>
          <p:nvPr/>
        </p:nvSpPr>
        <p:spPr>
          <a:xfrm>
            <a:off x="4749680" y="3387443"/>
            <a:ext cx="1536820" cy="523220"/>
          </a:xfrm>
          <a:prstGeom prst="rect">
            <a:avLst/>
          </a:prstGeom>
          <a:noFill/>
          <a:ln>
            <a:noFill/>
            <a:prstDash val="dash"/>
          </a:ln>
        </p:spPr>
        <p:txBody>
          <a:bodyPr wrap="square" rtlCol="0">
            <a:spAutoFit/>
          </a:bodyPr>
          <a:lstStyle/>
          <a:p>
            <a:r>
              <a:rPr lang="en-US" sz="1400" b="1" dirty="0"/>
              <a:t>If Failure, enqueue the VM</a:t>
            </a:r>
          </a:p>
        </p:txBody>
      </p:sp>
      <p:sp>
        <p:nvSpPr>
          <p:cNvPr id="55" name="TextBox 54">
            <a:extLst>
              <a:ext uri="{FF2B5EF4-FFF2-40B4-BE49-F238E27FC236}">
                <a16:creationId xmlns:a16="http://schemas.microsoft.com/office/drawing/2014/main" id="{D3F9989A-9FE2-4A1E-8A05-1AF49BC425A5}"/>
              </a:ext>
            </a:extLst>
          </p:cNvPr>
          <p:cNvSpPr txBox="1"/>
          <p:nvPr/>
        </p:nvSpPr>
        <p:spPr>
          <a:xfrm>
            <a:off x="1242503" y="2366192"/>
            <a:ext cx="1358695" cy="646331"/>
          </a:xfrm>
          <a:prstGeom prst="rect">
            <a:avLst/>
          </a:prstGeom>
          <a:solidFill>
            <a:srgbClr val="FDEEE3"/>
          </a:solidFill>
          <a:ln>
            <a:solidFill>
              <a:schemeClr val="tx1"/>
            </a:solidFill>
          </a:ln>
        </p:spPr>
        <p:txBody>
          <a:bodyPr wrap="square" rtlCol="0">
            <a:spAutoFit/>
          </a:bodyPr>
          <a:lstStyle/>
          <a:p>
            <a:r>
              <a:rPr lang="en-US" dirty="0"/>
              <a:t>VM Request</a:t>
            </a:r>
          </a:p>
          <a:p>
            <a:r>
              <a:rPr lang="en-US" dirty="0"/>
              <a:t>Dispatcher</a:t>
            </a:r>
          </a:p>
        </p:txBody>
      </p:sp>
      <p:cxnSp>
        <p:nvCxnSpPr>
          <p:cNvPr id="63" name="Straight Arrow Connector 62">
            <a:extLst>
              <a:ext uri="{FF2B5EF4-FFF2-40B4-BE49-F238E27FC236}">
                <a16:creationId xmlns:a16="http://schemas.microsoft.com/office/drawing/2014/main" id="{D4908058-F72D-47CD-9B72-4FF1F6E42F51}"/>
              </a:ext>
            </a:extLst>
          </p:cNvPr>
          <p:cNvCxnSpPr>
            <a:cxnSpLocks/>
          </p:cNvCxnSpPr>
          <p:nvPr/>
        </p:nvCxnSpPr>
        <p:spPr>
          <a:xfrm flipV="1">
            <a:off x="1822983" y="2081318"/>
            <a:ext cx="5739" cy="275885"/>
          </a:xfrm>
          <a:prstGeom prst="straightConnector1">
            <a:avLst/>
          </a:prstGeom>
          <a:ln>
            <a:solidFill>
              <a:schemeClr val="accent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2DF2F02C-E6F4-42BD-9FD6-065F81016334}"/>
              </a:ext>
            </a:extLst>
          </p:cNvPr>
          <p:cNvSpPr txBox="1"/>
          <p:nvPr/>
        </p:nvSpPr>
        <p:spPr>
          <a:xfrm>
            <a:off x="1333389" y="2055754"/>
            <a:ext cx="1347360" cy="307777"/>
          </a:xfrm>
          <a:prstGeom prst="rect">
            <a:avLst/>
          </a:prstGeom>
          <a:noFill/>
          <a:ln>
            <a:noFill/>
            <a:prstDash val="dash"/>
          </a:ln>
        </p:spPr>
        <p:txBody>
          <a:bodyPr wrap="square" rtlCol="0">
            <a:spAutoFit/>
          </a:bodyPr>
          <a:lstStyle/>
          <a:p>
            <a:r>
              <a:rPr lang="en-US" sz="1400" b="1" dirty="0"/>
              <a:t>VM Creation</a:t>
            </a:r>
          </a:p>
        </p:txBody>
      </p:sp>
      <p:cxnSp>
        <p:nvCxnSpPr>
          <p:cNvPr id="70" name="Straight Arrow Connector 69">
            <a:extLst>
              <a:ext uri="{FF2B5EF4-FFF2-40B4-BE49-F238E27FC236}">
                <a16:creationId xmlns:a16="http://schemas.microsoft.com/office/drawing/2014/main" id="{2251EC14-E30E-4BA2-B474-E03CCC8D3800}"/>
              </a:ext>
            </a:extLst>
          </p:cNvPr>
          <p:cNvCxnSpPr>
            <a:cxnSpLocks/>
          </p:cNvCxnSpPr>
          <p:nvPr/>
        </p:nvCxnSpPr>
        <p:spPr>
          <a:xfrm flipV="1">
            <a:off x="7401696" y="1550957"/>
            <a:ext cx="0" cy="39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4A20A6D-8A36-430B-AD20-3066B1D9E0B5}"/>
              </a:ext>
            </a:extLst>
          </p:cNvPr>
          <p:cNvSpPr txBox="1"/>
          <p:nvPr/>
        </p:nvSpPr>
        <p:spPr>
          <a:xfrm>
            <a:off x="6528969" y="1624114"/>
            <a:ext cx="3037394" cy="307777"/>
          </a:xfrm>
          <a:prstGeom prst="rect">
            <a:avLst/>
          </a:prstGeom>
          <a:noFill/>
          <a:ln>
            <a:noFill/>
            <a:prstDash val="dash"/>
          </a:ln>
        </p:spPr>
        <p:txBody>
          <a:bodyPr wrap="square" rtlCol="0">
            <a:spAutoFit/>
          </a:bodyPr>
          <a:lstStyle/>
          <a:p>
            <a:r>
              <a:rPr lang="en-US" sz="1400" b="1" dirty="0"/>
              <a:t>Update Selected Cluster’s Resource</a:t>
            </a:r>
          </a:p>
        </p:txBody>
      </p:sp>
    </p:spTree>
    <p:extLst>
      <p:ext uri="{BB962C8B-B14F-4D97-AF65-F5344CB8AC3E}">
        <p14:creationId xmlns:p14="http://schemas.microsoft.com/office/powerpoint/2010/main" val="76676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4D6938AE-2277-4952-9C3D-3BF727FA2E2D}"/>
              </a:ext>
            </a:extLst>
          </p:cNvPr>
          <p:cNvSpPr/>
          <p:nvPr/>
        </p:nvSpPr>
        <p:spPr>
          <a:xfrm>
            <a:off x="8160395" y="5485593"/>
            <a:ext cx="3916275" cy="1152931"/>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CACE897A-E300-4F2E-86DF-C8E8295D75F6}"/>
              </a:ext>
            </a:extLst>
          </p:cNvPr>
          <p:cNvSpPr/>
          <p:nvPr/>
        </p:nvSpPr>
        <p:spPr>
          <a:xfrm>
            <a:off x="662989" y="508958"/>
            <a:ext cx="10859063" cy="4424754"/>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16777ED5-6804-41BF-847A-3DD1ABCB9CE0}"/>
              </a:ext>
            </a:extLst>
          </p:cNvPr>
          <p:cNvSpPr/>
          <p:nvPr/>
        </p:nvSpPr>
        <p:spPr>
          <a:xfrm>
            <a:off x="1264556" y="583514"/>
            <a:ext cx="1314587" cy="452762"/>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E95B0D-2F07-440B-BAA2-B1C677FF8950}"/>
              </a:ext>
            </a:extLst>
          </p:cNvPr>
          <p:cNvSpPr/>
          <p:nvPr/>
        </p:nvSpPr>
        <p:spPr>
          <a:xfrm>
            <a:off x="1217671" y="1413359"/>
            <a:ext cx="1428740" cy="689987"/>
          </a:xfrm>
          <a:prstGeom prst="rect">
            <a:avLst/>
          </a:prstGeom>
          <a:solidFill>
            <a:srgbClr val="FDEE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Scheduling API Server</a:t>
            </a:r>
          </a:p>
        </p:txBody>
      </p:sp>
      <p:sp>
        <p:nvSpPr>
          <p:cNvPr id="11" name="Rectangle 10">
            <a:extLst>
              <a:ext uri="{FF2B5EF4-FFF2-40B4-BE49-F238E27FC236}">
                <a16:creationId xmlns:a16="http://schemas.microsoft.com/office/drawing/2014/main" id="{68552229-974C-48FC-9582-173F3C3C0CD4}"/>
              </a:ext>
            </a:extLst>
          </p:cNvPr>
          <p:cNvSpPr/>
          <p:nvPr/>
        </p:nvSpPr>
        <p:spPr>
          <a:xfrm>
            <a:off x="1216124" y="551759"/>
            <a:ext cx="1428740" cy="466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Store</a:t>
            </a:r>
          </a:p>
        </p:txBody>
      </p:sp>
      <p:cxnSp>
        <p:nvCxnSpPr>
          <p:cNvPr id="12" name="Straight Arrow Connector 11">
            <a:extLst>
              <a:ext uri="{FF2B5EF4-FFF2-40B4-BE49-F238E27FC236}">
                <a16:creationId xmlns:a16="http://schemas.microsoft.com/office/drawing/2014/main" id="{67FE6375-F4EB-491C-BA1F-DB69FC5567BC}"/>
              </a:ext>
            </a:extLst>
          </p:cNvPr>
          <p:cNvCxnSpPr>
            <a:cxnSpLocks/>
            <a:stCxn id="4" idx="0"/>
          </p:cNvCxnSpPr>
          <p:nvPr/>
        </p:nvCxnSpPr>
        <p:spPr>
          <a:xfrm flipV="1">
            <a:off x="1932041" y="1047821"/>
            <a:ext cx="1521" cy="365538"/>
          </a:xfrm>
          <a:prstGeom prst="straightConnector1">
            <a:avLst/>
          </a:prstGeom>
          <a:ln>
            <a:solidFill>
              <a:schemeClr val="accent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147F461-F302-4CB6-A373-9D7F11999AA6}"/>
              </a:ext>
            </a:extLst>
          </p:cNvPr>
          <p:cNvSpPr txBox="1"/>
          <p:nvPr/>
        </p:nvSpPr>
        <p:spPr>
          <a:xfrm>
            <a:off x="146182" y="1477578"/>
            <a:ext cx="1428741" cy="307777"/>
          </a:xfrm>
          <a:prstGeom prst="rect">
            <a:avLst/>
          </a:prstGeom>
          <a:noFill/>
          <a:ln>
            <a:noFill/>
            <a:prstDash val="dash"/>
          </a:ln>
        </p:spPr>
        <p:txBody>
          <a:bodyPr wrap="square" rtlCol="0">
            <a:spAutoFit/>
          </a:bodyPr>
          <a:lstStyle/>
          <a:p>
            <a:r>
              <a:rPr lang="en-US" sz="1400" b="1" dirty="0"/>
              <a:t>VM Request</a:t>
            </a:r>
          </a:p>
        </p:txBody>
      </p:sp>
      <p:cxnSp>
        <p:nvCxnSpPr>
          <p:cNvPr id="53" name="Straight Arrow Connector 52">
            <a:extLst>
              <a:ext uri="{FF2B5EF4-FFF2-40B4-BE49-F238E27FC236}">
                <a16:creationId xmlns:a16="http://schemas.microsoft.com/office/drawing/2014/main" id="{AD88A3DF-FEBF-4864-B263-3336A1FE58A6}"/>
              </a:ext>
            </a:extLst>
          </p:cNvPr>
          <p:cNvCxnSpPr>
            <a:cxnSpLocks/>
          </p:cNvCxnSpPr>
          <p:nvPr/>
        </p:nvCxnSpPr>
        <p:spPr>
          <a:xfrm>
            <a:off x="40778" y="1761870"/>
            <a:ext cx="1244423"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6D21896-1565-4FCB-816F-F4C065AA8A54}"/>
              </a:ext>
            </a:extLst>
          </p:cNvPr>
          <p:cNvSpPr/>
          <p:nvPr/>
        </p:nvSpPr>
        <p:spPr>
          <a:xfrm>
            <a:off x="9273187" y="5944199"/>
            <a:ext cx="989793"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r>
              <a:rPr lang="en-US" sz="1400" b="1" dirty="0">
                <a:solidFill>
                  <a:schemeClr val="tx1"/>
                </a:solidFill>
              </a:rPr>
              <a:t> Cluster</a:t>
            </a:r>
          </a:p>
        </p:txBody>
      </p:sp>
      <p:cxnSp>
        <p:nvCxnSpPr>
          <p:cNvPr id="81" name="Straight Arrow Connector 80">
            <a:extLst>
              <a:ext uri="{FF2B5EF4-FFF2-40B4-BE49-F238E27FC236}">
                <a16:creationId xmlns:a16="http://schemas.microsoft.com/office/drawing/2014/main" id="{34782FF2-F6DB-4F63-BF47-A557C1FDA621}"/>
              </a:ext>
            </a:extLst>
          </p:cNvPr>
          <p:cNvCxnSpPr>
            <a:cxnSpLocks/>
            <a:endCxn id="115" idx="0"/>
          </p:cNvCxnSpPr>
          <p:nvPr/>
        </p:nvCxnSpPr>
        <p:spPr>
          <a:xfrm flipH="1">
            <a:off x="8744542" y="5142678"/>
            <a:ext cx="103662" cy="795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04B5226-EC41-4008-B9D0-D384B4EFB18E}"/>
              </a:ext>
            </a:extLst>
          </p:cNvPr>
          <p:cNvCxnSpPr>
            <a:cxnSpLocks/>
          </p:cNvCxnSpPr>
          <p:nvPr/>
        </p:nvCxnSpPr>
        <p:spPr>
          <a:xfrm flipV="1">
            <a:off x="7859975" y="4591173"/>
            <a:ext cx="704711" cy="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50AE14E-1175-476C-AB7C-996D54F6579F}"/>
              </a:ext>
            </a:extLst>
          </p:cNvPr>
          <p:cNvSpPr txBox="1"/>
          <p:nvPr/>
        </p:nvSpPr>
        <p:spPr>
          <a:xfrm>
            <a:off x="2225279" y="3235266"/>
            <a:ext cx="1611558" cy="646331"/>
          </a:xfrm>
          <a:prstGeom prst="rect">
            <a:avLst/>
          </a:prstGeom>
          <a:solidFill>
            <a:srgbClr val="FDEEE3"/>
          </a:solidFill>
          <a:ln>
            <a:solidFill>
              <a:schemeClr val="tx1"/>
            </a:solidFill>
          </a:ln>
        </p:spPr>
        <p:txBody>
          <a:bodyPr wrap="square" rtlCol="0">
            <a:spAutoFit/>
          </a:bodyPr>
          <a:lstStyle/>
          <a:p>
            <a:r>
              <a:rPr lang="en-US" dirty="0"/>
              <a:t>Scheduling Event Handler</a:t>
            </a:r>
          </a:p>
        </p:txBody>
      </p:sp>
      <p:pic>
        <p:nvPicPr>
          <p:cNvPr id="23" name="Picture 22">
            <a:extLst>
              <a:ext uri="{FF2B5EF4-FFF2-40B4-BE49-F238E27FC236}">
                <a16:creationId xmlns:a16="http://schemas.microsoft.com/office/drawing/2014/main" id="{0E6B02CE-93A6-462E-831B-9587FF7F3020}"/>
              </a:ext>
            </a:extLst>
          </p:cNvPr>
          <p:cNvPicPr>
            <a:picLocks noChangeAspect="1"/>
          </p:cNvPicPr>
          <p:nvPr/>
        </p:nvPicPr>
        <p:blipFill>
          <a:blip r:embed="rId2"/>
          <a:stretch>
            <a:fillRect/>
          </a:stretch>
        </p:blipFill>
        <p:spPr>
          <a:xfrm>
            <a:off x="2119434" y="4252230"/>
            <a:ext cx="1409700" cy="466725"/>
          </a:xfrm>
          <a:prstGeom prst="rect">
            <a:avLst/>
          </a:prstGeom>
        </p:spPr>
      </p:pic>
      <p:sp>
        <p:nvSpPr>
          <p:cNvPr id="86" name="TextBox 85">
            <a:extLst>
              <a:ext uri="{FF2B5EF4-FFF2-40B4-BE49-F238E27FC236}">
                <a16:creationId xmlns:a16="http://schemas.microsoft.com/office/drawing/2014/main" id="{58B8AB0B-C385-4F86-8125-7831CBCDEFDE}"/>
              </a:ext>
            </a:extLst>
          </p:cNvPr>
          <p:cNvSpPr txBox="1"/>
          <p:nvPr/>
        </p:nvSpPr>
        <p:spPr>
          <a:xfrm>
            <a:off x="3786170" y="4192309"/>
            <a:ext cx="2024830" cy="646331"/>
          </a:xfrm>
          <a:prstGeom prst="rect">
            <a:avLst/>
          </a:prstGeom>
          <a:solidFill>
            <a:srgbClr val="FFC000"/>
          </a:solidFill>
          <a:ln>
            <a:solidFill>
              <a:schemeClr val="tx1"/>
            </a:solidFill>
          </a:ln>
        </p:spPr>
        <p:txBody>
          <a:bodyPr wrap="square" rtlCol="0">
            <a:spAutoFit/>
          </a:bodyPr>
          <a:lstStyle/>
          <a:p>
            <a:r>
              <a:rPr lang="en-US" b="1" dirty="0"/>
              <a:t>Scheduling Algorithm Executor</a:t>
            </a:r>
          </a:p>
        </p:txBody>
      </p:sp>
      <p:grpSp>
        <p:nvGrpSpPr>
          <p:cNvPr id="27" name="Group 26">
            <a:extLst>
              <a:ext uri="{FF2B5EF4-FFF2-40B4-BE49-F238E27FC236}">
                <a16:creationId xmlns:a16="http://schemas.microsoft.com/office/drawing/2014/main" id="{3DF7DFBE-B18A-4FE1-A5B4-9C8A9AB92E10}"/>
              </a:ext>
            </a:extLst>
          </p:cNvPr>
          <p:cNvGrpSpPr/>
          <p:nvPr/>
        </p:nvGrpSpPr>
        <p:grpSpPr>
          <a:xfrm>
            <a:off x="942744" y="2407213"/>
            <a:ext cx="1230219" cy="511690"/>
            <a:chOff x="4740083" y="1535815"/>
            <a:chExt cx="1233889" cy="837609"/>
          </a:xfrm>
        </p:grpSpPr>
        <p:sp>
          <p:nvSpPr>
            <p:cNvPr id="24" name="Oval 23">
              <a:extLst>
                <a:ext uri="{FF2B5EF4-FFF2-40B4-BE49-F238E27FC236}">
                  <a16:creationId xmlns:a16="http://schemas.microsoft.com/office/drawing/2014/main" id="{DF63EB5C-FE01-474E-A1D7-42F07CFCB560}"/>
                </a:ext>
              </a:extLst>
            </p:cNvPr>
            <p:cNvSpPr/>
            <p:nvPr/>
          </p:nvSpPr>
          <p:spPr>
            <a:xfrm>
              <a:off x="4760582" y="1535815"/>
              <a:ext cx="964022" cy="837609"/>
            </a:xfrm>
            <a:prstGeom prst="ellipse">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4156EF-F295-4F5F-92FE-677E172066B4}"/>
                </a:ext>
              </a:extLst>
            </p:cNvPr>
            <p:cNvSpPr txBox="1"/>
            <p:nvPr/>
          </p:nvSpPr>
          <p:spPr>
            <a:xfrm>
              <a:off x="4740083" y="1696460"/>
              <a:ext cx="1233889" cy="454415"/>
            </a:xfrm>
            <a:prstGeom prst="rect">
              <a:avLst/>
            </a:prstGeom>
            <a:noFill/>
          </p:spPr>
          <p:txBody>
            <a:bodyPr wrap="square" rtlCol="0">
              <a:spAutoFit/>
            </a:bodyPr>
            <a:lstStyle/>
            <a:p>
              <a:r>
                <a:rPr lang="en-US" dirty="0"/>
                <a:t>Informer</a:t>
              </a:r>
            </a:p>
          </p:txBody>
        </p:sp>
      </p:grpSp>
      <p:cxnSp>
        <p:nvCxnSpPr>
          <p:cNvPr id="29" name="Straight Arrow Connector 28">
            <a:extLst>
              <a:ext uri="{FF2B5EF4-FFF2-40B4-BE49-F238E27FC236}">
                <a16:creationId xmlns:a16="http://schemas.microsoft.com/office/drawing/2014/main" id="{B030949D-8685-4B7F-8072-04E1D53E8597}"/>
              </a:ext>
            </a:extLst>
          </p:cNvPr>
          <p:cNvCxnSpPr/>
          <p:nvPr/>
        </p:nvCxnSpPr>
        <p:spPr>
          <a:xfrm>
            <a:off x="2961701" y="3849126"/>
            <a:ext cx="0" cy="41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BA2AE5A-5982-40A8-8EAF-A154F40C4FE1}"/>
              </a:ext>
            </a:extLst>
          </p:cNvPr>
          <p:cNvSpPr txBox="1"/>
          <p:nvPr/>
        </p:nvSpPr>
        <p:spPr>
          <a:xfrm>
            <a:off x="2382030" y="4188691"/>
            <a:ext cx="1195491" cy="523220"/>
          </a:xfrm>
          <a:prstGeom prst="rect">
            <a:avLst/>
          </a:prstGeom>
          <a:noFill/>
          <a:ln>
            <a:noFill/>
            <a:prstDash val="dash"/>
          </a:ln>
        </p:spPr>
        <p:txBody>
          <a:bodyPr wrap="square" rtlCol="0">
            <a:spAutoFit/>
          </a:bodyPr>
          <a:lstStyle/>
          <a:p>
            <a:r>
              <a:rPr lang="en-US" sz="1400" b="1" dirty="0"/>
              <a:t>Scheduling Wait Queue</a:t>
            </a:r>
          </a:p>
        </p:txBody>
      </p:sp>
      <p:cxnSp>
        <p:nvCxnSpPr>
          <p:cNvPr id="36" name="Straight Arrow Connector 35">
            <a:extLst>
              <a:ext uri="{FF2B5EF4-FFF2-40B4-BE49-F238E27FC236}">
                <a16:creationId xmlns:a16="http://schemas.microsoft.com/office/drawing/2014/main" id="{AE750BA5-857B-4B98-9281-CE26DD6C07BB}"/>
              </a:ext>
            </a:extLst>
          </p:cNvPr>
          <p:cNvCxnSpPr>
            <a:cxnSpLocks/>
          </p:cNvCxnSpPr>
          <p:nvPr/>
        </p:nvCxnSpPr>
        <p:spPr>
          <a:xfrm>
            <a:off x="3485472" y="4456726"/>
            <a:ext cx="315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CE4337B0-3F9A-45B1-BDD3-26D6E5A5504F}"/>
              </a:ext>
            </a:extLst>
          </p:cNvPr>
          <p:cNvPicPr>
            <a:picLocks noChangeAspect="1"/>
          </p:cNvPicPr>
          <p:nvPr/>
        </p:nvPicPr>
        <p:blipFill>
          <a:blip r:embed="rId2"/>
          <a:stretch>
            <a:fillRect/>
          </a:stretch>
        </p:blipFill>
        <p:spPr>
          <a:xfrm>
            <a:off x="6467567" y="4332920"/>
            <a:ext cx="1409700" cy="466725"/>
          </a:xfrm>
          <a:prstGeom prst="rect">
            <a:avLst/>
          </a:prstGeom>
        </p:spPr>
      </p:pic>
      <p:cxnSp>
        <p:nvCxnSpPr>
          <p:cNvPr id="96" name="Straight Arrow Connector 95">
            <a:extLst>
              <a:ext uri="{FF2B5EF4-FFF2-40B4-BE49-F238E27FC236}">
                <a16:creationId xmlns:a16="http://schemas.microsoft.com/office/drawing/2014/main" id="{1C91C0D8-665D-480A-B15F-B84B470E29EE}"/>
              </a:ext>
            </a:extLst>
          </p:cNvPr>
          <p:cNvCxnSpPr>
            <a:cxnSpLocks/>
          </p:cNvCxnSpPr>
          <p:nvPr/>
        </p:nvCxnSpPr>
        <p:spPr>
          <a:xfrm>
            <a:off x="5827853" y="4611219"/>
            <a:ext cx="638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FC23F0C1-7A69-40EA-97BE-CCF80763BFEB}"/>
              </a:ext>
            </a:extLst>
          </p:cNvPr>
          <p:cNvSpPr txBox="1"/>
          <p:nvPr/>
        </p:nvSpPr>
        <p:spPr>
          <a:xfrm>
            <a:off x="8545027" y="4184956"/>
            <a:ext cx="1833283" cy="923330"/>
          </a:xfrm>
          <a:prstGeom prst="rect">
            <a:avLst/>
          </a:prstGeom>
          <a:solidFill>
            <a:srgbClr val="FDEEE3"/>
          </a:solidFill>
          <a:ln>
            <a:solidFill>
              <a:schemeClr val="tx1"/>
            </a:solidFill>
          </a:ln>
        </p:spPr>
        <p:txBody>
          <a:bodyPr wrap="square" rtlCol="0">
            <a:spAutoFit/>
          </a:bodyPr>
          <a:lstStyle/>
          <a:p>
            <a:pPr algn="ctr"/>
            <a:r>
              <a:rPr lang="en-US" dirty="0"/>
              <a:t>VM Request  Dispatcher</a:t>
            </a:r>
          </a:p>
          <a:p>
            <a:pPr algn="ctr"/>
            <a:endParaRPr lang="en-US" dirty="0"/>
          </a:p>
        </p:txBody>
      </p:sp>
      <p:sp>
        <p:nvSpPr>
          <p:cNvPr id="100" name="TextBox 99">
            <a:extLst>
              <a:ext uri="{FF2B5EF4-FFF2-40B4-BE49-F238E27FC236}">
                <a16:creationId xmlns:a16="http://schemas.microsoft.com/office/drawing/2014/main" id="{6FE94764-FD93-44ED-B2F8-5F2D851C1C05}"/>
              </a:ext>
            </a:extLst>
          </p:cNvPr>
          <p:cNvSpPr txBox="1"/>
          <p:nvPr/>
        </p:nvSpPr>
        <p:spPr>
          <a:xfrm>
            <a:off x="6602094" y="4301842"/>
            <a:ext cx="1434629" cy="523220"/>
          </a:xfrm>
          <a:prstGeom prst="rect">
            <a:avLst/>
          </a:prstGeom>
          <a:noFill/>
          <a:ln>
            <a:noFill/>
            <a:prstDash val="dash"/>
          </a:ln>
        </p:spPr>
        <p:txBody>
          <a:bodyPr wrap="square" rtlCol="0">
            <a:spAutoFit/>
          </a:bodyPr>
          <a:lstStyle/>
          <a:p>
            <a:r>
              <a:rPr lang="en-US" sz="1400" b="1" dirty="0"/>
              <a:t>Scheduling Decision Queue</a:t>
            </a:r>
          </a:p>
        </p:txBody>
      </p:sp>
      <p:sp>
        <p:nvSpPr>
          <p:cNvPr id="108" name="TextBox 107">
            <a:extLst>
              <a:ext uri="{FF2B5EF4-FFF2-40B4-BE49-F238E27FC236}">
                <a16:creationId xmlns:a16="http://schemas.microsoft.com/office/drawing/2014/main" id="{A6405992-CB3F-4491-9885-B1516285CB6D}"/>
              </a:ext>
            </a:extLst>
          </p:cNvPr>
          <p:cNvSpPr txBox="1"/>
          <p:nvPr/>
        </p:nvSpPr>
        <p:spPr>
          <a:xfrm>
            <a:off x="5758224" y="4035918"/>
            <a:ext cx="938147" cy="523220"/>
          </a:xfrm>
          <a:prstGeom prst="rect">
            <a:avLst/>
          </a:prstGeom>
          <a:noFill/>
          <a:ln>
            <a:noFill/>
            <a:prstDash val="dash"/>
          </a:ln>
        </p:spPr>
        <p:txBody>
          <a:bodyPr wrap="square" rtlCol="0">
            <a:spAutoFit/>
          </a:bodyPr>
          <a:lstStyle/>
          <a:p>
            <a:r>
              <a:rPr lang="en-US" sz="1400" b="1" dirty="0"/>
              <a:t>Enqueue decision</a:t>
            </a:r>
          </a:p>
        </p:txBody>
      </p:sp>
      <p:sp>
        <p:nvSpPr>
          <p:cNvPr id="114" name="TextBox 113">
            <a:extLst>
              <a:ext uri="{FF2B5EF4-FFF2-40B4-BE49-F238E27FC236}">
                <a16:creationId xmlns:a16="http://schemas.microsoft.com/office/drawing/2014/main" id="{905FE761-21E8-4E28-B470-B7B6F092E2C6}"/>
              </a:ext>
            </a:extLst>
          </p:cNvPr>
          <p:cNvSpPr txBox="1"/>
          <p:nvPr/>
        </p:nvSpPr>
        <p:spPr>
          <a:xfrm>
            <a:off x="7799899" y="4002972"/>
            <a:ext cx="938147" cy="523220"/>
          </a:xfrm>
          <a:prstGeom prst="rect">
            <a:avLst/>
          </a:prstGeom>
          <a:noFill/>
          <a:ln>
            <a:noFill/>
            <a:prstDash val="dash"/>
          </a:ln>
        </p:spPr>
        <p:txBody>
          <a:bodyPr wrap="square" rtlCol="0">
            <a:spAutoFit/>
          </a:bodyPr>
          <a:lstStyle/>
          <a:p>
            <a:r>
              <a:rPr lang="en-US" sz="1400" b="1" dirty="0"/>
              <a:t>Dequeue decision</a:t>
            </a:r>
          </a:p>
        </p:txBody>
      </p:sp>
      <p:sp>
        <p:nvSpPr>
          <p:cNvPr id="115" name="Rectangle 114">
            <a:extLst>
              <a:ext uri="{FF2B5EF4-FFF2-40B4-BE49-F238E27FC236}">
                <a16:creationId xmlns:a16="http://schemas.microsoft.com/office/drawing/2014/main" id="{038BEE16-28E7-4D47-B7DA-F6EA2D1340CB}"/>
              </a:ext>
            </a:extLst>
          </p:cNvPr>
          <p:cNvSpPr/>
          <p:nvPr/>
        </p:nvSpPr>
        <p:spPr>
          <a:xfrm>
            <a:off x="8274081" y="5938124"/>
            <a:ext cx="940921"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K8S</a:t>
            </a:r>
          </a:p>
          <a:p>
            <a:pPr algn="ctr"/>
            <a:r>
              <a:rPr lang="en-US" sz="1400" b="1" dirty="0">
                <a:solidFill>
                  <a:schemeClr val="tx1"/>
                </a:solidFill>
              </a:rPr>
              <a:t>Cluster</a:t>
            </a:r>
          </a:p>
        </p:txBody>
      </p:sp>
      <p:sp>
        <p:nvSpPr>
          <p:cNvPr id="113" name="Rectangle 112">
            <a:extLst>
              <a:ext uri="{FF2B5EF4-FFF2-40B4-BE49-F238E27FC236}">
                <a16:creationId xmlns:a16="http://schemas.microsoft.com/office/drawing/2014/main" id="{E7AE8124-FF02-43DC-94C7-25F419BF7A04}"/>
              </a:ext>
            </a:extLst>
          </p:cNvPr>
          <p:cNvSpPr/>
          <p:nvPr/>
        </p:nvSpPr>
        <p:spPr>
          <a:xfrm>
            <a:off x="8538550" y="4751644"/>
            <a:ext cx="849967" cy="391034"/>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K8S Adaptor</a:t>
            </a:r>
          </a:p>
        </p:txBody>
      </p:sp>
      <p:sp>
        <p:nvSpPr>
          <p:cNvPr id="117" name="Rectangle 116">
            <a:extLst>
              <a:ext uri="{FF2B5EF4-FFF2-40B4-BE49-F238E27FC236}">
                <a16:creationId xmlns:a16="http://schemas.microsoft.com/office/drawing/2014/main" id="{C36E0FD5-B38E-449C-8EDE-49D63A42DB1C}"/>
              </a:ext>
            </a:extLst>
          </p:cNvPr>
          <p:cNvSpPr/>
          <p:nvPr/>
        </p:nvSpPr>
        <p:spPr>
          <a:xfrm>
            <a:off x="9437200" y="4751644"/>
            <a:ext cx="992807" cy="391034"/>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endParaRPr lang="en-US" sz="1400" b="1" dirty="0">
              <a:solidFill>
                <a:schemeClr val="tx1"/>
              </a:solidFill>
            </a:endParaRPr>
          </a:p>
          <a:p>
            <a:pPr algn="ctr"/>
            <a:r>
              <a:rPr lang="en-US" sz="1400" b="1" dirty="0">
                <a:solidFill>
                  <a:schemeClr val="tx1"/>
                </a:solidFill>
              </a:rPr>
              <a:t>Adaptor</a:t>
            </a:r>
          </a:p>
        </p:txBody>
      </p:sp>
      <p:cxnSp>
        <p:nvCxnSpPr>
          <p:cNvPr id="120" name="Straight Arrow Connector 119">
            <a:extLst>
              <a:ext uri="{FF2B5EF4-FFF2-40B4-BE49-F238E27FC236}">
                <a16:creationId xmlns:a16="http://schemas.microsoft.com/office/drawing/2014/main" id="{2C0F72FE-F810-4993-BD9D-74307675FB21}"/>
              </a:ext>
            </a:extLst>
          </p:cNvPr>
          <p:cNvCxnSpPr>
            <a:cxnSpLocks/>
            <a:endCxn id="71" idx="0"/>
          </p:cNvCxnSpPr>
          <p:nvPr/>
        </p:nvCxnSpPr>
        <p:spPr>
          <a:xfrm flipH="1">
            <a:off x="9768084" y="5142678"/>
            <a:ext cx="50190" cy="80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C97FAD5-32C7-4F4C-8E77-E571B4507EDC}"/>
              </a:ext>
            </a:extLst>
          </p:cNvPr>
          <p:cNvCxnSpPr>
            <a:cxnSpLocks/>
          </p:cNvCxnSpPr>
          <p:nvPr/>
        </p:nvCxnSpPr>
        <p:spPr>
          <a:xfrm flipH="1">
            <a:off x="2644866" y="2038365"/>
            <a:ext cx="2399884" cy="1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D877EF4-A507-47D5-833A-6213E977AE6E}"/>
              </a:ext>
            </a:extLst>
          </p:cNvPr>
          <p:cNvSpPr txBox="1"/>
          <p:nvPr/>
        </p:nvSpPr>
        <p:spPr>
          <a:xfrm>
            <a:off x="1482716" y="1085533"/>
            <a:ext cx="998112" cy="315333"/>
          </a:xfrm>
          <a:prstGeom prst="rect">
            <a:avLst/>
          </a:prstGeom>
          <a:noFill/>
          <a:ln>
            <a:noFill/>
            <a:prstDash val="dash"/>
          </a:ln>
        </p:spPr>
        <p:txBody>
          <a:bodyPr wrap="square" rtlCol="0">
            <a:spAutoFit/>
          </a:bodyPr>
          <a:lstStyle/>
          <a:p>
            <a:r>
              <a:rPr lang="en-US" sz="1400" b="1" dirty="0"/>
              <a:t>VM Object</a:t>
            </a:r>
          </a:p>
        </p:txBody>
      </p:sp>
      <p:cxnSp>
        <p:nvCxnSpPr>
          <p:cNvPr id="147" name="Straight Arrow Connector 146">
            <a:extLst>
              <a:ext uri="{FF2B5EF4-FFF2-40B4-BE49-F238E27FC236}">
                <a16:creationId xmlns:a16="http://schemas.microsoft.com/office/drawing/2014/main" id="{C3CA0E26-9B03-4C1F-8565-3366323E0482}"/>
              </a:ext>
            </a:extLst>
          </p:cNvPr>
          <p:cNvCxnSpPr>
            <a:cxnSpLocks/>
          </p:cNvCxnSpPr>
          <p:nvPr/>
        </p:nvCxnSpPr>
        <p:spPr>
          <a:xfrm flipH="1" flipV="1">
            <a:off x="5037849" y="2040464"/>
            <a:ext cx="13802" cy="213689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2F823B0E-A076-4E46-B395-AC89888AE449}"/>
              </a:ext>
            </a:extLst>
          </p:cNvPr>
          <p:cNvSpPr txBox="1"/>
          <p:nvPr/>
        </p:nvSpPr>
        <p:spPr>
          <a:xfrm>
            <a:off x="2420344" y="3942783"/>
            <a:ext cx="1230219" cy="307777"/>
          </a:xfrm>
          <a:prstGeom prst="rect">
            <a:avLst/>
          </a:prstGeom>
          <a:noFill/>
          <a:ln>
            <a:noFill/>
            <a:prstDash val="dash"/>
          </a:ln>
        </p:spPr>
        <p:txBody>
          <a:bodyPr wrap="square" rtlCol="0">
            <a:spAutoFit/>
          </a:bodyPr>
          <a:lstStyle/>
          <a:p>
            <a:r>
              <a:rPr lang="en-US" sz="1400" b="1" dirty="0"/>
              <a:t>VM Creation</a:t>
            </a:r>
          </a:p>
        </p:txBody>
      </p:sp>
      <p:cxnSp>
        <p:nvCxnSpPr>
          <p:cNvPr id="62" name="Straight Arrow Connector 61">
            <a:extLst>
              <a:ext uri="{FF2B5EF4-FFF2-40B4-BE49-F238E27FC236}">
                <a16:creationId xmlns:a16="http://schemas.microsoft.com/office/drawing/2014/main" id="{C0DDC9CB-D5FA-4BEE-B039-46F1431CC9B0}"/>
              </a:ext>
            </a:extLst>
          </p:cNvPr>
          <p:cNvCxnSpPr>
            <a:cxnSpLocks/>
          </p:cNvCxnSpPr>
          <p:nvPr/>
        </p:nvCxnSpPr>
        <p:spPr>
          <a:xfrm flipH="1" flipV="1">
            <a:off x="11064627" y="1424975"/>
            <a:ext cx="69841" cy="427841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F3B7990-18FD-42D0-944A-B24448B8EEE8}"/>
              </a:ext>
            </a:extLst>
          </p:cNvPr>
          <p:cNvSpPr txBox="1"/>
          <p:nvPr/>
        </p:nvSpPr>
        <p:spPr>
          <a:xfrm>
            <a:off x="10262980" y="5537226"/>
            <a:ext cx="1761384" cy="646331"/>
          </a:xfrm>
          <a:prstGeom prst="rect">
            <a:avLst/>
          </a:prstGeom>
          <a:solidFill>
            <a:srgbClr val="FDEEE3"/>
          </a:solidFill>
          <a:ln>
            <a:solidFill>
              <a:schemeClr val="tx1"/>
            </a:solidFill>
          </a:ln>
        </p:spPr>
        <p:txBody>
          <a:bodyPr wrap="square" rtlCol="0">
            <a:spAutoFit/>
          </a:bodyPr>
          <a:lstStyle/>
          <a:p>
            <a:pPr algn="ctr"/>
            <a:r>
              <a:rPr lang="en-US" dirty="0"/>
              <a:t>Cluster Resource Collector </a:t>
            </a:r>
          </a:p>
        </p:txBody>
      </p:sp>
      <p:cxnSp>
        <p:nvCxnSpPr>
          <p:cNvPr id="66" name="Straight Arrow Connector 65">
            <a:extLst>
              <a:ext uri="{FF2B5EF4-FFF2-40B4-BE49-F238E27FC236}">
                <a16:creationId xmlns:a16="http://schemas.microsoft.com/office/drawing/2014/main" id="{F3662623-AFFA-48EA-AAC3-C94A3241A480}"/>
              </a:ext>
            </a:extLst>
          </p:cNvPr>
          <p:cNvCxnSpPr>
            <a:cxnSpLocks/>
          </p:cNvCxnSpPr>
          <p:nvPr/>
        </p:nvCxnSpPr>
        <p:spPr>
          <a:xfrm flipH="1">
            <a:off x="2632888" y="1420046"/>
            <a:ext cx="8441903" cy="68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F80BBCA-2B04-4C3B-87E6-DF849D202F5E}"/>
              </a:ext>
            </a:extLst>
          </p:cNvPr>
          <p:cNvSpPr txBox="1"/>
          <p:nvPr/>
        </p:nvSpPr>
        <p:spPr>
          <a:xfrm>
            <a:off x="2827112" y="1219860"/>
            <a:ext cx="3891503" cy="307777"/>
          </a:xfrm>
          <a:prstGeom prst="rect">
            <a:avLst/>
          </a:prstGeom>
          <a:noFill/>
          <a:ln>
            <a:noFill/>
            <a:prstDash val="dash"/>
          </a:ln>
        </p:spPr>
        <p:txBody>
          <a:bodyPr wrap="square" rtlCol="0">
            <a:spAutoFit/>
          </a:bodyPr>
          <a:lstStyle/>
          <a:p>
            <a:r>
              <a:rPr lang="en-US" sz="1400" b="1" dirty="0"/>
              <a:t>Update Each Cluster’s Resource Info in Data Store</a:t>
            </a:r>
          </a:p>
        </p:txBody>
      </p:sp>
      <p:sp>
        <p:nvSpPr>
          <p:cNvPr id="55" name="TextBox 54">
            <a:extLst>
              <a:ext uri="{FF2B5EF4-FFF2-40B4-BE49-F238E27FC236}">
                <a16:creationId xmlns:a16="http://schemas.microsoft.com/office/drawing/2014/main" id="{D3F9989A-9FE2-4A1E-8A05-1AF49BC425A5}"/>
              </a:ext>
            </a:extLst>
          </p:cNvPr>
          <p:cNvSpPr txBox="1"/>
          <p:nvPr/>
        </p:nvSpPr>
        <p:spPr>
          <a:xfrm>
            <a:off x="795155" y="3241406"/>
            <a:ext cx="1358695" cy="646331"/>
          </a:xfrm>
          <a:prstGeom prst="rect">
            <a:avLst/>
          </a:prstGeom>
          <a:solidFill>
            <a:srgbClr val="FDEEE3"/>
          </a:solidFill>
          <a:ln>
            <a:solidFill>
              <a:schemeClr val="tx1"/>
            </a:solidFill>
          </a:ln>
        </p:spPr>
        <p:txBody>
          <a:bodyPr wrap="square" rtlCol="0">
            <a:spAutoFit/>
          </a:bodyPr>
          <a:lstStyle/>
          <a:p>
            <a:r>
              <a:rPr lang="en-US" dirty="0"/>
              <a:t>VM Request</a:t>
            </a:r>
          </a:p>
          <a:p>
            <a:r>
              <a:rPr lang="en-US" dirty="0"/>
              <a:t>Dispatcher</a:t>
            </a:r>
          </a:p>
        </p:txBody>
      </p:sp>
      <p:cxnSp>
        <p:nvCxnSpPr>
          <p:cNvPr id="63" name="Straight Arrow Connector 62">
            <a:extLst>
              <a:ext uri="{FF2B5EF4-FFF2-40B4-BE49-F238E27FC236}">
                <a16:creationId xmlns:a16="http://schemas.microsoft.com/office/drawing/2014/main" id="{D4908058-F72D-47CD-9B72-4FF1F6E42F51}"/>
              </a:ext>
            </a:extLst>
          </p:cNvPr>
          <p:cNvCxnSpPr>
            <a:cxnSpLocks/>
          </p:cNvCxnSpPr>
          <p:nvPr/>
        </p:nvCxnSpPr>
        <p:spPr>
          <a:xfrm flipV="1">
            <a:off x="1517282" y="2110611"/>
            <a:ext cx="368894" cy="280090"/>
          </a:xfrm>
          <a:prstGeom prst="straightConnector1">
            <a:avLst/>
          </a:prstGeom>
          <a:ln>
            <a:solidFill>
              <a:schemeClr val="accent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2DF2F02C-E6F4-42BD-9FD6-065F81016334}"/>
              </a:ext>
            </a:extLst>
          </p:cNvPr>
          <p:cNvSpPr txBox="1"/>
          <p:nvPr/>
        </p:nvSpPr>
        <p:spPr>
          <a:xfrm>
            <a:off x="588272" y="2076472"/>
            <a:ext cx="1119848" cy="307777"/>
          </a:xfrm>
          <a:prstGeom prst="rect">
            <a:avLst/>
          </a:prstGeom>
          <a:noFill/>
          <a:ln>
            <a:noFill/>
            <a:prstDash val="dash"/>
          </a:ln>
        </p:spPr>
        <p:txBody>
          <a:bodyPr wrap="square" rtlCol="0">
            <a:spAutoFit/>
          </a:bodyPr>
          <a:lstStyle/>
          <a:p>
            <a:r>
              <a:rPr lang="en-US" sz="1400" b="1" dirty="0"/>
              <a:t>VM Creation</a:t>
            </a:r>
          </a:p>
        </p:txBody>
      </p:sp>
      <p:sp>
        <p:nvSpPr>
          <p:cNvPr id="75" name="TextBox 74">
            <a:extLst>
              <a:ext uri="{FF2B5EF4-FFF2-40B4-BE49-F238E27FC236}">
                <a16:creationId xmlns:a16="http://schemas.microsoft.com/office/drawing/2014/main" id="{74A20A6D-8A36-430B-AD20-3066B1D9E0B5}"/>
              </a:ext>
            </a:extLst>
          </p:cNvPr>
          <p:cNvSpPr txBox="1"/>
          <p:nvPr/>
        </p:nvSpPr>
        <p:spPr>
          <a:xfrm>
            <a:off x="2849609" y="1765220"/>
            <a:ext cx="3037394" cy="307777"/>
          </a:xfrm>
          <a:prstGeom prst="rect">
            <a:avLst/>
          </a:prstGeom>
          <a:noFill/>
          <a:ln>
            <a:noFill/>
            <a:prstDash val="dash"/>
          </a:ln>
        </p:spPr>
        <p:txBody>
          <a:bodyPr wrap="square" rtlCol="0">
            <a:spAutoFit/>
          </a:bodyPr>
          <a:lstStyle/>
          <a:p>
            <a:r>
              <a:rPr lang="en-US" sz="1400" b="1" dirty="0"/>
              <a:t>Update Selected Cluster’s Resource</a:t>
            </a:r>
          </a:p>
        </p:txBody>
      </p:sp>
      <p:cxnSp>
        <p:nvCxnSpPr>
          <p:cNvPr id="72" name="Straight Arrow Connector 71">
            <a:extLst>
              <a:ext uri="{FF2B5EF4-FFF2-40B4-BE49-F238E27FC236}">
                <a16:creationId xmlns:a16="http://schemas.microsoft.com/office/drawing/2014/main" id="{0846E4E3-5E3E-4137-967F-5F213AC47567}"/>
              </a:ext>
            </a:extLst>
          </p:cNvPr>
          <p:cNvCxnSpPr>
            <a:cxnSpLocks/>
          </p:cNvCxnSpPr>
          <p:nvPr/>
        </p:nvCxnSpPr>
        <p:spPr>
          <a:xfrm flipV="1">
            <a:off x="1433636" y="2965521"/>
            <a:ext cx="5739" cy="275885"/>
          </a:xfrm>
          <a:prstGeom prst="straightConnector1">
            <a:avLst/>
          </a:prstGeom>
          <a:ln>
            <a:solidFill>
              <a:schemeClr val="accent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CD6CC016-BEE3-4584-B537-620FB8A1E2E5}"/>
              </a:ext>
            </a:extLst>
          </p:cNvPr>
          <p:cNvGrpSpPr/>
          <p:nvPr/>
        </p:nvGrpSpPr>
        <p:grpSpPr>
          <a:xfrm>
            <a:off x="2442588" y="2437293"/>
            <a:ext cx="1281781" cy="504802"/>
            <a:chOff x="4748521" y="1519600"/>
            <a:chExt cx="1285605" cy="837609"/>
          </a:xfrm>
        </p:grpSpPr>
        <p:sp>
          <p:nvSpPr>
            <p:cNvPr id="74" name="Oval 73">
              <a:extLst>
                <a:ext uri="{FF2B5EF4-FFF2-40B4-BE49-F238E27FC236}">
                  <a16:creationId xmlns:a16="http://schemas.microsoft.com/office/drawing/2014/main" id="{B70F59FB-B204-43EC-9E4A-564878756AFE}"/>
                </a:ext>
              </a:extLst>
            </p:cNvPr>
            <p:cNvSpPr/>
            <p:nvPr/>
          </p:nvSpPr>
          <p:spPr>
            <a:xfrm>
              <a:off x="4748521" y="1519600"/>
              <a:ext cx="964022" cy="837609"/>
            </a:xfrm>
            <a:prstGeom prst="ellipse">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B312AE87-B5CD-4C11-B45B-2E68D096B575}"/>
                </a:ext>
              </a:extLst>
            </p:cNvPr>
            <p:cNvSpPr txBox="1"/>
            <p:nvPr/>
          </p:nvSpPr>
          <p:spPr>
            <a:xfrm>
              <a:off x="4800237" y="1618472"/>
              <a:ext cx="1233889" cy="454414"/>
            </a:xfrm>
            <a:prstGeom prst="rect">
              <a:avLst/>
            </a:prstGeom>
            <a:noFill/>
          </p:spPr>
          <p:txBody>
            <a:bodyPr wrap="square" rtlCol="0">
              <a:spAutoFit/>
            </a:bodyPr>
            <a:lstStyle/>
            <a:p>
              <a:r>
                <a:rPr lang="en-US" dirty="0"/>
                <a:t>Informer</a:t>
              </a:r>
            </a:p>
          </p:txBody>
        </p:sp>
      </p:grpSp>
      <p:cxnSp>
        <p:nvCxnSpPr>
          <p:cNvPr id="77" name="Straight Arrow Connector 76">
            <a:extLst>
              <a:ext uri="{FF2B5EF4-FFF2-40B4-BE49-F238E27FC236}">
                <a16:creationId xmlns:a16="http://schemas.microsoft.com/office/drawing/2014/main" id="{F358A568-5C42-4924-96DB-18F5D428DF14}"/>
              </a:ext>
            </a:extLst>
          </p:cNvPr>
          <p:cNvCxnSpPr>
            <a:cxnSpLocks/>
            <a:endCxn id="4" idx="2"/>
          </p:cNvCxnSpPr>
          <p:nvPr/>
        </p:nvCxnSpPr>
        <p:spPr>
          <a:xfrm flipH="1" flipV="1">
            <a:off x="1932041" y="2103346"/>
            <a:ext cx="1226300" cy="311952"/>
          </a:xfrm>
          <a:prstGeom prst="straightConnector1">
            <a:avLst/>
          </a:prstGeom>
          <a:ln>
            <a:solidFill>
              <a:schemeClr val="accent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DD8891E-6925-4F5B-A6AC-4FBEC7E75D6D}"/>
              </a:ext>
            </a:extLst>
          </p:cNvPr>
          <p:cNvCxnSpPr>
            <a:cxnSpLocks/>
          </p:cNvCxnSpPr>
          <p:nvPr/>
        </p:nvCxnSpPr>
        <p:spPr>
          <a:xfrm flipV="1">
            <a:off x="2925615" y="2982636"/>
            <a:ext cx="5739" cy="275885"/>
          </a:xfrm>
          <a:prstGeom prst="straightConnector1">
            <a:avLst/>
          </a:prstGeom>
          <a:ln>
            <a:solidFill>
              <a:schemeClr val="accent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A1DD498-12B0-4CB1-B06A-9E18DBF74CE1}"/>
              </a:ext>
            </a:extLst>
          </p:cNvPr>
          <p:cNvSpPr txBox="1"/>
          <p:nvPr/>
        </p:nvSpPr>
        <p:spPr>
          <a:xfrm>
            <a:off x="2078966" y="2113538"/>
            <a:ext cx="1119848" cy="307777"/>
          </a:xfrm>
          <a:prstGeom prst="rect">
            <a:avLst/>
          </a:prstGeom>
          <a:noFill/>
          <a:ln>
            <a:noFill/>
            <a:prstDash val="dash"/>
          </a:ln>
        </p:spPr>
        <p:txBody>
          <a:bodyPr wrap="square" rtlCol="0">
            <a:spAutoFit/>
          </a:bodyPr>
          <a:lstStyle/>
          <a:p>
            <a:r>
              <a:rPr lang="en-US" sz="1400" b="1" dirty="0"/>
              <a:t>VM Creation</a:t>
            </a:r>
          </a:p>
        </p:txBody>
      </p:sp>
    </p:spTree>
    <p:extLst>
      <p:ext uri="{BB962C8B-B14F-4D97-AF65-F5344CB8AC3E}">
        <p14:creationId xmlns:p14="http://schemas.microsoft.com/office/powerpoint/2010/main" val="344095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Global Scheduling Algorithm</a:t>
            </a:r>
          </a:p>
        </p:txBody>
      </p:sp>
      <p:sp>
        <p:nvSpPr>
          <p:cNvPr id="62" name="TextBox 61">
            <a:extLst>
              <a:ext uri="{FF2B5EF4-FFF2-40B4-BE49-F238E27FC236}">
                <a16:creationId xmlns:a16="http://schemas.microsoft.com/office/drawing/2014/main" id="{20B03BAC-5852-44FF-8846-1E8D269953A7}"/>
              </a:ext>
            </a:extLst>
          </p:cNvPr>
          <p:cNvSpPr txBox="1"/>
          <p:nvPr/>
        </p:nvSpPr>
        <p:spPr>
          <a:xfrm>
            <a:off x="3774883" y="2249143"/>
            <a:ext cx="1057275" cy="369332"/>
          </a:xfrm>
          <a:prstGeom prst="rect">
            <a:avLst/>
          </a:prstGeom>
          <a:noFill/>
        </p:spPr>
        <p:txBody>
          <a:bodyPr wrap="square" rtlCol="0">
            <a:spAutoFit/>
          </a:bodyPr>
          <a:lstStyle/>
          <a:p>
            <a:pPr algn="ctr"/>
            <a:r>
              <a:rPr lang="en-US" dirty="0"/>
              <a:t>Cluster 2</a:t>
            </a:r>
          </a:p>
        </p:txBody>
      </p:sp>
      <p:sp>
        <p:nvSpPr>
          <p:cNvPr id="70" name="Rectangle 69">
            <a:extLst>
              <a:ext uri="{FF2B5EF4-FFF2-40B4-BE49-F238E27FC236}">
                <a16:creationId xmlns:a16="http://schemas.microsoft.com/office/drawing/2014/main" id="{AFF5905B-07EA-44B1-9F06-6DAB40CB0852}"/>
              </a:ext>
            </a:extLst>
          </p:cNvPr>
          <p:cNvSpPr/>
          <p:nvPr/>
        </p:nvSpPr>
        <p:spPr>
          <a:xfrm>
            <a:off x="4708397" y="1346528"/>
            <a:ext cx="590550" cy="3693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C3F67023-0D5C-4378-A789-4BB0E72EB56C}"/>
              </a:ext>
            </a:extLst>
          </p:cNvPr>
          <p:cNvSpPr txBox="1"/>
          <p:nvPr/>
        </p:nvSpPr>
        <p:spPr>
          <a:xfrm>
            <a:off x="4646010" y="1387347"/>
            <a:ext cx="747335" cy="276999"/>
          </a:xfrm>
          <a:prstGeom prst="rect">
            <a:avLst/>
          </a:prstGeom>
          <a:noFill/>
        </p:spPr>
        <p:txBody>
          <a:bodyPr wrap="square" rtlCol="0">
            <a:spAutoFit/>
          </a:bodyPr>
          <a:lstStyle/>
          <a:p>
            <a:r>
              <a:rPr lang="en-US" sz="1200" b="1" dirty="0"/>
              <a:t>New VM</a:t>
            </a:r>
          </a:p>
        </p:txBody>
      </p:sp>
      <p:cxnSp>
        <p:nvCxnSpPr>
          <p:cNvPr id="15" name="Straight Arrow Connector 14">
            <a:extLst>
              <a:ext uri="{FF2B5EF4-FFF2-40B4-BE49-F238E27FC236}">
                <a16:creationId xmlns:a16="http://schemas.microsoft.com/office/drawing/2014/main" id="{43761064-4B0A-4C90-9460-E4E2E280A3E2}"/>
              </a:ext>
            </a:extLst>
          </p:cNvPr>
          <p:cNvCxnSpPr>
            <a:cxnSpLocks/>
          </p:cNvCxnSpPr>
          <p:nvPr/>
        </p:nvCxnSpPr>
        <p:spPr>
          <a:xfrm flipH="1">
            <a:off x="5070720" y="3338661"/>
            <a:ext cx="1" cy="80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62FE89D-1FCB-48A2-AAF4-EA9BBFAD97AB}"/>
              </a:ext>
            </a:extLst>
          </p:cNvPr>
          <p:cNvSpPr/>
          <p:nvPr/>
        </p:nvSpPr>
        <p:spPr>
          <a:xfrm>
            <a:off x="5139121" y="3374345"/>
            <a:ext cx="5166196" cy="584775"/>
          </a:xfrm>
          <a:prstGeom prst="rect">
            <a:avLst/>
          </a:prstGeom>
        </p:spPr>
        <p:txBody>
          <a:bodyPr wrap="square">
            <a:spAutoFit/>
          </a:bodyPr>
          <a:lstStyle/>
          <a:p>
            <a:r>
              <a:rPr lang="en-US" sz="1600" kern="0" dirty="0"/>
              <a:t>Scoring: select the one with the most available resource</a:t>
            </a:r>
          </a:p>
          <a:p>
            <a:r>
              <a:rPr lang="en-US" sz="1600" kern="0" dirty="0"/>
              <a:t>(Even Load Distribution)</a:t>
            </a:r>
          </a:p>
        </p:txBody>
      </p:sp>
      <p:cxnSp>
        <p:nvCxnSpPr>
          <p:cNvPr id="59" name="Straight Arrow Connector 58">
            <a:extLst>
              <a:ext uri="{FF2B5EF4-FFF2-40B4-BE49-F238E27FC236}">
                <a16:creationId xmlns:a16="http://schemas.microsoft.com/office/drawing/2014/main" id="{365357CD-6111-4D25-A41C-43DAE9D681C9}"/>
              </a:ext>
            </a:extLst>
          </p:cNvPr>
          <p:cNvCxnSpPr>
            <a:cxnSpLocks/>
          </p:cNvCxnSpPr>
          <p:nvPr/>
        </p:nvCxnSpPr>
        <p:spPr>
          <a:xfrm>
            <a:off x="5019678" y="1857756"/>
            <a:ext cx="0" cy="62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471E92C-6EE1-45D7-89F8-88AD586A6613}"/>
              </a:ext>
            </a:extLst>
          </p:cNvPr>
          <p:cNvSpPr/>
          <p:nvPr/>
        </p:nvSpPr>
        <p:spPr>
          <a:xfrm>
            <a:off x="5070720" y="1723548"/>
            <a:ext cx="5166198" cy="584775"/>
          </a:xfrm>
          <a:prstGeom prst="rect">
            <a:avLst/>
          </a:prstGeom>
        </p:spPr>
        <p:txBody>
          <a:bodyPr wrap="square">
            <a:spAutoFit/>
          </a:bodyPr>
          <a:lstStyle/>
          <a:p>
            <a:r>
              <a:rPr lang="en-US" sz="1600" kern="0" dirty="0"/>
              <a:t>Filtering: validate VM’s Req (CPU, memory, disk) against aggregated cluster’s available resource, affinity, anti-affinity</a:t>
            </a:r>
          </a:p>
        </p:txBody>
      </p:sp>
      <p:sp>
        <p:nvSpPr>
          <p:cNvPr id="74" name="Rectangle: Rounded Corners 73">
            <a:extLst>
              <a:ext uri="{FF2B5EF4-FFF2-40B4-BE49-F238E27FC236}">
                <a16:creationId xmlns:a16="http://schemas.microsoft.com/office/drawing/2014/main" id="{7C81F668-3DC4-4C9A-8CA3-0D118C0B65CB}"/>
              </a:ext>
            </a:extLst>
          </p:cNvPr>
          <p:cNvSpPr/>
          <p:nvPr/>
        </p:nvSpPr>
        <p:spPr>
          <a:xfrm>
            <a:off x="958777" y="2585420"/>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FC30BCCB-48DD-487F-A18F-46592413E68F}"/>
              </a:ext>
            </a:extLst>
          </p:cNvPr>
          <p:cNvSpPr/>
          <p:nvPr/>
        </p:nvSpPr>
        <p:spPr>
          <a:xfrm>
            <a:off x="3489382" y="2574313"/>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Rounded Corners 144">
            <a:extLst>
              <a:ext uri="{FF2B5EF4-FFF2-40B4-BE49-F238E27FC236}">
                <a16:creationId xmlns:a16="http://schemas.microsoft.com/office/drawing/2014/main" id="{F233980C-AAAB-4346-846F-E6ECFC5FDCDE}"/>
              </a:ext>
            </a:extLst>
          </p:cNvPr>
          <p:cNvSpPr/>
          <p:nvPr/>
        </p:nvSpPr>
        <p:spPr>
          <a:xfrm>
            <a:off x="6019987" y="2554865"/>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Rounded Corners 145">
            <a:extLst>
              <a:ext uri="{FF2B5EF4-FFF2-40B4-BE49-F238E27FC236}">
                <a16:creationId xmlns:a16="http://schemas.microsoft.com/office/drawing/2014/main" id="{7C6541E3-7C46-4AAF-BC2D-18BB3157D4E5}"/>
              </a:ext>
            </a:extLst>
          </p:cNvPr>
          <p:cNvSpPr/>
          <p:nvPr/>
        </p:nvSpPr>
        <p:spPr>
          <a:xfrm>
            <a:off x="8572500" y="2554866"/>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244EDDD-B2B6-43AE-9D4B-A452DBA109BA}"/>
              </a:ext>
            </a:extLst>
          </p:cNvPr>
          <p:cNvSpPr txBox="1"/>
          <p:nvPr/>
        </p:nvSpPr>
        <p:spPr>
          <a:xfrm>
            <a:off x="842527" y="2730940"/>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a:t>
            </a:r>
            <a:r>
              <a:rPr lang="en-US" sz="1200" dirty="0"/>
              <a:t>  New VM resource</a:t>
            </a:r>
          </a:p>
        </p:txBody>
      </p:sp>
      <p:sp>
        <p:nvSpPr>
          <p:cNvPr id="147" name="TextBox 146">
            <a:extLst>
              <a:ext uri="{FF2B5EF4-FFF2-40B4-BE49-F238E27FC236}">
                <a16:creationId xmlns:a16="http://schemas.microsoft.com/office/drawing/2014/main" id="{958954B2-1C58-45D8-81D9-D58E8196A9FC}"/>
              </a:ext>
            </a:extLst>
          </p:cNvPr>
          <p:cNvSpPr txBox="1"/>
          <p:nvPr/>
        </p:nvSpPr>
        <p:spPr>
          <a:xfrm>
            <a:off x="3384085" y="2694193"/>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 </a:t>
            </a:r>
            <a:r>
              <a:rPr lang="en-US" sz="1200" dirty="0"/>
              <a:t> New VM resource</a:t>
            </a:r>
          </a:p>
        </p:txBody>
      </p:sp>
      <p:sp>
        <p:nvSpPr>
          <p:cNvPr id="148" name="TextBox 147">
            <a:extLst>
              <a:ext uri="{FF2B5EF4-FFF2-40B4-BE49-F238E27FC236}">
                <a16:creationId xmlns:a16="http://schemas.microsoft.com/office/drawing/2014/main" id="{D6D84D01-3787-4DEC-9DAD-10FCEF5F0F7F}"/>
              </a:ext>
            </a:extLst>
          </p:cNvPr>
          <p:cNvSpPr txBox="1"/>
          <p:nvPr/>
        </p:nvSpPr>
        <p:spPr>
          <a:xfrm>
            <a:off x="5914690" y="2608473"/>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  </a:t>
            </a:r>
            <a:r>
              <a:rPr lang="en-US" sz="1200" dirty="0"/>
              <a:t>New VM resource</a:t>
            </a:r>
          </a:p>
        </p:txBody>
      </p:sp>
      <p:sp>
        <p:nvSpPr>
          <p:cNvPr id="149" name="TextBox 148">
            <a:extLst>
              <a:ext uri="{FF2B5EF4-FFF2-40B4-BE49-F238E27FC236}">
                <a16:creationId xmlns:a16="http://schemas.microsoft.com/office/drawing/2014/main" id="{9D8B7006-DF3F-4123-A0AE-5D91EC890A69}"/>
              </a:ext>
            </a:extLst>
          </p:cNvPr>
          <p:cNvSpPr txBox="1"/>
          <p:nvPr/>
        </p:nvSpPr>
        <p:spPr>
          <a:xfrm>
            <a:off x="8445295" y="2623998"/>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&lt; </a:t>
            </a:r>
            <a:r>
              <a:rPr lang="en-US" sz="1200" dirty="0"/>
              <a:t>New VM resource</a:t>
            </a:r>
          </a:p>
        </p:txBody>
      </p:sp>
      <p:sp>
        <p:nvSpPr>
          <p:cNvPr id="151" name="TextBox 150">
            <a:extLst>
              <a:ext uri="{FF2B5EF4-FFF2-40B4-BE49-F238E27FC236}">
                <a16:creationId xmlns:a16="http://schemas.microsoft.com/office/drawing/2014/main" id="{99BA0996-81C9-4417-BAD7-DD288412D98B}"/>
              </a:ext>
            </a:extLst>
          </p:cNvPr>
          <p:cNvSpPr txBox="1"/>
          <p:nvPr/>
        </p:nvSpPr>
        <p:spPr>
          <a:xfrm>
            <a:off x="6435610" y="2249143"/>
            <a:ext cx="1057275" cy="369332"/>
          </a:xfrm>
          <a:prstGeom prst="rect">
            <a:avLst/>
          </a:prstGeom>
          <a:noFill/>
        </p:spPr>
        <p:txBody>
          <a:bodyPr wrap="square" rtlCol="0">
            <a:spAutoFit/>
          </a:bodyPr>
          <a:lstStyle/>
          <a:p>
            <a:pPr algn="ctr"/>
            <a:r>
              <a:rPr lang="en-US" dirty="0"/>
              <a:t>Cluster 3</a:t>
            </a:r>
          </a:p>
        </p:txBody>
      </p:sp>
      <p:sp>
        <p:nvSpPr>
          <p:cNvPr id="152" name="TextBox 151">
            <a:extLst>
              <a:ext uri="{FF2B5EF4-FFF2-40B4-BE49-F238E27FC236}">
                <a16:creationId xmlns:a16="http://schemas.microsoft.com/office/drawing/2014/main" id="{8F940CE7-7AC8-48B6-B37F-24B668DBC2B0}"/>
              </a:ext>
            </a:extLst>
          </p:cNvPr>
          <p:cNvSpPr txBox="1"/>
          <p:nvPr/>
        </p:nvSpPr>
        <p:spPr>
          <a:xfrm>
            <a:off x="1301676" y="2214345"/>
            <a:ext cx="1057275" cy="369332"/>
          </a:xfrm>
          <a:prstGeom prst="rect">
            <a:avLst/>
          </a:prstGeom>
          <a:noFill/>
        </p:spPr>
        <p:txBody>
          <a:bodyPr wrap="square" rtlCol="0">
            <a:spAutoFit/>
          </a:bodyPr>
          <a:lstStyle/>
          <a:p>
            <a:pPr algn="ctr"/>
            <a:r>
              <a:rPr lang="en-US" dirty="0"/>
              <a:t>Cluster 1</a:t>
            </a:r>
          </a:p>
        </p:txBody>
      </p:sp>
      <p:sp>
        <p:nvSpPr>
          <p:cNvPr id="153" name="TextBox 152">
            <a:extLst>
              <a:ext uri="{FF2B5EF4-FFF2-40B4-BE49-F238E27FC236}">
                <a16:creationId xmlns:a16="http://schemas.microsoft.com/office/drawing/2014/main" id="{235E541B-4209-434D-BFE9-488B824A0514}"/>
              </a:ext>
            </a:extLst>
          </p:cNvPr>
          <p:cNvSpPr txBox="1"/>
          <p:nvPr/>
        </p:nvSpPr>
        <p:spPr>
          <a:xfrm>
            <a:off x="8943171" y="2239141"/>
            <a:ext cx="1057275" cy="369332"/>
          </a:xfrm>
          <a:prstGeom prst="rect">
            <a:avLst/>
          </a:prstGeom>
          <a:noFill/>
        </p:spPr>
        <p:txBody>
          <a:bodyPr wrap="square" rtlCol="0">
            <a:spAutoFit/>
          </a:bodyPr>
          <a:lstStyle/>
          <a:p>
            <a:pPr algn="ctr"/>
            <a:r>
              <a:rPr lang="en-US" dirty="0"/>
              <a:t>Cluster 4</a:t>
            </a:r>
          </a:p>
        </p:txBody>
      </p:sp>
      <p:sp>
        <p:nvSpPr>
          <p:cNvPr id="155" name="Rectangle: Rounded Corners 154">
            <a:extLst>
              <a:ext uri="{FF2B5EF4-FFF2-40B4-BE49-F238E27FC236}">
                <a16:creationId xmlns:a16="http://schemas.microsoft.com/office/drawing/2014/main" id="{0E61E7CD-FA48-41B3-AB12-E684887F9E65}"/>
              </a:ext>
            </a:extLst>
          </p:cNvPr>
          <p:cNvSpPr/>
          <p:nvPr/>
        </p:nvSpPr>
        <p:spPr>
          <a:xfrm>
            <a:off x="4171615" y="4623776"/>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E12B322C-9570-4A0F-9407-466FEB14E36A}"/>
              </a:ext>
            </a:extLst>
          </p:cNvPr>
          <p:cNvSpPr txBox="1"/>
          <p:nvPr/>
        </p:nvSpPr>
        <p:spPr>
          <a:xfrm>
            <a:off x="4055365" y="4769296"/>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a:t>
            </a:r>
            <a:r>
              <a:rPr lang="en-US" sz="1200" dirty="0"/>
              <a:t>  New VM resource</a:t>
            </a:r>
          </a:p>
        </p:txBody>
      </p:sp>
      <p:sp>
        <p:nvSpPr>
          <p:cNvPr id="157" name="TextBox 156">
            <a:extLst>
              <a:ext uri="{FF2B5EF4-FFF2-40B4-BE49-F238E27FC236}">
                <a16:creationId xmlns:a16="http://schemas.microsoft.com/office/drawing/2014/main" id="{3D977292-2DC7-48A2-9208-5661E1074844}"/>
              </a:ext>
            </a:extLst>
          </p:cNvPr>
          <p:cNvSpPr txBox="1"/>
          <p:nvPr/>
        </p:nvSpPr>
        <p:spPr>
          <a:xfrm>
            <a:off x="4514514" y="4252701"/>
            <a:ext cx="1057275" cy="369332"/>
          </a:xfrm>
          <a:prstGeom prst="rect">
            <a:avLst/>
          </a:prstGeom>
          <a:noFill/>
        </p:spPr>
        <p:txBody>
          <a:bodyPr wrap="square" rtlCol="0">
            <a:spAutoFit/>
          </a:bodyPr>
          <a:lstStyle/>
          <a:p>
            <a:pPr algn="ctr"/>
            <a:r>
              <a:rPr lang="en-US" dirty="0"/>
              <a:t>Cluster 1</a:t>
            </a:r>
          </a:p>
        </p:txBody>
      </p:sp>
    </p:spTree>
    <p:extLst>
      <p:ext uri="{BB962C8B-B14F-4D97-AF65-F5344CB8AC3E}">
        <p14:creationId xmlns:p14="http://schemas.microsoft.com/office/powerpoint/2010/main" val="875460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Leave some buffer for healing and scale-out</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EAFC84A-37FB-4AC7-812C-E290CD04B076}"/>
              </a:ext>
            </a:extLst>
          </p:cNvPr>
          <p:cNvPicPr>
            <a:picLocks noChangeAspect="1"/>
          </p:cNvPicPr>
          <p:nvPr/>
        </p:nvPicPr>
        <p:blipFill>
          <a:blip r:embed="rId3"/>
          <a:stretch>
            <a:fillRect/>
          </a:stretch>
        </p:blipFill>
        <p:spPr>
          <a:xfrm>
            <a:off x="3304639" y="1016097"/>
            <a:ext cx="6249042" cy="3717379"/>
          </a:xfrm>
          <a:prstGeom prst="rect">
            <a:avLst/>
          </a:prstGeom>
        </p:spPr>
      </p:pic>
      <p:sp>
        <p:nvSpPr>
          <p:cNvPr id="6" name="TextBox 5">
            <a:extLst>
              <a:ext uri="{FF2B5EF4-FFF2-40B4-BE49-F238E27FC236}">
                <a16:creationId xmlns:a16="http://schemas.microsoft.com/office/drawing/2014/main" id="{AF77189C-5F2B-491C-BDB6-9928E384FDB6}"/>
              </a:ext>
            </a:extLst>
          </p:cNvPr>
          <p:cNvSpPr txBox="1"/>
          <p:nvPr/>
        </p:nvSpPr>
        <p:spPr>
          <a:xfrm>
            <a:off x="1300102" y="5585412"/>
            <a:ext cx="9148823" cy="369332"/>
          </a:xfrm>
          <a:prstGeom prst="rect">
            <a:avLst/>
          </a:prstGeom>
          <a:noFill/>
        </p:spPr>
        <p:txBody>
          <a:bodyPr wrap="square" rtlCol="0">
            <a:spAutoFit/>
          </a:bodyPr>
          <a:lstStyle/>
          <a:p>
            <a:pPr algn="ctr"/>
            <a:r>
              <a:rPr lang="en-US" b="1" kern="0" dirty="0"/>
              <a:t>When Cluster reports available resource, it needs to report the available deployment resource </a:t>
            </a:r>
          </a:p>
        </p:txBody>
      </p:sp>
    </p:spTree>
    <p:extLst>
      <p:ext uri="{BB962C8B-B14F-4D97-AF65-F5344CB8AC3E}">
        <p14:creationId xmlns:p14="http://schemas.microsoft.com/office/powerpoint/2010/main" val="169148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8993140" cy="937037"/>
          </a:xfrm>
        </p:spPr>
        <p:txBody>
          <a:bodyPr>
            <a:noAutofit/>
          </a:bodyPr>
          <a:lstStyle/>
          <a:p>
            <a:r>
              <a:rPr lang="en-US" sz="3200" b="1" dirty="0">
                <a:solidFill>
                  <a:srgbClr val="C00000"/>
                </a:solidFill>
              </a:rPr>
              <a:t>VM Resource Parameters for Scheduling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27085" y="894770"/>
            <a:ext cx="10995296" cy="5416868"/>
          </a:xfrm>
          <a:prstGeom prst="rect">
            <a:avLst/>
          </a:prstGeom>
          <a:noFill/>
        </p:spPr>
        <p:txBody>
          <a:bodyPr wrap="square" rtlCol="0">
            <a:spAutoFit/>
          </a:bodyPr>
          <a:lstStyle/>
          <a:p>
            <a:pPr marL="342900" indent="-342900">
              <a:buFont typeface="+mj-lt"/>
              <a:buAutoNum type="arabicPeriod"/>
            </a:pPr>
            <a:r>
              <a:rPr lang="en-US" b="1" dirty="0"/>
              <a:t>VM Resource Parameter</a:t>
            </a:r>
          </a:p>
          <a:p>
            <a:pPr marL="742950" lvl="1" indent="-285750">
              <a:buFont typeface="Arial" panose="020B0604020202020204" pitchFamily="34" charset="0"/>
              <a:buChar char="•"/>
            </a:pPr>
            <a:r>
              <a:rPr lang="en-US" altLang="zh-CN" sz="1600" b="1" kern="0" dirty="0">
                <a:cs typeface="Heiti SC Light"/>
              </a:rPr>
              <a:t>VM/POD common resource requirement</a:t>
            </a:r>
            <a:r>
              <a:rPr lang="en-US" altLang="zh-CN" sz="1600" kern="0" dirty="0">
                <a:cs typeface="Heiti SC Light"/>
              </a:rPr>
              <a:t>: </a:t>
            </a:r>
          </a:p>
          <a:p>
            <a:pPr marL="1200150" lvl="2" indent="-285750">
              <a:buFont typeface="Arial" panose="020B0604020202020204" pitchFamily="34" charset="0"/>
              <a:buChar char="•"/>
            </a:pPr>
            <a:r>
              <a:rPr lang="en-US" altLang="zh-CN" sz="1600" kern="0" dirty="0">
                <a:cs typeface="Heiti SC Light"/>
              </a:rPr>
              <a:t>CPU</a:t>
            </a:r>
          </a:p>
          <a:p>
            <a:pPr marL="1200150" lvl="2" indent="-285750">
              <a:buFont typeface="Arial" panose="020B0604020202020204" pitchFamily="34" charset="0"/>
              <a:buChar char="•"/>
            </a:pPr>
            <a:r>
              <a:rPr lang="en-US" altLang="zh-CN" sz="1600" kern="0" dirty="0">
                <a:cs typeface="Heiti SC Light"/>
              </a:rPr>
              <a:t>Memory</a:t>
            </a:r>
          </a:p>
          <a:p>
            <a:pPr marL="1200150" lvl="2" indent="-285750">
              <a:buFont typeface="Arial" panose="020B0604020202020204" pitchFamily="34" charset="0"/>
              <a:buChar char="•"/>
            </a:pPr>
            <a:r>
              <a:rPr lang="en-US" altLang="zh-CN" sz="1600" strike="sngStrike" kern="0" dirty="0">
                <a:cs typeface="Heiti SC Light"/>
              </a:rPr>
              <a:t>Local Disk Size</a:t>
            </a:r>
          </a:p>
          <a:p>
            <a:pPr marL="1200150" lvl="2" indent="-285750">
              <a:buFont typeface="Arial" panose="020B0604020202020204" pitchFamily="34" charset="0"/>
              <a:buChar char="•"/>
            </a:pPr>
            <a:r>
              <a:rPr lang="en-US" altLang="zh-CN" sz="1600" strike="sngStrike" kern="0" dirty="0">
                <a:cs typeface="Heiti SC Light"/>
              </a:rPr>
              <a:t>Disk I/O </a:t>
            </a:r>
          </a:p>
          <a:p>
            <a:pPr marL="1200150" lvl="2" indent="-285750">
              <a:buFont typeface="Arial" panose="020B0604020202020204" pitchFamily="34" charset="0"/>
              <a:buChar char="•"/>
            </a:pPr>
            <a:r>
              <a:rPr lang="en-US" altLang="zh-CN" sz="1600" strike="sngStrike" kern="0" dirty="0">
                <a:cs typeface="Heiti SC Light"/>
              </a:rPr>
              <a:t>Network Bandwidth I/O</a:t>
            </a:r>
          </a:p>
          <a:p>
            <a:pPr marL="742950" lvl="1" indent="-285750">
              <a:buFont typeface="Arial" panose="020B0604020202020204" pitchFamily="34" charset="0"/>
              <a:buChar char="•"/>
            </a:pPr>
            <a:r>
              <a:rPr lang="en-US" altLang="zh-CN" sz="1600" b="1" kern="0" dirty="0">
                <a:cs typeface="Heiti SC Light"/>
              </a:rPr>
              <a:t>VM custom resource requirement: </a:t>
            </a:r>
          </a:p>
          <a:p>
            <a:pPr marL="1200150" lvl="2" indent="-285750">
              <a:buFont typeface="Arial" panose="020B0604020202020204" pitchFamily="34" charset="0"/>
              <a:buChar char="•"/>
            </a:pPr>
            <a:r>
              <a:rPr lang="en-US" altLang="zh-CN" sz="1600" kern="0" dirty="0">
                <a:cs typeface="Heiti SC Light"/>
              </a:rPr>
              <a:t>GPU</a:t>
            </a:r>
          </a:p>
          <a:p>
            <a:pPr marL="1200150" lvl="2" indent="-285750">
              <a:buFont typeface="Arial" panose="020B0604020202020204" pitchFamily="34" charset="0"/>
              <a:buChar char="•"/>
            </a:pPr>
            <a:r>
              <a:rPr lang="en-US" altLang="zh-CN" sz="1600" strike="sngStrike" kern="0" dirty="0">
                <a:cs typeface="Heiti SC Light"/>
              </a:rPr>
              <a:t>A specific server (node label), a specific rack (rack label)</a:t>
            </a:r>
          </a:p>
          <a:p>
            <a:pPr marL="1200150" lvl="2" indent="-285750">
              <a:buFont typeface="Arial" panose="020B0604020202020204" pitchFamily="34" charset="0"/>
              <a:buChar char="•"/>
            </a:pPr>
            <a:r>
              <a:rPr lang="en-US" altLang="zh-CN" sz="1600" strike="sngStrike" kern="0" dirty="0">
                <a:cs typeface="Heiti SC Light"/>
              </a:rPr>
              <a:t>Latency sensitivity</a:t>
            </a:r>
          </a:p>
          <a:p>
            <a:pPr marL="742950" lvl="1" indent="-285750">
              <a:buFont typeface="Arial" panose="020B0604020202020204" pitchFamily="34" charset="0"/>
              <a:buChar char="•"/>
            </a:pPr>
            <a:r>
              <a:rPr lang="en-US" altLang="zh-CN" sz="1600" b="1" kern="0" dirty="0">
                <a:cs typeface="Heiti SC Light"/>
              </a:rPr>
              <a:t>VM failure domain requirement: </a:t>
            </a:r>
          </a:p>
          <a:p>
            <a:pPr marL="1200150" lvl="2" indent="-285750">
              <a:buFont typeface="Arial" panose="020B0604020202020204" pitchFamily="34" charset="0"/>
              <a:buChar char="•"/>
            </a:pPr>
            <a:r>
              <a:rPr lang="en-US" altLang="zh-CN" sz="1600" kern="0" dirty="0">
                <a:cs typeface="Heiti SC Light"/>
              </a:rPr>
              <a:t>anti-affinity (not in the same AZ as another VM, not in the same cluster, does not support node?)</a:t>
            </a:r>
          </a:p>
          <a:p>
            <a:pPr marL="742950" lvl="1" indent="-285750">
              <a:buFont typeface="Arial" panose="020B0604020202020204" pitchFamily="34" charset="0"/>
              <a:buChar char="•"/>
            </a:pPr>
            <a:r>
              <a:rPr lang="en-US" altLang="zh-CN" sz="1600" b="1" kern="0" dirty="0">
                <a:cs typeface="Heiti SC Light"/>
              </a:rPr>
              <a:t>VM co-location requirement: </a:t>
            </a:r>
          </a:p>
          <a:p>
            <a:pPr marL="1200150" lvl="2" indent="-285750">
              <a:buFont typeface="Arial" panose="020B0604020202020204" pitchFamily="34" charset="0"/>
              <a:buChar char="•"/>
            </a:pPr>
            <a:r>
              <a:rPr lang="en-US" altLang="zh-CN" sz="1600" kern="0" dirty="0">
                <a:cs typeface="Heiti SC Light"/>
              </a:rPr>
              <a:t>affinity (in the same AZ as another VM)</a:t>
            </a:r>
          </a:p>
          <a:p>
            <a:pPr marL="742950" lvl="1" indent="-285750">
              <a:buFont typeface="Arial" panose="020B0604020202020204" pitchFamily="34" charset="0"/>
              <a:buChar char="•"/>
            </a:pPr>
            <a:r>
              <a:rPr lang="en-US" altLang="zh-CN" sz="1600" b="1" kern="0" dirty="0">
                <a:cs typeface="Heiti SC Light"/>
              </a:rPr>
              <a:t>VM requirement for accessing other cloud resources: </a:t>
            </a:r>
          </a:p>
          <a:p>
            <a:pPr marL="1200150" lvl="2" indent="-285750">
              <a:buFont typeface="Arial" panose="020B0604020202020204" pitchFamily="34" charset="0"/>
              <a:buChar char="•"/>
            </a:pPr>
            <a:r>
              <a:rPr lang="en-US" altLang="zh-CN" sz="1600" kern="0" dirty="0">
                <a:cs typeface="Heiti SC Light"/>
              </a:rPr>
              <a:t>VM needs to access a DB, a remote storage, etc.</a:t>
            </a:r>
            <a:r>
              <a:rPr lang="en-US" altLang="zh-CN" sz="1600" kern="0" dirty="0">
                <a:cs typeface="Heiti SC Light"/>
                <a:sym typeface="Wingdings" panose="05000000000000000000" pitchFamily="2" charset="2"/>
              </a:rPr>
              <a:t>-&gt;network proximity, AZ</a:t>
            </a:r>
          </a:p>
          <a:p>
            <a:pPr marL="742950" lvl="1" indent="-285750">
              <a:buFont typeface="Arial" panose="020B0604020202020204" pitchFamily="34" charset="0"/>
              <a:buChar char="•"/>
            </a:pPr>
            <a:r>
              <a:rPr lang="en-US" altLang="zh-CN" sz="1600" b="1" kern="0" dirty="0">
                <a:cs typeface="Heiti SC Light"/>
              </a:rPr>
              <a:t>VM Geo Location: </a:t>
            </a:r>
          </a:p>
          <a:p>
            <a:pPr marL="1200150" lvl="2" indent="-285750">
              <a:buFont typeface="Arial" panose="020B0604020202020204" pitchFamily="34" charset="0"/>
              <a:buChar char="•"/>
            </a:pPr>
            <a:r>
              <a:rPr lang="en-US" altLang="zh-CN" sz="1600" kern="0" dirty="0">
                <a:cs typeface="Heiti SC Light"/>
              </a:rPr>
              <a:t>VM carries a geo location parameter AZ, which is set by the </a:t>
            </a:r>
            <a:r>
              <a:rPr lang="en-US" altLang="zh-CN" sz="1600" kern="0" dirty="0" err="1">
                <a:cs typeface="Heiti SC Light"/>
              </a:rPr>
              <a:t>FlowMonitor+AutoScaler</a:t>
            </a:r>
            <a:endParaRPr lang="en-US" altLang="zh-CN" sz="1600" kern="0" dirty="0">
              <a:cs typeface="Heiti SC Light"/>
            </a:endParaRPr>
          </a:p>
          <a:p>
            <a:pPr marL="742950" lvl="1" indent="-285750">
              <a:buFont typeface="Arial" panose="020B0604020202020204" pitchFamily="34" charset="0"/>
              <a:buChar char="•"/>
            </a:pPr>
            <a:r>
              <a:rPr lang="en-US" altLang="zh-CN" sz="1600" b="1" kern="0" dirty="0">
                <a:cs typeface="Heiti SC Light"/>
              </a:rPr>
              <a:t>VM Migration Tolerant: </a:t>
            </a:r>
          </a:p>
          <a:p>
            <a:pPr marL="1200150" lvl="2" indent="-285750">
              <a:buFont typeface="Arial" panose="020B0604020202020204" pitchFamily="34" charset="0"/>
              <a:buChar char="•"/>
            </a:pPr>
            <a:r>
              <a:rPr lang="en-US" altLang="zh-CN" sz="1600" kern="0" dirty="0">
                <a:cs typeface="Heiti SC Light"/>
              </a:rPr>
              <a:t>The VM can be migrated to a location that is closer to the traffic source</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22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79865" y="52072"/>
            <a:ext cx="9645209" cy="937037"/>
          </a:xfrm>
        </p:spPr>
        <p:txBody>
          <a:bodyPr>
            <a:noAutofit/>
          </a:bodyPr>
          <a:lstStyle/>
          <a:p>
            <a:r>
              <a:rPr lang="en-US" sz="3200" b="1" dirty="0">
                <a:solidFill>
                  <a:srgbClr val="C00000"/>
                </a:solidFill>
              </a:rPr>
              <a:t>Cluster Resource Info Needed by Scheduling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4801314"/>
          </a:xfrm>
          <a:prstGeom prst="rect">
            <a:avLst/>
          </a:prstGeom>
          <a:noFill/>
        </p:spPr>
        <p:txBody>
          <a:bodyPr wrap="square" rtlCol="0">
            <a:spAutoFit/>
          </a:bodyPr>
          <a:lstStyle/>
          <a:p>
            <a:r>
              <a:rPr lang="en-US" b="1" dirty="0"/>
              <a:t>3.   Cluster Average Per-Node Resource</a:t>
            </a:r>
          </a:p>
          <a:p>
            <a:pPr marL="742950" lvl="1" indent="-285750">
              <a:buFont typeface="Arial" panose="020B0604020202020204" pitchFamily="34" charset="0"/>
              <a:buChar char="•"/>
            </a:pPr>
            <a:r>
              <a:rPr lang="en-US" sz="1600" b="1" dirty="0"/>
              <a:t>Cluster Average Per-Node Allocated Resource to Guaranteed and Burstable VMs</a:t>
            </a:r>
            <a:endParaRPr lang="en-US" sz="1600" b="1" i="1" dirty="0"/>
          </a:p>
          <a:p>
            <a:pPr marL="1200150" lvl="2" indent="-285750">
              <a:buFont typeface="Arial" panose="020B0604020202020204" pitchFamily="34" charset="0"/>
              <a:buChar char="•"/>
            </a:pPr>
            <a:r>
              <a:rPr lang="en-US" sz="1600" dirty="0"/>
              <a:t>CPU</a:t>
            </a:r>
          </a:p>
          <a:p>
            <a:pPr marL="1200150" lvl="2" indent="-285750">
              <a:buFont typeface="Arial" panose="020B0604020202020204" pitchFamily="34" charset="0"/>
              <a:buChar char="•"/>
            </a:pPr>
            <a:r>
              <a:rPr lang="en-US" sz="1600" dirty="0"/>
              <a:t>Memory</a:t>
            </a:r>
          </a:p>
          <a:p>
            <a:pPr marL="1200150" lvl="2" indent="-285750">
              <a:buFont typeface="Arial" panose="020B0604020202020204" pitchFamily="34" charset="0"/>
              <a:buChar char="•"/>
            </a:pPr>
            <a:r>
              <a:rPr lang="en-US" altLang="zh-CN" sz="1600" strike="sngStrike" kern="0" dirty="0">
                <a:cs typeface="Heiti SC Light"/>
              </a:rPr>
              <a:t>Disk Size</a:t>
            </a:r>
          </a:p>
          <a:p>
            <a:pPr marL="1200150" lvl="2" indent="-285750">
              <a:buFont typeface="Arial" panose="020B0604020202020204" pitchFamily="34" charset="0"/>
              <a:buChar char="•"/>
            </a:pPr>
            <a:r>
              <a:rPr lang="en-US" sz="1600" strike="sngStrike" dirty="0"/>
              <a:t>Disk I/O </a:t>
            </a:r>
          </a:p>
          <a:p>
            <a:pPr marL="1200150" lvl="2" indent="-285750">
              <a:buFont typeface="Arial" panose="020B0604020202020204" pitchFamily="34" charset="0"/>
              <a:buChar char="•"/>
            </a:pPr>
            <a:r>
              <a:rPr lang="en-US" sz="1600" strike="sngStrike" dirty="0"/>
              <a:t>Network Bandwidth I/O</a:t>
            </a:r>
          </a:p>
          <a:p>
            <a:pPr marL="742950" lvl="1" indent="-285750">
              <a:buFont typeface="Arial" panose="020B0604020202020204" pitchFamily="34" charset="0"/>
              <a:buChar char="•"/>
            </a:pPr>
            <a:r>
              <a:rPr lang="en-US" sz="1600" b="1" dirty="0"/>
              <a:t>Cluster Average Per-Node Allocated Resource to BE VMs()</a:t>
            </a:r>
            <a:endParaRPr lang="en-US" sz="1600" b="1" i="1" dirty="0"/>
          </a:p>
          <a:p>
            <a:pPr marL="1200150" lvl="2" indent="-285750">
              <a:buFont typeface="Arial" panose="020B0604020202020204" pitchFamily="34" charset="0"/>
              <a:buChar char="•"/>
            </a:pPr>
            <a:r>
              <a:rPr lang="en-US" sz="1600" strike="sngStrike" dirty="0"/>
              <a:t>CPU</a:t>
            </a:r>
          </a:p>
          <a:p>
            <a:pPr marL="1200150" lvl="2" indent="-285750">
              <a:buFont typeface="Arial" panose="020B0604020202020204" pitchFamily="34" charset="0"/>
              <a:buChar char="•"/>
            </a:pPr>
            <a:r>
              <a:rPr lang="en-US" sz="1600" strike="sngStrike" dirty="0"/>
              <a:t>Memory</a:t>
            </a:r>
          </a:p>
          <a:p>
            <a:pPr marL="1200150" lvl="2" indent="-285750">
              <a:buFont typeface="Arial" panose="020B0604020202020204" pitchFamily="34" charset="0"/>
              <a:buChar char="•"/>
            </a:pPr>
            <a:r>
              <a:rPr lang="en-US" sz="1600" strike="sngStrike" dirty="0"/>
              <a:t>Disk Size</a:t>
            </a:r>
          </a:p>
          <a:p>
            <a:pPr marL="1200150" lvl="2" indent="-285750">
              <a:buFont typeface="Arial" panose="020B0604020202020204" pitchFamily="34" charset="0"/>
              <a:buChar char="•"/>
            </a:pPr>
            <a:r>
              <a:rPr lang="en-US" sz="1600" strike="sngStrike" dirty="0"/>
              <a:t>Disk I/O</a:t>
            </a:r>
          </a:p>
          <a:p>
            <a:pPr marL="1200150" lvl="2" indent="-285750">
              <a:buFont typeface="Arial" panose="020B0604020202020204" pitchFamily="34" charset="0"/>
              <a:buChar char="•"/>
            </a:pPr>
            <a:r>
              <a:rPr lang="en-US" sz="1600" strike="sngStrike" dirty="0"/>
              <a:t>Network Bandwidth I/O</a:t>
            </a:r>
            <a:endParaRPr lang="en-US" sz="1600" b="1" strike="sngStrike" dirty="0"/>
          </a:p>
          <a:p>
            <a:pPr marL="742950" lvl="1" indent="-285750">
              <a:buFont typeface="Arial" panose="020B0604020202020204" pitchFamily="34" charset="0"/>
              <a:buChar char="•"/>
            </a:pPr>
            <a:r>
              <a:rPr lang="en-US" sz="1600" b="1" dirty="0"/>
              <a:t>Cluster Average Per-Node Actual Usage Resource or Cluster “Accept/Not Accept BE VM”</a:t>
            </a:r>
            <a:r>
              <a:rPr lang="en-US" sz="1600" b="1" strike="sngStrike" dirty="0"/>
              <a:t> </a:t>
            </a:r>
          </a:p>
          <a:p>
            <a:pPr marL="1200150" lvl="2" indent="-285750">
              <a:buFont typeface="Arial" panose="020B0604020202020204" pitchFamily="34" charset="0"/>
              <a:buChar char="•"/>
            </a:pPr>
            <a:r>
              <a:rPr lang="en-US" sz="1600" strike="sngStrike" dirty="0"/>
              <a:t>CPU</a:t>
            </a:r>
          </a:p>
          <a:p>
            <a:pPr marL="1200150" lvl="2" indent="-285750">
              <a:buFont typeface="Arial" panose="020B0604020202020204" pitchFamily="34" charset="0"/>
              <a:buChar char="•"/>
            </a:pPr>
            <a:r>
              <a:rPr lang="en-US" sz="1600" strike="sngStrike" dirty="0"/>
              <a:t>Memory</a:t>
            </a:r>
          </a:p>
          <a:p>
            <a:pPr marL="1200150" lvl="2" indent="-285750">
              <a:buFont typeface="Arial" panose="020B0604020202020204" pitchFamily="34" charset="0"/>
              <a:buChar char="•"/>
            </a:pPr>
            <a:r>
              <a:rPr lang="en-US" sz="1600" strike="sngStrike" dirty="0"/>
              <a:t>Disk Size</a:t>
            </a:r>
          </a:p>
          <a:p>
            <a:pPr marL="1200150" lvl="2" indent="-285750">
              <a:buFont typeface="Arial" panose="020B0604020202020204" pitchFamily="34" charset="0"/>
              <a:buChar char="•"/>
            </a:pPr>
            <a:r>
              <a:rPr lang="en-US" sz="1600" strike="sngStrike" dirty="0"/>
              <a:t>Disk I/O</a:t>
            </a:r>
          </a:p>
          <a:p>
            <a:pPr marL="1200150" lvl="2" indent="-285750">
              <a:buFont typeface="Arial" panose="020B0604020202020204" pitchFamily="34" charset="0"/>
              <a:buChar char="•"/>
            </a:pPr>
            <a:r>
              <a:rPr lang="en-US" sz="1600" strike="sngStrike" dirty="0"/>
              <a:t>Network Bandwidth I/O</a:t>
            </a:r>
            <a:endParaRPr lang="en-US" sz="1600" b="1" strike="sngStrike" dirty="0"/>
          </a:p>
        </p:txBody>
      </p:sp>
    </p:spTree>
    <p:extLst>
      <p:ext uri="{BB962C8B-B14F-4D97-AF65-F5344CB8AC3E}">
        <p14:creationId xmlns:p14="http://schemas.microsoft.com/office/powerpoint/2010/main" val="202782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3939540"/>
          </a:xfrm>
          <a:prstGeom prst="rect">
            <a:avLst/>
          </a:prstGeom>
          <a:noFill/>
        </p:spPr>
        <p:txBody>
          <a:bodyPr wrap="square" rtlCol="0">
            <a:spAutoFit/>
          </a:bodyPr>
          <a:lstStyle/>
          <a:p>
            <a:endParaRPr lang="en-US" b="1" dirty="0"/>
          </a:p>
          <a:p>
            <a:pPr marL="342900" indent="-342900">
              <a:buFont typeface="+mj-lt"/>
              <a:buAutoNum type="arabicPeriod" startAt="4"/>
            </a:pPr>
            <a:r>
              <a:rPr lang="en-US" b="1" dirty="0"/>
              <a:t>Cluster Healthy Status</a:t>
            </a:r>
          </a:p>
          <a:p>
            <a:pPr marL="742950" lvl="1" indent="-285750">
              <a:buFont typeface="Arial" panose="020B0604020202020204" pitchFamily="34" charset="0"/>
              <a:buChar char="•"/>
            </a:pPr>
            <a:r>
              <a:rPr lang="en-US" sz="1600" strike="sngStrike" dirty="0"/>
              <a:t>List of Failed Nodes</a:t>
            </a:r>
          </a:p>
          <a:p>
            <a:pPr marL="742950" lvl="1" indent="-285750">
              <a:buFont typeface="Arial" panose="020B0604020202020204" pitchFamily="34" charset="0"/>
              <a:buChar char="•"/>
            </a:pPr>
            <a:r>
              <a:rPr lang="en-US" sz="1600" strike="sngStrike" dirty="0"/>
              <a:t>Error Statistics on Node OS, networking, http access (e.g. Cluster Agent does health check via “</a:t>
            </a:r>
            <a:r>
              <a:rPr lang="en-US" altLang="en-US" sz="1600" strike="sngStrike" dirty="0" err="1">
                <a:solidFill>
                  <a:srgbClr val="303030"/>
                </a:solidFill>
                <a:latin typeface="Arial Unicode MS"/>
                <a:ea typeface="Roboto Mono"/>
              </a:rPr>
              <a:t>kubectl</a:t>
            </a:r>
            <a:r>
              <a:rPr lang="en-US" altLang="en-US" sz="1600" strike="sngStrike" dirty="0">
                <a:solidFill>
                  <a:srgbClr val="303030"/>
                </a:solidFill>
                <a:latin typeface="Arial Unicode MS"/>
                <a:ea typeface="Roboto Mono"/>
              </a:rPr>
              <a:t> cluster-info dump</a:t>
            </a:r>
            <a:r>
              <a:rPr lang="en-US" altLang="en-US" sz="1200" strike="sngStrike" dirty="0">
                <a:solidFill>
                  <a:srgbClr val="303030"/>
                </a:solidFill>
                <a:latin typeface="Arial Unicode MS"/>
                <a:ea typeface="Roboto Mono"/>
              </a:rPr>
              <a:t>”</a:t>
            </a:r>
            <a:r>
              <a:rPr lang="en-US" sz="1600" strike="sngStrike" dirty="0"/>
              <a:t>, k8s </a:t>
            </a:r>
            <a:r>
              <a:rPr lang="en-US" sz="1600" strike="sngStrike" dirty="0" err="1"/>
              <a:t>ExecAction</a:t>
            </a:r>
            <a:r>
              <a:rPr lang="en-US" sz="1600" strike="sngStrike" dirty="0"/>
              <a:t>, </a:t>
            </a:r>
            <a:r>
              <a:rPr lang="en-US" sz="1600" strike="sngStrike" dirty="0" err="1"/>
              <a:t>TCPSocketAction</a:t>
            </a:r>
            <a:r>
              <a:rPr lang="en-US" sz="1600" strike="sngStrike" dirty="0"/>
              <a:t>, </a:t>
            </a:r>
            <a:r>
              <a:rPr lang="en-US" sz="1600" strike="sngStrike" dirty="0" err="1"/>
              <a:t>HTTPGetAction</a:t>
            </a:r>
            <a:r>
              <a:rPr lang="en-US" sz="1600" dirty="0"/>
              <a:t>)</a:t>
            </a:r>
          </a:p>
          <a:p>
            <a:pPr marL="342900" indent="-342900">
              <a:buFont typeface="+mj-lt"/>
              <a:buAutoNum type="arabicPeriod" startAt="4"/>
            </a:pPr>
            <a:r>
              <a:rPr lang="en-US" b="1" dirty="0"/>
              <a:t>Cluster Node Info</a:t>
            </a:r>
            <a:endParaRPr lang="en-US" dirty="0"/>
          </a:p>
          <a:p>
            <a:pPr marL="742950" lvl="1" indent="-285750">
              <a:buFont typeface="Arial" panose="020B0604020202020204" pitchFamily="34" charset="0"/>
              <a:buChar char="•"/>
            </a:pPr>
            <a:r>
              <a:rPr lang="en-US" sz="1600" strike="sngStrike" dirty="0"/>
              <a:t>Empty workload node count</a:t>
            </a:r>
          </a:p>
          <a:p>
            <a:pPr marL="742950" lvl="1" indent="-285750">
              <a:buFont typeface="Arial" panose="020B0604020202020204" pitchFamily="34" charset="0"/>
              <a:buChar char="•"/>
            </a:pPr>
            <a:r>
              <a:rPr lang="en-US" sz="1600" strike="sngStrike" dirty="0"/>
              <a:t>Largest per-node available resource </a:t>
            </a:r>
          </a:p>
          <a:p>
            <a:pPr marL="342900" indent="-342900">
              <a:buAutoNum type="arabicPeriod" startAt="4"/>
            </a:pPr>
            <a:r>
              <a:rPr lang="en-US" b="1" strike="sngStrike" dirty="0"/>
              <a:t>Cluster Physical Locality Proximity </a:t>
            </a:r>
            <a:endParaRPr lang="en-US" sz="1600" strike="sngStrike" dirty="0"/>
          </a:p>
          <a:p>
            <a:pPr lvl="1"/>
            <a:r>
              <a:rPr lang="en-US" sz="1600" strike="sngStrike" dirty="0"/>
              <a:t>This refers to the physical distance between the cluster geolocation and the VM application flow’s Geolocation. This can be calculated from the geo topology of all clusters and the Geolocation of the VM/POD’s flow</a:t>
            </a:r>
          </a:p>
          <a:p>
            <a:pPr lvl="1"/>
            <a:r>
              <a:rPr lang="en-US" sz="1600" strike="sngStrike" dirty="0"/>
              <a:t>Map the flow’s geolocation to the AZ</a:t>
            </a:r>
          </a:p>
          <a:p>
            <a:pPr marL="342900" indent="-342900">
              <a:buAutoNum type="arabicPeriod" startAt="8"/>
            </a:pPr>
            <a:r>
              <a:rPr lang="en-US" altLang="zh-CN" b="1" strike="sngStrike" kern="0" dirty="0">
                <a:cs typeface="Heiti SC Light"/>
              </a:rPr>
              <a:t>Cluster Power(energy aware scheduling): </a:t>
            </a:r>
          </a:p>
          <a:p>
            <a:pPr lvl="1"/>
            <a:r>
              <a:rPr lang="en-US" altLang="zh-CN" sz="1600" strike="sngStrike" kern="0" dirty="0">
                <a:cs typeface="Heiti SC Light"/>
              </a:rPr>
              <a:t>power consumption/usage. </a:t>
            </a:r>
            <a:r>
              <a:rPr lang="en-US" sz="1600" strike="sngStrike" dirty="0"/>
              <a:t>The reported power consumption includes energy used by</a:t>
            </a:r>
          </a:p>
          <a:p>
            <a:pPr lvl="1"/>
            <a:r>
              <a:rPr lang="en-US" sz="1600" strike="sngStrike" dirty="0"/>
              <a:t>CPU, DRAM, peripheral and storage devices, as well as cooling and power supply losses. </a:t>
            </a:r>
            <a:r>
              <a:rPr lang="en-US" sz="1600" strike="sngStrike" kern="0" dirty="0"/>
              <a:t>C</a:t>
            </a:r>
            <a:r>
              <a:rPr lang="en-US" altLang="zh-CN" sz="1600" strike="sngStrike" kern="0" dirty="0">
                <a:cs typeface="Heiti SC Light"/>
              </a:rPr>
              <a:t>luster has energy efficient machine</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itle 1">
            <a:extLst>
              <a:ext uri="{FF2B5EF4-FFF2-40B4-BE49-F238E27FC236}">
                <a16:creationId xmlns:a16="http://schemas.microsoft.com/office/drawing/2014/main" id="{B914030C-8E51-4F32-895F-C7B23EB235F4}"/>
              </a:ext>
            </a:extLst>
          </p:cNvPr>
          <p:cNvSpPr txBox="1">
            <a:spLocks/>
          </p:cNvSpPr>
          <p:nvPr/>
        </p:nvSpPr>
        <p:spPr>
          <a:xfrm>
            <a:off x="479865" y="52072"/>
            <a:ext cx="9645209" cy="9370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Cluster Resource Info Needed by Scheduling Algorithm</a:t>
            </a:r>
          </a:p>
        </p:txBody>
      </p:sp>
    </p:spTree>
    <p:extLst>
      <p:ext uri="{BB962C8B-B14F-4D97-AF65-F5344CB8AC3E}">
        <p14:creationId xmlns:p14="http://schemas.microsoft.com/office/powerpoint/2010/main" val="82604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95BE8C-6EEB-487C-951F-FC2A6D7C4C1E}"/>
              </a:ext>
            </a:extLst>
          </p:cNvPr>
          <p:cNvSpPr txBox="1"/>
          <p:nvPr/>
        </p:nvSpPr>
        <p:spPr>
          <a:xfrm>
            <a:off x="2324255" y="2427436"/>
            <a:ext cx="1704975" cy="371475"/>
          </a:xfrm>
          <a:prstGeom prst="rect">
            <a:avLst/>
          </a:prstGeom>
          <a:noFill/>
        </p:spPr>
        <p:txBody>
          <a:bodyPr wrap="square" rtlCol="0">
            <a:spAutoFit/>
          </a:bodyPr>
          <a:lstStyle/>
          <a:p>
            <a:r>
              <a:rPr lang="en-US" dirty="0"/>
              <a:t>VM Affinity</a:t>
            </a:r>
          </a:p>
        </p:txBody>
      </p:sp>
      <p:sp>
        <p:nvSpPr>
          <p:cNvPr id="8" name="Diamond 7">
            <a:extLst>
              <a:ext uri="{FF2B5EF4-FFF2-40B4-BE49-F238E27FC236}">
                <a16:creationId xmlns:a16="http://schemas.microsoft.com/office/drawing/2014/main" id="{AEEB8827-0C55-4047-9773-B0F66511AB07}"/>
              </a:ext>
            </a:extLst>
          </p:cNvPr>
          <p:cNvSpPr/>
          <p:nvPr/>
        </p:nvSpPr>
        <p:spPr>
          <a:xfrm>
            <a:off x="1828955" y="2341712"/>
            <a:ext cx="2409825" cy="42149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DF64E8-B71B-427E-9861-2A66A54E7E64}"/>
              </a:ext>
            </a:extLst>
          </p:cNvPr>
          <p:cNvSpPr txBox="1"/>
          <p:nvPr/>
        </p:nvSpPr>
        <p:spPr>
          <a:xfrm>
            <a:off x="2324255" y="2993060"/>
            <a:ext cx="1704975" cy="371475"/>
          </a:xfrm>
          <a:prstGeom prst="rect">
            <a:avLst/>
          </a:prstGeom>
          <a:noFill/>
        </p:spPr>
        <p:txBody>
          <a:bodyPr wrap="square" rtlCol="0">
            <a:spAutoFit/>
          </a:bodyPr>
          <a:lstStyle/>
          <a:p>
            <a:r>
              <a:rPr lang="en-US" dirty="0"/>
              <a:t>VM Anti-Affinity</a:t>
            </a:r>
          </a:p>
        </p:txBody>
      </p:sp>
      <p:sp>
        <p:nvSpPr>
          <p:cNvPr id="10" name="Diamond 9">
            <a:extLst>
              <a:ext uri="{FF2B5EF4-FFF2-40B4-BE49-F238E27FC236}">
                <a16:creationId xmlns:a16="http://schemas.microsoft.com/office/drawing/2014/main" id="{CC5C2DD9-78F7-4E5C-9BDB-AC8D2BDE9597}"/>
              </a:ext>
            </a:extLst>
          </p:cNvPr>
          <p:cNvSpPr/>
          <p:nvPr/>
        </p:nvSpPr>
        <p:spPr>
          <a:xfrm>
            <a:off x="1828955" y="2954629"/>
            <a:ext cx="2409825" cy="40850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0EF65D2-1608-4FC5-B003-53AB09D8FFCF}"/>
              </a:ext>
            </a:extLst>
          </p:cNvPr>
          <p:cNvCxnSpPr/>
          <p:nvPr/>
        </p:nvCxnSpPr>
        <p:spPr>
          <a:xfrm flipV="1">
            <a:off x="4238780" y="2554138"/>
            <a:ext cx="800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6C787E-BCB5-4986-BB87-1670105F8332}"/>
              </a:ext>
            </a:extLst>
          </p:cNvPr>
          <p:cNvCxnSpPr>
            <a:cxnSpLocks/>
            <a:stCxn id="8" idx="2"/>
          </p:cNvCxnSpPr>
          <p:nvPr/>
        </p:nvCxnSpPr>
        <p:spPr>
          <a:xfrm>
            <a:off x="3033868" y="2763203"/>
            <a:ext cx="0" cy="19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027A8CC-76E1-4DD7-B3D0-7B81DF9EED83}"/>
              </a:ext>
            </a:extLst>
          </p:cNvPr>
          <p:cNvCxnSpPr>
            <a:cxnSpLocks/>
            <a:stCxn id="10" idx="3"/>
            <a:endCxn id="23" idx="1"/>
          </p:cNvCxnSpPr>
          <p:nvPr/>
        </p:nvCxnSpPr>
        <p:spPr>
          <a:xfrm flipV="1">
            <a:off x="4238780" y="3156461"/>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9FB25F-04A9-49B6-920D-4A34CEA3325A}"/>
              </a:ext>
            </a:extLst>
          </p:cNvPr>
          <p:cNvSpPr txBox="1"/>
          <p:nvPr/>
        </p:nvSpPr>
        <p:spPr>
          <a:xfrm>
            <a:off x="4948393" y="2971795"/>
            <a:ext cx="5900737" cy="369332"/>
          </a:xfrm>
          <a:prstGeom prst="rect">
            <a:avLst/>
          </a:prstGeom>
          <a:solidFill>
            <a:srgbClr val="FF9393"/>
          </a:solidFill>
          <a:ln>
            <a:solidFill>
              <a:schemeClr val="accent1"/>
            </a:solidFill>
          </a:ln>
        </p:spPr>
        <p:txBody>
          <a:bodyPr wrap="square" rtlCol="0">
            <a:spAutoFit/>
          </a:bodyPr>
          <a:lstStyle/>
          <a:p>
            <a:r>
              <a:rPr lang="en-US" dirty="0"/>
              <a:t>Add the Clusters which have the VM to the exclusion list</a:t>
            </a:r>
          </a:p>
        </p:txBody>
      </p:sp>
      <p:cxnSp>
        <p:nvCxnSpPr>
          <p:cNvPr id="24" name="Straight Arrow Connector 23">
            <a:extLst>
              <a:ext uri="{FF2B5EF4-FFF2-40B4-BE49-F238E27FC236}">
                <a16:creationId xmlns:a16="http://schemas.microsoft.com/office/drawing/2014/main" id="{31428F93-5A21-42E4-9BF4-F4C85E808F53}"/>
              </a:ext>
            </a:extLst>
          </p:cNvPr>
          <p:cNvCxnSpPr/>
          <p:nvPr/>
        </p:nvCxnSpPr>
        <p:spPr>
          <a:xfrm>
            <a:off x="3041001" y="3371668"/>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D5B6F2-B7F9-4C2C-BD9D-931373BD1470}"/>
              </a:ext>
            </a:extLst>
          </p:cNvPr>
          <p:cNvSpPr txBox="1"/>
          <p:nvPr/>
        </p:nvSpPr>
        <p:spPr>
          <a:xfrm>
            <a:off x="1685926" y="4305690"/>
            <a:ext cx="2917174" cy="276999"/>
          </a:xfrm>
          <a:prstGeom prst="rect">
            <a:avLst/>
          </a:prstGeom>
          <a:noFill/>
        </p:spPr>
        <p:txBody>
          <a:bodyPr wrap="square" tIns="0" bIns="0" rtlCol="0">
            <a:spAutoFit/>
          </a:bodyPr>
          <a:lstStyle/>
          <a:p>
            <a:r>
              <a:rPr lang="en-US" dirty="0"/>
              <a:t>VM Geo Location Label (AZ)</a:t>
            </a:r>
          </a:p>
        </p:txBody>
      </p:sp>
      <p:sp>
        <p:nvSpPr>
          <p:cNvPr id="27" name="Diamond 26">
            <a:extLst>
              <a:ext uri="{FF2B5EF4-FFF2-40B4-BE49-F238E27FC236}">
                <a16:creationId xmlns:a16="http://schemas.microsoft.com/office/drawing/2014/main" id="{8C053B65-52E5-48FF-91CC-E4BD3ABF860E}"/>
              </a:ext>
            </a:extLst>
          </p:cNvPr>
          <p:cNvSpPr/>
          <p:nvPr/>
        </p:nvSpPr>
        <p:spPr>
          <a:xfrm>
            <a:off x="1243167" y="4219995"/>
            <a:ext cx="3576629" cy="38906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57F0B95-D593-4345-88D9-48CD7ACB0C6F}"/>
              </a:ext>
            </a:extLst>
          </p:cNvPr>
          <p:cNvSpPr txBox="1"/>
          <p:nvPr/>
        </p:nvSpPr>
        <p:spPr>
          <a:xfrm>
            <a:off x="5534620" y="4211750"/>
            <a:ext cx="6409723" cy="369332"/>
          </a:xfrm>
          <a:prstGeom prst="rect">
            <a:avLst/>
          </a:prstGeom>
          <a:solidFill>
            <a:srgbClr val="FF9393"/>
          </a:solidFill>
          <a:ln>
            <a:solidFill>
              <a:schemeClr val="accent1"/>
            </a:solidFill>
          </a:ln>
        </p:spPr>
        <p:txBody>
          <a:bodyPr wrap="square" rtlCol="0">
            <a:spAutoFit/>
          </a:bodyPr>
          <a:lstStyle/>
          <a:p>
            <a:r>
              <a:rPr lang="en-US" dirty="0"/>
              <a:t>Add the Clusters that do not associate with the AZ to exclusion list</a:t>
            </a:r>
          </a:p>
        </p:txBody>
      </p:sp>
      <p:cxnSp>
        <p:nvCxnSpPr>
          <p:cNvPr id="41" name="Straight Arrow Connector 40">
            <a:extLst>
              <a:ext uri="{FF2B5EF4-FFF2-40B4-BE49-F238E27FC236}">
                <a16:creationId xmlns:a16="http://schemas.microsoft.com/office/drawing/2014/main" id="{DBAD9DD6-9FAA-48B4-8791-6BEE80FF407D}"/>
              </a:ext>
            </a:extLst>
          </p:cNvPr>
          <p:cNvCxnSpPr/>
          <p:nvPr/>
        </p:nvCxnSpPr>
        <p:spPr>
          <a:xfrm>
            <a:off x="3027760" y="4635700"/>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3B1942E-D92C-449F-BCF0-A87203BA825A}"/>
              </a:ext>
            </a:extLst>
          </p:cNvPr>
          <p:cNvSpPr txBox="1"/>
          <p:nvPr/>
        </p:nvSpPr>
        <p:spPr>
          <a:xfrm>
            <a:off x="2047284" y="3653872"/>
            <a:ext cx="2057396" cy="274491"/>
          </a:xfrm>
          <a:prstGeom prst="rect">
            <a:avLst/>
          </a:prstGeom>
          <a:noFill/>
        </p:spPr>
        <p:txBody>
          <a:bodyPr wrap="square" tIns="0" bIns="0" rtlCol="0">
            <a:spAutoFit/>
          </a:bodyPr>
          <a:lstStyle/>
          <a:p>
            <a:r>
              <a:rPr lang="en-US" dirty="0"/>
              <a:t>VM Requires GPU</a:t>
            </a:r>
          </a:p>
        </p:txBody>
      </p:sp>
      <p:sp>
        <p:nvSpPr>
          <p:cNvPr id="44" name="Diamond 43">
            <a:extLst>
              <a:ext uri="{FF2B5EF4-FFF2-40B4-BE49-F238E27FC236}">
                <a16:creationId xmlns:a16="http://schemas.microsoft.com/office/drawing/2014/main" id="{8C17C690-D8CC-4E8F-94A4-03C98491C249}"/>
              </a:ext>
            </a:extLst>
          </p:cNvPr>
          <p:cNvSpPr/>
          <p:nvPr/>
        </p:nvSpPr>
        <p:spPr>
          <a:xfrm>
            <a:off x="1231423" y="3591290"/>
            <a:ext cx="3576629" cy="40394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FE2A31E-3F44-4177-8DD8-539B77847502}"/>
              </a:ext>
            </a:extLst>
          </p:cNvPr>
          <p:cNvSpPr txBox="1"/>
          <p:nvPr/>
        </p:nvSpPr>
        <p:spPr>
          <a:xfrm>
            <a:off x="5553230" y="3590223"/>
            <a:ext cx="5991069" cy="369332"/>
          </a:xfrm>
          <a:prstGeom prst="rect">
            <a:avLst/>
          </a:prstGeom>
          <a:solidFill>
            <a:srgbClr val="FF9393"/>
          </a:solidFill>
          <a:ln>
            <a:solidFill>
              <a:schemeClr val="accent1"/>
            </a:solidFill>
          </a:ln>
        </p:spPr>
        <p:txBody>
          <a:bodyPr wrap="square" rtlCol="0">
            <a:spAutoFit/>
          </a:bodyPr>
          <a:lstStyle/>
          <a:p>
            <a:r>
              <a:rPr lang="en-US" dirty="0"/>
              <a:t>Add the Clusters that do not have GPU Node to exclusion list</a:t>
            </a:r>
          </a:p>
        </p:txBody>
      </p:sp>
      <p:cxnSp>
        <p:nvCxnSpPr>
          <p:cNvPr id="46" name="Straight Arrow Connector 45">
            <a:extLst>
              <a:ext uri="{FF2B5EF4-FFF2-40B4-BE49-F238E27FC236}">
                <a16:creationId xmlns:a16="http://schemas.microsoft.com/office/drawing/2014/main" id="{CB8E9F1D-B515-4A63-A935-5AAA88A92F8A}"/>
              </a:ext>
            </a:extLst>
          </p:cNvPr>
          <p:cNvCxnSpPr/>
          <p:nvPr/>
        </p:nvCxnSpPr>
        <p:spPr>
          <a:xfrm>
            <a:off x="3026872" y="4000275"/>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68730E2-2FC9-4C84-934C-A64BC2D2F450}"/>
              </a:ext>
            </a:extLst>
          </p:cNvPr>
          <p:cNvSpPr txBox="1"/>
          <p:nvPr/>
        </p:nvSpPr>
        <p:spPr>
          <a:xfrm>
            <a:off x="4315134" y="2285346"/>
            <a:ext cx="495300" cy="369332"/>
          </a:xfrm>
          <a:prstGeom prst="rect">
            <a:avLst/>
          </a:prstGeom>
          <a:noFill/>
        </p:spPr>
        <p:txBody>
          <a:bodyPr wrap="square" rtlCol="0">
            <a:spAutoFit/>
          </a:bodyPr>
          <a:lstStyle/>
          <a:p>
            <a:r>
              <a:rPr lang="en-US" dirty="0"/>
              <a:t>Yes</a:t>
            </a:r>
          </a:p>
        </p:txBody>
      </p:sp>
      <p:sp>
        <p:nvSpPr>
          <p:cNvPr id="65" name="TextBox 64">
            <a:extLst>
              <a:ext uri="{FF2B5EF4-FFF2-40B4-BE49-F238E27FC236}">
                <a16:creationId xmlns:a16="http://schemas.microsoft.com/office/drawing/2014/main" id="{54BB17DA-1632-4AE9-AAF8-67FB2D6B8A83}"/>
              </a:ext>
            </a:extLst>
          </p:cNvPr>
          <p:cNvSpPr txBox="1"/>
          <p:nvPr/>
        </p:nvSpPr>
        <p:spPr>
          <a:xfrm>
            <a:off x="4276880" y="2885216"/>
            <a:ext cx="495300" cy="369332"/>
          </a:xfrm>
          <a:prstGeom prst="rect">
            <a:avLst/>
          </a:prstGeom>
          <a:noFill/>
        </p:spPr>
        <p:txBody>
          <a:bodyPr wrap="square" rtlCol="0">
            <a:spAutoFit/>
          </a:bodyPr>
          <a:lstStyle/>
          <a:p>
            <a:r>
              <a:rPr lang="en-US" dirty="0"/>
              <a:t>Yes</a:t>
            </a:r>
          </a:p>
        </p:txBody>
      </p:sp>
      <p:sp>
        <p:nvSpPr>
          <p:cNvPr id="73" name="Title 1">
            <a:extLst>
              <a:ext uri="{FF2B5EF4-FFF2-40B4-BE49-F238E27FC236}">
                <a16:creationId xmlns:a16="http://schemas.microsoft.com/office/drawing/2014/main" id="{26EC1554-4B99-4E1A-84A7-8349EF789E1F}"/>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cxnSp>
        <p:nvCxnSpPr>
          <p:cNvPr id="77" name="Straight Arrow Connector 76">
            <a:extLst>
              <a:ext uri="{FF2B5EF4-FFF2-40B4-BE49-F238E27FC236}">
                <a16:creationId xmlns:a16="http://schemas.microsoft.com/office/drawing/2014/main" id="{0CFBA64D-9097-4A58-80B6-31EB1B60D0C2}"/>
              </a:ext>
            </a:extLst>
          </p:cNvPr>
          <p:cNvCxnSpPr>
            <a:cxnSpLocks/>
          </p:cNvCxnSpPr>
          <p:nvPr/>
        </p:nvCxnSpPr>
        <p:spPr>
          <a:xfrm flipV="1">
            <a:off x="4823832" y="3789947"/>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6CB2777-161D-4340-B125-9B5162B96C83}"/>
              </a:ext>
            </a:extLst>
          </p:cNvPr>
          <p:cNvSpPr txBox="1"/>
          <p:nvPr/>
        </p:nvSpPr>
        <p:spPr>
          <a:xfrm>
            <a:off x="4861932" y="3518702"/>
            <a:ext cx="495300" cy="369332"/>
          </a:xfrm>
          <a:prstGeom prst="rect">
            <a:avLst/>
          </a:prstGeom>
          <a:noFill/>
        </p:spPr>
        <p:txBody>
          <a:bodyPr wrap="square" rtlCol="0">
            <a:spAutoFit/>
          </a:bodyPr>
          <a:lstStyle/>
          <a:p>
            <a:r>
              <a:rPr lang="en-US" dirty="0"/>
              <a:t>Yes</a:t>
            </a:r>
          </a:p>
        </p:txBody>
      </p:sp>
      <p:cxnSp>
        <p:nvCxnSpPr>
          <p:cNvPr id="79" name="Straight Arrow Connector 78">
            <a:extLst>
              <a:ext uri="{FF2B5EF4-FFF2-40B4-BE49-F238E27FC236}">
                <a16:creationId xmlns:a16="http://schemas.microsoft.com/office/drawing/2014/main" id="{D19E3C68-7EE9-4C4F-BFDD-1E6C40118D8A}"/>
              </a:ext>
            </a:extLst>
          </p:cNvPr>
          <p:cNvCxnSpPr>
            <a:cxnSpLocks/>
          </p:cNvCxnSpPr>
          <p:nvPr/>
        </p:nvCxnSpPr>
        <p:spPr>
          <a:xfrm flipV="1">
            <a:off x="4804773" y="4410974"/>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9B48E97-D37E-4E39-A2D4-2EF381492BF5}"/>
              </a:ext>
            </a:extLst>
          </p:cNvPr>
          <p:cNvSpPr txBox="1"/>
          <p:nvPr/>
        </p:nvSpPr>
        <p:spPr>
          <a:xfrm>
            <a:off x="4865645" y="4107947"/>
            <a:ext cx="495300" cy="369332"/>
          </a:xfrm>
          <a:prstGeom prst="rect">
            <a:avLst/>
          </a:prstGeom>
          <a:noFill/>
        </p:spPr>
        <p:txBody>
          <a:bodyPr wrap="square" rtlCol="0">
            <a:spAutoFit/>
          </a:bodyPr>
          <a:lstStyle/>
          <a:p>
            <a:r>
              <a:rPr lang="en-US" dirty="0"/>
              <a:t>Yes</a:t>
            </a:r>
          </a:p>
        </p:txBody>
      </p:sp>
      <p:sp>
        <p:nvSpPr>
          <p:cNvPr id="40" name="TextBox 39">
            <a:extLst>
              <a:ext uri="{FF2B5EF4-FFF2-40B4-BE49-F238E27FC236}">
                <a16:creationId xmlns:a16="http://schemas.microsoft.com/office/drawing/2014/main" id="{A38E870E-4A9B-4A80-882F-21B7E0EB9E24}"/>
              </a:ext>
            </a:extLst>
          </p:cNvPr>
          <p:cNvSpPr txBox="1"/>
          <p:nvPr/>
        </p:nvSpPr>
        <p:spPr>
          <a:xfrm>
            <a:off x="5038879" y="2367748"/>
            <a:ext cx="6310157" cy="369332"/>
          </a:xfrm>
          <a:prstGeom prst="rect">
            <a:avLst/>
          </a:prstGeom>
          <a:solidFill>
            <a:srgbClr val="FF9393"/>
          </a:solidFill>
          <a:ln>
            <a:solidFill>
              <a:schemeClr val="accent1"/>
            </a:solidFill>
          </a:ln>
        </p:spPr>
        <p:txBody>
          <a:bodyPr wrap="square" rtlCol="0">
            <a:spAutoFit/>
          </a:bodyPr>
          <a:lstStyle/>
          <a:p>
            <a:r>
              <a:rPr lang="en-US" dirty="0"/>
              <a:t>Add the Clusters which does not have the VM to the exclusion list</a:t>
            </a:r>
          </a:p>
        </p:txBody>
      </p:sp>
    </p:spTree>
    <p:extLst>
      <p:ext uri="{BB962C8B-B14F-4D97-AF65-F5344CB8AC3E}">
        <p14:creationId xmlns:p14="http://schemas.microsoft.com/office/powerpoint/2010/main" val="330910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182457E5-B686-40BA-B2FD-C0C381F6E798}"/>
              </a:ext>
            </a:extLst>
          </p:cNvPr>
          <p:cNvSpPr txBox="1"/>
          <p:nvPr/>
        </p:nvSpPr>
        <p:spPr>
          <a:xfrm>
            <a:off x="1695455" y="2216306"/>
            <a:ext cx="4467215" cy="923330"/>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Filtering Algorithm </a:t>
            </a:r>
            <a:r>
              <a:rPr lang="en-US" dirty="0"/>
              <a:t>to each cluster that is not in the exclusion list based on </a:t>
            </a:r>
            <a:r>
              <a:rPr lang="en-US" dirty="0">
                <a:solidFill>
                  <a:srgbClr val="C00000"/>
                </a:solidFill>
              </a:rPr>
              <a:t>Allocated Resource </a:t>
            </a:r>
            <a:r>
              <a:rPr lang="en-US" dirty="0"/>
              <a:t>to derive the Candidate List</a:t>
            </a:r>
          </a:p>
        </p:txBody>
      </p:sp>
      <p:cxnSp>
        <p:nvCxnSpPr>
          <p:cNvPr id="54" name="Straight Arrow Connector 53">
            <a:extLst>
              <a:ext uri="{FF2B5EF4-FFF2-40B4-BE49-F238E27FC236}">
                <a16:creationId xmlns:a16="http://schemas.microsoft.com/office/drawing/2014/main" id="{BAB3B678-2540-4A1E-84B6-1A08E98449C4}"/>
              </a:ext>
            </a:extLst>
          </p:cNvPr>
          <p:cNvCxnSpPr>
            <a:cxnSpLocks/>
          </p:cNvCxnSpPr>
          <p:nvPr/>
        </p:nvCxnSpPr>
        <p:spPr>
          <a:xfrm>
            <a:off x="3534782" y="3139636"/>
            <a:ext cx="0" cy="77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itle 1">
            <a:extLst>
              <a:ext uri="{FF2B5EF4-FFF2-40B4-BE49-F238E27FC236}">
                <a16:creationId xmlns:a16="http://schemas.microsoft.com/office/drawing/2014/main" id="{B67D7FDE-7734-4B92-9B98-16F47081A742}"/>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sp>
        <p:nvSpPr>
          <p:cNvPr id="60" name="TextBox 59">
            <a:extLst>
              <a:ext uri="{FF2B5EF4-FFF2-40B4-BE49-F238E27FC236}">
                <a16:creationId xmlns:a16="http://schemas.microsoft.com/office/drawing/2014/main" id="{95D101FE-9255-4836-AED4-94AE671F3241}"/>
              </a:ext>
            </a:extLst>
          </p:cNvPr>
          <p:cNvSpPr txBox="1"/>
          <p:nvPr/>
        </p:nvSpPr>
        <p:spPr>
          <a:xfrm>
            <a:off x="832062" y="3911922"/>
            <a:ext cx="9740688" cy="646331"/>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Weighted Ranking Algorithm </a:t>
            </a:r>
            <a:r>
              <a:rPr lang="en-US" dirty="0"/>
              <a:t>to the Candidate List and Select the cluster with the highest score </a:t>
            </a:r>
            <a:r>
              <a:rPr lang="en-US" i="1" dirty="0">
                <a:solidFill>
                  <a:srgbClr val="FF0000"/>
                </a:solidFill>
              </a:rPr>
              <a:t>(Only apply if there are multiple clusters in the candidate list)</a:t>
            </a:r>
          </a:p>
        </p:txBody>
      </p:sp>
      <p:sp>
        <p:nvSpPr>
          <p:cNvPr id="136" name="TextBox 135">
            <a:extLst>
              <a:ext uri="{FF2B5EF4-FFF2-40B4-BE49-F238E27FC236}">
                <a16:creationId xmlns:a16="http://schemas.microsoft.com/office/drawing/2014/main" id="{3FE4EC92-ACE8-4CF7-B06C-D6E9E6285197}"/>
              </a:ext>
            </a:extLst>
          </p:cNvPr>
          <p:cNvSpPr txBox="1"/>
          <p:nvPr/>
        </p:nvSpPr>
        <p:spPr>
          <a:xfrm>
            <a:off x="2333625" y="5765968"/>
            <a:ext cx="6896100" cy="369332"/>
          </a:xfrm>
          <a:prstGeom prst="rect">
            <a:avLst/>
          </a:prstGeom>
          <a:noFill/>
          <a:ln>
            <a:noFill/>
          </a:ln>
        </p:spPr>
        <p:txBody>
          <a:bodyPr wrap="square" rtlCol="0">
            <a:spAutoFit/>
          </a:bodyPr>
          <a:lstStyle/>
          <a:p>
            <a:r>
              <a:rPr lang="en-US" dirty="0"/>
              <a:t>Weighted Ranking Algorithm is a multi-dimension optimization equation</a:t>
            </a:r>
          </a:p>
        </p:txBody>
      </p:sp>
    </p:spTree>
    <p:extLst>
      <p:ext uri="{BB962C8B-B14F-4D97-AF65-F5344CB8AC3E}">
        <p14:creationId xmlns:p14="http://schemas.microsoft.com/office/powerpoint/2010/main" val="244187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2">
            <a:extLst>
              <a:ext uri="{FF2B5EF4-FFF2-40B4-BE49-F238E27FC236}">
                <a16:creationId xmlns:a16="http://schemas.microsoft.com/office/drawing/2014/main" id="{8C508B10-AC4C-48B6-8853-090306EF3CCF}"/>
              </a:ext>
            </a:extLst>
          </p:cNvPr>
          <p:cNvSpPr txBox="1">
            <a:spLocks/>
          </p:cNvSpPr>
          <p:nvPr/>
        </p:nvSpPr>
        <p:spPr>
          <a:xfrm>
            <a:off x="1057275" y="1276349"/>
            <a:ext cx="9877425" cy="4683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p>
          <a:p>
            <a:pPr marL="342900" indent="-342900">
              <a:buFont typeface="Arial" panose="020B0604020202020204" pitchFamily="34" charset="0"/>
              <a:buChar char="•"/>
            </a:pPr>
            <a:r>
              <a:rPr lang="en-US" sz="2800" dirty="0"/>
              <a:t>Global Scheduling Across DC and Edge</a:t>
            </a:r>
          </a:p>
          <a:p>
            <a:pPr marL="342900" indent="-342900">
              <a:buFont typeface="Arial" panose="020B0604020202020204" pitchFamily="34" charset="0"/>
              <a:buChar char="•"/>
            </a:pPr>
            <a:r>
              <a:rPr lang="en-US" sz="2800" dirty="0"/>
              <a:t>Scalability Design (Concurrent Scheduling and Conflict Handling)</a:t>
            </a:r>
          </a:p>
          <a:p>
            <a:pPr marL="342900" indent="-342900">
              <a:buFont typeface="Arial" panose="020B0604020202020204" pitchFamily="34" charset="0"/>
              <a:buChar char="•"/>
            </a:pPr>
            <a:r>
              <a:rPr lang="en-US" sz="2800" dirty="0" err="1"/>
              <a:t>ReplicaSet</a:t>
            </a:r>
            <a:r>
              <a:rPr lang="en-US" sz="2800" dirty="0"/>
              <a:t> scheduling</a:t>
            </a:r>
          </a:p>
          <a:p>
            <a:pPr marL="342900" indent="-342900">
              <a:buFont typeface="Arial" panose="020B0604020202020204" pitchFamily="34" charset="0"/>
              <a:buChar char="•"/>
            </a:pPr>
            <a:r>
              <a:rPr lang="en-US" sz="2800" dirty="0"/>
              <a:t>Priority Scheduling and Fair Scheduling</a:t>
            </a:r>
          </a:p>
          <a:p>
            <a:pPr marL="342900" indent="-342900">
              <a:buFont typeface="Arial" panose="020B0604020202020204" pitchFamily="34" charset="0"/>
              <a:buChar char="•"/>
            </a:pPr>
            <a:r>
              <a:rPr lang="en-US" sz="2800" dirty="0"/>
              <a:t>Support Best effort VM/Container and Guaranteed VM/Container</a:t>
            </a:r>
          </a:p>
          <a:p>
            <a:endParaRPr lang="en-US" sz="2800" dirty="0"/>
          </a:p>
        </p:txBody>
      </p:sp>
      <p:sp>
        <p:nvSpPr>
          <p:cNvPr id="3" name="Title 1">
            <a:extLst>
              <a:ext uri="{FF2B5EF4-FFF2-40B4-BE49-F238E27FC236}">
                <a16:creationId xmlns:a16="http://schemas.microsoft.com/office/drawing/2014/main" id="{C1FECE40-F8BD-49A9-AFE9-7EB81BFAFE15}"/>
              </a:ext>
            </a:extLst>
          </p:cNvPr>
          <p:cNvSpPr>
            <a:spLocks noGrp="1"/>
          </p:cNvSpPr>
          <p:nvPr>
            <p:ph type="title"/>
          </p:nvPr>
        </p:nvSpPr>
        <p:spPr>
          <a:xfrm>
            <a:off x="427085" y="79060"/>
            <a:ext cx="7515095" cy="937037"/>
          </a:xfrm>
        </p:spPr>
        <p:txBody>
          <a:bodyPr>
            <a:noAutofit/>
          </a:bodyPr>
          <a:lstStyle/>
          <a:p>
            <a:r>
              <a:rPr lang="en-US" sz="3200" b="1" dirty="0">
                <a:solidFill>
                  <a:srgbClr val="C00000"/>
                </a:solidFill>
              </a:rPr>
              <a:t>Highlights of Our Design </a:t>
            </a:r>
          </a:p>
        </p:txBody>
      </p:sp>
    </p:spTree>
    <p:extLst>
      <p:ext uri="{BB962C8B-B14F-4D97-AF65-F5344CB8AC3E}">
        <p14:creationId xmlns:p14="http://schemas.microsoft.com/office/powerpoint/2010/main" val="1479595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Filtering Algorithm</a:t>
            </a:r>
          </a:p>
        </p:txBody>
      </p:sp>
      <p:sp>
        <p:nvSpPr>
          <p:cNvPr id="13" name="TextBox 12">
            <a:extLst>
              <a:ext uri="{FF2B5EF4-FFF2-40B4-BE49-F238E27FC236}">
                <a16:creationId xmlns:a16="http://schemas.microsoft.com/office/drawing/2014/main" id="{A13C3F77-8694-4E07-8752-D7AD195EFA15}"/>
              </a:ext>
            </a:extLst>
          </p:cNvPr>
          <p:cNvSpPr txBox="1"/>
          <p:nvPr/>
        </p:nvSpPr>
        <p:spPr>
          <a:xfrm>
            <a:off x="1010829" y="3301823"/>
            <a:ext cx="7715248" cy="246221"/>
          </a:xfrm>
          <a:prstGeom prst="rect">
            <a:avLst/>
          </a:prstGeom>
          <a:noFill/>
        </p:spPr>
        <p:txBody>
          <a:bodyPr wrap="square" tIns="0" bIns="0" rtlCol="0">
            <a:spAutoFit/>
          </a:bodyPr>
          <a:lstStyle/>
          <a:p>
            <a:pPr lvl="1"/>
            <a:r>
              <a:rPr lang="en-US" sz="1600" dirty="0"/>
              <a:t>Does the cluster’s average per-node available resource &gt; VM required resource  </a:t>
            </a:r>
          </a:p>
        </p:txBody>
      </p:sp>
      <p:sp>
        <p:nvSpPr>
          <p:cNvPr id="14" name="Diamond 13">
            <a:extLst>
              <a:ext uri="{FF2B5EF4-FFF2-40B4-BE49-F238E27FC236}">
                <a16:creationId xmlns:a16="http://schemas.microsoft.com/office/drawing/2014/main" id="{B0441623-F5B4-4DA2-A5B4-272DBCD18D9E}"/>
              </a:ext>
            </a:extLst>
          </p:cNvPr>
          <p:cNvSpPr/>
          <p:nvPr/>
        </p:nvSpPr>
        <p:spPr>
          <a:xfrm>
            <a:off x="1120635" y="3153439"/>
            <a:ext cx="7429481" cy="58477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0D827A6-569E-4F83-9B29-04DD178312E7}"/>
              </a:ext>
            </a:extLst>
          </p:cNvPr>
          <p:cNvSpPr txBox="1"/>
          <p:nvPr/>
        </p:nvSpPr>
        <p:spPr>
          <a:xfrm>
            <a:off x="2990379" y="4093800"/>
            <a:ext cx="3678652" cy="369332"/>
          </a:xfrm>
          <a:prstGeom prst="rect">
            <a:avLst/>
          </a:prstGeom>
          <a:noFill/>
          <a:ln>
            <a:solidFill>
              <a:schemeClr val="accent1"/>
            </a:solidFill>
          </a:ln>
        </p:spPr>
        <p:txBody>
          <a:bodyPr wrap="square" rtlCol="0">
            <a:spAutoFit/>
          </a:bodyPr>
          <a:lstStyle/>
          <a:p>
            <a:r>
              <a:rPr lang="en-US" dirty="0"/>
              <a:t>Add the cluster to the candidate list</a:t>
            </a:r>
          </a:p>
        </p:txBody>
      </p:sp>
      <p:cxnSp>
        <p:nvCxnSpPr>
          <p:cNvPr id="16" name="Straight Arrow Connector 15">
            <a:extLst>
              <a:ext uri="{FF2B5EF4-FFF2-40B4-BE49-F238E27FC236}">
                <a16:creationId xmlns:a16="http://schemas.microsoft.com/office/drawing/2014/main" id="{E0D7803F-0944-401B-9F72-1EC2F1AA7563}"/>
              </a:ext>
            </a:extLst>
          </p:cNvPr>
          <p:cNvCxnSpPr>
            <a:cxnSpLocks/>
            <a:stCxn id="14" idx="2"/>
            <a:endCxn id="15" idx="0"/>
          </p:cNvCxnSpPr>
          <p:nvPr/>
        </p:nvCxnSpPr>
        <p:spPr>
          <a:xfrm flipH="1">
            <a:off x="4829705" y="3738213"/>
            <a:ext cx="5671" cy="355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360CB9E-4ECC-410B-AB98-C1D327C27B54}"/>
              </a:ext>
            </a:extLst>
          </p:cNvPr>
          <p:cNvSpPr txBox="1"/>
          <p:nvPr/>
        </p:nvSpPr>
        <p:spPr>
          <a:xfrm>
            <a:off x="1816355" y="2211655"/>
            <a:ext cx="6125825" cy="553998"/>
          </a:xfrm>
          <a:prstGeom prst="rect">
            <a:avLst/>
          </a:prstGeom>
          <a:noFill/>
          <a:ln>
            <a:solidFill>
              <a:schemeClr val="tx1"/>
            </a:solidFill>
          </a:ln>
        </p:spPr>
        <p:txBody>
          <a:bodyPr wrap="square" tIns="0" bIns="0" rtlCol="0">
            <a:spAutoFit/>
          </a:bodyPr>
          <a:lstStyle/>
          <a:p>
            <a:pPr algn="ctr"/>
            <a:r>
              <a:rPr lang="en-US" dirty="0"/>
              <a:t>Loop through each cluster’s </a:t>
            </a:r>
            <a:r>
              <a:rPr lang="en-US" b="1" dirty="0">
                <a:solidFill>
                  <a:srgbClr val="FF0000"/>
                </a:solidFill>
              </a:rPr>
              <a:t>average per-node resource</a:t>
            </a:r>
          </a:p>
          <a:p>
            <a:pPr algn="ctr"/>
            <a:r>
              <a:rPr lang="en-US" dirty="0"/>
              <a:t>(CPU, memory, </a:t>
            </a:r>
            <a:r>
              <a:rPr lang="en-US" strike="sngStrike" dirty="0"/>
              <a:t>local disk, network I/O</a:t>
            </a:r>
            <a:r>
              <a:rPr lang="en-US" dirty="0"/>
              <a:t>)</a:t>
            </a:r>
          </a:p>
        </p:txBody>
      </p:sp>
      <p:sp>
        <p:nvSpPr>
          <p:cNvPr id="56" name="TextBox 55">
            <a:extLst>
              <a:ext uri="{FF2B5EF4-FFF2-40B4-BE49-F238E27FC236}">
                <a16:creationId xmlns:a16="http://schemas.microsoft.com/office/drawing/2014/main" id="{E15769A4-6A8A-4A6C-AE18-AAAA09733532}"/>
              </a:ext>
            </a:extLst>
          </p:cNvPr>
          <p:cNvSpPr txBox="1"/>
          <p:nvPr/>
        </p:nvSpPr>
        <p:spPr>
          <a:xfrm>
            <a:off x="4923825" y="3701931"/>
            <a:ext cx="683830" cy="369332"/>
          </a:xfrm>
          <a:prstGeom prst="rect">
            <a:avLst/>
          </a:prstGeom>
          <a:noFill/>
        </p:spPr>
        <p:txBody>
          <a:bodyPr wrap="square" rtlCol="0">
            <a:spAutoFit/>
          </a:bodyPr>
          <a:lstStyle/>
          <a:p>
            <a:r>
              <a:rPr lang="en-US" dirty="0"/>
              <a:t>Yes</a:t>
            </a:r>
          </a:p>
        </p:txBody>
      </p:sp>
      <p:sp>
        <p:nvSpPr>
          <p:cNvPr id="62" name="TextBox 61">
            <a:extLst>
              <a:ext uri="{FF2B5EF4-FFF2-40B4-BE49-F238E27FC236}">
                <a16:creationId xmlns:a16="http://schemas.microsoft.com/office/drawing/2014/main" id="{5B27B2C8-7066-49AD-B048-E671525CB2A5}"/>
              </a:ext>
            </a:extLst>
          </p:cNvPr>
          <p:cNvSpPr txBox="1"/>
          <p:nvPr/>
        </p:nvSpPr>
        <p:spPr>
          <a:xfrm flipH="1">
            <a:off x="8635612" y="3129737"/>
            <a:ext cx="456910" cy="369332"/>
          </a:xfrm>
          <a:prstGeom prst="rect">
            <a:avLst/>
          </a:prstGeom>
          <a:noFill/>
        </p:spPr>
        <p:txBody>
          <a:bodyPr wrap="square" rtlCol="0">
            <a:spAutoFit/>
          </a:bodyPr>
          <a:lstStyle/>
          <a:p>
            <a:r>
              <a:rPr lang="en-US" dirty="0"/>
              <a:t>No</a:t>
            </a:r>
          </a:p>
        </p:txBody>
      </p:sp>
      <p:sp>
        <p:nvSpPr>
          <p:cNvPr id="67" name="Arc 66">
            <a:extLst>
              <a:ext uri="{FF2B5EF4-FFF2-40B4-BE49-F238E27FC236}">
                <a16:creationId xmlns:a16="http://schemas.microsoft.com/office/drawing/2014/main" id="{B43AAF4B-5D31-42F6-A149-81CD51AE5916}"/>
              </a:ext>
            </a:extLst>
          </p:cNvPr>
          <p:cNvSpPr/>
          <p:nvPr/>
        </p:nvSpPr>
        <p:spPr>
          <a:xfrm flipV="1">
            <a:off x="7428936" y="2592497"/>
            <a:ext cx="2211287" cy="831973"/>
          </a:xfrm>
          <a:prstGeom prst="arc">
            <a:avLst>
              <a:gd name="adj1" fmla="val 16200000"/>
              <a:gd name="adj2" fmla="val 8826934"/>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8" name="Straight Arrow Connector 117">
            <a:extLst>
              <a:ext uri="{FF2B5EF4-FFF2-40B4-BE49-F238E27FC236}">
                <a16:creationId xmlns:a16="http://schemas.microsoft.com/office/drawing/2014/main" id="{99F487CF-BAE2-4246-B143-B5E40094796E}"/>
              </a:ext>
            </a:extLst>
          </p:cNvPr>
          <p:cNvCxnSpPr>
            <a:cxnSpLocks/>
          </p:cNvCxnSpPr>
          <p:nvPr/>
        </p:nvCxnSpPr>
        <p:spPr>
          <a:xfrm flipH="1">
            <a:off x="4868453" y="2808828"/>
            <a:ext cx="5671" cy="355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D43EF873-7B79-48DD-96AD-289DA25F7827}"/>
              </a:ext>
            </a:extLst>
          </p:cNvPr>
          <p:cNvSpPr/>
          <p:nvPr/>
        </p:nvSpPr>
        <p:spPr>
          <a:xfrm flipV="1">
            <a:off x="2904765" y="2333625"/>
            <a:ext cx="7515095" cy="1923744"/>
          </a:xfrm>
          <a:prstGeom prst="arc">
            <a:avLst>
              <a:gd name="adj1" fmla="val 16200000"/>
              <a:gd name="adj2" fmla="val 208519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045C8B6A-5391-45CC-A5D2-BA0E18E04CC9}"/>
              </a:ext>
            </a:extLst>
          </p:cNvPr>
          <p:cNvSpPr/>
          <p:nvPr/>
        </p:nvSpPr>
        <p:spPr>
          <a:xfrm>
            <a:off x="1130030" y="5291986"/>
            <a:ext cx="9461770" cy="369332"/>
          </a:xfrm>
          <a:prstGeom prst="rect">
            <a:avLst/>
          </a:prstGeom>
        </p:spPr>
        <p:txBody>
          <a:bodyPr wrap="square">
            <a:spAutoFit/>
          </a:bodyPr>
          <a:lstStyle/>
          <a:p>
            <a:r>
              <a:rPr lang="en-US" b="1" dirty="0">
                <a:solidFill>
                  <a:srgbClr val="FF0000"/>
                </a:solidFill>
              </a:rPr>
              <a:t>Average per-node resource can be changed to largest available nodes resource in the future</a:t>
            </a:r>
            <a:endParaRPr lang="en-US" dirty="0"/>
          </a:p>
        </p:txBody>
      </p:sp>
    </p:spTree>
    <p:extLst>
      <p:ext uri="{BB962C8B-B14F-4D97-AF65-F5344CB8AC3E}">
        <p14:creationId xmlns:p14="http://schemas.microsoft.com/office/powerpoint/2010/main" val="404533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Weighted Ranking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4524315"/>
          </a:xfrm>
          <a:prstGeom prst="rect">
            <a:avLst/>
          </a:prstGeom>
          <a:noFill/>
        </p:spPr>
        <p:txBody>
          <a:bodyPr wrap="square" rtlCol="0">
            <a:spAutoFit/>
          </a:bodyPr>
          <a:lstStyle/>
          <a:p>
            <a:r>
              <a:rPr lang="en-US" b="1" kern="0" dirty="0"/>
              <a:t>Weighted Ranking</a:t>
            </a:r>
            <a:r>
              <a:rPr lang="en-US" kern="0" dirty="0"/>
              <a:t>: </a:t>
            </a:r>
          </a:p>
          <a:p>
            <a:pPr marL="742950" lvl="1" indent="-285750">
              <a:buFont typeface="Arial" panose="020B0604020202020204" pitchFamily="34" charset="0"/>
              <a:buChar char="•"/>
            </a:pPr>
            <a:r>
              <a:rPr lang="en-US" sz="1600" kern="0" dirty="0"/>
              <a:t>Assign each attribute of the cluster a score</a:t>
            </a:r>
          </a:p>
          <a:p>
            <a:pPr marL="1200150" lvl="2" indent="-285750">
              <a:buFont typeface="Arial" panose="020B0604020202020204" pitchFamily="34" charset="0"/>
              <a:buChar char="•"/>
            </a:pPr>
            <a:r>
              <a:rPr lang="en-US" sz="1600" kern="0" dirty="0"/>
              <a:t>Score for average per-node available resource: More available resource -&gt; higher score. But resource has many dimensions. </a:t>
            </a:r>
            <a:r>
              <a:rPr lang="en-US" sz="1600" dirty="0"/>
              <a:t>What metric/mechanism is used to determine a cluster’s average per-node available resource? How to </a:t>
            </a:r>
            <a:r>
              <a:rPr lang="en-US" sz="1600" kern="0" dirty="0"/>
              <a:t>define “more” or “less”? </a:t>
            </a:r>
          </a:p>
          <a:p>
            <a:pPr marL="1200150" lvl="2" indent="-285750">
              <a:buFont typeface="Arial" panose="020B0604020202020204" pitchFamily="34" charset="0"/>
              <a:buChar char="•"/>
            </a:pPr>
            <a:r>
              <a:rPr lang="en-US" sz="1600" kern="0" dirty="0"/>
              <a:t>Score for </a:t>
            </a:r>
            <a:r>
              <a:rPr lang="en-US" sz="1600" dirty="0"/>
              <a:t>maintaining the remaining available resource in all dimensions equally balanced: What metric/mechanism is used to determine balance score? </a:t>
            </a:r>
            <a:r>
              <a:rPr lang="en-US" sz="1600" kern="0" dirty="0"/>
              <a:t>Needs to consider saturation on one dimension after this VM placement, which will make the cluster performance and utilization very low. </a:t>
            </a:r>
            <a:endParaRPr lang="en-US" sz="1600" dirty="0"/>
          </a:p>
          <a:p>
            <a:pPr marL="1200150" lvl="2" indent="-285750">
              <a:buFont typeface="Arial" panose="020B0604020202020204" pitchFamily="34" charset="0"/>
              <a:buChar char="•"/>
            </a:pPr>
            <a:r>
              <a:rPr lang="en-US" sz="1600" strike="sngStrike" kern="0" dirty="0"/>
              <a:t>Score for node health (based on e</a:t>
            </a:r>
            <a:r>
              <a:rPr lang="en-US" sz="1600" strike="sngStrike" dirty="0"/>
              <a:t>rror statistics including failed nodes): fewer errors-&gt; higher score</a:t>
            </a:r>
            <a:endParaRPr lang="en-US" sz="1600" strike="sngStrike" kern="0" dirty="0"/>
          </a:p>
          <a:p>
            <a:pPr marL="1200150" lvl="2" indent="-285750">
              <a:buFont typeface="Arial" panose="020B0604020202020204" pitchFamily="34" charset="0"/>
              <a:buChar char="•"/>
            </a:pPr>
            <a:r>
              <a:rPr lang="en-US" sz="1600" strike="sngStrike" kern="0" dirty="0"/>
              <a:t>Potential score for hosting big workload and resilience migration:</a:t>
            </a:r>
          </a:p>
          <a:p>
            <a:pPr marL="1200150" lvl="2" indent="-285750">
              <a:buFont typeface="Arial" panose="020B0604020202020204" pitchFamily="34" charset="0"/>
              <a:buChar char="•"/>
            </a:pPr>
            <a:r>
              <a:rPr lang="en-US" sz="1600" kern="0" dirty="0"/>
              <a:t>Score for energy/power resource: more available power-&gt;higher score</a:t>
            </a:r>
          </a:p>
          <a:p>
            <a:pPr marL="742950" lvl="1" indent="-285750">
              <a:buFont typeface="Arial" panose="020B0604020202020204" pitchFamily="34" charset="0"/>
              <a:buChar char="•"/>
            </a:pPr>
            <a:r>
              <a:rPr lang="en-US" sz="1600" dirty="0"/>
              <a:t>The scores in each attribute are normalized into the range [0, 1) .</a:t>
            </a:r>
            <a:endParaRPr lang="en-US" sz="1600" kern="0" dirty="0"/>
          </a:p>
          <a:p>
            <a:pPr marL="742950" lvl="1" indent="-285750">
              <a:buFont typeface="Arial" panose="020B0604020202020204" pitchFamily="34" charset="0"/>
              <a:buChar char="•"/>
            </a:pPr>
            <a:r>
              <a:rPr lang="en-US" sz="1600" kern="0" dirty="0"/>
              <a:t>Assign a weight to each attribute score (</a:t>
            </a:r>
            <a:r>
              <a:rPr lang="en-US" sz="1600" kern="0" dirty="0">
                <a:solidFill>
                  <a:srgbClr val="FF0000"/>
                </a:solidFill>
              </a:rPr>
              <a:t>the weight assignment is configurable to allow different scheduling policy</a:t>
            </a:r>
            <a:r>
              <a:rPr lang="en-US" sz="1600" kern="0" dirty="0"/>
              <a:t>)</a:t>
            </a:r>
          </a:p>
          <a:p>
            <a:pPr marL="742950" lvl="1" indent="-285750">
              <a:buFont typeface="Arial" panose="020B0604020202020204" pitchFamily="34" charset="0"/>
              <a:buChar char="•"/>
            </a:pPr>
            <a:r>
              <a:rPr lang="en-US" sz="1600" kern="0" dirty="0"/>
              <a:t>The final cluster ranking is </a:t>
            </a:r>
            <a:r>
              <a:rPr lang="en-US" dirty="0">
                <a:latin typeface="NimbusRomNo9L-Regu"/>
              </a:rPr>
              <a:t>flattened to an integral score via a weighted inner product, </a:t>
            </a:r>
            <a:r>
              <a:rPr lang="pl-PL" dirty="0">
                <a:latin typeface="NimbusRomNo9L-Regu"/>
              </a:rPr>
              <a:t>i.e. </a:t>
            </a:r>
            <a:endParaRPr lang="en-US" dirty="0">
              <a:latin typeface="NimbusRomNo9L-Regu"/>
            </a:endParaRPr>
          </a:p>
          <a:p>
            <a:pPr lvl="3"/>
            <a:endParaRPr lang="en-US" sz="800" dirty="0">
              <a:latin typeface="NimbusRomNo9L-Regu"/>
            </a:endParaRPr>
          </a:p>
          <a:p>
            <a:pPr lvl="3"/>
            <a:endParaRPr lang="en-US" dirty="0">
              <a:latin typeface="NimbusRomNo9L-Regu"/>
            </a:endParaRPr>
          </a:p>
          <a:p>
            <a:pPr lvl="3"/>
            <a:r>
              <a:rPr lang="en-US" dirty="0">
                <a:latin typeface="NimbusRomNo9L-Regu"/>
              </a:rPr>
              <a:t>Score </a:t>
            </a:r>
            <a:r>
              <a:rPr lang="pl-PL" dirty="0">
                <a:latin typeface="CMR10"/>
              </a:rPr>
              <a:t>=</a:t>
            </a:r>
            <a:r>
              <a:rPr lang="en-US" dirty="0">
                <a:latin typeface="CMR10"/>
              </a:rPr>
              <a:t>	</a:t>
            </a:r>
            <a:endParaRPr lang="en-US" sz="1600" kern="0" dirty="0"/>
          </a:p>
          <a:p>
            <a:pPr lvl="1"/>
            <a:endParaRPr lang="en-US" sz="1600" kern="0" dirty="0"/>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6A57A90-DCD1-4E92-82A7-D8AF749C314B}"/>
              </a:ext>
            </a:extLst>
          </p:cNvPr>
          <p:cNvPicPr>
            <a:picLocks noChangeAspect="1"/>
          </p:cNvPicPr>
          <p:nvPr/>
        </p:nvPicPr>
        <p:blipFill>
          <a:blip r:embed="rId3"/>
          <a:stretch>
            <a:fillRect/>
          </a:stretch>
        </p:blipFill>
        <p:spPr>
          <a:xfrm>
            <a:off x="2682019" y="4786679"/>
            <a:ext cx="575531" cy="607432"/>
          </a:xfrm>
          <a:prstGeom prst="rect">
            <a:avLst/>
          </a:prstGeom>
        </p:spPr>
      </p:pic>
      <p:sp>
        <p:nvSpPr>
          <p:cNvPr id="3" name="TextBox 2">
            <a:extLst>
              <a:ext uri="{FF2B5EF4-FFF2-40B4-BE49-F238E27FC236}">
                <a16:creationId xmlns:a16="http://schemas.microsoft.com/office/drawing/2014/main" id="{DF991B06-4551-42DA-895B-36BD55D5B93F}"/>
              </a:ext>
            </a:extLst>
          </p:cNvPr>
          <p:cNvSpPr txBox="1"/>
          <p:nvPr/>
        </p:nvSpPr>
        <p:spPr>
          <a:xfrm>
            <a:off x="3168650" y="4899064"/>
            <a:ext cx="736600" cy="276999"/>
          </a:xfrm>
          <a:prstGeom prst="rect">
            <a:avLst/>
          </a:prstGeom>
          <a:noFill/>
        </p:spPr>
        <p:txBody>
          <a:bodyPr wrap="square" rtlCol="0">
            <a:spAutoFit/>
          </a:bodyPr>
          <a:lstStyle/>
          <a:p>
            <a:r>
              <a:rPr lang="en-US" sz="1200" b="1" i="1" dirty="0" err="1">
                <a:latin typeface="Century Schoolbook" panose="02040604050505020304" pitchFamily="18" charset="0"/>
              </a:rPr>
              <a:t>w</a:t>
            </a:r>
            <a:r>
              <a:rPr lang="en-US" sz="900" b="1" i="1" dirty="0" err="1">
                <a:latin typeface="Century Schoolbook" panose="02040604050505020304" pitchFamily="18" charset="0"/>
              </a:rPr>
              <a:t>k</a:t>
            </a:r>
            <a:endParaRPr lang="en-US" b="1" i="1" dirty="0">
              <a:latin typeface="Century Schoolbook" panose="02040604050505020304" pitchFamily="18" charset="0"/>
            </a:endParaRPr>
          </a:p>
        </p:txBody>
      </p:sp>
    </p:spTree>
    <p:extLst>
      <p:ext uri="{BB962C8B-B14F-4D97-AF65-F5344CB8AC3E}">
        <p14:creationId xmlns:p14="http://schemas.microsoft.com/office/powerpoint/2010/main" val="185220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293734" y="108052"/>
            <a:ext cx="11764915" cy="937037"/>
          </a:xfrm>
        </p:spPr>
        <p:txBody>
          <a:bodyPr>
            <a:noAutofit/>
          </a:bodyPr>
          <a:lstStyle/>
          <a:p>
            <a:r>
              <a:rPr lang="en-US" sz="3200" b="1" dirty="0">
                <a:solidFill>
                  <a:srgbClr val="C00000"/>
                </a:solidFill>
              </a:rPr>
              <a:t>Idea to Determine a Cluster’s Average Per-Node Available Resource</a:t>
            </a:r>
          </a:p>
        </p:txBody>
      </p:sp>
      <p:sp>
        <p:nvSpPr>
          <p:cNvPr id="102" name="Rectangle 101">
            <a:extLst>
              <a:ext uri="{FF2B5EF4-FFF2-40B4-BE49-F238E27FC236}">
                <a16:creationId xmlns:a16="http://schemas.microsoft.com/office/drawing/2014/main" id="{18EE371D-9A38-4B4A-B4A6-00C1008A4BDC}"/>
              </a:ext>
            </a:extLst>
          </p:cNvPr>
          <p:cNvSpPr/>
          <p:nvPr/>
        </p:nvSpPr>
        <p:spPr>
          <a:xfrm>
            <a:off x="745631" y="1600662"/>
            <a:ext cx="9948293" cy="1077218"/>
          </a:xfrm>
          <a:prstGeom prst="rect">
            <a:avLst/>
          </a:prstGeom>
        </p:spPr>
        <p:txBody>
          <a:bodyPr wrap="square">
            <a:spAutoFit/>
          </a:bodyPr>
          <a:lstStyle/>
          <a:p>
            <a:pPr marL="800100" lvl="1" indent="-342900">
              <a:buFont typeface="Arial" panose="020B0604020202020204" pitchFamily="34" charset="0"/>
              <a:buChar char="•"/>
            </a:pPr>
            <a:r>
              <a:rPr lang="en-US" sz="1600" kern="0" dirty="0"/>
              <a:t>The cluster node resource has multiple dimensions(memory, </a:t>
            </a:r>
            <a:r>
              <a:rPr lang="en-US" sz="1600" kern="0" dirty="0" err="1"/>
              <a:t>cpu</a:t>
            </a:r>
            <a:r>
              <a:rPr lang="en-US" sz="1600" kern="0" dirty="0"/>
              <a:t>, local SSD, network interfaces, etc.). </a:t>
            </a:r>
          </a:p>
          <a:p>
            <a:pPr marL="800100" lvl="1" indent="-342900">
              <a:buFont typeface="Arial" panose="020B0604020202020204" pitchFamily="34" charset="0"/>
              <a:buChar char="•"/>
            </a:pPr>
            <a:r>
              <a:rPr lang="en-US" sz="1600" kern="0" dirty="0"/>
              <a:t>Model each cluster node’s available resource as a </a:t>
            </a:r>
            <a:r>
              <a:rPr lang="en-US" altLang="zh-CN" sz="1600" dirty="0"/>
              <a:t>point in a n-dimension Euclidean space. </a:t>
            </a:r>
          </a:p>
          <a:p>
            <a:pPr marL="800100" lvl="1" indent="-342900">
              <a:buFont typeface="Arial" panose="020B0604020202020204" pitchFamily="34" charset="0"/>
              <a:buChar char="•"/>
            </a:pPr>
            <a:r>
              <a:rPr lang="en-US" altLang="zh-CN" sz="1600" dirty="0"/>
              <a:t>Calculate the centroid of each cluster’s nodes. The centroid represents the </a:t>
            </a:r>
            <a:r>
              <a:rPr lang="en-US" altLang="zh-CN" sz="1600" b="1" dirty="0">
                <a:solidFill>
                  <a:srgbClr val="FF0000"/>
                </a:solidFill>
              </a:rPr>
              <a:t>average available per-node resource </a:t>
            </a:r>
            <a:r>
              <a:rPr lang="en-US" altLang="zh-CN" sz="1600" dirty="0"/>
              <a:t>of the cluster. </a:t>
            </a:r>
            <a:endParaRPr lang="en-US" sz="1600" kern="0" dirty="0"/>
          </a:p>
        </p:txBody>
      </p:sp>
      <p:cxnSp>
        <p:nvCxnSpPr>
          <p:cNvPr id="15" name="Straight Arrow Connector 14">
            <a:extLst>
              <a:ext uri="{FF2B5EF4-FFF2-40B4-BE49-F238E27FC236}">
                <a16:creationId xmlns:a16="http://schemas.microsoft.com/office/drawing/2014/main" id="{8B4FFC33-AE12-4B1C-AA4E-46A5B7BE3E75}"/>
              </a:ext>
            </a:extLst>
          </p:cNvPr>
          <p:cNvCxnSpPr>
            <a:cxnSpLocks/>
          </p:cNvCxnSpPr>
          <p:nvPr/>
        </p:nvCxnSpPr>
        <p:spPr>
          <a:xfrm>
            <a:off x="4169904" y="4488549"/>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0A787B4-C930-4229-AB4C-6D470BBBF93C}"/>
              </a:ext>
            </a:extLst>
          </p:cNvPr>
          <p:cNvCxnSpPr>
            <a:cxnSpLocks/>
          </p:cNvCxnSpPr>
          <p:nvPr/>
        </p:nvCxnSpPr>
        <p:spPr>
          <a:xfrm flipV="1">
            <a:off x="4169904" y="3409950"/>
            <a:ext cx="0" cy="1078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B5A1F5B-ECD2-4E31-81A8-D42106BF7E91}"/>
              </a:ext>
            </a:extLst>
          </p:cNvPr>
          <p:cNvSpPr txBox="1"/>
          <p:nvPr/>
        </p:nvSpPr>
        <p:spPr>
          <a:xfrm>
            <a:off x="4132123" y="3573651"/>
            <a:ext cx="1162048" cy="369332"/>
          </a:xfrm>
          <a:prstGeom prst="rect">
            <a:avLst/>
          </a:prstGeom>
          <a:noFill/>
        </p:spPr>
        <p:txBody>
          <a:bodyPr wrap="square" rtlCol="0">
            <a:spAutoFit/>
          </a:bodyPr>
          <a:lstStyle/>
          <a:p>
            <a:r>
              <a:rPr lang="en-US" b="1" dirty="0">
                <a:solidFill>
                  <a:schemeClr val="accent1"/>
                </a:solidFill>
              </a:rPr>
              <a:t>CPU Cores</a:t>
            </a:r>
          </a:p>
        </p:txBody>
      </p:sp>
      <p:sp>
        <p:nvSpPr>
          <p:cNvPr id="20" name="TextBox 19">
            <a:extLst>
              <a:ext uri="{FF2B5EF4-FFF2-40B4-BE49-F238E27FC236}">
                <a16:creationId xmlns:a16="http://schemas.microsoft.com/office/drawing/2014/main" id="{0F1E4014-4315-43A0-BC7C-2A4F8DC2DEF4}"/>
              </a:ext>
            </a:extLst>
          </p:cNvPr>
          <p:cNvSpPr txBox="1"/>
          <p:nvPr/>
        </p:nvSpPr>
        <p:spPr>
          <a:xfrm>
            <a:off x="6979782" y="4303883"/>
            <a:ext cx="1000125" cy="369332"/>
          </a:xfrm>
          <a:prstGeom prst="rect">
            <a:avLst/>
          </a:prstGeom>
          <a:noFill/>
        </p:spPr>
        <p:txBody>
          <a:bodyPr wrap="square" rtlCol="0">
            <a:spAutoFit/>
          </a:bodyPr>
          <a:lstStyle/>
          <a:p>
            <a:r>
              <a:rPr lang="en-US" b="1" dirty="0">
                <a:solidFill>
                  <a:schemeClr val="accent1"/>
                </a:solidFill>
              </a:rPr>
              <a:t>Memory</a:t>
            </a:r>
          </a:p>
        </p:txBody>
      </p:sp>
      <p:sp>
        <p:nvSpPr>
          <p:cNvPr id="21" name="Oval 20">
            <a:extLst>
              <a:ext uri="{FF2B5EF4-FFF2-40B4-BE49-F238E27FC236}">
                <a16:creationId xmlns:a16="http://schemas.microsoft.com/office/drawing/2014/main" id="{FBD3D1D4-ABA3-4E97-A279-B346BB8CD807}"/>
              </a:ext>
            </a:extLst>
          </p:cNvPr>
          <p:cNvSpPr/>
          <p:nvPr/>
        </p:nvSpPr>
        <p:spPr>
          <a:xfrm>
            <a:off x="5434347" y="421076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62A025F-7969-405D-AD08-1FA6E573C001}"/>
              </a:ext>
            </a:extLst>
          </p:cNvPr>
          <p:cNvSpPr/>
          <p:nvPr/>
        </p:nvSpPr>
        <p:spPr>
          <a:xfrm>
            <a:off x="6121977" y="386515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FEF6A27-CDF8-42FF-8B88-4843A61D343F}"/>
              </a:ext>
            </a:extLst>
          </p:cNvPr>
          <p:cNvSpPr/>
          <p:nvPr/>
        </p:nvSpPr>
        <p:spPr>
          <a:xfrm>
            <a:off x="5119528" y="391458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05FA924-6A27-429C-8433-403C252DA9C6}"/>
              </a:ext>
            </a:extLst>
          </p:cNvPr>
          <p:cNvSpPr/>
          <p:nvPr/>
        </p:nvSpPr>
        <p:spPr>
          <a:xfrm>
            <a:off x="5248452" y="360009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D326ABB-0FA9-40EB-8F31-98054D514CA4}"/>
              </a:ext>
            </a:extLst>
          </p:cNvPr>
          <p:cNvSpPr/>
          <p:nvPr/>
        </p:nvSpPr>
        <p:spPr>
          <a:xfrm>
            <a:off x="5958222" y="432264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D3269AE-202A-48D4-8275-98215D1400C7}"/>
              </a:ext>
            </a:extLst>
          </p:cNvPr>
          <p:cNvSpPr/>
          <p:nvPr/>
        </p:nvSpPr>
        <p:spPr>
          <a:xfrm>
            <a:off x="5911436" y="400414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681D6E1-B698-4FB4-81D2-A531EC686C97}"/>
              </a:ext>
            </a:extLst>
          </p:cNvPr>
          <p:cNvSpPr/>
          <p:nvPr/>
        </p:nvSpPr>
        <p:spPr>
          <a:xfrm>
            <a:off x="5719777" y="373321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323BF56-E6E0-47DC-84CE-C0183141FB52}"/>
              </a:ext>
            </a:extLst>
          </p:cNvPr>
          <p:cNvSpPr/>
          <p:nvPr/>
        </p:nvSpPr>
        <p:spPr>
          <a:xfrm>
            <a:off x="5041204" y="435929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llout: Quad Arrow 29">
            <a:extLst>
              <a:ext uri="{FF2B5EF4-FFF2-40B4-BE49-F238E27FC236}">
                <a16:creationId xmlns:a16="http://schemas.microsoft.com/office/drawing/2014/main" id="{25A6E173-6063-4F73-A0D9-57C30B3417A5}"/>
              </a:ext>
            </a:extLst>
          </p:cNvPr>
          <p:cNvSpPr/>
          <p:nvPr/>
        </p:nvSpPr>
        <p:spPr>
          <a:xfrm>
            <a:off x="5457206" y="4016543"/>
            <a:ext cx="156019" cy="170510"/>
          </a:xfrm>
          <a:prstGeom prst="quadArrowCallout">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786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C9E2606-2980-4234-B9EF-DA33F157AE08}"/>
              </a:ext>
            </a:extLst>
          </p:cNvPr>
          <p:cNvSpPr/>
          <p:nvPr/>
        </p:nvSpPr>
        <p:spPr>
          <a:xfrm>
            <a:off x="4217022" y="5737748"/>
            <a:ext cx="1907974" cy="805940"/>
          </a:xfrm>
          <a:prstGeom prst="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Process 24">
            <a:extLst>
              <a:ext uri="{FF2B5EF4-FFF2-40B4-BE49-F238E27FC236}">
                <a16:creationId xmlns:a16="http://schemas.microsoft.com/office/drawing/2014/main" id="{4B04CCB3-2666-4380-A020-5E9F88F13462}"/>
              </a:ext>
            </a:extLst>
          </p:cNvPr>
          <p:cNvSpPr/>
          <p:nvPr/>
        </p:nvSpPr>
        <p:spPr>
          <a:xfrm>
            <a:off x="4235911" y="5008801"/>
            <a:ext cx="766529" cy="1501038"/>
          </a:xfrm>
          <a:prstGeom prst="flowChartProcess">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34AB33E-6829-475B-A8A1-46FDAB6FE731}"/>
              </a:ext>
            </a:extLst>
          </p:cNvPr>
          <p:cNvSpPr/>
          <p:nvPr/>
        </p:nvSpPr>
        <p:spPr>
          <a:xfrm>
            <a:off x="4217022" y="5888161"/>
            <a:ext cx="879848" cy="65552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293734" y="108052"/>
            <a:ext cx="11764915" cy="937037"/>
          </a:xfrm>
        </p:spPr>
        <p:txBody>
          <a:bodyPr>
            <a:noAutofit/>
          </a:bodyPr>
          <a:lstStyle/>
          <a:p>
            <a:r>
              <a:rPr lang="en-US" sz="2800" b="1" dirty="0">
                <a:solidFill>
                  <a:srgbClr val="C00000"/>
                </a:solidFill>
              </a:rPr>
              <a:t>Idea to Calculate the Score of a Cluster’s Average Per-Node Available Resource</a:t>
            </a:r>
          </a:p>
        </p:txBody>
      </p:sp>
      <p:cxnSp>
        <p:nvCxnSpPr>
          <p:cNvPr id="15" name="Straight Arrow Connector 14">
            <a:extLst>
              <a:ext uri="{FF2B5EF4-FFF2-40B4-BE49-F238E27FC236}">
                <a16:creationId xmlns:a16="http://schemas.microsoft.com/office/drawing/2014/main" id="{8B4FFC33-AE12-4B1C-AA4E-46A5B7BE3E75}"/>
              </a:ext>
            </a:extLst>
          </p:cNvPr>
          <p:cNvCxnSpPr>
            <a:cxnSpLocks/>
          </p:cNvCxnSpPr>
          <p:nvPr/>
        </p:nvCxnSpPr>
        <p:spPr>
          <a:xfrm>
            <a:off x="4235913" y="6535704"/>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0A787B4-C930-4229-AB4C-6D470BBBF93C}"/>
              </a:ext>
            </a:extLst>
          </p:cNvPr>
          <p:cNvCxnSpPr>
            <a:cxnSpLocks/>
          </p:cNvCxnSpPr>
          <p:nvPr/>
        </p:nvCxnSpPr>
        <p:spPr>
          <a:xfrm flipV="1">
            <a:off x="4235913" y="4859304"/>
            <a:ext cx="0" cy="167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B5A1F5B-ECD2-4E31-81A8-D42106BF7E91}"/>
              </a:ext>
            </a:extLst>
          </p:cNvPr>
          <p:cNvSpPr txBox="1"/>
          <p:nvPr/>
        </p:nvSpPr>
        <p:spPr>
          <a:xfrm>
            <a:off x="3635998" y="4494568"/>
            <a:ext cx="1162048" cy="369332"/>
          </a:xfrm>
          <a:prstGeom prst="rect">
            <a:avLst/>
          </a:prstGeom>
          <a:noFill/>
        </p:spPr>
        <p:txBody>
          <a:bodyPr wrap="square" rtlCol="0">
            <a:spAutoFit/>
          </a:bodyPr>
          <a:lstStyle/>
          <a:p>
            <a:r>
              <a:rPr lang="en-US" b="1" dirty="0">
                <a:solidFill>
                  <a:schemeClr val="accent1"/>
                </a:solidFill>
              </a:rPr>
              <a:t>CPU Cores</a:t>
            </a:r>
          </a:p>
        </p:txBody>
      </p:sp>
      <p:sp>
        <p:nvSpPr>
          <p:cNvPr id="20" name="TextBox 19">
            <a:extLst>
              <a:ext uri="{FF2B5EF4-FFF2-40B4-BE49-F238E27FC236}">
                <a16:creationId xmlns:a16="http://schemas.microsoft.com/office/drawing/2014/main" id="{0F1E4014-4315-43A0-BC7C-2A4F8DC2DEF4}"/>
              </a:ext>
            </a:extLst>
          </p:cNvPr>
          <p:cNvSpPr txBox="1"/>
          <p:nvPr/>
        </p:nvSpPr>
        <p:spPr>
          <a:xfrm>
            <a:off x="7045791" y="6351038"/>
            <a:ext cx="1000125" cy="369332"/>
          </a:xfrm>
          <a:prstGeom prst="rect">
            <a:avLst/>
          </a:prstGeom>
          <a:noFill/>
        </p:spPr>
        <p:txBody>
          <a:bodyPr wrap="square" rtlCol="0">
            <a:spAutoFit/>
          </a:bodyPr>
          <a:lstStyle/>
          <a:p>
            <a:r>
              <a:rPr lang="en-US" b="1" dirty="0">
                <a:solidFill>
                  <a:schemeClr val="accent1"/>
                </a:solidFill>
              </a:rPr>
              <a:t>Memory</a:t>
            </a:r>
          </a:p>
        </p:txBody>
      </p:sp>
      <p:sp>
        <p:nvSpPr>
          <p:cNvPr id="30" name="Callout: Quad Arrow 29">
            <a:extLst>
              <a:ext uri="{FF2B5EF4-FFF2-40B4-BE49-F238E27FC236}">
                <a16:creationId xmlns:a16="http://schemas.microsoft.com/office/drawing/2014/main" id="{25A6E173-6063-4F73-A0D9-57C30B3417A5}"/>
              </a:ext>
            </a:extLst>
          </p:cNvPr>
          <p:cNvSpPr/>
          <p:nvPr/>
        </p:nvSpPr>
        <p:spPr>
          <a:xfrm>
            <a:off x="4940851" y="4941327"/>
            <a:ext cx="156019" cy="170510"/>
          </a:xfrm>
          <a:prstGeom prst="quadArrowCallou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llout: Quad Arrow 23">
            <a:extLst>
              <a:ext uri="{FF2B5EF4-FFF2-40B4-BE49-F238E27FC236}">
                <a16:creationId xmlns:a16="http://schemas.microsoft.com/office/drawing/2014/main" id="{96C0ED1C-24F7-4518-8C09-4FE3A5354208}"/>
              </a:ext>
            </a:extLst>
          </p:cNvPr>
          <p:cNvSpPr/>
          <p:nvPr/>
        </p:nvSpPr>
        <p:spPr>
          <a:xfrm>
            <a:off x="5014990" y="5812396"/>
            <a:ext cx="156019" cy="170510"/>
          </a:xfrm>
          <a:prstGeom prst="quad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F8920B2-0865-45F4-AB82-510086A425B4}"/>
              </a:ext>
            </a:extLst>
          </p:cNvPr>
          <p:cNvSpPr txBox="1"/>
          <p:nvPr/>
        </p:nvSpPr>
        <p:spPr>
          <a:xfrm>
            <a:off x="4865597" y="4646991"/>
            <a:ext cx="1134643" cy="369332"/>
          </a:xfrm>
          <a:prstGeom prst="rect">
            <a:avLst/>
          </a:prstGeom>
          <a:noFill/>
        </p:spPr>
        <p:txBody>
          <a:bodyPr wrap="square" rtlCol="0">
            <a:spAutoFit/>
          </a:bodyPr>
          <a:lstStyle/>
          <a:p>
            <a:r>
              <a:rPr lang="en-US" dirty="0"/>
              <a:t>Cluster1</a:t>
            </a:r>
          </a:p>
        </p:txBody>
      </p:sp>
      <p:sp>
        <p:nvSpPr>
          <p:cNvPr id="27" name="TextBox 26">
            <a:extLst>
              <a:ext uri="{FF2B5EF4-FFF2-40B4-BE49-F238E27FC236}">
                <a16:creationId xmlns:a16="http://schemas.microsoft.com/office/drawing/2014/main" id="{2E7F3A34-5F1B-4876-8769-E1585581A309}"/>
              </a:ext>
            </a:extLst>
          </p:cNvPr>
          <p:cNvSpPr txBox="1"/>
          <p:nvPr/>
        </p:nvSpPr>
        <p:spPr>
          <a:xfrm>
            <a:off x="5956450" y="5364262"/>
            <a:ext cx="1134643" cy="369332"/>
          </a:xfrm>
          <a:prstGeom prst="rect">
            <a:avLst/>
          </a:prstGeom>
          <a:noFill/>
        </p:spPr>
        <p:txBody>
          <a:bodyPr wrap="square" rtlCol="0">
            <a:spAutoFit/>
          </a:bodyPr>
          <a:lstStyle/>
          <a:p>
            <a:r>
              <a:rPr lang="en-US" dirty="0"/>
              <a:t>Cluster2</a:t>
            </a:r>
          </a:p>
        </p:txBody>
      </p:sp>
      <p:sp>
        <p:nvSpPr>
          <p:cNvPr id="23" name="Flowchart: Process 22">
            <a:extLst>
              <a:ext uri="{FF2B5EF4-FFF2-40B4-BE49-F238E27FC236}">
                <a16:creationId xmlns:a16="http://schemas.microsoft.com/office/drawing/2014/main" id="{64348AED-2670-4AF8-AABC-0CC848008F32}"/>
              </a:ext>
            </a:extLst>
          </p:cNvPr>
          <p:cNvSpPr/>
          <p:nvPr/>
        </p:nvSpPr>
        <p:spPr>
          <a:xfrm>
            <a:off x="4235912" y="6296986"/>
            <a:ext cx="272104" cy="238717"/>
          </a:xfrm>
          <a:prstGeom prst="flowChartProcess">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llout: Quad Arrow 31">
            <a:extLst>
              <a:ext uri="{FF2B5EF4-FFF2-40B4-BE49-F238E27FC236}">
                <a16:creationId xmlns:a16="http://schemas.microsoft.com/office/drawing/2014/main" id="{198FD74C-A317-4EEA-9A12-B38366750C14}"/>
              </a:ext>
            </a:extLst>
          </p:cNvPr>
          <p:cNvSpPr/>
          <p:nvPr/>
        </p:nvSpPr>
        <p:spPr>
          <a:xfrm>
            <a:off x="6046402" y="5648339"/>
            <a:ext cx="156019" cy="170510"/>
          </a:xfrm>
          <a:prstGeom prst="quadArrowCallou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Process 34">
            <a:extLst>
              <a:ext uri="{FF2B5EF4-FFF2-40B4-BE49-F238E27FC236}">
                <a16:creationId xmlns:a16="http://schemas.microsoft.com/office/drawing/2014/main" id="{C98E39F4-D846-4421-AC3A-61CEFA11CBC1}"/>
              </a:ext>
            </a:extLst>
          </p:cNvPr>
          <p:cNvSpPr/>
          <p:nvPr/>
        </p:nvSpPr>
        <p:spPr>
          <a:xfrm>
            <a:off x="4526928" y="1883544"/>
            <a:ext cx="2448065" cy="2146003"/>
          </a:xfrm>
          <a:prstGeom prst="flowChartProcess">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BE1CE572-A8CA-4BFB-A92D-5C0D8DC4AA12}"/>
              </a:ext>
            </a:extLst>
          </p:cNvPr>
          <p:cNvCxnSpPr>
            <a:cxnSpLocks/>
          </p:cNvCxnSpPr>
          <p:nvPr/>
        </p:nvCxnSpPr>
        <p:spPr>
          <a:xfrm flipV="1">
            <a:off x="4508018" y="1437798"/>
            <a:ext cx="0" cy="258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8028F60-E85A-4A43-B01A-B645184017F6}"/>
              </a:ext>
            </a:extLst>
          </p:cNvPr>
          <p:cNvSpPr txBox="1"/>
          <p:nvPr/>
        </p:nvSpPr>
        <p:spPr>
          <a:xfrm>
            <a:off x="4235912" y="1134355"/>
            <a:ext cx="1162048" cy="369332"/>
          </a:xfrm>
          <a:prstGeom prst="rect">
            <a:avLst/>
          </a:prstGeom>
          <a:noFill/>
        </p:spPr>
        <p:txBody>
          <a:bodyPr wrap="square" rtlCol="0">
            <a:spAutoFit/>
          </a:bodyPr>
          <a:lstStyle/>
          <a:p>
            <a:r>
              <a:rPr lang="en-US" b="1" dirty="0">
                <a:solidFill>
                  <a:schemeClr val="accent1"/>
                </a:solidFill>
              </a:rPr>
              <a:t>CPU Cores</a:t>
            </a:r>
          </a:p>
        </p:txBody>
      </p:sp>
      <p:sp>
        <p:nvSpPr>
          <p:cNvPr id="39" name="TextBox 38">
            <a:extLst>
              <a:ext uri="{FF2B5EF4-FFF2-40B4-BE49-F238E27FC236}">
                <a16:creationId xmlns:a16="http://schemas.microsoft.com/office/drawing/2014/main" id="{FE677BD6-983B-4C6E-B2A2-B69732897A5D}"/>
              </a:ext>
            </a:extLst>
          </p:cNvPr>
          <p:cNvSpPr txBox="1"/>
          <p:nvPr/>
        </p:nvSpPr>
        <p:spPr>
          <a:xfrm>
            <a:off x="7179865" y="3764761"/>
            <a:ext cx="1000125" cy="369332"/>
          </a:xfrm>
          <a:prstGeom prst="rect">
            <a:avLst/>
          </a:prstGeom>
          <a:noFill/>
        </p:spPr>
        <p:txBody>
          <a:bodyPr wrap="square" rtlCol="0">
            <a:spAutoFit/>
          </a:bodyPr>
          <a:lstStyle/>
          <a:p>
            <a:r>
              <a:rPr lang="en-US" b="1" dirty="0">
                <a:solidFill>
                  <a:schemeClr val="accent1"/>
                </a:solidFill>
              </a:rPr>
              <a:t>Memory</a:t>
            </a:r>
          </a:p>
        </p:txBody>
      </p:sp>
      <p:sp>
        <p:nvSpPr>
          <p:cNvPr id="42" name="TextBox 41">
            <a:extLst>
              <a:ext uri="{FF2B5EF4-FFF2-40B4-BE49-F238E27FC236}">
                <a16:creationId xmlns:a16="http://schemas.microsoft.com/office/drawing/2014/main" id="{59489D7E-7CC2-41CB-9C2F-96B3DFD34B55}"/>
              </a:ext>
            </a:extLst>
          </p:cNvPr>
          <p:cNvSpPr txBox="1"/>
          <p:nvPr/>
        </p:nvSpPr>
        <p:spPr>
          <a:xfrm>
            <a:off x="4567575" y="1521858"/>
            <a:ext cx="1134643" cy="369332"/>
          </a:xfrm>
          <a:prstGeom prst="rect">
            <a:avLst/>
          </a:prstGeom>
          <a:noFill/>
        </p:spPr>
        <p:txBody>
          <a:bodyPr wrap="square" rtlCol="0">
            <a:spAutoFit/>
          </a:bodyPr>
          <a:lstStyle/>
          <a:p>
            <a:r>
              <a:rPr lang="en-US" dirty="0"/>
              <a:t>Cluster2</a:t>
            </a:r>
          </a:p>
        </p:txBody>
      </p:sp>
      <p:cxnSp>
        <p:nvCxnSpPr>
          <p:cNvPr id="47" name="Straight Arrow Connector 46">
            <a:extLst>
              <a:ext uri="{FF2B5EF4-FFF2-40B4-BE49-F238E27FC236}">
                <a16:creationId xmlns:a16="http://schemas.microsoft.com/office/drawing/2014/main" id="{5C6E2942-B535-4BA2-928D-BD125DE0FDDC}"/>
              </a:ext>
            </a:extLst>
          </p:cNvPr>
          <p:cNvCxnSpPr>
            <a:cxnSpLocks/>
          </p:cNvCxnSpPr>
          <p:nvPr/>
        </p:nvCxnSpPr>
        <p:spPr>
          <a:xfrm>
            <a:off x="4508018" y="4025263"/>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B13A1C7-04D1-4053-827A-94D8B728A76E}"/>
              </a:ext>
            </a:extLst>
          </p:cNvPr>
          <p:cNvSpPr/>
          <p:nvPr/>
        </p:nvSpPr>
        <p:spPr>
          <a:xfrm>
            <a:off x="5628363" y="1883544"/>
            <a:ext cx="1346629" cy="658176"/>
          </a:xfrm>
          <a:prstGeom prst="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Process 48">
            <a:extLst>
              <a:ext uri="{FF2B5EF4-FFF2-40B4-BE49-F238E27FC236}">
                <a16:creationId xmlns:a16="http://schemas.microsoft.com/office/drawing/2014/main" id="{62210D2F-FF43-4C32-ABD7-CB280C03B39D}"/>
              </a:ext>
            </a:extLst>
          </p:cNvPr>
          <p:cNvSpPr/>
          <p:nvPr/>
        </p:nvSpPr>
        <p:spPr>
          <a:xfrm>
            <a:off x="781235" y="1758618"/>
            <a:ext cx="2448065" cy="2146003"/>
          </a:xfrm>
          <a:prstGeom prst="flowChartProcess">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A9F5962B-A9D2-4B37-8706-C52CC6CC8158}"/>
              </a:ext>
            </a:extLst>
          </p:cNvPr>
          <p:cNvCxnSpPr>
            <a:cxnSpLocks/>
          </p:cNvCxnSpPr>
          <p:nvPr/>
        </p:nvCxnSpPr>
        <p:spPr>
          <a:xfrm flipV="1">
            <a:off x="762325" y="1344428"/>
            <a:ext cx="18907" cy="255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E9CDD2-A796-4011-8DFB-28481688CA2E}"/>
              </a:ext>
            </a:extLst>
          </p:cNvPr>
          <p:cNvSpPr txBox="1"/>
          <p:nvPr/>
        </p:nvSpPr>
        <p:spPr>
          <a:xfrm>
            <a:off x="240223" y="1023000"/>
            <a:ext cx="1162048" cy="369332"/>
          </a:xfrm>
          <a:prstGeom prst="rect">
            <a:avLst/>
          </a:prstGeom>
          <a:noFill/>
        </p:spPr>
        <p:txBody>
          <a:bodyPr wrap="square" rtlCol="0">
            <a:spAutoFit/>
          </a:bodyPr>
          <a:lstStyle/>
          <a:p>
            <a:r>
              <a:rPr lang="en-US" b="1" dirty="0">
                <a:solidFill>
                  <a:schemeClr val="accent1"/>
                </a:solidFill>
              </a:rPr>
              <a:t>CPU Cores</a:t>
            </a:r>
          </a:p>
        </p:txBody>
      </p:sp>
      <p:sp>
        <p:nvSpPr>
          <p:cNvPr id="52" name="TextBox 51">
            <a:extLst>
              <a:ext uri="{FF2B5EF4-FFF2-40B4-BE49-F238E27FC236}">
                <a16:creationId xmlns:a16="http://schemas.microsoft.com/office/drawing/2014/main" id="{53690574-26CB-4513-BD03-80E52F2E4D4F}"/>
              </a:ext>
            </a:extLst>
          </p:cNvPr>
          <p:cNvSpPr txBox="1"/>
          <p:nvPr/>
        </p:nvSpPr>
        <p:spPr>
          <a:xfrm>
            <a:off x="3394119" y="3715671"/>
            <a:ext cx="1000125" cy="369332"/>
          </a:xfrm>
          <a:prstGeom prst="rect">
            <a:avLst/>
          </a:prstGeom>
          <a:noFill/>
        </p:spPr>
        <p:txBody>
          <a:bodyPr wrap="square" rtlCol="0">
            <a:spAutoFit/>
          </a:bodyPr>
          <a:lstStyle/>
          <a:p>
            <a:r>
              <a:rPr lang="en-US" b="1" dirty="0">
                <a:solidFill>
                  <a:schemeClr val="accent1"/>
                </a:solidFill>
              </a:rPr>
              <a:t>Memory</a:t>
            </a:r>
          </a:p>
        </p:txBody>
      </p:sp>
      <p:sp>
        <p:nvSpPr>
          <p:cNvPr id="53" name="TextBox 52">
            <a:extLst>
              <a:ext uri="{FF2B5EF4-FFF2-40B4-BE49-F238E27FC236}">
                <a16:creationId xmlns:a16="http://schemas.microsoft.com/office/drawing/2014/main" id="{74BFF8AF-C9A4-4917-A900-07D406863EB4}"/>
              </a:ext>
            </a:extLst>
          </p:cNvPr>
          <p:cNvSpPr txBox="1"/>
          <p:nvPr/>
        </p:nvSpPr>
        <p:spPr>
          <a:xfrm>
            <a:off x="793956" y="1369906"/>
            <a:ext cx="1134643" cy="369332"/>
          </a:xfrm>
          <a:prstGeom prst="rect">
            <a:avLst/>
          </a:prstGeom>
          <a:noFill/>
        </p:spPr>
        <p:txBody>
          <a:bodyPr wrap="square" rtlCol="0">
            <a:spAutoFit/>
          </a:bodyPr>
          <a:lstStyle/>
          <a:p>
            <a:r>
              <a:rPr lang="en-US" dirty="0"/>
              <a:t>Cluster1</a:t>
            </a:r>
          </a:p>
        </p:txBody>
      </p:sp>
      <p:cxnSp>
        <p:nvCxnSpPr>
          <p:cNvPr id="54" name="Straight Arrow Connector 53">
            <a:extLst>
              <a:ext uri="{FF2B5EF4-FFF2-40B4-BE49-F238E27FC236}">
                <a16:creationId xmlns:a16="http://schemas.microsoft.com/office/drawing/2014/main" id="{8474FD1E-D077-4330-9BC6-0EBCFA773D05}"/>
              </a:ext>
            </a:extLst>
          </p:cNvPr>
          <p:cNvCxnSpPr>
            <a:cxnSpLocks/>
          </p:cNvCxnSpPr>
          <p:nvPr/>
        </p:nvCxnSpPr>
        <p:spPr>
          <a:xfrm>
            <a:off x="762325" y="3900337"/>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392D797-A004-4E47-9BCC-C194D387715D}"/>
              </a:ext>
            </a:extLst>
          </p:cNvPr>
          <p:cNvSpPr/>
          <p:nvPr/>
        </p:nvSpPr>
        <p:spPr>
          <a:xfrm>
            <a:off x="2431150" y="1758617"/>
            <a:ext cx="798149" cy="1278905"/>
          </a:xfrm>
          <a:prstGeom prst="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Process 55">
            <a:extLst>
              <a:ext uri="{FF2B5EF4-FFF2-40B4-BE49-F238E27FC236}">
                <a16:creationId xmlns:a16="http://schemas.microsoft.com/office/drawing/2014/main" id="{B3B16639-88DC-4EC4-BA44-E8A6B1F7A3FA}"/>
              </a:ext>
            </a:extLst>
          </p:cNvPr>
          <p:cNvSpPr/>
          <p:nvPr/>
        </p:nvSpPr>
        <p:spPr>
          <a:xfrm>
            <a:off x="8184717" y="1862769"/>
            <a:ext cx="2448065" cy="2146003"/>
          </a:xfrm>
          <a:prstGeom prst="flowChartProcess">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A9A83CE6-7D4A-4E38-A3E6-78170AEC68F9}"/>
              </a:ext>
            </a:extLst>
          </p:cNvPr>
          <p:cNvCxnSpPr>
            <a:cxnSpLocks/>
          </p:cNvCxnSpPr>
          <p:nvPr/>
        </p:nvCxnSpPr>
        <p:spPr>
          <a:xfrm flipV="1">
            <a:off x="8184385" y="1304882"/>
            <a:ext cx="18910" cy="2609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6C5E881-7BE2-4AF7-A951-87EC2540612B}"/>
              </a:ext>
            </a:extLst>
          </p:cNvPr>
          <p:cNvSpPr txBox="1"/>
          <p:nvPr/>
        </p:nvSpPr>
        <p:spPr>
          <a:xfrm>
            <a:off x="7822908" y="1048469"/>
            <a:ext cx="1162048" cy="369332"/>
          </a:xfrm>
          <a:prstGeom prst="rect">
            <a:avLst/>
          </a:prstGeom>
          <a:noFill/>
        </p:spPr>
        <p:txBody>
          <a:bodyPr wrap="square" rtlCol="0">
            <a:spAutoFit/>
          </a:bodyPr>
          <a:lstStyle/>
          <a:p>
            <a:r>
              <a:rPr lang="en-US" b="1" dirty="0">
                <a:solidFill>
                  <a:schemeClr val="accent1"/>
                </a:solidFill>
              </a:rPr>
              <a:t>CPU Cores</a:t>
            </a:r>
          </a:p>
        </p:txBody>
      </p:sp>
      <p:sp>
        <p:nvSpPr>
          <p:cNvPr id="59" name="TextBox 58">
            <a:extLst>
              <a:ext uri="{FF2B5EF4-FFF2-40B4-BE49-F238E27FC236}">
                <a16:creationId xmlns:a16="http://schemas.microsoft.com/office/drawing/2014/main" id="{9AE88A28-58A1-4213-BBC8-89E5FC94209D}"/>
              </a:ext>
            </a:extLst>
          </p:cNvPr>
          <p:cNvSpPr txBox="1"/>
          <p:nvPr/>
        </p:nvSpPr>
        <p:spPr>
          <a:xfrm>
            <a:off x="10871935" y="3732153"/>
            <a:ext cx="1000125" cy="369332"/>
          </a:xfrm>
          <a:prstGeom prst="rect">
            <a:avLst/>
          </a:prstGeom>
          <a:noFill/>
        </p:spPr>
        <p:txBody>
          <a:bodyPr wrap="square" rtlCol="0">
            <a:spAutoFit/>
          </a:bodyPr>
          <a:lstStyle/>
          <a:p>
            <a:r>
              <a:rPr lang="en-US" b="1" dirty="0">
                <a:solidFill>
                  <a:schemeClr val="accent1"/>
                </a:solidFill>
              </a:rPr>
              <a:t>Memory</a:t>
            </a:r>
          </a:p>
        </p:txBody>
      </p:sp>
      <p:sp>
        <p:nvSpPr>
          <p:cNvPr id="60" name="TextBox 59">
            <a:extLst>
              <a:ext uri="{FF2B5EF4-FFF2-40B4-BE49-F238E27FC236}">
                <a16:creationId xmlns:a16="http://schemas.microsoft.com/office/drawing/2014/main" id="{299FC373-A411-4180-B3E0-BC8FE5A982F0}"/>
              </a:ext>
            </a:extLst>
          </p:cNvPr>
          <p:cNvSpPr txBox="1"/>
          <p:nvPr/>
        </p:nvSpPr>
        <p:spPr>
          <a:xfrm>
            <a:off x="8203296" y="1473121"/>
            <a:ext cx="1134643" cy="369332"/>
          </a:xfrm>
          <a:prstGeom prst="rect">
            <a:avLst/>
          </a:prstGeom>
          <a:noFill/>
        </p:spPr>
        <p:txBody>
          <a:bodyPr wrap="square" rtlCol="0">
            <a:spAutoFit/>
          </a:bodyPr>
          <a:lstStyle/>
          <a:p>
            <a:r>
              <a:rPr lang="en-US" dirty="0"/>
              <a:t>Cluster3</a:t>
            </a:r>
          </a:p>
        </p:txBody>
      </p:sp>
      <p:cxnSp>
        <p:nvCxnSpPr>
          <p:cNvPr id="61" name="Straight Arrow Connector 60">
            <a:extLst>
              <a:ext uri="{FF2B5EF4-FFF2-40B4-BE49-F238E27FC236}">
                <a16:creationId xmlns:a16="http://schemas.microsoft.com/office/drawing/2014/main" id="{7C90D1AE-7450-4972-BEF2-C3B0F9576FAC}"/>
              </a:ext>
            </a:extLst>
          </p:cNvPr>
          <p:cNvCxnSpPr>
            <a:cxnSpLocks/>
          </p:cNvCxnSpPr>
          <p:nvPr/>
        </p:nvCxnSpPr>
        <p:spPr>
          <a:xfrm>
            <a:off x="8165807" y="4004488"/>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41266F1-E87A-47C9-8CA5-AFC21ED76156}"/>
              </a:ext>
            </a:extLst>
          </p:cNvPr>
          <p:cNvSpPr/>
          <p:nvPr/>
        </p:nvSpPr>
        <p:spPr>
          <a:xfrm>
            <a:off x="9834632" y="1862769"/>
            <a:ext cx="798149" cy="6589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8926B41-9A61-41EF-A6DC-1C2243012AAF}"/>
              </a:ext>
            </a:extLst>
          </p:cNvPr>
          <p:cNvSpPr txBox="1"/>
          <p:nvPr/>
        </p:nvSpPr>
        <p:spPr>
          <a:xfrm>
            <a:off x="5831616" y="899449"/>
            <a:ext cx="429571" cy="400110"/>
          </a:xfrm>
          <a:prstGeom prst="rect">
            <a:avLst/>
          </a:prstGeom>
          <a:solidFill>
            <a:srgbClr val="FF9393"/>
          </a:solidFill>
          <a:ln>
            <a:solidFill>
              <a:schemeClr val="tx1"/>
            </a:solidFill>
          </a:ln>
        </p:spPr>
        <p:txBody>
          <a:bodyPr wrap="square" rtlCol="0">
            <a:spAutoFit/>
          </a:bodyPr>
          <a:lstStyle/>
          <a:p>
            <a:r>
              <a:rPr lang="en-US" sz="1000" dirty="0"/>
              <a:t>New VM</a:t>
            </a:r>
          </a:p>
        </p:txBody>
      </p:sp>
    </p:spTree>
    <p:extLst>
      <p:ext uri="{BB962C8B-B14F-4D97-AF65-F5344CB8AC3E}">
        <p14:creationId xmlns:p14="http://schemas.microsoft.com/office/powerpoint/2010/main" val="2933471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293734" y="108052"/>
            <a:ext cx="11764915" cy="937037"/>
          </a:xfrm>
        </p:spPr>
        <p:txBody>
          <a:bodyPr>
            <a:noAutofit/>
          </a:bodyPr>
          <a:lstStyle/>
          <a:p>
            <a:r>
              <a:rPr lang="en-US" sz="2800" b="1" dirty="0">
                <a:solidFill>
                  <a:srgbClr val="C00000"/>
                </a:solidFill>
              </a:rPr>
              <a:t>Idea to Calculate the Score of a Cluster’s Average Per-Node Available Resource</a:t>
            </a:r>
          </a:p>
        </p:txBody>
      </p:sp>
      <p:sp>
        <p:nvSpPr>
          <p:cNvPr id="102" name="Rectangle 101">
            <a:extLst>
              <a:ext uri="{FF2B5EF4-FFF2-40B4-BE49-F238E27FC236}">
                <a16:creationId xmlns:a16="http://schemas.microsoft.com/office/drawing/2014/main" id="{18EE371D-9A38-4B4A-B4A6-00C1008A4BDC}"/>
              </a:ext>
            </a:extLst>
          </p:cNvPr>
          <p:cNvSpPr/>
          <p:nvPr/>
        </p:nvSpPr>
        <p:spPr>
          <a:xfrm>
            <a:off x="642666" y="3113750"/>
            <a:ext cx="9948293" cy="1815882"/>
          </a:xfrm>
          <a:prstGeom prst="rect">
            <a:avLst/>
          </a:prstGeom>
        </p:spPr>
        <p:txBody>
          <a:bodyPr wrap="square">
            <a:spAutoFit/>
          </a:bodyPr>
          <a:lstStyle/>
          <a:p>
            <a:pPr marL="800100" lvl="1" indent="-342900">
              <a:buFont typeface="Arial" panose="020B0604020202020204" pitchFamily="34" charset="0"/>
              <a:buChar char="•"/>
            </a:pPr>
            <a:r>
              <a:rPr lang="en-US" sz="1600" strike="sngStrike" dirty="0"/>
              <a:t>Normalize the available resource value of each dimension. </a:t>
            </a:r>
            <a:r>
              <a:rPr lang="en-US" sz="1600" strike="sngStrike" kern="0" dirty="0"/>
              <a:t>Model each cluster’s per-node resource as a point </a:t>
            </a:r>
            <a:r>
              <a:rPr lang="en-US" sz="1600" b="1" i="1" strike="sngStrike" dirty="0"/>
              <a:t>X</a:t>
            </a:r>
            <a:r>
              <a:rPr lang="en-US" sz="1600" strike="sngStrike" kern="0" dirty="0"/>
              <a:t> in the n-dimensional Euclidean space. Calculate the </a:t>
            </a:r>
            <a:r>
              <a:rPr lang="en-US" sz="1600" strike="sngStrike" dirty="0"/>
              <a:t>Euclidean norm</a:t>
            </a:r>
          </a:p>
          <a:p>
            <a:pPr marL="800100" lvl="1" indent="-342900">
              <a:buFont typeface="+mj-lt"/>
              <a:buAutoNum type="arabicPeriod"/>
            </a:pPr>
            <a:endParaRPr lang="en-US" sz="1600" dirty="0"/>
          </a:p>
          <a:p>
            <a:pPr lvl="1"/>
            <a:endParaRPr lang="en-US" sz="1600" dirty="0"/>
          </a:p>
          <a:p>
            <a:pPr lvl="7"/>
            <a:endParaRPr lang="en-US" sz="1600" dirty="0"/>
          </a:p>
          <a:p>
            <a:pPr lvl="7"/>
            <a:endParaRPr lang="en-US" sz="1600" dirty="0"/>
          </a:p>
          <a:p>
            <a:pPr marL="742950" lvl="1" indent="-285750">
              <a:buFont typeface="Arial" panose="020B0604020202020204" pitchFamily="34" charset="0"/>
              <a:buChar char="•"/>
            </a:pPr>
            <a:r>
              <a:rPr lang="en-US" sz="1600" dirty="0"/>
              <a:t>Normalize the available resource value of each dimension. Calculate the per-node sum of all dimensions. </a:t>
            </a:r>
            <a:endParaRPr lang="en-US" sz="1600" kern="0" dirty="0"/>
          </a:p>
        </p:txBody>
      </p:sp>
      <p:pic>
        <p:nvPicPr>
          <p:cNvPr id="2" name="Picture 1">
            <a:extLst>
              <a:ext uri="{FF2B5EF4-FFF2-40B4-BE49-F238E27FC236}">
                <a16:creationId xmlns:a16="http://schemas.microsoft.com/office/drawing/2014/main" id="{B2834D53-2B3E-4FC4-8356-4C7669CB1F0D}"/>
              </a:ext>
            </a:extLst>
          </p:cNvPr>
          <p:cNvPicPr>
            <a:picLocks noChangeAspect="1"/>
          </p:cNvPicPr>
          <p:nvPr/>
        </p:nvPicPr>
        <p:blipFill>
          <a:blip r:embed="rId3"/>
          <a:stretch>
            <a:fillRect/>
          </a:stretch>
        </p:blipFill>
        <p:spPr>
          <a:xfrm>
            <a:off x="3932511" y="3718193"/>
            <a:ext cx="2867025" cy="371475"/>
          </a:xfrm>
          <a:prstGeom prst="rect">
            <a:avLst/>
          </a:prstGeom>
        </p:spPr>
      </p:pic>
      <p:grpSp>
        <p:nvGrpSpPr>
          <p:cNvPr id="7" name="Group 6">
            <a:extLst>
              <a:ext uri="{FF2B5EF4-FFF2-40B4-BE49-F238E27FC236}">
                <a16:creationId xmlns:a16="http://schemas.microsoft.com/office/drawing/2014/main" id="{F3E02ED8-01FC-45E7-9B48-1CCAFAD20583}"/>
              </a:ext>
            </a:extLst>
          </p:cNvPr>
          <p:cNvGrpSpPr/>
          <p:nvPr/>
        </p:nvGrpSpPr>
        <p:grpSpPr>
          <a:xfrm>
            <a:off x="3946927" y="5239211"/>
            <a:ext cx="1864106" cy="369332"/>
            <a:chOff x="4040844" y="4746920"/>
            <a:chExt cx="1864106" cy="369332"/>
          </a:xfrm>
        </p:grpSpPr>
        <p:grpSp>
          <p:nvGrpSpPr>
            <p:cNvPr id="5" name="Group 4">
              <a:extLst>
                <a:ext uri="{FF2B5EF4-FFF2-40B4-BE49-F238E27FC236}">
                  <a16:creationId xmlns:a16="http://schemas.microsoft.com/office/drawing/2014/main" id="{0E5F3FB1-C8F2-4082-A754-19A76462B263}"/>
                </a:ext>
              </a:extLst>
            </p:cNvPr>
            <p:cNvGrpSpPr/>
            <p:nvPr/>
          </p:nvGrpSpPr>
          <p:grpSpPr>
            <a:xfrm>
              <a:off x="5035687" y="4790425"/>
              <a:ext cx="869263" cy="325827"/>
              <a:chOff x="5153040" y="4852725"/>
              <a:chExt cx="869263" cy="325827"/>
            </a:xfrm>
          </p:grpSpPr>
          <p:pic>
            <p:nvPicPr>
              <p:cNvPr id="3" name="Picture 2">
                <a:extLst>
                  <a:ext uri="{FF2B5EF4-FFF2-40B4-BE49-F238E27FC236}">
                    <a16:creationId xmlns:a16="http://schemas.microsoft.com/office/drawing/2014/main" id="{772667E6-E1EB-4D8F-826F-653CBF6A7291}"/>
                  </a:ext>
                </a:extLst>
              </p:cNvPr>
              <p:cNvPicPr>
                <a:picLocks noChangeAspect="1"/>
              </p:cNvPicPr>
              <p:nvPr/>
            </p:nvPicPr>
            <p:blipFill>
              <a:blip r:embed="rId4"/>
              <a:stretch>
                <a:fillRect/>
              </a:stretch>
            </p:blipFill>
            <p:spPr>
              <a:xfrm>
                <a:off x="5153040" y="4852725"/>
                <a:ext cx="795401" cy="325827"/>
              </a:xfrm>
              <a:prstGeom prst="rect">
                <a:avLst/>
              </a:prstGeom>
            </p:spPr>
          </p:pic>
          <p:sp>
            <p:nvSpPr>
              <p:cNvPr id="4" name="Oval 3">
                <a:extLst>
                  <a:ext uri="{FF2B5EF4-FFF2-40B4-BE49-F238E27FC236}">
                    <a16:creationId xmlns:a16="http://schemas.microsoft.com/office/drawing/2014/main" id="{F8E6560A-1CF9-4B58-8B93-589F362E6FFE}"/>
                  </a:ext>
                </a:extLst>
              </p:cNvPr>
              <p:cNvSpPr/>
              <p:nvPr/>
            </p:nvSpPr>
            <p:spPr>
              <a:xfrm>
                <a:off x="5819775" y="4852725"/>
                <a:ext cx="202528" cy="161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6306C12-5EDE-41BC-8FCB-2E686DBD0A48}"/>
                </a:ext>
              </a:extLst>
            </p:cNvPr>
            <p:cNvSpPr txBox="1"/>
            <p:nvPr/>
          </p:nvSpPr>
          <p:spPr>
            <a:xfrm>
              <a:off x="4040844" y="4746920"/>
              <a:ext cx="1279395" cy="369332"/>
            </a:xfrm>
            <a:prstGeom prst="rect">
              <a:avLst/>
            </a:prstGeom>
            <a:noFill/>
          </p:spPr>
          <p:txBody>
            <a:bodyPr wrap="square" rtlCol="0">
              <a:spAutoFit/>
            </a:bodyPr>
            <a:lstStyle/>
            <a:p>
              <a:r>
                <a:rPr lang="en-US" dirty="0"/>
                <a:t>Sum(x)  =</a:t>
              </a:r>
            </a:p>
          </p:txBody>
        </p:sp>
      </p:grpSp>
      <p:sp>
        <p:nvSpPr>
          <p:cNvPr id="11" name="Rectangle 10">
            <a:extLst>
              <a:ext uri="{FF2B5EF4-FFF2-40B4-BE49-F238E27FC236}">
                <a16:creationId xmlns:a16="http://schemas.microsoft.com/office/drawing/2014/main" id="{07F779E4-0916-4752-B709-C3BA2D7AEDAE}"/>
              </a:ext>
            </a:extLst>
          </p:cNvPr>
          <p:cNvSpPr/>
          <p:nvPr/>
        </p:nvSpPr>
        <p:spPr>
          <a:xfrm>
            <a:off x="3902879" y="5685910"/>
            <a:ext cx="1468544" cy="369332"/>
          </a:xfrm>
          <a:prstGeom prst="rect">
            <a:avLst/>
          </a:prstGeom>
        </p:spPr>
        <p:txBody>
          <a:bodyPr wrap="none">
            <a:spAutoFit/>
          </a:bodyPr>
          <a:lstStyle/>
          <a:p>
            <a:r>
              <a:rPr lang="en-US" dirty="0"/>
              <a:t>Score=Sum(x)</a:t>
            </a:r>
          </a:p>
        </p:txBody>
      </p:sp>
      <p:pic>
        <p:nvPicPr>
          <p:cNvPr id="8" name="Picture 7">
            <a:extLst>
              <a:ext uri="{FF2B5EF4-FFF2-40B4-BE49-F238E27FC236}">
                <a16:creationId xmlns:a16="http://schemas.microsoft.com/office/drawing/2014/main" id="{8A838096-4C95-408F-9A26-EAC5FAFD0B76}"/>
              </a:ext>
            </a:extLst>
          </p:cNvPr>
          <p:cNvPicPr>
            <a:picLocks noChangeAspect="1"/>
          </p:cNvPicPr>
          <p:nvPr/>
        </p:nvPicPr>
        <p:blipFill>
          <a:blip r:embed="rId5"/>
          <a:stretch>
            <a:fillRect/>
          </a:stretch>
        </p:blipFill>
        <p:spPr>
          <a:xfrm>
            <a:off x="4784225" y="4137835"/>
            <a:ext cx="457200" cy="342900"/>
          </a:xfrm>
          <a:prstGeom prst="rect">
            <a:avLst/>
          </a:prstGeom>
        </p:spPr>
      </p:pic>
      <p:sp>
        <p:nvSpPr>
          <p:cNvPr id="13" name="Rectangle 12">
            <a:extLst>
              <a:ext uri="{FF2B5EF4-FFF2-40B4-BE49-F238E27FC236}">
                <a16:creationId xmlns:a16="http://schemas.microsoft.com/office/drawing/2014/main" id="{66E6C3DD-7986-4AC2-B41B-77DB26BD8D0E}"/>
              </a:ext>
            </a:extLst>
          </p:cNvPr>
          <p:cNvSpPr/>
          <p:nvPr/>
        </p:nvSpPr>
        <p:spPr>
          <a:xfrm>
            <a:off x="3946927" y="4154605"/>
            <a:ext cx="2459678" cy="369332"/>
          </a:xfrm>
          <a:prstGeom prst="rect">
            <a:avLst/>
          </a:prstGeom>
        </p:spPr>
        <p:txBody>
          <a:bodyPr wrap="square">
            <a:spAutoFit/>
          </a:bodyPr>
          <a:lstStyle/>
          <a:p>
            <a:pPr marL="0" lvl="7"/>
            <a:r>
              <a:rPr lang="en-US" dirty="0"/>
              <a:t> Score =         </a:t>
            </a:r>
          </a:p>
        </p:txBody>
      </p:sp>
      <p:sp>
        <p:nvSpPr>
          <p:cNvPr id="39" name="Rectangle 38">
            <a:extLst>
              <a:ext uri="{FF2B5EF4-FFF2-40B4-BE49-F238E27FC236}">
                <a16:creationId xmlns:a16="http://schemas.microsoft.com/office/drawing/2014/main" id="{0AB3F33D-90C6-4E8C-B1BE-0639E6E88EEF}"/>
              </a:ext>
            </a:extLst>
          </p:cNvPr>
          <p:cNvSpPr/>
          <p:nvPr/>
        </p:nvSpPr>
        <p:spPr>
          <a:xfrm>
            <a:off x="4074147" y="2131128"/>
            <a:ext cx="1907974" cy="805940"/>
          </a:xfrm>
          <a:prstGeom prst="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a:extLst>
              <a:ext uri="{FF2B5EF4-FFF2-40B4-BE49-F238E27FC236}">
                <a16:creationId xmlns:a16="http://schemas.microsoft.com/office/drawing/2014/main" id="{840810B2-532E-4758-9341-BD9F56EE3E85}"/>
              </a:ext>
            </a:extLst>
          </p:cNvPr>
          <p:cNvSpPr/>
          <p:nvPr/>
        </p:nvSpPr>
        <p:spPr>
          <a:xfrm>
            <a:off x="4093036" y="1402181"/>
            <a:ext cx="766529" cy="1501038"/>
          </a:xfrm>
          <a:prstGeom prst="flowChartProcess">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163695-3BCF-482C-A084-33A0D7EB5068}"/>
              </a:ext>
            </a:extLst>
          </p:cNvPr>
          <p:cNvSpPr/>
          <p:nvPr/>
        </p:nvSpPr>
        <p:spPr>
          <a:xfrm>
            <a:off x="4074147" y="2281541"/>
            <a:ext cx="879848" cy="65552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0F570B09-A584-4FB1-A28E-028072403F9A}"/>
              </a:ext>
            </a:extLst>
          </p:cNvPr>
          <p:cNvCxnSpPr>
            <a:cxnSpLocks/>
          </p:cNvCxnSpPr>
          <p:nvPr/>
        </p:nvCxnSpPr>
        <p:spPr>
          <a:xfrm>
            <a:off x="4093038" y="2929084"/>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FB08FC-539E-4836-BB9B-EB361411F891}"/>
              </a:ext>
            </a:extLst>
          </p:cNvPr>
          <p:cNvCxnSpPr>
            <a:cxnSpLocks/>
          </p:cNvCxnSpPr>
          <p:nvPr/>
        </p:nvCxnSpPr>
        <p:spPr>
          <a:xfrm flipV="1">
            <a:off x="4093038" y="1252684"/>
            <a:ext cx="0" cy="167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BE97598-5B14-4D1B-8B47-4DE5C8313B78}"/>
              </a:ext>
            </a:extLst>
          </p:cNvPr>
          <p:cNvSpPr txBox="1"/>
          <p:nvPr/>
        </p:nvSpPr>
        <p:spPr>
          <a:xfrm>
            <a:off x="3493123" y="887948"/>
            <a:ext cx="1162048" cy="369332"/>
          </a:xfrm>
          <a:prstGeom prst="rect">
            <a:avLst/>
          </a:prstGeom>
          <a:noFill/>
        </p:spPr>
        <p:txBody>
          <a:bodyPr wrap="square" rtlCol="0">
            <a:spAutoFit/>
          </a:bodyPr>
          <a:lstStyle/>
          <a:p>
            <a:r>
              <a:rPr lang="en-US" b="1" dirty="0">
                <a:solidFill>
                  <a:schemeClr val="accent1"/>
                </a:solidFill>
              </a:rPr>
              <a:t>CPU Cores</a:t>
            </a:r>
          </a:p>
        </p:txBody>
      </p:sp>
      <p:sp>
        <p:nvSpPr>
          <p:cNvPr id="45" name="TextBox 44">
            <a:extLst>
              <a:ext uri="{FF2B5EF4-FFF2-40B4-BE49-F238E27FC236}">
                <a16:creationId xmlns:a16="http://schemas.microsoft.com/office/drawing/2014/main" id="{C5C94F0D-E492-49C0-8070-9F25663DECE0}"/>
              </a:ext>
            </a:extLst>
          </p:cNvPr>
          <p:cNvSpPr txBox="1"/>
          <p:nvPr/>
        </p:nvSpPr>
        <p:spPr>
          <a:xfrm>
            <a:off x="6902916" y="2744418"/>
            <a:ext cx="1000125" cy="369332"/>
          </a:xfrm>
          <a:prstGeom prst="rect">
            <a:avLst/>
          </a:prstGeom>
          <a:noFill/>
        </p:spPr>
        <p:txBody>
          <a:bodyPr wrap="square" rtlCol="0">
            <a:spAutoFit/>
          </a:bodyPr>
          <a:lstStyle/>
          <a:p>
            <a:r>
              <a:rPr lang="en-US" b="1" dirty="0">
                <a:solidFill>
                  <a:schemeClr val="accent1"/>
                </a:solidFill>
              </a:rPr>
              <a:t>Memory</a:t>
            </a:r>
          </a:p>
        </p:txBody>
      </p:sp>
      <p:sp>
        <p:nvSpPr>
          <p:cNvPr id="47" name="Callout: Quad Arrow 46">
            <a:extLst>
              <a:ext uri="{FF2B5EF4-FFF2-40B4-BE49-F238E27FC236}">
                <a16:creationId xmlns:a16="http://schemas.microsoft.com/office/drawing/2014/main" id="{2DB228F8-3B67-4C91-8F9F-ADEB0616990E}"/>
              </a:ext>
            </a:extLst>
          </p:cNvPr>
          <p:cNvSpPr/>
          <p:nvPr/>
        </p:nvSpPr>
        <p:spPr>
          <a:xfrm>
            <a:off x="4797976" y="1334707"/>
            <a:ext cx="156019" cy="170510"/>
          </a:xfrm>
          <a:prstGeom prst="quadArrowCallou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llout: Quad Arrow 47">
            <a:extLst>
              <a:ext uri="{FF2B5EF4-FFF2-40B4-BE49-F238E27FC236}">
                <a16:creationId xmlns:a16="http://schemas.microsoft.com/office/drawing/2014/main" id="{63BC85C3-A63E-4835-9E60-5D3B0B06742F}"/>
              </a:ext>
            </a:extLst>
          </p:cNvPr>
          <p:cNvSpPr/>
          <p:nvPr/>
        </p:nvSpPr>
        <p:spPr>
          <a:xfrm>
            <a:off x="4872115" y="2205776"/>
            <a:ext cx="156019" cy="170510"/>
          </a:xfrm>
          <a:prstGeom prst="quad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3D37A24-7E15-445E-8159-958C4BB3A6D7}"/>
              </a:ext>
            </a:extLst>
          </p:cNvPr>
          <p:cNvSpPr txBox="1"/>
          <p:nvPr/>
        </p:nvSpPr>
        <p:spPr>
          <a:xfrm>
            <a:off x="4722722" y="1040371"/>
            <a:ext cx="1134643" cy="369332"/>
          </a:xfrm>
          <a:prstGeom prst="rect">
            <a:avLst/>
          </a:prstGeom>
          <a:noFill/>
        </p:spPr>
        <p:txBody>
          <a:bodyPr wrap="square" rtlCol="0">
            <a:spAutoFit/>
          </a:bodyPr>
          <a:lstStyle/>
          <a:p>
            <a:r>
              <a:rPr lang="en-US" dirty="0"/>
              <a:t>Cluster1</a:t>
            </a:r>
          </a:p>
        </p:txBody>
      </p:sp>
      <p:sp>
        <p:nvSpPr>
          <p:cNvPr id="50" name="TextBox 49">
            <a:extLst>
              <a:ext uri="{FF2B5EF4-FFF2-40B4-BE49-F238E27FC236}">
                <a16:creationId xmlns:a16="http://schemas.microsoft.com/office/drawing/2014/main" id="{C11D7633-F4A9-4A90-A6F4-D107ED9EE441}"/>
              </a:ext>
            </a:extLst>
          </p:cNvPr>
          <p:cNvSpPr txBox="1"/>
          <p:nvPr/>
        </p:nvSpPr>
        <p:spPr>
          <a:xfrm>
            <a:off x="5813575" y="1757642"/>
            <a:ext cx="1134643" cy="369332"/>
          </a:xfrm>
          <a:prstGeom prst="rect">
            <a:avLst/>
          </a:prstGeom>
          <a:noFill/>
        </p:spPr>
        <p:txBody>
          <a:bodyPr wrap="square" rtlCol="0">
            <a:spAutoFit/>
          </a:bodyPr>
          <a:lstStyle/>
          <a:p>
            <a:r>
              <a:rPr lang="en-US" dirty="0"/>
              <a:t>Cluster2</a:t>
            </a:r>
          </a:p>
        </p:txBody>
      </p:sp>
      <p:sp>
        <p:nvSpPr>
          <p:cNvPr id="51" name="Flowchart: Process 50">
            <a:extLst>
              <a:ext uri="{FF2B5EF4-FFF2-40B4-BE49-F238E27FC236}">
                <a16:creationId xmlns:a16="http://schemas.microsoft.com/office/drawing/2014/main" id="{B0858631-B815-4D92-B395-8B18247BCC18}"/>
              </a:ext>
            </a:extLst>
          </p:cNvPr>
          <p:cNvSpPr/>
          <p:nvPr/>
        </p:nvSpPr>
        <p:spPr>
          <a:xfrm>
            <a:off x="4093038" y="2708055"/>
            <a:ext cx="286458" cy="221028"/>
          </a:xfrm>
          <a:prstGeom prst="flowChartProcess">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llout: Quad Arrow 51">
            <a:extLst>
              <a:ext uri="{FF2B5EF4-FFF2-40B4-BE49-F238E27FC236}">
                <a16:creationId xmlns:a16="http://schemas.microsoft.com/office/drawing/2014/main" id="{9460EB4A-FE40-4761-8884-DE0B8ABC356D}"/>
              </a:ext>
            </a:extLst>
          </p:cNvPr>
          <p:cNvSpPr/>
          <p:nvPr/>
        </p:nvSpPr>
        <p:spPr>
          <a:xfrm>
            <a:off x="5903527" y="2041719"/>
            <a:ext cx="156019" cy="170510"/>
          </a:xfrm>
          <a:prstGeom prst="quadArrowCallou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76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EACEF1-082E-49C8-B642-58595C0C3341}"/>
              </a:ext>
            </a:extLst>
          </p:cNvPr>
          <p:cNvPicPr>
            <a:picLocks noChangeAspect="1"/>
          </p:cNvPicPr>
          <p:nvPr/>
        </p:nvPicPr>
        <p:blipFill>
          <a:blip r:embed="rId2"/>
          <a:stretch>
            <a:fillRect/>
          </a:stretch>
        </p:blipFill>
        <p:spPr>
          <a:xfrm>
            <a:off x="2671763" y="2843479"/>
            <a:ext cx="6019800" cy="2657475"/>
          </a:xfrm>
          <a:prstGeom prst="rect">
            <a:avLst/>
          </a:prstGeom>
        </p:spPr>
      </p:pic>
      <p:sp>
        <p:nvSpPr>
          <p:cNvPr id="26" name="Rectangle 25">
            <a:extLst>
              <a:ext uri="{FF2B5EF4-FFF2-40B4-BE49-F238E27FC236}">
                <a16:creationId xmlns:a16="http://schemas.microsoft.com/office/drawing/2014/main" id="{02C94525-A0D5-4EFD-A602-542121AD2B82}"/>
              </a:ext>
            </a:extLst>
          </p:cNvPr>
          <p:cNvSpPr/>
          <p:nvPr/>
        </p:nvSpPr>
        <p:spPr>
          <a:xfrm>
            <a:off x="6391276" y="3159945"/>
            <a:ext cx="2114550" cy="133349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465315-849E-4430-9413-BB88ABB46769}"/>
              </a:ext>
            </a:extLst>
          </p:cNvPr>
          <p:cNvSpPr/>
          <p:nvPr/>
        </p:nvSpPr>
        <p:spPr>
          <a:xfrm>
            <a:off x="6391276" y="4245795"/>
            <a:ext cx="1057275" cy="247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4241E1D-086F-4498-BAE8-A0662449E26D}"/>
              </a:ext>
            </a:extLst>
          </p:cNvPr>
          <p:cNvSpPr/>
          <p:nvPr/>
        </p:nvSpPr>
        <p:spPr>
          <a:xfrm>
            <a:off x="7458077" y="3516291"/>
            <a:ext cx="561975" cy="729503"/>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8FC1BDC4-7821-4FBF-9DA3-F62D16E75DAD}"/>
              </a:ext>
            </a:extLst>
          </p:cNvPr>
          <p:cNvCxnSpPr>
            <a:cxnSpLocks/>
          </p:cNvCxnSpPr>
          <p:nvPr/>
        </p:nvCxnSpPr>
        <p:spPr>
          <a:xfrm flipV="1">
            <a:off x="6400802" y="3139451"/>
            <a:ext cx="2114550" cy="1340509"/>
          </a:xfrm>
          <a:prstGeom prst="straightConnector1">
            <a:avLst/>
          </a:prstGeom>
          <a:ln w="38100">
            <a:solidFill>
              <a:srgbClr val="0070C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F568FC-33AE-4CB8-B7C9-262B3D75C9B6}"/>
              </a:ext>
            </a:extLst>
          </p:cNvPr>
          <p:cNvCxnSpPr>
            <a:cxnSpLocks/>
          </p:cNvCxnSpPr>
          <p:nvPr/>
        </p:nvCxnSpPr>
        <p:spPr>
          <a:xfrm flipV="1">
            <a:off x="6391276" y="3539872"/>
            <a:ext cx="1657349" cy="939554"/>
          </a:xfrm>
          <a:prstGeom prst="straightConnector1">
            <a:avLst/>
          </a:prstGeom>
          <a:ln w="38100">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F357028-224F-49B9-AA62-8C01273CE78C}"/>
              </a:ext>
            </a:extLst>
          </p:cNvPr>
          <p:cNvSpPr txBox="1"/>
          <p:nvPr/>
        </p:nvSpPr>
        <p:spPr>
          <a:xfrm>
            <a:off x="6581774" y="4275813"/>
            <a:ext cx="733425" cy="246221"/>
          </a:xfrm>
          <a:prstGeom prst="rect">
            <a:avLst/>
          </a:prstGeom>
          <a:noFill/>
        </p:spPr>
        <p:txBody>
          <a:bodyPr wrap="square" rtlCol="0">
            <a:spAutoFit/>
          </a:bodyPr>
          <a:lstStyle/>
          <a:p>
            <a:r>
              <a:rPr lang="en-US" sz="1000" b="1" dirty="0">
                <a:solidFill>
                  <a:srgbClr val="FFFF00"/>
                </a:solidFill>
              </a:rPr>
              <a:t>High Mem</a:t>
            </a:r>
          </a:p>
        </p:txBody>
      </p:sp>
      <p:sp>
        <p:nvSpPr>
          <p:cNvPr id="37" name="TextBox 36">
            <a:extLst>
              <a:ext uri="{FF2B5EF4-FFF2-40B4-BE49-F238E27FC236}">
                <a16:creationId xmlns:a16="http://schemas.microsoft.com/office/drawing/2014/main" id="{FA34F9D5-F866-47B8-8894-399027FF348B}"/>
              </a:ext>
            </a:extLst>
          </p:cNvPr>
          <p:cNvSpPr txBox="1"/>
          <p:nvPr/>
        </p:nvSpPr>
        <p:spPr>
          <a:xfrm>
            <a:off x="7546182" y="3682183"/>
            <a:ext cx="561975" cy="400110"/>
          </a:xfrm>
          <a:prstGeom prst="rect">
            <a:avLst/>
          </a:prstGeom>
          <a:noFill/>
        </p:spPr>
        <p:txBody>
          <a:bodyPr wrap="square" rtlCol="0">
            <a:spAutoFit/>
          </a:bodyPr>
          <a:lstStyle/>
          <a:p>
            <a:r>
              <a:rPr lang="en-US" sz="1000" b="1" dirty="0">
                <a:solidFill>
                  <a:srgbClr val="FFFF00"/>
                </a:solidFill>
              </a:rPr>
              <a:t>Low Mem</a:t>
            </a:r>
          </a:p>
        </p:txBody>
      </p:sp>
      <p:sp>
        <p:nvSpPr>
          <p:cNvPr id="38" name="Rectangle 37">
            <a:extLst>
              <a:ext uri="{FF2B5EF4-FFF2-40B4-BE49-F238E27FC236}">
                <a16:creationId xmlns:a16="http://schemas.microsoft.com/office/drawing/2014/main" id="{B6777DD9-7DED-43E2-AC38-005886D40ABE}"/>
              </a:ext>
            </a:extLst>
          </p:cNvPr>
          <p:cNvSpPr/>
          <p:nvPr/>
        </p:nvSpPr>
        <p:spPr>
          <a:xfrm>
            <a:off x="942975" y="1920149"/>
            <a:ext cx="10172699" cy="646331"/>
          </a:xfrm>
          <a:prstGeom prst="rect">
            <a:avLst/>
          </a:prstGeom>
        </p:spPr>
        <p:txBody>
          <a:bodyPr wrap="square">
            <a:spAutoFit/>
          </a:bodyPr>
          <a:lstStyle/>
          <a:p>
            <a:r>
              <a:rPr lang="en-US" b="1" kern="0" dirty="0"/>
              <a:t>Select a cluster whose cosine similarity is closest to its norm after hosting this new VM, avoid saturation in any dimension. S</a:t>
            </a:r>
            <a:r>
              <a:rPr lang="en-US" b="1" dirty="0"/>
              <a:t>aturation of any resource dimension can greatly  degrade performance</a:t>
            </a:r>
          </a:p>
        </p:txBody>
      </p:sp>
      <p:sp>
        <p:nvSpPr>
          <p:cNvPr id="40" name="Rectangle 39">
            <a:extLst>
              <a:ext uri="{FF2B5EF4-FFF2-40B4-BE49-F238E27FC236}">
                <a16:creationId xmlns:a16="http://schemas.microsoft.com/office/drawing/2014/main" id="{80565295-4546-4CF0-8388-80249DC5DF07}"/>
              </a:ext>
            </a:extLst>
          </p:cNvPr>
          <p:cNvSpPr/>
          <p:nvPr/>
        </p:nvSpPr>
        <p:spPr>
          <a:xfrm>
            <a:off x="4019552" y="3223866"/>
            <a:ext cx="590548" cy="716072"/>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4903791-18AA-4DAF-ACA8-24DC5450654E}"/>
              </a:ext>
            </a:extLst>
          </p:cNvPr>
          <p:cNvSpPr txBox="1"/>
          <p:nvPr/>
        </p:nvSpPr>
        <p:spPr>
          <a:xfrm>
            <a:off x="4111233" y="3387007"/>
            <a:ext cx="669127" cy="400110"/>
          </a:xfrm>
          <a:prstGeom prst="rect">
            <a:avLst/>
          </a:prstGeom>
          <a:noFill/>
        </p:spPr>
        <p:txBody>
          <a:bodyPr wrap="square" rtlCol="0">
            <a:spAutoFit/>
          </a:bodyPr>
          <a:lstStyle/>
          <a:p>
            <a:r>
              <a:rPr lang="en-US" sz="1000" b="1" dirty="0">
                <a:solidFill>
                  <a:srgbClr val="FFFF00"/>
                </a:solidFill>
              </a:rPr>
              <a:t>Low Mem</a:t>
            </a:r>
          </a:p>
        </p:txBody>
      </p:sp>
      <p:cxnSp>
        <p:nvCxnSpPr>
          <p:cNvPr id="31" name="Straight Arrow Connector 30">
            <a:extLst>
              <a:ext uri="{FF2B5EF4-FFF2-40B4-BE49-F238E27FC236}">
                <a16:creationId xmlns:a16="http://schemas.microsoft.com/office/drawing/2014/main" id="{4B84B451-E979-413B-A7FF-F1C46031EE1B}"/>
              </a:ext>
            </a:extLst>
          </p:cNvPr>
          <p:cNvCxnSpPr>
            <a:cxnSpLocks/>
          </p:cNvCxnSpPr>
          <p:nvPr/>
        </p:nvCxnSpPr>
        <p:spPr>
          <a:xfrm flipV="1">
            <a:off x="3378993" y="3271032"/>
            <a:ext cx="1202533" cy="1222412"/>
          </a:xfrm>
          <a:prstGeom prst="straightConnector1">
            <a:avLst/>
          </a:prstGeom>
          <a:ln w="38100">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3BAE72E2-7D77-482A-8653-1C9C1997AD32}"/>
              </a:ext>
            </a:extLst>
          </p:cNvPr>
          <p:cNvSpPr txBox="1">
            <a:spLocks/>
          </p:cNvSpPr>
          <p:nvPr/>
        </p:nvSpPr>
        <p:spPr>
          <a:xfrm>
            <a:off x="369934" y="289942"/>
            <a:ext cx="11183891"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C00000"/>
                </a:solidFill>
              </a:rPr>
              <a:t>Idea to Determine a Cluster’s Resource Balance in Multi-Dimension Space</a:t>
            </a:r>
          </a:p>
        </p:txBody>
      </p:sp>
    </p:spTree>
    <p:extLst>
      <p:ext uri="{BB962C8B-B14F-4D97-AF65-F5344CB8AC3E}">
        <p14:creationId xmlns:p14="http://schemas.microsoft.com/office/powerpoint/2010/main" val="468145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Set Scheduling Consideration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1754326"/>
          </a:xfrm>
          <a:prstGeom prst="rect">
            <a:avLst/>
          </a:prstGeom>
          <a:noFill/>
        </p:spPr>
        <p:txBody>
          <a:bodyPr wrap="square" rtlCol="0">
            <a:spAutoFit/>
          </a:bodyPr>
          <a:lstStyle/>
          <a:p>
            <a:r>
              <a:rPr lang="en-US" b="1" kern="0" dirty="0"/>
              <a:t>Batch/Group/Set Scheduling </a:t>
            </a:r>
          </a:p>
          <a:p>
            <a:pPr marL="285750" indent="-285750">
              <a:buFont typeface="Arial" panose="020B0604020202020204" pitchFamily="34" charset="0"/>
              <a:buChar char="•"/>
            </a:pPr>
            <a:r>
              <a:rPr lang="en-US" b="1" kern="0" dirty="0"/>
              <a:t>All VMs or containers in the set batch/group/set should have the same resource requirement</a:t>
            </a:r>
          </a:p>
          <a:p>
            <a:pPr marL="285750" indent="-285750">
              <a:buFont typeface="Arial" panose="020B0604020202020204" pitchFamily="34" charset="0"/>
              <a:buChar char="•"/>
            </a:pPr>
            <a:r>
              <a:rPr lang="en-US" b="1" kern="0" dirty="0"/>
              <a:t>Atomic scheduling---all succeed or all fail (user configurable),  default is atomic.  </a:t>
            </a:r>
          </a:p>
          <a:p>
            <a:pPr marL="285750" indent="-285750">
              <a:buFont typeface="Arial" panose="020B0604020202020204" pitchFamily="34" charset="0"/>
              <a:buChar char="•"/>
            </a:pPr>
            <a:r>
              <a:rPr lang="en-US" b="1" kern="0" dirty="0"/>
              <a:t>Affinity Scheduling---Default is affinity in the same AZ (can be configurable, e.g. how many in AZ1, how many in AZ2, needs to perform conflict check with subnet)</a:t>
            </a:r>
          </a:p>
          <a:p>
            <a:pPr marL="285750" indent="-285750">
              <a:buFont typeface="Arial" panose="020B0604020202020204" pitchFamily="34" charset="0"/>
              <a:buChar char="•"/>
            </a:pPr>
            <a:r>
              <a:rPr lang="en-US" b="1" kern="0" dirty="0"/>
              <a:t>Global scheduler will send the set to one cluster of an AZ</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53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Rounded Corners 131">
            <a:extLst>
              <a:ext uri="{FF2B5EF4-FFF2-40B4-BE49-F238E27FC236}">
                <a16:creationId xmlns:a16="http://schemas.microsoft.com/office/drawing/2014/main" id="{01D7BDAE-DCE0-4A48-B354-4F7B0A5AD198}"/>
              </a:ext>
            </a:extLst>
          </p:cNvPr>
          <p:cNvSpPr/>
          <p:nvPr/>
        </p:nvSpPr>
        <p:spPr>
          <a:xfrm>
            <a:off x="3201550" y="1027816"/>
            <a:ext cx="4574554" cy="1358162"/>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ylinder 128">
            <a:extLst>
              <a:ext uri="{FF2B5EF4-FFF2-40B4-BE49-F238E27FC236}">
                <a16:creationId xmlns:a16="http://schemas.microsoft.com/office/drawing/2014/main" id="{9C1BC370-A791-40FC-B784-684A3B090769}"/>
              </a:ext>
            </a:extLst>
          </p:cNvPr>
          <p:cNvSpPr/>
          <p:nvPr/>
        </p:nvSpPr>
        <p:spPr>
          <a:xfrm>
            <a:off x="3443547" y="1190574"/>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ylinder 127">
            <a:extLst>
              <a:ext uri="{FF2B5EF4-FFF2-40B4-BE49-F238E27FC236}">
                <a16:creationId xmlns:a16="http://schemas.microsoft.com/office/drawing/2014/main" id="{55DDB453-41DF-4EF9-A764-EB0968069972}"/>
              </a:ext>
            </a:extLst>
          </p:cNvPr>
          <p:cNvSpPr/>
          <p:nvPr/>
        </p:nvSpPr>
        <p:spPr>
          <a:xfrm>
            <a:off x="4894717" y="1177853"/>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427084" y="90779"/>
            <a:ext cx="11386544" cy="937037"/>
          </a:xfrm>
        </p:spPr>
        <p:txBody>
          <a:bodyPr>
            <a:noAutofit/>
          </a:bodyPr>
          <a:lstStyle/>
          <a:p>
            <a:r>
              <a:rPr lang="en-US" sz="3200" b="1" dirty="0">
                <a:solidFill>
                  <a:srgbClr val="C00000"/>
                </a:solidFill>
              </a:rPr>
              <a:t>Information Scalability, HA, Persistency Consideration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638102" y="3022352"/>
            <a:ext cx="112294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Information can be functionally partitioned, saved in different DBs, and be applied different partition, replication, persistency design and optimized independently </a:t>
            </a:r>
          </a:p>
          <a:p>
            <a:pPr marL="742950" lvl="1" indent="-285750">
              <a:buFont typeface="Arial" panose="020B0604020202020204" pitchFamily="34" charset="0"/>
              <a:buChar char="•"/>
            </a:pPr>
            <a:r>
              <a:rPr lang="en-US" dirty="0"/>
              <a:t>VM/Container Requests Information-- There will be a huge amount of VM/container requests. These info needs to be horizontally hashed into multiple DB server partitions for scalability support. They also need to be replicated and persisted in Cloud Storage for HA. We will use ETCD.</a:t>
            </a:r>
          </a:p>
          <a:p>
            <a:pPr marL="742950" lvl="1" indent="-285750">
              <a:buFont typeface="Arial" panose="020B0604020202020204" pitchFamily="34" charset="0"/>
              <a:buChar char="•"/>
            </a:pPr>
            <a:r>
              <a:rPr lang="en-US" dirty="0"/>
              <a:t>Dynamic Cluster Resource Information--- these info does not need to be replicated and persisted in Cloud Storage since the information keeps changing. Amount of information is small. We can use </a:t>
            </a:r>
            <a:r>
              <a:rPr lang="en-US" b="1" dirty="0"/>
              <a:t>cache inside the global scheduler to save this info. This will reduce scheduling latency and increase allocation rate</a:t>
            </a:r>
          </a:p>
        </p:txBody>
      </p:sp>
      <p:sp>
        <p:nvSpPr>
          <p:cNvPr id="312" name="Cylinder 311">
            <a:extLst>
              <a:ext uri="{FF2B5EF4-FFF2-40B4-BE49-F238E27FC236}">
                <a16:creationId xmlns:a16="http://schemas.microsoft.com/office/drawing/2014/main" id="{1BFF2EF1-69A6-4B0C-9340-202F48B26D3A}"/>
              </a:ext>
            </a:extLst>
          </p:cNvPr>
          <p:cNvSpPr/>
          <p:nvPr/>
        </p:nvSpPr>
        <p:spPr>
          <a:xfrm>
            <a:off x="4805164" y="1255381"/>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Cylinder 299">
            <a:extLst>
              <a:ext uri="{FF2B5EF4-FFF2-40B4-BE49-F238E27FC236}">
                <a16:creationId xmlns:a16="http://schemas.microsoft.com/office/drawing/2014/main" id="{C9B7430F-EDA5-46F8-A6B3-B8AA553958E1}"/>
              </a:ext>
            </a:extLst>
          </p:cNvPr>
          <p:cNvSpPr/>
          <p:nvPr/>
        </p:nvSpPr>
        <p:spPr>
          <a:xfrm>
            <a:off x="3371349" y="1264663"/>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FC1C469-E0CC-484D-9166-C7B92D4B55C4}"/>
              </a:ext>
            </a:extLst>
          </p:cNvPr>
          <p:cNvGrpSpPr/>
          <p:nvPr/>
        </p:nvGrpSpPr>
        <p:grpSpPr>
          <a:xfrm>
            <a:off x="3136868" y="1278593"/>
            <a:ext cx="1736197" cy="997235"/>
            <a:chOff x="-627779" y="3135310"/>
            <a:chExt cx="1736197" cy="997235"/>
          </a:xfrm>
        </p:grpSpPr>
        <p:sp>
          <p:nvSpPr>
            <p:cNvPr id="301" name="Rectangle 300">
              <a:extLst>
                <a:ext uri="{FF2B5EF4-FFF2-40B4-BE49-F238E27FC236}">
                  <a16:creationId xmlns:a16="http://schemas.microsoft.com/office/drawing/2014/main" id="{D1265D44-04AB-4A64-84C2-CD3E7A90CBDA}"/>
                </a:ext>
              </a:extLst>
            </p:cNvPr>
            <p:cNvSpPr/>
            <p:nvPr/>
          </p:nvSpPr>
          <p:spPr>
            <a:xfrm>
              <a:off x="-627779" y="3135310"/>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302" name="Flowchart: Internal Storage 301">
              <a:extLst>
                <a:ext uri="{FF2B5EF4-FFF2-40B4-BE49-F238E27FC236}">
                  <a16:creationId xmlns:a16="http://schemas.microsoft.com/office/drawing/2014/main" id="{BEA94136-8CBC-45EF-819C-3D23BE1166BE}"/>
                </a:ext>
              </a:extLst>
            </p:cNvPr>
            <p:cNvSpPr/>
            <p:nvPr/>
          </p:nvSpPr>
          <p:spPr>
            <a:xfrm>
              <a:off x="-191783" y="3787292"/>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305" name="Flowchart: Internal Storage 304">
              <a:extLst>
                <a:ext uri="{FF2B5EF4-FFF2-40B4-BE49-F238E27FC236}">
                  <a16:creationId xmlns:a16="http://schemas.microsoft.com/office/drawing/2014/main" id="{144FE76D-5522-41A9-9B93-F98B2EEFC598}"/>
                </a:ext>
              </a:extLst>
            </p:cNvPr>
            <p:cNvSpPr/>
            <p:nvPr/>
          </p:nvSpPr>
          <p:spPr>
            <a:xfrm>
              <a:off x="-181862" y="3428601"/>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grpSp>
        <p:nvGrpSpPr>
          <p:cNvPr id="103" name="Group 102">
            <a:extLst>
              <a:ext uri="{FF2B5EF4-FFF2-40B4-BE49-F238E27FC236}">
                <a16:creationId xmlns:a16="http://schemas.microsoft.com/office/drawing/2014/main" id="{7EA5439B-C244-4CB8-B24C-C1F1A42B48EA}"/>
              </a:ext>
            </a:extLst>
          </p:cNvPr>
          <p:cNvGrpSpPr/>
          <p:nvPr/>
        </p:nvGrpSpPr>
        <p:grpSpPr>
          <a:xfrm>
            <a:off x="4551771" y="1272606"/>
            <a:ext cx="1736197" cy="997235"/>
            <a:chOff x="-627779" y="3135310"/>
            <a:chExt cx="1736197" cy="997235"/>
          </a:xfrm>
        </p:grpSpPr>
        <p:sp>
          <p:nvSpPr>
            <p:cNvPr id="104" name="Rectangle 103">
              <a:extLst>
                <a:ext uri="{FF2B5EF4-FFF2-40B4-BE49-F238E27FC236}">
                  <a16:creationId xmlns:a16="http://schemas.microsoft.com/office/drawing/2014/main" id="{D8D79FA6-5D13-4A1B-9F9C-E06E16573ED2}"/>
                </a:ext>
              </a:extLst>
            </p:cNvPr>
            <p:cNvSpPr/>
            <p:nvPr/>
          </p:nvSpPr>
          <p:spPr>
            <a:xfrm>
              <a:off x="-627779" y="3135310"/>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105" name="Flowchart: Internal Storage 104">
              <a:extLst>
                <a:ext uri="{FF2B5EF4-FFF2-40B4-BE49-F238E27FC236}">
                  <a16:creationId xmlns:a16="http://schemas.microsoft.com/office/drawing/2014/main" id="{0AB4303C-F835-4A20-AB1B-8B825E697ADC}"/>
                </a:ext>
              </a:extLst>
            </p:cNvPr>
            <p:cNvSpPr/>
            <p:nvPr/>
          </p:nvSpPr>
          <p:spPr>
            <a:xfrm>
              <a:off x="-191783" y="3787292"/>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106" name="Flowchart: Internal Storage 105">
              <a:extLst>
                <a:ext uri="{FF2B5EF4-FFF2-40B4-BE49-F238E27FC236}">
                  <a16:creationId xmlns:a16="http://schemas.microsoft.com/office/drawing/2014/main" id="{EA1B8336-F2F7-4AC1-ABAD-8A632CC36F0B}"/>
                </a:ext>
              </a:extLst>
            </p:cNvPr>
            <p:cNvSpPr/>
            <p:nvPr/>
          </p:nvSpPr>
          <p:spPr>
            <a:xfrm>
              <a:off x="-181862" y="3428601"/>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sp>
        <p:nvSpPr>
          <p:cNvPr id="114" name="Cylinder 113">
            <a:extLst>
              <a:ext uri="{FF2B5EF4-FFF2-40B4-BE49-F238E27FC236}">
                <a16:creationId xmlns:a16="http://schemas.microsoft.com/office/drawing/2014/main" id="{6B24AF49-4E83-44E5-AB83-E124754E3D83}"/>
              </a:ext>
            </a:extLst>
          </p:cNvPr>
          <p:cNvSpPr/>
          <p:nvPr/>
        </p:nvSpPr>
        <p:spPr>
          <a:xfrm>
            <a:off x="6404787" y="1196483"/>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ylinder 114">
            <a:extLst>
              <a:ext uri="{FF2B5EF4-FFF2-40B4-BE49-F238E27FC236}">
                <a16:creationId xmlns:a16="http://schemas.microsoft.com/office/drawing/2014/main" id="{55BCB0B8-A9F9-4FC2-8F19-53F6E69C14F3}"/>
              </a:ext>
            </a:extLst>
          </p:cNvPr>
          <p:cNvSpPr/>
          <p:nvPr/>
        </p:nvSpPr>
        <p:spPr>
          <a:xfrm>
            <a:off x="6330481" y="1249116"/>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8F49F947-023C-4E0B-9626-0D6765D42797}"/>
              </a:ext>
            </a:extLst>
          </p:cNvPr>
          <p:cNvGrpSpPr/>
          <p:nvPr/>
        </p:nvGrpSpPr>
        <p:grpSpPr>
          <a:xfrm>
            <a:off x="6096000" y="1263046"/>
            <a:ext cx="1736197" cy="997235"/>
            <a:chOff x="-627779" y="3135310"/>
            <a:chExt cx="1736197" cy="997235"/>
          </a:xfrm>
        </p:grpSpPr>
        <p:sp>
          <p:nvSpPr>
            <p:cNvPr id="118" name="Rectangle 117">
              <a:extLst>
                <a:ext uri="{FF2B5EF4-FFF2-40B4-BE49-F238E27FC236}">
                  <a16:creationId xmlns:a16="http://schemas.microsoft.com/office/drawing/2014/main" id="{A946870D-0202-4EF7-98D1-5F874FB6836C}"/>
                </a:ext>
              </a:extLst>
            </p:cNvPr>
            <p:cNvSpPr/>
            <p:nvPr/>
          </p:nvSpPr>
          <p:spPr>
            <a:xfrm>
              <a:off x="-627779" y="3135310"/>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119" name="Flowchart: Internal Storage 118">
              <a:extLst>
                <a:ext uri="{FF2B5EF4-FFF2-40B4-BE49-F238E27FC236}">
                  <a16:creationId xmlns:a16="http://schemas.microsoft.com/office/drawing/2014/main" id="{AB0C1567-234F-4DA1-950A-2FF9E3B5BECD}"/>
                </a:ext>
              </a:extLst>
            </p:cNvPr>
            <p:cNvSpPr/>
            <p:nvPr/>
          </p:nvSpPr>
          <p:spPr>
            <a:xfrm>
              <a:off x="-191783" y="3787292"/>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122" name="Flowchart: Internal Storage 121">
              <a:extLst>
                <a:ext uri="{FF2B5EF4-FFF2-40B4-BE49-F238E27FC236}">
                  <a16:creationId xmlns:a16="http://schemas.microsoft.com/office/drawing/2014/main" id="{DB386F62-5633-4379-9BB0-AC8C859823FE}"/>
                </a:ext>
              </a:extLst>
            </p:cNvPr>
            <p:cNvSpPr/>
            <p:nvPr/>
          </p:nvSpPr>
          <p:spPr>
            <a:xfrm>
              <a:off x="-181862" y="3428601"/>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sp>
        <p:nvSpPr>
          <p:cNvPr id="2" name="TextBox 1">
            <a:extLst>
              <a:ext uri="{FF2B5EF4-FFF2-40B4-BE49-F238E27FC236}">
                <a16:creationId xmlns:a16="http://schemas.microsoft.com/office/drawing/2014/main" id="{65A86C58-BEAD-401B-A1FC-44E84E42A16C}"/>
              </a:ext>
            </a:extLst>
          </p:cNvPr>
          <p:cNvSpPr txBox="1"/>
          <p:nvPr/>
        </p:nvSpPr>
        <p:spPr>
          <a:xfrm>
            <a:off x="4517383" y="2419841"/>
            <a:ext cx="2503309" cy="369332"/>
          </a:xfrm>
          <a:prstGeom prst="rect">
            <a:avLst/>
          </a:prstGeom>
          <a:noFill/>
        </p:spPr>
        <p:txBody>
          <a:bodyPr wrap="square" rtlCol="0">
            <a:spAutoFit/>
          </a:bodyPr>
          <a:lstStyle/>
          <a:p>
            <a:r>
              <a:rPr lang="en-US" dirty="0"/>
              <a:t>Horizontally partitioned</a:t>
            </a:r>
          </a:p>
        </p:txBody>
      </p:sp>
    </p:spTree>
    <p:extLst>
      <p:ext uri="{BB962C8B-B14F-4D97-AF65-F5344CB8AC3E}">
        <p14:creationId xmlns:p14="http://schemas.microsoft.com/office/powerpoint/2010/main" val="2057766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E4C8D-32D8-45A7-BF08-844A122F64E4}"/>
              </a:ext>
            </a:extLst>
          </p:cNvPr>
          <p:cNvSpPr txBox="1"/>
          <p:nvPr/>
        </p:nvSpPr>
        <p:spPr>
          <a:xfrm>
            <a:off x="511233" y="2106881"/>
            <a:ext cx="10785417" cy="1754326"/>
          </a:xfrm>
          <a:prstGeom prst="rect">
            <a:avLst/>
          </a:prstGeom>
          <a:noFill/>
        </p:spPr>
        <p:txBody>
          <a:bodyPr wrap="square" rtlCol="0">
            <a:spAutoFit/>
          </a:bodyPr>
          <a:lstStyle/>
          <a:p>
            <a:pPr marL="342900" indent="-342900">
              <a:buFont typeface="+mj-lt"/>
              <a:buAutoNum type="arabicPeriod"/>
            </a:pPr>
            <a:r>
              <a:rPr lang="en-US" dirty="0"/>
              <a:t>We can use multiple API servers. If the API server load is not high, we can just use one API server. </a:t>
            </a:r>
          </a:p>
          <a:p>
            <a:pPr marL="342900" indent="-342900">
              <a:buFont typeface="+mj-lt"/>
              <a:buAutoNum type="arabicPeriod"/>
            </a:pPr>
            <a:r>
              <a:rPr lang="en-US" dirty="0"/>
              <a:t>Given the amount if VM/container requests, we will need to run multiple global schedulers concurrently to support high allocation rate. We need a mechanism to reduce scheduling conflict among concurrent running global schedulers. </a:t>
            </a:r>
          </a:p>
          <a:p>
            <a:pPr marL="342900" indent="-342900">
              <a:buFont typeface="+mj-lt"/>
              <a:buAutoNum type="arabicPeriod"/>
            </a:pPr>
            <a:r>
              <a:rPr lang="en-US" dirty="0"/>
              <a:t>Another issue we need to solve is how to partition multiple global schedulers. </a:t>
            </a:r>
          </a:p>
          <a:p>
            <a:pPr marL="342900" indent="-342900">
              <a:buFont typeface="+mj-lt"/>
              <a:buAutoNum type="arabicPeriod"/>
            </a:pPr>
            <a:endParaRPr lang="en-US" dirty="0"/>
          </a:p>
        </p:txBody>
      </p:sp>
      <p:sp>
        <p:nvSpPr>
          <p:cNvPr id="52" name="Title 1">
            <a:extLst>
              <a:ext uri="{FF2B5EF4-FFF2-40B4-BE49-F238E27FC236}">
                <a16:creationId xmlns:a16="http://schemas.microsoft.com/office/drawing/2014/main" id="{BAEEEAD0-8EB6-42D6-A465-EE49D378D3D7}"/>
              </a:ext>
            </a:extLst>
          </p:cNvPr>
          <p:cNvSpPr txBox="1">
            <a:spLocks/>
          </p:cNvSpPr>
          <p:nvPr/>
        </p:nvSpPr>
        <p:spPr>
          <a:xfrm>
            <a:off x="511233" y="240985"/>
            <a:ext cx="11386544" cy="9370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rPr>
              <a:t>Concurrent Global Scheduling Design Consideration</a:t>
            </a:r>
          </a:p>
        </p:txBody>
      </p:sp>
    </p:spTree>
    <p:extLst>
      <p:ext uri="{BB962C8B-B14F-4D97-AF65-F5344CB8AC3E}">
        <p14:creationId xmlns:p14="http://schemas.microsoft.com/office/powerpoint/2010/main" val="3076883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91C8A02-BFAB-4A3D-856F-45EA610E81AE}"/>
              </a:ext>
            </a:extLst>
          </p:cNvPr>
          <p:cNvSpPr txBox="1">
            <a:spLocks/>
          </p:cNvSpPr>
          <p:nvPr/>
        </p:nvSpPr>
        <p:spPr bwMode="auto">
          <a:xfrm>
            <a:off x="690563" y="1466849"/>
            <a:ext cx="10491788" cy="42576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a:buFont typeface="Arial" panose="020B0604020202020204" pitchFamily="34" charset="0"/>
              <a:buChar char="•"/>
            </a:pPr>
            <a:r>
              <a:rPr lang="en-US" altLang="zh-CN" dirty="0">
                <a:ea typeface="宋体" pitchFamily="2" charset="-122"/>
              </a:rPr>
              <a:t>Cluster Scheduler supports fast early-binding (</a:t>
            </a:r>
            <a:r>
              <a:rPr lang="zh-CN" altLang="en-US" dirty="0">
                <a:ea typeface="宋体" pitchFamily="2" charset="-122"/>
              </a:rPr>
              <a:t>预留）</a:t>
            </a:r>
            <a:r>
              <a:rPr lang="en-US" altLang="zh-CN" dirty="0">
                <a:ea typeface="宋体" pitchFamily="2" charset="-122"/>
              </a:rPr>
              <a:t>and fast response to Global Scheduler (</a:t>
            </a:r>
            <a:r>
              <a:rPr lang="en-US" altLang="zh-CN" dirty="0" err="1">
                <a:ea typeface="宋体" pitchFamily="2" charset="-122"/>
              </a:rPr>
              <a:t>ms</a:t>
            </a:r>
            <a:r>
              <a:rPr lang="en-US" altLang="zh-CN" dirty="0">
                <a:ea typeface="宋体" pitchFamily="2" charset="-122"/>
              </a:rPr>
              <a:t> level)</a:t>
            </a:r>
          </a:p>
          <a:p>
            <a:pPr marL="285750" indent="-285750">
              <a:buFont typeface="Arial" panose="020B0604020202020204" pitchFamily="34" charset="0"/>
              <a:buChar char="•"/>
            </a:pPr>
            <a:r>
              <a:rPr lang="en-US" altLang="zh-CN" dirty="0">
                <a:ea typeface="宋体" pitchFamily="2" charset="-122"/>
              </a:rPr>
              <a:t>There are still scheduling conflicts if multiple schedulers run concurrently: </a:t>
            </a:r>
          </a:p>
          <a:p>
            <a:pPr lvl="1"/>
            <a:r>
              <a:rPr lang="en-US" altLang="zh-CN" dirty="0">
                <a:ea typeface="宋体" pitchFamily="2" charset="-122"/>
              </a:rPr>
              <a:t>Issue 1: </a:t>
            </a:r>
            <a:r>
              <a:rPr lang="en-US" altLang="zh-CN" dirty="0"/>
              <a:t>Multiple concurrent global scheduler instances </a:t>
            </a:r>
          </a:p>
          <a:p>
            <a:pPr lvl="1"/>
            <a:r>
              <a:rPr lang="en-US" altLang="zh-CN" dirty="0">
                <a:ea typeface="宋体" pitchFamily="2" charset="-122"/>
              </a:rPr>
              <a:t>Issue 2: Global scheduler and non-Global Scheduler</a:t>
            </a:r>
          </a:p>
          <a:p>
            <a:pPr marL="285750" indent="-285750">
              <a:buFont typeface="Arial" panose="020B0604020202020204" pitchFamily="34" charset="0"/>
              <a:buChar char="•"/>
            </a:pPr>
            <a:r>
              <a:rPr lang="en-US" altLang="zh-CN" dirty="0">
                <a:ea typeface="宋体" pitchFamily="2" charset="-122"/>
              </a:rPr>
              <a:t>Here we are solving issue 1. </a:t>
            </a:r>
          </a:p>
          <a:p>
            <a:pPr marL="742950" lvl="1" indent="-285750">
              <a:buFont typeface="Arial" panose="020B0604020202020204" pitchFamily="34" charset="0"/>
              <a:buChar char="•"/>
            </a:pPr>
            <a:r>
              <a:rPr lang="en-US" altLang="zh-CN" dirty="0">
                <a:ea typeface="宋体" pitchFamily="2" charset="-122"/>
              </a:rPr>
              <a:t>One Info DB for all Global scheduler instances, i.e. they access the same cluster resource and status information DB</a:t>
            </a:r>
          </a:p>
          <a:p>
            <a:pPr marL="742950" lvl="1" indent="-285750">
              <a:buFont typeface="Arial" panose="020B0604020202020204" pitchFamily="34" charset="0"/>
              <a:buChar char="•"/>
            </a:pPr>
            <a:r>
              <a:rPr lang="en-US" altLang="zh-CN" dirty="0">
                <a:ea typeface="宋体" pitchFamily="2" charset="-122"/>
              </a:rPr>
              <a:t>Information in the DB is collected from each cluster every few minutes. Information may not be very accurate. No matter how frequent we sync up the DB with every cluster, info could still not be accurate (e.g.  race on timing, no sync between global scheduler and non-global scheduler). If scheduling failure happens due to this inaccuracy, we will reschedule the VM request. Even the DB info is accurate, there could still be scheduling conflicts due to multiple global schedulers run and make decisions concurrently. This is what we target to solve here</a:t>
            </a:r>
          </a:p>
          <a:p>
            <a:pPr marL="742950" lvl="1" indent="-285750">
              <a:buFont typeface="Arial" panose="020B0604020202020204" pitchFamily="34" charset="0"/>
              <a:buChar char="•"/>
            </a:pPr>
            <a:r>
              <a:rPr lang="en-US" dirty="0"/>
              <a:t>Different Clusters’ Resource profiles are different (</a:t>
            </a:r>
            <a:r>
              <a:rPr lang="zh-CN" altLang="en-US" dirty="0"/>
              <a:t>不同</a:t>
            </a:r>
            <a:r>
              <a:rPr lang="en-US" altLang="zh-CN" dirty="0"/>
              <a:t>Cluster</a:t>
            </a:r>
            <a:r>
              <a:rPr lang="zh-CN" altLang="en-US" dirty="0"/>
              <a:t>配置不同的</a:t>
            </a:r>
            <a:r>
              <a:rPr lang="en-US" dirty="0"/>
              <a:t>flavor,</a:t>
            </a:r>
            <a:r>
              <a:rPr lang="zh-CN" altLang="en-US" dirty="0"/>
              <a:t>不同</a:t>
            </a:r>
            <a:r>
              <a:rPr lang="en-US" altLang="zh-CN" dirty="0"/>
              <a:t>Cluster</a:t>
            </a:r>
            <a:r>
              <a:rPr lang="zh-CN" altLang="en-US" dirty="0"/>
              <a:t>有不同的</a:t>
            </a:r>
            <a:r>
              <a:rPr lang="en-US" altLang="zh-CN" dirty="0"/>
              <a:t>CPU : Memory :  Storage : Network </a:t>
            </a:r>
            <a:r>
              <a:rPr lang="zh-CN" altLang="en-US" dirty="0"/>
              <a:t>资源配比静态配置</a:t>
            </a:r>
            <a:r>
              <a:rPr lang="en-US" altLang="zh-CN" dirty="0"/>
              <a:t>)</a:t>
            </a:r>
            <a:endParaRPr lang="en-US" altLang="zh-CN" dirty="0">
              <a:ea typeface="宋体" pitchFamily="2" charset="-122"/>
            </a:endParaRPr>
          </a:p>
          <a:p>
            <a:pPr lvl="1"/>
            <a:endParaRPr lang="en-US" altLang="zh-CN" dirty="0">
              <a:ea typeface="宋体" pitchFamily="2" charset="-122"/>
            </a:endParaRPr>
          </a:p>
          <a:p>
            <a:pPr marL="285750" indent="-285750">
              <a:buFont typeface="Arial" panose="020B0604020202020204" pitchFamily="34" charset="0"/>
              <a:buChar char="•"/>
            </a:pP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marL="342900" indent="-342900" eaLnBrk="0" fontAlgn="base" hangingPunct="0">
              <a:spcBef>
                <a:spcPct val="20000"/>
              </a:spcBef>
              <a:spcAft>
                <a:spcPct val="0"/>
              </a:spcAft>
              <a:buClr>
                <a:schemeClr val="tx1"/>
              </a:buClr>
              <a:buFontTx/>
              <a:buChar char="•"/>
              <a:defRPr/>
            </a:pPr>
            <a:endParaRPr lang="en-US" b="1" kern="0" dirty="0">
              <a:solidFill>
                <a:schemeClr val="bg2"/>
              </a:solidFill>
            </a:endParaRPr>
          </a:p>
        </p:txBody>
      </p:sp>
      <p:sp>
        <p:nvSpPr>
          <p:cNvPr id="3" name="Title 1">
            <a:extLst>
              <a:ext uri="{FF2B5EF4-FFF2-40B4-BE49-F238E27FC236}">
                <a16:creationId xmlns:a16="http://schemas.microsoft.com/office/drawing/2014/main" id="{D8CE9291-ACCC-476A-9EEA-243D4140AD00}"/>
              </a:ext>
            </a:extLst>
          </p:cNvPr>
          <p:cNvSpPr txBox="1">
            <a:spLocks/>
          </p:cNvSpPr>
          <p:nvPr/>
        </p:nvSpPr>
        <p:spPr>
          <a:xfrm>
            <a:off x="896576" y="517397"/>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Concurrent scheduling background</a:t>
            </a:r>
          </a:p>
        </p:txBody>
      </p:sp>
    </p:spTree>
    <p:extLst>
      <p:ext uri="{BB962C8B-B14F-4D97-AF65-F5344CB8AC3E}">
        <p14:creationId xmlns:p14="http://schemas.microsoft.com/office/powerpoint/2010/main" val="91219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22B97F9-F1AB-4971-B88E-F19CAEDB0CED}"/>
              </a:ext>
            </a:extLst>
          </p:cNvPr>
          <p:cNvSpPr/>
          <p:nvPr/>
        </p:nvSpPr>
        <p:spPr>
          <a:xfrm>
            <a:off x="219076" y="965394"/>
            <a:ext cx="11439524" cy="3970318"/>
          </a:xfrm>
          <a:prstGeom prst="rect">
            <a:avLst/>
          </a:prstGeom>
        </p:spPr>
        <p:txBody>
          <a:bodyPr wrap="square">
            <a:spAutoFit/>
          </a:bodyPr>
          <a:lstStyle/>
          <a:p>
            <a:pPr marL="742950" lvl="1" indent="-285750">
              <a:buFont typeface="Arial" panose="020B0604020202020204" pitchFamily="34" charset="0"/>
              <a:buChar char="•"/>
            </a:pPr>
            <a:r>
              <a:rPr lang="en-US" altLang="zh-CN" kern="0" dirty="0">
                <a:cs typeface="Heiti SC Light"/>
              </a:rPr>
              <a:t>When there is burst of VM/container scheduling requests, it may take long time for the schedulers to complete the scheduling. Do we need to VM/container priority scheduling? Price can be different for different priority requirement. We need to avoid starvation of low priority VM/container request</a:t>
            </a:r>
          </a:p>
          <a:p>
            <a:pPr marL="742950" lvl="1" indent="-285750">
              <a:buFont typeface="Arial" panose="020B0604020202020204" pitchFamily="34" charset="0"/>
              <a:buChar char="•"/>
            </a:pPr>
            <a:r>
              <a:rPr lang="en-US" altLang="zh-CN" kern="0" dirty="0">
                <a:cs typeface="Heiti SC Light"/>
              </a:rPr>
              <a:t>Fair scheduling among all tenants</a:t>
            </a:r>
          </a:p>
          <a:p>
            <a:pPr marL="742950" lvl="1" indent="-285750">
              <a:buFont typeface="Arial" panose="020B0604020202020204" pitchFamily="34" charset="0"/>
              <a:buChar char="•"/>
            </a:pPr>
            <a:r>
              <a:rPr lang="en-US" altLang="zh-CN" kern="0" dirty="0">
                <a:cs typeface="Heiti SC Light"/>
              </a:rPr>
              <a:t>Allow a VM/container to specify a specific node or a specific rack</a:t>
            </a:r>
          </a:p>
          <a:p>
            <a:pPr marL="1200150" lvl="2" indent="-285750">
              <a:buFont typeface="Arial" panose="020B0604020202020204" pitchFamily="34" charset="0"/>
              <a:buChar char="•"/>
            </a:pPr>
            <a:r>
              <a:rPr lang="en-US" altLang="zh-CN" kern="0" dirty="0">
                <a:cs typeface="Heiti SC Light"/>
              </a:rPr>
              <a:t>Two options to get the cluster</a:t>
            </a:r>
            <a:r>
              <a:rPr lang="en-US" altLang="zh-CN" kern="0" dirty="0">
                <a:cs typeface="Heiti SC Light"/>
                <a:sym typeface="Wingdings" panose="05000000000000000000" pitchFamily="2" charset="2"/>
              </a:rPr>
              <a:t>&lt;-&gt;rack/node association</a:t>
            </a:r>
            <a:r>
              <a:rPr lang="en-US" altLang="zh-CN" kern="0" dirty="0">
                <a:cs typeface="Heiti SC Light"/>
              </a:rPr>
              <a:t>: </a:t>
            </a:r>
          </a:p>
          <a:p>
            <a:pPr marL="1657350" lvl="3" indent="-285750">
              <a:buFont typeface="Arial" panose="020B0604020202020204" pitchFamily="34" charset="0"/>
              <a:buChar char="•"/>
            </a:pPr>
            <a:r>
              <a:rPr lang="en-US" altLang="zh-CN" kern="0" dirty="0">
                <a:cs typeface="Heiti SC Light"/>
              </a:rPr>
              <a:t>Each cluster registers its the rack label and node label with Global scheduler DB</a:t>
            </a:r>
          </a:p>
          <a:p>
            <a:pPr marL="1657350" lvl="3" indent="-285750">
              <a:buFont typeface="Arial" panose="020B0604020202020204" pitchFamily="34" charset="0"/>
              <a:buChar char="•"/>
            </a:pPr>
            <a:r>
              <a:rPr lang="en-US" altLang="zh-CN" strike="sngStrike" kern="0" dirty="0">
                <a:cs typeface="Heiti SC Light"/>
              </a:rPr>
              <a:t>During the scheduling process, the Global scheduler queries all cluster schedulers for a specific rack or node and find out which cluster has that rack/node</a:t>
            </a:r>
          </a:p>
          <a:p>
            <a:pPr marL="742950" lvl="1" indent="-285750">
              <a:buFont typeface="Arial" panose="020B0604020202020204" pitchFamily="34" charset="0"/>
              <a:buChar char="•"/>
            </a:pPr>
            <a:r>
              <a:rPr lang="en-US" altLang="zh-CN" kern="0" dirty="0">
                <a:cs typeface="Heiti SC Light"/>
              </a:rPr>
              <a:t>Allow a VM to specify whether it needs GPU</a:t>
            </a:r>
          </a:p>
          <a:p>
            <a:pPr marL="742950" lvl="1" indent="-285750">
              <a:buFont typeface="Arial" panose="020B0604020202020204" pitchFamily="34" charset="0"/>
              <a:buChar char="•"/>
            </a:pPr>
            <a:r>
              <a:rPr lang="en-US" altLang="zh-CN" kern="0" dirty="0">
                <a:cs typeface="Heiti SC Light"/>
              </a:rPr>
              <a:t>Allow a VM to specify anti-affinity</a:t>
            </a:r>
          </a:p>
          <a:p>
            <a:pPr marL="742950" lvl="1" indent="-285750">
              <a:buFont typeface="Arial" panose="020B0604020202020204" pitchFamily="34" charset="0"/>
              <a:buChar char="•"/>
            </a:pPr>
            <a:r>
              <a:rPr lang="en-US" altLang="zh-CN" kern="0" dirty="0">
                <a:cs typeface="Heiti SC Light"/>
              </a:rPr>
              <a:t>Allow a VM to specify co-location requirement(affinity)</a:t>
            </a:r>
          </a:p>
          <a:p>
            <a:pPr marL="742950" lvl="1" indent="-285750">
              <a:buFont typeface="Arial" panose="020B0604020202020204" pitchFamily="34" charset="0"/>
              <a:buChar char="•"/>
            </a:pPr>
            <a:r>
              <a:rPr lang="en-US" altLang="zh-CN" kern="0" dirty="0">
                <a:cs typeface="Heiti SC Light"/>
              </a:rPr>
              <a:t>Allow a VM to specify its preferred region, AZ(default: no AZ), allow migration (default: not migrate)</a:t>
            </a:r>
          </a:p>
          <a:p>
            <a:pPr marL="742950" lvl="1" indent="-285750">
              <a:buFont typeface="Arial" panose="020B0604020202020204" pitchFamily="34" charset="0"/>
              <a:buChar char="•"/>
            </a:pPr>
            <a:r>
              <a:rPr lang="en-US" altLang="zh-CN" kern="0" dirty="0">
                <a:cs typeface="Heiti SC Light"/>
              </a:rPr>
              <a:t>Allow a VM to specify whether it is a guaranteed or best effort </a:t>
            </a:r>
          </a:p>
        </p:txBody>
      </p:sp>
      <p:sp>
        <p:nvSpPr>
          <p:cNvPr id="47" name="Title 1">
            <a:extLst>
              <a:ext uri="{FF2B5EF4-FFF2-40B4-BE49-F238E27FC236}">
                <a16:creationId xmlns:a16="http://schemas.microsoft.com/office/drawing/2014/main" id="{CF00C0E1-E24D-477A-9C00-CAD13435E282}"/>
              </a:ext>
            </a:extLst>
          </p:cNvPr>
          <p:cNvSpPr>
            <a:spLocks noGrp="1"/>
          </p:cNvSpPr>
          <p:nvPr>
            <p:ph type="title"/>
          </p:nvPr>
        </p:nvSpPr>
        <p:spPr>
          <a:xfrm>
            <a:off x="427085" y="79060"/>
            <a:ext cx="7515095" cy="937037"/>
          </a:xfrm>
        </p:spPr>
        <p:txBody>
          <a:bodyPr>
            <a:noAutofit/>
          </a:bodyPr>
          <a:lstStyle/>
          <a:p>
            <a:r>
              <a:rPr lang="en-US" sz="3200" b="1" dirty="0">
                <a:solidFill>
                  <a:srgbClr val="C00000"/>
                </a:solidFill>
              </a:rPr>
              <a:t>Considerations on VM side for Scheduling </a:t>
            </a:r>
          </a:p>
        </p:txBody>
      </p:sp>
    </p:spTree>
    <p:extLst>
      <p:ext uri="{BB962C8B-B14F-4D97-AF65-F5344CB8AC3E}">
        <p14:creationId xmlns:p14="http://schemas.microsoft.com/office/powerpoint/2010/main" val="164580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8209" y="6453336"/>
            <a:ext cx="2097087" cy="457200"/>
          </a:xfrm>
        </p:spPr>
        <p:txBody>
          <a:bodyPr/>
          <a:lstStyle/>
          <a:p>
            <a:pPr>
              <a:defRPr/>
            </a:pPr>
            <a:r>
              <a:rPr lang="de-DE" dirty="0"/>
              <a:t>Page </a:t>
            </a:r>
            <a:fld id="{62AC5D77-BD21-4AE7-878F-6D1A943D1460}" type="slidenum">
              <a:rPr lang="de-DE" smtClean="0"/>
              <a:pPr>
                <a:defRPr/>
              </a:pPr>
              <a:t>30</a:t>
            </a:fld>
            <a:endParaRPr lang="en-GB" dirty="0"/>
          </a:p>
        </p:txBody>
      </p:sp>
      <p:sp>
        <p:nvSpPr>
          <p:cNvPr id="5" name="Content Placeholder 2"/>
          <p:cNvSpPr txBox="1">
            <a:spLocks/>
          </p:cNvSpPr>
          <p:nvPr/>
        </p:nvSpPr>
        <p:spPr bwMode="auto">
          <a:xfrm>
            <a:off x="1381125" y="4143375"/>
            <a:ext cx="9848849" cy="215265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a:buFont typeface="Arial" panose="020B0604020202020204" pitchFamily="34" charset="0"/>
              <a:buChar char="•"/>
            </a:pPr>
            <a:r>
              <a:rPr lang="en-US" altLang="zh-CN" sz="1600" dirty="0">
                <a:ea typeface="宋体" pitchFamily="2" charset="-122"/>
              </a:rPr>
              <a:t>A cloud supports many scheduling requests. Thus multiple global schedulers are needed for the scalability purpose and these schedulers need to run concurrently to support a high throughput. Conflict or failure could happen if multiple schedulers select </a:t>
            </a:r>
            <a:r>
              <a:rPr lang="en-US" altLang="zh-CN" sz="1600" b="1" dirty="0">
                <a:solidFill>
                  <a:srgbClr val="C00000"/>
                </a:solidFill>
                <a:ea typeface="宋体" pitchFamily="2" charset="-122"/>
              </a:rPr>
              <a:t>the same cluster </a:t>
            </a:r>
            <a:r>
              <a:rPr lang="en-US" altLang="zh-CN" sz="1600" dirty="0">
                <a:ea typeface="宋体" pitchFamily="2" charset="-122"/>
              </a:rPr>
              <a:t>for their workload requests. </a:t>
            </a:r>
          </a:p>
          <a:p>
            <a:pPr marL="285750" indent="-285750">
              <a:buFont typeface="Arial" panose="020B0604020202020204" pitchFamily="34" charset="0"/>
              <a:buChar char="•"/>
            </a:pPr>
            <a:r>
              <a:rPr lang="en-US" dirty="0"/>
              <a:t>Industry data has proved that an algorithm based on </a:t>
            </a:r>
            <a:r>
              <a:rPr lang="en-US" i="1" dirty="0"/>
              <a:t>shared state, lock-free, optimistic concurrent scheduling </a:t>
            </a:r>
            <a:r>
              <a:rPr lang="en-US" dirty="0"/>
              <a:t>is the way to go</a:t>
            </a:r>
          </a:p>
          <a:p>
            <a:pPr marL="285750" indent="-285750">
              <a:buFont typeface="Arial" panose="020B0604020202020204" pitchFamily="34" charset="0"/>
              <a:buChar char="•"/>
            </a:pPr>
            <a:r>
              <a:rPr lang="en-US" altLang="zh-CN" sz="1600" dirty="0"/>
              <a:t>If we can find a way to </a:t>
            </a:r>
            <a:r>
              <a:rPr lang="en-US" altLang="zh-CN" sz="1600" b="1" dirty="0">
                <a:solidFill>
                  <a:srgbClr val="C00000"/>
                </a:solidFill>
              </a:rPr>
              <a:t>reduce the probability </a:t>
            </a:r>
            <a:r>
              <a:rPr lang="en-US" altLang="zh-CN" sz="1600" dirty="0"/>
              <a:t>of these concurrent running schedulers </a:t>
            </a:r>
            <a:r>
              <a:rPr lang="en-US" altLang="zh-CN" sz="1600" b="1" dirty="0">
                <a:solidFill>
                  <a:srgbClr val="C00000"/>
                </a:solidFill>
              </a:rPr>
              <a:t>selecting the same cluster</a:t>
            </a:r>
            <a:r>
              <a:rPr lang="en-US" altLang="zh-CN" sz="1600" dirty="0"/>
              <a:t>, conflict/failure rate can </a:t>
            </a:r>
            <a:r>
              <a:rPr lang="en-US" altLang="zh-CN" sz="1600" b="1" dirty="0">
                <a:solidFill>
                  <a:srgbClr val="C00000"/>
                </a:solidFill>
              </a:rPr>
              <a:t>be reduced.</a:t>
            </a:r>
            <a:endParaRPr lang="en-US" altLang="zh-CN" sz="1600" b="1" dirty="0">
              <a:solidFill>
                <a:srgbClr val="C00000"/>
              </a:solidFill>
              <a:ea typeface="宋体" pitchFamily="2" charset="-122"/>
            </a:endParaRPr>
          </a:p>
          <a:p>
            <a:pPr marL="285750" indent="-285750">
              <a:buFont typeface="Arial" panose="020B0604020202020204" pitchFamily="34" charset="0"/>
              <a:buChar char="•"/>
            </a:pPr>
            <a:endParaRPr lang="en-US" altLang="zh-CN" sz="1600" b="1" dirty="0">
              <a:solidFill>
                <a:srgbClr val="C00000"/>
              </a:solidFill>
              <a:ea typeface="宋体" pitchFamily="2" charset="-122"/>
            </a:endParaRPr>
          </a:p>
          <a:p>
            <a:pPr lvl="1" eaLnBrk="1" hangingPunct="1"/>
            <a:endParaRPr lang="en-US" altLang="zh-CN" sz="1600" dirty="0">
              <a:ea typeface="宋体" pitchFamily="2" charset="-122"/>
            </a:endParaRPr>
          </a:p>
          <a:p>
            <a:pPr lvl="1" eaLnBrk="1" hangingPunct="1"/>
            <a:endParaRPr lang="en-US" altLang="zh-CN" sz="1600" dirty="0">
              <a:ea typeface="宋体" pitchFamily="2" charset="-122"/>
            </a:endParaRPr>
          </a:p>
          <a:p>
            <a:pPr marL="342900" indent="-342900" eaLnBrk="0" fontAlgn="base" hangingPunct="0">
              <a:spcBef>
                <a:spcPct val="20000"/>
              </a:spcBef>
              <a:spcAft>
                <a:spcPct val="0"/>
              </a:spcAft>
              <a:buClr>
                <a:schemeClr val="tx1"/>
              </a:buClr>
              <a:buFontTx/>
              <a:buChar char="•"/>
              <a:defRPr/>
            </a:pPr>
            <a:endParaRPr lang="en-US" sz="1600" b="1" kern="0" dirty="0">
              <a:solidFill>
                <a:schemeClr val="bg2"/>
              </a:solidFill>
            </a:endParaRPr>
          </a:p>
        </p:txBody>
      </p:sp>
      <p:sp>
        <p:nvSpPr>
          <p:cNvPr id="27" name="Rectangle 26">
            <a:extLst>
              <a:ext uri="{FF2B5EF4-FFF2-40B4-BE49-F238E27FC236}">
                <a16:creationId xmlns:a16="http://schemas.microsoft.com/office/drawing/2014/main" id="{FB13C2BB-C449-41A3-93C1-6BBE9F0B8D05}"/>
              </a:ext>
            </a:extLst>
          </p:cNvPr>
          <p:cNvSpPr/>
          <p:nvPr/>
        </p:nvSpPr>
        <p:spPr>
          <a:xfrm>
            <a:off x="5619057" y="2507681"/>
            <a:ext cx="1077018" cy="501125"/>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Scheduler2</a:t>
            </a:r>
          </a:p>
        </p:txBody>
      </p:sp>
      <p:sp>
        <p:nvSpPr>
          <p:cNvPr id="28" name="Rectangle 27">
            <a:extLst>
              <a:ext uri="{FF2B5EF4-FFF2-40B4-BE49-F238E27FC236}">
                <a16:creationId xmlns:a16="http://schemas.microsoft.com/office/drawing/2014/main" id="{5AB466E5-A054-4920-8495-214492DCBAC6}"/>
              </a:ext>
            </a:extLst>
          </p:cNvPr>
          <p:cNvSpPr/>
          <p:nvPr/>
        </p:nvSpPr>
        <p:spPr>
          <a:xfrm>
            <a:off x="5619057" y="1947198"/>
            <a:ext cx="1008141" cy="505443"/>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Schedule1</a:t>
            </a:r>
          </a:p>
        </p:txBody>
      </p:sp>
      <p:sp>
        <p:nvSpPr>
          <p:cNvPr id="29" name="Cylinder 28">
            <a:extLst>
              <a:ext uri="{FF2B5EF4-FFF2-40B4-BE49-F238E27FC236}">
                <a16:creationId xmlns:a16="http://schemas.microsoft.com/office/drawing/2014/main" id="{CDDDF427-09FC-4DC7-B87C-BB90414A84A5}"/>
              </a:ext>
            </a:extLst>
          </p:cNvPr>
          <p:cNvSpPr/>
          <p:nvPr/>
        </p:nvSpPr>
        <p:spPr>
          <a:xfrm rot="5400000">
            <a:off x="5232560" y="1917521"/>
            <a:ext cx="393059" cy="549983"/>
          </a:xfrm>
          <a:prstGeom prst="can">
            <a:avLst/>
          </a:prstGeom>
          <a:solidFill>
            <a:srgbClr val="FADBC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1" name="Straight Arrow Connector 30">
            <a:extLst>
              <a:ext uri="{FF2B5EF4-FFF2-40B4-BE49-F238E27FC236}">
                <a16:creationId xmlns:a16="http://schemas.microsoft.com/office/drawing/2014/main" id="{E8661A3B-158E-4802-BA2A-303F72AC828C}"/>
              </a:ext>
            </a:extLst>
          </p:cNvPr>
          <p:cNvCxnSpPr>
            <a:cxnSpLocks/>
            <a:stCxn id="35" idx="3"/>
            <a:endCxn id="87" idx="3"/>
          </p:cNvCxnSpPr>
          <p:nvPr/>
        </p:nvCxnSpPr>
        <p:spPr>
          <a:xfrm flipV="1">
            <a:off x="3862490" y="3309531"/>
            <a:ext cx="1233531" cy="77608"/>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CA7CF6E-CA77-4A2E-B2FB-4466D91D3BD0}"/>
              </a:ext>
            </a:extLst>
          </p:cNvPr>
          <p:cNvSpPr/>
          <p:nvPr/>
        </p:nvSpPr>
        <p:spPr>
          <a:xfrm>
            <a:off x="2295526" y="2209800"/>
            <a:ext cx="1559527" cy="552450"/>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VM/Container Request2</a:t>
            </a:r>
          </a:p>
        </p:txBody>
      </p:sp>
      <p:sp>
        <p:nvSpPr>
          <p:cNvPr id="33" name="Rectangle 32">
            <a:extLst>
              <a:ext uri="{FF2B5EF4-FFF2-40B4-BE49-F238E27FC236}">
                <a16:creationId xmlns:a16="http://schemas.microsoft.com/office/drawing/2014/main" id="{D8488172-635D-406D-8B27-B505F0510B48}"/>
              </a:ext>
            </a:extLst>
          </p:cNvPr>
          <p:cNvSpPr/>
          <p:nvPr/>
        </p:nvSpPr>
        <p:spPr>
          <a:xfrm>
            <a:off x="2295526" y="1355976"/>
            <a:ext cx="1587170" cy="625224"/>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VM/Container Request1</a:t>
            </a:r>
          </a:p>
        </p:txBody>
      </p:sp>
      <p:sp>
        <p:nvSpPr>
          <p:cNvPr id="35" name="Rectangle 34">
            <a:extLst>
              <a:ext uri="{FF2B5EF4-FFF2-40B4-BE49-F238E27FC236}">
                <a16:creationId xmlns:a16="http://schemas.microsoft.com/office/drawing/2014/main" id="{3E92D537-C780-432B-B65B-59B151134B6D}"/>
              </a:ext>
            </a:extLst>
          </p:cNvPr>
          <p:cNvSpPr/>
          <p:nvPr/>
        </p:nvSpPr>
        <p:spPr>
          <a:xfrm>
            <a:off x="2343151" y="3135729"/>
            <a:ext cx="1519338" cy="502821"/>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VM/Container Request3</a:t>
            </a:r>
          </a:p>
        </p:txBody>
      </p:sp>
      <p:cxnSp>
        <p:nvCxnSpPr>
          <p:cNvPr id="37" name="Straight Arrow Connector 36">
            <a:extLst>
              <a:ext uri="{FF2B5EF4-FFF2-40B4-BE49-F238E27FC236}">
                <a16:creationId xmlns:a16="http://schemas.microsoft.com/office/drawing/2014/main" id="{66DB581D-5F9C-42E5-972A-407F5618840D}"/>
              </a:ext>
            </a:extLst>
          </p:cNvPr>
          <p:cNvCxnSpPr>
            <a:cxnSpLocks/>
            <a:stCxn id="32" idx="3"/>
            <a:endCxn id="86" idx="3"/>
          </p:cNvCxnSpPr>
          <p:nvPr/>
        </p:nvCxnSpPr>
        <p:spPr>
          <a:xfrm>
            <a:off x="3855052" y="2486025"/>
            <a:ext cx="1247126" cy="282602"/>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E911036-F419-476A-BBD6-994079E02704}"/>
              </a:ext>
            </a:extLst>
          </p:cNvPr>
          <p:cNvCxnSpPr>
            <a:cxnSpLocks/>
            <a:stCxn id="33" idx="3"/>
            <a:endCxn id="29" idx="3"/>
          </p:cNvCxnSpPr>
          <p:nvPr/>
        </p:nvCxnSpPr>
        <p:spPr>
          <a:xfrm>
            <a:off x="3882697" y="1668588"/>
            <a:ext cx="1271401" cy="523924"/>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5F16893-2168-4807-BAB5-DADD6F632F07}"/>
              </a:ext>
            </a:extLst>
          </p:cNvPr>
          <p:cNvSpPr/>
          <p:nvPr/>
        </p:nvSpPr>
        <p:spPr>
          <a:xfrm>
            <a:off x="5640242" y="3077182"/>
            <a:ext cx="1074883" cy="501125"/>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Scheduler3</a:t>
            </a:r>
          </a:p>
        </p:txBody>
      </p:sp>
      <p:cxnSp>
        <p:nvCxnSpPr>
          <p:cNvPr id="47" name="Straight Arrow Connector 46">
            <a:extLst>
              <a:ext uri="{FF2B5EF4-FFF2-40B4-BE49-F238E27FC236}">
                <a16:creationId xmlns:a16="http://schemas.microsoft.com/office/drawing/2014/main" id="{CF672BE7-4661-4243-B177-CEC140F0FEF6}"/>
              </a:ext>
            </a:extLst>
          </p:cNvPr>
          <p:cNvCxnSpPr>
            <a:cxnSpLocks/>
            <a:stCxn id="60" idx="1"/>
            <a:endCxn id="28" idx="3"/>
          </p:cNvCxnSpPr>
          <p:nvPr/>
        </p:nvCxnSpPr>
        <p:spPr>
          <a:xfrm flipH="1" flipV="1">
            <a:off x="6627198" y="2199920"/>
            <a:ext cx="1113562" cy="215237"/>
          </a:xfrm>
          <a:prstGeom prst="straightConnector1">
            <a:avLst/>
          </a:prstGeom>
          <a:ln>
            <a:solidFill>
              <a:srgbClr val="00B05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B297A1D0-E254-4481-9B97-2E25C301F98F}"/>
              </a:ext>
            </a:extLst>
          </p:cNvPr>
          <p:cNvSpPr/>
          <p:nvPr/>
        </p:nvSpPr>
        <p:spPr>
          <a:xfrm>
            <a:off x="7827170" y="1019179"/>
            <a:ext cx="1325482" cy="8904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9" name="TextBox 58">
            <a:extLst>
              <a:ext uri="{FF2B5EF4-FFF2-40B4-BE49-F238E27FC236}">
                <a16:creationId xmlns:a16="http://schemas.microsoft.com/office/drawing/2014/main" id="{D7C25EC9-C0BB-4973-A556-EDE187E37691}"/>
              </a:ext>
            </a:extLst>
          </p:cNvPr>
          <p:cNvSpPr txBox="1"/>
          <p:nvPr/>
        </p:nvSpPr>
        <p:spPr>
          <a:xfrm>
            <a:off x="8106320" y="1026298"/>
            <a:ext cx="1046332" cy="738664"/>
          </a:xfrm>
          <a:prstGeom prst="rect">
            <a:avLst/>
          </a:prstGeom>
          <a:noFill/>
        </p:spPr>
        <p:txBody>
          <a:bodyPr wrap="square" rtlCol="0">
            <a:spAutoFit/>
          </a:bodyPr>
          <a:lstStyle/>
          <a:p>
            <a:r>
              <a:rPr lang="en-US" sz="1050" dirty="0"/>
              <a:t>Cluster2</a:t>
            </a:r>
          </a:p>
          <a:p>
            <a:r>
              <a:rPr lang="en-US" sz="1050" dirty="0"/>
              <a:t>Memory: 256M</a:t>
            </a:r>
          </a:p>
          <a:p>
            <a:r>
              <a:rPr lang="en-US" sz="1050" dirty="0"/>
              <a:t>CPU:2vCPU</a:t>
            </a:r>
          </a:p>
          <a:p>
            <a:r>
              <a:rPr lang="en-US" sz="1050" dirty="0"/>
              <a:t>Ports: 2 ports</a:t>
            </a:r>
          </a:p>
        </p:txBody>
      </p:sp>
      <p:sp>
        <p:nvSpPr>
          <p:cNvPr id="60" name="Rectangle: Rounded Corners 59">
            <a:extLst>
              <a:ext uri="{FF2B5EF4-FFF2-40B4-BE49-F238E27FC236}">
                <a16:creationId xmlns:a16="http://schemas.microsoft.com/office/drawing/2014/main" id="{D5C9F00D-2A19-4298-BC77-E55EE7EC23D9}"/>
              </a:ext>
            </a:extLst>
          </p:cNvPr>
          <p:cNvSpPr/>
          <p:nvPr/>
        </p:nvSpPr>
        <p:spPr>
          <a:xfrm>
            <a:off x="7740760" y="1968145"/>
            <a:ext cx="1724198" cy="89402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5" name="TextBox 64">
            <a:extLst>
              <a:ext uri="{FF2B5EF4-FFF2-40B4-BE49-F238E27FC236}">
                <a16:creationId xmlns:a16="http://schemas.microsoft.com/office/drawing/2014/main" id="{DC2A71C7-842A-461E-A424-B1287AF94B92}"/>
              </a:ext>
            </a:extLst>
          </p:cNvPr>
          <p:cNvSpPr txBox="1"/>
          <p:nvPr/>
        </p:nvSpPr>
        <p:spPr>
          <a:xfrm>
            <a:off x="8077201" y="2051973"/>
            <a:ext cx="1147551" cy="769441"/>
          </a:xfrm>
          <a:prstGeom prst="rect">
            <a:avLst/>
          </a:prstGeom>
          <a:noFill/>
        </p:spPr>
        <p:txBody>
          <a:bodyPr wrap="square" rtlCol="0">
            <a:spAutoFit/>
          </a:bodyPr>
          <a:lstStyle/>
          <a:p>
            <a:r>
              <a:rPr lang="en-US" sz="1100" dirty="0"/>
              <a:t>Cluster1</a:t>
            </a:r>
          </a:p>
          <a:p>
            <a:r>
              <a:rPr lang="en-US" sz="1100" dirty="0"/>
              <a:t>Memory:1024M</a:t>
            </a:r>
          </a:p>
          <a:p>
            <a:r>
              <a:rPr lang="en-US" sz="1100" dirty="0"/>
              <a:t>CPU:6vCPU</a:t>
            </a:r>
          </a:p>
          <a:p>
            <a:r>
              <a:rPr lang="en-US" sz="1100" dirty="0"/>
              <a:t>Ports: 4 ports</a:t>
            </a:r>
          </a:p>
        </p:txBody>
      </p:sp>
      <p:cxnSp>
        <p:nvCxnSpPr>
          <p:cNvPr id="74" name="Straight Arrow Connector 73">
            <a:extLst>
              <a:ext uri="{FF2B5EF4-FFF2-40B4-BE49-F238E27FC236}">
                <a16:creationId xmlns:a16="http://schemas.microsoft.com/office/drawing/2014/main" id="{41EEBE68-62D7-4BC2-A836-2AB50AEEFF25}"/>
              </a:ext>
            </a:extLst>
          </p:cNvPr>
          <p:cNvCxnSpPr>
            <a:cxnSpLocks/>
            <a:stCxn id="60" idx="1"/>
            <a:endCxn id="27" idx="3"/>
          </p:cNvCxnSpPr>
          <p:nvPr/>
        </p:nvCxnSpPr>
        <p:spPr>
          <a:xfrm flipH="1">
            <a:off x="6696076" y="2415157"/>
            <a:ext cx="1044685" cy="343087"/>
          </a:xfrm>
          <a:prstGeom prst="straightConnector1">
            <a:avLst/>
          </a:prstGeom>
          <a:ln>
            <a:solidFill>
              <a:srgbClr val="00B05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BFAB816-0A3A-4038-A31C-811160962CCF}"/>
              </a:ext>
            </a:extLst>
          </p:cNvPr>
          <p:cNvCxnSpPr>
            <a:cxnSpLocks/>
            <a:stCxn id="60" idx="1"/>
            <a:endCxn id="39" idx="3"/>
          </p:cNvCxnSpPr>
          <p:nvPr/>
        </p:nvCxnSpPr>
        <p:spPr>
          <a:xfrm flipH="1">
            <a:off x="6715124" y="2415156"/>
            <a:ext cx="1025636" cy="912588"/>
          </a:xfrm>
          <a:prstGeom prst="straightConnector1">
            <a:avLst/>
          </a:prstGeom>
          <a:ln>
            <a:solidFill>
              <a:srgbClr val="00B05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919ECEC8-553A-4F1E-85B4-ECC3298DB84D}"/>
              </a:ext>
            </a:extLst>
          </p:cNvPr>
          <p:cNvSpPr/>
          <p:nvPr/>
        </p:nvSpPr>
        <p:spPr>
          <a:xfrm>
            <a:off x="7987903" y="2908151"/>
            <a:ext cx="1325482" cy="8904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5" name="TextBox 84">
            <a:extLst>
              <a:ext uri="{FF2B5EF4-FFF2-40B4-BE49-F238E27FC236}">
                <a16:creationId xmlns:a16="http://schemas.microsoft.com/office/drawing/2014/main" id="{ED8B9DAD-7B32-410B-9ADC-7B1BDF30F462}"/>
              </a:ext>
            </a:extLst>
          </p:cNvPr>
          <p:cNvSpPr txBox="1"/>
          <p:nvPr/>
        </p:nvSpPr>
        <p:spPr>
          <a:xfrm>
            <a:off x="8267053" y="2915270"/>
            <a:ext cx="1046332" cy="738664"/>
          </a:xfrm>
          <a:prstGeom prst="rect">
            <a:avLst/>
          </a:prstGeom>
          <a:noFill/>
        </p:spPr>
        <p:txBody>
          <a:bodyPr wrap="square" rtlCol="0">
            <a:spAutoFit/>
          </a:bodyPr>
          <a:lstStyle/>
          <a:p>
            <a:r>
              <a:rPr lang="en-US" sz="1050" dirty="0"/>
              <a:t>Cluster3</a:t>
            </a:r>
          </a:p>
          <a:p>
            <a:r>
              <a:rPr lang="en-US" sz="1050" dirty="0"/>
              <a:t>Memory: 512M</a:t>
            </a:r>
          </a:p>
          <a:p>
            <a:r>
              <a:rPr lang="en-US" sz="1050" dirty="0"/>
              <a:t>CPU:2vCPU</a:t>
            </a:r>
          </a:p>
          <a:p>
            <a:r>
              <a:rPr lang="en-US" sz="1050" dirty="0"/>
              <a:t>Ports: 2 ports</a:t>
            </a:r>
          </a:p>
        </p:txBody>
      </p:sp>
      <p:sp>
        <p:nvSpPr>
          <p:cNvPr id="86" name="Cylinder 85">
            <a:extLst>
              <a:ext uri="{FF2B5EF4-FFF2-40B4-BE49-F238E27FC236}">
                <a16:creationId xmlns:a16="http://schemas.microsoft.com/office/drawing/2014/main" id="{4B098F85-0943-4652-8313-537B93C81EA8}"/>
              </a:ext>
            </a:extLst>
          </p:cNvPr>
          <p:cNvSpPr/>
          <p:nvPr/>
        </p:nvSpPr>
        <p:spPr>
          <a:xfrm rot="5400000">
            <a:off x="5209677" y="2464597"/>
            <a:ext cx="393062" cy="608060"/>
          </a:xfrm>
          <a:prstGeom prst="can">
            <a:avLst/>
          </a:prstGeom>
          <a:solidFill>
            <a:srgbClr val="FADBC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7" name="Cylinder 86">
            <a:extLst>
              <a:ext uri="{FF2B5EF4-FFF2-40B4-BE49-F238E27FC236}">
                <a16:creationId xmlns:a16="http://schemas.microsoft.com/office/drawing/2014/main" id="{857C6D29-CE65-4997-BA6F-8507894F4C79}"/>
              </a:ext>
            </a:extLst>
          </p:cNvPr>
          <p:cNvSpPr/>
          <p:nvPr/>
        </p:nvSpPr>
        <p:spPr>
          <a:xfrm rot="5400000">
            <a:off x="5216115" y="3005500"/>
            <a:ext cx="367871" cy="608060"/>
          </a:xfrm>
          <a:prstGeom prst="can">
            <a:avLst/>
          </a:prstGeom>
          <a:solidFill>
            <a:srgbClr val="FADBC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Title 1">
            <a:extLst>
              <a:ext uri="{FF2B5EF4-FFF2-40B4-BE49-F238E27FC236}">
                <a16:creationId xmlns:a16="http://schemas.microsoft.com/office/drawing/2014/main" id="{44EA93B0-BEF5-4F52-811E-A9C51BA41B38}"/>
              </a:ext>
            </a:extLst>
          </p:cNvPr>
          <p:cNvSpPr txBox="1">
            <a:spLocks/>
          </p:cNvSpPr>
          <p:nvPr/>
        </p:nvSpPr>
        <p:spPr>
          <a:xfrm>
            <a:off x="1220426" y="469772"/>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Concurrent scheduling background</a:t>
            </a:r>
          </a:p>
        </p:txBody>
      </p:sp>
    </p:spTree>
    <p:extLst>
      <p:ext uri="{BB962C8B-B14F-4D97-AF65-F5344CB8AC3E}">
        <p14:creationId xmlns:p14="http://schemas.microsoft.com/office/powerpoint/2010/main" val="292745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08606D99-0531-4BA0-98E7-4E792455ADBC}"/>
              </a:ext>
            </a:extLst>
          </p:cNvPr>
          <p:cNvSpPr/>
          <p:nvPr/>
        </p:nvSpPr>
        <p:spPr>
          <a:xfrm>
            <a:off x="1482826" y="3092916"/>
            <a:ext cx="1654238" cy="86920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2" name="Rectangle 51">
            <a:extLst>
              <a:ext uri="{FF2B5EF4-FFF2-40B4-BE49-F238E27FC236}">
                <a16:creationId xmlns:a16="http://schemas.microsoft.com/office/drawing/2014/main" id="{1EF2C3CA-DACC-44BA-BA34-F7B117F809A3}"/>
              </a:ext>
            </a:extLst>
          </p:cNvPr>
          <p:cNvSpPr/>
          <p:nvPr/>
        </p:nvSpPr>
        <p:spPr>
          <a:xfrm>
            <a:off x="1482826" y="3307449"/>
            <a:ext cx="1503865" cy="654022"/>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81" name="Rectangle 80">
            <a:extLst>
              <a:ext uri="{FF2B5EF4-FFF2-40B4-BE49-F238E27FC236}">
                <a16:creationId xmlns:a16="http://schemas.microsoft.com/office/drawing/2014/main" id="{32CA8ABC-3519-4EAD-A54B-8634EEB8CF3E}"/>
              </a:ext>
            </a:extLst>
          </p:cNvPr>
          <p:cNvSpPr/>
          <p:nvPr/>
        </p:nvSpPr>
        <p:spPr>
          <a:xfrm>
            <a:off x="6973481" y="2715557"/>
            <a:ext cx="804780" cy="125319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1" name="Rectangle 50">
            <a:extLst>
              <a:ext uri="{FF2B5EF4-FFF2-40B4-BE49-F238E27FC236}">
                <a16:creationId xmlns:a16="http://schemas.microsoft.com/office/drawing/2014/main" id="{7BE865DC-85D7-4366-BD4D-031BAEBD5B5D}"/>
              </a:ext>
            </a:extLst>
          </p:cNvPr>
          <p:cNvSpPr/>
          <p:nvPr/>
        </p:nvSpPr>
        <p:spPr>
          <a:xfrm>
            <a:off x="6993315" y="2889692"/>
            <a:ext cx="626375" cy="1078615"/>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80" name="Rectangle 79">
            <a:extLst>
              <a:ext uri="{FF2B5EF4-FFF2-40B4-BE49-F238E27FC236}">
                <a16:creationId xmlns:a16="http://schemas.microsoft.com/office/drawing/2014/main" id="{9052736A-88FC-4918-A9FB-7B0C747DD708}"/>
              </a:ext>
            </a:extLst>
          </p:cNvPr>
          <p:cNvSpPr/>
          <p:nvPr/>
        </p:nvSpPr>
        <p:spPr>
          <a:xfrm>
            <a:off x="4451575" y="2975357"/>
            <a:ext cx="1256948" cy="102350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0" name="Rectangle 49">
            <a:extLst>
              <a:ext uri="{FF2B5EF4-FFF2-40B4-BE49-F238E27FC236}">
                <a16:creationId xmlns:a16="http://schemas.microsoft.com/office/drawing/2014/main" id="{1C0D1C86-8742-444C-8361-DD2FAC32818A}"/>
              </a:ext>
            </a:extLst>
          </p:cNvPr>
          <p:cNvSpPr/>
          <p:nvPr/>
        </p:nvSpPr>
        <p:spPr>
          <a:xfrm>
            <a:off x="4472164" y="3118809"/>
            <a:ext cx="949199" cy="867910"/>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 name="TextBox 9">
            <a:extLst>
              <a:ext uri="{FF2B5EF4-FFF2-40B4-BE49-F238E27FC236}">
                <a16:creationId xmlns:a16="http://schemas.microsoft.com/office/drawing/2014/main" id="{73F2C92C-722A-43C1-AE8C-CC0E16076B71}"/>
              </a:ext>
            </a:extLst>
          </p:cNvPr>
          <p:cNvSpPr txBox="1"/>
          <p:nvPr/>
        </p:nvSpPr>
        <p:spPr>
          <a:xfrm>
            <a:off x="2011493" y="3890415"/>
            <a:ext cx="981392" cy="523220"/>
          </a:xfrm>
          <a:prstGeom prst="rect">
            <a:avLst/>
          </a:prstGeom>
          <a:noFill/>
        </p:spPr>
        <p:txBody>
          <a:bodyPr wrap="square" rtlCol="0">
            <a:spAutoFit/>
          </a:bodyPr>
          <a:lstStyle/>
          <a:p>
            <a:r>
              <a:rPr lang="en-US" sz="1400" b="1" dirty="0"/>
              <a:t>Cluster1 Memory</a:t>
            </a:r>
          </a:p>
        </p:txBody>
      </p:sp>
      <p:sp>
        <p:nvSpPr>
          <p:cNvPr id="12" name="TextBox 11">
            <a:extLst>
              <a:ext uri="{FF2B5EF4-FFF2-40B4-BE49-F238E27FC236}">
                <a16:creationId xmlns:a16="http://schemas.microsoft.com/office/drawing/2014/main" id="{51FCA159-25F5-454F-A855-14B80CCD7D08}"/>
              </a:ext>
            </a:extLst>
          </p:cNvPr>
          <p:cNvSpPr txBox="1"/>
          <p:nvPr/>
        </p:nvSpPr>
        <p:spPr>
          <a:xfrm>
            <a:off x="314847" y="3209774"/>
            <a:ext cx="1201747" cy="307777"/>
          </a:xfrm>
          <a:prstGeom prst="rect">
            <a:avLst/>
          </a:prstGeom>
          <a:noFill/>
        </p:spPr>
        <p:txBody>
          <a:bodyPr wrap="square" rtlCol="0">
            <a:spAutoFit/>
          </a:bodyPr>
          <a:lstStyle/>
          <a:p>
            <a:r>
              <a:rPr lang="en-US" sz="1400" b="1" dirty="0"/>
              <a:t>Cluster1 CPU</a:t>
            </a:r>
          </a:p>
        </p:txBody>
      </p:sp>
      <p:sp>
        <p:nvSpPr>
          <p:cNvPr id="13" name="TextBox 12">
            <a:extLst>
              <a:ext uri="{FF2B5EF4-FFF2-40B4-BE49-F238E27FC236}">
                <a16:creationId xmlns:a16="http://schemas.microsoft.com/office/drawing/2014/main" id="{87F05725-6CFE-40C5-BD12-40F396AE26D1}"/>
              </a:ext>
            </a:extLst>
          </p:cNvPr>
          <p:cNvSpPr txBox="1"/>
          <p:nvPr/>
        </p:nvSpPr>
        <p:spPr>
          <a:xfrm>
            <a:off x="4628748" y="3954254"/>
            <a:ext cx="1045968" cy="523220"/>
          </a:xfrm>
          <a:prstGeom prst="rect">
            <a:avLst/>
          </a:prstGeom>
          <a:noFill/>
        </p:spPr>
        <p:txBody>
          <a:bodyPr wrap="square" rtlCol="0">
            <a:spAutoFit/>
          </a:bodyPr>
          <a:lstStyle/>
          <a:p>
            <a:r>
              <a:rPr lang="en-US" sz="1400" b="1" dirty="0"/>
              <a:t>Cluster 2 Memory</a:t>
            </a:r>
          </a:p>
        </p:txBody>
      </p:sp>
      <p:sp>
        <p:nvSpPr>
          <p:cNvPr id="14" name="TextBox 13">
            <a:extLst>
              <a:ext uri="{FF2B5EF4-FFF2-40B4-BE49-F238E27FC236}">
                <a16:creationId xmlns:a16="http://schemas.microsoft.com/office/drawing/2014/main" id="{ADBF0920-47F8-4146-887D-6819535C18CA}"/>
              </a:ext>
            </a:extLst>
          </p:cNvPr>
          <p:cNvSpPr txBox="1"/>
          <p:nvPr/>
        </p:nvSpPr>
        <p:spPr>
          <a:xfrm>
            <a:off x="3312517" y="3370453"/>
            <a:ext cx="1161578" cy="307777"/>
          </a:xfrm>
          <a:prstGeom prst="rect">
            <a:avLst/>
          </a:prstGeom>
          <a:noFill/>
        </p:spPr>
        <p:txBody>
          <a:bodyPr wrap="square" rtlCol="0">
            <a:spAutoFit/>
          </a:bodyPr>
          <a:lstStyle/>
          <a:p>
            <a:r>
              <a:rPr lang="en-US" sz="1400" b="1" dirty="0"/>
              <a:t>Cluster2 CPU</a:t>
            </a:r>
          </a:p>
        </p:txBody>
      </p:sp>
      <p:sp>
        <p:nvSpPr>
          <p:cNvPr id="19" name="TextBox 18">
            <a:extLst>
              <a:ext uri="{FF2B5EF4-FFF2-40B4-BE49-F238E27FC236}">
                <a16:creationId xmlns:a16="http://schemas.microsoft.com/office/drawing/2014/main" id="{6AA70252-4945-4190-AFA7-DACBADA518A7}"/>
              </a:ext>
            </a:extLst>
          </p:cNvPr>
          <p:cNvSpPr txBox="1"/>
          <p:nvPr/>
        </p:nvSpPr>
        <p:spPr>
          <a:xfrm>
            <a:off x="7059196" y="3944476"/>
            <a:ext cx="1189144" cy="523220"/>
          </a:xfrm>
          <a:prstGeom prst="rect">
            <a:avLst/>
          </a:prstGeom>
          <a:noFill/>
        </p:spPr>
        <p:txBody>
          <a:bodyPr wrap="square" rtlCol="0">
            <a:spAutoFit/>
          </a:bodyPr>
          <a:lstStyle/>
          <a:p>
            <a:r>
              <a:rPr lang="en-US" sz="1400" b="1" dirty="0"/>
              <a:t>Cluster3 Memory</a:t>
            </a:r>
          </a:p>
        </p:txBody>
      </p:sp>
      <p:sp>
        <p:nvSpPr>
          <p:cNvPr id="20" name="TextBox 19">
            <a:extLst>
              <a:ext uri="{FF2B5EF4-FFF2-40B4-BE49-F238E27FC236}">
                <a16:creationId xmlns:a16="http://schemas.microsoft.com/office/drawing/2014/main" id="{CEF052F8-71DD-47AE-B2D1-6B4BCDFF9682}"/>
              </a:ext>
            </a:extLst>
          </p:cNvPr>
          <p:cNvSpPr txBox="1"/>
          <p:nvPr/>
        </p:nvSpPr>
        <p:spPr>
          <a:xfrm>
            <a:off x="5800415" y="3313640"/>
            <a:ext cx="1194830" cy="307777"/>
          </a:xfrm>
          <a:prstGeom prst="rect">
            <a:avLst/>
          </a:prstGeom>
          <a:noFill/>
        </p:spPr>
        <p:txBody>
          <a:bodyPr wrap="square" rtlCol="0">
            <a:spAutoFit/>
          </a:bodyPr>
          <a:lstStyle/>
          <a:p>
            <a:r>
              <a:rPr lang="en-US" sz="1400" b="1" dirty="0"/>
              <a:t>Cluster3 CPU</a:t>
            </a:r>
          </a:p>
        </p:txBody>
      </p:sp>
      <p:sp>
        <p:nvSpPr>
          <p:cNvPr id="21" name="Rectangle 20">
            <a:extLst>
              <a:ext uri="{FF2B5EF4-FFF2-40B4-BE49-F238E27FC236}">
                <a16:creationId xmlns:a16="http://schemas.microsoft.com/office/drawing/2014/main" id="{C2D29485-4554-4C4D-92AA-295A0C382954}"/>
              </a:ext>
            </a:extLst>
          </p:cNvPr>
          <p:cNvSpPr/>
          <p:nvPr/>
        </p:nvSpPr>
        <p:spPr>
          <a:xfrm>
            <a:off x="6981515" y="3464143"/>
            <a:ext cx="285750" cy="491976"/>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nvGrpSpPr>
          <p:cNvPr id="56" name="Group 55">
            <a:extLst>
              <a:ext uri="{FF2B5EF4-FFF2-40B4-BE49-F238E27FC236}">
                <a16:creationId xmlns:a16="http://schemas.microsoft.com/office/drawing/2014/main" id="{9566631B-21C4-4309-ACC0-FC81706869CD}"/>
              </a:ext>
            </a:extLst>
          </p:cNvPr>
          <p:cNvGrpSpPr/>
          <p:nvPr/>
        </p:nvGrpSpPr>
        <p:grpSpPr>
          <a:xfrm>
            <a:off x="1485834" y="3715262"/>
            <a:ext cx="514440" cy="307777"/>
            <a:chOff x="2540004" y="1253124"/>
            <a:chExt cx="357051" cy="689675"/>
          </a:xfrm>
        </p:grpSpPr>
        <p:sp>
          <p:nvSpPr>
            <p:cNvPr id="7" name="Rectangle 6">
              <a:extLst>
                <a:ext uri="{FF2B5EF4-FFF2-40B4-BE49-F238E27FC236}">
                  <a16:creationId xmlns:a16="http://schemas.microsoft.com/office/drawing/2014/main" id="{574467FA-8ACD-476B-83C3-16897851DBB7}"/>
                </a:ext>
              </a:extLst>
            </p:cNvPr>
            <p:cNvSpPr/>
            <p:nvPr/>
          </p:nvSpPr>
          <p:spPr>
            <a:xfrm>
              <a:off x="2540004" y="1253124"/>
              <a:ext cx="335175" cy="534260"/>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2" name="TextBox 21">
              <a:extLst>
                <a:ext uri="{FF2B5EF4-FFF2-40B4-BE49-F238E27FC236}">
                  <a16:creationId xmlns:a16="http://schemas.microsoft.com/office/drawing/2014/main" id="{08A4D2DB-CEFC-481D-8DDE-5D1078357F7A}"/>
                </a:ext>
              </a:extLst>
            </p:cNvPr>
            <p:cNvSpPr txBox="1"/>
            <p:nvPr/>
          </p:nvSpPr>
          <p:spPr>
            <a:xfrm>
              <a:off x="2553634" y="1253124"/>
              <a:ext cx="343421" cy="689675"/>
            </a:xfrm>
            <a:prstGeom prst="rect">
              <a:avLst/>
            </a:prstGeom>
            <a:noFill/>
          </p:spPr>
          <p:txBody>
            <a:bodyPr wrap="square" rtlCol="0">
              <a:spAutoFit/>
            </a:bodyPr>
            <a:lstStyle/>
            <a:p>
              <a:r>
                <a:rPr lang="en-US" sz="1400" b="1" dirty="0"/>
                <a:t>VM</a:t>
              </a:r>
            </a:p>
          </p:txBody>
        </p:sp>
      </p:grpSp>
      <p:grpSp>
        <p:nvGrpSpPr>
          <p:cNvPr id="57" name="Group 56">
            <a:extLst>
              <a:ext uri="{FF2B5EF4-FFF2-40B4-BE49-F238E27FC236}">
                <a16:creationId xmlns:a16="http://schemas.microsoft.com/office/drawing/2014/main" id="{1F2C8890-96E0-430F-8AF7-318F22A885A1}"/>
              </a:ext>
            </a:extLst>
          </p:cNvPr>
          <p:cNvGrpSpPr/>
          <p:nvPr/>
        </p:nvGrpSpPr>
        <p:grpSpPr>
          <a:xfrm>
            <a:off x="4403126" y="3703570"/>
            <a:ext cx="476864" cy="355993"/>
            <a:chOff x="6098450" y="1704066"/>
            <a:chExt cx="419230" cy="614457"/>
          </a:xfrm>
        </p:grpSpPr>
        <p:sp>
          <p:nvSpPr>
            <p:cNvPr id="15" name="Rectangle 14">
              <a:extLst>
                <a:ext uri="{FF2B5EF4-FFF2-40B4-BE49-F238E27FC236}">
                  <a16:creationId xmlns:a16="http://schemas.microsoft.com/office/drawing/2014/main" id="{5CF5F3A5-BCFF-4DDC-BEBA-4207F4D5CF08}"/>
                </a:ext>
              </a:extLst>
            </p:cNvPr>
            <p:cNvSpPr/>
            <p:nvPr/>
          </p:nvSpPr>
          <p:spPr>
            <a:xfrm>
              <a:off x="6138888" y="1704066"/>
              <a:ext cx="335175" cy="534260"/>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TextBox 22">
              <a:extLst>
                <a:ext uri="{FF2B5EF4-FFF2-40B4-BE49-F238E27FC236}">
                  <a16:creationId xmlns:a16="http://schemas.microsoft.com/office/drawing/2014/main" id="{6A9523AC-450F-4BAE-9CF5-8E86887B7F97}"/>
                </a:ext>
              </a:extLst>
            </p:cNvPr>
            <p:cNvSpPr txBox="1"/>
            <p:nvPr/>
          </p:nvSpPr>
          <p:spPr>
            <a:xfrm>
              <a:off x="6098450" y="1787289"/>
              <a:ext cx="419230" cy="531234"/>
            </a:xfrm>
            <a:prstGeom prst="rect">
              <a:avLst/>
            </a:prstGeom>
            <a:noFill/>
          </p:spPr>
          <p:txBody>
            <a:bodyPr wrap="square" rtlCol="0">
              <a:spAutoFit/>
            </a:bodyPr>
            <a:lstStyle/>
            <a:p>
              <a:r>
                <a:rPr lang="en-US" sz="1400" b="1" dirty="0"/>
                <a:t>VM</a:t>
              </a:r>
            </a:p>
          </p:txBody>
        </p:sp>
      </p:grpSp>
      <p:sp>
        <p:nvSpPr>
          <p:cNvPr id="24" name="TextBox 23">
            <a:extLst>
              <a:ext uri="{FF2B5EF4-FFF2-40B4-BE49-F238E27FC236}">
                <a16:creationId xmlns:a16="http://schemas.microsoft.com/office/drawing/2014/main" id="{FE542EF8-DDCB-4FD9-A1FF-154BFBF56534}"/>
              </a:ext>
            </a:extLst>
          </p:cNvPr>
          <p:cNvSpPr txBox="1"/>
          <p:nvPr/>
        </p:nvSpPr>
        <p:spPr>
          <a:xfrm>
            <a:off x="6913586" y="3589109"/>
            <a:ext cx="534654" cy="307777"/>
          </a:xfrm>
          <a:prstGeom prst="rect">
            <a:avLst/>
          </a:prstGeom>
          <a:noFill/>
        </p:spPr>
        <p:txBody>
          <a:bodyPr wrap="square" rtlCol="0">
            <a:spAutoFit/>
          </a:bodyPr>
          <a:lstStyle/>
          <a:p>
            <a:r>
              <a:rPr lang="en-US" sz="1400" b="1" dirty="0"/>
              <a:t>VM</a:t>
            </a:r>
          </a:p>
        </p:txBody>
      </p:sp>
      <p:sp>
        <p:nvSpPr>
          <p:cNvPr id="59" name="TextBox 58">
            <a:extLst>
              <a:ext uri="{FF2B5EF4-FFF2-40B4-BE49-F238E27FC236}">
                <a16:creationId xmlns:a16="http://schemas.microsoft.com/office/drawing/2014/main" id="{19DC0DF3-DCA8-44C8-B5CE-ECF2C88746FF}"/>
              </a:ext>
            </a:extLst>
          </p:cNvPr>
          <p:cNvSpPr txBox="1"/>
          <p:nvPr/>
        </p:nvSpPr>
        <p:spPr>
          <a:xfrm>
            <a:off x="628935" y="1120802"/>
            <a:ext cx="11344274" cy="1815882"/>
          </a:xfrm>
          <a:prstGeom prst="rect">
            <a:avLst/>
          </a:prstGeom>
          <a:noFill/>
        </p:spPr>
        <p:txBody>
          <a:bodyPr wrap="square" rtlCol="0">
            <a:spAutoFit/>
          </a:bodyPr>
          <a:lstStyle/>
          <a:p>
            <a:r>
              <a:rPr lang="en-US" sz="1600" dirty="0"/>
              <a:t>Different Clusters’ Resource ratios are different(</a:t>
            </a:r>
            <a:r>
              <a:rPr lang="zh-CN" altLang="en-US" sz="1600" dirty="0"/>
              <a:t>不同</a:t>
            </a:r>
            <a:r>
              <a:rPr lang="en-US" altLang="zh-CN" sz="1600" dirty="0"/>
              <a:t>Cluster</a:t>
            </a:r>
            <a:r>
              <a:rPr lang="zh-CN" altLang="en-US" sz="1600" dirty="0"/>
              <a:t>配置不同的</a:t>
            </a:r>
            <a:r>
              <a:rPr lang="en-US" altLang="zh-CN" sz="1600" dirty="0"/>
              <a:t>CPU : Memory : Storage : Network </a:t>
            </a:r>
            <a:r>
              <a:rPr lang="zh-CN" altLang="en-US" sz="1600" dirty="0"/>
              <a:t>资源配比静态配置</a:t>
            </a:r>
            <a:r>
              <a:rPr lang="en-US" altLang="zh-CN" sz="1600" dirty="0"/>
              <a:t>)</a:t>
            </a:r>
            <a:r>
              <a:rPr lang="en-US" sz="1600" dirty="0"/>
              <a:t>. </a:t>
            </a:r>
          </a:p>
          <a:p>
            <a:r>
              <a:rPr lang="en-US" sz="1600" dirty="0"/>
              <a:t>In this example, 3 clusters all satisfy the VM’s requirement. </a:t>
            </a:r>
          </a:p>
          <a:p>
            <a:pPr marL="342900" indent="-342900">
              <a:buAutoNum type="arabicPeriod"/>
            </a:pPr>
            <a:r>
              <a:rPr lang="en-US" sz="1600" dirty="0"/>
              <a:t>Our scheduling algorithm will place a VM/container so as to make each cluster’s leftover resource ratio(</a:t>
            </a:r>
            <a:r>
              <a:rPr lang="zh-CN" altLang="en-US" sz="1600" dirty="0"/>
              <a:t>配比</a:t>
            </a:r>
            <a:r>
              <a:rPr lang="en-US" altLang="zh-CN" sz="1600" dirty="0"/>
              <a:t>)</a:t>
            </a:r>
            <a:r>
              <a:rPr lang="en-US" sz="1600" dirty="0"/>
              <a:t> similar to its initial empty cluster’s resource ratio. </a:t>
            </a:r>
          </a:p>
          <a:p>
            <a:pPr marL="342900" indent="-342900">
              <a:buFontTx/>
              <a:buAutoNum type="arabicPeriod"/>
            </a:pPr>
            <a:r>
              <a:rPr lang="en-US" sz="1600" dirty="0"/>
              <a:t>VMs of different resource ratios (</a:t>
            </a:r>
            <a:r>
              <a:rPr lang="en-US" sz="1600" dirty="0" err="1"/>
              <a:t>cpu</a:t>
            </a:r>
            <a:r>
              <a:rPr lang="en-US" sz="1600" dirty="0"/>
              <a:t> : memory=2:1, 1:1, 1:2, 1:4, 1:8, 1:1.75 etc. ) </a:t>
            </a:r>
            <a:r>
              <a:rPr lang="en-US" sz="1600" dirty="0">
                <a:highlight>
                  <a:srgbClr val="FFFF00"/>
                </a:highlight>
              </a:rPr>
              <a:t>most probably</a:t>
            </a:r>
            <a:r>
              <a:rPr lang="en-US" sz="1600" dirty="0"/>
              <a:t> will be scheduled to different clusters</a:t>
            </a:r>
          </a:p>
          <a:p>
            <a:pPr marL="342900" indent="-342900">
              <a:buAutoNum type="arabicPeriod"/>
            </a:pPr>
            <a:endParaRPr lang="en-US" sz="1600" dirty="0"/>
          </a:p>
        </p:txBody>
      </p:sp>
      <p:sp>
        <p:nvSpPr>
          <p:cNvPr id="25" name="TextBox 24">
            <a:extLst>
              <a:ext uri="{FF2B5EF4-FFF2-40B4-BE49-F238E27FC236}">
                <a16:creationId xmlns:a16="http://schemas.microsoft.com/office/drawing/2014/main" id="{787485A2-1D57-4041-B7EB-F33BC06D0538}"/>
              </a:ext>
            </a:extLst>
          </p:cNvPr>
          <p:cNvSpPr txBox="1"/>
          <p:nvPr/>
        </p:nvSpPr>
        <p:spPr>
          <a:xfrm>
            <a:off x="8102102" y="3136587"/>
            <a:ext cx="4089898" cy="954107"/>
          </a:xfrm>
          <a:prstGeom prst="rect">
            <a:avLst/>
          </a:prstGeom>
          <a:noFill/>
        </p:spPr>
        <p:txBody>
          <a:bodyPr wrap="square" rtlCol="0">
            <a:spAutoFit/>
          </a:bodyPr>
          <a:lstStyle/>
          <a:p>
            <a:r>
              <a:rPr lang="en-US" sz="1400" dirty="0"/>
              <a:t>White block:  initial empty cluster resource profile</a:t>
            </a:r>
          </a:p>
          <a:p>
            <a:r>
              <a:rPr lang="en-US" sz="1400" dirty="0"/>
              <a:t>Yellow block: current cluster available resource profile</a:t>
            </a:r>
          </a:p>
          <a:p>
            <a:r>
              <a:rPr lang="en-US" sz="1400" dirty="0"/>
              <a:t>Red block: to-be-scheduled VM resource flavor</a:t>
            </a:r>
          </a:p>
          <a:p>
            <a:endParaRPr lang="en-US" sz="1400" dirty="0"/>
          </a:p>
        </p:txBody>
      </p:sp>
      <p:sp>
        <p:nvSpPr>
          <p:cNvPr id="26" name="Title 1">
            <a:extLst>
              <a:ext uri="{FF2B5EF4-FFF2-40B4-BE49-F238E27FC236}">
                <a16:creationId xmlns:a16="http://schemas.microsoft.com/office/drawing/2014/main" id="{41C1C4FF-3913-4DFB-8064-F4CF9582DDCF}"/>
              </a:ext>
            </a:extLst>
          </p:cNvPr>
          <p:cNvSpPr txBox="1">
            <a:spLocks/>
          </p:cNvSpPr>
          <p:nvPr/>
        </p:nvSpPr>
        <p:spPr>
          <a:xfrm>
            <a:off x="560422" y="417379"/>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Concurrent scheduling result analysis</a:t>
            </a:r>
          </a:p>
        </p:txBody>
      </p:sp>
      <p:sp>
        <p:nvSpPr>
          <p:cNvPr id="2" name="Rectangle 1">
            <a:extLst>
              <a:ext uri="{FF2B5EF4-FFF2-40B4-BE49-F238E27FC236}">
                <a16:creationId xmlns:a16="http://schemas.microsoft.com/office/drawing/2014/main" id="{6ECD0DFB-7E7B-4AC2-A45A-1724E1E71F86}"/>
              </a:ext>
            </a:extLst>
          </p:cNvPr>
          <p:cNvSpPr/>
          <p:nvPr/>
        </p:nvSpPr>
        <p:spPr>
          <a:xfrm>
            <a:off x="915720" y="5067355"/>
            <a:ext cx="10476273" cy="923330"/>
          </a:xfrm>
          <a:prstGeom prst="rect">
            <a:avLst/>
          </a:prstGeom>
        </p:spPr>
        <p:txBody>
          <a:bodyPr wrap="square">
            <a:spAutoFit/>
          </a:bodyPr>
          <a:lstStyle/>
          <a:p>
            <a:r>
              <a:rPr lang="en-US" dirty="0"/>
              <a:t>We can partition Global Schedulers in a way that different Global Scheduler partitions/instances will handle different incoming VMs/containers according to their flavors and resource ratios. That is, VM/container requests of different flavors and resource ratios are sent to different Global Scheduler partitions. </a:t>
            </a:r>
          </a:p>
        </p:txBody>
      </p:sp>
    </p:spTree>
    <p:extLst>
      <p:ext uri="{BB962C8B-B14F-4D97-AF65-F5344CB8AC3E}">
        <p14:creationId xmlns:p14="http://schemas.microsoft.com/office/powerpoint/2010/main" val="860076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B5B9AACF-0638-4ED0-9862-BB0A2B9FC703}"/>
              </a:ext>
            </a:extLst>
          </p:cNvPr>
          <p:cNvSpPr/>
          <p:nvPr/>
        </p:nvSpPr>
        <p:spPr>
          <a:xfrm>
            <a:off x="6883566" y="517286"/>
            <a:ext cx="3631761" cy="2691458"/>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1153650" y="191568"/>
            <a:ext cx="8539908" cy="702778"/>
          </a:xfrm>
        </p:spPr>
        <p:txBody>
          <a:bodyPr>
            <a:noAutofit/>
          </a:bodyPr>
          <a:lstStyle/>
          <a:p>
            <a:r>
              <a:rPr lang="en-US" sz="2400" b="1" dirty="0">
                <a:solidFill>
                  <a:srgbClr val="C00000"/>
                </a:solidFill>
              </a:rPr>
              <a:t>Global Scheduler Scalability Design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671512" y="3481602"/>
            <a:ext cx="11158538" cy="2893100"/>
          </a:xfrm>
          <a:prstGeom prst="rect">
            <a:avLst/>
          </a:prstGeom>
          <a:noFill/>
        </p:spPr>
        <p:txBody>
          <a:bodyPr wrap="square" rtlCol="0">
            <a:spAutoFit/>
          </a:bodyPr>
          <a:lstStyle/>
          <a:p>
            <a:r>
              <a:rPr lang="en-US" sz="1400" b="1" dirty="0"/>
              <a:t>1. Design a Partition Scheme to Reduce Interference Among Concurrent Global Scheduling </a:t>
            </a:r>
            <a:endParaRPr lang="en-US" sz="1400" dirty="0"/>
          </a:p>
          <a:p>
            <a:pPr marL="214313" indent="-214313">
              <a:buFont typeface="Arial" panose="020B0604020202020204" pitchFamily="34" charset="0"/>
              <a:buChar char="•"/>
            </a:pPr>
            <a:r>
              <a:rPr lang="en-US" sz="1400" dirty="0"/>
              <a:t>Divide VM/container requests into multiple categories based on region, geolocation(</a:t>
            </a:r>
            <a:r>
              <a:rPr lang="zh-CN" altLang="en-US" sz="1400" dirty="0"/>
              <a:t>地域</a:t>
            </a:r>
            <a:r>
              <a:rPr lang="en-US" altLang="zh-CN" sz="1400" dirty="0"/>
              <a:t>),</a:t>
            </a:r>
            <a:r>
              <a:rPr lang="zh-CN" altLang="en-US" sz="1400" dirty="0"/>
              <a:t> </a:t>
            </a:r>
            <a:r>
              <a:rPr lang="en-US" sz="1400" dirty="0"/>
              <a:t>their request flavors, resource ratio, selected policy (e.g. latency, network quality, cost). </a:t>
            </a:r>
          </a:p>
          <a:p>
            <a:pPr marL="214313" indent="-214313">
              <a:buFont typeface="Arial" panose="020B0604020202020204" pitchFamily="34" charset="0"/>
              <a:buChar char="•"/>
            </a:pPr>
            <a:r>
              <a:rPr lang="en-US" sz="1400" dirty="0"/>
              <a:t>A scale set (</a:t>
            </a:r>
            <a:r>
              <a:rPr lang="zh-CN" altLang="en-US" sz="1400" dirty="0"/>
              <a:t>一组资源</a:t>
            </a:r>
            <a:r>
              <a:rPr lang="en-US" sz="1400" dirty="0"/>
              <a:t>) is considered as a whole , i.e. as one request</a:t>
            </a:r>
          </a:p>
          <a:p>
            <a:pPr marL="214313" indent="-214313">
              <a:buFont typeface="Arial" panose="020B0604020202020204" pitchFamily="34" charset="0"/>
              <a:buChar char="•"/>
            </a:pPr>
            <a:r>
              <a:rPr lang="en-US" sz="1400" dirty="0"/>
              <a:t>Associate each VM request category with a home global scheduler partition. Multiple categories can share the same home global scheduler partition, but each category will only have one home global scheduler partition.</a:t>
            </a:r>
          </a:p>
          <a:p>
            <a:pPr marL="214313" indent="-214313">
              <a:buFont typeface="Arial" panose="020B0604020202020204" pitchFamily="34" charset="0"/>
              <a:buChar char="•"/>
            </a:pPr>
            <a:r>
              <a:rPr lang="en-US" sz="1400" dirty="0"/>
              <a:t>Incoming VM/container requests are sent to different home global scheduler partitions according to their category tags</a:t>
            </a:r>
          </a:p>
          <a:p>
            <a:pPr marL="214313" indent="-214313">
              <a:buFont typeface="Arial" panose="020B0604020202020204" pitchFamily="34" charset="0"/>
              <a:buChar char="•"/>
            </a:pPr>
            <a:r>
              <a:rPr lang="en-US" sz="1400" dirty="0"/>
              <a:t>Since the Scheduling algorithm is designed in a way to select different clusters for different VM flavors and resource ratios, scheduling conflict and failure rate will be reduced when these global schedulers run concurrently since they will schedule different categories of VMs into different clusters. </a:t>
            </a:r>
          </a:p>
          <a:p>
            <a:pPr marL="214313" indent="-214313">
              <a:buFont typeface="Arial" panose="020B0604020202020204" pitchFamily="34" charset="0"/>
              <a:buChar char="•"/>
            </a:pPr>
            <a:r>
              <a:rPr lang="en-US" sz="1400" dirty="0"/>
              <a:t>Every global scheduler partition still has a global view of all clusters’ resources</a:t>
            </a:r>
          </a:p>
          <a:p>
            <a:r>
              <a:rPr lang="en-US" sz="1400" b="1" dirty="0"/>
              <a:t>2. Add a new “Mapping Adaptor” in the architecture to dynamically adjust the mapping of a VM category to a home global scheduler partition</a:t>
            </a:r>
          </a:p>
          <a:p>
            <a:pPr marL="171450" indent="-171450">
              <a:buFont typeface="Arial" panose="020B0604020202020204" pitchFamily="34" charset="0"/>
              <a:buChar char="•"/>
            </a:pPr>
            <a:r>
              <a:rPr lang="en-US" sz="1400" dirty="0"/>
              <a:t>A mapping adaptor is added to retrieve the load status of each global scheduler partition and dynamically adjust the mapping of a VM category to another home global scheduler partition if load rebalance needs to be performed. </a:t>
            </a:r>
          </a:p>
        </p:txBody>
      </p:sp>
      <p:sp>
        <p:nvSpPr>
          <p:cNvPr id="214" name="Rectangle 213">
            <a:extLst>
              <a:ext uri="{FF2B5EF4-FFF2-40B4-BE49-F238E27FC236}">
                <a16:creationId xmlns:a16="http://schemas.microsoft.com/office/drawing/2014/main" id="{9CAE2360-F810-4AB1-AB3A-7D0EBC83B75F}"/>
              </a:ext>
            </a:extLst>
          </p:cNvPr>
          <p:cNvSpPr/>
          <p:nvPr/>
        </p:nvSpPr>
        <p:spPr>
          <a:xfrm>
            <a:off x="4274765" y="2138118"/>
            <a:ext cx="963002" cy="501125"/>
          </a:xfrm>
          <a:prstGeom prst="rect">
            <a:avLst/>
          </a:prstGeom>
          <a:solidFill>
            <a:srgbClr val="DFC9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a:t>
            </a:r>
          </a:p>
        </p:txBody>
      </p:sp>
      <p:sp>
        <p:nvSpPr>
          <p:cNvPr id="273" name="Rectangle 272">
            <a:extLst>
              <a:ext uri="{FF2B5EF4-FFF2-40B4-BE49-F238E27FC236}">
                <a16:creationId xmlns:a16="http://schemas.microsoft.com/office/drawing/2014/main" id="{19155DD9-92DB-4C5F-A216-57F92573A04F}"/>
              </a:ext>
            </a:extLst>
          </p:cNvPr>
          <p:cNvSpPr/>
          <p:nvPr/>
        </p:nvSpPr>
        <p:spPr>
          <a:xfrm>
            <a:off x="4276967" y="1577635"/>
            <a:ext cx="940060" cy="505443"/>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chemeClr val="tx1"/>
              </a:solidFill>
            </a:endParaRPr>
          </a:p>
          <a:p>
            <a:pPr algn="ctr"/>
            <a:r>
              <a:rPr lang="en-US" sz="1500" b="1" dirty="0">
                <a:solidFill>
                  <a:schemeClr val="tx1"/>
                </a:solidFill>
              </a:rPr>
              <a:t>Global Scheduler</a:t>
            </a:r>
          </a:p>
        </p:txBody>
      </p:sp>
      <p:sp>
        <p:nvSpPr>
          <p:cNvPr id="34" name="Cylinder 33">
            <a:extLst>
              <a:ext uri="{FF2B5EF4-FFF2-40B4-BE49-F238E27FC236}">
                <a16:creationId xmlns:a16="http://schemas.microsoft.com/office/drawing/2014/main" id="{A2A56EC7-20EB-4D66-AB95-9B1051E62259}"/>
              </a:ext>
            </a:extLst>
          </p:cNvPr>
          <p:cNvSpPr/>
          <p:nvPr/>
        </p:nvSpPr>
        <p:spPr>
          <a:xfrm rot="5400000">
            <a:off x="3888268" y="1547958"/>
            <a:ext cx="393059" cy="549983"/>
          </a:xfrm>
          <a:prstGeom prst="can">
            <a:avLst/>
          </a:prstGeom>
          <a:solidFill>
            <a:srgbClr val="FFFFC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8" name="Straight Arrow Connector 37">
            <a:extLst>
              <a:ext uri="{FF2B5EF4-FFF2-40B4-BE49-F238E27FC236}">
                <a16:creationId xmlns:a16="http://schemas.microsoft.com/office/drawing/2014/main" id="{1910DC36-96E4-4278-8834-8A23BD1040E7}"/>
              </a:ext>
            </a:extLst>
          </p:cNvPr>
          <p:cNvCxnSpPr>
            <a:cxnSpLocks/>
            <a:stCxn id="70" idx="3"/>
            <a:endCxn id="34" idx="3"/>
          </p:cNvCxnSpPr>
          <p:nvPr/>
        </p:nvCxnSpPr>
        <p:spPr>
          <a:xfrm>
            <a:off x="2502612" y="1344889"/>
            <a:ext cx="1307194" cy="478061"/>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94300DC-B4F9-4C78-87D0-C69B5BC9579D}"/>
              </a:ext>
            </a:extLst>
          </p:cNvPr>
          <p:cNvCxnSpPr>
            <a:cxnSpLocks/>
            <a:stCxn id="73" idx="3"/>
            <a:endCxn id="127" idx="3"/>
          </p:cNvCxnSpPr>
          <p:nvPr/>
        </p:nvCxnSpPr>
        <p:spPr>
          <a:xfrm>
            <a:off x="2470881" y="2283715"/>
            <a:ext cx="1287005" cy="115349"/>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D4FC45C-7688-4A52-BE65-D69FBC5D6015}"/>
              </a:ext>
            </a:extLst>
          </p:cNvPr>
          <p:cNvCxnSpPr>
            <a:cxnSpLocks/>
            <a:stCxn id="68" idx="3"/>
            <a:endCxn id="34" idx="3"/>
          </p:cNvCxnSpPr>
          <p:nvPr/>
        </p:nvCxnSpPr>
        <p:spPr>
          <a:xfrm>
            <a:off x="2489859" y="978294"/>
            <a:ext cx="1319947" cy="844656"/>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575E3252-B4F3-4E09-9B7C-0DD313C5B19F}"/>
              </a:ext>
            </a:extLst>
          </p:cNvPr>
          <p:cNvSpPr/>
          <p:nvPr/>
        </p:nvSpPr>
        <p:spPr>
          <a:xfrm>
            <a:off x="4295950" y="2707619"/>
            <a:ext cx="963002" cy="501125"/>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a:t>
            </a:r>
          </a:p>
        </p:txBody>
      </p:sp>
      <p:grpSp>
        <p:nvGrpSpPr>
          <p:cNvPr id="103" name="Group 102">
            <a:extLst>
              <a:ext uri="{FF2B5EF4-FFF2-40B4-BE49-F238E27FC236}">
                <a16:creationId xmlns:a16="http://schemas.microsoft.com/office/drawing/2014/main" id="{5E4390F6-5222-419F-9F8B-35147225FF14}"/>
              </a:ext>
            </a:extLst>
          </p:cNvPr>
          <p:cNvGrpSpPr/>
          <p:nvPr/>
        </p:nvGrpSpPr>
        <p:grpSpPr>
          <a:xfrm>
            <a:off x="5258950" y="840297"/>
            <a:ext cx="1305673" cy="584139"/>
            <a:chOff x="6505575" y="1016097"/>
            <a:chExt cx="1261442" cy="582390"/>
          </a:xfrm>
        </p:grpSpPr>
        <p:sp>
          <p:nvSpPr>
            <p:cNvPr id="101" name="Rectangle: Rounded Corners 100">
              <a:extLst>
                <a:ext uri="{FF2B5EF4-FFF2-40B4-BE49-F238E27FC236}">
                  <a16:creationId xmlns:a16="http://schemas.microsoft.com/office/drawing/2014/main" id="{EA571B76-BBD9-48B1-BFFB-D9A1D5B3BED2}"/>
                </a:ext>
              </a:extLst>
            </p:cNvPr>
            <p:cNvSpPr/>
            <p:nvPr/>
          </p:nvSpPr>
          <p:spPr>
            <a:xfrm>
              <a:off x="6505575" y="1016097"/>
              <a:ext cx="1162050" cy="582390"/>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2" name="TextBox 101">
              <a:extLst>
                <a:ext uri="{FF2B5EF4-FFF2-40B4-BE49-F238E27FC236}">
                  <a16:creationId xmlns:a16="http://schemas.microsoft.com/office/drawing/2014/main" id="{DBB33348-449F-4AB0-9F05-DDE567AC8BA9}"/>
                </a:ext>
              </a:extLst>
            </p:cNvPr>
            <p:cNvSpPr txBox="1"/>
            <p:nvPr/>
          </p:nvSpPr>
          <p:spPr>
            <a:xfrm>
              <a:off x="6709742" y="1018104"/>
              <a:ext cx="1057275" cy="521653"/>
            </a:xfrm>
            <a:prstGeom prst="rect">
              <a:avLst/>
            </a:prstGeom>
            <a:noFill/>
          </p:spPr>
          <p:txBody>
            <a:bodyPr wrap="square" rtlCol="0">
              <a:spAutoFit/>
            </a:bodyPr>
            <a:lstStyle/>
            <a:p>
              <a:r>
                <a:rPr lang="en-US" sz="1400" b="1" dirty="0"/>
                <a:t>Mapping Adaptor</a:t>
              </a:r>
            </a:p>
          </p:txBody>
        </p:sp>
      </p:grpSp>
      <p:cxnSp>
        <p:nvCxnSpPr>
          <p:cNvPr id="105" name="Straight Arrow Connector 104">
            <a:extLst>
              <a:ext uri="{FF2B5EF4-FFF2-40B4-BE49-F238E27FC236}">
                <a16:creationId xmlns:a16="http://schemas.microsoft.com/office/drawing/2014/main" id="{B935AD22-73AC-4E80-B21D-ADF65F807E6C}"/>
              </a:ext>
            </a:extLst>
          </p:cNvPr>
          <p:cNvCxnSpPr>
            <a:cxnSpLocks/>
            <a:endCxn id="273" idx="0"/>
          </p:cNvCxnSpPr>
          <p:nvPr/>
        </p:nvCxnSpPr>
        <p:spPr>
          <a:xfrm flipH="1">
            <a:off x="4746998" y="1421241"/>
            <a:ext cx="741453" cy="15639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CC89CBF-BD5F-4AED-86BD-7CD4CD42BF23}"/>
              </a:ext>
            </a:extLst>
          </p:cNvPr>
          <p:cNvCxnSpPr>
            <a:cxnSpLocks/>
            <a:endCxn id="214" idx="0"/>
          </p:cNvCxnSpPr>
          <p:nvPr/>
        </p:nvCxnSpPr>
        <p:spPr>
          <a:xfrm flipH="1">
            <a:off x="4756266" y="1427707"/>
            <a:ext cx="836784" cy="71041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B38B48E-8420-4407-BD6A-B1DA390CA9AE}"/>
              </a:ext>
            </a:extLst>
          </p:cNvPr>
          <p:cNvCxnSpPr>
            <a:cxnSpLocks/>
            <a:endCxn id="87" idx="0"/>
          </p:cNvCxnSpPr>
          <p:nvPr/>
        </p:nvCxnSpPr>
        <p:spPr>
          <a:xfrm flipH="1">
            <a:off x="4777451" y="1421241"/>
            <a:ext cx="855575" cy="128637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59F38D1-DA5D-4120-9227-B5B15A0480FB}"/>
              </a:ext>
            </a:extLst>
          </p:cNvPr>
          <p:cNvCxnSpPr>
            <a:cxnSpLocks/>
            <a:endCxn id="273" idx="3"/>
          </p:cNvCxnSpPr>
          <p:nvPr/>
        </p:nvCxnSpPr>
        <p:spPr>
          <a:xfrm flipH="1">
            <a:off x="5217027" y="1727563"/>
            <a:ext cx="1679080" cy="102794"/>
          </a:xfrm>
          <a:prstGeom prst="straightConnector1">
            <a:avLst/>
          </a:prstGeom>
          <a:ln w="28575">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9A285949-554D-457D-966D-1D6A8273F800}"/>
              </a:ext>
            </a:extLst>
          </p:cNvPr>
          <p:cNvSpPr/>
          <p:nvPr/>
        </p:nvSpPr>
        <p:spPr>
          <a:xfrm>
            <a:off x="7375351" y="631580"/>
            <a:ext cx="1325482" cy="547123"/>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8" name="Cube 57">
            <a:extLst>
              <a:ext uri="{FF2B5EF4-FFF2-40B4-BE49-F238E27FC236}">
                <a16:creationId xmlns:a16="http://schemas.microsoft.com/office/drawing/2014/main" id="{A0E7AEAF-0C97-4331-9EAE-1E8453179359}"/>
              </a:ext>
            </a:extLst>
          </p:cNvPr>
          <p:cNvSpPr/>
          <p:nvPr/>
        </p:nvSpPr>
        <p:spPr>
          <a:xfrm>
            <a:off x="7554776" y="899735"/>
            <a:ext cx="308371" cy="2006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4" name="Cube 83">
            <a:extLst>
              <a:ext uri="{FF2B5EF4-FFF2-40B4-BE49-F238E27FC236}">
                <a16:creationId xmlns:a16="http://schemas.microsoft.com/office/drawing/2014/main" id="{0DE76F16-0889-4D17-9366-CC139F6FCF31}"/>
              </a:ext>
            </a:extLst>
          </p:cNvPr>
          <p:cNvSpPr/>
          <p:nvPr/>
        </p:nvSpPr>
        <p:spPr>
          <a:xfrm>
            <a:off x="8028446" y="974047"/>
            <a:ext cx="251066" cy="12343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1" name="TextBox 90">
            <a:extLst>
              <a:ext uri="{FF2B5EF4-FFF2-40B4-BE49-F238E27FC236}">
                <a16:creationId xmlns:a16="http://schemas.microsoft.com/office/drawing/2014/main" id="{8D7E06F5-221D-4610-9BBB-37FB70083C09}"/>
              </a:ext>
            </a:extLst>
          </p:cNvPr>
          <p:cNvSpPr txBox="1"/>
          <p:nvPr/>
        </p:nvSpPr>
        <p:spPr>
          <a:xfrm>
            <a:off x="7654501" y="638699"/>
            <a:ext cx="1046332" cy="253916"/>
          </a:xfrm>
          <a:prstGeom prst="rect">
            <a:avLst/>
          </a:prstGeom>
          <a:noFill/>
        </p:spPr>
        <p:txBody>
          <a:bodyPr wrap="square" rtlCol="0">
            <a:spAutoFit/>
          </a:bodyPr>
          <a:lstStyle/>
          <a:p>
            <a:r>
              <a:rPr lang="en-US" sz="1050" dirty="0"/>
              <a:t>Cluster1</a:t>
            </a:r>
          </a:p>
        </p:txBody>
      </p:sp>
      <p:sp>
        <p:nvSpPr>
          <p:cNvPr id="127" name="Cylinder 126">
            <a:extLst>
              <a:ext uri="{FF2B5EF4-FFF2-40B4-BE49-F238E27FC236}">
                <a16:creationId xmlns:a16="http://schemas.microsoft.com/office/drawing/2014/main" id="{75B57729-9BDC-456C-B3BC-037ABEF10B1B}"/>
              </a:ext>
            </a:extLst>
          </p:cNvPr>
          <p:cNvSpPr/>
          <p:nvPr/>
        </p:nvSpPr>
        <p:spPr>
          <a:xfrm rot="5400000">
            <a:off x="3865385" y="2095034"/>
            <a:ext cx="393062" cy="608060"/>
          </a:xfrm>
          <a:prstGeom prst="can">
            <a:avLst/>
          </a:prstGeom>
          <a:solidFill>
            <a:srgbClr val="DFC9E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8" name="Cylinder 127">
            <a:extLst>
              <a:ext uri="{FF2B5EF4-FFF2-40B4-BE49-F238E27FC236}">
                <a16:creationId xmlns:a16="http://schemas.microsoft.com/office/drawing/2014/main" id="{57663414-4935-4170-BEE3-C212DE48770D}"/>
              </a:ext>
            </a:extLst>
          </p:cNvPr>
          <p:cNvSpPr/>
          <p:nvPr/>
        </p:nvSpPr>
        <p:spPr>
          <a:xfrm rot="5400000">
            <a:off x="3871823" y="2635937"/>
            <a:ext cx="367871" cy="608060"/>
          </a:xfrm>
          <a:prstGeom prst="can">
            <a:avLst/>
          </a:prstGeom>
          <a:solidFill>
            <a:srgbClr val="FADBC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30" name="Straight Arrow Connector 129">
            <a:extLst>
              <a:ext uri="{FF2B5EF4-FFF2-40B4-BE49-F238E27FC236}">
                <a16:creationId xmlns:a16="http://schemas.microsoft.com/office/drawing/2014/main" id="{48439BDF-4C67-47D3-9E27-DC8F5CD3E30E}"/>
              </a:ext>
            </a:extLst>
          </p:cNvPr>
          <p:cNvCxnSpPr>
            <a:cxnSpLocks/>
            <a:stCxn id="72" idx="3"/>
            <a:endCxn id="127" idx="3"/>
          </p:cNvCxnSpPr>
          <p:nvPr/>
        </p:nvCxnSpPr>
        <p:spPr>
          <a:xfrm>
            <a:off x="2394025" y="1840812"/>
            <a:ext cx="1363861" cy="558252"/>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D10B5FD4-BFF1-4B9E-8B5F-8E77F8F07F59}"/>
              </a:ext>
            </a:extLst>
          </p:cNvPr>
          <p:cNvCxnSpPr>
            <a:cxnSpLocks/>
            <a:stCxn id="77" idx="3"/>
            <a:endCxn id="128" idx="3"/>
          </p:cNvCxnSpPr>
          <p:nvPr/>
        </p:nvCxnSpPr>
        <p:spPr>
          <a:xfrm>
            <a:off x="2384858" y="2850582"/>
            <a:ext cx="1366871" cy="89386"/>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41851CD0-AC27-411A-807E-8CC2D31E5805}"/>
              </a:ext>
            </a:extLst>
          </p:cNvPr>
          <p:cNvGrpSpPr/>
          <p:nvPr/>
        </p:nvGrpSpPr>
        <p:grpSpPr>
          <a:xfrm>
            <a:off x="1975419" y="824405"/>
            <a:ext cx="514440" cy="307777"/>
            <a:chOff x="2540004" y="1253124"/>
            <a:chExt cx="357051" cy="689675"/>
          </a:xfrm>
          <a:solidFill>
            <a:srgbClr val="FFFFC5"/>
          </a:solidFill>
        </p:grpSpPr>
        <p:sp>
          <p:nvSpPr>
            <p:cNvPr id="67" name="Rectangle 66">
              <a:extLst>
                <a:ext uri="{FF2B5EF4-FFF2-40B4-BE49-F238E27FC236}">
                  <a16:creationId xmlns:a16="http://schemas.microsoft.com/office/drawing/2014/main" id="{3267C62F-0C32-4489-8D5E-F3A4C05667A6}"/>
                </a:ext>
              </a:extLst>
            </p:cNvPr>
            <p:cNvSpPr/>
            <p:nvPr/>
          </p:nvSpPr>
          <p:spPr>
            <a:xfrm>
              <a:off x="2540004" y="1253124"/>
              <a:ext cx="335175" cy="5342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8" name="TextBox 67">
              <a:extLst>
                <a:ext uri="{FF2B5EF4-FFF2-40B4-BE49-F238E27FC236}">
                  <a16:creationId xmlns:a16="http://schemas.microsoft.com/office/drawing/2014/main" id="{2AA7331A-74E5-4960-911E-F54EE1B2F557}"/>
                </a:ext>
              </a:extLst>
            </p:cNvPr>
            <p:cNvSpPr txBox="1"/>
            <p:nvPr/>
          </p:nvSpPr>
          <p:spPr>
            <a:xfrm>
              <a:off x="2553634" y="1253124"/>
              <a:ext cx="343421" cy="689675"/>
            </a:xfrm>
            <a:prstGeom prst="rect">
              <a:avLst/>
            </a:prstGeom>
            <a:noFill/>
          </p:spPr>
          <p:txBody>
            <a:bodyPr wrap="square" rtlCol="0">
              <a:spAutoFit/>
            </a:bodyPr>
            <a:lstStyle/>
            <a:p>
              <a:r>
                <a:rPr lang="en-US" sz="1400" b="1" dirty="0"/>
                <a:t>VM</a:t>
              </a:r>
            </a:p>
          </p:txBody>
        </p:sp>
      </p:grpSp>
      <p:sp>
        <p:nvSpPr>
          <p:cNvPr id="70" name="Rectangle 69">
            <a:extLst>
              <a:ext uri="{FF2B5EF4-FFF2-40B4-BE49-F238E27FC236}">
                <a16:creationId xmlns:a16="http://schemas.microsoft.com/office/drawing/2014/main" id="{8BDB2D6C-77C5-4139-99B9-1DD398493E88}"/>
              </a:ext>
            </a:extLst>
          </p:cNvPr>
          <p:cNvSpPr/>
          <p:nvPr/>
        </p:nvSpPr>
        <p:spPr>
          <a:xfrm>
            <a:off x="1783939" y="1149776"/>
            <a:ext cx="718673" cy="390225"/>
          </a:xfrm>
          <a:prstGeom prst="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1" name="TextBox 70">
            <a:extLst>
              <a:ext uri="{FF2B5EF4-FFF2-40B4-BE49-F238E27FC236}">
                <a16:creationId xmlns:a16="http://schemas.microsoft.com/office/drawing/2014/main" id="{B820FE5C-87D3-43AD-B9F3-58862083C976}"/>
              </a:ext>
            </a:extLst>
          </p:cNvPr>
          <p:cNvSpPr txBox="1"/>
          <p:nvPr/>
        </p:nvSpPr>
        <p:spPr>
          <a:xfrm>
            <a:off x="1920743" y="1215719"/>
            <a:ext cx="464115" cy="307777"/>
          </a:xfrm>
          <a:prstGeom prst="rect">
            <a:avLst/>
          </a:prstGeom>
          <a:noFill/>
        </p:spPr>
        <p:txBody>
          <a:bodyPr wrap="square" rtlCol="0">
            <a:spAutoFit/>
          </a:bodyPr>
          <a:lstStyle/>
          <a:p>
            <a:r>
              <a:rPr lang="en-US" sz="1400" b="1" dirty="0"/>
              <a:t>VM</a:t>
            </a:r>
          </a:p>
        </p:txBody>
      </p:sp>
      <p:sp>
        <p:nvSpPr>
          <p:cNvPr id="72" name="Rectangle 71">
            <a:extLst>
              <a:ext uri="{FF2B5EF4-FFF2-40B4-BE49-F238E27FC236}">
                <a16:creationId xmlns:a16="http://schemas.microsoft.com/office/drawing/2014/main" id="{67C6D912-AB63-4D74-BDCA-D4BB83B2BA2A}"/>
              </a:ext>
            </a:extLst>
          </p:cNvPr>
          <p:cNvSpPr/>
          <p:nvPr/>
        </p:nvSpPr>
        <p:spPr>
          <a:xfrm>
            <a:off x="2014370" y="1680952"/>
            <a:ext cx="379655" cy="319720"/>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3" name="Rectangle 72">
            <a:extLst>
              <a:ext uri="{FF2B5EF4-FFF2-40B4-BE49-F238E27FC236}">
                <a16:creationId xmlns:a16="http://schemas.microsoft.com/office/drawing/2014/main" id="{5EFC2EC4-E281-4BFF-83E3-8BEAE8CC4DDC}"/>
              </a:ext>
            </a:extLst>
          </p:cNvPr>
          <p:cNvSpPr/>
          <p:nvPr/>
        </p:nvSpPr>
        <p:spPr>
          <a:xfrm>
            <a:off x="1955483" y="2062711"/>
            <a:ext cx="515398" cy="442008"/>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7" name="Rectangle 76">
            <a:extLst>
              <a:ext uri="{FF2B5EF4-FFF2-40B4-BE49-F238E27FC236}">
                <a16:creationId xmlns:a16="http://schemas.microsoft.com/office/drawing/2014/main" id="{A002395F-9026-46C1-9FBE-9F039DBA33FB}"/>
              </a:ext>
            </a:extLst>
          </p:cNvPr>
          <p:cNvSpPr/>
          <p:nvPr/>
        </p:nvSpPr>
        <p:spPr>
          <a:xfrm>
            <a:off x="2086613" y="2626378"/>
            <a:ext cx="298245" cy="448407"/>
          </a:xfrm>
          <a:prstGeom prst="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1" name="TextBox 80">
            <a:extLst>
              <a:ext uri="{FF2B5EF4-FFF2-40B4-BE49-F238E27FC236}">
                <a16:creationId xmlns:a16="http://schemas.microsoft.com/office/drawing/2014/main" id="{0C44FF76-2D0B-430B-8F41-56483CB6A4AA}"/>
              </a:ext>
            </a:extLst>
          </p:cNvPr>
          <p:cNvSpPr txBox="1"/>
          <p:nvPr/>
        </p:nvSpPr>
        <p:spPr>
          <a:xfrm>
            <a:off x="1977827" y="1718845"/>
            <a:ext cx="464115" cy="307777"/>
          </a:xfrm>
          <a:prstGeom prst="rect">
            <a:avLst/>
          </a:prstGeom>
          <a:noFill/>
        </p:spPr>
        <p:txBody>
          <a:bodyPr wrap="square" rtlCol="0">
            <a:spAutoFit/>
          </a:bodyPr>
          <a:lstStyle/>
          <a:p>
            <a:r>
              <a:rPr lang="en-US" sz="1400" b="1" dirty="0"/>
              <a:t>VM </a:t>
            </a:r>
          </a:p>
        </p:txBody>
      </p:sp>
      <p:sp>
        <p:nvSpPr>
          <p:cNvPr id="82" name="TextBox 81">
            <a:extLst>
              <a:ext uri="{FF2B5EF4-FFF2-40B4-BE49-F238E27FC236}">
                <a16:creationId xmlns:a16="http://schemas.microsoft.com/office/drawing/2014/main" id="{D4300A54-16B7-466C-A02E-F039B1AC65CF}"/>
              </a:ext>
            </a:extLst>
          </p:cNvPr>
          <p:cNvSpPr txBox="1"/>
          <p:nvPr/>
        </p:nvSpPr>
        <p:spPr>
          <a:xfrm>
            <a:off x="1968338" y="2159974"/>
            <a:ext cx="464115" cy="307777"/>
          </a:xfrm>
          <a:prstGeom prst="rect">
            <a:avLst/>
          </a:prstGeom>
          <a:solidFill>
            <a:srgbClr val="DFC9EF"/>
          </a:solidFill>
        </p:spPr>
        <p:txBody>
          <a:bodyPr wrap="square" rtlCol="0">
            <a:spAutoFit/>
          </a:bodyPr>
          <a:lstStyle/>
          <a:p>
            <a:r>
              <a:rPr lang="en-US" sz="1400" b="1" dirty="0"/>
              <a:t>VM</a:t>
            </a:r>
          </a:p>
        </p:txBody>
      </p:sp>
      <p:sp>
        <p:nvSpPr>
          <p:cNvPr id="96" name="TextBox 95">
            <a:extLst>
              <a:ext uri="{FF2B5EF4-FFF2-40B4-BE49-F238E27FC236}">
                <a16:creationId xmlns:a16="http://schemas.microsoft.com/office/drawing/2014/main" id="{1748DECF-9318-4B33-8CE8-0E209BFE7942}"/>
              </a:ext>
            </a:extLst>
          </p:cNvPr>
          <p:cNvSpPr txBox="1"/>
          <p:nvPr/>
        </p:nvSpPr>
        <p:spPr>
          <a:xfrm>
            <a:off x="1996762" y="2738559"/>
            <a:ext cx="464115" cy="307777"/>
          </a:xfrm>
          <a:prstGeom prst="rect">
            <a:avLst/>
          </a:prstGeom>
          <a:noFill/>
        </p:spPr>
        <p:txBody>
          <a:bodyPr wrap="square" rtlCol="0">
            <a:spAutoFit/>
          </a:bodyPr>
          <a:lstStyle/>
          <a:p>
            <a:r>
              <a:rPr lang="en-US" sz="1400" b="1" dirty="0"/>
              <a:t>VM</a:t>
            </a:r>
          </a:p>
        </p:txBody>
      </p:sp>
      <p:sp>
        <p:nvSpPr>
          <p:cNvPr id="99" name="Rectangle: Rounded Corners 98">
            <a:extLst>
              <a:ext uri="{FF2B5EF4-FFF2-40B4-BE49-F238E27FC236}">
                <a16:creationId xmlns:a16="http://schemas.microsoft.com/office/drawing/2014/main" id="{C4B06114-5588-47A4-8673-995338B65F5B}"/>
              </a:ext>
            </a:extLst>
          </p:cNvPr>
          <p:cNvSpPr/>
          <p:nvPr/>
        </p:nvSpPr>
        <p:spPr>
          <a:xfrm>
            <a:off x="7365705" y="1222434"/>
            <a:ext cx="1325482" cy="547123"/>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6" name="Cube 125">
            <a:extLst>
              <a:ext uri="{FF2B5EF4-FFF2-40B4-BE49-F238E27FC236}">
                <a16:creationId xmlns:a16="http://schemas.microsoft.com/office/drawing/2014/main" id="{E2494DA8-5C00-44DE-8C36-BD4412DA9DC7}"/>
              </a:ext>
            </a:extLst>
          </p:cNvPr>
          <p:cNvSpPr/>
          <p:nvPr/>
        </p:nvSpPr>
        <p:spPr>
          <a:xfrm>
            <a:off x="7545130" y="1490589"/>
            <a:ext cx="308371" cy="2006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4" name="Cube 133">
            <a:extLst>
              <a:ext uri="{FF2B5EF4-FFF2-40B4-BE49-F238E27FC236}">
                <a16:creationId xmlns:a16="http://schemas.microsoft.com/office/drawing/2014/main" id="{5FB4BD2D-CB26-422D-9347-975AE0EA3EDE}"/>
              </a:ext>
            </a:extLst>
          </p:cNvPr>
          <p:cNvSpPr/>
          <p:nvPr/>
        </p:nvSpPr>
        <p:spPr>
          <a:xfrm>
            <a:off x="8110840" y="1450939"/>
            <a:ext cx="506407" cy="2402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6" name="TextBox 135">
            <a:extLst>
              <a:ext uri="{FF2B5EF4-FFF2-40B4-BE49-F238E27FC236}">
                <a16:creationId xmlns:a16="http://schemas.microsoft.com/office/drawing/2014/main" id="{4A48D112-7767-4B9E-B26D-CCC50C88A105}"/>
              </a:ext>
            </a:extLst>
          </p:cNvPr>
          <p:cNvSpPr txBox="1"/>
          <p:nvPr/>
        </p:nvSpPr>
        <p:spPr>
          <a:xfrm>
            <a:off x="7644855" y="1229553"/>
            <a:ext cx="1046332" cy="253916"/>
          </a:xfrm>
          <a:prstGeom prst="rect">
            <a:avLst/>
          </a:prstGeom>
          <a:noFill/>
        </p:spPr>
        <p:txBody>
          <a:bodyPr wrap="square" rtlCol="0">
            <a:spAutoFit/>
          </a:bodyPr>
          <a:lstStyle/>
          <a:p>
            <a:r>
              <a:rPr lang="en-US" sz="1050" dirty="0"/>
              <a:t>Cluster2</a:t>
            </a:r>
          </a:p>
        </p:txBody>
      </p:sp>
      <p:sp>
        <p:nvSpPr>
          <p:cNvPr id="138" name="Rectangle: Rounded Corners 137">
            <a:extLst>
              <a:ext uri="{FF2B5EF4-FFF2-40B4-BE49-F238E27FC236}">
                <a16:creationId xmlns:a16="http://schemas.microsoft.com/office/drawing/2014/main" id="{E831CD5E-38DC-4224-AFE5-43C0F0450AD9}"/>
              </a:ext>
            </a:extLst>
          </p:cNvPr>
          <p:cNvSpPr/>
          <p:nvPr/>
        </p:nvSpPr>
        <p:spPr>
          <a:xfrm>
            <a:off x="9026897" y="1673796"/>
            <a:ext cx="1325482" cy="547123"/>
          </a:xfrm>
          <a:prstGeom prst="round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9" name="Cube 138">
            <a:extLst>
              <a:ext uri="{FF2B5EF4-FFF2-40B4-BE49-F238E27FC236}">
                <a16:creationId xmlns:a16="http://schemas.microsoft.com/office/drawing/2014/main" id="{3009D9C9-EE94-4EE9-BD62-0F33DBFDF18A}"/>
              </a:ext>
            </a:extLst>
          </p:cNvPr>
          <p:cNvSpPr/>
          <p:nvPr/>
        </p:nvSpPr>
        <p:spPr>
          <a:xfrm>
            <a:off x="9206323" y="1976189"/>
            <a:ext cx="199448" cy="1663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0" name="Cube 139">
            <a:extLst>
              <a:ext uri="{FF2B5EF4-FFF2-40B4-BE49-F238E27FC236}">
                <a16:creationId xmlns:a16="http://schemas.microsoft.com/office/drawing/2014/main" id="{40C5272F-B784-4328-B116-F4C4A5D6A298}"/>
              </a:ext>
            </a:extLst>
          </p:cNvPr>
          <p:cNvSpPr/>
          <p:nvPr/>
        </p:nvSpPr>
        <p:spPr>
          <a:xfrm>
            <a:off x="9424237" y="1874418"/>
            <a:ext cx="278288" cy="26522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1" name="Cube 140">
            <a:extLst>
              <a:ext uri="{FF2B5EF4-FFF2-40B4-BE49-F238E27FC236}">
                <a16:creationId xmlns:a16="http://schemas.microsoft.com/office/drawing/2014/main" id="{A24DE634-34E0-4EF1-B033-959FC6877682}"/>
              </a:ext>
            </a:extLst>
          </p:cNvPr>
          <p:cNvSpPr/>
          <p:nvPr/>
        </p:nvSpPr>
        <p:spPr>
          <a:xfrm>
            <a:off x="9772033" y="1976189"/>
            <a:ext cx="199448" cy="1663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2" name="Cube 141">
            <a:extLst>
              <a:ext uri="{FF2B5EF4-FFF2-40B4-BE49-F238E27FC236}">
                <a16:creationId xmlns:a16="http://schemas.microsoft.com/office/drawing/2014/main" id="{282CA643-E54D-4CB4-9678-2F166D50421F}"/>
              </a:ext>
            </a:extLst>
          </p:cNvPr>
          <p:cNvSpPr/>
          <p:nvPr/>
        </p:nvSpPr>
        <p:spPr>
          <a:xfrm>
            <a:off x="9989947" y="1921202"/>
            <a:ext cx="260684" cy="2184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3" name="TextBox 142">
            <a:extLst>
              <a:ext uri="{FF2B5EF4-FFF2-40B4-BE49-F238E27FC236}">
                <a16:creationId xmlns:a16="http://schemas.microsoft.com/office/drawing/2014/main" id="{AF4668DB-8D5D-4DD4-ACE8-53AFB6BF9F20}"/>
              </a:ext>
            </a:extLst>
          </p:cNvPr>
          <p:cNvSpPr txBox="1"/>
          <p:nvPr/>
        </p:nvSpPr>
        <p:spPr>
          <a:xfrm>
            <a:off x="9306047" y="1680915"/>
            <a:ext cx="1046332" cy="253916"/>
          </a:xfrm>
          <a:prstGeom prst="rect">
            <a:avLst/>
          </a:prstGeom>
          <a:noFill/>
        </p:spPr>
        <p:txBody>
          <a:bodyPr wrap="square" rtlCol="0">
            <a:spAutoFit/>
          </a:bodyPr>
          <a:lstStyle/>
          <a:p>
            <a:r>
              <a:rPr lang="en-US" sz="1050" dirty="0"/>
              <a:t>Cluster3</a:t>
            </a:r>
          </a:p>
        </p:txBody>
      </p:sp>
      <p:sp>
        <p:nvSpPr>
          <p:cNvPr id="144" name="Rectangle: Rounded Corners 143">
            <a:extLst>
              <a:ext uri="{FF2B5EF4-FFF2-40B4-BE49-F238E27FC236}">
                <a16:creationId xmlns:a16="http://schemas.microsoft.com/office/drawing/2014/main" id="{7DFE4071-D26C-4434-A325-FA681ACF5A09}"/>
              </a:ext>
            </a:extLst>
          </p:cNvPr>
          <p:cNvSpPr/>
          <p:nvPr/>
        </p:nvSpPr>
        <p:spPr>
          <a:xfrm>
            <a:off x="9068492" y="2283024"/>
            <a:ext cx="1325482" cy="547123"/>
          </a:xfrm>
          <a:prstGeom prst="round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5" name="Cube 144">
            <a:extLst>
              <a:ext uri="{FF2B5EF4-FFF2-40B4-BE49-F238E27FC236}">
                <a16:creationId xmlns:a16="http://schemas.microsoft.com/office/drawing/2014/main" id="{39A1F3EB-4397-4B08-B284-C740FEA25AC3}"/>
              </a:ext>
            </a:extLst>
          </p:cNvPr>
          <p:cNvSpPr/>
          <p:nvPr/>
        </p:nvSpPr>
        <p:spPr>
          <a:xfrm>
            <a:off x="9247917" y="2497901"/>
            <a:ext cx="271273" cy="2539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9" name="TextBox 148">
            <a:extLst>
              <a:ext uri="{FF2B5EF4-FFF2-40B4-BE49-F238E27FC236}">
                <a16:creationId xmlns:a16="http://schemas.microsoft.com/office/drawing/2014/main" id="{240EF60C-B220-41A5-9696-D330B9E6BEAF}"/>
              </a:ext>
            </a:extLst>
          </p:cNvPr>
          <p:cNvSpPr txBox="1"/>
          <p:nvPr/>
        </p:nvSpPr>
        <p:spPr>
          <a:xfrm>
            <a:off x="9347642" y="2290143"/>
            <a:ext cx="1046332" cy="253916"/>
          </a:xfrm>
          <a:prstGeom prst="rect">
            <a:avLst/>
          </a:prstGeom>
          <a:noFill/>
        </p:spPr>
        <p:txBody>
          <a:bodyPr wrap="square" rtlCol="0">
            <a:spAutoFit/>
          </a:bodyPr>
          <a:lstStyle/>
          <a:p>
            <a:r>
              <a:rPr lang="en-US" sz="1050" dirty="0"/>
              <a:t>Cluster4</a:t>
            </a:r>
          </a:p>
        </p:txBody>
      </p:sp>
      <p:sp>
        <p:nvSpPr>
          <p:cNvPr id="150" name="Rectangle: Rounded Corners 149">
            <a:extLst>
              <a:ext uri="{FF2B5EF4-FFF2-40B4-BE49-F238E27FC236}">
                <a16:creationId xmlns:a16="http://schemas.microsoft.com/office/drawing/2014/main" id="{1A63E1A8-D22B-4D6C-B927-3C281BF0DD6C}"/>
              </a:ext>
            </a:extLst>
          </p:cNvPr>
          <p:cNvSpPr/>
          <p:nvPr/>
        </p:nvSpPr>
        <p:spPr>
          <a:xfrm>
            <a:off x="7365705" y="2537442"/>
            <a:ext cx="1325482" cy="54712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1" name="Cube 150">
            <a:extLst>
              <a:ext uri="{FF2B5EF4-FFF2-40B4-BE49-F238E27FC236}">
                <a16:creationId xmlns:a16="http://schemas.microsoft.com/office/drawing/2014/main" id="{FBC9B2B7-A55B-4DFE-804F-0618DC7E0E7F}"/>
              </a:ext>
            </a:extLst>
          </p:cNvPr>
          <p:cNvSpPr/>
          <p:nvPr/>
        </p:nvSpPr>
        <p:spPr>
          <a:xfrm>
            <a:off x="7545131" y="2735995"/>
            <a:ext cx="176548" cy="27023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2" name="Cube 151">
            <a:extLst>
              <a:ext uri="{FF2B5EF4-FFF2-40B4-BE49-F238E27FC236}">
                <a16:creationId xmlns:a16="http://schemas.microsoft.com/office/drawing/2014/main" id="{0EE8F07E-30CD-436D-9A45-3694C97FC3E4}"/>
              </a:ext>
            </a:extLst>
          </p:cNvPr>
          <p:cNvSpPr/>
          <p:nvPr/>
        </p:nvSpPr>
        <p:spPr>
          <a:xfrm>
            <a:off x="7763045" y="2814235"/>
            <a:ext cx="118804" cy="189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3" name="Cube 152">
            <a:extLst>
              <a:ext uri="{FF2B5EF4-FFF2-40B4-BE49-F238E27FC236}">
                <a16:creationId xmlns:a16="http://schemas.microsoft.com/office/drawing/2014/main" id="{AABE7CAB-A2BB-4792-BD78-FA625168254D}"/>
              </a:ext>
            </a:extLst>
          </p:cNvPr>
          <p:cNvSpPr/>
          <p:nvPr/>
        </p:nvSpPr>
        <p:spPr>
          <a:xfrm>
            <a:off x="8110841" y="2754051"/>
            <a:ext cx="118804" cy="25218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4" name="Cube 153">
            <a:extLst>
              <a:ext uri="{FF2B5EF4-FFF2-40B4-BE49-F238E27FC236}">
                <a16:creationId xmlns:a16="http://schemas.microsoft.com/office/drawing/2014/main" id="{49E200FF-929B-4DAB-9C02-6C96ED4744B8}"/>
              </a:ext>
            </a:extLst>
          </p:cNvPr>
          <p:cNvSpPr/>
          <p:nvPr/>
        </p:nvSpPr>
        <p:spPr>
          <a:xfrm>
            <a:off x="8328755" y="2544561"/>
            <a:ext cx="176548" cy="45873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5" name="TextBox 154">
            <a:extLst>
              <a:ext uri="{FF2B5EF4-FFF2-40B4-BE49-F238E27FC236}">
                <a16:creationId xmlns:a16="http://schemas.microsoft.com/office/drawing/2014/main" id="{9AD45799-2088-4746-AF97-3190D891ADCF}"/>
              </a:ext>
            </a:extLst>
          </p:cNvPr>
          <p:cNvSpPr txBox="1"/>
          <p:nvPr/>
        </p:nvSpPr>
        <p:spPr>
          <a:xfrm>
            <a:off x="7644855" y="2544561"/>
            <a:ext cx="1046332" cy="253916"/>
          </a:xfrm>
          <a:prstGeom prst="rect">
            <a:avLst/>
          </a:prstGeom>
          <a:noFill/>
        </p:spPr>
        <p:txBody>
          <a:bodyPr wrap="square" rtlCol="0">
            <a:spAutoFit/>
          </a:bodyPr>
          <a:lstStyle/>
          <a:p>
            <a:r>
              <a:rPr lang="en-US" sz="1050" dirty="0"/>
              <a:t>Cluster5</a:t>
            </a:r>
          </a:p>
        </p:txBody>
      </p:sp>
      <p:sp>
        <p:nvSpPr>
          <p:cNvPr id="156" name="Cube 155">
            <a:extLst>
              <a:ext uri="{FF2B5EF4-FFF2-40B4-BE49-F238E27FC236}">
                <a16:creationId xmlns:a16="http://schemas.microsoft.com/office/drawing/2014/main" id="{0AA79C08-0D1F-475B-93FC-2F3CA9E48BA5}"/>
              </a:ext>
            </a:extLst>
          </p:cNvPr>
          <p:cNvSpPr/>
          <p:nvPr/>
        </p:nvSpPr>
        <p:spPr>
          <a:xfrm>
            <a:off x="7939232" y="2746090"/>
            <a:ext cx="118804" cy="26564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61" name="Straight Arrow Connector 160">
            <a:extLst>
              <a:ext uri="{FF2B5EF4-FFF2-40B4-BE49-F238E27FC236}">
                <a16:creationId xmlns:a16="http://schemas.microsoft.com/office/drawing/2014/main" id="{1628887B-E37D-4C39-A97E-6AEB997D039F}"/>
              </a:ext>
            </a:extLst>
          </p:cNvPr>
          <p:cNvCxnSpPr>
            <a:cxnSpLocks/>
          </p:cNvCxnSpPr>
          <p:nvPr/>
        </p:nvCxnSpPr>
        <p:spPr>
          <a:xfrm flipH="1">
            <a:off x="5198685" y="2341389"/>
            <a:ext cx="1697422" cy="70291"/>
          </a:xfrm>
          <a:prstGeom prst="straightConnector1">
            <a:avLst/>
          </a:prstGeom>
          <a:ln w="28575">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1B66BF9-F1CA-4811-AF61-116AFE48EE92}"/>
              </a:ext>
            </a:extLst>
          </p:cNvPr>
          <p:cNvCxnSpPr>
            <a:cxnSpLocks/>
          </p:cNvCxnSpPr>
          <p:nvPr/>
        </p:nvCxnSpPr>
        <p:spPr>
          <a:xfrm flipH="1">
            <a:off x="5245278" y="2886226"/>
            <a:ext cx="1650829" cy="95162"/>
          </a:xfrm>
          <a:prstGeom prst="straightConnector1">
            <a:avLst/>
          </a:prstGeom>
          <a:ln w="28575">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592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FB5C94D-FCBE-4FC1-A2D7-E3851412E9E3}"/>
              </a:ext>
            </a:extLst>
          </p:cNvPr>
          <p:cNvSpPr txBox="1">
            <a:spLocks/>
          </p:cNvSpPr>
          <p:nvPr/>
        </p:nvSpPr>
        <p:spPr>
          <a:xfrm>
            <a:off x="1234440" y="24377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C00000"/>
                </a:solidFill>
              </a:rPr>
              <a:t>Backup</a:t>
            </a:r>
          </a:p>
        </p:txBody>
      </p:sp>
    </p:spTree>
    <p:extLst>
      <p:ext uri="{BB962C8B-B14F-4D97-AF65-F5344CB8AC3E}">
        <p14:creationId xmlns:p14="http://schemas.microsoft.com/office/powerpoint/2010/main" val="3833182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1AA32CA-34BB-48A2-AAD1-8333678B2A46}"/>
              </a:ext>
            </a:extLst>
          </p:cNvPr>
          <p:cNvSpPr/>
          <p:nvPr/>
        </p:nvSpPr>
        <p:spPr>
          <a:xfrm>
            <a:off x="193623" y="5072948"/>
            <a:ext cx="6666269" cy="1429452"/>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790575" y="38585"/>
            <a:ext cx="10772553" cy="937037"/>
          </a:xfrm>
        </p:spPr>
        <p:txBody>
          <a:bodyPr>
            <a:noAutofit/>
          </a:bodyPr>
          <a:lstStyle/>
          <a:p>
            <a:pPr algn="ctr"/>
            <a:r>
              <a:rPr lang="en-US" sz="3200" b="1" dirty="0">
                <a:solidFill>
                  <a:srgbClr val="C00000"/>
                </a:solidFill>
              </a:rPr>
              <a:t>Shared State Typed Multi-Scheduler Design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8057446" y="975622"/>
            <a:ext cx="4134553" cy="4801314"/>
          </a:xfrm>
          <a:prstGeom prst="rect">
            <a:avLst/>
          </a:prstGeom>
          <a:noFill/>
        </p:spPr>
        <p:txBody>
          <a:bodyPr wrap="square" rtlCol="0">
            <a:spAutoFit/>
          </a:bodyPr>
          <a:lstStyle/>
          <a:p>
            <a:r>
              <a:rPr lang="en-US" dirty="0"/>
              <a:t>Scheduling Flow:</a:t>
            </a:r>
          </a:p>
          <a:p>
            <a:pPr marL="342900" indent="-342900">
              <a:buFont typeface="+mj-lt"/>
              <a:buAutoNum type="arabicPeriod"/>
            </a:pPr>
            <a:r>
              <a:rPr lang="en-US" sz="1400" dirty="0"/>
              <a:t>Each Req is handled by only one Global Scheduler </a:t>
            </a:r>
          </a:p>
          <a:p>
            <a:pPr marL="342900" indent="-342900">
              <a:buFont typeface="+mj-lt"/>
              <a:buAutoNum type="arabicPeriod"/>
            </a:pPr>
            <a:r>
              <a:rPr lang="en-US" sz="1400" dirty="0"/>
              <a:t>All cluster resources are shared among all Global schedulers</a:t>
            </a:r>
          </a:p>
          <a:p>
            <a:pPr marL="342900" indent="-342900">
              <a:buFont typeface="+mj-lt"/>
              <a:buAutoNum type="arabicPeriod"/>
            </a:pPr>
            <a:r>
              <a:rPr lang="en-US" sz="1400" dirty="0"/>
              <a:t>Divide the Global Schedulers into multiple types (e.g. each scheduler type is associated with a VM/POD profile type) A Req is assigned to a specific type scheduler. The scheduler selects the best cluster based on its algorithm( Pod info, Node info, cluster info, global info)</a:t>
            </a:r>
          </a:p>
          <a:p>
            <a:r>
              <a:rPr lang="en-US" dirty="0"/>
              <a:t>Pros:</a:t>
            </a:r>
            <a:endParaRPr lang="en-US" sz="1400" dirty="0"/>
          </a:p>
          <a:p>
            <a:pPr marL="285750" indent="-285750">
              <a:buFont typeface="Arial" panose="020B0604020202020204" pitchFamily="34" charset="0"/>
              <a:buChar char="•"/>
            </a:pPr>
            <a:r>
              <a:rPr lang="en-US" sz="1400" dirty="0"/>
              <a:t>resource usage rate is globally optimal.</a:t>
            </a:r>
          </a:p>
          <a:p>
            <a:pPr marL="285750" indent="-285750">
              <a:buFont typeface="Arial" panose="020B0604020202020204" pitchFamily="34" charset="0"/>
              <a:buChar char="•"/>
            </a:pPr>
            <a:r>
              <a:rPr lang="en-US" sz="1400" dirty="0"/>
              <a:t>Scalability is good </a:t>
            </a:r>
          </a:p>
          <a:p>
            <a:pPr marL="285750" indent="-285750">
              <a:buFont typeface="Arial" panose="020B0604020202020204" pitchFamily="34" charset="0"/>
              <a:buChar char="•"/>
            </a:pPr>
            <a:r>
              <a:rPr lang="en-US" sz="1400" dirty="0"/>
              <a:t>Can handle burst of </a:t>
            </a:r>
            <a:r>
              <a:rPr lang="en-US" sz="1400" dirty="0" err="1"/>
              <a:t>Reqs</a:t>
            </a:r>
            <a:r>
              <a:rPr lang="en-US" sz="1400" dirty="0"/>
              <a:t> since </a:t>
            </a:r>
            <a:r>
              <a:rPr lang="en-US" sz="1400" dirty="0" err="1"/>
              <a:t>Reqs</a:t>
            </a:r>
            <a:r>
              <a:rPr lang="en-US" sz="1400" dirty="0"/>
              <a:t> are handled in parallel. </a:t>
            </a:r>
          </a:p>
          <a:p>
            <a:r>
              <a:rPr lang="en-US" dirty="0"/>
              <a:t>Cons: </a:t>
            </a:r>
          </a:p>
          <a:p>
            <a:pPr marL="285750" indent="-285750">
              <a:buFont typeface="Arial" panose="020B0604020202020204" pitchFamily="34" charset="0"/>
              <a:buChar char="•"/>
            </a:pPr>
            <a:r>
              <a:rPr lang="en-US" sz="1400" dirty="0"/>
              <a:t> need to deal with stale info and conflicts:  Optimistic locking instead of Pessimistic locking. 1) Put back the req to scheduler and waiting to be scheduled again which will impact allocation latency. 2) Select the second best node.</a:t>
            </a:r>
          </a:p>
        </p:txBody>
      </p:sp>
      <p:grpSp>
        <p:nvGrpSpPr>
          <p:cNvPr id="30" name="Group 29">
            <a:extLst>
              <a:ext uri="{FF2B5EF4-FFF2-40B4-BE49-F238E27FC236}">
                <a16:creationId xmlns:a16="http://schemas.microsoft.com/office/drawing/2014/main" id="{0367A898-B152-4251-9ADE-751BB2EEC4ED}"/>
              </a:ext>
            </a:extLst>
          </p:cNvPr>
          <p:cNvGrpSpPr/>
          <p:nvPr/>
        </p:nvGrpSpPr>
        <p:grpSpPr>
          <a:xfrm>
            <a:off x="314724" y="999637"/>
            <a:ext cx="7102072" cy="5369696"/>
            <a:chOff x="314724" y="999637"/>
            <a:chExt cx="7102072" cy="5369696"/>
          </a:xfrm>
        </p:grpSpPr>
        <p:sp>
          <p:nvSpPr>
            <p:cNvPr id="97" name="Rectangle: Rounded Corners 96">
              <a:extLst>
                <a:ext uri="{FF2B5EF4-FFF2-40B4-BE49-F238E27FC236}">
                  <a16:creationId xmlns:a16="http://schemas.microsoft.com/office/drawing/2014/main" id="{D7BDC74F-2888-4A78-8DBD-71824155898F}"/>
                </a:ext>
              </a:extLst>
            </p:cNvPr>
            <p:cNvSpPr/>
            <p:nvPr/>
          </p:nvSpPr>
          <p:spPr>
            <a:xfrm>
              <a:off x="4084030" y="5233370"/>
              <a:ext cx="2551422" cy="113596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ECBFF45-461F-4EF5-8CAA-2056FC9371A1}"/>
                </a:ext>
              </a:extLst>
            </p:cNvPr>
            <p:cNvSpPr/>
            <p:nvPr/>
          </p:nvSpPr>
          <p:spPr>
            <a:xfrm>
              <a:off x="314724" y="5233370"/>
              <a:ext cx="3619361" cy="112024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23BBFD9-EAB8-4E0C-B3E0-BFA8C434C99C}"/>
                </a:ext>
              </a:extLst>
            </p:cNvPr>
            <p:cNvSpPr/>
            <p:nvPr/>
          </p:nvSpPr>
          <p:spPr>
            <a:xfrm>
              <a:off x="348773" y="2746649"/>
              <a:ext cx="1483953" cy="82351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Scheduler-1</a:t>
              </a:r>
            </a:p>
          </p:txBody>
        </p:sp>
        <p:cxnSp>
          <p:nvCxnSpPr>
            <p:cNvPr id="50" name="Straight Arrow Connector 49">
              <a:extLst>
                <a:ext uri="{FF2B5EF4-FFF2-40B4-BE49-F238E27FC236}">
                  <a16:creationId xmlns:a16="http://schemas.microsoft.com/office/drawing/2014/main" id="{800958DF-A8F1-4F5D-BCFC-FD56CD6B635D}"/>
                </a:ext>
              </a:extLst>
            </p:cNvPr>
            <p:cNvCxnSpPr>
              <a:cxnSpLocks/>
              <a:stCxn id="62" idx="4"/>
              <a:endCxn id="40" idx="0"/>
            </p:cNvCxnSpPr>
            <p:nvPr/>
          </p:nvCxnSpPr>
          <p:spPr>
            <a:xfrm flipH="1">
              <a:off x="2784369" y="2243565"/>
              <a:ext cx="53165" cy="503084"/>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EB6D613-1328-495E-AD89-A7B01DE00F1B}"/>
                </a:ext>
              </a:extLst>
            </p:cNvPr>
            <p:cNvCxnSpPr>
              <a:cxnSpLocks/>
              <a:stCxn id="62" idx="3"/>
              <a:endCxn id="45" idx="0"/>
            </p:cNvCxnSpPr>
            <p:nvPr/>
          </p:nvCxnSpPr>
          <p:spPr>
            <a:xfrm flipH="1">
              <a:off x="1090750" y="2148307"/>
              <a:ext cx="478693" cy="59834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13A9230-7312-4E7F-A3D9-952877533FA1}"/>
                </a:ext>
              </a:extLst>
            </p:cNvPr>
            <p:cNvSpPr/>
            <p:nvPr/>
          </p:nvSpPr>
          <p:spPr>
            <a:xfrm>
              <a:off x="1344936" y="999637"/>
              <a:ext cx="3569135" cy="6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To-be-scheduled VM/POD Pool</a:t>
              </a:r>
            </a:p>
          </p:txBody>
        </p:sp>
        <p:cxnSp>
          <p:nvCxnSpPr>
            <p:cNvPr id="61" name="Straight Arrow Connector 60">
              <a:extLst>
                <a:ext uri="{FF2B5EF4-FFF2-40B4-BE49-F238E27FC236}">
                  <a16:creationId xmlns:a16="http://schemas.microsoft.com/office/drawing/2014/main" id="{116E4B98-81FC-4337-9F1A-3976C8710482}"/>
                </a:ext>
              </a:extLst>
            </p:cNvPr>
            <p:cNvCxnSpPr>
              <a:cxnSpLocks/>
              <a:stCxn id="5" idx="0"/>
            </p:cNvCxnSpPr>
            <p:nvPr/>
          </p:nvCxnSpPr>
          <p:spPr>
            <a:xfrm flipH="1" flipV="1">
              <a:off x="2944800" y="3567408"/>
              <a:ext cx="581958" cy="150554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7CE443AB-B18C-4970-A941-00F0E820E886}"/>
                </a:ext>
              </a:extLst>
            </p:cNvPr>
            <p:cNvSpPr/>
            <p:nvPr/>
          </p:nvSpPr>
          <p:spPr>
            <a:xfrm>
              <a:off x="1044183" y="1593104"/>
              <a:ext cx="3586702" cy="650461"/>
            </a:xfrm>
            <a:prstGeom prst="ellipse">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ube 62">
              <a:extLst>
                <a:ext uri="{FF2B5EF4-FFF2-40B4-BE49-F238E27FC236}">
                  <a16:creationId xmlns:a16="http://schemas.microsoft.com/office/drawing/2014/main" id="{160077B9-409F-4C67-B3E5-8ACEF430DAA5}"/>
                </a:ext>
              </a:extLst>
            </p:cNvPr>
            <p:cNvSpPr/>
            <p:nvPr/>
          </p:nvSpPr>
          <p:spPr>
            <a:xfrm>
              <a:off x="1685346" y="1738428"/>
              <a:ext cx="374276" cy="36755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ube 64">
              <a:extLst>
                <a:ext uri="{FF2B5EF4-FFF2-40B4-BE49-F238E27FC236}">
                  <a16:creationId xmlns:a16="http://schemas.microsoft.com/office/drawing/2014/main" id="{392BF9F9-B500-49D4-9D66-F895031ACB7D}"/>
                </a:ext>
              </a:extLst>
            </p:cNvPr>
            <p:cNvSpPr/>
            <p:nvPr/>
          </p:nvSpPr>
          <p:spPr>
            <a:xfrm>
              <a:off x="2143401" y="1741946"/>
              <a:ext cx="374276" cy="367553"/>
            </a:xfrm>
            <a:prstGeom prst="cub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ube 66">
              <a:extLst>
                <a:ext uri="{FF2B5EF4-FFF2-40B4-BE49-F238E27FC236}">
                  <a16:creationId xmlns:a16="http://schemas.microsoft.com/office/drawing/2014/main" id="{B6AE8F5B-CD5B-4E56-BD6D-A3B40EB2AFDB}"/>
                </a:ext>
              </a:extLst>
            </p:cNvPr>
            <p:cNvSpPr/>
            <p:nvPr/>
          </p:nvSpPr>
          <p:spPr>
            <a:xfrm>
              <a:off x="2640389" y="1730003"/>
              <a:ext cx="374276" cy="367553"/>
            </a:xfrm>
            <a:prstGeom prst="cub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5E48C9A-A795-40FA-8855-8FB0F302E999}"/>
                </a:ext>
              </a:extLst>
            </p:cNvPr>
            <p:cNvSpPr/>
            <p:nvPr/>
          </p:nvSpPr>
          <p:spPr>
            <a:xfrm>
              <a:off x="4368644" y="5474619"/>
              <a:ext cx="963466" cy="7678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F4DFBA8-5342-421C-976C-511AA0C71853}"/>
                </a:ext>
              </a:extLst>
            </p:cNvPr>
            <p:cNvSpPr/>
            <p:nvPr/>
          </p:nvSpPr>
          <p:spPr>
            <a:xfrm>
              <a:off x="352582" y="5474620"/>
              <a:ext cx="1052883" cy="75847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ube 70">
              <a:extLst>
                <a:ext uri="{FF2B5EF4-FFF2-40B4-BE49-F238E27FC236}">
                  <a16:creationId xmlns:a16="http://schemas.microsoft.com/office/drawing/2014/main" id="{1DF6D68B-0D44-492E-A786-E18D28E335D7}"/>
                </a:ext>
              </a:extLst>
            </p:cNvPr>
            <p:cNvSpPr/>
            <p:nvPr/>
          </p:nvSpPr>
          <p:spPr>
            <a:xfrm>
              <a:off x="484957" y="5566360"/>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CFB20E5-CE18-437A-951D-203AE8ED8D75}"/>
                </a:ext>
              </a:extLst>
            </p:cNvPr>
            <p:cNvSpPr/>
            <p:nvPr/>
          </p:nvSpPr>
          <p:spPr>
            <a:xfrm>
              <a:off x="4399122" y="5859780"/>
              <a:ext cx="843974" cy="22507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4</a:t>
              </a:r>
            </a:p>
          </p:txBody>
        </p:sp>
        <p:sp>
          <p:nvSpPr>
            <p:cNvPr id="76" name="Cube 75">
              <a:extLst>
                <a:ext uri="{FF2B5EF4-FFF2-40B4-BE49-F238E27FC236}">
                  <a16:creationId xmlns:a16="http://schemas.microsoft.com/office/drawing/2014/main" id="{EA7AA9FD-0853-47A0-91B0-1DC12EA29E86}"/>
                </a:ext>
              </a:extLst>
            </p:cNvPr>
            <p:cNvSpPr/>
            <p:nvPr/>
          </p:nvSpPr>
          <p:spPr>
            <a:xfrm>
              <a:off x="995873" y="559377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7755F67-7ACA-4DF5-AADF-93310EE3FB81}"/>
                </a:ext>
              </a:extLst>
            </p:cNvPr>
            <p:cNvSpPr/>
            <p:nvPr/>
          </p:nvSpPr>
          <p:spPr>
            <a:xfrm>
              <a:off x="1593284" y="5474619"/>
              <a:ext cx="1052883" cy="74100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a:extLst>
                <a:ext uri="{FF2B5EF4-FFF2-40B4-BE49-F238E27FC236}">
                  <a16:creationId xmlns:a16="http://schemas.microsoft.com/office/drawing/2014/main" id="{F8072995-A235-4D08-8054-32DB9679D2AA}"/>
                </a:ext>
              </a:extLst>
            </p:cNvPr>
            <p:cNvSpPr/>
            <p:nvPr/>
          </p:nvSpPr>
          <p:spPr>
            <a:xfrm>
              <a:off x="2037634" y="5568938"/>
              <a:ext cx="230073" cy="25404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ube 83">
              <a:extLst>
                <a:ext uri="{FF2B5EF4-FFF2-40B4-BE49-F238E27FC236}">
                  <a16:creationId xmlns:a16="http://schemas.microsoft.com/office/drawing/2014/main" id="{884F3EEF-91C3-41F7-9A28-CC30BD81B273}"/>
                </a:ext>
              </a:extLst>
            </p:cNvPr>
            <p:cNvSpPr/>
            <p:nvPr/>
          </p:nvSpPr>
          <p:spPr>
            <a:xfrm>
              <a:off x="4544821" y="5547299"/>
              <a:ext cx="211633" cy="259985"/>
            </a:xfrm>
            <a:prstGeom prst="cube">
              <a:avLst/>
            </a:prstGeom>
            <a:solidFill>
              <a:srgbClr val="F8B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8B7BB51-AD32-43F8-A49F-21E820C89F22}"/>
                </a:ext>
              </a:extLst>
            </p:cNvPr>
            <p:cNvSpPr/>
            <p:nvPr/>
          </p:nvSpPr>
          <p:spPr>
            <a:xfrm>
              <a:off x="1639913" y="5921816"/>
              <a:ext cx="1000832" cy="18253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2</a:t>
              </a:r>
            </a:p>
          </p:txBody>
        </p:sp>
        <p:sp>
          <p:nvSpPr>
            <p:cNvPr id="86" name="Rectangle 85">
              <a:extLst>
                <a:ext uri="{FF2B5EF4-FFF2-40B4-BE49-F238E27FC236}">
                  <a16:creationId xmlns:a16="http://schemas.microsoft.com/office/drawing/2014/main" id="{E7A7A278-3388-46F7-B3AB-D3277481D0A4}"/>
                </a:ext>
              </a:extLst>
            </p:cNvPr>
            <p:cNvSpPr/>
            <p:nvPr/>
          </p:nvSpPr>
          <p:spPr>
            <a:xfrm>
              <a:off x="436249" y="5957645"/>
              <a:ext cx="941593" cy="23355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1</a:t>
              </a:r>
            </a:p>
          </p:txBody>
        </p:sp>
        <p:sp>
          <p:nvSpPr>
            <p:cNvPr id="87" name="Rectangle 86">
              <a:extLst>
                <a:ext uri="{FF2B5EF4-FFF2-40B4-BE49-F238E27FC236}">
                  <a16:creationId xmlns:a16="http://schemas.microsoft.com/office/drawing/2014/main" id="{CDCF25EA-C42F-43B1-9C9F-49C648C6CD08}"/>
                </a:ext>
              </a:extLst>
            </p:cNvPr>
            <p:cNvSpPr/>
            <p:nvPr/>
          </p:nvSpPr>
          <p:spPr>
            <a:xfrm>
              <a:off x="2775372" y="5485307"/>
              <a:ext cx="1052883" cy="74100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2124785-6FEA-48DE-A6DD-6F947F76EE37}"/>
                </a:ext>
              </a:extLst>
            </p:cNvPr>
            <p:cNvSpPr/>
            <p:nvPr/>
          </p:nvSpPr>
          <p:spPr>
            <a:xfrm>
              <a:off x="2822001" y="5932504"/>
              <a:ext cx="1000832" cy="18253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3</a:t>
              </a:r>
            </a:p>
          </p:txBody>
        </p:sp>
        <p:sp>
          <p:nvSpPr>
            <p:cNvPr id="89" name="Rectangle 88">
              <a:extLst>
                <a:ext uri="{FF2B5EF4-FFF2-40B4-BE49-F238E27FC236}">
                  <a16:creationId xmlns:a16="http://schemas.microsoft.com/office/drawing/2014/main" id="{08329BF1-BEF2-4E35-B056-0FCA15ED9905}"/>
                </a:ext>
              </a:extLst>
            </p:cNvPr>
            <p:cNvSpPr/>
            <p:nvPr/>
          </p:nvSpPr>
          <p:spPr>
            <a:xfrm>
              <a:off x="5495602" y="5463668"/>
              <a:ext cx="963466" cy="7694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F832CEE-7BF9-4BE8-86A6-A2FC5434BFBC}"/>
                </a:ext>
              </a:extLst>
            </p:cNvPr>
            <p:cNvSpPr/>
            <p:nvPr/>
          </p:nvSpPr>
          <p:spPr>
            <a:xfrm>
              <a:off x="5524318" y="5879277"/>
              <a:ext cx="843974" cy="22507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5</a:t>
              </a:r>
            </a:p>
          </p:txBody>
        </p:sp>
        <p:sp>
          <p:nvSpPr>
            <p:cNvPr id="93" name="Cube 92">
              <a:extLst>
                <a:ext uri="{FF2B5EF4-FFF2-40B4-BE49-F238E27FC236}">
                  <a16:creationId xmlns:a16="http://schemas.microsoft.com/office/drawing/2014/main" id="{620031A0-C055-44EC-AD4F-1EBA79CA8D86}"/>
                </a:ext>
              </a:extLst>
            </p:cNvPr>
            <p:cNvSpPr/>
            <p:nvPr/>
          </p:nvSpPr>
          <p:spPr>
            <a:xfrm>
              <a:off x="5666331" y="5555099"/>
              <a:ext cx="211633" cy="259985"/>
            </a:xfrm>
            <a:prstGeom prst="cube">
              <a:avLst/>
            </a:prstGeom>
            <a:solidFill>
              <a:srgbClr val="F8B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B9D63B9E-CC60-482C-A92B-FECC5E271E5F}"/>
                </a:ext>
              </a:extLst>
            </p:cNvPr>
            <p:cNvSpPr txBox="1"/>
            <p:nvPr/>
          </p:nvSpPr>
          <p:spPr>
            <a:xfrm>
              <a:off x="1670193" y="5162652"/>
              <a:ext cx="1395109" cy="369332"/>
            </a:xfrm>
            <a:prstGeom prst="rect">
              <a:avLst/>
            </a:prstGeom>
            <a:noFill/>
          </p:spPr>
          <p:txBody>
            <a:bodyPr wrap="square" rtlCol="0">
              <a:spAutoFit/>
            </a:bodyPr>
            <a:lstStyle/>
            <a:p>
              <a:r>
                <a:rPr lang="en-US" dirty="0"/>
                <a:t>Cluster1</a:t>
              </a:r>
            </a:p>
          </p:txBody>
        </p:sp>
        <p:sp>
          <p:nvSpPr>
            <p:cNvPr id="98" name="TextBox 97">
              <a:extLst>
                <a:ext uri="{FF2B5EF4-FFF2-40B4-BE49-F238E27FC236}">
                  <a16:creationId xmlns:a16="http://schemas.microsoft.com/office/drawing/2014/main" id="{C56A9370-C8AF-4799-821C-690311BE0907}"/>
                </a:ext>
              </a:extLst>
            </p:cNvPr>
            <p:cNvSpPr txBox="1"/>
            <p:nvPr/>
          </p:nvSpPr>
          <p:spPr>
            <a:xfrm>
              <a:off x="4914071" y="5140052"/>
              <a:ext cx="1395109" cy="369332"/>
            </a:xfrm>
            <a:prstGeom prst="rect">
              <a:avLst/>
            </a:prstGeom>
            <a:noFill/>
          </p:spPr>
          <p:txBody>
            <a:bodyPr wrap="square" rtlCol="0">
              <a:spAutoFit/>
            </a:bodyPr>
            <a:lstStyle/>
            <a:p>
              <a:r>
                <a:rPr lang="en-US" dirty="0"/>
                <a:t>Cluster2</a:t>
              </a:r>
            </a:p>
          </p:txBody>
        </p:sp>
        <p:sp>
          <p:nvSpPr>
            <p:cNvPr id="40" name="Rectangle 39">
              <a:extLst>
                <a:ext uri="{FF2B5EF4-FFF2-40B4-BE49-F238E27FC236}">
                  <a16:creationId xmlns:a16="http://schemas.microsoft.com/office/drawing/2014/main" id="{81C4C490-00DE-4870-BDC1-E5B899C004BB}"/>
                </a:ext>
              </a:extLst>
            </p:cNvPr>
            <p:cNvSpPr/>
            <p:nvPr/>
          </p:nvSpPr>
          <p:spPr>
            <a:xfrm>
              <a:off x="2042392" y="2746649"/>
              <a:ext cx="1483953" cy="823515"/>
            </a:xfrm>
            <a:prstGeom prst="rect">
              <a:avLst/>
            </a:prstGeom>
            <a:solidFill>
              <a:srgbClr val="EFB3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Scheduler-2</a:t>
              </a:r>
            </a:p>
          </p:txBody>
        </p:sp>
        <p:cxnSp>
          <p:nvCxnSpPr>
            <p:cNvPr id="47" name="Straight Arrow Connector 46">
              <a:extLst>
                <a:ext uri="{FF2B5EF4-FFF2-40B4-BE49-F238E27FC236}">
                  <a16:creationId xmlns:a16="http://schemas.microsoft.com/office/drawing/2014/main" id="{E2AC02B1-4507-4D67-AA79-BC260E890DAF}"/>
                </a:ext>
              </a:extLst>
            </p:cNvPr>
            <p:cNvCxnSpPr>
              <a:cxnSpLocks/>
              <a:stCxn id="62" idx="5"/>
            </p:cNvCxnSpPr>
            <p:nvPr/>
          </p:nvCxnSpPr>
          <p:spPr>
            <a:xfrm>
              <a:off x="4105625" y="2148307"/>
              <a:ext cx="171735" cy="48313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Cube 53">
              <a:extLst>
                <a:ext uri="{FF2B5EF4-FFF2-40B4-BE49-F238E27FC236}">
                  <a16:creationId xmlns:a16="http://schemas.microsoft.com/office/drawing/2014/main" id="{B98D5A59-0698-42CC-A242-1240F6343965}"/>
                </a:ext>
              </a:extLst>
            </p:cNvPr>
            <p:cNvSpPr/>
            <p:nvPr/>
          </p:nvSpPr>
          <p:spPr>
            <a:xfrm>
              <a:off x="3106975" y="1751558"/>
              <a:ext cx="374276" cy="367553"/>
            </a:xfrm>
            <a:prstGeom prst="cub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A92C7A9C-038F-4338-81D1-52858FB98230}"/>
                </a:ext>
              </a:extLst>
            </p:cNvPr>
            <p:cNvSpPr/>
            <p:nvPr/>
          </p:nvSpPr>
          <p:spPr>
            <a:xfrm>
              <a:off x="3615959" y="1751558"/>
              <a:ext cx="374276" cy="367553"/>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ube 59">
              <a:extLst>
                <a:ext uri="{FF2B5EF4-FFF2-40B4-BE49-F238E27FC236}">
                  <a16:creationId xmlns:a16="http://schemas.microsoft.com/office/drawing/2014/main" id="{7960AA3C-8EF4-4E1E-A01E-43221FC300CA}"/>
                </a:ext>
              </a:extLst>
            </p:cNvPr>
            <p:cNvSpPr/>
            <p:nvPr/>
          </p:nvSpPr>
          <p:spPr>
            <a:xfrm>
              <a:off x="4112947" y="1739615"/>
              <a:ext cx="374276" cy="367553"/>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ube 63">
              <a:extLst>
                <a:ext uri="{FF2B5EF4-FFF2-40B4-BE49-F238E27FC236}">
                  <a16:creationId xmlns:a16="http://schemas.microsoft.com/office/drawing/2014/main" id="{A0A6FFEA-C69D-4356-90AD-46F6BAFD3989}"/>
                </a:ext>
              </a:extLst>
            </p:cNvPr>
            <p:cNvSpPr/>
            <p:nvPr/>
          </p:nvSpPr>
          <p:spPr>
            <a:xfrm>
              <a:off x="1311070" y="1751557"/>
              <a:ext cx="374276" cy="36755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161711CE-C151-4B47-BBE1-0026752DCC1F}"/>
                </a:ext>
              </a:extLst>
            </p:cNvPr>
            <p:cNvCxnSpPr>
              <a:cxnSpLocks/>
              <a:stCxn id="5" idx="0"/>
            </p:cNvCxnSpPr>
            <p:nvPr/>
          </p:nvCxnSpPr>
          <p:spPr>
            <a:xfrm flipH="1" flipV="1">
              <a:off x="1119516" y="3509218"/>
              <a:ext cx="2407242" cy="156373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A6F3AF9-41F7-4643-9FF0-0F12D4027425}"/>
                </a:ext>
              </a:extLst>
            </p:cNvPr>
            <p:cNvCxnSpPr>
              <a:cxnSpLocks/>
              <a:stCxn id="5" idx="0"/>
            </p:cNvCxnSpPr>
            <p:nvPr/>
          </p:nvCxnSpPr>
          <p:spPr>
            <a:xfrm flipV="1">
              <a:off x="3526758" y="3569938"/>
              <a:ext cx="932420" cy="150301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3BF08FE7-8096-43E1-BA92-81B82118EB71}"/>
                </a:ext>
              </a:extLst>
            </p:cNvPr>
            <p:cNvSpPr/>
            <p:nvPr/>
          </p:nvSpPr>
          <p:spPr>
            <a:xfrm>
              <a:off x="4927701" y="1952995"/>
              <a:ext cx="2489095" cy="825870"/>
            </a:xfrm>
            <a:prstGeom prst="rect">
              <a:avLst/>
            </a:prstGeom>
            <a:solidFill>
              <a:srgbClr val="FDEEE3"/>
            </a:solidFill>
            <a:ln>
              <a:solidFill>
                <a:srgbClr val="FAD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2419A6E-D89B-4E3C-890F-40737D846C16}"/>
                </a:ext>
              </a:extLst>
            </p:cNvPr>
            <p:cNvSpPr/>
            <p:nvPr/>
          </p:nvSpPr>
          <p:spPr>
            <a:xfrm>
              <a:off x="5183481" y="2048297"/>
              <a:ext cx="1907159" cy="168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DB</a:t>
              </a:r>
            </a:p>
          </p:txBody>
        </p:sp>
        <p:sp>
          <p:nvSpPr>
            <p:cNvPr id="81" name="Flowchart: Internal Storage 80">
              <a:extLst>
                <a:ext uri="{FF2B5EF4-FFF2-40B4-BE49-F238E27FC236}">
                  <a16:creationId xmlns:a16="http://schemas.microsoft.com/office/drawing/2014/main" id="{94F6DA3E-79AF-4057-A762-81D3D0AEE548}"/>
                </a:ext>
              </a:extLst>
            </p:cNvPr>
            <p:cNvSpPr/>
            <p:nvPr/>
          </p:nvSpPr>
          <p:spPr>
            <a:xfrm>
              <a:off x="5025005" y="2298847"/>
              <a:ext cx="686550" cy="382976"/>
            </a:xfrm>
            <a:prstGeom prst="flowChartInternalStorag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Pod  info</a:t>
              </a:r>
            </a:p>
          </p:txBody>
        </p:sp>
        <p:sp>
          <p:nvSpPr>
            <p:cNvPr id="83" name="Flowchart: Internal Storage 82">
              <a:extLst>
                <a:ext uri="{FF2B5EF4-FFF2-40B4-BE49-F238E27FC236}">
                  <a16:creationId xmlns:a16="http://schemas.microsoft.com/office/drawing/2014/main" id="{CAF1C529-7768-4128-8D6E-FACC6909121D}"/>
                </a:ext>
              </a:extLst>
            </p:cNvPr>
            <p:cNvSpPr/>
            <p:nvPr/>
          </p:nvSpPr>
          <p:spPr>
            <a:xfrm>
              <a:off x="5757149" y="2311155"/>
              <a:ext cx="686550" cy="350732"/>
            </a:xfrm>
            <a:prstGeom prst="flowChartInternalStorag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info</a:t>
              </a:r>
            </a:p>
          </p:txBody>
        </p:sp>
        <p:sp>
          <p:nvSpPr>
            <p:cNvPr id="91" name="Flowchart: Internal Storage 90">
              <a:extLst>
                <a:ext uri="{FF2B5EF4-FFF2-40B4-BE49-F238E27FC236}">
                  <a16:creationId xmlns:a16="http://schemas.microsoft.com/office/drawing/2014/main" id="{F6D6C219-531B-4827-A641-8BF499B241B7}"/>
                </a:ext>
              </a:extLst>
            </p:cNvPr>
            <p:cNvSpPr/>
            <p:nvPr/>
          </p:nvSpPr>
          <p:spPr>
            <a:xfrm>
              <a:off x="6583975" y="2301096"/>
              <a:ext cx="686550" cy="343104"/>
            </a:xfrm>
            <a:prstGeom prst="flowChartInternalStorag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Global info</a:t>
              </a:r>
            </a:p>
          </p:txBody>
        </p:sp>
        <p:sp>
          <p:nvSpPr>
            <p:cNvPr id="110" name="Rectangle 109">
              <a:extLst>
                <a:ext uri="{FF2B5EF4-FFF2-40B4-BE49-F238E27FC236}">
                  <a16:creationId xmlns:a16="http://schemas.microsoft.com/office/drawing/2014/main" id="{20BF5F01-F570-4ACC-B69C-78CA37C9822F}"/>
                </a:ext>
              </a:extLst>
            </p:cNvPr>
            <p:cNvSpPr/>
            <p:nvPr/>
          </p:nvSpPr>
          <p:spPr>
            <a:xfrm>
              <a:off x="3734455" y="2746648"/>
              <a:ext cx="1483953" cy="82351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Scheduler-n</a:t>
              </a:r>
            </a:p>
          </p:txBody>
        </p:sp>
      </p:grpSp>
      <p:sp>
        <p:nvSpPr>
          <p:cNvPr id="56" name="Rectangle 55">
            <a:extLst>
              <a:ext uri="{FF2B5EF4-FFF2-40B4-BE49-F238E27FC236}">
                <a16:creationId xmlns:a16="http://schemas.microsoft.com/office/drawing/2014/main" id="{AB0BD9D9-C7AA-4FAF-834C-CFA73468ACFA}"/>
              </a:ext>
            </a:extLst>
          </p:cNvPr>
          <p:cNvSpPr/>
          <p:nvPr/>
        </p:nvSpPr>
        <p:spPr>
          <a:xfrm>
            <a:off x="4796759" y="740119"/>
            <a:ext cx="3239374" cy="1150222"/>
          </a:xfrm>
          <a:prstGeom prst="rect">
            <a:avLst/>
          </a:prstGeom>
          <a:solidFill>
            <a:srgbClr val="D7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sz="1600" b="1" u="sng" dirty="0">
                <a:solidFill>
                  <a:schemeClr val="tx1"/>
                </a:solidFill>
              </a:rPr>
              <a:t>AZ Global Info</a:t>
            </a:r>
          </a:p>
          <a:p>
            <a:pPr algn="ctr"/>
            <a:r>
              <a:rPr lang="en-US" sz="1600" b="1" u="sng" dirty="0">
                <a:solidFill>
                  <a:schemeClr val="tx1"/>
                </a:solidFill>
              </a:rPr>
              <a:t>High-level Site Info: total resource, empty node count, largest node resource, network topology etc. </a:t>
            </a:r>
          </a:p>
          <a:p>
            <a:endParaRPr lang="en-US" sz="1400" b="1" dirty="0">
              <a:solidFill>
                <a:schemeClr val="tx1"/>
              </a:solidFill>
            </a:endParaRPr>
          </a:p>
          <a:p>
            <a:endParaRPr lang="en-US" sz="1400" b="1" dirty="0">
              <a:solidFill>
                <a:schemeClr val="tx1"/>
              </a:solidFill>
            </a:endParaRPr>
          </a:p>
        </p:txBody>
      </p:sp>
    </p:spTree>
    <p:extLst>
      <p:ext uri="{BB962C8B-B14F-4D97-AF65-F5344CB8AC3E}">
        <p14:creationId xmlns:p14="http://schemas.microsoft.com/office/powerpoint/2010/main" val="301269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CEA2B2-C2AB-48D0-B7E1-F6DF9D21CBBF}"/>
              </a:ext>
            </a:extLst>
          </p:cNvPr>
          <p:cNvSpPr txBox="1"/>
          <p:nvPr/>
        </p:nvSpPr>
        <p:spPr>
          <a:xfrm>
            <a:off x="1926578" y="1666747"/>
            <a:ext cx="2257424" cy="369332"/>
          </a:xfrm>
          <a:prstGeom prst="rect">
            <a:avLst/>
          </a:prstGeom>
          <a:noFill/>
        </p:spPr>
        <p:txBody>
          <a:bodyPr wrap="square" rtlCol="0">
            <a:spAutoFit/>
          </a:bodyPr>
          <a:lstStyle/>
          <a:p>
            <a:r>
              <a:rPr lang="en-US" dirty="0"/>
              <a:t>VM Node/Rack label</a:t>
            </a:r>
          </a:p>
        </p:txBody>
      </p:sp>
      <p:sp>
        <p:nvSpPr>
          <p:cNvPr id="6" name="Diamond 5">
            <a:extLst>
              <a:ext uri="{FF2B5EF4-FFF2-40B4-BE49-F238E27FC236}">
                <a16:creationId xmlns:a16="http://schemas.microsoft.com/office/drawing/2014/main" id="{0633C422-AD39-4B8A-A340-E432E578E765}"/>
              </a:ext>
            </a:extLst>
          </p:cNvPr>
          <p:cNvSpPr/>
          <p:nvPr/>
        </p:nvSpPr>
        <p:spPr>
          <a:xfrm>
            <a:off x="1828955" y="1647825"/>
            <a:ext cx="2409825" cy="45719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895BE8C-6EEB-487C-951F-FC2A6D7C4C1E}"/>
              </a:ext>
            </a:extLst>
          </p:cNvPr>
          <p:cNvSpPr txBox="1"/>
          <p:nvPr/>
        </p:nvSpPr>
        <p:spPr>
          <a:xfrm>
            <a:off x="2324255" y="2427436"/>
            <a:ext cx="1704975" cy="371475"/>
          </a:xfrm>
          <a:prstGeom prst="rect">
            <a:avLst/>
          </a:prstGeom>
          <a:noFill/>
        </p:spPr>
        <p:txBody>
          <a:bodyPr wrap="square" rtlCol="0">
            <a:spAutoFit/>
          </a:bodyPr>
          <a:lstStyle/>
          <a:p>
            <a:r>
              <a:rPr lang="en-US" dirty="0"/>
              <a:t>VM Affinity</a:t>
            </a:r>
          </a:p>
        </p:txBody>
      </p:sp>
      <p:sp>
        <p:nvSpPr>
          <p:cNvPr id="8" name="Diamond 7">
            <a:extLst>
              <a:ext uri="{FF2B5EF4-FFF2-40B4-BE49-F238E27FC236}">
                <a16:creationId xmlns:a16="http://schemas.microsoft.com/office/drawing/2014/main" id="{AEEB8827-0C55-4047-9773-B0F66511AB07}"/>
              </a:ext>
            </a:extLst>
          </p:cNvPr>
          <p:cNvSpPr/>
          <p:nvPr/>
        </p:nvSpPr>
        <p:spPr>
          <a:xfrm>
            <a:off x="1828955" y="2341712"/>
            <a:ext cx="2409825" cy="42149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DF64E8-B71B-427E-9861-2A66A54E7E64}"/>
              </a:ext>
            </a:extLst>
          </p:cNvPr>
          <p:cNvSpPr txBox="1"/>
          <p:nvPr/>
        </p:nvSpPr>
        <p:spPr>
          <a:xfrm>
            <a:off x="2324255" y="2993060"/>
            <a:ext cx="1704975" cy="371475"/>
          </a:xfrm>
          <a:prstGeom prst="rect">
            <a:avLst/>
          </a:prstGeom>
          <a:noFill/>
        </p:spPr>
        <p:txBody>
          <a:bodyPr wrap="square" rtlCol="0">
            <a:spAutoFit/>
          </a:bodyPr>
          <a:lstStyle/>
          <a:p>
            <a:r>
              <a:rPr lang="en-US" dirty="0"/>
              <a:t>VM Anti-Affinity</a:t>
            </a:r>
          </a:p>
        </p:txBody>
      </p:sp>
      <p:sp>
        <p:nvSpPr>
          <p:cNvPr id="10" name="Diamond 9">
            <a:extLst>
              <a:ext uri="{FF2B5EF4-FFF2-40B4-BE49-F238E27FC236}">
                <a16:creationId xmlns:a16="http://schemas.microsoft.com/office/drawing/2014/main" id="{CC5C2DD9-78F7-4E5C-9BDB-AC8D2BDE9597}"/>
              </a:ext>
            </a:extLst>
          </p:cNvPr>
          <p:cNvSpPr/>
          <p:nvPr/>
        </p:nvSpPr>
        <p:spPr>
          <a:xfrm>
            <a:off x="1828955" y="2954629"/>
            <a:ext cx="2409825" cy="40850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815B19-A90B-4810-AE9C-C6BBDE3C83FC}"/>
              </a:ext>
            </a:extLst>
          </p:cNvPr>
          <p:cNvSpPr txBox="1"/>
          <p:nvPr/>
        </p:nvSpPr>
        <p:spPr>
          <a:xfrm>
            <a:off x="5038873" y="1657320"/>
            <a:ext cx="6229199" cy="369332"/>
          </a:xfrm>
          <a:prstGeom prst="rect">
            <a:avLst/>
          </a:prstGeom>
          <a:solidFill>
            <a:srgbClr val="00B050"/>
          </a:solidFill>
          <a:ln>
            <a:solidFill>
              <a:schemeClr val="accent1"/>
            </a:solidFill>
          </a:ln>
        </p:spPr>
        <p:txBody>
          <a:bodyPr wrap="square" rtlCol="0">
            <a:spAutoFit/>
          </a:bodyPr>
          <a:lstStyle/>
          <a:p>
            <a:r>
              <a:rPr lang="en-US" dirty="0"/>
              <a:t>Add the Clusters associated with the Rack/Node to candidate list</a:t>
            </a:r>
          </a:p>
        </p:txBody>
      </p:sp>
      <p:sp>
        <p:nvSpPr>
          <p:cNvPr id="13" name="TextBox 12">
            <a:extLst>
              <a:ext uri="{FF2B5EF4-FFF2-40B4-BE49-F238E27FC236}">
                <a16:creationId xmlns:a16="http://schemas.microsoft.com/office/drawing/2014/main" id="{D41F2486-2632-48E9-B0CA-BD54200002EC}"/>
              </a:ext>
            </a:extLst>
          </p:cNvPr>
          <p:cNvSpPr txBox="1"/>
          <p:nvPr/>
        </p:nvSpPr>
        <p:spPr>
          <a:xfrm>
            <a:off x="5038873" y="2378773"/>
            <a:ext cx="5991070" cy="369332"/>
          </a:xfrm>
          <a:prstGeom prst="rect">
            <a:avLst/>
          </a:prstGeom>
          <a:solidFill>
            <a:srgbClr val="00B050"/>
          </a:solidFill>
          <a:ln>
            <a:solidFill>
              <a:schemeClr val="accent1"/>
            </a:solidFill>
          </a:ln>
        </p:spPr>
        <p:txBody>
          <a:bodyPr wrap="square" rtlCol="0">
            <a:spAutoFit/>
          </a:bodyPr>
          <a:lstStyle/>
          <a:p>
            <a:r>
              <a:rPr lang="en-US" dirty="0"/>
              <a:t>Add the Clusters Which Have the Affinity VM to candidate list</a:t>
            </a:r>
          </a:p>
        </p:txBody>
      </p:sp>
      <p:cxnSp>
        <p:nvCxnSpPr>
          <p:cNvPr id="15" name="Straight Arrow Connector 14">
            <a:extLst>
              <a:ext uri="{FF2B5EF4-FFF2-40B4-BE49-F238E27FC236}">
                <a16:creationId xmlns:a16="http://schemas.microsoft.com/office/drawing/2014/main" id="{0D2B8B0D-751F-4518-9B24-2ABFFD609572}"/>
              </a:ext>
            </a:extLst>
          </p:cNvPr>
          <p:cNvCxnSpPr>
            <a:cxnSpLocks/>
            <a:stCxn id="6" idx="3"/>
          </p:cNvCxnSpPr>
          <p:nvPr/>
        </p:nvCxnSpPr>
        <p:spPr>
          <a:xfrm>
            <a:off x="4238780" y="1876425"/>
            <a:ext cx="800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EF65D2-1608-4FC5-B003-53AB09D8FFCF}"/>
              </a:ext>
            </a:extLst>
          </p:cNvPr>
          <p:cNvCxnSpPr/>
          <p:nvPr/>
        </p:nvCxnSpPr>
        <p:spPr>
          <a:xfrm flipV="1">
            <a:off x="4238780" y="2554138"/>
            <a:ext cx="800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83BCB73-CD1C-4649-ACAC-40901CD1492C}"/>
              </a:ext>
            </a:extLst>
          </p:cNvPr>
          <p:cNvCxnSpPr>
            <a:cxnSpLocks/>
          </p:cNvCxnSpPr>
          <p:nvPr/>
        </p:nvCxnSpPr>
        <p:spPr>
          <a:xfrm>
            <a:off x="3033868" y="2077132"/>
            <a:ext cx="0" cy="30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6C787E-BCB5-4986-BB87-1670105F8332}"/>
              </a:ext>
            </a:extLst>
          </p:cNvPr>
          <p:cNvCxnSpPr>
            <a:cxnSpLocks/>
            <a:stCxn id="8" idx="2"/>
          </p:cNvCxnSpPr>
          <p:nvPr/>
        </p:nvCxnSpPr>
        <p:spPr>
          <a:xfrm>
            <a:off x="3033868" y="2763203"/>
            <a:ext cx="0" cy="19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027A8CC-76E1-4DD7-B3D0-7B81DF9EED83}"/>
              </a:ext>
            </a:extLst>
          </p:cNvPr>
          <p:cNvCxnSpPr>
            <a:cxnSpLocks/>
            <a:stCxn id="10" idx="3"/>
            <a:endCxn id="23" idx="1"/>
          </p:cNvCxnSpPr>
          <p:nvPr/>
        </p:nvCxnSpPr>
        <p:spPr>
          <a:xfrm flipV="1">
            <a:off x="4238780" y="3156461"/>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9FB25F-04A9-49B6-920D-4A34CEA3325A}"/>
              </a:ext>
            </a:extLst>
          </p:cNvPr>
          <p:cNvSpPr txBox="1"/>
          <p:nvPr/>
        </p:nvSpPr>
        <p:spPr>
          <a:xfrm>
            <a:off x="4948393" y="2971795"/>
            <a:ext cx="5900737" cy="369332"/>
          </a:xfrm>
          <a:prstGeom prst="rect">
            <a:avLst/>
          </a:prstGeom>
          <a:solidFill>
            <a:srgbClr val="FF9393"/>
          </a:solidFill>
          <a:ln>
            <a:solidFill>
              <a:schemeClr val="accent1"/>
            </a:solidFill>
          </a:ln>
        </p:spPr>
        <p:txBody>
          <a:bodyPr wrap="square" rtlCol="0">
            <a:spAutoFit/>
          </a:bodyPr>
          <a:lstStyle/>
          <a:p>
            <a:r>
              <a:rPr lang="en-US" dirty="0"/>
              <a:t>Add the Clusters which have the VM to the exclusion list</a:t>
            </a:r>
          </a:p>
        </p:txBody>
      </p:sp>
      <p:cxnSp>
        <p:nvCxnSpPr>
          <p:cNvPr id="24" name="Straight Arrow Connector 23">
            <a:extLst>
              <a:ext uri="{FF2B5EF4-FFF2-40B4-BE49-F238E27FC236}">
                <a16:creationId xmlns:a16="http://schemas.microsoft.com/office/drawing/2014/main" id="{31428F93-5A21-42E4-9BF4-F4C85E808F53}"/>
              </a:ext>
            </a:extLst>
          </p:cNvPr>
          <p:cNvCxnSpPr/>
          <p:nvPr/>
        </p:nvCxnSpPr>
        <p:spPr>
          <a:xfrm>
            <a:off x="3041001" y="3371668"/>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D5B6F2-B7F9-4C2C-BD9D-931373BD1470}"/>
              </a:ext>
            </a:extLst>
          </p:cNvPr>
          <p:cNvSpPr txBox="1"/>
          <p:nvPr/>
        </p:nvSpPr>
        <p:spPr>
          <a:xfrm>
            <a:off x="1964678" y="4305690"/>
            <a:ext cx="2638421" cy="276999"/>
          </a:xfrm>
          <a:prstGeom prst="rect">
            <a:avLst/>
          </a:prstGeom>
          <a:noFill/>
        </p:spPr>
        <p:txBody>
          <a:bodyPr wrap="square" tIns="0" bIns="0" rtlCol="0">
            <a:spAutoFit/>
          </a:bodyPr>
          <a:lstStyle/>
          <a:p>
            <a:r>
              <a:rPr lang="en-US" dirty="0"/>
              <a:t>VM Geo Location Label</a:t>
            </a:r>
          </a:p>
        </p:txBody>
      </p:sp>
      <p:sp>
        <p:nvSpPr>
          <p:cNvPr id="27" name="Diamond 26">
            <a:extLst>
              <a:ext uri="{FF2B5EF4-FFF2-40B4-BE49-F238E27FC236}">
                <a16:creationId xmlns:a16="http://schemas.microsoft.com/office/drawing/2014/main" id="{8C053B65-52E5-48FF-91CC-E4BD3ABF860E}"/>
              </a:ext>
            </a:extLst>
          </p:cNvPr>
          <p:cNvSpPr/>
          <p:nvPr/>
        </p:nvSpPr>
        <p:spPr>
          <a:xfrm>
            <a:off x="1243167" y="4219995"/>
            <a:ext cx="3576629" cy="38906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57F0B95-D593-4345-88D9-48CD7ACB0C6F}"/>
              </a:ext>
            </a:extLst>
          </p:cNvPr>
          <p:cNvSpPr txBox="1"/>
          <p:nvPr/>
        </p:nvSpPr>
        <p:spPr>
          <a:xfrm>
            <a:off x="5534621" y="4211750"/>
            <a:ext cx="5176835" cy="369332"/>
          </a:xfrm>
          <a:prstGeom prst="rect">
            <a:avLst/>
          </a:prstGeom>
          <a:solidFill>
            <a:srgbClr val="FFFFEB"/>
          </a:solidFill>
          <a:ln>
            <a:solidFill>
              <a:schemeClr val="accent1"/>
            </a:solidFill>
          </a:ln>
        </p:spPr>
        <p:txBody>
          <a:bodyPr wrap="square" rtlCol="0">
            <a:spAutoFit/>
          </a:bodyPr>
          <a:lstStyle/>
          <a:p>
            <a:r>
              <a:rPr lang="en-US" dirty="0"/>
              <a:t>Calculate the geo distance of the VM to each Cluster</a:t>
            </a:r>
          </a:p>
        </p:txBody>
      </p:sp>
      <p:sp>
        <p:nvSpPr>
          <p:cNvPr id="36" name="TextBox 35">
            <a:extLst>
              <a:ext uri="{FF2B5EF4-FFF2-40B4-BE49-F238E27FC236}">
                <a16:creationId xmlns:a16="http://schemas.microsoft.com/office/drawing/2014/main" id="{A20B92BC-6BF6-44B8-92F9-24EC641EA51A}"/>
              </a:ext>
            </a:extLst>
          </p:cNvPr>
          <p:cNvSpPr txBox="1"/>
          <p:nvPr/>
        </p:nvSpPr>
        <p:spPr>
          <a:xfrm>
            <a:off x="1563289" y="4967497"/>
            <a:ext cx="3000373" cy="276999"/>
          </a:xfrm>
          <a:prstGeom prst="rect">
            <a:avLst/>
          </a:prstGeom>
          <a:noFill/>
        </p:spPr>
        <p:txBody>
          <a:bodyPr wrap="square" tIns="0" bIns="0" rtlCol="0">
            <a:spAutoFit/>
          </a:bodyPr>
          <a:lstStyle/>
          <a:p>
            <a:r>
              <a:rPr lang="en-US" dirty="0"/>
              <a:t>Need to access other resource</a:t>
            </a:r>
          </a:p>
        </p:txBody>
      </p:sp>
      <p:sp>
        <p:nvSpPr>
          <p:cNvPr id="37" name="Diamond 36">
            <a:extLst>
              <a:ext uri="{FF2B5EF4-FFF2-40B4-BE49-F238E27FC236}">
                <a16:creationId xmlns:a16="http://schemas.microsoft.com/office/drawing/2014/main" id="{C5247BC2-8313-4587-ACB7-F352EC3722EB}"/>
              </a:ext>
            </a:extLst>
          </p:cNvPr>
          <p:cNvSpPr/>
          <p:nvPr/>
        </p:nvSpPr>
        <p:spPr>
          <a:xfrm>
            <a:off x="1239445" y="4876187"/>
            <a:ext cx="3576629" cy="45114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DF1C662-2F67-4B5F-B225-3D833F5AEC84}"/>
              </a:ext>
            </a:extLst>
          </p:cNvPr>
          <p:cNvSpPr txBox="1"/>
          <p:nvPr/>
        </p:nvSpPr>
        <p:spPr>
          <a:xfrm>
            <a:off x="5534172" y="4917095"/>
            <a:ext cx="4767260" cy="369332"/>
          </a:xfrm>
          <a:prstGeom prst="rect">
            <a:avLst/>
          </a:prstGeom>
          <a:solidFill>
            <a:srgbClr val="FFFFEB"/>
          </a:solidFill>
          <a:ln>
            <a:solidFill>
              <a:schemeClr val="accent1"/>
            </a:solidFill>
          </a:ln>
        </p:spPr>
        <p:txBody>
          <a:bodyPr wrap="square" rtlCol="0">
            <a:spAutoFit/>
          </a:bodyPr>
          <a:lstStyle/>
          <a:p>
            <a:r>
              <a:rPr lang="en-US" dirty="0"/>
              <a:t>Calculate the network proximity to the resource</a:t>
            </a:r>
          </a:p>
        </p:txBody>
      </p:sp>
      <p:cxnSp>
        <p:nvCxnSpPr>
          <p:cNvPr id="41" name="Straight Arrow Connector 40">
            <a:extLst>
              <a:ext uri="{FF2B5EF4-FFF2-40B4-BE49-F238E27FC236}">
                <a16:creationId xmlns:a16="http://schemas.microsoft.com/office/drawing/2014/main" id="{DBAD9DD6-9FAA-48B4-8791-6BEE80FF407D}"/>
              </a:ext>
            </a:extLst>
          </p:cNvPr>
          <p:cNvCxnSpPr/>
          <p:nvPr/>
        </p:nvCxnSpPr>
        <p:spPr>
          <a:xfrm>
            <a:off x="3027760" y="4635700"/>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8E1419-A973-464E-99A8-55935B75B87C}"/>
              </a:ext>
            </a:extLst>
          </p:cNvPr>
          <p:cNvCxnSpPr/>
          <p:nvPr/>
        </p:nvCxnSpPr>
        <p:spPr>
          <a:xfrm>
            <a:off x="3036394" y="5340428"/>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3B1942E-D92C-449F-BCF0-A87203BA825A}"/>
              </a:ext>
            </a:extLst>
          </p:cNvPr>
          <p:cNvSpPr txBox="1"/>
          <p:nvPr/>
        </p:nvSpPr>
        <p:spPr>
          <a:xfrm>
            <a:off x="2047284" y="3653872"/>
            <a:ext cx="2057396" cy="274491"/>
          </a:xfrm>
          <a:prstGeom prst="rect">
            <a:avLst/>
          </a:prstGeom>
          <a:noFill/>
        </p:spPr>
        <p:txBody>
          <a:bodyPr wrap="square" tIns="0" bIns="0" rtlCol="0">
            <a:spAutoFit/>
          </a:bodyPr>
          <a:lstStyle/>
          <a:p>
            <a:r>
              <a:rPr lang="en-US" dirty="0"/>
              <a:t>VM Requires GPU</a:t>
            </a:r>
          </a:p>
        </p:txBody>
      </p:sp>
      <p:sp>
        <p:nvSpPr>
          <p:cNvPr id="44" name="Diamond 43">
            <a:extLst>
              <a:ext uri="{FF2B5EF4-FFF2-40B4-BE49-F238E27FC236}">
                <a16:creationId xmlns:a16="http://schemas.microsoft.com/office/drawing/2014/main" id="{8C17C690-D8CC-4E8F-94A4-03C98491C249}"/>
              </a:ext>
            </a:extLst>
          </p:cNvPr>
          <p:cNvSpPr/>
          <p:nvPr/>
        </p:nvSpPr>
        <p:spPr>
          <a:xfrm>
            <a:off x="1231423" y="3591290"/>
            <a:ext cx="3576629" cy="40394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FE2A31E-3F44-4177-8DD8-539B77847502}"/>
              </a:ext>
            </a:extLst>
          </p:cNvPr>
          <p:cNvSpPr txBox="1"/>
          <p:nvPr/>
        </p:nvSpPr>
        <p:spPr>
          <a:xfrm>
            <a:off x="5553230" y="3590223"/>
            <a:ext cx="5991069" cy="369332"/>
          </a:xfrm>
          <a:prstGeom prst="rect">
            <a:avLst/>
          </a:prstGeom>
          <a:solidFill>
            <a:srgbClr val="FF9393"/>
          </a:solidFill>
          <a:ln>
            <a:solidFill>
              <a:schemeClr val="accent1"/>
            </a:solidFill>
          </a:ln>
        </p:spPr>
        <p:txBody>
          <a:bodyPr wrap="square" rtlCol="0">
            <a:spAutoFit/>
          </a:bodyPr>
          <a:lstStyle/>
          <a:p>
            <a:r>
              <a:rPr lang="en-US" dirty="0"/>
              <a:t>Add the Clusters that do not have GPU Node to exclusion list</a:t>
            </a:r>
          </a:p>
        </p:txBody>
      </p:sp>
      <p:cxnSp>
        <p:nvCxnSpPr>
          <p:cNvPr id="46" name="Straight Arrow Connector 45">
            <a:extLst>
              <a:ext uri="{FF2B5EF4-FFF2-40B4-BE49-F238E27FC236}">
                <a16:creationId xmlns:a16="http://schemas.microsoft.com/office/drawing/2014/main" id="{CB8E9F1D-B515-4A63-A935-5AAA88A92F8A}"/>
              </a:ext>
            </a:extLst>
          </p:cNvPr>
          <p:cNvCxnSpPr/>
          <p:nvPr/>
        </p:nvCxnSpPr>
        <p:spPr>
          <a:xfrm>
            <a:off x="3026872" y="4000275"/>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E606513-DA5A-4FD0-B3E9-187A6BB03A7B}"/>
              </a:ext>
            </a:extLst>
          </p:cNvPr>
          <p:cNvSpPr txBox="1"/>
          <p:nvPr/>
        </p:nvSpPr>
        <p:spPr>
          <a:xfrm>
            <a:off x="4295929" y="1569891"/>
            <a:ext cx="495300" cy="369332"/>
          </a:xfrm>
          <a:prstGeom prst="rect">
            <a:avLst/>
          </a:prstGeom>
          <a:noFill/>
        </p:spPr>
        <p:txBody>
          <a:bodyPr wrap="square" rtlCol="0">
            <a:spAutoFit/>
          </a:bodyPr>
          <a:lstStyle/>
          <a:p>
            <a:r>
              <a:rPr lang="en-US" dirty="0"/>
              <a:t>Yes</a:t>
            </a:r>
          </a:p>
        </p:txBody>
      </p:sp>
      <p:sp>
        <p:nvSpPr>
          <p:cNvPr id="64" name="TextBox 63">
            <a:extLst>
              <a:ext uri="{FF2B5EF4-FFF2-40B4-BE49-F238E27FC236}">
                <a16:creationId xmlns:a16="http://schemas.microsoft.com/office/drawing/2014/main" id="{A68730E2-2FC9-4C84-934C-A64BC2D2F450}"/>
              </a:ext>
            </a:extLst>
          </p:cNvPr>
          <p:cNvSpPr txBox="1"/>
          <p:nvPr/>
        </p:nvSpPr>
        <p:spPr>
          <a:xfrm>
            <a:off x="4315134" y="2285346"/>
            <a:ext cx="495300" cy="369332"/>
          </a:xfrm>
          <a:prstGeom prst="rect">
            <a:avLst/>
          </a:prstGeom>
          <a:noFill/>
        </p:spPr>
        <p:txBody>
          <a:bodyPr wrap="square" rtlCol="0">
            <a:spAutoFit/>
          </a:bodyPr>
          <a:lstStyle/>
          <a:p>
            <a:r>
              <a:rPr lang="en-US" dirty="0"/>
              <a:t>Yes</a:t>
            </a:r>
          </a:p>
        </p:txBody>
      </p:sp>
      <p:sp>
        <p:nvSpPr>
          <p:cNvPr id="65" name="TextBox 64">
            <a:extLst>
              <a:ext uri="{FF2B5EF4-FFF2-40B4-BE49-F238E27FC236}">
                <a16:creationId xmlns:a16="http://schemas.microsoft.com/office/drawing/2014/main" id="{54BB17DA-1632-4AE9-AAF8-67FB2D6B8A83}"/>
              </a:ext>
            </a:extLst>
          </p:cNvPr>
          <p:cNvSpPr txBox="1"/>
          <p:nvPr/>
        </p:nvSpPr>
        <p:spPr>
          <a:xfrm>
            <a:off x="4276880" y="2885216"/>
            <a:ext cx="495300" cy="369332"/>
          </a:xfrm>
          <a:prstGeom prst="rect">
            <a:avLst/>
          </a:prstGeom>
          <a:noFill/>
        </p:spPr>
        <p:txBody>
          <a:bodyPr wrap="square" rtlCol="0">
            <a:spAutoFit/>
          </a:bodyPr>
          <a:lstStyle/>
          <a:p>
            <a:r>
              <a:rPr lang="en-US" dirty="0"/>
              <a:t>Yes</a:t>
            </a:r>
          </a:p>
        </p:txBody>
      </p:sp>
      <p:sp>
        <p:nvSpPr>
          <p:cNvPr id="73" name="Title 1">
            <a:extLst>
              <a:ext uri="{FF2B5EF4-FFF2-40B4-BE49-F238E27FC236}">
                <a16:creationId xmlns:a16="http://schemas.microsoft.com/office/drawing/2014/main" id="{26EC1554-4B99-4E1A-84A7-8349EF789E1F}"/>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cxnSp>
        <p:nvCxnSpPr>
          <p:cNvPr id="75" name="Straight Arrow Connector 74">
            <a:extLst>
              <a:ext uri="{FF2B5EF4-FFF2-40B4-BE49-F238E27FC236}">
                <a16:creationId xmlns:a16="http://schemas.microsoft.com/office/drawing/2014/main" id="{B4329B5E-A146-40BA-B732-F3AEAC25DE3D}"/>
              </a:ext>
            </a:extLst>
          </p:cNvPr>
          <p:cNvCxnSpPr>
            <a:cxnSpLocks/>
          </p:cNvCxnSpPr>
          <p:nvPr/>
        </p:nvCxnSpPr>
        <p:spPr>
          <a:xfrm flipV="1">
            <a:off x="4824559" y="5103408"/>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BC794D3-B2F1-472B-AFAE-14D97FFC8DF5}"/>
              </a:ext>
            </a:extLst>
          </p:cNvPr>
          <p:cNvSpPr txBox="1"/>
          <p:nvPr/>
        </p:nvSpPr>
        <p:spPr>
          <a:xfrm>
            <a:off x="4862659" y="4832163"/>
            <a:ext cx="495300" cy="369332"/>
          </a:xfrm>
          <a:prstGeom prst="rect">
            <a:avLst/>
          </a:prstGeom>
          <a:noFill/>
        </p:spPr>
        <p:txBody>
          <a:bodyPr wrap="square" rtlCol="0">
            <a:spAutoFit/>
          </a:bodyPr>
          <a:lstStyle/>
          <a:p>
            <a:r>
              <a:rPr lang="en-US" dirty="0"/>
              <a:t>Yes</a:t>
            </a:r>
          </a:p>
        </p:txBody>
      </p:sp>
      <p:cxnSp>
        <p:nvCxnSpPr>
          <p:cNvPr id="77" name="Straight Arrow Connector 76">
            <a:extLst>
              <a:ext uri="{FF2B5EF4-FFF2-40B4-BE49-F238E27FC236}">
                <a16:creationId xmlns:a16="http://schemas.microsoft.com/office/drawing/2014/main" id="{0CFBA64D-9097-4A58-80B6-31EB1B60D0C2}"/>
              </a:ext>
            </a:extLst>
          </p:cNvPr>
          <p:cNvCxnSpPr>
            <a:cxnSpLocks/>
          </p:cNvCxnSpPr>
          <p:nvPr/>
        </p:nvCxnSpPr>
        <p:spPr>
          <a:xfrm flipV="1">
            <a:off x="4823832" y="3789947"/>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6CB2777-161D-4340-B125-9B5162B96C83}"/>
              </a:ext>
            </a:extLst>
          </p:cNvPr>
          <p:cNvSpPr txBox="1"/>
          <p:nvPr/>
        </p:nvSpPr>
        <p:spPr>
          <a:xfrm>
            <a:off x="4861932" y="3518702"/>
            <a:ext cx="495300" cy="369332"/>
          </a:xfrm>
          <a:prstGeom prst="rect">
            <a:avLst/>
          </a:prstGeom>
          <a:noFill/>
        </p:spPr>
        <p:txBody>
          <a:bodyPr wrap="square" rtlCol="0">
            <a:spAutoFit/>
          </a:bodyPr>
          <a:lstStyle/>
          <a:p>
            <a:r>
              <a:rPr lang="en-US" dirty="0"/>
              <a:t>Yes</a:t>
            </a:r>
          </a:p>
        </p:txBody>
      </p:sp>
      <p:cxnSp>
        <p:nvCxnSpPr>
          <p:cNvPr id="79" name="Straight Arrow Connector 78">
            <a:extLst>
              <a:ext uri="{FF2B5EF4-FFF2-40B4-BE49-F238E27FC236}">
                <a16:creationId xmlns:a16="http://schemas.microsoft.com/office/drawing/2014/main" id="{D19E3C68-7EE9-4C4F-BFDD-1E6C40118D8A}"/>
              </a:ext>
            </a:extLst>
          </p:cNvPr>
          <p:cNvCxnSpPr>
            <a:cxnSpLocks/>
          </p:cNvCxnSpPr>
          <p:nvPr/>
        </p:nvCxnSpPr>
        <p:spPr>
          <a:xfrm flipV="1">
            <a:off x="4804773" y="4410974"/>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9B48E97-D37E-4E39-A2D4-2EF381492BF5}"/>
              </a:ext>
            </a:extLst>
          </p:cNvPr>
          <p:cNvSpPr txBox="1"/>
          <p:nvPr/>
        </p:nvSpPr>
        <p:spPr>
          <a:xfrm>
            <a:off x="4865645" y="4107947"/>
            <a:ext cx="495300" cy="369332"/>
          </a:xfrm>
          <a:prstGeom prst="rect">
            <a:avLst/>
          </a:prstGeom>
          <a:noFill/>
        </p:spPr>
        <p:txBody>
          <a:bodyPr wrap="square" rtlCol="0">
            <a:spAutoFit/>
          </a:bodyPr>
          <a:lstStyle/>
          <a:p>
            <a:r>
              <a:rPr lang="en-US" dirty="0"/>
              <a:t>Yes</a:t>
            </a:r>
          </a:p>
        </p:txBody>
      </p:sp>
    </p:spTree>
    <p:extLst>
      <p:ext uri="{BB962C8B-B14F-4D97-AF65-F5344CB8AC3E}">
        <p14:creationId xmlns:p14="http://schemas.microsoft.com/office/powerpoint/2010/main" val="1571771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A20B92BC-6BF6-44B8-92F9-24EC641EA51A}"/>
              </a:ext>
            </a:extLst>
          </p:cNvPr>
          <p:cNvSpPr txBox="1"/>
          <p:nvPr/>
        </p:nvSpPr>
        <p:spPr>
          <a:xfrm>
            <a:off x="2019301" y="1561756"/>
            <a:ext cx="3000373" cy="276999"/>
          </a:xfrm>
          <a:prstGeom prst="rect">
            <a:avLst/>
          </a:prstGeom>
          <a:noFill/>
        </p:spPr>
        <p:txBody>
          <a:bodyPr wrap="square" tIns="0" bIns="0" rtlCol="0">
            <a:spAutoFit/>
          </a:bodyPr>
          <a:lstStyle/>
          <a:p>
            <a:pPr algn="ctr"/>
            <a:r>
              <a:rPr lang="en-US" dirty="0"/>
              <a:t>Is there a Candidate List</a:t>
            </a:r>
          </a:p>
        </p:txBody>
      </p:sp>
      <p:sp>
        <p:nvSpPr>
          <p:cNvPr id="37" name="Diamond 36">
            <a:extLst>
              <a:ext uri="{FF2B5EF4-FFF2-40B4-BE49-F238E27FC236}">
                <a16:creationId xmlns:a16="http://schemas.microsoft.com/office/drawing/2014/main" id="{C5247BC2-8313-4587-ACB7-F352EC3722EB}"/>
              </a:ext>
            </a:extLst>
          </p:cNvPr>
          <p:cNvSpPr/>
          <p:nvPr/>
        </p:nvSpPr>
        <p:spPr>
          <a:xfrm>
            <a:off x="1695456" y="1570524"/>
            <a:ext cx="3576629" cy="32813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6D90B6EB-A9F1-425E-8224-75F056970177}"/>
              </a:ext>
            </a:extLst>
          </p:cNvPr>
          <p:cNvCxnSpPr>
            <a:cxnSpLocks/>
            <a:stCxn id="37" idx="2"/>
            <a:endCxn id="44" idx="0"/>
          </p:cNvCxnSpPr>
          <p:nvPr/>
        </p:nvCxnSpPr>
        <p:spPr>
          <a:xfrm>
            <a:off x="3483771" y="1898661"/>
            <a:ext cx="1" cy="31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BAD9DD6-9FAA-48B4-8791-6BEE80FF407D}"/>
              </a:ext>
            </a:extLst>
          </p:cNvPr>
          <p:cNvCxnSpPr/>
          <p:nvPr/>
        </p:nvCxnSpPr>
        <p:spPr>
          <a:xfrm>
            <a:off x="3505199" y="1344874"/>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64DDDB-72C2-467B-B02E-07FF9CD349FB}"/>
              </a:ext>
            </a:extLst>
          </p:cNvPr>
          <p:cNvSpPr txBox="1"/>
          <p:nvPr/>
        </p:nvSpPr>
        <p:spPr>
          <a:xfrm>
            <a:off x="3507574" y="2597977"/>
            <a:ext cx="2490789" cy="369332"/>
          </a:xfrm>
          <a:prstGeom prst="rect">
            <a:avLst/>
          </a:prstGeom>
          <a:noFill/>
        </p:spPr>
        <p:txBody>
          <a:bodyPr wrap="square" rtlCol="0">
            <a:spAutoFit/>
          </a:bodyPr>
          <a:lstStyle/>
          <a:p>
            <a:r>
              <a:rPr lang="en-US" dirty="0"/>
              <a:t>Guaranteed/Burstable</a:t>
            </a:r>
          </a:p>
        </p:txBody>
      </p:sp>
      <p:sp>
        <p:nvSpPr>
          <p:cNvPr id="31" name="TextBox 30">
            <a:extLst>
              <a:ext uri="{FF2B5EF4-FFF2-40B4-BE49-F238E27FC236}">
                <a16:creationId xmlns:a16="http://schemas.microsoft.com/office/drawing/2014/main" id="{A4FB3F91-7E41-4D2B-9EF7-9D6F9980A0A9}"/>
              </a:ext>
            </a:extLst>
          </p:cNvPr>
          <p:cNvSpPr txBox="1"/>
          <p:nvPr/>
        </p:nvSpPr>
        <p:spPr>
          <a:xfrm>
            <a:off x="6262467" y="2097040"/>
            <a:ext cx="1309688" cy="369332"/>
          </a:xfrm>
          <a:prstGeom prst="rect">
            <a:avLst/>
          </a:prstGeom>
          <a:noFill/>
        </p:spPr>
        <p:txBody>
          <a:bodyPr wrap="square" rtlCol="0">
            <a:spAutoFit/>
          </a:bodyPr>
          <a:lstStyle/>
          <a:p>
            <a:r>
              <a:rPr lang="en-US" dirty="0"/>
              <a:t>Best Effort</a:t>
            </a:r>
          </a:p>
        </p:txBody>
      </p:sp>
      <p:sp>
        <p:nvSpPr>
          <p:cNvPr id="43" name="TextBox 42">
            <a:extLst>
              <a:ext uri="{FF2B5EF4-FFF2-40B4-BE49-F238E27FC236}">
                <a16:creationId xmlns:a16="http://schemas.microsoft.com/office/drawing/2014/main" id="{61435EE6-E36B-46D1-A4EB-F2D71ADAC764}"/>
              </a:ext>
            </a:extLst>
          </p:cNvPr>
          <p:cNvSpPr txBox="1"/>
          <p:nvPr/>
        </p:nvSpPr>
        <p:spPr>
          <a:xfrm>
            <a:off x="2005371" y="2218831"/>
            <a:ext cx="3000373" cy="276999"/>
          </a:xfrm>
          <a:prstGeom prst="rect">
            <a:avLst/>
          </a:prstGeom>
          <a:noFill/>
        </p:spPr>
        <p:txBody>
          <a:bodyPr wrap="square" tIns="0" bIns="0" rtlCol="0">
            <a:spAutoFit/>
          </a:bodyPr>
          <a:lstStyle/>
          <a:p>
            <a:pPr algn="ctr"/>
            <a:r>
              <a:rPr lang="en-US" dirty="0"/>
              <a:t>QoS</a:t>
            </a:r>
          </a:p>
        </p:txBody>
      </p:sp>
      <p:sp>
        <p:nvSpPr>
          <p:cNvPr id="44" name="Diamond 43">
            <a:extLst>
              <a:ext uri="{FF2B5EF4-FFF2-40B4-BE49-F238E27FC236}">
                <a16:creationId xmlns:a16="http://schemas.microsoft.com/office/drawing/2014/main" id="{BC7EB61F-B6A8-4EA2-B395-919A0F5D6371}"/>
              </a:ext>
            </a:extLst>
          </p:cNvPr>
          <p:cNvSpPr/>
          <p:nvPr/>
        </p:nvSpPr>
        <p:spPr>
          <a:xfrm>
            <a:off x="1695457" y="2216306"/>
            <a:ext cx="3576629" cy="32813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82457E5-B686-40BA-B2FD-C0C381F6E798}"/>
              </a:ext>
            </a:extLst>
          </p:cNvPr>
          <p:cNvSpPr txBox="1"/>
          <p:nvPr/>
        </p:nvSpPr>
        <p:spPr>
          <a:xfrm>
            <a:off x="1644444" y="3119139"/>
            <a:ext cx="3678652" cy="923330"/>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Filtering Algorithm </a:t>
            </a:r>
            <a:r>
              <a:rPr lang="en-US" dirty="0"/>
              <a:t>to each cluster based on </a:t>
            </a:r>
            <a:r>
              <a:rPr lang="en-US" dirty="0">
                <a:solidFill>
                  <a:srgbClr val="C00000"/>
                </a:solidFill>
              </a:rPr>
              <a:t>Allocated Resource </a:t>
            </a:r>
            <a:r>
              <a:rPr lang="en-US" dirty="0"/>
              <a:t>to derive the Candidate List</a:t>
            </a:r>
          </a:p>
        </p:txBody>
      </p:sp>
      <p:cxnSp>
        <p:nvCxnSpPr>
          <p:cNvPr id="46" name="Straight Arrow Connector 45">
            <a:extLst>
              <a:ext uri="{FF2B5EF4-FFF2-40B4-BE49-F238E27FC236}">
                <a16:creationId xmlns:a16="http://schemas.microsoft.com/office/drawing/2014/main" id="{C9BEE737-3CEF-4B6D-B7E8-3AA7E192FB1E}"/>
              </a:ext>
            </a:extLst>
          </p:cNvPr>
          <p:cNvCxnSpPr>
            <a:cxnSpLocks/>
            <a:stCxn id="44" idx="2"/>
            <a:endCxn id="45" idx="0"/>
          </p:cNvCxnSpPr>
          <p:nvPr/>
        </p:nvCxnSpPr>
        <p:spPr>
          <a:xfrm flipH="1">
            <a:off x="3483770" y="2544443"/>
            <a:ext cx="2" cy="57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CB5B96D-5407-4442-9685-32F9D3189F96}"/>
              </a:ext>
            </a:extLst>
          </p:cNvPr>
          <p:cNvSpPr txBox="1"/>
          <p:nvPr/>
        </p:nvSpPr>
        <p:spPr>
          <a:xfrm>
            <a:off x="3505199" y="1881270"/>
            <a:ext cx="709614" cy="369332"/>
          </a:xfrm>
          <a:prstGeom prst="rect">
            <a:avLst/>
          </a:prstGeom>
          <a:noFill/>
        </p:spPr>
        <p:txBody>
          <a:bodyPr wrap="square" rtlCol="0">
            <a:spAutoFit/>
          </a:bodyPr>
          <a:lstStyle/>
          <a:p>
            <a:r>
              <a:rPr lang="en-US" dirty="0"/>
              <a:t>No</a:t>
            </a:r>
          </a:p>
        </p:txBody>
      </p:sp>
      <p:cxnSp>
        <p:nvCxnSpPr>
          <p:cNvPr id="49" name="Straight Arrow Connector 48">
            <a:extLst>
              <a:ext uri="{FF2B5EF4-FFF2-40B4-BE49-F238E27FC236}">
                <a16:creationId xmlns:a16="http://schemas.microsoft.com/office/drawing/2014/main" id="{08681934-F70E-487E-AC64-6999319D867B}"/>
              </a:ext>
            </a:extLst>
          </p:cNvPr>
          <p:cNvCxnSpPr>
            <a:cxnSpLocks/>
            <a:stCxn id="37" idx="3"/>
          </p:cNvCxnSpPr>
          <p:nvPr/>
        </p:nvCxnSpPr>
        <p:spPr>
          <a:xfrm flipV="1">
            <a:off x="5272085" y="1712623"/>
            <a:ext cx="5548315" cy="2197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D34E4EB-A10A-4511-9E6F-BCD17005A8E6}"/>
              </a:ext>
            </a:extLst>
          </p:cNvPr>
          <p:cNvCxnSpPr>
            <a:cxnSpLocks/>
            <a:stCxn id="44" idx="3"/>
          </p:cNvCxnSpPr>
          <p:nvPr/>
        </p:nvCxnSpPr>
        <p:spPr>
          <a:xfrm>
            <a:off x="5272086" y="2380375"/>
            <a:ext cx="2769759"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AB3B678-2540-4A1E-84B6-1A08E98449C4}"/>
              </a:ext>
            </a:extLst>
          </p:cNvPr>
          <p:cNvCxnSpPr>
            <a:cxnSpLocks/>
            <a:stCxn id="45" idx="2"/>
            <a:endCxn id="60" idx="0"/>
          </p:cNvCxnSpPr>
          <p:nvPr/>
        </p:nvCxnSpPr>
        <p:spPr>
          <a:xfrm>
            <a:off x="3483770" y="4042469"/>
            <a:ext cx="10986" cy="77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16F3D89-BCC7-4E2C-AD66-CC76E5DAFE89}"/>
              </a:ext>
            </a:extLst>
          </p:cNvPr>
          <p:cNvSpPr txBox="1"/>
          <p:nvPr/>
        </p:nvSpPr>
        <p:spPr>
          <a:xfrm>
            <a:off x="5272084" y="1391246"/>
            <a:ext cx="6919915" cy="369332"/>
          </a:xfrm>
          <a:prstGeom prst="rect">
            <a:avLst/>
          </a:prstGeom>
          <a:noFill/>
        </p:spPr>
        <p:txBody>
          <a:bodyPr wrap="square" rtlCol="0">
            <a:spAutoFit/>
          </a:bodyPr>
          <a:lstStyle/>
          <a:p>
            <a:r>
              <a:rPr lang="en-US" dirty="0"/>
              <a:t>Yes (no need to run the filtering algorithm to derive the Candidate list)</a:t>
            </a:r>
          </a:p>
        </p:txBody>
      </p:sp>
      <p:sp>
        <p:nvSpPr>
          <p:cNvPr id="56" name="Title 1">
            <a:extLst>
              <a:ext uri="{FF2B5EF4-FFF2-40B4-BE49-F238E27FC236}">
                <a16:creationId xmlns:a16="http://schemas.microsoft.com/office/drawing/2014/main" id="{B67D7FDE-7734-4B92-9B98-16F47081A742}"/>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sp>
        <p:nvSpPr>
          <p:cNvPr id="59" name="TextBox 58">
            <a:extLst>
              <a:ext uri="{FF2B5EF4-FFF2-40B4-BE49-F238E27FC236}">
                <a16:creationId xmlns:a16="http://schemas.microsoft.com/office/drawing/2014/main" id="{814346A7-1B82-470A-A9BD-A9706A15A025}"/>
              </a:ext>
            </a:extLst>
          </p:cNvPr>
          <p:cNvSpPr txBox="1"/>
          <p:nvPr/>
        </p:nvSpPr>
        <p:spPr>
          <a:xfrm>
            <a:off x="6208462" y="3092003"/>
            <a:ext cx="3678652" cy="923330"/>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Filtering Algorithm </a:t>
            </a:r>
            <a:r>
              <a:rPr lang="en-US" dirty="0"/>
              <a:t>to each cluster based on </a:t>
            </a:r>
            <a:r>
              <a:rPr lang="en-US" dirty="0">
                <a:solidFill>
                  <a:srgbClr val="C00000"/>
                </a:solidFill>
              </a:rPr>
              <a:t>Actual Usage Resource</a:t>
            </a:r>
            <a:r>
              <a:rPr lang="en-US" dirty="0"/>
              <a:t> to derive the Candidate List</a:t>
            </a:r>
          </a:p>
        </p:txBody>
      </p:sp>
      <p:sp>
        <p:nvSpPr>
          <p:cNvPr id="60" name="TextBox 59">
            <a:extLst>
              <a:ext uri="{FF2B5EF4-FFF2-40B4-BE49-F238E27FC236}">
                <a16:creationId xmlns:a16="http://schemas.microsoft.com/office/drawing/2014/main" id="{95D101FE-9255-4836-AED4-94AE671F3241}"/>
              </a:ext>
            </a:extLst>
          </p:cNvPr>
          <p:cNvSpPr txBox="1"/>
          <p:nvPr/>
        </p:nvSpPr>
        <p:spPr>
          <a:xfrm>
            <a:off x="781050" y="4814755"/>
            <a:ext cx="5427412" cy="646331"/>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Weighted Ranking Algorithm </a:t>
            </a:r>
            <a:r>
              <a:rPr lang="en-US" dirty="0"/>
              <a:t>to the Candidate List and Select the cluster with the highest score</a:t>
            </a:r>
          </a:p>
        </p:txBody>
      </p:sp>
      <p:cxnSp>
        <p:nvCxnSpPr>
          <p:cNvPr id="68" name="Straight Connector 67">
            <a:extLst>
              <a:ext uri="{FF2B5EF4-FFF2-40B4-BE49-F238E27FC236}">
                <a16:creationId xmlns:a16="http://schemas.microsoft.com/office/drawing/2014/main" id="{E18430AB-A44C-44D3-879D-DC4949D31A57}"/>
              </a:ext>
            </a:extLst>
          </p:cNvPr>
          <p:cNvCxnSpPr>
            <a:cxnSpLocks/>
          </p:cNvCxnSpPr>
          <p:nvPr/>
        </p:nvCxnSpPr>
        <p:spPr>
          <a:xfrm>
            <a:off x="10823491" y="1723608"/>
            <a:ext cx="4304" cy="2839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553F0E2-3224-4C36-BA3E-EDD18EB2E7E7}"/>
              </a:ext>
            </a:extLst>
          </p:cNvPr>
          <p:cNvCxnSpPr>
            <a:cxnSpLocks/>
          </p:cNvCxnSpPr>
          <p:nvPr/>
        </p:nvCxnSpPr>
        <p:spPr>
          <a:xfrm flipH="1">
            <a:off x="3483770" y="4563597"/>
            <a:ext cx="7346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2F96807-2E25-4219-89AF-5C21CF0F2116}"/>
              </a:ext>
            </a:extLst>
          </p:cNvPr>
          <p:cNvCxnSpPr>
            <a:cxnSpLocks/>
            <a:endCxn id="59" idx="0"/>
          </p:cNvCxnSpPr>
          <p:nvPr/>
        </p:nvCxnSpPr>
        <p:spPr>
          <a:xfrm>
            <a:off x="8047788" y="2422572"/>
            <a:ext cx="0" cy="66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1904AE-C329-4157-BE26-3A8E0C72CF46}"/>
              </a:ext>
            </a:extLst>
          </p:cNvPr>
          <p:cNvCxnSpPr>
            <a:cxnSpLocks/>
            <a:stCxn id="59" idx="2"/>
          </p:cNvCxnSpPr>
          <p:nvPr/>
        </p:nvCxnSpPr>
        <p:spPr>
          <a:xfrm>
            <a:off x="8047788" y="4015333"/>
            <a:ext cx="0" cy="325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1E14727-0E44-4649-96CE-2A4A7693D392}"/>
              </a:ext>
            </a:extLst>
          </p:cNvPr>
          <p:cNvCxnSpPr>
            <a:cxnSpLocks/>
          </p:cNvCxnSpPr>
          <p:nvPr/>
        </p:nvCxnSpPr>
        <p:spPr>
          <a:xfrm flipH="1">
            <a:off x="3505200" y="4343477"/>
            <a:ext cx="45366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FE4EC92-ACE8-4CF7-B06C-D6E9E6285197}"/>
              </a:ext>
            </a:extLst>
          </p:cNvPr>
          <p:cNvSpPr txBox="1"/>
          <p:nvPr/>
        </p:nvSpPr>
        <p:spPr>
          <a:xfrm>
            <a:off x="2371725" y="5964433"/>
            <a:ext cx="6896100" cy="369332"/>
          </a:xfrm>
          <a:prstGeom prst="rect">
            <a:avLst/>
          </a:prstGeom>
          <a:noFill/>
          <a:ln>
            <a:noFill/>
          </a:ln>
        </p:spPr>
        <p:txBody>
          <a:bodyPr wrap="square" rtlCol="0">
            <a:spAutoFit/>
          </a:bodyPr>
          <a:lstStyle/>
          <a:p>
            <a:r>
              <a:rPr lang="en-US" dirty="0"/>
              <a:t>Weighted Ranking Algorithm is a multi-dimension optimization problem</a:t>
            </a:r>
          </a:p>
        </p:txBody>
      </p:sp>
    </p:spTree>
    <p:extLst>
      <p:ext uri="{BB962C8B-B14F-4D97-AF65-F5344CB8AC3E}">
        <p14:creationId xmlns:p14="http://schemas.microsoft.com/office/powerpoint/2010/main" val="3797184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Weighted Ranking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4247317"/>
          </a:xfrm>
          <a:prstGeom prst="rect">
            <a:avLst/>
          </a:prstGeom>
          <a:noFill/>
        </p:spPr>
        <p:txBody>
          <a:bodyPr wrap="square" rtlCol="0">
            <a:spAutoFit/>
          </a:bodyPr>
          <a:lstStyle/>
          <a:p>
            <a:r>
              <a:rPr lang="en-US" b="1" kern="0" dirty="0"/>
              <a:t>Weighted Ranking</a:t>
            </a:r>
            <a:r>
              <a:rPr lang="en-US" kern="0" dirty="0"/>
              <a:t>: </a:t>
            </a:r>
          </a:p>
          <a:p>
            <a:pPr marL="742950" lvl="1" indent="-285750">
              <a:buFont typeface="Arial" panose="020B0604020202020204" pitchFamily="34" charset="0"/>
              <a:buChar char="•"/>
            </a:pPr>
            <a:r>
              <a:rPr lang="en-US" sz="1600" kern="0" dirty="0"/>
              <a:t>Assign each attribute of the cluster a score</a:t>
            </a:r>
          </a:p>
          <a:p>
            <a:pPr marL="1200150" lvl="2" indent="-285750">
              <a:buFont typeface="Arial" panose="020B0604020202020204" pitchFamily="34" charset="0"/>
              <a:buChar char="•"/>
            </a:pPr>
            <a:r>
              <a:rPr lang="en-US" sz="1600" kern="0" dirty="0"/>
              <a:t>Score for average per-node available resource: More available resource -&gt; higher score. But resource has many dimensions. </a:t>
            </a:r>
          </a:p>
          <a:p>
            <a:pPr marL="1200150" lvl="2" indent="-285750">
              <a:buFont typeface="Arial" panose="020B0604020202020204" pitchFamily="34" charset="0"/>
              <a:buChar char="•"/>
            </a:pPr>
            <a:r>
              <a:rPr lang="en-US" sz="1600" kern="0" dirty="0"/>
              <a:t>Score for </a:t>
            </a:r>
            <a:r>
              <a:rPr lang="en-US" sz="1600" dirty="0"/>
              <a:t>maintaining the remaining available resource in all dimensions equally balanced</a:t>
            </a:r>
          </a:p>
          <a:p>
            <a:pPr marL="1200150" lvl="2" indent="-285750">
              <a:buFont typeface="Arial" panose="020B0604020202020204" pitchFamily="34" charset="0"/>
              <a:buChar char="•"/>
            </a:pPr>
            <a:r>
              <a:rPr lang="en-US" sz="1600" kern="0" dirty="0"/>
              <a:t>Score for node health (based on e</a:t>
            </a:r>
            <a:r>
              <a:rPr lang="en-US" sz="1600" dirty="0"/>
              <a:t>rror statistics including failed nodes): fewer errors-&gt; higher score</a:t>
            </a:r>
            <a:endParaRPr lang="en-US" sz="1600" kern="0" dirty="0"/>
          </a:p>
          <a:p>
            <a:pPr marL="1200150" lvl="2" indent="-285750">
              <a:buFont typeface="Arial" panose="020B0604020202020204" pitchFamily="34" charset="0"/>
              <a:buChar char="•"/>
            </a:pPr>
            <a:r>
              <a:rPr lang="en-US" sz="1600" kern="0" dirty="0"/>
              <a:t>Potential score for hosting big workload and resilience migration: </a:t>
            </a:r>
            <a:r>
              <a:rPr lang="en-US" sz="1600" dirty="0"/>
              <a:t>What metric/mechanism is used to determine the score? </a:t>
            </a:r>
            <a:endParaRPr lang="en-US" sz="1600" kern="0" dirty="0"/>
          </a:p>
          <a:p>
            <a:pPr marL="1200150" lvl="2" indent="-285750">
              <a:buFont typeface="Arial" panose="020B0604020202020204" pitchFamily="34" charset="0"/>
              <a:buChar char="•"/>
            </a:pPr>
            <a:r>
              <a:rPr lang="en-US" sz="1600" kern="0" dirty="0"/>
              <a:t>Score for physical proximity: shorter distance-&gt;higher score</a:t>
            </a:r>
          </a:p>
          <a:p>
            <a:pPr marL="1200150" lvl="2" indent="-285750">
              <a:buFont typeface="Arial" panose="020B0604020202020204" pitchFamily="34" charset="0"/>
              <a:buChar char="•"/>
            </a:pPr>
            <a:r>
              <a:rPr lang="en-US" sz="1600" kern="0" dirty="0"/>
              <a:t>Score for network proximity: shorter network distance-&gt;higher score, how to calculate network proximity?</a:t>
            </a:r>
          </a:p>
          <a:p>
            <a:pPr marL="1200150" lvl="2" indent="-285750">
              <a:buFont typeface="Arial" panose="020B0604020202020204" pitchFamily="34" charset="0"/>
              <a:buChar char="•"/>
            </a:pPr>
            <a:r>
              <a:rPr lang="en-US" sz="1600" kern="0" dirty="0"/>
              <a:t>Score for energy efficiency: more efficient-&gt;higher score</a:t>
            </a:r>
          </a:p>
          <a:p>
            <a:pPr marL="742950" lvl="1" indent="-285750">
              <a:buFont typeface="Arial" panose="020B0604020202020204" pitchFamily="34" charset="0"/>
              <a:buChar char="•"/>
            </a:pPr>
            <a:r>
              <a:rPr lang="en-US" sz="1600" dirty="0"/>
              <a:t>The scores in each dimension are normalized into the range [0, W) where W is a fixed maximum value.</a:t>
            </a:r>
            <a:endParaRPr lang="en-US" sz="1600" kern="0" dirty="0"/>
          </a:p>
          <a:p>
            <a:pPr marL="742950" lvl="1" indent="-285750">
              <a:buFont typeface="Arial" panose="020B0604020202020204" pitchFamily="34" charset="0"/>
              <a:buChar char="•"/>
            </a:pPr>
            <a:r>
              <a:rPr lang="en-US" sz="1600" kern="0" dirty="0"/>
              <a:t>Assign a weight to each dimension score (</a:t>
            </a:r>
            <a:r>
              <a:rPr lang="en-US" sz="1600" kern="0" dirty="0">
                <a:solidFill>
                  <a:srgbClr val="FF0000"/>
                </a:solidFill>
              </a:rPr>
              <a:t>the weight assignment is configurable to allow different scheduling policy</a:t>
            </a:r>
            <a:r>
              <a:rPr lang="en-US" sz="1600" kern="0" dirty="0"/>
              <a:t>)</a:t>
            </a:r>
          </a:p>
          <a:p>
            <a:pPr marL="742950" lvl="1" indent="-285750">
              <a:buFont typeface="Arial" panose="020B0604020202020204" pitchFamily="34" charset="0"/>
              <a:buChar char="•"/>
            </a:pPr>
            <a:r>
              <a:rPr lang="en-US" sz="1600" kern="0" dirty="0"/>
              <a:t>The final cluster ranking is </a:t>
            </a:r>
            <a:r>
              <a:rPr lang="en-US" dirty="0">
                <a:latin typeface="NimbusRomNo9L-Regu"/>
              </a:rPr>
              <a:t>flattened to an integral score via a weighted inner product, </a:t>
            </a:r>
            <a:r>
              <a:rPr lang="pl-PL" dirty="0">
                <a:latin typeface="NimbusRomNo9L-Regu"/>
              </a:rPr>
              <a:t>i.e. </a:t>
            </a:r>
            <a:endParaRPr lang="en-US" dirty="0">
              <a:latin typeface="NimbusRomNo9L-Regu"/>
            </a:endParaRPr>
          </a:p>
          <a:p>
            <a:pPr lvl="3"/>
            <a:endParaRPr lang="en-US" sz="800" dirty="0">
              <a:latin typeface="NimbusRomNo9L-Regu"/>
            </a:endParaRPr>
          </a:p>
          <a:p>
            <a:pPr lvl="3"/>
            <a:r>
              <a:rPr lang="en-US" dirty="0">
                <a:latin typeface="NimbusRomNo9L-Regu"/>
              </a:rPr>
              <a:t>Score </a:t>
            </a:r>
            <a:r>
              <a:rPr lang="pl-PL" dirty="0">
                <a:latin typeface="CMR10"/>
              </a:rPr>
              <a:t>=</a:t>
            </a:r>
            <a:r>
              <a:rPr lang="en-US" dirty="0">
                <a:latin typeface="CMR10"/>
              </a:rPr>
              <a:t>	</a:t>
            </a:r>
            <a:endParaRPr lang="en-US" sz="1600" kern="0" dirty="0"/>
          </a:p>
          <a:p>
            <a:pPr lvl="1"/>
            <a:endParaRPr lang="en-US" sz="1600" kern="0" dirty="0"/>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9483FD0-C431-4656-8B3A-25AA4E77C00B}"/>
              </a:ext>
            </a:extLst>
          </p:cNvPr>
          <p:cNvGrpSpPr/>
          <p:nvPr/>
        </p:nvGrpSpPr>
        <p:grpSpPr>
          <a:xfrm>
            <a:off x="2660853" y="4551729"/>
            <a:ext cx="1223231" cy="607432"/>
            <a:chOff x="2720119" y="5034329"/>
            <a:chExt cx="1223231" cy="607432"/>
          </a:xfrm>
        </p:grpSpPr>
        <p:pic>
          <p:nvPicPr>
            <p:cNvPr id="2" name="Picture 1">
              <a:extLst>
                <a:ext uri="{FF2B5EF4-FFF2-40B4-BE49-F238E27FC236}">
                  <a16:creationId xmlns:a16="http://schemas.microsoft.com/office/drawing/2014/main" id="{16A57A90-DCD1-4E92-82A7-D8AF749C314B}"/>
                </a:ext>
              </a:extLst>
            </p:cNvPr>
            <p:cNvPicPr>
              <a:picLocks noChangeAspect="1"/>
            </p:cNvPicPr>
            <p:nvPr/>
          </p:nvPicPr>
          <p:blipFill>
            <a:blip r:embed="rId3"/>
            <a:stretch>
              <a:fillRect/>
            </a:stretch>
          </p:blipFill>
          <p:spPr>
            <a:xfrm>
              <a:off x="2720119" y="5034329"/>
              <a:ext cx="575531" cy="607432"/>
            </a:xfrm>
            <a:prstGeom prst="rect">
              <a:avLst/>
            </a:prstGeom>
          </p:spPr>
        </p:pic>
        <p:sp>
          <p:nvSpPr>
            <p:cNvPr id="3" name="TextBox 2">
              <a:extLst>
                <a:ext uri="{FF2B5EF4-FFF2-40B4-BE49-F238E27FC236}">
                  <a16:creationId xmlns:a16="http://schemas.microsoft.com/office/drawing/2014/main" id="{DF991B06-4551-42DA-895B-36BD55D5B93F}"/>
                </a:ext>
              </a:extLst>
            </p:cNvPr>
            <p:cNvSpPr txBox="1"/>
            <p:nvPr/>
          </p:nvSpPr>
          <p:spPr>
            <a:xfrm>
              <a:off x="3206750" y="5146714"/>
              <a:ext cx="736600" cy="276999"/>
            </a:xfrm>
            <a:prstGeom prst="rect">
              <a:avLst/>
            </a:prstGeom>
            <a:noFill/>
          </p:spPr>
          <p:txBody>
            <a:bodyPr wrap="square" rtlCol="0">
              <a:spAutoFit/>
            </a:bodyPr>
            <a:lstStyle/>
            <a:p>
              <a:r>
                <a:rPr lang="en-US" sz="1200" b="1" i="1" dirty="0" err="1">
                  <a:latin typeface="Century Schoolbook" panose="02040604050505020304" pitchFamily="18" charset="0"/>
                </a:rPr>
                <a:t>w</a:t>
              </a:r>
              <a:r>
                <a:rPr lang="en-US" sz="900" b="1" i="1" dirty="0" err="1">
                  <a:latin typeface="Century Schoolbook" panose="02040604050505020304" pitchFamily="18" charset="0"/>
                </a:rPr>
                <a:t>k</a:t>
              </a:r>
              <a:endParaRPr lang="en-US" b="1" i="1" dirty="0">
                <a:latin typeface="Century Schoolbook" panose="02040604050505020304" pitchFamily="18" charset="0"/>
              </a:endParaRPr>
            </a:p>
          </p:txBody>
        </p:sp>
      </p:grpSp>
    </p:spTree>
    <p:extLst>
      <p:ext uri="{BB962C8B-B14F-4D97-AF65-F5344CB8AC3E}">
        <p14:creationId xmlns:p14="http://schemas.microsoft.com/office/powerpoint/2010/main" val="2954525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6D6045-95E5-421D-8B57-87CA39F23AEE}"/>
              </a:ext>
            </a:extLst>
          </p:cNvPr>
          <p:cNvSpPr/>
          <p:nvPr/>
        </p:nvSpPr>
        <p:spPr>
          <a:xfrm>
            <a:off x="9288053" y="3174002"/>
            <a:ext cx="1229238" cy="110188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3" name="Rectangle 2">
            <a:extLst>
              <a:ext uri="{FF2B5EF4-FFF2-40B4-BE49-F238E27FC236}">
                <a16:creationId xmlns:a16="http://schemas.microsoft.com/office/drawing/2014/main" id="{B51F9BEC-C3D1-4882-B5EE-19A235EF819D}"/>
              </a:ext>
            </a:extLst>
          </p:cNvPr>
          <p:cNvSpPr/>
          <p:nvPr/>
        </p:nvSpPr>
        <p:spPr>
          <a:xfrm>
            <a:off x="2351896" y="3226185"/>
            <a:ext cx="1256740" cy="109345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4" name="Rectangle 3">
            <a:extLst>
              <a:ext uri="{FF2B5EF4-FFF2-40B4-BE49-F238E27FC236}">
                <a16:creationId xmlns:a16="http://schemas.microsoft.com/office/drawing/2014/main" id="{E05E308A-55E8-4133-8F3E-DD4EB07489D8}"/>
              </a:ext>
            </a:extLst>
          </p:cNvPr>
          <p:cNvSpPr/>
          <p:nvPr/>
        </p:nvSpPr>
        <p:spPr>
          <a:xfrm>
            <a:off x="5681486" y="3226185"/>
            <a:ext cx="1208147" cy="110364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 name="Rectangle 4">
            <a:extLst>
              <a:ext uri="{FF2B5EF4-FFF2-40B4-BE49-F238E27FC236}">
                <a16:creationId xmlns:a16="http://schemas.microsoft.com/office/drawing/2014/main" id="{13A0605C-1AF6-4D76-81B3-C7810683F003}"/>
              </a:ext>
            </a:extLst>
          </p:cNvPr>
          <p:cNvSpPr/>
          <p:nvPr/>
        </p:nvSpPr>
        <p:spPr>
          <a:xfrm>
            <a:off x="5680786" y="3439036"/>
            <a:ext cx="1041545" cy="896628"/>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 name="Rectangle 5">
            <a:extLst>
              <a:ext uri="{FF2B5EF4-FFF2-40B4-BE49-F238E27FC236}">
                <a16:creationId xmlns:a16="http://schemas.microsoft.com/office/drawing/2014/main" id="{71556094-9FA3-463D-AD15-991B57E52599}"/>
              </a:ext>
            </a:extLst>
          </p:cNvPr>
          <p:cNvSpPr/>
          <p:nvPr/>
        </p:nvSpPr>
        <p:spPr>
          <a:xfrm>
            <a:off x="2340853" y="3514426"/>
            <a:ext cx="1145447" cy="795408"/>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 name="TextBox 6">
            <a:extLst>
              <a:ext uri="{FF2B5EF4-FFF2-40B4-BE49-F238E27FC236}">
                <a16:creationId xmlns:a16="http://schemas.microsoft.com/office/drawing/2014/main" id="{F952A300-3135-42C8-960A-A8B711794ECD}"/>
              </a:ext>
            </a:extLst>
          </p:cNvPr>
          <p:cNvSpPr txBox="1"/>
          <p:nvPr/>
        </p:nvSpPr>
        <p:spPr>
          <a:xfrm>
            <a:off x="2237368" y="4299006"/>
            <a:ext cx="1657502" cy="338554"/>
          </a:xfrm>
          <a:prstGeom prst="rect">
            <a:avLst/>
          </a:prstGeom>
          <a:noFill/>
        </p:spPr>
        <p:txBody>
          <a:bodyPr wrap="square" rtlCol="0">
            <a:spAutoFit/>
          </a:bodyPr>
          <a:lstStyle/>
          <a:p>
            <a:r>
              <a:rPr lang="en-US" sz="1600" b="1" dirty="0">
                <a:solidFill>
                  <a:schemeClr val="tx1"/>
                </a:solidFill>
              </a:rPr>
              <a:t>Cluster1 Memory</a:t>
            </a:r>
          </a:p>
        </p:txBody>
      </p:sp>
      <p:sp>
        <p:nvSpPr>
          <p:cNvPr id="8" name="TextBox 7">
            <a:extLst>
              <a:ext uri="{FF2B5EF4-FFF2-40B4-BE49-F238E27FC236}">
                <a16:creationId xmlns:a16="http://schemas.microsoft.com/office/drawing/2014/main" id="{087912AD-0B87-44F3-81B6-7A56E4F0F7A6}"/>
              </a:ext>
            </a:extLst>
          </p:cNvPr>
          <p:cNvSpPr txBox="1"/>
          <p:nvPr/>
        </p:nvSpPr>
        <p:spPr>
          <a:xfrm>
            <a:off x="1035295" y="3538317"/>
            <a:ext cx="1386891" cy="338554"/>
          </a:xfrm>
          <a:prstGeom prst="rect">
            <a:avLst/>
          </a:prstGeom>
          <a:noFill/>
        </p:spPr>
        <p:txBody>
          <a:bodyPr wrap="square" rtlCol="0">
            <a:spAutoFit/>
          </a:bodyPr>
          <a:lstStyle/>
          <a:p>
            <a:r>
              <a:rPr lang="en-US" sz="1600" b="1" dirty="0">
                <a:solidFill>
                  <a:schemeClr val="tx1"/>
                </a:solidFill>
              </a:rPr>
              <a:t>Cluster1 CPU</a:t>
            </a:r>
          </a:p>
        </p:txBody>
      </p:sp>
      <p:sp>
        <p:nvSpPr>
          <p:cNvPr id="9" name="TextBox 8">
            <a:extLst>
              <a:ext uri="{FF2B5EF4-FFF2-40B4-BE49-F238E27FC236}">
                <a16:creationId xmlns:a16="http://schemas.microsoft.com/office/drawing/2014/main" id="{C45CACA7-7B4A-4AD5-ADAD-03BF9284AF5D}"/>
              </a:ext>
            </a:extLst>
          </p:cNvPr>
          <p:cNvSpPr txBox="1"/>
          <p:nvPr/>
        </p:nvSpPr>
        <p:spPr>
          <a:xfrm>
            <a:off x="5612908" y="4299006"/>
            <a:ext cx="1853934" cy="338554"/>
          </a:xfrm>
          <a:prstGeom prst="rect">
            <a:avLst/>
          </a:prstGeom>
          <a:noFill/>
        </p:spPr>
        <p:txBody>
          <a:bodyPr wrap="square" rtlCol="0">
            <a:spAutoFit/>
          </a:bodyPr>
          <a:lstStyle/>
          <a:p>
            <a:r>
              <a:rPr lang="en-US" sz="1600" b="1" dirty="0">
                <a:solidFill>
                  <a:schemeClr val="tx1"/>
                </a:solidFill>
              </a:rPr>
              <a:t>Cluster 2 Memory</a:t>
            </a:r>
          </a:p>
        </p:txBody>
      </p:sp>
      <p:sp>
        <p:nvSpPr>
          <p:cNvPr id="10" name="TextBox 9">
            <a:extLst>
              <a:ext uri="{FF2B5EF4-FFF2-40B4-BE49-F238E27FC236}">
                <a16:creationId xmlns:a16="http://schemas.microsoft.com/office/drawing/2014/main" id="{BC572F9E-44FC-4DC9-8735-564D39E91233}"/>
              </a:ext>
            </a:extLst>
          </p:cNvPr>
          <p:cNvSpPr txBox="1"/>
          <p:nvPr/>
        </p:nvSpPr>
        <p:spPr>
          <a:xfrm>
            <a:off x="4345100" y="3598524"/>
            <a:ext cx="1375570" cy="338554"/>
          </a:xfrm>
          <a:prstGeom prst="rect">
            <a:avLst/>
          </a:prstGeom>
          <a:noFill/>
        </p:spPr>
        <p:txBody>
          <a:bodyPr wrap="square" rtlCol="0">
            <a:spAutoFit/>
          </a:bodyPr>
          <a:lstStyle/>
          <a:p>
            <a:r>
              <a:rPr lang="en-US" sz="1600" b="1" dirty="0">
                <a:solidFill>
                  <a:schemeClr val="tx1"/>
                </a:solidFill>
              </a:rPr>
              <a:t>Cluster2 CPU</a:t>
            </a:r>
          </a:p>
        </p:txBody>
      </p:sp>
      <p:sp>
        <p:nvSpPr>
          <p:cNvPr id="11" name="Rectangle 10">
            <a:extLst>
              <a:ext uri="{FF2B5EF4-FFF2-40B4-BE49-F238E27FC236}">
                <a16:creationId xmlns:a16="http://schemas.microsoft.com/office/drawing/2014/main" id="{3DF4583E-934B-47A7-9546-73E7D6963D51}"/>
              </a:ext>
            </a:extLst>
          </p:cNvPr>
          <p:cNvSpPr/>
          <p:nvPr/>
        </p:nvSpPr>
        <p:spPr>
          <a:xfrm>
            <a:off x="9292608" y="3285983"/>
            <a:ext cx="882698" cy="1001540"/>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2" name="TextBox 11">
            <a:extLst>
              <a:ext uri="{FF2B5EF4-FFF2-40B4-BE49-F238E27FC236}">
                <a16:creationId xmlns:a16="http://schemas.microsoft.com/office/drawing/2014/main" id="{51DAC326-25CB-4A2D-AEC9-7F1733956E42}"/>
              </a:ext>
            </a:extLst>
          </p:cNvPr>
          <p:cNvSpPr txBox="1"/>
          <p:nvPr/>
        </p:nvSpPr>
        <p:spPr>
          <a:xfrm>
            <a:off x="9297892" y="4252545"/>
            <a:ext cx="1858813" cy="338554"/>
          </a:xfrm>
          <a:prstGeom prst="rect">
            <a:avLst/>
          </a:prstGeom>
          <a:noFill/>
        </p:spPr>
        <p:txBody>
          <a:bodyPr wrap="square" rtlCol="0">
            <a:spAutoFit/>
          </a:bodyPr>
          <a:lstStyle/>
          <a:p>
            <a:r>
              <a:rPr lang="en-US" sz="1600" b="1" dirty="0">
                <a:solidFill>
                  <a:schemeClr val="tx1"/>
                </a:solidFill>
              </a:rPr>
              <a:t>Cluster3 Memory</a:t>
            </a:r>
          </a:p>
        </p:txBody>
      </p:sp>
      <p:sp>
        <p:nvSpPr>
          <p:cNvPr id="13" name="TextBox 12">
            <a:extLst>
              <a:ext uri="{FF2B5EF4-FFF2-40B4-BE49-F238E27FC236}">
                <a16:creationId xmlns:a16="http://schemas.microsoft.com/office/drawing/2014/main" id="{1F1B3EF0-D4ED-4817-B861-C6A8DEEDAFE6}"/>
              </a:ext>
            </a:extLst>
          </p:cNvPr>
          <p:cNvSpPr txBox="1"/>
          <p:nvPr/>
        </p:nvSpPr>
        <p:spPr>
          <a:xfrm>
            <a:off x="8060757" y="3575304"/>
            <a:ext cx="1285426" cy="338554"/>
          </a:xfrm>
          <a:prstGeom prst="rect">
            <a:avLst/>
          </a:prstGeom>
          <a:noFill/>
        </p:spPr>
        <p:txBody>
          <a:bodyPr wrap="square" rtlCol="0">
            <a:spAutoFit/>
          </a:bodyPr>
          <a:lstStyle/>
          <a:p>
            <a:r>
              <a:rPr lang="en-US" sz="1600" b="1" dirty="0">
                <a:solidFill>
                  <a:schemeClr val="tx1"/>
                </a:solidFill>
              </a:rPr>
              <a:t>Cluster3 CPU</a:t>
            </a:r>
          </a:p>
        </p:txBody>
      </p:sp>
      <p:sp>
        <p:nvSpPr>
          <p:cNvPr id="14" name="Rectangle 13">
            <a:extLst>
              <a:ext uri="{FF2B5EF4-FFF2-40B4-BE49-F238E27FC236}">
                <a16:creationId xmlns:a16="http://schemas.microsoft.com/office/drawing/2014/main" id="{3975EC39-EC9A-450F-896D-AF09F6CAB6CF}"/>
              </a:ext>
            </a:extLst>
          </p:cNvPr>
          <p:cNvSpPr/>
          <p:nvPr/>
        </p:nvSpPr>
        <p:spPr>
          <a:xfrm>
            <a:off x="9288254" y="3859226"/>
            <a:ext cx="266789" cy="439937"/>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nvGrpSpPr>
          <p:cNvPr id="15" name="Group 14">
            <a:extLst>
              <a:ext uri="{FF2B5EF4-FFF2-40B4-BE49-F238E27FC236}">
                <a16:creationId xmlns:a16="http://schemas.microsoft.com/office/drawing/2014/main" id="{B7D94A06-FEAE-4CD0-8CA9-65D05FE843E7}"/>
              </a:ext>
            </a:extLst>
          </p:cNvPr>
          <p:cNvGrpSpPr/>
          <p:nvPr/>
        </p:nvGrpSpPr>
        <p:grpSpPr>
          <a:xfrm>
            <a:off x="2340852" y="4047953"/>
            <a:ext cx="618409" cy="338554"/>
            <a:chOff x="2540004" y="1253124"/>
            <a:chExt cx="404423" cy="690971"/>
          </a:xfrm>
        </p:grpSpPr>
        <p:sp>
          <p:nvSpPr>
            <p:cNvPr id="16" name="Rectangle 15">
              <a:extLst>
                <a:ext uri="{FF2B5EF4-FFF2-40B4-BE49-F238E27FC236}">
                  <a16:creationId xmlns:a16="http://schemas.microsoft.com/office/drawing/2014/main" id="{77272780-0603-40CB-B5C6-4B2BC9D45402}"/>
                </a:ext>
              </a:extLst>
            </p:cNvPr>
            <p:cNvSpPr/>
            <p:nvPr/>
          </p:nvSpPr>
          <p:spPr>
            <a:xfrm>
              <a:off x="2540004" y="1253124"/>
              <a:ext cx="335175" cy="534260"/>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7" name="TextBox 16">
              <a:extLst>
                <a:ext uri="{FF2B5EF4-FFF2-40B4-BE49-F238E27FC236}">
                  <a16:creationId xmlns:a16="http://schemas.microsoft.com/office/drawing/2014/main" id="{DC1A9B47-4DE2-4269-816A-9A57A0D6BF2D}"/>
                </a:ext>
              </a:extLst>
            </p:cNvPr>
            <p:cNvSpPr txBox="1"/>
            <p:nvPr/>
          </p:nvSpPr>
          <p:spPr>
            <a:xfrm>
              <a:off x="2607029" y="1253124"/>
              <a:ext cx="337398" cy="690971"/>
            </a:xfrm>
            <a:prstGeom prst="rect">
              <a:avLst/>
            </a:prstGeom>
            <a:noFill/>
          </p:spPr>
          <p:txBody>
            <a:bodyPr wrap="square" rtlCol="0">
              <a:spAutoFit/>
            </a:bodyPr>
            <a:lstStyle/>
            <a:p>
              <a:r>
                <a:rPr lang="en-US" sz="1600" b="1" dirty="0">
                  <a:solidFill>
                    <a:schemeClr val="tx1"/>
                  </a:solidFill>
                </a:rPr>
                <a:t>VM</a:t>
              </a:r>
            </a:p>
          </p:txBody>
        </p:sp>
      </p:grpSp>
      <p:grpSp>
        <p:nvGrpSpPr>
          <p:cNvPr id="18" name="Group 17">
            <a:extLst>
              <a:ext uri="{FF2B5EF4-FFF2-40B4-BE49-F238E27FC236}">
                <a16:creationId xmlns:a16="http://schemas.microsoft.com/office/drawing/2014/main" id="{7CB40538-DC85-4CCC-8247-951F3AF6FE93}"/>
              </a:ext>
            </a:extLst>
          </p:cNvPr>
          <p:cNvGrpSpPr/>
          <p:nvPr/>
        </p:nvGrpSpPr>
        <p:grpSpPr>
          <a:xfrm>
            <a:off x="5687897" y="3998662"/>
            <a:ext cx="538147" cy="715898"/>
            <a:chOff x="6138888" y="1704066"/>
            <a:chExt cx="445783" cy="1125447"/>
          </a:xfrm>
        </p:grpSpPr>
        <p:sp>
          <p:nvSpPr>
            <p:cNvPr id="19" name="Rectangle 18">
              <a:extLst>
                <a:ext uri="{FF2B5EF4-FFF2-40B4-BE49-F238E27FC236}">
                  <a16:creationId xmlns:a16="http://schemas.microsoft.com/office/drawing/2014/main" id="{2ABD9425-2C1B-4B9D-9A33-B41E392E2810}"/>
                </a:ext>
              </a:extLst>
            </p:cNvPr>
            <p:cNvSpPr/>
            <p:nvPr/>
          </p:nvSpPr>
          <p:spPr>
            <a:xfrm>
              <a:off x="6138888" y="1704066"/>
              <a:ext cx="335175" cy="534260"/>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0" name="TextBox 19">
              <a:extLst>
                <a:ext uri="{FF2B5EF4-FFF2-40B4-BE49-F238E27FC236}">
                  <a16:creationId xmlns:a16="http://schemas.microsoft.com/office/drawing/2014/main" id="{58132120-412E-4BE9-8AC9-FAEF00BDA9A5}"/>
                </a:ext>
              </a:extLst>
            </p:cNvPr>
            <p:cNvSpPr txBox="1"/>
            <p:nvPr/>
          </p:nvSpPr>
          <p:spPr>
            <a:xfrm>
              <a:off x="6165441" y="1820170"/>
              <a:ext cx="419230" cy="1009343"/>
            </a:xfrm>
            <a:prstGeom prst="rect">
              <a:avLst/>
            </a:prstGeom>
            <a:noFill/>
          </p:spPr>
          <p:txBody>
            <a:bodyPr wrap="square" rtlCol="0">
              <a:spAutoFit/>
            </a:bodyPr>
            <a:lstStyle/>
            <a:p>
              <a:r>
                <a:rPr lang="en-US" sz="1600" b="1" dirty="0">
                  <a:solidFill>
                    <a:schemeClr val="tx1"/>
                  </a:solidFill>
                </a:rPr>
                <a:t>VM</a:t>
              </a:r>
            </a:p>
          </p:txBody>
        </p:sp>
      </p:grpSp>
      <p:sp>
        <p:nvSpPr>
          <p:cNvPr id="21" name="TextBox 20">
            <a:extLst>
              <a:ext uri="{FF2B5EF4-FFF2-40B4-BE49-F238E27FC236}">
                <a16:creationId xmlns:a16="http://schemas.microsoft.com/office/drawing/2014/main" id="{8A947314-FEA8-4DF4-9DBA-35873E786595}"/>
              </a:ext>
            </a:extLst>
          </p:cNvPr>
          <p:cNvSpPr txBox="1"/>
          <p:nvPr/>
        </p:nvSpPr>
        <p:spPr>
          <a:xfrm>
            <a:off x="9203487" y="3941562"/>
            <a:ext cx="524144" cy="338554"/>
          </a:xfrm>
          <a:prstGeom prst="rect">
            <a:avLst/>
          </a:prstGeom>
          <a:noFill/>
        </p:spPr>
        <p:txBody>
          <a:bodyPr wrap="square" rtlCol="0">
            <a:spAutoFit/>
          </a:bodyPr>
          <a:lstStyle/>
          <a:p>
            <a:r>
              <a:rPr lang="en-US" sz="1600" b="1" dirty="0">
                <a:solidFill>
                  <a:schemeClr val="tx1"/>
                </a:solidFill>
              </a:rPr>
              <a:t>VM</a:t>
            </a:r>
          </a:p>
        </p:txBody>
      </p:sp>
      <p:sp>
        <p:nvSpPr>
          <p:cNvPr id="22" name="TextBox 21">
            <a:extLst>
              <a:ext uri="{FF2B5EF4-FFF2-40B4-BE49-F238E27FC236}">
                <a16:creationId xmlns:a16="http://schemas.microsoft.com/office/drawing/2014/main" id="{64B9ADFE-E2BD-4453-9383-B6938C28F91D}"/>
              </a:ext>
            </a:extLst>
          </p:cNvPr>
          <p:cNvSpPr txBox="1"/>
          <p:nvPr/>
        </p:nvSpPr>
        <p:spPr>
          <a:xfrm>
            <a:off x="658263" y="896153"/>
            <a:ext cx="11254592" cy="1569660"/>
          </a:xfrm>
          <a:prstGeom prst="rect">
            <a:avLst/>
          </a:prstGeom>
          <a:noFill/>
        </p:spPr>
        <p:txBody>
          <a:bodyPr wrap="square" rtlCol="0">
            <a:spAutoFit/>
          </a:bodyPr>
          <a:lstStyle/>
          <a:p>
            <a:endParaRPr lang="en-US" sz="1600" dirty="0">
              <a:solidFill>
                <a:schemeClr val="tx1"/>
              </a:solidFill>
            </a:endParaRPr>
          </a:p>
          <a:p>
            <a:r>
              <a:rPr lang="en-US" sz="1600" dirty="0">
                <a:solidFill>
                  <a:schemeClr val="tx1"/>
                </a:solidFill>
              </a:rPr>
              <a:t>Case:  Initial Cluster Resource profiles/ratios are same. </a:t>
            </a:r>
          </a:p>
          <a:p>
            <a:endParaRPr lang="en-US" sz="1600" dirty="0"/>
          </a:p>
          <a:p>
            <a:r>
              <a:rPr lang="en-US" sz="1600" dirty="0"/>
              <a:t>I</a:t>
            </a:r>
            <a:r>
              <a:rPr lang="en-US" sz="1600" dirty="0">
                <a:solidFill>
                  <a:schemeClr val="tx1"/>
                </a:solidFill>
              </a:rPr>
              <a:t>n reality, each cluster’s </a:t>
            </a:r>
            <a:r>
              <a:rPr lang="en-US" sz="1600" dirty="0"/>
              <a:t>leftover </a:t>
            </a:r>
            <a:r>
              <a:rPr lang="en-US" sz="1600" dirty="0">
                <a:solidFill>
                  <a:schemeClr val="tx1"/>
                </a:solidFill>
              </a:rPr>
              <a:t>resource profiles/ratios will deviate more or less from its initial empty cluster’s resource profiles. </a:t>
            </a:r>
          </a:p>
          <a:p>
            <a:endParaRPr lang="en-US" sz="1600" dirty="0">
              <a:solidFill>
                <a:schemeClr val="tx1"/>
              </a:solidFill>
            </a:endParaRPr>
          </a:p>
          <a:p>
            <a:r>
              <a:rPr lang="en-US" sz="1600" dirty="0">
                <a:solidFill>
                  <a:schemeClr val="tx1"/>
                </a:solidFill>
              </a:rPr>
              <a:t>VMs/Containers of different flavors/ratios </a:t>
            </a:r>
            <a:r>
              <a:rPr lang="en-US" sz="1600" dirty="0">
                <a:solidFill>
                  <a:schemeClr val="tx1"/>
                </a:solidFill>
                <a:highlight>
                  <a:srgbClr val="FFFF00"/>
                </a:highlight>
              </a:rPr>
              <a:t>most probably</a:t>
            </a:r>
            <a:r>
              <a:rPr lang="en-US" sz="1600" dirty="0">
                <a:solidFill>
                  <a:schemeClr val="tx1"/>
                </a:solidFill>
              </a:rPr>
              <a:t> will be scheduled to different clusters based on our scheduling algorithm</a:t>
            </a:r>
          </a:p>
        </p:txBody>
      </p:sp>
      <p:sp>
        <p:nvSpPr>
          <p:cNvPr id="26" name="Title 1">
            <a:extLst>
              <a:ext uri="{FF2B5EF4-FFF2-40B4-BE49-F238E27FC236}">
                <a16:creationId xmlns:a16="http://schemas.microsoft.com/office/drawing/2014/main" id="{ECDC6A6D-5D5A-4F01-8B2B-46C835DA6B29}"/>
              </a:ext>
            </a:extLst>
          </p:cNvPr>
          <p:cNvSpPr txBox="1">
            <a:spLocks/>
          </p:cNvSpPr>
          <p:nvPr/>
        </p:nvSpPr>
        <p:spPr>
          <a:xfrm>
            <a:off x="645825" y="339984"/>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Concurrent scheduling result analysis</a:t>
            </a:r>
          </a:p>
        </p:txBody>
      </p:sp>
      <p:sp>
        <p:nvSpPr>
          <p:cNvPr id="27" name="TextBox 26">
            <a:extLst>
              <a:ext uri="{FF2B5EF4-FFF2-40B4-BE49-F238E27FC236}">
                <a16:creationId xmlns:a16="http://schemas.microsoft.com/office/drawing/2014/main" id="{77D4E01E-B03A-4D46-B6CE-D7159AAFA37F}"/>
              </a:ext>
            </a:extLst>
          </p:cNvPr>
          <p:cNvSpPr txBox="1"/>
          <p:nvPr/>
        </p:nvSpPr>
        <p:spPr>
          <a:xfrm>
            <a:off x="3171826" y="5140086"/>
            <a:ext cx="6638924" cy="1077218"/>
          </a:xfrm>
          <a:prstGeom prst="rect">
            <a:avLst/>
          </a:prstGeom>
          <a:noFill/>
        </p:spPr>
        <p:txBody>
          <a:bodyPr wrap="square" rtlCol="0">
            <a:spAutoFit/>
          </a:bodyPr>
          <a:lstStyle/>
          <a:p>
            <a:r>
              <a:rPr lang="en-US" sz="1600" dirty="0">
                <a:solidFill>
                  <a:schemeClr val="tx1"/>
                </a:solidFill>
              </a:rPr>
              <a:t>White block:  initial empty cluster resource profile</a:t>
            </a:r>
          </a:p>
          <a:p>
            <a:r>
              <a:rPr lang="en-US" sz="1600" dirty="0">
                <a:solidFill>
                  <a:schemeClr val="tx1"/>
                </a:solidFill>
              </a:rPr>
              <a:t>Yellow block: current cluster available resource profile</a:t>
            </a:r>
          </a:p>
          <a:p>
            <a:r>
              <a:rPr lang="en-US" sz="1600" dirty="0">
                <a:solidFill>
                  <a:schemeClr val="tx1"/>
                </a:solidFill>
              </a:rPr>
              <a:t>Red block: to-be-scheduled VM resource profile</a:t>
            </a:r>
          </a:p>
          <a:p>
            <a:endParaRPr lang="en-US" sz="1600" dirty="0">
              <a:solidFill>
                <a:schemeClr val="tx1"/>
              </a:solidFill>
            </a:endParaRPr>
          </a:p>
        </p:txBody>
      </p:sp>
    </p:spTree>
    <p:extLst>
      <p:ext uri="{BB962C8B-B14F-4D97-AF65-F5344CB8AC3E}">
        <p14:creationId xmlns:p14="http://schemas.microsoft.com/office/powerpoint/2010/main" val="639995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B5B9AACF-0638-4ED0-9862-BB0A2B9FC703}"/>
              </a:ext>
            </a:extLst>
          </p:cNvPr>
          <p:cNvSpPr/>
          <p:nvPr/>
        </p:nvSpPr>
        <p:spPr>
          <a:xfrm>
            <a:off x="6883566" y="517286"/>
            <a:ext cx="3631761" cy="2691458"/>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1153650" y="191568"/>
            <a:ext cx="8539908" cy="702778"/>
          </a:xfrm>
        </p:spPr>
        <p:txBody>
          <a:bodyPr>
            <a:noAutofit/>
          </a:bodyPr>
          <a:lstStyle/>
          <a:p>
            <a:r>
              <a:rPr lang="en-US" sz="2400" b="1" dirty="0">
                <a:solidFill>
                  <a:srgbClr val="C00000"/>
                </a:solidFill>
              </a:rPr>
              <a:t>Global Scheduler Scalability Design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642937" y="3811665"/>
            <a:ext cx="11006138" cy="2462213"/>
          </a:xfrm>
          <a:prstGeom prst="rect">
            <a:avLst/>
          </a:prstGeom>
          <a:noFill/>
        </p:spPr>
        <p:txBody>
          <a:bodyPr wrap="square" rtlCol="0">
            <a:spAutoFit/>
          </a:bodyPr>
          <a:lstStyle/>
          <a:p>
            <a:r>
              <a:rPr lang="en-US" sz="1400" b="1" dirty="0"/>
              <a:t>Each global scheduler partition is associated with a group of regions. Different global scheduler partitions have different regions. The profiles supported by these regions are also tagged and attached to the corresponding global scheduler partition. </a:t>
            </a:r>
          </a:p>
          <a:p>
            <a:pPr marL="285750" indent="-285750">
              <a:buFont typeface="Arial" panose="020B0604020202020204" pitchFamily="34" charset="0"/>
              <a:buChar char="•"/>
            </a:pPr>
            <a:r>
              <a:rPr lang="en-US" sz="1400" b="1" dirty="0"/>
              <a:t>If a VM does not specify its region or geolocation, then it is sent to a global scheduler partition based on the VM’s profile tag. A profile includes info such as flavor, GPU, storage type(SSD, SAS, SATA), resource ratio, cost etc. </a:t>
            </a:r>
          </a:p>
          <a:p>
            <a:pPr marL="285750" indent="-285750">
              <a:buFont typeface="Arial" panose="020B0604020202020204" pitchFamily="34" charset="0"/>
              <a:buChar char="•"/>
            </a:pPr>
            <a:r>
              <a:rPr lang="en-US" sz="1400" b="1" dirty="0"/>
              <a:t>If a VM’s profile matches two or more global scheduler partitions, then Mapping Adaptor will send it to the one with lower load. </a:t>
            </a:r>
          </a:p>
          <a:p>
            <a:pPr marL="285750" indent="-285750">
              <a:buFont typeface="Arial" panose="020B0604020202020204" pitchFamily="34" charset="0"/>
              <a:buChar char="•"/>
            </a:pPr>
            <a:r>
              <a:rPr lang="en-US" sz="1400" b="1" dirty="0"/>
              <a:t>If there is not a big gap among the scores of candidate clusters, the home scheduler of a VM will  schedule this VM in one of its regions. Otherwise the home scheduler has two options: </a:t>
            </a:r>
          </a:p>
          <a:p>
            <a:pPr marL="800100" lvl="1" indent="-342900">
              <a:buFont typeface="+mj-lt"/>
              <a:buAutoNum type="arabicPeriod"/>
            </a:pPr>
            <a:r>
              <a:rPr lang="en-US" sz="1400" b="1" dirty="0"/>
              <a:t>(preferred option) Forward this VM to the global scheduler partition that is associated with that selected AZ/cluster for the final decision (queue head). This will avoid scheduling conflict in case that this global scheduler is scheduling a lot of VMs to the same AZ/cluster in parallel. </a:t>
            </a:r>
          </a:p>
          <a:p>
            <a:pPr marL="800100" lvl="1" indent="-342900">
              <a:buFont typeface="+mj-lt"/>
              <a:buAutoNum type="arabicPeriod"/>
            </a:pPr>
            <a:r>
              <a:rPr lang="en-US" sz="1400" b="1" dirty="0"/>
              <a:t>Just schedule it on the selected cluster which is not in the global scheduler’s regions. This may lead to conflict. </a:t>
            </a:r>
          </a:p>
        </p:txBody>
      </p:sp>
      <p:sp>
        <p:nvSpPr>
          <p:cNvPr id="214" name="Rectangle 213">
            <a:extLst>
              <a:ext uri="{FF2B5EF4-FFF2-40B4-BE49-F238E27FC236}">
                <a16:creationId xmlns:a16="http://schemas.microsoft.com/office/drawing/2014/main" id="{9CAE2360-F810-4AB1-AB3A-7D0EBC83B75F}"/>
              </a:ext>
            </a:extLst>
          </p:cNvPr>
          <p:cNvSpPr/>
          <p:nvPr/>
        </p:nvSpPr>
        <p:spPr>
          <a:xfrm>
            <a:off x="4274765" y="2138118"/>
            <a:ext cx="963002" cy="501125"/>
          </a:xfrm>
          <a:prstGeom prst="rect">
            <a:avLst/>
          </a:prstGeom>
          <a:solidFill>
            <a:srgbClr val="DFC9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a:t>
            </a:r>
          </a:p>
        </p:txBody>
      </p:sp>
      <p:sp>
        <p:nvSpPr>
          <p:cNvPr id="273" name="Rectangle 272">
            <a:extLst>
              <a:ext uri="{FF2B5EF4-FFF2-40B4-BE49-F238E27FC236}">
                <a16:creationId xmlns:a16="http://schemas.microsoft.com/office/drawing/2014/main" id="{19155DD9-92DB-4C5F-A216-57F92573A04F}"/>
              </a:ext>
            </a:extLst>
          </p:cNvPr>
          <p:cNvSpPr/>
          <p:nvPr/>
        </p:nvSpPr>
        <p:spPr>
          <a:xfrm>
            <a:off x="4276967" y="1577635"/>
            <a:ext cx="940060" cy="505443"/>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chemeClr val="tx1"/>
              </a:solidFill>
            </a:endParaRPr>
          </a:p>
          <a:p>
            <a:pPr algn="ctr"/>
            <a:r>
              <a:rPr lang="en-US" sz="1500" b="1" dirty="0">
                <a:solidFill>
                  <a:schemeClr val="tx1"/>
                </a:solidFill>
              </a:rPr>
              <a:t>Global Scheduler</a:t>
            </a:r>
          </a:p>
        </p:txBody>
      </p:sp>
      <p:sp>
        <p:nvSpPr>
          <p:cNvPr id="34" name="Cylinder 33">
            <a:extLst>
              <a:ext uri="{FF2B5EF4-FFF2-40B4-BE49-F238E27FC236}">
                <a16:creationId xmlns:a16="http://schemas.microsoft.com/office/drawing/2014/main" id="{A2A56EC7-20EB-4D66-AB95-9B1051E62259}"/>
              </a:ext>
            </a:extLst>
          </p:cNvPr>
          <p:cNvSpPr/>
          <p:nvPr/>
        </p:nvSpPr>
        <p:spPr>
          <a:xfrm rot="5400000">
            <a:off x="3888268" y="1547958"/>
            <a:ext cx="393059" cy="549983"/>
          </a:xfrm>
          <a:prstGeom prst="can">
            <a:avLst/>
          </a:prstGeom>
          <a:solidFill>
            <a:srgbClr val="FFFFC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8" name="Straight Arrow Connector 37">
            <a:extLst>
              <a:ext uri="{FF2B5EF4-FFF2-40B4-BE49-F238E27FC236}">
                <a16:creationId xmlns:a16="http://schemas.microsoft.com/office/drawing/2014/main" id="{1910DC36-96E4-4278-8834-8A23BD1040E7}"/>
              </a:ext>
            </a:extLst>
          </p:cNvPr>
          <p:cNvCxnSpPr>
            <a:cxnSpLocks/>
            <a:stCxn id="70" idx="3"/>
            <a:endCxn id="34" idx="3"/>
          </p:cNvCxnSpPr>
          <p:nvPr/>
        </p:nvCxnSpPr>
        <p:spPr>
          <a:xfrm>
            <a:off x="2502612" y="1344889"/>
            <a:ext cx="1307194" cy="478061"/>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94300DC-B4F9-4C78-87D0-C69B5BC9579D}"/>
              </a:ext>
            </a:extLst>
          </p:cNvPr>
          <p:cNvCxnSpPr>
            <a:cxnSpLocks/>
            <a:stCxn id="73" idx="3"/>
            <a:endCxn id="127" idx="3"/>
          </p:cNvCxnSpPr>
          <p:nvPr/>
        </p:nvCxnSpPr>
        <p:spPr>
          <a:xfrm>
            <a:off x="2470881" y="2283715"/>
            <a:ext cx="1287005" cy="115349"/>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D4FC45C-7688-4A52-BE65-D69FBC5D6015}"/>
              </a:ext>
            </a:extLst>
          </p:cNvPr>
          <p:cNvCxnSpPr>
            <a:cxnSpLocks/>
            <a:stCxn id="68" idx="3"/>
            <a:endCxn id="34" idx="3"/>
          </p:cNvCxnSpPr>
          <p:nvPr/>
        </p:nvCxnSpPr>
        <p:spPr>
          <a:xfrm>
            <a:off x="2489859" y="978294"/>
            <a:ext cx="1319947" cy="844656"/>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575E3252-B4F3-4E09-9B7C-0DD313C5B19F}"/>
              </a:ext>
            </a:extLst>
          </p:cNvPr>
          <p:cNvSpPr/>
          <p:nvPr/>
        </p:nvSpPr>
        <p:spPr>
          <a:xfrm>
            <a:off x="4295950" y="2707619"/>
            <a:ext cx="963002" cy="501125"/>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a:t>
            </a:r>
          </a:p>
        </p:txBody>
      </p:sp>
      <p:grpSp>
        <p:nvGrpSpPr>
          <p:cNvPr id="103" name="Group 102">
            <a:extLst>
              <a:ext uri="{FF2B5EF4-FFF2-40B4-BE49-F238E27FC236}">
                <a16:creationId xmlns:a16="http://schemas.microsoft.com/office/drawing/2014/main" id="{5E4390F6-5222-419F-9F8B-35147225FF14}"/>
              </a:ext>
            </a:extLst>
          </p:cNvPr>
          <p:cNvGrpSpPr/>
          <p:nvPr/>
        </p:nvGrpSpPr>
        <p:grpSpPr>
          <a:xfrm>
            <a:off x="5258950" y="840297"/>
            <a:ext cx="1305673" cy="584139"/>
            <a:chOff x="6505575" y="1016097"/>
            <a:chExt cx="1261442" cy="582390"/>
          </a:xfrm>
        </p:grpSpPr>
        <p:sp>
          <p:nvSpPr>
            <p:cNvPr id="101" name="Rectangle: Rounded Corners 100">
              <a:extLst>
                <a:ext uri="{FF2B5EF4-FFF2-40B4-BE49-F238E27FC236}">
                  <a16:creationId xmlns:a16="http://schemas.microsoft.com/office/drawing/2014/main" id="{EA571B76-BBD9-48B1-BFFB-D9A1D5B3BED2}"/>
                </a:ext>
              </a:extLst>
            </p:cNvPr>
            <p:cNvSpPr/>
            <p:nvPr/>
          </p:nvSpPr>
          <p:spPr>
            <a:xfrm>
              <a:off x="6505575" y="1016097"/>
              <a:ext cx="1162050" cy="582390"/>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2" name="TextBox 101">
              <a:extLst>
                <a:ext uri="{FF2B5EF4-FFF2-40B4-BE49-F238E27FC236}">
                  <a16:creationId xmlns:a16="http://schemas.microsoft.com/office/drawing/2014/main" id="{DBB33348-449F-4AB0-9F05-DDE567AC8BA9}"/>
                </a:ext>
              </a:extLst>
            </p:cNvPr>
            <p:cNvSpPr txBox="1"/>
            <p:nvPr/>
          </p:nvSpPr>
          <p:spPr>
            <a:xfrm>
              <a:off x="6709742" y="1018104"/>
              <a:ext cx="1057275" cy="521653"/>
            </a:xfrm>
            <a:prstGeom prst="rect">
              <a:avLst/>
            </a:prstGeom>
            <a:noFill/>
          </p:spPr>
          <p:txBody>
            <a:bodyPr wrap="square" rtlCol="0">
              <a:spAutoFit/>
            </a:bodyPr>
            <a:lstStyle/>
            <a:p>
              <a:r>
                <a:rPr lang="en-US" sz="1400" b="1" dirty="0"/>
                <a:t>Mapping Adaptor</a:t>
              </a:r>
            </a:p>
          </p:txBody>
        </p:sp>
      </p:grpSp>
      <p:cxnSp>
        <p:nvCxnSpPr>
          <p:cNvPr id="105" name="Straight Arrow Connector 104">
            <a:extLst>
              <a:ext uri="{FF2B5EF4-FFF2-40B4-BE49-F238E27FC236}">
                <a16:creationId xmlns:a16="http://schemas.microsoft.com/office/drawing/2014/main" id="{B935AD22-73AC-4E80-B21D-ADF65F807E6C}"/>
              </a:ext>
            </a:extLst>
          </p:cNvPr>
          <p:cNvCxnSpPr>
            <a:cxnSpLocks/>
            <a:endCxn id="273" idx="0"/>
          </p:cNvCxnSpPr>
          <p:nvPr/>
        </p:nvCxnSpPr>
        <p:spPr>
          <a:xfrm flipH="1">
            <a:off x="4746998" y="1421241"/>
            <a:ext cx="741453" cy="15639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CC89CBF-BD5F-4AED-86BD-7CD4CD42BF23}"/>
              </a:ext>
            </a:extLst>
          </p:cNvPr>
          <p:cNvCxnSpPr>
            <a:cxnSpLocks/>
            <a:endCxn id="214" idx="0"/>
          </p:cNvCxnSpPr>
          <p:nvPr/>
        </p:nvCxnSpPr>
        <p:spPr>
          <a:xfrm flipH="1">
            <a:off x="4756266" y="1427707"/>
            <a:ext cx="836784" cy="71041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B38B48E-8420-4407-BD6A-B1DA390CA9AE}"/>
              </a:ext>
            </a:extLst>
          </p:cNvPr>
          <p:cNvCxnSpPr>
            <a:cxnSpLocks/>
            <a:endCxn id="87" idx="0"/>
          </p:cNvCxnSpPr>
          <p:nvPr/>
        </p:nvCxnSpPr>
        <p:spPr>
          <a:xfrm flipH="1">
            <a:off x="4777451" y="1421241"/>
            <a:ext cx="855575" cy="128637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59F38D1-DA5D-4120-9227-B5B15A0480FB}"/>
              </a:ext>
            </a:extLst>
          </p:cNvPr>
          <p:cNvCxnSpPr>
            <a:cxnSpLocks/>
            <a:endCxn id="273" idx="3"/>
          </p:cNvCxnSpPr>
          <p:nvPr/>
        </p:nvCxnSpPr>
        <p:spPr>
          <a:xfrm flipH="1">
            <a:off x="5217027" y="1727563"/>
            <a:ext cx="1679080" cy="102794"/>
          </a:xfrm>
          <a:prstGeom prst="straightConnector1">
            <a:avLst/>
          </a:prstGeom>
          <a:ln w="28575">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9A285949-554D-457D-966D-1D6A8273F800}"/>
              </a:ext>
            </a:extLst>
          </p:cNvPr>
          <p:cNvSpPr/>
          <p:nvPr/>
        </p:nvSpPr>
        <p:spPr>
          <a:xfrm>
            <a:off x="7375351" y="631580"/>
            <a:ext cx="1325482" cy="547123"/>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8" name="Cube 57">
            <a:extLst>
              <a:ext uri="{FF2B5EF4-FFF2-40B4-BE49-F238E27FC236}">
                <a16:creationId xmlns:a16="http://schemas.microsoft.com/office/drawing/2014/main" id="{A0E7AEAF-0C97-4331-9EAE-1E8453179359}"/>
              </a:ext>
            </a:extLst>
          </p:cNvPr>
          <p:cNvSpPr/>
          <p:nvPr/>
        </p:nvSpPr>
        <p:spPr>
          <a:xfrm>
            <a:off x="7554776" y="899735"/>
            <a:ext cx="308371" cy="2006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4" name="Cube 83">
            <a:extLst>
              <a:ext uri="{FF2B5EF4-FFF2-40B4-BE49-F238E27FC236}">
                <a16:creationId xmlns:a16="http://schemas.microsoft.com/office/drawing/2014/main" id="{0DE76F16-0889-4D17-9366-CC139F6FCF31}"/>
              </a:ext>
            </a:extLst>
          </p:cNvPr>
          <p:cNvSpPr/>
          <p:nvPr/>
        </p:nvSpPr>
        <p:spPr>
          <a:xfrm>
            <a:off x="8028446" y="974047"/>
            <a:ext cx="251066" cy="12343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1" name="TextBox 90">
            <a:extLst>
              <a:ext uri="{FF2B5EF4-FFF2-40B4-BE49-F238E27FC236}">
                <a16:creationId xmlns:a16="http://schemas.microsoft.com/office/drawing/2014/main" id="{8D7E06F5-221D-4610-9BBB-37FB70083C09}"/>
              </a:ext>
            </a:extLst>
          </p:cNvPr>
          <p:cNvSpPr txBox="1"/>
          <p:nvPr/>
        </p:nvSpPr>
        <p:spPr>
          <a:xfrm>
            <a:off x="7654501" y="638699"/>
            <a:ext cx="1046332" cy="253916"/>
          </a:xfrm>
          <a:prstGeom prst="rect">
            <a:avLst/>
          </a:prstGeom>
          <a:noFill/>
        </p:spPr>
        <p:txBody>
          <a:bodyPr wrap="square" rtlCol="0">
            <a:spAutoFit/>
          </a:bodyPr>
          <a:lstStyle/>
          <a:p>
            <a:r>
              <a:rPr lang="en-US" sz="1050" dirty="0"/>
              <a:t>Cluster1</a:t>
            </a:r>
          </a:p>
        </p:txBody>
      </p:sp>
      <p:sp>
        <p:nvSpPr>
          <p:cNvPr id="127" name="Cylinder 126">
            <a:extLst>
              <a:ext uri="{FF2B5EF4-FFF2-40B4-BE49-F238E27FC236}">
                <a16:creationId xmlns:a16="http://schemas.microsoft.com/office/drawing/2014/main" id="{75B57729-9BDC-456C-B3BC-037ABEF10B1B}"/>
              </a:ext>
            </a:extLst>
          </p:cNvPr>
          <p:cNvSpPr/>
          <p:nvPr/>
        </p:nvSpPr>
        <p:spPr>
          <a:xfrm rot="5400000">
            <a:off x="3865385" y="2095034"/>
            <a:ext cx="393062" cy="608060"/>
          </a:xfrm>
          <a:prstGeom prst="can">
            <a:avLst/>
          </a:prstGeom>
          <a:solidFill>
            <a:srgbClr val="DFC9E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8" name="Cylinder 127">
            <a:extLst>
              <a:ext uri="{FF2B5EF4-FFF2-40B4-BE49-F238E27FC236}">
                <a16:creationId xmlns:a16="http://schemas.microsoft.com/office/drawing/2014/main" id="{57663414-4935-4170-BEE3-C212DE48770D}"/>
              </a:ext>
            </a:extLst>
          </p:cNvPr>
          <p:cNvSpPr/>
          <p:nvPr/>
        </p:nvSpPr>
        <p:spPr>
          <a:xfrm rot="5400000">
            <a:off x="3871823" y="2635937"/>
            <a:ext cx="367871" cy="608060"/>
          </a:xfrm>
          <a:prstGeom prst="can">
            <a:avLst/>
          </a:prstGeom>
          <a:solidFill>
            <a:srgbClr val="FADBC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30" name="Straight Arrow Connector 129">
            <a:extLst>
              <a:ext uri="{FF2B5EF4-FFF2-40B4-BE49-F238E27FC236}">
                <a16:creationId xmlns:a16="http://schemas.microsoft.com/office/drawing/2014/main" id="{48439BDF-4C67-47D3-9E27-DC8F5CD3E30E}"/>
              </a:ext>
            </a:extLst>
          </p:cNvPr>
          <p:cNvCxnSpPr>
            <a:cxnSpLocks/>
            <a:stCxn id="72" idx="3"/>
            <a:endCxn id="127" idx="3"/>
          </p:cNvCxnSpPr>
          <p:nvPr/>
        </p:nvCxnSpPr>
        <p:spPr>
          <a:xfrm>
            <a:off x="2394025" y="1840812"/>
            <a:ext cx="1363861" cy="558252"/>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D10B5FD4-BFF1-4B9E-8B5F-8E77F8F07F59}"/>
              </a:ext>
            </a:extLst>
          </p:cNvPr>
          <p:cNvCxnSpPr>
            <a:cxnSpLocks/>
            <a:stCxn id="77" idx="3"/>
            <a:endCxn id="128" idx="3"/>
          </p:cNvCxnSpPr>
          <p:nvPr/>
        </p:nvCxnSpPr>
        <p:spPr>
          <a:xfrm>
            <a:off x="2384858" y="2850582"/>
            <a:ext cx="1366871" cy="89386"/>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41851CD0-AC27-411A-807E-8CC2D31E5805}"/>
              </a:ext>
            </a:extLst>
          </p:cNvPr>
          <p:cNvGrpSpPr/>
          <p:nvPr/>
        </p:nvGrpSpPr>
        <p:grpSpPr>
          <a:xfrm>
            <a:off x="1975419" y="824405"/>
            <a:ext cx="514440" cy="307777"/>
            <a:chOff x="2540004" y="1253124"/>
            <a:chExt cx="357051" cy="689675"/>
          </a:xfrm>
          <a:solidFill>
            <a:srgbClr val="FFFFC5"/>
          </a:solidFill>
        </p:grpSpPr>
        <p:sp>
          <p:nvSpPr>
            <p:cNvPr id="67" name="Rectangle 66">
              <a:extLst>
                <a:ext uri="{FF2B5EF4-FFF2-40B4-BE49-F238E27FC236}">
                  <a16:creationId xmlns:a16="http://schemas.microsoft.com/office/drawing/2014/main" id="{3267C62F-0C32-4489-8D5E-F3A4C05667A6}"/>
                </a:ext>
              </a:extLst>
            </p:cNvPr>
            <p:cNvSpPr/>
            <p:nvPr/>
          </p:nvSpPr>
          <p:spPr>
            <a:xfrm>
              <a:off x="2540004" y="1253124"/>
              <a:ext cx="335175" cy="5342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8" name="TextBox 67">
              <a:extLst>
                <a:ext uri="{FF2B5EF4-FFF2-40B4-BE49-F238E27FC236}">
                  <a16:creationId xmlns:a16="http://schemas.microsoft.com/office/drawing/2014/main" id="{2AA7331A-74E5-4960-911E-F54EE1B2F557}"/>
                </a:ext>
              </a:extLst>
            </p:cNvPr>
            <p:cNvSpPr txBox="1"/>
            <p:nvPr/>
          </p:nvSpPr>
          <p:spPr>
            <a:xfrm>
              <a:off x="2553634" y="1253124"/>
              <a:ext cx="343421" cy="689675"/>
            </a:xfrm>
            <a:prstGeom prst="rect">
              <a:avLst/>
            </a:prstGeom>
            <a:noFill/>
          </p:spPr>
          <p:txBody>
            <a:bodyPr wrap="square" rtlCol="0">
              <a:spAutoFit/>
            </a:bodyPr>
            <a:lstStyle/>
            <a:p>
              <a:r>
                <a:rPr lang="en-US" sz="1400" b="1" dirty="0"/>
                <a:t>VM</a:t>
              </a:r>
            </a:p>
          </p:txBody>
        </p:sp>
      </p:grpSp>
      <p:sp>
        <p:nvSpPr>
          <p:cNvPr id="70" name="Rectangle 69">
            <a:extLst>
              <a:ext uri="{FF2B5EF4-FFF2-40B4-BE49-F238E27FC236}">
                <a16:creationId xmlns:a16="http://schemas.microsoft.com/office/drawing/2014/main" id="{8BDB2D6C-77C5-4139-99B9-1DD398493E88}"/>
              </a:ext>
            </a:extLst>
          </p:cNvPr>
          <p:cNvSpPr/>
          <p:nvPr/>
        </p:nvSpPr>
        <p:spPr>
          <a:xfrm>
            <a:off x="1783939" y="1149776"/>
            <a:ext cx="718673" cy="390225"/>
          </a:xfrm>
          <a:prstGeom prst="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1" name="TextBox 70">
            <a:extLst>
              <a:ext uri="{FF2B5EF4-FFF2-40B4-BE49-F238E27FC236}">
                <a16:creationId xmlns:a16="http://schemas.microsoft.com/office/drawing/2014/main" id="{B820FE5C-87D3-43AD-B9F3-58862083C976}"/>
              </a:ext>
            </a:extLst>
          </p:cNvPr>
          <p:cNvSpPr txBox="1"/>
          <p:nvPr/>
        </p:nvSpPr>
        <p:spPr>
          <a:xfrm>
            <a:off x="1920743" y="1215719"/>
            <a:ext cx="464115" cy="307777"/>
          </a:xfrm>
          <a:prstGeom prst="rect">
            <a:avLst/>
          </a:prstGeom>
          <a:noFill/>
        </p:spPr>
        <p:txBody>
          <a:bodyPr wrap="square" rtlCol="0">
            <a:spAutoFit/>
          </a:bodyPr>
          <a:lstStyle/>
          <a:p>
            <a:r>
              <a:rPr lang="en-US" sz="1400" b="1" dirty="0"/>
              <a:t>VM</a:t>
            </a:r>
          </a:p>
        </p:txBody>
      </p:sp>
      <p:sp>
        <p:nvSpPr>
          <p:cNvPr id="72" name="Rectangle 71">
            <a:extLst>
              <a:ext uri="{FF2B5EF4-FFF2-40B4-BE49-F238E27FC236}">
                <a16:creationId xmlns:a16="http://schemas.microsoft.com/office/drawing/2014/main" id="{67C6D912-AB63-4D74-BDCA-D4BB83B2BA2A}"/>
              </a:ext>
            </a:extLst>
          </p:cNvPr>
          <p:cNvSpPr/>
          <p:nvPr/>
        </p:nvSpPr>
        <p:spPr>
          <a:xfrm>
            <a:off x="2014370" y="1680952"/>
            <a:ext cx="379655" cy="319720"/>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3" name="Rectangle 72">
            <a:extLst>
              <a:ext uri="{FF2B5EF4-FFF2-40B4-BE49-F238E27FC236}">
                <a16:creationId xmlns:a16="http://schemas.microsoft.com/office/drawing/2014/main" id="{5EFC2EC4-E281-4BFF-83E3-8BEAE8CC4DDC}"/>
              </a:ext>
            </a:extLst>
          </p:cNvPr>
          <p:cNvSpPr/>
          <p:nvPr/>
        </p:nvSpPr>
        <p:spPr>
          <a:xfrm>
            <a:off x="1955483" y="2062711"/>
            <a:ext cx="515398" cy="442008"/>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7" name="Rectangle 76">
            <a:extLst>
              <a:ext uri="{FF2B5EF4-FFF2-40B4-BE49-F238E27FC236}">
                <a16:creationId xmlns:a16="http://schemas.microsoft.com/office/drawing/2014/main" id="{A002395F-9026-46C1-9FBE-9F039DBA33FB}"/>
              </a:ext>
            </a:extLst>
          </p:cNvPr>
          <p:cNvSpPr/>
          <p:nvPr/>
        </p:nvSpPr>
        <p:spPr>
          <a:xfrm>
            <a:off x="2086613" y="2626378"/>
            <a:ext cx="298245" cy="448407"/>
          </a:xfrm>
          <a:prstGeom prst="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1" name="TextBox 80">
            <a:extLst>
              <a:ext uri="{FF2B5EF4-FFF2-40B4-BE49-F238E27FC236}">
                <a16:creationId xmlns:a16="http://schemas.microsoft.com/office/drawing/2014/main" id="{0C44FF76-2D0B-430B-8F41-56483CB6A4AA}"/>
              </a:ext>
            </a:extLst>
          </p:cNvPr>
          <p:cNvSpPr txBox="1"/>
          <p:nvPr/>
        </p:nvSpPr>
        <p:spPr>
          <a:xfrm>
            <a:off x="1977827" y="1718845"/>
            <a:ext cx="464115" cy="307777"/>
          </a:xfrm>
          <a:prstGeom prst="rect">
            <a:avLst/>
          </a:prstGeom>
          <a:noFill/>
        </p:spPr>
        <p:txBody>
          <a:bodyPr wrap="square" rtlCol="0">
            <a:spAutoFit/>
          </a:bodyPr>
          <a:lstStyle/>
          <a:p>
            <a:r>
              <a:rPr lang="en-US" sz="1400" b="1" dirty="0"/>
              <a:t>VM </a:t>
            </a:r>
          </a:p>
        </p:txBody>
      </p:sp>
      <p:sp>
        <p:nvSpPr>
          <p:cNvPr id="82" name="TextBox 81">
            <a:extLst>
              <a:ext uri="{FF2B5EF4-FFF2-40B4-BE49-F238E27FC236}">
                <a16:creationId xmlns:a16="http://schemas.microsoft.com/office/drawing/2014/main" id="{D4300A54-16B7-466C-A02E-F039B1AC65CF}"/>
              </a:ext>
            </a:extLst>
          </p:cNvPr>
          <p:cNvSpPr txBox="1"/>
          <p:nvPr/>
        </p:nvSpPr>
        <p:spPr>
          <a:xfrm>
            <a:off x="1968338" y="2159974"/>
            <a:ext cx="464115" cy="307777"/>
          </a:xfrm>
          <a:prstGeom prst="rect">
            <a:avLst/>
          </a:prstGeom>
          <a:solidFill>
            <a:srgbClr val="DFC9EF"/>
          </a:solidFill>
        </p:spPr>
        <p:txBody>
          <a:bodyPr wrap="square" rtlCol="0">
            <a:spAutoFit/>
          </a:bodyPr>
          <a:lstStyle/>
          <a:p>
            <a:r>
              <a:rPr lang="en-US" sz="1400" b="1" dirty="0"/>
              <a:t>VM</a:t>
            </a:r>
          </a:p>
        </p:txBody>
      </p:sp>
      <p:sp>
        <p:nvSpPr>
          <p:cNvPr id="96" name="TextBox 95">
            <a:extLst>
              <a:ext uri="{FF2B5EF4-FFF2-40B4-BE49-F238E27FC236}">
                <a16:creationId xmlns:a16="http://schemas.microsoft.com/office/drawing/2014/main" id="{1748DECF-9318-4B33-8CE8-0E209BFE7942}"/>
              </a:ext>
            </a:extLst>
          </p:cNvPr>
          <p:cNvSpPr txBox="1"/>
          <p:nvPr/>
        </p:nvSpPr>
        <p:spPr>
          <a:xfrm>
            <a:off x="1996762" y="2738559"/>
            <a:ext cx="464115" cy="307777"/>
          </a:xfrm>
          <a:prstGeom prst="rect">
            <a:avLst/>
          </a:prstGeom>
          <a:noFill/>
        </p:spPr>
        <p:txBody>
          <a:bodyPr wrap="square" rtlCol="0">
            <a:spAutoFit/>
          </a:bodyPr>
          <a:lstStyle/>
          <a:p>
            <a:r>
              <a:rPr lang="en-US" sz="1400" b="1" dirty="0"/>
              <a:t>VM</a:t>
            </a:r>
          </a:p>
        </p:txBody>
      </p:sp>
      <p:sp>
        <p:nvSpPr>
          <p:cNvPr id="99" name="Rectangle: Rounded Corners 98">
            <a:extLst>
              <a:ext uri="{FF2B5EF4-FFF2-40B4-BE49-F238E27FC236}">
                <a16:creationId xmlns:a16="http://schemas.microsoft.com/office/drawing/2014/main" id="{C4B06114-5588-47A4-8673-995338B65F5B}"/>
              </a:ext>
            </a:extLst>
          </p:cNvPr>
          <p:cNvSpPr/>
          <p:nvPr/>
        </p:nvSpPr>
        <p:spPr>
          <a:xfrm>
            <a:off x="7365705" y="1222434"/>
            <a:ext cx="1325482" cy="547123"/>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6" name="Cube 125">
            <a:extLst>
              <a:ext uri="{FF2B5EF4-FFF2-40B4-BE49-F238E27FC236}">
                <a16:creationId xmlns:a16="http://schemas.microsoft.com/office/drawing/2014/main" id="{E2494DA8-5C00-44DE-8C36-BD4412DA9DC7}"/>
              </a:ext>
            </a:extLst>
          </p:cNvPr>
          <p:cNvSpPr/>
          <p:nvPr/>
        </p:nvSpPr>
        <p:spPr>
          <a:xfrm>
            <a:off x="7545130" y="1490589"/>
            <a:ext cx="308371" cy="2006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4" name="Cube 133">
            <a:extLst>
              <a:ext uri="{FF2B5EF4-FFF2-40B4-BE49-F238E27FC236}">
                <a16:creationId xmlns:a16="http://schemas.microsoft.com/office/drawing/2014/main" id="{5FB4BD2D-CB26-422D-9347-975AE0EA3EDE}"/>
              </a:ext>
            </a:extLst>
          </p:cNvPr>
          <p:cNvSpPr/>
          <p:nvPr/>
        </p:nvSpPr>
        <p:spPr>
          <a:xfrm>
            <a:off x="8110840" y="1450939"/>
            <a:ext cx="506407" cy="2402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6" name="TextBox 135">
            <a:extLst>
              <a:ext uri="{FF2B5EF4-FFF2-40B4-BE49-F238E27FC236}">
                <a16:creationId xmlns:a16="http://schemas.microsoft.com/office/drawing/2014/main" id="{4A48D112-7767-4B9E-B26D-CCC50C88A105}"/>
              </a:ext>
            </a:extLst>
          </p:cNvPr>
          <p:cNvSpPr txBox="1"/>
          <p:nvPr/>
        </p:nvSpPr>
        <p:spPr>
          <a:xfrm>
            <a:off x="7644855" y="1229553"/>
            <a:ext cx="1046332" cy="253916"/>
          </a:xfrm>
          <a:prstGeom prst="rect">
            <a:avLst/>
          </a:prstGeom>
          <a:noFill/>
        </p:spPr>
        <p:txBody>
          <a:bodyPr wrap="square" rtlCol="0">
            <a:spAutoFit/>
          </a:bodyPr>
          <a:lstStyle/>
          <a:p>
            <a:r>
              <a:rPr lang="en-US" sz="1050" dirty="0"/>
              <a:t>Cluster2</a:t>
            </a:r>
          </a:p>
        </p:txBody>
      </p:sp>
      <p:sp>
        <p:nvSpPr>
          <p:cNvPr id="138" name="Rectangle: Rounded Corners 137">
            <a:extLst>
              <a:ext uri="{FF2B5EF4-FFF2-40B4-BE49-F238E27FC236}">
                <a16:creationId xmlns:a16="http://schemas.microsoft.com/office/drawing/2014/main" id="{E831CD5E-38DC-4224-AFE5-43C0F0450AD9}"/>
              </a:ext>
            </a:extLst>
          </p:cNvPr>
          <p:cNvSpPr/>
          <p:nvPr/>
        </p:nvSpPr>
        <p:spPr>
          <a:xfrm>
            <a:off x="9026897" y="1673796"/>
            <a:ext cx="1325482" cy="547123"/>
          </a:xfrm>
          <a:prstGeom prst="round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9" name="Cube 138">
            <a:extLst>
              <a:ext uri="{FF2B5EF4-FFF2-40B4-BE49-F238E27FC236}">
                <a16:creationId xmlns:a16="http://schemas.microsoft.com/office/drawing/2014/main" id="{3009D9C9-EE94-4EE9-BD62-0F33DBFDF18A}"/>
              </a:ext>
            </a:extLst>
          </p:cNvPr>
          <p:cNvSpPr/>
          <p:nvPr/>
        </p:nvSpPr>
        <p:spPr>
          <a:xfrm>
            <a:off x="9206323" y="1976189"/>
            <a:ext cx="199448" cy="1663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0" name="Cube 139">
            <a:extLst>
              <a:ext uri="{FF2B5EF4-FFF2-40B4-BE49-F238E27FC236}">
                <a16:creationId xmlns:a16="http://schemas.microsoft.com/office/drawing/2014/main" id="{40C5272F-B784-4328-B116-F4C4A5D6A298}"/>
              </a:ext>
            </a:extLst>
          </p:cNvPr>
          <p:cNvSpPr/>
          <p:nvPr/>
        </p:nvSpPr>
        <p:spPr>
          <a:xfrm>
            <a:off x="9424237" y="1874418"/>
            <a:ext cx="278288" cy="26522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1" name="Cube 140">
            <a:extLst>
              <a:ext uri="{FF2B5EF4-FFF2-40B4-BE49-F238E27FC236}">
                <a16:creationId xmlns:a16="http://schemas.microsoft.com/office/drawing/2014/main" id="{A24DE634-34E0-4EF1-B033-959FC6877682}"/>
              </a:ext>
            </a:extLst>
          </p:cNvPr>
          <p:cNvSpPr/>
          <p:nvPr/>
        </p:nvSpPr>
        <p:spPr>
          <a:xfrm>
            <a:off x="9772033" y="1976189"/>
            <a:ext cx="199448" cy="1663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2" name="Cube 141">
            <a:extLst>
              <a:ext uri="{FF2B5EF4-FFF2-40B4-BE49-F238E27FC236}">
                <a16:creationId xmlns:a16="http://schemas.microsoft.com/office/drawing/2014/main" id="{282CA643-E54D-4CB4-9678-2F166D50421F}"/>
              </a:ext>
            </a:extLst>
          </p:cNvPr>
          <p:cNvSpPr/>
          <p:nvPr/>
        </p:nvSpPr>
        <p:spPr>
          <a:xfrm>
            <a:off x="9989947" y="1921202"/>
            <a:ext cx="260684" cy="2184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3" name="TextBox 142">
            <a:extLst>
              <a:ext uri="{FF2B5EF4-FFF2-40B4-BE49-F238E27FC236}">
                <a16:creationId xmlns:a16="http://schemas.microsoft.com/office/drawing/2014/main" id="{AF4668DB-8D5D-4DD4-ACE8-53AFB6BF9F20}"/>
              </a:ext>
            </a:extLst>
          </p:cNvPr>
          <p:cNvSpPr txBox="1"/>
          <p:nvPr/>
        </p:nvSpPr>
        <p:spPr>
          <a:xfrm>
            <a:off x="9306047" y="1680915"/>
            <a:ext cx="1046332" cy="253916"/>
          </a:xfrm>
          <a:prstGeom prst="rect">
            <a:avLst/>
          </a:prstGeom>
          <a:noFill/>
        </p:spPr>
        <p:txBody>
          <a:bodyPr wrap="square" rtlCol="0">
            <a:spAutoFit/>
          </a:bodyPr>
          <a:lstStyle/>
          <a:p>
            <a:r>
              <a:rPr lang="en-US" sz="1050" dirty="0"/>
              <a:t>Cluster3</a:t>
            </a:r>
          </a:p>
        </p:txBody>
      </p:sp>
      <p:sp>
        <p:nvSpPr>
          <p:cNvPr id="144" name="Rectangle: Rounded Corners 143">
            <a:extLst>
              <a:ext uri="{FF2B5EF4-FFF2-40B4-BE49-F238E27FC236}">
                <a16:creationId xmlns:a16="http://schemas.microsoft.com/office/drawing/2014/main" id="{7DFE4071-D26C-4434-A325-FA681ACF5A09}"/>
              </a:ext>
            </a:extLst>
          </p:cNvPr>
          <p:cNvSpPr/>
          <p:nvPr/>
        </p:nvSpPr>
        <p:spPr>
          <a:xfrm>
            <a:off x="9068492" y="2283024"/>
            <a:ext cx="1325482" cy="547123"/>
          </a:xfrm>
          <a:prstGeom prst="round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5" name="Cube 144">
            <a:extLst>
              <a:ext uri="{FF2B5EF4-FFF2-40B4-BE49-F238E27FC236}">
                <a16:creationId xmlns:a16="http://schemas.microsoft.com/office/drawing/2014/main" id="{39A1F3EB-4397-4B08-B284-C740FEA25AC3}"/>
              </a:ext>
            </a:extLst>
          </p:cNvPr>
          <p:cNvSpPr/>
          <p:nvPr/>
        </p:nvSpPr>
        <p:spPr>
          <a:xfrm>
            <a:off x="9247917" y="2497901"/>
            <a:ext cx="271273" cy="2539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9" name="TextBox 148">
            <a:extLst>
              <a:ext uri="{FF2B5EF4-FFF2-40B4-BE49-F238E27FC236}">
                <a16:creationId xmlns:a16="http://schemas.microsoft.com/office/drawing/2014/main" id="{240EF60C-B220-41A5-9696-D330B9E6BEAF}"/>
              </a:ext>
            </a:extLst>
          </p:cNvPr>
          <p:cNvSpPr txBox="1"/>
          <p:nvPr/>
        </p:nvSpPr>
        <p:spPr>
          <a:xfrm>
            <a:off x="9347642" y="2290143"/>
            <a:ext cx="1046332" cy="253916"/>
          </a:xfrm>
          <a:prstGeom prst="rect">
            <a:avLst/>
          </a:prstGeom>
          <a:noFill/>
        </p:spPr>
        <p:txBody>
          <a:bodyPr wrap="square" rtlCol="0">
            <a:spAutoFit/>
          </a:bodyPr>
          <a:lstStyle/>
          <a:p>
            <a:r>
              <a:rPr lang="en-US" sz="1050" dirty="0"/>
              <a:t>Cluster4</a:t>
            </a:r>
          </a:p>
        </p:txBody>
      </p:sp>
      <p:sp>
        <p:nvSpPr>
          <p:cNvPr id="150" name="Rectangle: Rounded Corners 149">
            <a:extLst>
              <a:ext uri="{FF2B5EF4-FFF2-40B4-BE49-F238E27FC236}">
                <a16:creationId xmlns:a16="http://schemas.microsoft.com/office/drawing/2014/main" id="{1A63E1A8-D22B-4D6C-B927-3C281BF0DD6C}"/>
              </a:ext>
            </a:extLst>
          </p:cNvPr>
          <p:cNvSpPr/>
          <p:nvPr/>
        </p:nvSpPr>
        <p:spPr>
          <a:xfrm>
            <a:off x="7365705" y="2537442"/>
            <a:ext cx="1325482" cy="54712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1" name="Cube 150">
            <a:extLst>
              <a:ext uri="{FF2B5EF4-FFF2-40B4-BE49-F238E27FC236}">
                <a16:creationId xmlns:a16="http://schemas.microsoft.com/office/drawing/2014/main" id="{FBC9B2B7-A55B-4DFE-804F-0618DC7E0E7F}"/>
              </a:ext>
            </a:extLst>
          </p:cNvPr>
          <p:cNvSpPr/>
          <p:nvPr/>
        </p:nvSpPr>
        <p:spPr>
          <a:xfrm>
            <a:off x="7545131" y="2735995"/>
            <a:ext cx="176548" cy="27023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2" name="Cube 151">
            <a:extLst>
              <a:ext uri="{FF2B5EF4-FFF2-40B4-BE49-F238E27FC236}">
                <a16:creationId xmlns:a16="http://schemas.microsoft.com/office/drawing/2014/main" id="{0EE8F07E-30CD-436D-9A45-3694C97FC3E4}"/>
              </a:ext>
            </a:extLst>
          </p:cNvPr>
          <p:cNvSpPr/>
          <p:nvPr/>
        </p:nvSpPr>
        <p:spPr>
          <a:xfrm>
            <a:off x="7763045" y="2814235"/>
            <a:ext cx="118804" cy="189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3" name="Cube 152">
            <a:extLst>
              <a:ext uri="{FF2B5EF4-FFF2-40B4-BE49-F238E27FC236}">
                <a16:creationId xmlns:a16="http://schemas.microsoft.com/office/drawing/2014/main" id="{AABE7CAB-A2BB-4792-BD78-FA625168254D}"/>
              </a:ext>
            </a:extLst>
          </p:cNvPr>
          <p:cNvSpPr/>
          <p:nvPr/>
        </p:nvSpPr>
        <p:spPr>
          <a:xfrm>
            <a:off x="8110841" y="2754051"/>
            <a:ext cx="118804" cy="25218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4" name="Cube 153">
            <a:extLst>
              <a:ext uri="{FF2B5EF4-FFF2-40B4-BE49-F238E27FC236}">
                <a16:creationId xmlns:a16="http://schemas.microsoft.com/office/drawing/2014/main" id="{49E200FF-929B-4DAB-9C02-6C96ED4744B8}"/>
              </a:ext>
            </a:extLst>
          </p:cNvPr>
          <p:cNvSpPr/>
          <p:nvPr/>
        </p:nvSpPr>
        <p:spPr>
          <a:xfrm>
            <a:off x="8328755" y="2544561"/>
            <a:ext cx="176548" cy="45873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5" name="TextBox 154">
            <a:extLst>
              <a:ext uri="{FF2B5EF4-FFF2-40B4-BE49-F238E27FC236}">
                <a16:creationId xmlns:a16="http://schemas.microsoft.com/office/drawing/2014/main" id="{9AD45799-2088-4746-AF97-3190D891ADCF}"/>
              </a:ext>
            </a:extLst>
          </p:cNvPr>
          <p:cNvSpPr txBox="1"/>
          <p:nvPr/>
        </p:nvSpPr>
        <p:spPr>
          <a:xfrm>
            <a:off x="7644855" y="2544561"/>
            <a:ext cx="1046332" cy="253916"/>
          </a:xfrm>
          <a:prstGeom prst="rect">
            <a:avLst/>
          </a:prstGeom>
          <a:noFill/>
        </p:spPr>
        <p:txBody>
          <a:bodyPr wrap="square" rtlCol="0">
            <a:spAutoFit/>
          </a:bodyPr>
          <a:lstStyle/>
          <a:p>
            <a:r>
              <a:rPr lang="en-US" sz="1050" dirty="0"/>
              <a:t>Cluster5</a:t>
            </a:r>
          </a:p>
        </p:txBody>
      </p:sp>
      <p:sp>
        <p:nvSpPr>
          <p:cNvPr id="156" name="Cube 155">
            <a:extLst>
              <a:ext uri="{FF2B5EF4-FFF2-40B4-BE49-F238E27FC236}">
                <a16:creationId xmlns:a16="http://schemas.microsoft.com/office/drawing/2014/main" id="{0AA79C08-0D1F-475B-93FC-2F3CA9E48BA5}"/>
              </a:ext>
            </a:extLst>
          </p:cNvPr>
          <p:cNvSpPr/>
          <p:nvPr/>
        </p:nvSpPr>
        <p:spPr>
          <a:xfrm>
            <a:off x="7939232" y="2746090"/>
            <a:ext cx="118804" cy="26564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61" name="Straight Arrow Connector 160">
            <a:extLst>
              <a:ext uri="{FF2B5EF4-FFF2-40B4-BE49-F238E27FC236}">
                <a16:creationId xmlns:a16="http://schemas.microsoft.com/office/drawing/2014/main" id="{1628887B-E37D-4C39-A97E-6AEB997D039F}"/>
              </a:ext>
            </a:extLst>
          </p:cNvPr>
          <p:cNvCxnSpPr>
            <a:cxnSpLocks/>
          </p:cNvCxnSpPr>
          <p:nvPr/>
        </p:nvCxnSpPr>
        <p:spPr>
          <a:xfrm flipH="1">
            <a:off x="5198685" y="2341389"/>
            <a:ext cx="1697422" cy="70291"/>
          </a:xfrm>
          <a:prstGeom prst="straightConnector1">
            <a:avLst/>
          </a:prstGeom>
          <a:ln w="28575">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1B66BF9-F1CA-4811-AF61-116AFE48EE92}"/>
              </a:ext>
            </a:extLst>
          </p:cNvPr>
          <p:cNvCxnSpPr>
            <a:cxnSpLocks/>
          </p:cNvCxnSpPr>
          <p:nvPr/>
        </p:nvCxnSpPr>
        <p:spPr>
          <a:xfrm flipH="1">
            <a:off x="5245278" y="2886226"/>
            <a:ext cx="1650829" cy="95162"/>
          </a:xfrm>
          <a:prstGeom prst="straightConnector1">
            <a:avLst/>
          </a:prstGeom>
          <a:ln w="28575">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01F066BA-C416-429F-B4B6-A692E1366E76}"/>
              </a:ext>
            </a:extLst>
          </p:cNvPr>
          <p:cNvGrpSpPr/>
          <p:nvPr/>
        </p:nvGrpSpPr>
        <p:grpSpPr>
          <a:xfrm>
            <a:off x="3164260" y="831368"/>
            <a:ext cx="1202796" cy="584139"/>
            <a:chOff x="6505575" y="1016097"/>
            <a:chExt cx="1162050" cy="582390"/>
          </a:xfrm>
        </p:grpSpPr>
        <p:sp>
          <p:nvSpPr>
            <p:cNvPr id="62" name="Rectangle: Rounded Corners 61">
              <a:extLst>
                <a:ext uri="{FF2B5EF4-FFF2-40B4-BE49-F238E27FC236}">
                  <a16:creationId xmlns:a16="http://schemas.microsoft.com/office/drawing/2014/main" id="{81BF9342-72AC-4DBF-8A21-2D5F990E8CDA}"/>
                </a:ext>
              </a:extLst>
            </p:cNvPr>
            <p:cNvSpPr/>
            <p:nvPr/>
          </p:nvSpPr>
          <p:spPr>
            <a:xfrm>
              <a:off x="6505575" y="1016097"/>
              <a:ext cx="1162050" cy="582390"/>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3" name="TextBox 62">
              <a:extLst>
                <a:ext uri="{FF2B5EF4-FFF2-40B4-BE49-F238E27FC236}">
                  <a16:creationId xmlns:a16="http://schemas.microsoft.com/office/drawing/2014/main" id="{D1D4E5EB-E51C-4B86-AF59-E3774635BB2D}"/>
                </a:ext>
              </a:extLst>
            </p:cNvPr>
            <p:cNvSpPr txBox="1"/>
            <p:nvPr/>
          </p:nvSpPr>
          <p:spPr>
            <a:xfrm>
              <a:off x="6607190" y="1027006"/>
              <a:ext cx="1057275" cy="521653"/>
            </a:xfrm>
            <a:prstGeom prst="rect">
              <a:avLst/>
            </a:prstGeom>
            <a:noFill/>
          </p:spPr>
          <p:txBody>
            <a:bodyPr wrap="square" rtlCol="0">
              <a:spAutoFit/>
            </a:bodyPr>
            <a:lstStyle/>
            <a:p>
              <a:r>
                <a:rPr lang="en-US" sz="1400" b="1" dirty="0"/>
                <a:t>Request Distributor</a:t>
              </a:r>
            </a:p>
          </p:txBody>
        </p:sp>
      </p:grpSp>
    </p:spTree>
    <p:extLst>
      <p:ext uri="{BB962C8B-B14F-4D97-AF65-F5344CB8AC3E}">
        <p14:creationId xmlns:p14="http://schemas.microsoft.com/office/powerpoint/2010/main" val="399481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56A8814-23DB-4D2E-B230-C436BA4E1584}"/>
              </a:ext>
            </a:extLst>
          </p:cNvPr>
          <p:cNvSpPr/>
          <p:nvPr/>
        </p:nvSpPr>
        <p:spPr>
          <a:xfrm>
            <a:off x="427085" y="649031"/>
            <a:ext cx="11510792" cy="3950109"/>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B6183CC-FED6-4C98-B199-0D216001CA24}"/>
              </a:ext>
            </a:extLst>
          </p:cNvPr>
          <p:cNvSpPr/>
          <p:nvPr/>
        </p:nvSpPr>
        <p:spPr>
          <a:xfrm>
            <a:off x="6197908" y="976419"/>
            <a:ext cx="5529911" cy="3570290"/>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560E6ED-46A5-409A-955F-0864E3C63321}"/>
              </a:ext>
            </a:extLst>
          </p:cNvPr>
          <p:cNvSpPr/>
          <p:nvPr/>
        </p:nvSpPr>
        <p:spPr>
          <a:xfrm>
            <a:off x="8761594" y="2408681"/>
            <a:ext cx="1900018" cy="51537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46" name="Title 1"/>
          <p:cNvSpPr>
            <a:spLocks noGrp="1"/>
          </p:cNvSpPr>
          <p:nvPr>
            <p:ph type="title"/>
          </p:nvPr>
        </p:nvSpPr>
        <p:spPr>
          <a:xfrm>
            <a:off x="427085" y="79061"/>
            <a:ext cx="8218521" cy="471416"/>
          </a:xfrm>
        </p:spPr>
        <p:txBody>
          <a:bodyPr>
            <a:noAutofit/>
          </a:bodyPr>
          <a:lstStyle/>
          <a:p>
            <a:r>
              <a:rPr lang="en-US" sz="3200" b="1" dirty="0">
                <a:solidFill>
                  <a:srgbClr val="C00000"/>
                </a:solidFill>
              </a:rPr>
              <a:t>Global Scheduler Design</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1AF902F-3325-4143-8997-9D9445C2C75E}"/>
              </a:ext>
            </a:extLst>
          </p:cNvPr>
          <p:cNvSpPr/>
          <p:nvPr/>
        </p:nvSpPr>
        <p:spPr>
          <a:xfrm>
            <a:off x="8682516" y="2483191"/>
            <a:ext cx="1900018" cy="5786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83" name="Rectangle: Rounded Corners 82">
            <a:extLst>
              <a:ext uri="{FF2B5EF4-FFF2-40B4-BE49-F238E27FC236}">
                <a16:creationId xmlns:a16="http://schemas.microsoft.com/office/drawing/2014/main" id="{9FF345D0-F1D5-4984-8E15-070D4C896A9A}"/>
              </a:ext>
            </a:extLst>
          </p:cNvPr>
          <p:cNvSpPr/>
          <p:nvPr/>
        </p:nvSpPr>
        <p:spPr>
          <a:xfrm>
            <a:off x="2329443" y="5047253"/>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be 86">
            <a:extLst>
              <a:ext uri="{FF2B5EF4-FFF2-40B4-BE49-F238E27FC236}">
                <a16:creationId xmlns:a16="http://schemas.microsoft.com/office/drawing/2014/main" id="{1D2639BC-34D0-49DF-89B5-F882478416A0}"/>
              </a:ext>
            </a:extLst>
          </p:cNvPr>
          <p:cNvSpPr/>
          <p:nvPr/>
        </p:nvSpPr>
        <p:spPr>
          <a:xfrm>
            <a:off x="2936194" y="598667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Cube 88">
            <a:extLst>
              <a:ext uri="{FF2B5EF4-FFF2-40B4-BE49-F238E27FC236}">
                <a16:creationId xmlns:a16="http://schemas.microsoft.com/office/drawing/2014/main" id="{422CA254-89A3-498F-AE19-38D0D38B954D}"/>
              </a:ext>
            </a:extLst>
          </p:cNvPr>
          <p:cNvSpPr/>
          <p:nvPr/>
        </p:nvSpPr>
        <p:spPr>
          <a:xfrm>
            <a:off x="3226745" y="597541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TextBox 97">
            <a:extLst>
              <a:ext uri="{FF2B5EF4-FFF2-40B4-BE49-F238E27FC236}">
                <a16:creationId xmlns:a16="http://schemas.microsoft.com/office/drawing/2014/main" id="{C65B7A49-BF74-4059-9FF5-AB714DF4EE2B}"/>
              </a:ext>
            </a:extLst>
          </p:cNvPr>
          <p:cNvSpPr txBox="1"/>
          <p:nvPr/>
        </p:nvSpPr>
        <p:spPr>
          <a:xfrm>
            <a:off x="2388011" y="5391820"/>
            <a:ext cx="2385849" cy="369332"/>
          </a:xfrm>
          <a:prstGeom prst="rect">
            <a:avLst/>
          </a:prstGeom>
          <a:noFill/>
        </p:spPr>
        <p:txBody>
          <a:bodyPr wrap="square" rtlCol="0">
            <a:spAutoFit/>
          </a:bodyPr>
          <a:lstStyle/>
          <a:p>
            <a:pPr algn="ctr"/>
            <a:r>
              <a:rPr lang="en-US" dirty="0"/>
              <a:t>DC OpenStack Cluster1</a:t>
            </a:r>
          </a:p>
        </p:txBody>
      </p:sp>
      <p:sp>
        <p:nvSpPr>
          <p:cNvPr id="131" name="Cube 130">
            <a:extLst>
              <a:ext uri="{FF2B5EF4-FFF2-40B4-BE49-F238E27FC236}">
                <a16:creationId xmlns:a16="http://schemas.microsoft.com/office/drawing/2014/main" id="{2B97F7E0-1F82-4614-ACA3-D5DA9CF31BD8}"/>
              </a:ext>
            </a:extLst>
          </p:cNvPr>
          <p:cNvSpPr/>
          <p:nvPr/>
        </p:nvSpPr>
        <p:spPr>
          <a:xfrm>
            <a:off x="3690474" y="598667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Cube 131">
            <a:extLst>
              <a:ext uri="{FF2B5EF4-FFF2-40B4-BE49-F238E27FC236}">
                <a16:creationId xmlns:a16="http://schemas.microsoft.com/office/drawing/2014/main" id="{EBEEFC7E-A650-4334-8082-985105A0820C}"/>
              </a:ext>
            </a:extLst>
          </p:cNvPr>
          <p:cNvSpPr/>
          <p:nvPr/>
        </p:nvSpPr>
        <p:spPr>
          <a:xfrm>
            <a:off x="3981025" y="597541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Cube 146">
            <a:extLst>
              <a:ext uri="{FF2B5EF4-FFF2-40B4-BE49-F238E27FC236}">
                <a16:creationId xmlns:a16="http://schemas.microsoft.com/office/drawing/2014/main" id="{6D047153-B223-4AA5-8004-783EA36EC420}"/>
              </a:ext>
            </a:extLst>
          </p:cNvPr>
          <p:cNvSpPr/>
          <p:nvPr/>
        </p:nvSpPr>
        <p:spPr>
          <a:xfrm>
            <a:off x="3402255" y="569312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Cube 147">
            <a:extLst>
              <a:ext uri="{FF2B5EF4-FFF2-40B4-BE49-F238E27FC236}">
                <a16:creationId xmlns:a16="http://schemas.microsoft.com/office/drawing/2014/main" id="{607C8BD7-E3F7-473B-87A1-58AC5A55D8AC}"/>
              </a:ext>
            </a:extLst>
          </p:cNvPr>
          <p:cNvSpPr/>
          <p:nvPr/>
        </p:nvSpPr>
        <p:spPr>
          <a:xfrm>
            <a:off x="3692806" y="568186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05" name="Straight Arrow Connector 204">
            <a:extLst>
              <a:ext uri="{FF2B5EF4-FFF2-40B4-BE49-F238E27FC236}">
                <a16:creationId xmlns:a16="http://schemas.microsoft.com/office/drawing/2014/main" id="{35E26FA0-5ACA-40EE-A4A6-878E981A94FA}"/>
              </a:ext>
            </a:extLst>
          </p:cNvPr>
          <p:cNvCxnSpPr>
            <a:cxnSpLocks/>
            <a:endCxn id="197" idx="2"/>
          </p:cNvCxnSpPr>
          <p:nvPr/>
        </p:nvCxnSpPr>
        <p:spPr>
          <a:xfrm flipV="1">
            <a:off x="1406204" y="2845725"/>
            <a:ext cx="1114188" cy="30218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2" name="Group 211">
            <a:extLst>
              <a:ext uri="{FF2B5EF4-FFF2-40B4-BE49-F238E27FC236}">
                <a16:creationId xmlns:a16="http://schemas.microsoft.com/office/drawing/2014/main" id="{4ABF7507-9881-40C2-85A4-BAA07DA6BBB3}"/>
              </a:ext>
            </a:extLst>
          </p:cNvPr>
          <p:cNvGrpSpPr/>
          <p:nvPr/>
        </p:nvGrpSpPr>
        <p:grpSpPr>
          <a:xfrm>
            <a:off x="2712381" y="3186506"/>
            <a:ext cx="2052418" cy="1161954"/>
            <a:chOff x="-973084" y="3341291"/>
            <a:chExt cx="1952552" cy="999713"/>
          </a:xfrm>
        </p:grpSpPr>
        <p:sp>
          <p:nvSpPr>
            <p:cNvPr id="213" name="Cylinder 212">
              <a:extLst>
                <a:ext uri="{FF2B5EF4-FFF2-40B4-BE49-F238E27FC236}">
                  <a16:creationId xmlns:a16="http://schemas.microsoft.com/office/drawing/2014/main" id="{4FB9BF2F-B73C-4542-94C1-C6A47D696E76}"/>
                </a:ext>
              </a:extLst>
            </p:cNvPr>
            <p:cNvSpPr/>
            <p:nvPr/>
          </p:nvSpPr>
          <p:spPr>
            <a:xfrm>
              <a:off x="-788757" y="3341291"/>
              <a:ext cx="1282955" cy="896069"/>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ylinder 213">
              <a:extLst>
                <a:ext uri="{FF2B5EF4-FFF2-40B4-BE49-F238E27FC236}">
                  <a16:creationId xmlns:a16="http://schemas.microsoft.com/office/drawing/2014/main" id="{ED5E9F6C-055D-46BC-A11F-32DB6C5DD41D}"/>
                </a:ext>
              </a:extLst>
            </p:cNvPr>
            <p:cNvSpPr/>
            <p:nvPr/>
          </p:nvSpPr>
          <p:spPr>
            <a:xfrm>
              <a:off x="-871956" y="3455592"/>
              <a:ext cx="1282955" cy="868406"/>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18CF8CB-095D-4D8A-8653-11D245F8AECC}"/>
                </a:ext>
              </a:extLst>
            </p:cNvPr>
            <p:cNvSpPr/>
            <p:nvPr/>
          </p:nvSpPr>
          <p:spPr>
            <a:xfrm>
              <a:off x="-973084" y="3400679"/>
              <a:ext cx="1952552" cy="59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Static Cluster Info DB</a:t>
              </a:r>
            </a:p>
          </p:txBody>
        </p:sp>
        <p:sp>
          <p:nvSpPr>
            <p:cNvPr id="216" name="Flowchart: Internal Storage 215">
              <a:extLst>
                <a:ext uri="{FF2B5EF4-FFF2-40B4-BE49-F238E27FC236}">
                  <a16:creationId xmlns:a16="http://schemas.microsoft.com/office/drawing/2014/main" id="{1B4A05F7-5D3D-4E79-924C-062077DEB592}"/>
                </a:ext>
              </a:extLst>
            </p:cNvPr>
            <p:cNvSpPr/>
            <p:nvPr/>
          </p:nvSpPr>
          <p:spPr>
            <a:xfrm>
              <a:off x="-841200" y="3908015"/>
              <a:ext cx="1230479" cy="432989"/>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Geolocation/AZ, Resource Profile</a:t>
              </a:r>
            </a:p>
          </p:txBody>
        </p:sp>
        <p:sp>
          <p:nvSpPr>
            <p:cNvPr id="217" name="Flowchart: Internal Storage 216">
              <a:extLst>
                <a:ext uri="{FF2B5EF4-FFF2-40B4-BE49-F238E27FC236}">
                  <a16:creationId xmlns:a16="http://schemas.microsoft.com/office/drawing/2014/main" id="{53E5832F-F9C9-45D6-8D1C-FB33A32FF7DA}"/>
                </a:ext>
              </a:extLst>
            </p:cNvPr>
            <p:cNvSpPr/>
            <p:nvPr/>
          </p:nvSpPr>
          <p:spPr>
            <a:xfrm>
              <a:off x="-650895" y="3578608"/>
              <a:ext cx="862839" cy="310877"/>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Scheduling Policy Info</a:t>
              </a:r>
            </a:p>
          </p:txBody>
        </p:sp>
      </p:grpSp>
      <p:cxnSp>
        <p:nvCxnSpPr>
          <p:cNvPr id="219" name="Straight Arrow Connector 218">
            <a:extLst>
              <a:ext uri="{FF2B5EF4-FFF2-40B4-BE49-F238E27FC236}">
                <a16:creationId xmlns:a16="http://schemas.microsoft.com/office/drawing/2014/main" id="{2D0AF8F1-85A7-4363-9105-EE29550EE179}"/>
              </a:ext>
            </a:extLst>
          </p:cNvPr>
          <p:cNvCxnSpPr>
            <a:cxnSpLocks/>
            <a:endCxn id="103" idx="1"/>
          </p:cNvCxnSpPr>
          <p:nvPr/>
        </p:nvCxnSpPr>
        <p:spPr>
          <a:xfrm flipV="1">
            <a:off x="3402255" y="2299416"/>
            <a:ext cx="3156967" cy="210564"/>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9FEE557-36A0-4759-92C4-BAC953624AF7}"/>
              </a:ext>
            </a:extLst>
          </p:cNvPr>
          <p:cNvSpPr/>
          <p:nvPr/>
        </p:nvSpPr>
        <p:spPr>
          <a:xfrm>
            <a:off x="1315174" y="728887"/>
            <a:ext cx="2240504"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Synchronous VM/Container Allocation Request</a:t>
            </a:r>
          </a:p>
        </p:txBody>
      </p:sp>
      <p:cxnSp>
        <p:nvCxnSpPr>
          <p:cNvPr id="126" name="Straight Arrow Connector 125">
            <a:extLst>
              <a:ext uri="{FF2B5EF4-FFF2-40B4-BE49-F238E27FC236}">
                <a16:creationId xmlns:a16="http://schemas.microsoft.com/office/drawing/2014/main" id="{C894F57E-1246-4E17-85C6-45EF5D276A13}"/>
              </a:ext>
            </a:extLst>
          </p:cNvPr>
          <p:cNvCxnSpPr>
            <a:cxnSpLocks/>
          </p:cNvCxnSpPr>
          <p:nvPr/>
        </p:nvCxnSpPr>
        <p:spPr>
          <a:xfrm>
            <a:off x="2701896" y="1974035"/>
            <a:ext cx="0" cy="24996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C12C94E4-B376-45B9-B6CD-E392FA260AE1}"/>
              </a:ext>
            </a:extLst>
          </p:cNvPr>
          <p:cNvSpPr/>
          <p:nvPr/>
        </p:nvSpPr>
        <p:spPr>
          <a:xfrm>
            <a:off x="1832900" y="2223995"/>
            <a:ext cx="1515224" cy="56449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sp>
        <p:nvSpPr>
          <p:cNvPr id="194" name="Rectangle 193">
            <a:extLst>
              <a:ext uri="{FF2B5EF4-FFF2-40B4-BE49-F238E27FC236}">
                <a16:creationId xmlns:a16="http://schemas.microsoft.com/office/drawing/2014/main" id="{8FF97E1C-EB0C-43F3-832A-7E4540FE9C03}"/>
              </a:ext>
            </a:extLst>
          </p:cNvPr>
          <p:cNvSpPr/>
          <p:nvPr/>
        </p:nvSpPr>
        <p:spPr>
          <a:xfrm>
            <a:off x="2220436" y="1533356"/>
            <a:ext cx="96292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Proxy</a:t>
            </a:r>
          </a:p>
        </p:txBody>
      </p:sp>
      <p:cxnSp>
        <p:nvCxnSpPr>
          <p:cNvPr id="195" name="Straight Arrow Connector 194">
            <a:extLst>
              <a:ext uri="{FF2B5EF4-FFF2-40B4-BE49-F238E27FC236}">
                <a16:creationId xmlns:a16="http://schemas.microsoft.com/office/drawing/2014/main" id="{77EF8E2D-5B94-4A04-AFB0-635E2E2D2D52}"/>
              </a:ext>
            </a:extLst>
          </p:cNvPr>
          <p:cNvCxnSpPr>
            <a:cxnSpLocks/>
          </p:cNvCxnSpPr>
          <p:nvPr/>
        </p:nvCxnSpPr>
        <p:spPr>
          <a:xfrm>
            <a:off x="2680934" y="1043022"/>
            <a:ext cx="0" cy="490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AE3CE80D-8FDD-4229-8C51-C6470458919B}"/>
              </a:ext>
            </a:extLst>
          </p:cNvPr>
          <p:cNvSpPr/>
          <p:nvPr/>
        </p:nvSpPr>
        <p:spPr>
          <a:xfrm>
            <a:off x="1757922" y="2296666"/>
            <a:ext cx="1524940" cy="5490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grpSp>
        <p:nvGrpSpPr>
          <p:cNvPr id="206" name="Group 205">
            <a:extLst>
              <a:ext uri="{FF2B5EF4-FFF2-40B4-BE49-F238E27FC236}">
                <a16:creationId xmlns:a16="http://schemas.microsoft.com/office/drawing/2014/main" id="{AFFCB588-E584-4BD6-9986-DFBA3189965C}"/>
              </a:ext>
            </a:extLst>
          </p:cNvPr>
          <p:cNvGrpSpPr/>
          <p:nvPr/>
        </p:nvGrpSpPr>
        <p:grpSpPr>
          <a:xfrm>
            <a:off x="529213" y="3186263"/>
            <a:ext cx="2394686" cy="1156761"/>
            <a:chOff x="-557118" y="1926600"/>
            <a:chExt cx="1736197" cy="994919"/>
          </a:xfrm>
        </p:grpSpPr>
        <p:sp>
          <p:nvSpPr>
            <p:cNvPr id="207" name="Cylinder 206">
              <a:extLst>
                <a:ext uri="{FF2B5EF4-FFF2-40B4-BE49-F238E27FC236}">
                  <a16:creationId xmlns:a16="http://schemas.microsoft.com/office/drawing/2014/main" id="{ACA0351B-87B8-45EA-80B0-B417E0CA5550}"/>
                </a:ext>
              </a:extLst>
            </p:cNvPr>
            <p:cNvSpPr/>
            <p:nvPr/>
          </p:nvSpPr>
          <p:spPr>
            <a:xfrm>
              <a:off x="-313110" y="1926600"/>
              <a:ext cx="1282955" cy="892865"/>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ylinder 207">
              <a:extLst>
                <a:ext uri="{FF2B5EF4-FFF2-40B4-BE49-F238E27FC236}">
                  <a16:creationId xmlns:a16="http://schemas.microsoft.com/office/drawing/2014/main" id="{F9D4442F-DBFC-47B6-A757-CDCE8F676777}"/>
                </a:ext>
              </a:extLst>
            </p:cNvPr>
            <p:cNvSpPr/>
            <p:nvPr/>
          </p:nvSpPr>
          <p:spPr>
            <a:xfrm>
              <a:off x="-396309" y="2005624"/>
              <a:ext cx="1282955" cy="900478"/>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536F41-CA17-4C48-A988-7907A7B601C1}"/>
                </a:ext>
              </a:extLst>
            </p:cNvPr>
            <p:cNvSpPr/>
            <p:nvPr/>
          </p:nvSpPr>
          <p:spPr>
            <a:xfrm>
              <a:off x="-557118" y="2035896"/>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Info DB</a:t>
              </a:r>
            </a:p>
          </p:txBody>
        </p:sp>
        <p:sp>
          <p:nvSpPr>
            <p:cNvPr id="210" name="Flowchart: Internal Storage 209">
              <a:extLst>
                <a:ext uri="{FF2B5EF4-FFF2-40B4-BE49-F238E27FC236}">
                  <a16:creationId xmlns:a16="http://schemas.microsoft.com/office/drawing/2014/main" id="{5705E89E-41D6-4AF6-99C6-DC052AC43F02}"/>
                </a:ext>
              </a:extLst>
            </p:cNvPr>
            <p:cNvSpPr/>
            <p:nvPr/>
          </p:nvSpPr>
          <p:spPr>
            <a:xfrm>
              <a:off x="-184958" y="2576266"/>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211" name="Flowchart: Internal Storage 210">
              <a:extLst>
                <a:ext uri="{FF2B5EF4-FFF2-40B4-BE49-F238E27FC236}">
                  <a16:creationId xmlns:a16="http://schemas.microsoft.com/office/drawing/2014/main" id="{7ABA3EFD-5C86-45A1-8A14-F0A8766BD8FC}"/>
                </a:ext>
              </a:extLst>
            </p:cNvPr>
            <p:cNvSpPr/>
            <p:nvPr/>
          </p:nvSpPr>
          <p:spPr>
            <a:xfrm>
              <a:off x="-184959" y="2277280"/>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sp>
        <p:nvSpPr>
          <p:cNvPr id="108" name="Rectangle 107">
            <a:extLst>
              <a:ext uri="{FF2B5EF4-FFF2-40B4-BE49-F238E27FC236}">
                <a16:creationId xmlns:a16="http://schemas.microsoft.com/office/drawing/2014/main" id="{AE4961E6-8932-4324-BA4B-43E783CB495D}"/>
              </a:ext>
            </a:extLst>
          </p:cNvPr>
          <p:cNvSpPr/>
          <p:nvPr/>
        </p:nvSpPr>
        <p:spPr>
          <a:xfrm>
            <a:off x="8612394" y="2574089"/>
            <a:ext cx="1900018" cy="60824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Schedulers</a:t>
            </a:r>
          </a:p>
          <a:p>
            <a:pPr algn="ctr"/>
            <a:endParaRPr lang="en-US" b="1" dirty="0">
              <a:solidFill>
                <a:schemeClr val="tx1"/>
              </a:solidFill>
            </a:endParaRPr>
          </a:p>
        </p:txBody>
      </p:sp>
      <p:cxnSp>
        <p:nvCxnSpPr>
          <p:cNvPr id="150" name="Straight Arrow Connector 149">
            <a:extLst>
              <a:ext uri="{FF2B5EF4-FFF2-40B4-BE49-F238E27FC236}">
                <a16:creationId xmlns:a16="http://schemas.microsoft.com/office/drawing/2014/main" id="{2A96BD14-0B1B-4E31-A83E-1014320A3F38}"/>
              </a:ext>
            </a:extLst>
          </p:cNvPr>
          <p:cNvCxnSpPr>
            <a:cxnSpLocks/>
            <a:stCxn id="197" idx="2"/>
          </p:cNvCxnSpPr>
          <p:nvPr/>
        </p:nvCxnSpPr>
        <p:spPr>
          <a:xfrm>
            <a:off x="2520392" y="2845725"/>
            <a:ext cx="413081" cy="452987"/>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F68FA043-83A2-4F9A-9D39-303B3F6ACC8C}"/>
              </a:ext>
            </a:extLst>
          </p:cNvPr>
          <p:cNvSpPr/>
          <p:nvPr/>
        </p:nvSpPr>
        <p:spPr>
          <a:xfrm>
            <a:off x="6524748" y="1180801"/>
            <a:ext cx="1792985" cy="437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Dynamic Partition Mapper</a:t>
            </a:r>
          </a:p>
        </p:txBody>
      </p:sp>
      <p:sp>
        <p:nvSpPr>
          <p:cNvPr id="10" name="Arc 9">
            <a:extLst>
              <a:ext uri="{FF2B5EF4-FFF2-40B4-BE49-F238E27FC236}">
                <a16:creationId xmlns:a16="http://schemas.microsoft.com/office/drawing/2014/main" id="{A46A1DC5-FD16-4B45-8F54-F4DE4FAA1959}"/>
              </a:ext>
            </a:extLst>
          </p:cNvPr>
          <p:cNvSpPr/>
          <p:nvPr/>
        </p:nvSpPr>
        <p:spPr>
          <a:xfrm>
            <a:off x="3432963" y="2344327"/>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2" name="Rectangle: Rounded Corners 161">
            <a:extLst>
              <a:ext uri="{FF2B5EF4-FFF2-40B4-BE49-F238E27FC236}">
                <a16:creationId xmlns:a16="http://schemas.microsoft.com/office/drawing/2014/main" id="{692B7052-274A-4866-9085-DBD51528903D}"/>
              </a:ext>
            </a:extLst>
          </p:cNvPr>
          <p:cNvSpPr/>
          <p:nvPr/>
        </p:nvSpPr>
        <p:spPr>
          <a:xfrm>
            <a:off x="4921302" y="5055999"/>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ube 162">
            <a:extLst>
              <a:ext uri="{FF2B5EF4-FFF2-40B4-BE49-F238E27FC236}">
                <a16:creationId xmlns:a16="http://schemas.microsoft.com/office/drawing/2014/main" id="{756AF854-92A4-467E-9077-E06C1B54EFC5}"/>
              </a:ext>
            </a:extLst>
          </p:cNvPr>
          <p:cNvSpPr/>
          <p:nvPr/>
        </p:nvSpPr>
        <p:spPr>
          <a:xfrm>
            <a:off x="5528053" y="599542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Cube 163">
            <a:extLst>
              <a:ext uri="{FF2B5EF4-FFF2-40B4-BE49-F238E27FC236}">
                <a16:creationId xmlns:a16="http://schemas.microsoft.com/office/drawing/2014/main" id="{F9EEEEBE-1EB5-48F0-A9A0-DF819CA5F7BF}"/>
              </a:ext>
            </a:extLst>
          </p:cNvPr>
          <p:cNvSpPr/>
          <p:nvPr/>
        </p:nvSpPr>
        <p:spPr>
          <a:xfrm>
            <a:off x="5818604" y="598416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TextBox 164">
            <a:extLst>
              <a:ext uri="{FF2B5EF4-FFF2-40B4-BE49-F238E27FC236}">
                <a16:creationId xmlns:a16="http://schemas.microsoft.com/office/drawing/2014/main" id="{131076C4-3CC1-42D8-8D4A-C00983CF63D7}"/>
              </a:ext>
            </a:extLst>
          </p:cNvPr>
          <p:cNvSpPr txBox="1"/>
          <p:nvPr/>
        </p:nvSpPr>
        <p:spPr>
          <a:xfrm>
            <a:off x="4946217" y="5400975"/>
            <a:ext cx="2385849" cy="369332"/>
          </a:xfrm>
          <a:prstGeom prst="rect">
            <a:avLst/>
          </a:prstGeom>
          <a:noFill/>
        </p:spPr>
        <p:txBody>
          <a:bodyPr wrap="square" rtlCol="0">
            <a:spAutoFit/>
          </a:bodyPr>
          <a:lstStyle/>
          <a:p>
            <a:pPr algn="ctr"/>
            <a:r>
              <a:rPr lang="en-US" dirty="0"/>
              <a:t>DC Kubernetes Cluster2</a:t>
            </a:r>
          </a:p>
        </p:txBody>
      </p:sp>
      <p:sp>
        <p:nvSpPr>
          <p:cNvPr id="169" name="Cube 168">
            <a:extLst>
              <a:ext uri="{FF2B5EF4-FFF2-40B4-BE49-F238E27FC236}">
                <a16:creationId xmlns:a16="http://schemas.microsoft.com/office/drawing/2014/main" id="{FD8DBEE6-346F-4055-8C27-8D4F9E54016D}"/>
              </a:ext>
            </a:extLst>
          </p:cNvPr>
          <p:cNvSpPr/>
          <p:nvPr/>
        </p:nvSpPr>
        <p:spPr>
          <a:xfrm>
            <a:off x="6282333" y="599542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Cube 179">
            <a:extLst>
              <a:ext uri="{FF2B5EF4-FFF2-40B4-BE49-F238E27FC236}">
                <a16:creationId xmlns:a16="http://schemas.microsoft.com/office/drawing/2014/main" id="{B05C9780-ED0F-4D88-B8BC-EA22724025E6}"/>
              </a:ext>
            </a:extLst>
          </p:cNvPr>
          <p:cNvSpPr/>
          <p:nvPr/>
        </p:nvSpPr>
        <p:spPr>
          <a:xfrm>
            <a:off x="6572884" y="598416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Cube 181">
            <a:extLst>
              <a:ext uri="{FF2B5EF4-FFF2-40B4-BE49-F238E27FC236}">
                <a16:creationId xmlns:a16="http://schemas.microsoft.com/office/drawing/2014/main" id="{B3A6AB44-D4AC-4EC1-8F6B-1A0A7222809A}"/>
              </a:ext>
            </a:extLst>
          </p:cNvPr>
          <p:cNvSpPr/>
          <p:nvPr/>
        </p:nvSpPr>
        <p:spPr>
          <a:xfrm>
            <a:off x="5994114" y="570187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Cube 182">
            <a:extLst>
              <a:ext uri="{FF2B5EF4-FFF2-40B4-BE49-F238E27FC236}">
                <a16:creationId xmlns:a16="http://schemas.microsoft.com/office/drawing/2014/main" id="{7D17347E-BBF6-4386-A52C-0F9B80DC6D5E}"/>
              </a:ext>
            </a:extLst>
          </p:cNvPr>
          <p:cNvSpPr/>
          <p:nvPr/>
        </p:nvSpPr>
        <p:spPr>
          <a:xfrm>
            <a:off x="6284665" y="569061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5" name="Rectangle: Rounded Corners 224">
            <a:extLst>
              <a:ext uri="{FF2B5EF4-FFF2-40B4-BE49-F238E27FC236}">
                <a16:creationId xmlns:a16="http://schemas.microsoft.com/office/drawing/2014/main" id="{F481C5D0-4CC7-47E3-B596-CD2249ACEC54}"/>
              </a:ext>
            </a:extLst>
          </p:cNvPr>
          <p:cNvSpPr/>
          <p:nvPr/>
        </p:nvSpPr>
        <p:spPr>
          <a:xfrm>
            <a:off x="7492026" y="5069597"/>
            <a:ext cx="2737747" cy="121589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ube 225">
            <a:extLst>
              <a:ext uri="{FF2B5EF4-FFF2-40B4-BE49-F238E27FC236}">
                <a16:creationId xmlns:a16="http://schemas.microsoft.com/office/drawing/2014/main" id="{39EFCEED-9F8B-454B-BBBF-D740D097F805}"/>
              </a:ext>
            </a:extLst>
          </p:cNvPr>
          <p:cNvSpPr/>
          <p:nvPr/>
        </p:nvSpPr>
        <p:spPr>
          <a:xfrm>
            <a:off x="8098778" y="600901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7" name="Cube 226">
            <a:extLst>
              <a:ext uri="{FF2B5EF4-FFF2-40B4-BE49-F238E27FC236}">
                <a16:creationId xmlns:a16="http://schemas.microsoft.com/office/drawing/2014/main" id="{134C30C7-0D0C-4015-80F2-69CFD2628AB6}"/>
              </a:ext>
            </a:extLst>
          </p:cNvPr>
          <p:cNvSpPr/>
          <p:nvPr/>
        </p:nvSpPr>
        <p:spPr>
          <a:xfrm>
            <a:off x="8389329" y="599776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8" name="TextBox 227">
            <a:extLst>
              <a:ext uri="{FF2B5EF4-FFF2-40B4-BE49-F238E27FC236}">
                <a16:creationId xmlns:a16="http://schemas.microsoft.com/office/drawing/2014/main" id="{2AD9202D-A591-48BD-B7E4-B01ACC99A3A9}"/>
              </a:ext>
            </a:extLst>
          </p:cNvPr>
          <p:cNvSpPr txBox="1"/>
          <p:nvPr/>
        </p:nvSpPr>
        <p:spPr>
          <a:xfrm>
            <a:off x="7348446" y="5406461"/>
            <a:ext cx="3009224" cy="369332"/>
          </a:xfrm>
          <a:prstGeom prst="rect">
            <a:avLst/>
          </a:prstGeom>
          <a:noFill/>
        </p:spPr>
        <p:txBody>
          <a:bodyPr wrap="square" rtlCol="0">
            <a:spAutoFit/>
          </a:bodyPr>
          <a:lstStyle/>
          <a:p>
            <a:pPr algn="ctr"/>
            <a:r>
              <a:rPr lang="en-US" dirty="0"/>
              <a:t>Edge Site Kubernetes Cluster3</a:t>
            </a:r>
          </a:p>
        </p:txBody>
      </p:sp>
      <p:sp>
        <p:nvSpPr>
          <p:cNvPr id="229" name="Cube 228">
            <a:extLst>
              <a:ext uri="{FF2B5EF4-FFF2-40B4-BE49-F238E27FC236}">
                <a16:creationId xmlns:a16="http://schemas.microsoft.com/office/drawing/2014/main" id="{B7270109-F928-4343-9BED-A494859001D3}"/>
              </a:ext>
            </a:extLst>
          </p:cNvPr>
          <p:cNvSpPr/>
          <p:nvPr/>
        </p:nvSpPr>
        <p:spPr>
          <a:xfrm>
            <a:off x="8853058" y="600901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0" name="Cube 229">
            <a:extLst>
              <a:ext uri="{FF2B5EF4-FFF2-40B4-BE49-F238E27FC236}">
                <a16:creationId xmlns:a16="http://schemas.microsoft.com/office/drawing/2014/main" id="{62A2B4C2-4AE5-4D03-84AF-52849F7C5DD0}"/>
              </a:ext>
            </a:extLst>
          </p:cNvPr>
          <p:cNvSpPr/>
          <p:nvPr/>
        </p:nvSpPr>
        <p:spPr>
          <a:xfrm>
            <a:off x="9143609" y="599776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1" name="Cube 230">
            <a:extLst>
              <a:ext uri="{FF2B5EF4-FFF2-40B4-BE49-F238E27FC236}">
                <a16:creationId xmlns:a16="http://schemas.microsoft.com/office/drawing/2014/main" id="{DC5488EF-C6DB-4100-AB10-0E1D46DBCF5E}"/>
              </a:ext>
            </a:extLst>
          </p:cNvPr>
          <p:cNvSpPr/>
          <p:nvPr/>
        </p:nvSpPr>
        <p:spPr>
          <a:xfrm>
            <a:off x="8564839" y="571546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2" name="Cube 231">
            <a:extLst>
              <a:ext uri="{FF2B5EF4-FFF2-40B4-BE49-F238E27FC236}">
                <a16:creationId xmlns:a16="http://schemas.microsoft.com/office/drawing/2014/main" id="{5B6D2AB5-F930-480D-BE42-B73F947B12CB}"/>
              </a:ext>
            </a:extLst>
          </p:cNvPr>
          <p:cNvSpPr/>
          <p:nvPr/>
        </p:nvSpPr>
        <p:spPr>
          <a:xfrm>
            <a:off x="8855390" y="570421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8" name="Rectangle 257">
            <a:extLst>
              <a:ext uri="{FF2B5EF4-FFF2-40B4-BE49-F238E27FC236}">
                <a16:creationId xmlns:a16="http://schemas.microsoft.com/office/drawing/2014/main" id="{AA4EB942-3868-46A3-A3AD-B1FE1B5AA314}"/>
              </a:ext>
            </a:extLst>
          </p:cNvPr>
          <p:cNvSpPr/>
          <p:nvPr/>
        </p:nvSpPr>
        <p:spPr>
          <a:xfrm>
            <a:off x="8979680" y="2998566"/>
            <a:ext cx="1192569" cy="160244"/>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Local Cache</a:t>
            </a:r>
          </a:p>
        </p:txBody>
      </p:sp>
      <p:sp>
        <p:nvSpPr>
          <p:cNvPr id="127" name="Rectangle 126">
            <a:extLst>
              <a:ext uri="{FF2B5EF4-FFF2-40B4-BE49-F238E27FC236}">
                <a16:creationId xmlns:a16="http://schemas.microsoft.com/office/drawing/2014/main" id="{0BAB45CC-C208-45E2-960E-5958DB87E526}"/>
              </a:ext>
            </a:extLst>
          </p:cNvPr>
          <p:cNvSpPr/>
          <p:nvPr/>
        </p:nvSpPr>
        <p:spPr>
          <a:xfrm>
            <a:off x="6365717" y="3356919"/>
            <a:ext cx="1629382" cy="38609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cxnSp>
        <p:nvCxnSpPr>
          <p:cNvPr id="128" name="Straight Arrow Connector 127">
            <a:extLst>
              <a:ext uri="{FF2B5EF4-FFF2-40B4-BE49-F238E27FC236}">
                <a16:creationId xmlns:a16="http://schemas.microsoft.com/office/drawing/2014/main" id="{0B21BDE2-4943-4627-8431-969C561897D6}"/>
              </a:ext>
            </a:extLst>
          </p:cNvPr>
          <p:cNvCxnSpPr>
            <a:cxnSpLocks/>
            <a:stCxn id="193" idx="3"/>
            <a:endCxn id="127" idx="0"/>
          </p:cNvCxnSpPr>
          <p:nvPr/>
        </p:nvCxnSpPr>
        <p:spPr>
          <a:xfrm>
            <a:off x="3348124" y="2506242"/>
            <a:ext cx="3832284" cy="850677"/>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B5AF6DF-AA17-4F11-8E83-E163C3724B2A}"/>
              </a:ext>
            </a:extLst>
          </p:cNvPr>
          <p:cNvCxnSpPr>
            <a:cxnSpLocks/>
            <a:stCxn id="193" idx="3"/>
            <a:endCxn id="102" idx="1"/>
          </p:cNvCxnSpPr>
          <p:nvPr/>
        </p:nvCxnSpPr>
        <p:spPr>
          <a:xfrm flipV="1">
            <a:off x="3348124" y="1399553"/>
            <a:ext cx="3176624" cy="1106689"/>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8442FFAB-BCCB-41B5-AC09-046A6D02420F}"/>
              </a:ext>
            </a:extLst>
          </p:cNvPr>
          <p:cNvSpPr/>
          <p:nvPr/>
        </p:nvSpPr>
        <p:spPr>
          <a:xfrm>
            <a:off x="6659575" y="1889966"/>
            <a:ext cx="1470089" cy="65517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103" name="Rectangle 102">
            <a:extLst>
              <a:ext uri="{FF2B5EF4-FFF2-40B4-BE49-F238E27FC236}">
                <a16:creationId xmlns:a16="http://schemas.microsoft.com/office/drawing/2014/main" id="{C2BA7A0E-5C6B-450A-9B6B-BDCA8498ADA8}"/>
              </a:ext>
            </a:extLst>
          </p:cNvPr>
          <p:cNvSpPr/>
          <p:nvPr/>
        </p:nvSpPr>
        <p:spPr>
          <a:xfrm>
            <a:off x="6559222" y="1971828"/>
            <a:ext cx="1470089" cy="65517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Request Distributor</a:t>
            </a:r>
          </a:p>
        </p:txBody>
      </p:sp>
      <p:sp>
        <p:nvSpPr>
          <p:cNvPr id="93" name="Rectangle: Rounded Corners 92">
            <a:extLst>
              <a:ext uri="{FF2B5EF4-FFF2-40B4-BE49-F238E27FC236}">
                <a16:creationId xmlns:a16="http://schemas.microsoft.com/office/drawing/2014/main" id="{268F5DC5-7E89-490A-9E3C-52BC6FFE6BAB}"/>
              </a:ext>
            </a:extLst>
          </p:cNvPr>
          <p:cNvSpPr/>
          <p:nvPr/>
        </p:nvSpPr>
        <p:spPr>
          <a:xfrm>
            <a:off x="7622616" y="5094930"/>
            <a:ext cx="1771229" cy="28745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DD64A6B-CD51-4138-A93F-315F567E6FDD}"/>
              </a:ext>
            </a:extLst>
          </p:cNvPr>
          <p:cNvSpPr txBox="1"/>
          <p:nvPr/>
        </p:nvSpPr>
        <p:spPr>
          <a:xfrm>
            <a:off x="7556453" y="5067746"/>
            <a:ext cx="1853080" cy="276999"/>
          </a:xfrm>
          <a:prstGeom prst="rect">
            <a:avLst/>
          </a:prstGeom>
          <a:noFill/>
          <a:ln>
            <a:noFill/>
          </a:ln>
        </p:spPr>
        <p:txBody>
          <a:bodyPr wrap="square" rtlCol="0">
            <a:spAutoFit/>
          </a:bodyPr>
          <a:lstStyle/>
          <a:p>
            <a:r>
              <a:rPr lang="en-US" sz="1200" b="1" dirty="0"/>
              <a:t>Cluster Resource Agent</a:t>
            </a:r>
          </a:p>
        </p:txBody>
      </p:sp>
      <p:cxnSp>
        <p:nvCxnSpPr>
          <p:cNvPr id="95" name="Straight Arrow Connector 94">
            <a:extLst>
              <a:ext uri="{FF2B5EF4-FFF2-40B4-BE49-F238E27FC236}">
                <a16:creationId xmlns:a16="http://schemas.microsoft.com/office/drawing/2014/main" id="{9EC6004A-6557-4E08-865A-160ED0C63CC9}"/>
              </a:ext>
            </a:extLst>
          </p:cNvPr>
          <p:cNvCxnSpPr>
            <a:cxnSpLocks/>
          </p:cNvCxnSpPr>
          <p:nvPr/>
        </p:nvCxnSpPr>
        <p:spPr>
          <a:xfrm flipV="1">
            <a:off x="3335616" y="4830476"/>
            <a:ext cx="5125275" cy="37673"/>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C9FDED-CF9F-4D27-B6E7-451EACF75AA4}"/>
              </a:ext>
            </a:extLst>
          </p:cNvPr>
          <p:cNvCxnSpPr>
            <a:cxnSpLocks/>
          </p:cNvCxnSpPr>
          <p:nvPr/>
        </p:nvCxnSpPr>
        <p:spPr>
          <a:xfrm flipV="1">
            <a:off x="4376615" y="4694468"/>
            <a:ext cx="5442638" cy="40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DA5467B-EEBD-4F16-818C-B39E041EBA12}"/>
              </a:ext>
            </a:extLst>
          </p:cNvPr>
          <p:cNvCxnSpPr>
            <a:cxnSpLocks/>
          </p:cNvCxnSpPr>
          <p:nvPr/>
        </p:nvCxnSpPr>
        <p:spPr>
          <a:xfrm flipV="1">
            <a:off x="9819253" y="4681949"/>
            <a:ext cx="0" cy="400463"/>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51F69F4-B573-4B60-B31F-13874241B06D}"/>
              </a:ext>
            </a:extLst>
          </p:cNvPr>
          <p:cNvCxnSpPr>
            <a:cxnSpLocks/>
          </p:cNvCxnSpPr>
          <p:nvPr/>
        </p:nvCxnSpPr>
        <p:spPr>
          <a:xfrm flipV="1">
            <a:off x="4354700" y="4732824"/>
            <a:ext cx="0" cy="326144"/>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08A57FE-0F1A-4C53-8BF0-4A14DC12EF65}"/>
              </a:ext>
            </a:extLst>
          </p:cNvPr>
          <p:cNvCxnSpPr>
            <a:cxnSpLocks/>
          </p:cNvCxnSpPr>
          <p:nvPr/>
        </p:nvCxnSpPr>
        <p:spPr>
          <a:xfrm flipV="1">
            <a:off x="6981626" y="4714808"/>
            <a:ext cx="0" cy="361049"/>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0D8C44B-2F5A-4C3D-9E65-9930948827ED}"/>
              </a:ext>
            </a:extLst>
          </p:cNvPr>
          <p:cNvCxnSpPr>
            <a:cxnSpLocks/>
          </p:cNvCxnSpPr>
          <p:nvPr/>
        </p:nvCxnSpPr>
        <p:spPr>
          <a:xfrm flipV="1">
            <a:off x="5920694" y="4832913"/>
            <a:ext cx="3843" cy="22179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F318950-F168-456C-9694-20F33B629015}"/>
              </a:ext>
            </a:extLst>
          </p:cNvPr>
          <p:cNvCxnSpPr>
            <a:cxnSpLocks/>
          </p:cNvCxnSpPr>
          <p:nvPr/>
        </p:nvCxnSpPr>
        <p:spPr>
          <a:xfrm flipH="1" flipV="1">
            <a:off x="3335616" y="4844747"/>
            <a:ext cx="5727" cy="201965"/>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44749755-FBC1-47B9-B4AE-4F6B6B9FE446}"/>
              </a:ext>
            </a:extLst>
          </p:cNvPr>
          <p:cNvCxnSpPr>
            <a:cxnSpLocks/>
          </p:cNvCxnSpPr>
          <p:nvPr/>
        </p:nvCxnSpPr>
        <p:spPr>
          <a:xfrm flipV="1">
            <a:off x="8479108" y="4824932"/>
            <a:ext cx="1" cy="25271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tangle: Rounded Corners 114">
            <a:extLst>
              <a:ext uri="{FF2B5EF4-FFF2-40B4-BE49-F238E27FC236}">
                <a16:creationId xmlns:a16="http://schemas.microsoft.com/office/drawing/2014/main" id="{B106053A-F36A-4F11-96B9-3C7CAF79A90C}"/>
              </a:ext>
            </a:extLst>
          </p:cNvPr>
          <p:cNvSpPr/>
          <p:nvPr/>
        </p:nvSpPr>
        <p:spPr>
          <a:xfrm>
            <a:off x="2385103" y="5065564"/>
            <a:ext cx="1611825" cy="28745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B1C588F8-D418-4BF3-B2A3-09CED502238B}"/>
              </a:ext>
            </a:extLst>
          </p:cNvPr>
          <p:cNvSpPr txBox="1"/>
          <p:nvPr/>
        </p:nvSpPr>
        <p:spPr>
          <a:xfrm>
            <a:off x="2303679" y="5038383"/>
            <a:ext cx="1701531" cy="277000"/>
          </a:xfrm>
          <a:prstGeom prst="rect">
            <a:avLst/>
          </a:prstGeom>
          <a:noFill/>
          <a:ln>
            <a:noFill/>
          </a:ln>
        </p:spPr>
        <p:txBody>
          <a:bodyPr wrap="square" rtlCol="0">
            <a:spAutoFit/>
          </a:bodyPr>
          <a:lstStyle/>
          <a:p>
            <a:r>
              <a:rPr lang="en-US" sz="1200" b="1" dirty="0"/>
              <a:t>Cluster Resource Agent</a:t>
            </a:r>
          </a:p>
        </p:txBody>
      </p:sp>
      <p:grpSp>
        <p:nvGrpSpPr>
          <p:cNvPr id="117" name="Group 116">
            <a:extLst>
              <a:ext uri="{FF2B5EF4-FFF2-40B4-BE49-F238E27FC236}">
                <a16:creationId xmlns:a16="http://schemas.microsoft.com/office/drawing/2014/main" id="{3C2C5A4B-22E8-41CF-8CC8-592C58BE7457}"/>
              </a:ext>
            </a:extLst>
          </p:cNvPr>
          <p:cNvGrpSpPr/>
          <p:nvPr/>
        </p:nvGrpSpPr>
        <p:grpSpPr>
          <a:xfrm>
            <a:off x="4964593" y="5055228"/>
            <a:ext cx="1786747" cy="314634"/>
            <a:chOff x="537957" y="4806430"/>
            <a:chExt cx="948342" cy="340566"/>
          </a:xfrm>
          <a:solidFill>
            <a:srgbClr val="DFC9EF"/>
          </a:solidFill>
        </p:grpSpPr>
        <p:sp>
          <p:nvSpPr>
            <p:cNvPr id="118" name="Rectangle: Rounded Corners 117">
              <a:extLst>
                <a:ext uri="{FF2B5EF4-FFF2-40B4-BE49-F238E27FC236}">
                  <a16:creationId xmlns:a16="http://schemas.microsoft.com/office/drawing/2014/main" id="{2F8A7231-C420-4E83-857C-99E903D30E97}"/>
                </a:ext>
              </a:extLst>
            </p:cNvPr>
            <p:cNvSpPr/>
            <p:nvPr/>
          </p:nvSpPr>
          <p:spPr>
            <a:xfrm>
              <a:off x="560128" y="4835854"/>
              <a:ext cx="862575" cy="31114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BBE9CCAB-55CE-4CF0-9D60-7C0CCA900D69}"/>
                </a:ext>
              </a:extLst>
            </p:cNvPr>
            <p:cNvSpPr txBox="1"/>
            <p:nvPr/>
          </p:nvSpPr>
          <p:spPr>
            <a:xfrm>
              <a:off x="537957" y="4806430"/>
              <a:ext cx="948342" cy="299829"/>
            </a:xfrm>
            <a:prstGeom prst="rect">
              <a:avLst/>
            </a:prstGeom>
            <a:noFill/>
            <a:ln>
              <a:noFill/>
            </a:ln>
          </p:spPr>
          <p:txBody>
            <a:bodyPr wrap="square" rtlCol="0">
              <a:spAutoFit/>
            </a:bodyPr>
            <a:lstStyle/>
            <a:p>
              <a:r>
                <a:rPr lang="en-US" sz="1200" b="1" dirty="0"/>
                <a:t>Cluster Resource Agent</a:t>
              </a:r>
            </a:p>
          </p:txBody>
        </p:sp>
      </p:grpSp>
      <p:cxnSp>
        <p:nvCxnSpPr>
          <p:cNvPr id="135" name="Straight Arrow Connector 134">
            <a:extLst>
              <a:ext uri="{FF2B5EF4-FFF2-40B4-BE49-F238E27FC236}">
                <a16:creationId xmlns:a16="http://schemas.microsoft.com/office/drawing/2014/main" id="{D25C22E7-6422-4374-8C77-1368F5C58050}"/>
              </a:ext>
            </a:extLst>
          </p:cNvPr>
          <p:cNvCxnSpPr>
            <a:cxnSpLocks/>
          </p:cNvCxnSpPr>
          <p:nvPr/>
        </p:nvCxnSpPr>
        <p:spPr>
          <a:xfrm flipH="1" flipV="1">
            <a:off x="6016964" y="2758416"/>
            <a:ext cx="15032" cy="2077547"/>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1E09115-CFDE-4CC0-B655-9E5B9908E28C}"/>
              </a:ext>
            </a:extLst>
          </p:cNvPr>
          <p:cNvCxnSpPr>
            <a:cxnSpLocks/>
          </p:cNvCxnSpPr>
          <p:nvPr/>
        </p:nvCxnSpPr>
        <p:spPr>
          <a:xfrm flipH="1" flipV="1">
            <a:off x="3348124" y="2748272"/>
            <a:ext cx="2683872" cy="10144"/>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19E7D4F-2129-45B3-A8AF-BA8D22E365CF}"/>
              </a:ext>
            </a:extLst>
          </p:cNvPr>
          <p:cNvCxnSpPr>
            <a:cxnSpLocks/>
          </p:cNvCxnSpPr>
          <p:nvPr/>
        </p:nvCxnSpPr>
        <p:spPr>
          <a:xfrm flipH="1" flipV="1">
            <a:off x="7074717" y="3854166"/>
            <a:ext cx="9136" cy="875996"/>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Rectangle: Rounded Corners 137">
            <a:extLst>
              <a:ext uri="{FF2B5EF4-FFF2-40B4-BE49-F238E27FC236}">
                <a16:creationId xmlns:a16="http://schemas.microsoft.com/office/drawing/2014/main" id="{8D8907A1-5D60-422D-B94B-D65DFF5B8D0C}"/>
              </a:ext>
            </a:extLst>
          </p:cNvPr>
          <p:cNvSpPr/>
          <p:nvPr/>
        </p:nvSpPr>
        <p:spPr>
          <a:xfrm>
            <a:off x="9793668" y="3532334"/>
            <a:ext cx="1797200" cy="85412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935B781F-35DA-4714-9C1E-853B4D097B89}"/>
              </a:ext>
            </a:extLst>
          </p:cNvPr>
          <p:cNvSpPr txBox="1"/>
          <p:nvPr/>
        </p:nvSpPr>
        <p:spPr>
          <a:xfrm>
            <a:off x="9829737" y="3757921"/>
            <a:ext cx="833579"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Migration Manager</a:t>
            </a:r>
          </a:p>
        </p:txBody>
      </p:sp>
      <p:sp>
        <p:nvSpPr>
          <p:cNvPr id="140" name="TextBox 139">
            <a:extLst>
              <a:ext uri="{FF2B5EF4-FFF2-40B4-BE49-F238E27FC236}">
                <a16:creationId xmlns:a16="http://schemas.microsoft.com/office/drawing/2014/main" id="{65C80051-84B9-4F64-A067-E9AD547C5579}"/>
              </a:ext>
            </a:extLst>
          </p:cNvPr>
          <p:cNvSpPr txBox="1"/>
          <p:nvPr/>
        </p:nvSpPr>
        <p:spPr>
          <a:xfrm>
            <a:off x="10663316" y="3749396"/>
            <a:ext cx="908543"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Horizontal Auto Scaler</a:t>
            </a:r>
          </a:p>
        </p:txBody>
      </p:sp>
      <p:grpSp>
        <p:nvGrpSpPr>
          <p:cNvPr id="141" name="Group 140">
            <a:extLst>
              <a:ext uri="{FF2B5EF4-FFF2-40B4-BE49-F238E27FC236}">
                <a16:creationId xmlns:a16="http://schemas.microsoft.com/office/drawing/2014/main" id="{5589D751-2045-49BE-9664-99369BDDE602}"/>
              </a:ext>
            </a:extLst>
          </p:cNvPr>
          <p:cNvGrpSpPr/>
          <p:nvPr/>
        </p:nvGrpSpPr>
        <p:grpSpPr>
          <a:xfrm>
            <a:off x="2959898" y="6103445"/>
            <a:ext cx="1223443" cy="352575"/>
            <a:chOff x="4956802" y="4764981"/>
            <a:chExt cx="817410" cy="515639"/>
          </a:xfrm>
        </p:grpSpPr>
        <p:sp>
          <p:nvSpPr>
            <p:cNvPr id="142" name="Rectangle: Rounded Corners 141">
              <a:extLst>
                <a:ext uri="{FF2B5EF4-FFF2-40B4-BE49-F238E27FC236}">
                  <a16:creationId xmlns:a16="http://schemas.microsoft.com/office/drawing/2014/main" id="{20D52196-6AF0-4D5B-8BCE-0D2099D486BA}"/>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1E25EA72-B4EA-4FA6-8818-43B96FABCD60}"/>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cxnSp>
        <p:nvCxnSpPr>
          <p:cNvPr id="144" name="Straight Connector 143">
            <a:extLst>
              <a:ext uri="{FF2B5EF4-FFF2-40B4-BE49-F238E27FC236}">
                <a16:creationId xmlns:a16="http://schemas.microsoft.com/office/drawing/2014/main" id="{65B1FC2E-B69E-428D-8551-EA8181EF1CA6}"/>
              </a:ext>
            </a:extLst>
          </p:cNvPr>
          <p:cNvCxnSpPr>
            <a:stCxn id="143" idx="2"/>
          </p:cNvCxnSpPr>
          <p:nvPr/>
        </p:nvCxnSpPr>
        <p:spPr>
          <a:xfrm>
            <a:off x="3606049" y="6456020"/>
            <a:ext cx="1212" cy="31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6CEA665-970D-452D-B889-4C355F505AAA}"/>
              </a:ext>
            </a:extLst>
          </p:cNvPr>
          <p:cNvCxnSpPr>
            <a:cxnSpLocks/>
          </p:cNvCxnSpPr>
          <p:nvPr/>
        </p:nvCxnSpPr>
        <p:spPr>
          <a:xfrm flipV="1">
            <a:off x="3630945" y="6737351"/>
            <a:ext cx="7319089" cy="30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820C8A5-F76F-4C41-8874-8ABB39283809}"/>
              </a:ext>
            </a:extLst>
          </p:cNvPr>
          <p:cNvCxnSpPr>
            <a:cxnSpLocks/>
          </p:cNvCxnSpPr>
          <p:nvPr/>
        </p:nvCxnSpPr>
        <p:spPr>
          <a:xfrm>
            <a:off x="6163769" y="6439986"/>
            <a:ext cx="0" cy="335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4445F11-0D48-4EEC-AC42-BFDFBD87BC29}"/>
              </a:ext>
            </a:extLst>
          </p:cNvPr>
          <p:cNvCxnSpPr>
            <a:cxnSpLocks/>
          </p:cNvCxnSpPr>
          <p:nvPr/>
        </p:nvCxnSpPr>
        <p:spPr>
          <a:xfrm>
            <a:off x="8692069" y="6464766"/>
            <a:ext cx="0" cy="2899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19AAE361-FE2A-4EA2-8110-BB91C17A7F60}"/>
              </a:ext>
            </a:extLst>
          </p:cNvPr>
          <p:cNvGrpSpPr/>
          <p:nvPr/>
        </p:nvGrpSpPr>
        <p:grpSpPr>
          <a:xfrm>
            <a:off x="5551757" y="6112191"/>
            <a:ext cx="1223443" cy="352575"/>
            <a:chOff x="4956802" y="4764981"/>
            <a:chExt cx="817410" cy="515639"/>
          </a:xfrm>
        </p:grpSpPr>
        <p:sp>
          <p:nvSpPr>
            <p:cNvPr id="152" name="Rectangle: Rounded Corners 151">
              <a:extLst>
                <a:ext uri="{FF2B5EF4-FFF2-40B4-BE49-F238E27FC236}">
                  <a16:creationId xmlns:a16="http://schemas.microsoft.com/office/drawing/2014/main" id="{58443B85-4620-48E2-912A-CDEE1129E256}"/>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0D527AA7-C0F2-4184-8E7D-D1194C81C92A}"/>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grpSp>
        <p:nvGrpSpPr>
          <p:cNvPr id="154" name="Group 153">
            <a:extLst>
              <a:ext uri="{FF2B5EF4-FFF2-40B4-BE49-F238E27FC236}">
                <a16:creationId xmlns:a16="http://schemas.microsoft.com/office/drawing/2014/main" id="{D53FFDFC-9D62-4476-90AB-34D5B8A407B8}"/>
              </a:ext>
            </a:extLst>
          </p:cNvPr>
          <p:cNvGrpSpPr/>
          <p:nvPr/>
        </p:nvGrpSpPr>
        <p:grpSpPr>
          <a:xfrm>
            <a:off x="8122482" y="6125789"/>
            <a:ext cx="1223443" cy="352575"/>
            <a:chOff x="4956802" y="4764981"/>
            <a:chExt cx="817410" cy="515639"/>
          </a:xfrm>
        </p:grpSpPr>
        <p:sp>
          <p:nvSpPr>
            <p:cNvPr id="155" name="Rectangle: Rounded Corners 154">
              <a:extLst>
                <a:ext uri="{FF2B5EF4-FFF2-40B4-BE49-F238E27FC236}">
                  <a16:creationId xmlns:a16="http://schemas.microsoft.com/office/drawing/2014/main" id="{4FCB72CB-99D4-4275-820F-9B3703F9C1A4}"/>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49D0FBFF-DB9C-4FCD-8581-4456EA2FFF06}"/>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cxnSp>
        <p:nvCxnSpPr>
          <p:cNvPr id="157" name="Straight Connector 156">
            <a:extLst>
              <a:ext uri="{FF2B5EF4-FFF2-40B4-BE49-F238E27FC236}">
                <a16:creationId xmlns:a16="http://schemas.microsoft.com/office/drawing/2014/main" id="{96D63CF5-50FD-4EFD-B27F-1484FDDBE8E2}"/>
              </a:ext>
            </a:extLst>
          </p:cNvPr>
          <p:cNvCxnSpPr>
            <a:cxnSpLocks/>
          </p:cNvCxnSpPr>
          <p:nvPr/>
        </p:nvCxnSpPr>
        <p:spPr>
          <a:xfrm flipV="1">
            <a:off x="10950034" y="4369140"/>
            <a:ext cx="0" cy="236821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3BE44ED-85AB-4BCF-86AA-8898216BD016}"/>
              </a:ext>
            </a:extLst>
          </p:cNvPr>
          <p:cNvCxnSpPr>
            <a:cxnSpLocks/>
          </p:cNvCxnSpPr>
          <p:nvPr/>
        </p:nvCxnSpPr>
        <p:spPr>
          <a:xfrm flipV="1">
            <a:off x="10950034" y="1085417"/>
            <a:ext cx="0" cy="246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53927AD-C54C-4366-A13B-4D90FFB95B4A}"/>
              </a:ext>
            </a:extLst>
          </p:cNvPr>
          <p:cNvCxnSpPr>
            <a:cxnSpLocks/>
          </p:cNvCxnSpPr>
          <p:nvPr/>
        </p:nvCxnSpPr>
        <p:spPr>
          <a:xfrm flipV="1">
            <a:off x="3282862" y="1085417"/>
            <a:ext cx="7667172" cy="11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F67CEEB4-83BB-4F10-A4D1-8864358E3C24}"/>
              </a:ext>
            </a:extLst>
          </p:cNvPr>
          <p:cNvCxnSpPr>
            <a:cxnSpLocks/>
          </p:cNvCxnSpPr>
          <p:nvPr/>
        </p:nvCxnSpPr>
        <p:spPr>
          <a:xfrm>
            <a:off x="3282862" y="1085417"/>
            <a:ext cx="0" cy="117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88CCD85D-88A5-4CFB-9FC0-6675F40AA51F}"/>
              </a:ext>
            </a:extLst>
          </p:cNvPr>
          <p:cNvSpPr/>
          <p:nvPr/>
        </p:nvSpPr>
        <p:spPr>
          <a:xfrm>
            <a:off x="3981025" y="567762"/>
            <a:ext cx="3499392" cy="529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Global Scheduling Framework</a:t>
            </a:r>
          </a:p>
        </p:txBody>
      </p:sp>
      <p:sp>
        <p:nvSpPr>
          <p:cNvPr id="114" name="Rectangle 113">
            <a:extLst>
              <a:ext uri="{FF2B5EF4-FFF2-40B4-BE49-F238E27FC236}">
                <a16:creationId xmlns:a16="http://schemas.microsoft.com/office/drawing/2014/main" id="{DC188790-C9AF-4D3E-8863-1A869F775315}"/>
              </a:ext>
            </a:extLst>
          </p:cNvPr>
          <p:cNvSpPr/>
          <p:nvPr/>
        </p:nvSpPr>
        <p:spPr>
          <a:xfrm>
            <a:off x="6290868" y="3465126"/>
            <a:ext cx="1629382" cy="38609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Dispatcher</a:t>
            </a:r>
          </a:p>
        </p:txBody>
      </p:sp>
      <p:cxnSp>
        <p:nvCxnSpPr>
          <p:cNvPr id="130" name="Straight Arrow Connector 129">
            <a:extLst>
              <a:ext uri="{FF2B5EF4-FFF2-40B4-BE49-F238E27FC236}">
                <a16:creationId xmlns:a16="http://schemas.microsoft.com/office/drawing/2014/main" id="{9D04428B-CADE-4375-B644-53D21844E5FC}"/>
              </a:ext>
            </a:extLst>
          </p:cNvPr>
          <p:cNvCxnSpPr>
            <a:cxnSpLocks/>
            <a:endCxn id="108" idx="1"/>
          </p:cNvCxnSpPr>
          <p:nvPr/>
        </p:nvCxnSpPr>
        <p:spPr>
          <a:xfrm>
            <a:off x="3373332" y="2509575"/>
            <a:ext cx="5239062" cy="368639"/>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A608BC54-CDFC-4F31-8311-A07DC60DAA75}"/>
              </a:ext>
            </a:extLst>
          </p:cNvPr>
          <p:cNvSpPr/>
          <p:nvPr/>
        </p:nvSpPr>
        <p:spPr>
          <a:xfrm>
            <a:off x="8094033" y="3752623"/>
            <a:ext cx="1629382" cy="38609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167" name="Rectangle 166">
            <a:extLst>
              <a:ext uri="{FF2B5EF4-FFF2-40B4-BE49-F238E27FC236}">
                <a16:creationId xmlns:a16="http://schemas.microsoft.com/office/drawing/2014/main" id="{4F35D309-7759-4743-BF53-51542B7C154D}"/>
              </a:ext>
            </a:extLst>
          </p:cNvPr>
          <p:cNvSpPr/>
          <p:nvPr/>
        </p:nvSpPr>
        <p:spPr>
          <a:xfrm>
            <a:off x="8019184" y="3860830"/>
            <a:ext cx="1629382" cy="38609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Collector</a:t>
            </a:r>
          </a:p>
        </p:txBody>
      </p:sp>
      <p:cxnSp>
        <p:nvCxnSpPr>
          <p:cNvPr id="168" name="Straight Arrow Connector 167">
            <a:extLst>
              <a:ext uri="{FF2B5EF4-FFF2-40B4-BE49-F238E27FC236}">
                <a16:creationId xmlns:a16="http://schemas.microsoft.com/office/drawing/2014/main" id="{6CAC45D9-48DA-430C-96CC-9292894C6ACD}"/>
              </a:ext>
            </a:extLst>
          </p:cNvPr>
          <p:cNvCxnSpPr>
            <a:cxnSpLocks/>
          </p:cNvCxnSpPr>
          <p:nvPr/>
        </p:nvCxnSpPr>
        <p:spPr>
          <a:xfrm flipH="1" flipV="1">
            <a:off x="8353511" y="4236241"/>
            <a:ext cx="11198" cy="58374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DD539D5B-1BEA-411D-909A-95350550281D}"/>
              </a:ext>
            </a:extLst>
          </p:cNvPr>
          <p:cNvSpPr/>
          <p:nvPr/>
        </p:nvSpPr>
        <p:spPr>
          <a:xfrm>
            <a:off x="4102164" y="5062337"/>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a:extLst>
              <a:ext uri="{FF2B5EF4-FFF2-40B4-BE49-F238E27FC236}">
                <a16:creationId xmlns:a16="http://schemas.microsoft.com/office/drawing/2014/main" id="{57196BE6-5C34-4100-9559-6F1755FF5576}"/>
              </a:ext>
            </a:extLst>
          </p:cNvPr>
          <p:cNvSpPr txBox="1"/>
          <p:nvPr/>
        </p:nvSpPr>
        <p:spPr>
          <a:xfrm>
            <a:off x="4144859" y="5014174"/>
            <a:ext cx="772170" cy="400110"/>
          </a:xfrm>
          <a:prstGeom prst="rect">
            <a:avLst/>
          </a:prstGeom>
          <a:noFill/>
          <a:ln>
            <a:noFill/>
          </a:ln>
        </p:spPr>
        <p:txBody>
          <a:bodyPr wrap="square" rtlCol="0">
            <a:spAutoFit/>
          </a:bodyPr>
          <a:lstStyle/>
          <a:p>
            <a:r>
              <a:rPr lang="en-US" sz="1000" b="1" dirty="0"/>
              <a:t>Cluster Scheduler</a:t>
            </a:r>
          </a:p>
        </p:txBody>
      </p:sp>
      <p:sp>
        <p:nvSpPr>
          <p:cNvPr id="173" name="Rectangle: Rounded Corners 172">
            <a:extLst>
              <a:ext uri="{FF2B5EF4-FFF2-40B4-BE49-F238E27FC236}">
                <a16:creationId xmlns:a16="http://schemas.microsoft.com/office/drawing/2014/main" id="{E4506AB8-77C3-4391-B3B8-C3BCDF15AD6D}"/>
              </a:ext>
            </a:extLst>
          </p:cNvPr>
          <p:cNvSpPr/>
          <p:nvPr/>
        </p:nvSpPr>
        <p:spPr>
          <a:xfrm>
            <a:off x="9448860" y="5086235"/>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9F9B32D3-2407-4D4D-8CAA-40CD3CC54214}"/>
              </a:ext>
            </a:extLst>
          </p:cNvPr>
          <p:cNvSpPr txBox="1"/>
          <p:nvPr/>
        </p:nvSpPr>
        <p:spPr>
          <a:xfrm>
            <a:off x="9488546" y="5060716"/>
            <a:ext cx="772170" cy="400110"/>
          </a:xfrm>
          <a:prstGeom prst="rect">
            <a:avLst/>
          </a:prstGeom>
          <a:noFill/>
          <a:ln>
            <a:noFill/>
          </a:ln>
        </p:spPr>
        <p:txBody>
          <a:bodyPr wrap="square" rtlCol="0">
            <a:spAutoFit/>
          </a:bodyPr>
          <a:lstStyle/>
          <a:p>
            <a:r>
              <a:rPr lang="en-US" sz="1000" b="1" dirty="0"/>
              <a:t>Cluster Scheduler</a:t>
            </a:r>
          </a:p>
        </p:txBody>
      </p:sp>
      <p:sp>
        <p:nvSpPr>
          <p:cNvPr id="175" name="Rectangle: Rounded Corners 174">
            <a:extLst>
              <a:ext uri="{FF2B5EF4-FFF2-40B4-BE49-F238E27FC236}">
                <a16:creationId xmlns:a16="http://schemas.microsoft.com/office/drawing/2014/main" id="{4A88A53A-1023-4C6F-900E-8D79D4798F87}"/>
              </a:ext>
            </a:extLst>
          </p:cNvPr>
          <p:cNvSpPr/>
          <p:nvPr/>
        </p:nvSpPr>
        <p:spPr>
          <a:xfrm>
            <a:off x="6689750" y="5062337"/>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12C18A07-E5AC-46EB-8C8E-5E27459FB67A}"/>
              </a:ext>
            </a:extLst>
          </p:cNvPr>
          <p:cNvSpPr txBox="1"/>
          <p:nvPr/>
        </p:nvSpPr>
        <p:spPr>
          <a:xfrm>
            <a:off x="6732445" y="5014174"/>
            <a:ext cx="772170" cy="400110"/>
          </a:xfrm>
          <a:prstGeom prst="rect">
            <a:avLst/>
          </a:prstGeom>
          <a:noFill/>
          <a:ln>
            <a:noFill/>
          </a:ln>
        </p:spPr>
        <p:txBody>
          <a:bodyPr wrap="square" rtlCol="0">
            <a:spAutoFit/>
          </a:bodyPr>
          <a:lstStyle/>
          <a:p>
            <a:r>
              <a:rPr lang="en-US" sz="1000" b="1" dirty="0"/>
              <a:t>Cluster Scheduler</a:t>
            </a:r>
          </a:p>
        </p:txBody>
      </p:sp>
      <p:cxnSp>
        <p:nvCxnSpPr>
          <p:cNvPr id="120" name="Straight Arrow Connector 119">
            <a:extLst>
              <a:ext uri="{FF2B5EF4-FFF2-40B4-BE49-F238E27FC236}">
                <a16:creationId xmlns:a16="http://schemas.microsoft.com/office/drawing/2014/main" id="{BEB69924-1F9D-41F2-87D2-A64B05EEDCEB}"/>
              </a:ext>
            </a:extLst>
          </p:cNvPr>
          <p:cNvCxnSpPr>
            <a:cxnSpLocks/>
            <a:stCxn id="161" idx="0"/>
          </p:cNvCxnSpPr>
          <p:nvPr/>
        </p:nvCxnSpPr>
        <p:spPr>
          <a:xfrm flipV="1">
            <a:off x="8908724" y="3178891"/>
            <a:ext cx="627083" cy="57373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236581BE-CB6E-47BC-8FDB-C35C81362DA5}"/>
              </a:ext>
            </a:extLst>
          </p:cNvPr>
          <p:cNvSpPr/>
          <p:nvPr/>
        </p:nvSpPr>
        <p:spPr>
          <a:xfrm>
            <a:off x="-118474" y="1699455"/>
            <a:ext cx="2356432"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VM/Container POD Request</a:t>
            </a:r>
          </a:p>
        </p:txBody>
      </p:sp>
      <p:cxnSp>
        <p:nvCxnSpPr>
          <p:cNvPr id="122" name="Straight Arrow Connector 121">
            <a:extLst>
              <a:ext uri="{FF2B5EF4-FFF2-40B4-BE49-F238E27FC236}">
                <a16:creationId xmlns:a16="http://schemas.microsoft.com/office/drawing/2014/main" id="{D7812106-52BD-48E7-8DD6-182C61AE49BB}"/>
              </a:ext>
            </a:extLst>
          </p:cNvPr>
          <p:cNvCxnSpPr>
            <a:cxnSpLocks/>
            <a:stCxn id="121" idx="2"/>
          </p:cNvCxnSpPr>
          <p:nvPr/>
        </p:nvCxnSpPr>
        <p:spPr>
          <a:xfrm>
            <a:off x="1059742" y="1969152"/>
            <a:ext cx="1374694" cy="242184"/>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893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E3ABE000-B573-4F1E-938E-D1E3DF75E8CD}"/>
              </a:ext>
            </a:extLst>
          </p:cNvPr>
          <p:cNvSpPr/>
          <p:nvPr/>
        </p:nvSpPr>
        <p:spPr>
          <a:xfrm>
            <a:off x="96739" y="1952509"/>
            <a:ext cx="11998522" cy="4707504"/>
          </a:xfrm>
          <a:prstGeom prst="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36E2855-1A05-490A-BECC-85F31CCA54A0}"/>
              </a:ext>
            </a:extLst>
          </p:cNvPr>
          <p:cNvSpPr/>
          <p:nvPr/>
        </p:nvSpPr>
        <p:spPr>
          <a:xfrm>
            <a:off x="175215" y="3772616"/>
            <a:ext cx="3871292" cy="2760376"/>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DF38DB1-473E-462C-B9D7-4640B6EFC7FF}"/>
              </a:ext>
            </a:extLst>
          </p:cNvPr>
          <p:cNvSpPr/>
          <p:nvPr/>
        </p:nvSpPr>
        <p:spPr>
          <a:xfrm>
            <a:off x="3855762" y="590072"/>
            <a:ext cx="3917659" cy="46139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Server</a:t>
            </a:r>
          </a:p>
        </p:txBody>
      </p:sp>
      <p:sp>
        <p:nvSpPr>
          <p:cNvPr id="5" name="Rectangle: Rounded Corners 4">
            <a:extLst>
              <a:ext uri="{FF2B5EF4-FFF2-40B4-BE49-F238E27FC236}">
                <a16:creationId xmlns:a16="http://schemas.microsoft.com/office/drawing/2014/main" id="{C8B1ACEE-DF28-4183-B057-DE29ADB24B38}"/>
              </a:ext>
            </a:extLst>
          </p:cNvPr>
          <p:cNvSpPr/>
          <p:nvPr/>
        </p:nvSpPr>
        <p:spPr>
          <a:xfrm>
            <a:off x="3855762" y="2223663"/>
            <a:ext cx="3917659" cy="788827"/>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Request Distributor thread</a:t>
            </a:r>
          </a:p>
        </p:txBody>
      </p:sp>
      <p:sp>
        <p:nvSpPr>
          <p:cNvPr id="7" name="Cylinder 6">
            <a:extLst>
              <a:ext uri="{FF2B5EF4-FFF2-40B4-BE49-F238E27FC236}">
                <a16:creationId xmlns:a16="http://schemas.microsoft.com/office/drawing/2014/main" id="{1F31EE5F-A968-4849-BFC4-886B9C9CC6F7}"/>
              </a:ext>
            </a:extLst>
          </p:cNvPr>
          <p:cNvSpPr/>
          <p:nvPr/>
        </p:nvSpPr>
        <p:spPr>
          <a:xfrm>
            <a:off x="202421" y="5492742"/>
            <a:ext cx="939170" cy="593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Local Cache</a:t>
            </a:r>
          </a:p>
        </p:txBody>
      </p:sp>
      <p:sp>
        <p:nvSpPr>
          <p:cNvPr id="8" name="Arrow: Down 7">
            <a:extLst>
              <a:ext uri="{FF2B5EF4-FFF2-40B4-BE49-F238E27FC236}">
                <a16:creationId xmlns:a16="http://schemas.microsoft.com/office/drawing/2014/main" id="{26ED8F11-7CD4-46B6-9171-E66174165C34}"/>
              </a:ext>
            </a:extLst>
          </p:cNvPr>
          <p:cNvSpPr/>
          <p:nvPr/>
        </p:nvSpPr>
        <p:spPr>
          <a:xfrm>
            <a:off x="646070" y="5145695"/>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6E77892-9397-47E7-9249-70FD3FBFC1E4}"/>
              </a:ext>
            </a:extLst>
          </p:cNvPr>
          <p:cNvSpPr/>
          <p:nvPr/>
        </p:nvSpPr>
        <p:spPr>
          <a:xfrm>
            <a:off x="197888" y="4694355"/>
            <a:ext cx="1340148" cy="46750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Event Handler</a:t>
            </a:r>
            <a:endParaRPr lang="en-US" dirty="0"/>
          </a:p>
        </p:txBody>
      </p:sp>
      <p:sp>
        <p:nvSpPr>
          <p:cNvPr id="11" name="Rectangle: Rounded Corners 10">
            <a:extLst>
              <a:ext uri="{FF2B5EF4-FFF2-40B4-BE49-F238E27FC236}">
                <a16:creationId xmlns:a16="http://schemas.microsoft.com/office/drawing/2014/main" id="{31EAC600-CE3D-4DE4-BA14-96E377864EA5}"/>
              </a:ext>
            </a:extLst>
          </p:cNvPr>
          <p:cNvSpPr/>
          <p:nvPr/>
        </p:nvSpPr>
        <p:spPr>
          <a:xfrm>
            <a:off x="1685050" y="5464673"/>
            <a:ext cx="1042046" cy="713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Executor</a:t>
            </a:r>
            <a:endParaRPr lang="en-US" dirty="0"/>
          </a:p>
        </p:txBody>
      </p:sp>
      <p:sp>
        <p:nvSpPr>
          <p:cNvPr id="15" name="Arrow: Right 14">
            <a:extLst>
              <a:ext uri="{FF2B5EF4-FFF2-40B4-BE49-F238E27FC236}">
                <a16:creationId xmlns:a16="http://schemas.microsoft.com/office/drawing/2014/main" id="{80788A8A-5297-46AE-B382-22C85FBAC8BF}"/>
              </a:ext>
            </a:extLst>
          </p:cNvPr>
          <p:cNvSpPr/>
          <p:nvPr/>
        </p:nvSpPr>
        <p:spPr>
          <a:xfrm>
            <a:off x="1141591" y="5735463"/>
            <a:ext cx="544759"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34F103A-B28E-4BDE-A9BF-E1A17C92A930}"/>
              </a:ext>
            </a:extLst>
          </p:cNvPr>
          <p:cNvSpPr txBox="1"/>
          <p:nvPr/>
        </p:nvSpPr>
        <p:spPr>
          <a:xfrm>
            <a:off x="1280942" y="6236555"/>
            <a:ext cx="1946559" cy="369332"/>
          </a:xfrm>
          <a:prstGeom prst="rect">
            <a:avLst/>
          </a:prstGeom>
          <a:noFill/>
        </p:spPr>
        <p:txBody>
          <a:bodyPr wrap="none" rtlCol="0">
            <a:spAutoFit/>
          </a:bodyPr>
          <a:lstStyle/>
          <a:p>
            <a:r>
              <a:rPr lang="en-US" dirty="0"/>
              <a:t>Scheulder1 Thread</a:t>
            </a:r>
          </a:p>
        </p:txBody>
      </p:sp>
      <p:sp>
        <p:nvSpPr>
          <p:cNvPr id="51" name="TextBox 50">
            <a:extLst>
              <a:ext uri="{FF2B5EF4-FFF2-40B4-BE49-F238E27FC236}">
                <a16:creationId xmlns:a16="http://schemas.microsoft.com/office/drawing/2014/main" id="{965A06C1-996B-4872-89E3-CB68585E4051}"/>
              </a:ext>
            </a:extLst>
          </p:cNvPr>
          <p:cNvSpPr txBox="1"/>
          <p:nvPr/>
        </p:nvSpPr>
        <p:spPr>
          <a:xfrm>
            <a:off x="4754018" y="1296777"/>
            <a:ext cx="1074910" cy="338554"/>
          </a:xfrm>
          <a:prstGeom prst="rect">
            <a:avLst/>
          </a:prstGeom>
          <a:noFill/>
        </p:spPr>
        <p:txBody>
          <a:bodyPr wrap="none" rtlCol="0">
            <a:spAutoFit/>
          </a:bodyPr>
          <a:lstStyle/>
          <a:p>
            <a:r>
              <a:rPr lang="en-US" sz="1600" dirty="0"/>
              <a:t>List/Watch</a:t>
            </a:r>
          </a:p>
        </p:txBody>
      </p:sp>
      <p:cxnSp>
        <p:nvCxnSpPr>
          <p:cNvPr id="3" name="Straight Arrow Connector 2">
            <a:extLst>
              <a:ext uri="{FF2B5EF4-FFF2-40B4-BE49-F238E27FC236}">
                <a16:creationId xmlns:a16="http://schemas.microsoft.com/office/drawing/2014/main" id="{92B8467A-8872-47D5-B8F1-66347AC7604A}"/>
              </a:ext>
            </a:extLst>
          </p:cNvPr>
          <p:cNvCxnSpPr>
            <a:cxnSpLocks/>
            <a:stCxn id="4" idx="2"/>
            <a:endCxn id="5" idx="0"/>
          </p:cNvCxnSpPr>
          <p:nvPr/>
        </p:nvCxnSpPr>
        <p:spPr>
          <a:xfrm>
            <a:off x="5814592" y="1051467"/>
            <a:ext cx="0" cy="11721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ECC9850-F69A-4C2D-BCDC-07FB5BFC7A11}"/>
              </a:ext>
            </a:extLst>
          </p:cNvPr>
          <p:cNvCxnSpPr>
            <a:cxnSpLocks/>
            <a:stCxn id="5" idx="2"/>
          </p:cNvCxnSpPr>
          <p:nvPr/>
        </p:nvCxnSpPr>
        <p:spPr>
          <a:xfrm flipH="1">
            <a:off x="838824" y="3012490"/>
            <a:ext cx="4975768" cy="16924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7CA7BDB-59F6-4274-842D-EB3CEFEAE6AF}"/>
              </a:ext>
            </a:extLst>
          </p:cNvPr>
          <p:cNvSpPr txBox="1"/>
          <p:nvPr/>
        </p:nvSpPr>
        <p:spPr>
          <a:xfrm>
            <a:off x="1133925" y="5737734"/>
            <a:ext cx="706027" cy="338554"/>
          </a:xfrm>
          <a:prstGeom prst="rect">
            <a:avLst/>
          </a:prstGeom>
          <a:noFill/>
        </p:spPr>
        <p:txBody>
          <a:bodyPr wrap="square" rtlCol="0">
            <a:spAutoFit/>
          </a:bodyPr>
          <a:lstStyle/>
          <a:p>
            <a:r>
              <a:rPr lang="en-US" sz="1600" dirty="0"/>
              <a:t>Read</a:t>
            </a:r>
          </a:p>
        </p:txBody>
      </p:sp>
      <p:sp>
        <p:nvSpPr>
          <p:cNvPr id="160" name="Cylinder 159">
            <a:extLst>
              <a:ext uri="{FF2B5EF4-FFF2-40B4-BE49-F238E27FC236}">
                <a16:creationId xmlns:a16="http://schemas.microsoft.com/office/drawing/2014/main" id="{9F86A818-FC00-4BD3-9E0C-A94CEE6A6DFE}"/>
              </a:ext>
            </a:extLst>
          </p:cNvPr>
          <p:cNvSpPr/>
          <p:nvPr/>
        </p:nvSpPr>
        <p:spPr>
          <a:xfrm>
            <a:off x="6562745" y="2290378"/>
            <a:ext cx="939170" cy="593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Local Cache</a:t>
            </a:r>
          </a:p>
        </p:txBody>
      </p:sp>
      <p:sp>
        <p:nvSpPr>
          <p:cNvPr id="70" name="TextBox 69">
            <a:extLst>
              <a:ext uri="{FF2B5EF4-FFF2-40B4-BE49-F238E27FC236}">
                <a16:creationId xmlns:a16="http://schemas.microsoft.com/office/drawing/2014/main" id="{75177A2C-864E-4312-A83B-6814EE50DCB2}"/>
              </a:ext>
            </a:extLst>
          </p:cNvPr>
          <p:cNvSpPr txBox="1"/>
          <p:nvPr/>
        </p:nvSpPr>
        <p:spPr>
          <a:xfrm>
            <a:off x="745153" y="5138152"/>
            <a:ext cx="706027" cy="338554"/>
          </a:xfrm>
          <a:prstGeom prst="rect">
            <a:avLst/>
          </a:prstGeom>
          <a:noFill/>
        </p:spPr>
        <p:txBody>
          <a:bodyPr wrap="square" rtlCol="0">
            <a:spAutoFit/>
          </a:bodyPr>
          <a:lstStyle/>
          <a:p>
            <a:r>
              <a:rPr lang="en-US" sz="1600" dirty="0"/>
              <a:t>Write</a:t>
            </a:r>
          </a:p>
        </p:txBody>
      </p:sp>
      <p:grpSp>
        <p:nvGrpSpPr>
          <p:cNvPr id="2" name="Group 1">
            <a:extLst>
              <a:ext uri="{FF2B5EF4-FFF2-40B4-BE49-F238E27FC236}">
                <a16:creationId xmlns:a16="http://schemas.microsoft.com/office/drawing/2014/main" id="{8D00446F-D157-403F-AF6F-227166A4381F}"/>
              </a:ext>
            </a:extLst>
          </p:cNvPr>
          <p:cNvGrpSpPr/>
          <p:nvPr/>
        </p:nvGrpSpPr>
        <p:grpSpPr>
          <a:xfrm>
            <a:off x="1778193" y="4623748"/>
            <a:ext cx="1232860" cy="487060"/>
            <a:chOff x="2643069" y="4598440"/>
            <a:chExt cx="1232860" cy="487060"/>
          </a:xfrm>
        </p:grpSpPr>
        <p:pic>
          <p:nvPicPr>
            <p:cNvPr id="50" name="Picture 49">
              <a:extLst>
                <a:ext uri="{FF2B5EF4-FFF2-40B4-BE49-F238E27FC236}">
                  <a16:creationId xmlns:a16="http://schemas.microsoft.com/office/drawing/2014/main" id="{F724AEA1-AE32-4A70-827C-DF8D5F25F44B}"/>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54" name="Rectangle: Rounded Corners 53">
              <a:extLst>
                <a:ext uri="{FF2B5EF4-FFF2-40B4-BE49-F238E27FC236}">
                  <a16:creationId xmlns:a16="http://schemas.microsoft.com/office/drawing/2014/main" id="{74D6C03D-BB89-40A4-856F-05DEC6575093}"/>
                </a:ext>
              </a:extLst>
            </p:cNvPr>
            <p:cNvSpPr/>
            <p:nvPr/>
          </p:nvSpPr>
          <p:spPr>
            <a:xfrm>
              <a:off x="2715067" y="4598440"/>
              <a:ext cx="1160862" cy="4627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 Queue</a:t>
              </a:r>
            </a:p>
          </p:txBody>
        </p:sp>
      </p:grpSp>
      <p:sp>
        <p:nvSpPr>
          <p:cNvPr id="55" name="Arrow: Right 54">
            <a:extLst>
              <a:ext uri="{FF2B5EF4-FFF2-40B4-BE49-F238E27FC236}">
                <a16:creationId xmlns:a16="http://schemas.microsoft.com/office/drawing/2014/main" id="{C3D78AD1-B76F-4C1C-97D9-02507C035A69}"/>
              </a:ext>
            </a:extLst>
          </p:cNvPr>
          <p:cNvSpPr/>
          <p:nvPr/>
        </p:nvSpPr>
        <p:spPr>
          <a:xfrm>
            <a:off x="1529324" y="4850135"/>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BC31804B-3843-4B31-B826-32D5E075DD74}"/>
              </a:ext>
            </a:extLst>
          </p:cNvPr>
          <p:cNvSpPr/>
          <p:nvPr/>
        </p:nvSpPr>
        <p:spPr>
          <a:xfrm>
            <a:off x="2166426" y="5113739"/>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9B7E825-21F4-4510-B2B6-B127E4272494}"/>
              </a:ext>
            </a:extLst>
          </p:cNvPr>
          <p:cNvGrpSpPr/>
          <p:nvPr/>
        </p:nvGrpSpPr>
        <p:grpSpPr>
          <a:xfrm>
            <a:off x="1859120" y="3715961"/>
            <a:ext cx="2843870" cy="408591"/>
            <a:chOff x="1859120" y="3715961"/>
            <a:chExt cx="2843870" cy="408591"/>
          </a:xfrm>
        </p:grpSpPr>
        <p:sp>
          <p:nvSpPr>
            <p:cNvPr id="17" name="Cylinder 16">
              <a:extLst>
                <a:ext uri="{FF2B5EF4-FFF2-40B4-BE49-F238E27FC236}">
                  <a16:creationId xmlns:a16="http://schemas.microsoft.com/office/drawing/2014/main" id="{9A3B3E06-53EC-41B2-B669-6FEC413749D1}"/>
                </a:ext>
              </a:extLst>
            </p:cNvPr>
            <p:cNvSpPr/>
            <p:nvPr/>
          </p:nvSpPr>
          <p:spPr>
            <a:xfrm rot="15074361">
              <a:off x="3136544" y="2451908"/>
              <a:ext cx="289021" cy="284387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30BCC74-147B-42EF-BE6E-12D035D952F1}"/>
                </a:ext>
              </a:extLst>
            </p:cNvPr>
            <p:cNvSpPr/>
            <p:nvPr/>
          </p:nvSpPr>
          <p:spPr>
            <a:xfrm rot="20542078">
              <a:off x="2435231" y="3715961"/>
              <a:ext cx="1479750" cy="4085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Channel</a:t>
              </a:r>
            </a:p>
          </p:txBody>
        </p:sp>
      </p:grpSp>
      <p:sp>
        <p:nvSpPr>
          <p:cNvPr id="64" name="Rectangle: Rounded Corners 63">
            <a:extLst>
              <a:ext uri="{FF2B5EF4-FFF2-40B4-BE49-F238E27FC236}">
                <a16:creationId xmlns:a16="http://schemas.microsoft.com/office/drawing/2014/main" id="{BA8B0A73-11C0-4097-85F2-E2B4B24B5411}"/>
              </a:ext>
            </a:extLst>
          </p:cNvPr>
          <p:cNvSpPr/>
          <p:nvPr/>
        </p:nvSpPr>
        <p:spPr>
          <a:xfrm>
            <a:off x="4160354" y="3811166"/>
            <a:ext cx="3871292" cy="2760376"/>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ylinder 64">
            <a:extLst>
              <a:ext uri="{FF2B5EF4-FFF2-40B4-BE49-F238E27FC236}">
                <a16:creationId xmlns:a16="http://schemas.microsoft.com/office/drawing/2014/main" id="{018AE184-C7A6-4A9A-9CC7-ACA86C031181}"/>
              </a:ext>
            </a:extLst>
          </p:cNvPr>
          <p:cNvSpPr/>
          <p:nvPr/>
        </p:nvSpPr>
        <p:spPr>
          <a:xfrm>
            <a:off x="4197283" y="5531581"/>
            <a:ext cx="939170" cy="593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Local Cache</a:t>
            </a:r>
          </a:p>
        </p:txBody>
      </p:sp>
      <p:sp>
        <p:nvSpPr>
          <p:cNvPr id="66" name="Arrow: Down 65">
            <a:extLst>
              <a:ext uri="{FF2B5EF4-FFF2-40B4-BE49-F238E27FC236}">
                <a16:creationId xmlns:a16="http://schemas.microsoft.com/office/drawing/2014/main" id="{7E5711E4-E892-4A8F-B32A-0DBBAB3C8A40}"/>
              </a:ext>
            </a:extLst>
          </p:cNvPr>
          <p:cNvSpPr/>
          <p:nvPr/>
        </p:nvSpPr>
        <p:spPr>
          <a:xfrm>
            <a:off x="4754018" y="5163512"/>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8B416261-D002-4E84-A9F6-0E4F2C35FBC2}"/>
              </a:ext>
            </a:extLst>
          </p:cNvPr>
          <p:cNvSpPr/>
          <p:nvPr/>
        </p:nvSpPr>
        <p:spPr>
          <a:xfrm>
            <a:off x="4183027" y="4732905"/>
            <a:ext cx="1340148" cy="46750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Event Handler</a:t>
            </a:r>
            <a:endParaRPr lang="en-US" dirty="0"/>
          </a:p>
        </p:txBody>
      </p:sp>
      <p:sp>
        <p:nvSpPr>
          <p:cNvPr id="71" name="TextBox 70">
            <a:extLst>
              <a:ext uri="{FF2B5EF4-FFF2-40B4-BE49-F238E27FC236}">
                <a16:creationId xmlns:a16="http://schemas.microsoft.com/office/drawing/2014/main" id="{1C8654F9-A00F-4992-96CB-7B393E15C4A0}"/>
              </a:ext>
            </a:extLst>
          </p:cNvPr>
          <p:cNvSpPr txBox="1"/>
          <p:nvPr/>
        </p:nvSpPr>
        <p:spPr>
          <a:xfrm>
            <a:off x="5266081" y="6275105"/>
            <a:ext cx="1946559" cy="369332"/>
          </a:xfrm>
          <a:prstGeom prst="rect">
            <a:avLst/>
          </a:prstGeom>
          <a:noFill/>
        </p:spPr>
        <p:txBody>
          <a:bodyPr wrap="none" rtlCol="0">
            <a:spAutoFit/>
          </a:bodyPr>
          <a:lstStyle/>
          <a:p>
            <a:r>
              <a:rPr lang="en-US" dirty="0"/>
              <a:t>Scheulder2 Thread</a:t>
            </a:r>
          </a:p>
        </p:txBody>
      </p:sp>
      <p:sp>
        <p:nvSpPr>
          <p:cNvPr id="79" name="TextBox 78">
            <a:extLst>
              <a:ext uri="{FF2B5EF4-FFF2-40B4-BE49-F238E27FC236}">
                <a16:creationId xmlns:a16="http://schemas.microsoft.com/office/drawing/2014/main" id="{47381C14-5540-4E25-AD0D-D491E8B092F8}"/>
              </a:ext>
            </a:extLst>
          </p:cNvPr>
          <p:cNvSpPr txBox="1"/>
          <p:nvPr/>
        </p:nvSpPr>
        <p:spPr>
          <a:xfrm>
            <a:off x="4853101" y="5155969"/>
            <a:ext cx="706027" cy="338554"/>
          </a:xfrm>
          <a:prstGeom prst="rect">
            <a:avLst/>
          </a:prstGeom>
          <a:noFill/>
        </p:spPr>
        <p:txBody>
          <a:bodyPr wrap="square" rtlCol="0">
            <a:spAutoFit/>
          </a:bodyPr>
          <a:lstStyle/>
          <a:p>
            <a:r>
              <a:rPr lang="en-US" sz="1600" dirty="0"/>
              <a:t>Write</a:t>
            </a:r>
          </a:p>
        </p:txBody>
      </p:sp>
      <p:sp>
        <p:nvSpPr>
          <p:cNvPr id="105" name="Rectangle: Rounded Corners 104">
            <a:extLst>
              <a:ext uri="{FF2B5EF4-FFF2-40B4-BE49-F238E27FC236}">
                <a16:creationId xmlns:a16="http://schemas.microsoft.com/office/drawing/2014/main" id="{D05694D2-D6C5-4D12-906B-B68C91797DDF}"/>
              </a:ext>
            </a:extLst>
          </p:cNvPr>
          <p:cNvSpPr/>
          <p:nvPr/>
        </p:nvSpPr>
        <p:spPr>
          <a:xfrm>
            <a:off x="8138964" y="3811166"/>
            <a:ext cx="3871292" cy="2760376"/>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ylinder 106">
            <a:extLst>
              <a:ext uri="{FF2B5EF4-FFF2-40B4-BE49-F238E27FC236}">
                <a16:creationId xmlns:a16="http://schemas.microsoft.com/office/drawing/2014/main" id="{A2E27385-80AD-458E-9B75-75898B5FD155}"/>
              </a:ext>
            </a:extLst>
          </p:cNvPr>
          <p:cNvSpPr/>
          <p:nvPr/>
        </p:nvSpPr>
        <p:spPr>
          <a:xfrm>
            <a:off x="8178486" y="5568908"/>
            <a:ext cx="939170" cy="593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Local Cache</a:t>
            </a:r>
          </a:p>
        </p:txBody>
      </p:sp>
      <p:sp>
        <p:nvSpPr>
          <p:cNvPr id="109" name="Arrow: Down 108">
            <a:extLst>
              <a:ext uri="{FF2B5EF4-FFF2-40B4-BE49-F238E27FC236}">
                <a16:creationId xmlns:a16="http://schemas.microsoft.com/office/drawing/2014/main" id="{E0CFCE8D-38CC-497F-956C-28D0E6F9722C}"/>
              </a:ext>
            </a:extLst>
          </p:cNvPr>
          <p:cNvSpPr/>
          <p:nvPr/>
        </p:nvSpPr>
        <p:spPr>
          <a:xfrm>
            <a:off x="8732628" y="5163512"/>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6F7883A3-3D33-4E7B-8C35-DDCC8CB308A5}"/>
              </a:ext>
            </a:extLst>
          </p:cNvPr>
          <p:cNvSpPr/>
          <p:nvPr/>
        </p:nvSpPr>
        <p:spPr>
          <a:xfrm>
            <a:off x="8161637" y="4732905"/>
            <a:ext cx="1340148" cy="46750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Event Handler</a:t>
            </a:r>
            <a:endParaRPr lang="en-US" dirty="0"/>
          </a:p>
        </p:txBody>
      </p:sp>
      <p:sp>
        <p:nvSpPr>
          <p:cNvPr id="113" name="TextBox 112">
            <a:extLst>
              <a:ext uri="{FF2B5EF4-FFF2-40B4-BE49-F238E27FC236}">
                <a16:creationId xmlns:a16="http://schemas.microsoft.com/office/drawing/2014/main" id="{79F78638-CD68-46D6-AD08-E18D405084CE}"/>
              </a:ext>
            </a:extLst>
          </p:cNvPr>
          <p:cNvSpPr txBox="1"/>
          <p:nvPr/>
        </p:nvSpPr>
        <p:spPr>
          <a:xfrm>
            <a:off x="9244691" y="6275105"/>
            <a:ext cx="1946559" cy="369332"/>
          </a:xfrm>
          <a:prstGeom prst="rect">
            <a:avLst/>
          </a:prstGeom>
          <a:noFill/>
        </p:spPr>
        <p:txBody>
          <a:bodyPr wrap="none" rtlCol="0">
            <a:spAutoFit/>
          </a:bodyPr>
          <a:lstStyle/>
          <a:p>
            <a:r>
              <a:rPr lang="en-US" dirty="0"/>
              <a:t>Scheulder3 Thread</a:t>
            </a:r>
          </a:p>
        </p:txBody>
      </p:sp>
      <p:sp>
        <p:nvSpPr>
          <p:cNvPr id="115" name="TextBox 114">
            <a:extLst>
              <a:ext uri="{FF2B5EF4-FFF2-40B4-BE49-F238E27FC236}">
                <a16:creationId xmlns:a16="http://schemas.microsoft.com/office/drawing/2014/main" id="{EC5015A0-DAE0-4634-A153-5BF0EAE6EFF6}"/>
              </a:ext>
            </a:extLst>
          </p:cNvPr>
          <p:cNvSpPr txBox="1"/>
          <p:nvPr/>
        </p:nvSpPr>
        <p:spPr>
          <a:xfrm>
            <a:off x="8831711" y="5155969"/>
            <a:ext cx="706027" cy="338554"/>
          </a:xfrm>
          <a:prstGeom prst="rect">
            <a:avLst/>
          </a:prstGeom>
          <a:noFill/>
        </p:spPr>
        <p:txBody>
          <a:bodyPr wrap="square" rtlCol="0">
            <a:spAutoFit/>
          </a:bodyPr>
          <a:lstStyle/>
          <a:p>
            <a:r>
              <a:rPr lang="en-US" sz="1600" dirty="0"/>
              <a:t>Write</a:t>
            </a:r>
          </a:p>
        </p:txBody>
      </p:sp>
      <p:cxnSp>
        <p:nvCxnSpPr>
          <p:cNvPr id="98" name="Straight Arrow Connector 97">
            <a:extLst>
              <a:ext uri="{FF2B5EF4-FFF2-40B4-BE49-F238E27FC236}">
                <a16:creationId xmlns:a16="http://schemas.microsoft.com/office/drawing/2014/main" id="{B43098A8-70A1-4B48-B596-F896D4D27010}"/>
              </a:ext>
            </a:extLst>
          </p:cNvPr>
          <p:cNvCxnSpPr>
            <a:cxnSpLocks/>
            <a:endCxn id="67" idx="0"/>
          </p:cNvCxnSpPr>
          <p:nvPr/>
        </p:nvCxnSpPr>
        <p:spPr>
          <a:xfrm flipH="1">
            <a:off x="4853101" y="3012490"/>
            <a:ext cx="967524" cy="17204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A3F88C4-2E9A-4895-BE7B-0354A64C75CD}"/>
              </a:ext>
            </a:extLst>
          </p:cNvPr>
          <p:cNvCxnSpPr>
            <a:cxnSpLocks/>
            <a:stCxn id="5" idx="2"/>
            <a:endCxn id="110" idx="0"/>
          </p:cNvCxnSpPr>
          <p:nvPr/>
        </p:nvCxnSpPr>
        <p:spPr>
          <a:xfrm>
            <a:off x="5814592" y="3012490"/>
            <a:ext cx="3017119" cy="17204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00A9387F-8662-47BC-850B-A34E8230A4C5}"/>
              </a:ext>
            </a:extLst>
          </p:cNvPr>
          <p:cNvGrpSpPr/>
          <p:nvPr/>
        </p:nvGrpSpPr>
        <p:grpSpPr>
          <a:xfrm rot="19131509">
            <a:off x="4615960" y="3535868"/>
            <a:ext cx="1547482" cy="591737"/>
            <a:chOff x="2009018" y="3700188"/>
            <a:chExt cx="2843870" cy="551259"/>
          </a:xfrm>
        </p:grpSpPr>
        <p:sp>
          <p:nvSpPr>
            <p:cNvPr id="121" name="Cylinder 120">
              <a:extLst>
                <a:ext uri="{FF2B5EF4-FFF2-40B4-BE49-F238E27FC236}">
                  <a16:creationId xmlns:a16="http://schemas.microsoft.com/office/drawing/2014/main" id="{870B5BE4-AEBA-4321-9A7B-D30731FF395D}"/>
                </a:ext>
              </a:extLst>
            </p:cNvPr>
            <p:cNvSpPr/>
            <p:nvPr/>
          </p:nvSpPr>
          <p:spPr>
            <a:xfrm rot="15074361">
              <a:off x="3286442" y="2577272"/>
              <a:ext cx="289021" cy="284387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EC552DAE-975D-4033-ABBD-CC3FC132088D}"/>
                </a:ext>
              </a:extLst>
            </p:cNvPr>
            <p:cNvSpPr/>
            <p:nvPr/>
          </p:nvSpPr>
          <p:spPr>
            <a:xfrm rot="20542078">
              <a:off x="2534602" y="3700188"/>
              <a:ext cx="1922785" cy="5512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Channel</a:t>
              </a:r>
            </a:p>
          </p:txBody>
        </p:sp>
      </p:grpSp>
      <p:grpSp>
        <p:nvGrpSpPr>
          <p:cNvPr id="124" name="Group 123">
            <a:extLst>
              <a:ext uri="{FF2B5EF4-FFF2-40B4-BE49-F238E27FC236}">
                <a16:creationId xmlns:a16="http://schemas.microsoft.com/office/drawing/2014/main" id="{31D20F77-CD2A-4B81-83A1-FBF141894997}"/>
              </a:ext>
            </a:extLst>
          </p:cNvPr>
          <p:cNvGrpSpPr/>
          <p:nvPr/>
        </p:nvGrpSpPr>
        <p:grpSpPr>
          <a:xfrm rot="2951464">
            <a:off x="6140520" y="3738108"/>
            <a:ext cx="2337365" cy="408591"/>
            <a:chOff x="1859120" y="3715961"/>
            <a:chExt cx="2843870" cy="408591"/>
          </a:xfrm>
        </p:grpSpPr>
        <p:sp>
          <p:nvSpPr>
            <p:cNvPr id="125" name="Cylinder 124">
              <a:extLst>
                <a:ext uri="{FF2B5EF4-FFF2-40B4-BE49-F238E27FC236}">
                  <a16:creationId xmlns:a16="http://schemas.microsoft.com/office/drawing/2014/main" id="{EE88B264-7680-4A09-8FA8-4F93B7F86BFA}"/>
                </a:ext>
              </a:extLst>
            </p:cNvPr>
            <p:cNvSpPr/>
            <p:nvPr/>
          </p:nvSpPr>
          <p:spPr>
            <a:xfrm rot="15074361">
              <a:off x="3136544" y="2451908"/>
              <a:ext cx="289021" cy="284387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A21F4D2A-DABC-4A16-9729-25CC10421FFB}"/>
                </a:ext>
              </a:extLst>
            </p:cNvPr>
            <p:cNvSpPr/>
            <p:nvPr/>
          </p:nvSpPr>
          <p:spPr>
            <a:xfrm rot="20542078">
              <a:off x="2435231" y="3715961"/>
              <a:ext cx="1479750" cy="4085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Channel</a:t>
              </a:r>
            </a:p>
          </p:txBody>
        </p:sp>
      </p:grpSp>
      <p:grpSp>
        <p:nvGrpSpPr>
          <p:cNvPr id="127" name="Group 126">
            <a:extLst>
              <a:ext uri="{FF2B5EF4-FFF2-40B4-BE49-F238E27FC236}">
                <a16:creationId xmlns:a16="http://schemas.microsoft.com/office/drawing/2014/main" id="{6C3EC8D3-9600-408D-AF07-9360A6473F6A}"/>
              </a:ext>
            </a:extLst>
          </p:cNvPr>
          <p:cNvGrpSpPr/>
          <p:nvPr/>
        </p:nvGrpSpPr>
        <p:grpSpPr>
          <a:xfrm>
            <a:off x="2812100" y="5427281"/>
            <a:ext cx="1434629" cy="678796"/>
            <a:chOff x="2493182" y="4598493"/>
            <a:chExt cx="1434629" cy="487007"/>
          </a:xfrm>
        </p:grpSpPr>
        <p:pic>
          <p:nvPicPr>
            <p:cNvPr id="128" name="Picture 127">
              <a:extLst>
                <a:ext uri="{FF2B5EF4-FFF2-40B4-BE49-F238E27FC236}">
                  <a16:creationId xmlns:a16="http://schemas.microsoft.com/office/drawing/2014/main" id="{AF566098-1555-4864-AADF-DF3D30B15D80}"/>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29" name="Rectangle: Rounded Corners 128">
              <a:extLst>
                <a:ext uri="{FF2B5EF4-FFF2-40B4-BE49-F238E27FC236}">
                  <a16:creationId xmlns:a16="http://schemas.microsoft.com/office/drawing/2014/main" id="{F3673663-981E-4B22-82D0-6DBACCCB3621}"/>
                </a:ext>
              </a:extLst>
            </p:cNvPr>
            <p:cNvSpPr/>
            <p:nvPr/>
          </p:nvSpPr>
          <p:spPr>
            <a:xfrm>
              <a:off x="2493182" y="4598493"/>
              <a:ext cx="1434629" cy="4727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Scheduling Decision Queue</a:t>
              </a:r>
            </a:p>
          </p:txBody>
        </p:sp>
      </p:grpSp>
      <p:sp>
        <p:nvSpPr>
          <p:cNvPr id="130" name="Arrow: Right 129">
            <a:extLst>
              <a:ext uri="{FF2B5EF4-FFF2-40B4-BE49-F238E27FC236}">
                <a16:creationId xmlns:a16="http://schemas.microsoft.com/office/drawing/2014/main" id="{D72A4C49-9588-4179-92CF-B94DB727780A}"/>
              </a:ext>
            </a:extLst>
          </p:cNvPr>
          <p:cNvSpPr/>
          <p:nvPr/>
        </p:nvSpPr>
        <p:spPr>
          <a:xfrm>
            <a:off x="2699581" y="5743588"/>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785F3564-D8ED-4B38-81EC-8325CC05DBBC}"/>
              </a:ext>
            </a:extLst>
          </p:cNvPr>
          <p:cNvSpPr/>
          <p:nvPr/>
        </p:nvSpPr>
        <p:spPr>
          <a:xfrm>
            <a:off x="5649244" y="5492742"/>
            <a:ext cx="1042046" cy="713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Executor</a:t>
            </a:r>
            <a:endParaRPr lang="en-US" dirty="0"/>
          </a:p>
        </p:txBody>
      </p:sp>
      <p:sp>
        <p:nvSpPr>
          <p:cNvPr id="133" name="Arrow: Right 132">
            <a:extLst>
              <a:ext uri="{FF2B5EF4-FFF2-40B4-BE49-F238E27FC236}">
                <a16:creationId xmlns:a16="http://schemas.microsoft.com/office/drawing/2014/main" id="{3E512F34-1826-42AB-8D10-37868FDECABF}"/>
              </a:ext>
            </a:extLst>
          </p:cNvPr>
          <p:cNvSpPr/>
          <p:nvPr/>
        </p:nvSpPr>
        <p:spPr>
          <a:xfrm>
            <a:off x="5105785" y="5763532"/>
            <a:ext cx="544759"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20863C7-E693-4F3A-8A64-37BA1F6DED6A}"/>
              </a:ext>
            </a:extLst>
          </p:cNvPr>
          <p:cNvSpPr txBox="1"/>
          <p:nvPr/>
        </p:nvSpPr>
        <p:spPr>
          <a:xfrm>
            <a:off x="5098119" y="5765803"/>
            <a:ext cx="706027" cy="338554"/>
          </a:xfrm>
          <a:prstGeom prst="rect">
            <a:avLst/>
          </a:prstGeom>
          <a:noFill/>
        </p:spPr>
        <p:txBody>
          <a:bodyPr wrap="square" rtlCol="0">
            <a:spAutoFit/>
          </a:bodyPr>
          <a:lstStyle/>
          <a:p>
            <a:r>
              <a:rPr lang="en-US" sz="1600" dirty="0"/>
              <a:t>Read</a:t>
            </a:r>
          </a:p>
        </p:txBody>
      </p:sp>
      <p:grpSp>
        <p:nvGrpSpPr>
          <p:cNvPr id="135" name="Group 134">
            <a:extLst>
              <a:ext uri="{FF2B5EF4-FFF2-40B4-BE49-F238E27FC236}">
                <a16:creationId xmlns:a16="http://schemas.microsoft.com/office/drawing/2014/main" id="{3C81BB1F-47EF-4E77-A2DA-F492D3B2C83D}"/>
              </a:ext>
            </a:extLst>
          </p:cNvPr>
          <p:cNvGrpSpPr/>
          <p:nvPr/>
        </p:nvGrpSpPr>
        <p:grpSpPr>
          <a:xfrm>
            <a:off x="5742387" y="4651817"/>
            <a:ext cx="1232860" cy="487060"/>
            <a:chOff x="2643069" y="4598440"/>
            <a:chExt cx="1232860" cy="487060"/>
          </a:xfrm>
        </p:grpSpPr>
        <p:pic>
          <p:nvPicPr>
            <p:cNvPr id="136" name="Picture 135">
              <a:extLst>
                <a:ext uri="{FF2B5EF4-FFF2-40B4-BE49-F238E27FC236}">
                  <a16:creationId xmlns:a16="http://schemas.microsoft.com/office/drawing/2014/main" id="{17629760-1553-465F-B03A-3E1A1BF6F8BE}"/>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37" name="Rectangle: Rounded Corners 136">
              <a:extLst>
                <a:ext uri="{FF2B5EF4-FFF2-40B4-BE49-F238E27FC236}">
                  <a16:creationId xmlns:a16="http://schemas.microsoft.com/office/drawing/2014/main" id="{3CA1854F-4B89-4B1F-85FA-C3B7526E120D}"/>
                </a:ext>
              </a:extLst>
            </p:cNvPr>
            <p:cNvSpPr/>
            <p:nvPr/>
          </p:nvSpPr>
          <p:spPr>
            <a:xfrm>
              <a:off x="2715067" y="4598440"/>
              <a:ext cx="1160862" cy="4627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 Queue</a:t>
              </a:r>
            </a:p>
          </p:txBody>
        </p:sp>
      </p:grpSp>
      <p:sp>
        <p:nvSpPr>
          <p:cNvPr id="138" name="Arrow: Right 137">
            <a:extLst>
              <a:ext uri="{FF2B5EF4-FFF2-40B4-BE49-F238E27FC236}">
                <a16:creationId xmlns:a16="http://schemas.microsoft.com/office/drawing/2014/main" id="{00F412C7-0288-465D-8347-878982884482}"/>
              </a:ext>
            </a:extLst>
          </p:cNvPr>
          <p:cNvSpPr/>
          <p:nvPr/>
        </p:nvSpPr>
        <p:spPr>
          <a:xfrm>
            <a:off x="5493518" y="4878204"/>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Down 138">
            <a:extLst>
              <a:ext uri="{FF2B5EF4-FFF2-40B4-BE49-F238E27FC236}">
                <a16:creationId xmlns:a16="http://schemas.microsoft.com/office/drawing/2014/main" id="{D31AB12B-FC4C-4B51-BEB7-92D06F9637C3}"/>
              </a:ext>
            </a:extLst>
          </p:cNvPr>
          <p:cNvSpPr/>
          <p:nvPr/>
        </p:nvSpPr>
        <p:spPr>
          <a:xfrm>
            <a:off x="6130620" y="5141808"/>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016E8340-FE50-4665-8571-BB69CBA7016E}"/>
              </a:ext>
            </a:extLst>
          </p:cNvPr>
          <p:cNvGrpSpPr/>
          <p:nvPr/>
        </p:nvGrpSpPr>
        <p:grpSpPr>
          <a:xfrm>
            <a:off x="6776294" y="5455350"/>
            <a:ext cx="1434629" cy="678796"/>
            <a:chOff x="2493182" y="4598493"/>
            <a:chExt cx="1434629" cy="487007"/>
          </a:xfrm>
        </p:grpSpPr>
        <p:pic>
          <p:nvPicPr>
            <p:cNvPr id="141" name="Picture 140">
              <a:extLst>
                <a:ext uri="{FF2B5EF4-FFF2-40B4-BE49-F238E27FC236}">
                  <a16:creationId xmlns:a16="http://schemas.microsoft.com/office/drawing/2014/main" id="{753E62A8-024D-4AF0-90EE-D4BB73CFB3D3}"/>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42" name="Rectangle: Rounded Corners 141">
              <a:extLst>
                <a:ext uri="{FF2B5EF4-FFF2-40B4-BE49-F238E27FC236}">
                  <a16:creationId xmlns:a16="http://schemas.microsoft.com/office/drawing/2014/main" id="{ECD9E7FB-5803-4331-BEB7-1D0D0EE62F1E}"/>
                </a:ext>
              </a:extLst>
            </p:cNvPr>
            <p:cNvSpPr/>
            <p:nvPr/>
          </p:nvSpPr>
          <p:spPr>
            <a:xfrm>
              <a:off x="2493182" y="4598493"/>
              <a:ext cx="1434629" cy="4727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Scheduling Decision Queue</a:t>
              </a:r>
            </a:p>
          </p:txBody>
        </p:sp>
      </p:grpSp>
      <p:sp>
        <p:nvSpPr>
          <p:cNvPr id="143" name="Arrow: Right 142">
            <a:extLst>
              <a:ext uri="{FF2B5EF4-FFF2-40B4-BE49-F238E27FC236}">
                <a16:creationId xmlns:a16="http://schemas.microsoft.com/office/drawing/2014/main" id="{398EEDED-988B-45A2-A856-88D9189DFDD0}"/>
              </a:ext>
            </a:extLst>
          </p:cNvPr>
          <p:cNvSpPr/>
          <p:nvPr/>
        </p:nvSpPr>
        <p:spPr>
          <a:xfrm>
            <a:off x="6663775" y="5771657"/>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0667F6E5-B0D5-45EA-B892-860ABBE92F70}"/>
              </a:ext>
            </a:extLst>
          </p:cNvPr>
          <p:cNvSpPr/>
          <p:nvPr/>
        </p:nvSpPr>
        <p:spPr>
          <a:xfrm>
            <a:off x="9637711" y="5524729"/>
            <a:ext cx="1042046" cy="713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Executor</a:t>
            </a:r>
            <a:endParaRPr lang="en-US" dirty="0"/>
          </a:p>
        </p:txBody>
      </p:sp>
      <p:sp>
        <p:nvSpPr>
          <p:cNvPr id="145" name="Arrow: Right 144">
            <a:extLst>
              <a:ext uri="{FF2B5EF4-FFF2-40B4-BE49-F238E27FC236}">
                <a16:creationId xmlns:a16="http://schemas.microsoft.com/office/drawing/2014/main" id="{4DD13332-8157-42BF-9B0E-C4238C55CC1E}"/>
              </a:ext>
            </a:extLst>
          </p:cNvPr>
          <p:cNvSpPr/>
          <p:nvPr/>
        </p:nvSpPr>
        <p:spPr>
          <a:xfrm>
            <a:off x="9094252" y="5795519"/>
            <a:ext cx="544759"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D128AF66-1FC9-4D62-ADD2-8F7605FEC4B3}"/>
              </a:ext>
            </a:extLst>
          </p:cNvPr>
          <p:cNvSpPr txBox="1"/>
          <p:nvPr/>
        </p:nvSpPr>
        <p:spPr>
          <a:xfrm>
            <a:off x="9086586" y="5797790"/>
            <a:ext cx="706027" cy="338554"/>
          </a:xfrm>
          <a:prstGeom prst="rect">
            <a:avLst/>
          </a:prstGeom>
          <a:noFill/>
        </p:spPr>
        <p:txBody>
          <a:bodyPr wrap="square" rtlCol="0">
            <a:spAutoFit/>
          </a:bodyPr>
          <a:lstStyle/>
          <a:p>
            <a:r>
              <a:rPr lang="en-US" sz="1600" dirty="0"/>
              <a:t>Read</a:t>
            </a:r>
          </a:p>
        </p:txBody>
      </p:sp>
      <p:grpSp>
        <p:nvGrpSpPr>
          <p:cNvPr id="147" name="Group 146">
            <a:extLst>
              <a:ext uri="{FF2B5EF4-FFF2-40B4-BE49-F238E27FC236}">
                <a16:creationId xmlns:a16="http://schemas.microsoft.com/office/drawing/2014/main" id="{6B58F76F-1465-4F93-8E41-536E80F26A36}"/>
              </a:ext>
            </a:extLst>
          </p:cNvPr>
          <p:cNvGrpSpPr/>
          <p:nvPr/>
        </p:nvGrpSpPr>
        <p:grpSpPr>
          <a:xfrm>
            <a:off x="9730854" y="4683804"/>
            <a:ext cx="1232860" cy="487060"/>
            <a:chOff x="2643069" y="4598440"/>
            <a:chExt cx="1232860" cy="487060"/>
          </a:xfrm>
        </p:grpSpPr>
        <p:pic>
          <p:nvPicPr>
            <p:cNvPr id="148" name="Picture 147">
              <a:extLst>
                <a:ext uri="{FF2B5EF4-FFF2-40B4-BE49-F238E27FC236}">
                  <a16:creationId xmlns:a16="http://schemas.microsoft.com/office/drawing/2014/main" id="{B08589E6-EF24-4F07-B2D8-D12FDAD86FC8}"/>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49" name="Rectangle: Rounded Corners 148">
              <a:extLst>
                <a:ext uri="{FF2B5EF4-FFF2-40B4-BE49-F238E27FC236}">
                  <a16:creationId xmlns:a16="http://schemas.microsoft.com/office/drawing/2014/main" id="{01F7B114-23B7-49CA-8047-20E6D9568DC0}"/>
                </a:ext>
              </a:extLst>
            </p:cNvPr>
            <p:cNvSpPr/>
            <p:nvPr/>
          </p:nvSpPr>
          <p:spPr>
            <a:xfrm>
              <a:off x="2715067" y="4598440"/>
              <a:ext cx="1160862" cy="4627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 Queue</a:t>
              </a:r>
            </a:p>
          </p:txBody>
        </p:sp>
      </p:grpSp>
      <p:sp>
        <p:nvSpPr>
          <p:cNvPr id="150" name="Arrow: Right 149">
            <a:extLst>
              <a:ext uri="{FF2B5EF4-FFF2-40B4-BE49-F238E27FC236}">
                <a16:creationId xmlns:a16="http://schemas.microsoft.com/office/drawing/2014/main" id="{8DC114AC-5871-41A1-92F3-B8F3B8341D5F}"/>
              </a:ext>
            </a:extLst>
          </p:cNvPr>
          <p:cNvSpPr/>
          <p:nvPr/>
        </p:nvSpPr>
        <p:spPr>
          <a:xfrm>
            <a:off x="9481985" y="4910191"/>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Arrow: Down 150">
            <a:extLst>
              <a:ext uri="{FF2B5EF4-FFF2-40B4-BE49-F238E27FC236}">
                <a16:creationId xmlns:a16="http://schemas.microsoft.com/office/drawing/2014/main" id="{8F5564E1-392B-4498-B52E-E5F2B6EC78A0}"/>
              </a:ext>
            </a:extLst>
          </p:cNvPr>
          <p:cNvSpPr/>
          <p:nvPr/>
        </p:nvSpPr>
        <p:spPr>
          <a:xfrm>
            <a:off x="10119087" y="5173795"/>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8B596824-A3A2-4ABB-97FB-68785AD8E1A0}"/>
              </a:ext>
            </a:extLst>
          </p:cNvPr>
          <p:cNvGrpSpPr/>
          <p:nvPr/>
        </p:nvGrpSpPr>
        <p:grpSpPr>
          <a:xfrm>
            <a:off x="10764761" y="5487337"/>
            <a:ext cx="1434629" cy="678796"/>
            <a:chOff x="2493182" y="4598493"/>
            <a:chExt cx="1434629" cy="487007"/>
          </a:xfrm>
        </p:grpSpPr>
        <p:pic>
          <p:nvPicPr>
            <p:cNvPr id="153" name="Picture 152">
              <a:extLst>
                <a:ext uri="{FF2B5EF4-FFF2-40B4-BE49-F238E27FC236}">
                  <a16:creationId xmlns:a16="http://schemas.microsoft.com/office/drawing/2014/main" id="{985BDFCD-6296-4934-8A15-9F170DD62A4A}"/>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54" name="Rectangle: Rounded Corners 153">
              <a:extLst>
                <a:ext uri="{FF2B5EF4-FFF2-40B4-BE49-F238E27FC236}">
                  <a16:creationId xmlns:a16="http://schemas.microsoft.com/office/drawing/2014/main" id="{8F6265BC-42A3-4F51-AC20-F4E264FBC6BE}"/>
                </a:ext>
              </a:extLst>
            </p:cNvPr>
            <p:cNvSpPr/>
            <p:nvPr/>
          </p:nvSpPr>
          <p:spPr>
            <a:xfrm>
              <a:off x="2493182" y="4598493"/>
              <a:ext cx="1434629" cy="4727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Scheduling Decision Queue</a:t>
              </a:r>
            </a:p>
          </p:txBody>
        </p:sp>
      </p:grpSp>
      <p:sp>
        <p:nvSpPr>
          <p:cNvPr id="155" name="Arrow: Right 154">
            <a:extLst>
              <a:ext uri="{FF2B5EF4-FFF2-40B4-BE49-F238E27FC236}">
                <a16:creationId xmlns:a16="http://schemas.microsoft.com/office/drawing/2014/main" id="{7F9E54E7-E57F-4C75-B391-6999BEEEBD5E}"/>
              </a:ext>
            </a:extLst>
          </p:cNvPr>
          <p:cNvSpPr/>
          <p:nvPr/>
        </p:nvSpPr>
        <p:spPr>
          <a:xfrm>
            <a:off x="10652242" y="5803644"/>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26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E3ABE000-B573-4F1E-938E-D1E3DF75E8CD}"/>
              </a:ext>
            </a:extLst>
          </p:cNvPr>
          <p:cNvSpPr/>
          <p:nvPr/>
        </p:nvSpPr>
        <p:spPr>
          <a:xfrm>
            <a:off x="96739" y="1952509"/>
            <a:ext cx="11998522" cy="4707504"/>
          </a:xfrm>
          <a:prstGeom prst="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36E2855-1A05-490A-BECC-85F31CCA54A0}"/>
              </a:ext>
            </a:extLst>
          </p:cNvPr>
          <p:cNvSpPr/>
          <p:nvPr/>
        </p:nvSpPr>
        <p:spPr>
          <a:xfrm>
            <a:off x="175215" y="3772616"/>
            <a:ext cx="3871292" cy="2760376"/>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DF38DB1-473E-462C-B9D7-4640B6EFC7FF}"/>
              </a:ext>
            </a:extLst>
          </p:cNvPr>
          <p:cNvSpPr/>
          <p:nvPr/>
        </p:nvSpPr>
        <p:spPr>
          <a:xfrm>
            <a:off x="3855762" y="590072"/>
            <a:ext cx="3917659" cy="46139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Server</a:t>
            </a:r>
          </a:p>
        </p:txBody>
      </p:sp>
      <p:sp>
        <p:nvSpPr>
          <p:cNvPr id="5" name="Rectangle: Rounded Corners 4">
            <a:extLst>
              <a:ext uri="{FF2B5EF4-FFF2-40B4-BE49-F238E27FC236}">
                <a16:creationId xmlns:a16="http://schemas.microsoft.com/office/drawing/2014/main" id="{C8B1ACEE-DF28-4183-B057-DE29ADB24B38}"/>
              </a:ext>
            </a:extLst>
          </p:cNvPr>
          <p:cNvSpPr/>
          <p:nvPr/>
        </p:nvSpPr>
        <p:spPr>
          <a:xfrm>
            <a:off x="3855762" y="2223663"/>
            <a:ext cx="3917659" cy="788827"/>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Request Distributor Process</a:t>
            </a:r>
          </a:p>
        </p:txBody>
      </p:sp>
      <p:sp>
        <p:nvSpPr>
          <p:cNvPr id="7" name="Cylinder 6">
            <a:extLst>
              <a:ext uri="{FF2B5EF4-FFF2-40B4-BE49-F238E27FC236}">
                <a16:creationId xmlns:a16="http://schemas.microsoft.com/office/drawing/2014/main" id="{1F31EE5F-A968-4849-BFC4-886B9C9CC6F7}"/>
              </a:ext>
            </a:extLst>
          </p:cNvPr>
          <p:cNvSpPr/>
          <p:nvPr/>
        </p:nvSpPr>
        <p:spPr>
          <a:xfrm>
            <a:off x="202421" y="5492742"/>
            <a:ext cx="939170" cy="593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Local Cache</a:t>
            </a:r>
          </a:p>
        </p:txBody>
      </p:sp>
      <p:sp>
        <p:nvSpPr>
          <p:cNvPr id="8" name="Arrow: Down 7">
            <a:extLst>
              <a:ext uri="{FF2B5EF4-FFF2-40B4-BE49-F238E27FC236}">
                <a16:creationId xmlns:a16="http://schemas.microsoft.com/office/drawing/2014/main" id="{26ED8F11-7CD4-46B6-9171-E66174165C34}"/>
              </a:ext>
            </a:extLst>
          </p:cNvPr>
          <p:cNvSpPr/>
          <p:nvPr/>
        </p:nvSpPr>
        <p:spPr>
          <a:xfrm>
            <a:off x="646070" y="5145695"/>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6E77892-9397-47E7-9249-70FD3FBFC1E4}"/>
              </a:ext>
            </a:extLst>
          </p:cNvPr>
          <p:cNvSpPr/>
          <p:nvPr/>
        </p:nvSpPr>
        <p:spPr>
          <a:xfrm>
            <a:off x="197888" y="4694355"/>
            <a:ext cx="1340148" cy="46750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Event Handler</a:t>
            </a:r>
            <a:endParaRPr lang="en-US" dirty="0"/>
          </a:p>
        </p:txBody>
      </p:sp>
      <p:sp>
        <p:nvSpPr>
          <p:cNvPr id="11" name="Rectangle: Rounded Corners 10">
            <a:extLst>
              <a:ext uri="{FF2B5EF4-FFF2-40B4-BE49-F238E27FC236}">
                <a16:creationId xmlns:a16="http://schemas.microsoft.com/office/drawing/2014/main" id="{31EAC600-CE3D-4DE4-BA14-96E377864EA5}"/>
              </a:ext>
            </a:extLst>
          </p:cNvPr>
          <p:cNvSpPr/>
          <p:nvPr/>
        </p:nvSpPr>
        <p:spPr>
          <a:xfrm>
            <a:off x="1685050" y="5464673"/>
            <a:ext cx="1042046" cy="713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Executor</a:t>
            </a:r>
            <a:endParaRPr lang="en-US" dirty="0"/>
          </a:p>
        </p:txBody>
      </p:sp>
      <p:sp>
        <p:nvSpPr>
          <p:cNvPr id="15" name="Arrow: Right 14">
            <a:extLst>
              <a:ext uri="{FF2B5EF4-FFF2-40B4-BE49-F238E27FC236}">
                <a16:creationId xmlns:a16="http://schemas.microsoft.com/office/drawing/2014/main" id="{80788A8A-5297-46AE-B382-22C85FBAC8BF}"/>
              </a:ext>
            </a:extLst>
          </p:cNvPr>
          <p:cNvSpPr/>
          <p:nvPr/>
        </p:nvSpPr>
        <p:spPr>
          <a:xfrm>
            <a:off x="1141591" y="5735463"/>
            <a:ext cx="544759"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34F103A-B28E-4BDE-A9BF-E1A17C92A930}"/>
              </a:ext>
            </a:extLst>
          </p:cNvPr>
          <p:cNvSpPr txBox="1"/>
          <p:nvPr/>
        </p:nvSpPr>
        <p:spPr>
          <a:xfrm>
            <a:off x="1280942" y="6236555"/>
            <a:ext cx="1997150" cy="369332"/>
          </a:xfrm>
          <a:prstGeom prst="rect">
            <a:avLst/>
          </a:prstGeom>
          <a:noFill/>
        </p:spPr>
        <p:txBody>
          <a:bodyPr wrap="none" rtlCol="0">
            <a:spAutoFit/>
          </a:bodyPr>
          <a:lstStyle/>
          <a:p>
            <a:r>
              <a:rPr lang="en-US" dirty="0"/>
              <a:t>Scheulder1 Process</a:t>
            </a:r>
          </a:p>
        </p:txBody>
      </p:sp>
      <p:sp>
        <p:nvSpPr>
          <p:cNvPr id="51" name="TextBox 50">
            <a:extLst>
              <a:ext uri="{FF2B5EF4-FFF2-40B4-BE49-F238E27FC236}">
                <a16:creationId xmlns:a16="http://schemas.microsoft.com/office/drawing/2014/main" id="{965A06C1-996B-4872-89E3-CB68585E4051}"/>
              </a:ext>
            </a:extLst>
          </p:cNvPr>
          <p:cNvSpPr txBox="1"/>
          <p:nvPr/>
        </p:nvSpPr>
        <p:spPr>
          <a:xfrm>
            <a:off x="4754018" y="1296777"/>
            <a:ext cx="1074910" cy="338554"/>
          </a:xfrm>
          <a:prstGeom prst="rect">
            <a:avLst/>
          </a:prstGeom>
          <a:noFill/>
        </p:spPr>
        <p:txBody>
          <a:bodyPr wrap="none" rtlCol="0">
            <a:spAutoFit/>
          </a:bodyPr>
          <a:lstStyle/>
          <a:p>
            <a:r>
              <a:rPr lang="en-US" sz="1600" dirty="0"/>
              <a:t>List/Watch</a:t>
            </a:r>
          </a:p>
        </p:txBody>
      </p:sp>
      <p:cxnSp>
        <p:nvCxnSpPr>
          <p:cNvPr id="3" name="Straight Arrow Connector 2">
            <a:extLst>
              <a:ext uri="{FF2B5EF4-FFF2-40B4-BE49-F238E27FC236}">
                <a16:creationId xmlns:a16="http://schemas.microsoft.com/office/drawing/2014/main" id="{92B8467A-8872-47D5-B8F1-66347AC7604A}"/>
              </a:ext>
            </a:extLst>
          </p:cNvPr>
          <p:cNvCxnSpPr>
            <a:cxnSpLocks/>
            <a:stCxn id="4" idx="2"/>
            <a:endCxn id="5" idx="0"/>
          </p:cNvCxnSpPr>
          <p:nvPr/>
        </p:nvCxnSpPr>
        <p:spPr>
          <a:xfrm>
            <a:off x="5814592" y="1051467"/>
            <a:ext cx="0" cy="11721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ECC9850-F69A-4C2D-BCDC-07FB5BFC7A11}"/>
              </a:ext>
            </a:extLst>
          </p:cNvPr>
          <p:cNvCxnSpPr>
            <a:cxnSpLocks/>
            <a:stCxn id="5" idx="2"/>
          </p:cNvCxnSpPr>
          <p:nvPr/>
        </p:nvCxnSpPr>
        <p:spPr>
          <a:xfrm flipH="1">
            <a:off x="838824" y="3012490"/>
            <a:ext cx="4975768" cy="16924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7CA7BDB-59F6-4274-842D-EB3CEFEAE6AF}"/>
              </a:ext>
            </a:extLst>
          </p:cNvPr>
          <p:cNvSpPr txBox="1"/>
          <p:nvPr/>
        </p:nvSpPr>
        <p:spPr>
          <a:xfrm>
            <a:off x="1133925" y="5737734"/>
            <a:ext cx="706027" cy="338554"/>
          </a:xfrm>
          <a:prstGeom prst="rect">
            <a:avLst/>
          </a:prstGeom>
          <a:noFill/>
        </p:spPr>
        <p:txBody>
          <a:bodyPr wrap="square" rtlCol="0">
            <a:spAutoFit/>
          </a:bodyPr>
          <a:lstStyle/>
          <a:p>
            <a:r>
              <a:rPr lang="en-US" sz="1600" dirty="0"/>
              <a:t>Read</a:t>
            </a:r>
          </a:p>
        </p:txBody>
      </p:sp>
      <p:sp>
        <p:nvSpPr>
          <p:cNvPr id="160" name="Cylinder 159">
            <a:extLst>
              <a:ext uri="{FF2B5EF4-FFF2-40B4-BE49-F238E27FC236}">
                <a16:creationId xmlns:a16="http://schemas.microsoft.com/office/drawing/2014/main" id="{9F86A818-FC00-4BD3-9E0C-A94CEE6A6DFE}"/>
              </a:ext>
            </a:extLst>
          </p:cNvPr>
          <p:cNvSpPr/>
          <p:nvPr/>
        </p:nvSpPr>
        <p:spPr>
          <a:xfrm>
            <a:off x="6562745" y="2290378"/>
            <a:ext cx="939170" cy="593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Local Cache</a:t>
            </a:r>
          </a:p>
        </p:txBody>
      </p:sp>
      <p:sp>
        <p:nvSpPr>
          <p:cNvPr id="70" name="TextBox 69">
            <a:extLst>
              <a:ext uri="{FF2B5EF4-FFF2-40B4-BE49-F238E27FC236}">
                <a16:creationId xmlns:a16="http://schemas.microsoft.com/office/drawing/2014/main" id="{75177A2C-864E-4312-A83B-6814EE50DCB2}"/>
              </a:ext>
            </a:extLst>
          </p:cNvPr>
          <p:cNvSpPr txBox="1"/>
          <p:nvPr/>
        </p:nvSpPr>
        <p:spPr>
          <a:xfrm>
            <a:off x="745153" y="5138152"/>
            <a:ext cx="706027" cy="338554"/>
          </a:xfrm>
          <a:prstGeom prst="rect">
            <a:avLst/>
          </a:prstGeom>
          <a:noFill/>
        </p:spPr>
        <p:txBody>
          <a:bodyPr wrap="square" rtlCol="0">
            <a:spAutoFit/>
          </a:bodyPr>
          <a:lstStyle/>
          <a:p>
            <a:r>
              <a:rPr lang="en-US" sz="1600" dirty="0"/>
              <a:t>Write</a:t>
            </a:r>
          </a:p>
        </p:txBody>
      </p:sp>
      <p:grpSp>
        <p:nvGrpSpPr>
          <p:cNvPr id="2" name="Group 1">
            <a:extLst>
              <a:ext uri="{FF2B5EF4-FFF2-40B4-BE49-F238E27FC236}">
                <a16:creationId xmlns:a16="http://schemas.microsoft.com/office/drawing/2014/main" id="{8D00446F-D157-403F-AF6F-227166A4381F}"/>
              </a:ext>
            </a:extLst>
          </p:cNvPr>
          <p:cNvGrpSpPr/>
          <p:nvPr/>
        </p:nvGrpSpPr>
        <p:grpSpPr>
          <a:xfrm>
            <a:off x="1778193" y="4623748"/>
            <a:ext cx="1232860" cy="487060"/>
            <a:chOff x="2643069" y="4598440"/>
            <a:chExt cx="1232860" cy="487060"/>
          </a:xfrm>
        </p:grpSpPr>
        <p:pic>
          <p:nvPicPr>
            <p:cNvPr id="50" name="Picture 49">
              <a:extLst>
                <a:ext uri="{FF2B5EF4-FFF2-40B4-BE49-F238E27FC236}">
                  <a16:creationId xmlns:a16="http://schemas.microsoft.com/office/drawing/2014/main" id="{F724AEA1-AE32-4A70-827C-DF8D5F25F44B}"/>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54" name="Rectangle: Rounded Corners 53">
              <a:extLst>
                <a:ext uri="{FF2B5EF4-FFF2-40B4-BE49-F238E27FC236}">
                  <a16:creationId xmlns:a16="http://schemas.microsoft.com/office/drawing/2014/main" id="{74D6C03D-BB89-40A4-856F-05DEC6575093}"/>
                </a:ext>
              </a:extLst>
            </p:cNvPr>
            <p:cNvSpPr/>
            <p:nvPr/>
          </p:nvSpPr>
          <p:spPr>
            <a:xfrm>
              <a:off x="2715067" y="4598440"/>
              <a:ext cx="1160862" cy="4627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 Queue</a:t>
              </a:r>
            </a:p>
          </p:txBody>
        </p:sp>
      </p:grpSp>
      <p:sp>
        <p:nvSpPr>
          <p:cNvPr id="55" name="Arrow: Right 54">
            <a:extLst>
              <a:ext uri="{FF2B5EF4-FFF2-40B4-BE49-F238E27FC236}">
                <a16:creationId xmlns:a16="http://schemas.microsoft.com/office/drawing/2014/main" id="{C3D78AD1-B76F-4C1C-97D9-02507C035A69}"/>
              </a:ext>
            </a:extLst>
          </p:cNvPr>
          <p:cNvSpPr/>
          <p:nvPr/>
        </p:nvSpPr>
        <p:spPr>
          <a:xfrm>
            <a:off x="1529324" y="4850135"/>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BC31804B-3843-4B31-B826-32D5E075DD74}"/>
              </a:ext>
            </a:extLst>
          </p:cNvPr>
          <p:cNvSpPr/>
          <p:nvPr/>
        </p:nvSpPr>
        <p:spPr>
          <a:xfrm>
            <a:off x="2166426" y="5113739"/>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9B7E825-21F4-4510-B2B6-B127E4272494}"/>
              </a:ext>
            </a:extLst>
          </p:cNvPr>
          <p:cNvGrpSpPr/>
          <p:nvPr/>
        </p:nvGrpSpPr>
        <p:grpSpPr>
          <a:xfrm>
            <a:off x="1859120" y="3715961"/>
            <a:ext cx="2843870" cy="408591"/>
            <a:chOff x="1859120" y="3715961"/>
            <a:chExt cx="2843870" cy="408591"/>
          </a:xfrm>
        </p:grpSpPr>
        <p:sp>
          <p:nvSpPr>
            <p:cNvPr id="17" name="Cylinder 16">
              <a:extLst>
                <a:ext uri="{FF2B5EF4-FFF2-40B4-BE49-F238E27FC236}">
                  <a16:creationId xmlns:a16="http://schemas.microsoft.com/office/drawing/2014/main" id="{9A3B3E06-53EC-41B2-B669-6FEC413749D1}"/>
                </a:ext>
              </a:extLst>
            </p:cNvPr>
            <p:cNvSpPr/>
            <p:nvPr/>
          </p:nvSpPr>
          <p:spPr>
            <a:xfrm rot="15074361">
              <a:off x="3136544" y="2451908"/>
              <a:ext cx="289021" cy="284387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230BCC74-147B-42EF-BE6E-12D035D952F1}"/>
                </a:ext>
              </a:extLst>
            </p:cNvPr>
            <p:cNvSpPr/>
            <p:nvPr/>
          </p:nvSpPr>
          <p:spPr>
            <a:xfrm rot="20542078">
              <a:off x="2435231" y="3715961"/>
              <a:ext cx="1479750" cy="4085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r>
                <a:rPr lang="en-US" sz="1400" b="1" dirty="0" err="1">
                  <a:solidFill>
                    <a:schemeClr val="tx1"/>
                  </a:solidFill>
                </a:rPr>
                <a:t>gRPC</a:t>
              </a:r>
              <a:endParaRPr lang="en-US" sz="1400" b="1" dirty="0">
                <a:solidFill>
                  <a:schemeClr val="tx1"/>
                </a:solidFill>
              </a:endParaRPr>
            </a:p>
          </p:txBody>
        </p:sp>
      </p:grpSp>
      <p:sp>
        <p:nvSpPr>
          <p:cNvPr id="64" name="Rectangle: Rounded Corners 63">
            <a:extLst>
              <a:ext uri="{FF2B5EF4-FFF2-40B4-BE49-F238E27FC236}">
                <a16:creationId xmlns:a16="http://schemas.microsoft.com/office/drawing/2014/main" id="{BA8B0A73-11C0-4097-85F2-E2B4B24B5411}"/>
              </a:ext>
            </a:extLst>
          </p:cNvPr>
          <p:cNvSpPr/>
          <p:nvPr/>
        </p:nvSpPr>
        <p:spPr>
          <a:xfrm>
            <a:off x="4160354" y="3811166"/>
            <a:ext cx="3871292" cy="2760376"/>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ylinder 64">
            <a:extLst>
              <a:ext uri="{FF2B5EF4-FFF2-40B4-BE49-F238E27FC236}">
                <a16:creationId xmlns:a16="http://schemas.microsoft.com/office/drawing/2014/main" id="{018AE184-C7A6-4A9A-9CC7-ACA86C031181}"/>
              </a:ext>
            </a:extLst>
          </p:cNvPr>
          <p:cNvSpPr/>
          <p:nvPr/>
        </p:nvSpPr>
        <p:spPr>
          <a:xfrm>
            <a:off x="4197283" y="5531581"/>
            <a:ext cx="939170" cy="593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Local Cache</a:t>
            </a:r>
          </a:p>
        </p:txBody>
      </p:sp>
      <p:sp>
        <p:nvSpPr>
          <p:cNvPr id="66" name="Arrow: Down 65">
            <a:extLst>
              <a:ext uri="{FF2B5EF4-FFF2-40B4-BE49-F238E27FC236}">
                <a16:creationId xmlns:a16="http://schemas.microsoft.com/office/drawing/2014/main" id="{7E5711E4-E892-4A8F-B32A-0DBBAB3C8A40}"/>
              </a:ext>
            </a:extLst>
          </p:cNvPr>
          <p:cNvSpPr/>
          <p:nvPr/>
        </p:nvSpPr>
        <p:spPr>
          <a:xfrm>
            <a:off x="4754018" y="5163512"/>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8B416261-D002-4E84-A9F6-0E4F2C35FBC2}"/>
              </a:ext>
            </a:extLst>
          </p:cNvPr>
          <p:cNvSpPr/>
          <p:nvPr/>
        </p:nvSpPr>
        <p:spPr>
          <a:xfrm>
            <a:off x="4183027" y="4732905"/>
            <a:ext cx="1340148" cy="46750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Event Handler</a:t>
            </a:r>
            <a:endParaRPr lang="en-US" dirty="0"/>
          </a:p>
        </p:txBody>
      </p:sp>
      <p:sp>
        <p:nvSpPr>
          <p:cNvPr id="71" name="TextBox 70">
            <a:extLst>
              <a:ext uri="{FF2B5EF4-FFF2-40B4-BE49-F238E27FC236}">
                <a16:creationId xmlns:a16="http://schemas.microsoft.com/office/drawing/2014/main" id="{1C8654F9-A00F-4992-96CB-7B393E15C4A0}"/>
              </a:ext>
            </a:extLst>
          </p:cNvPr>
          <p:cNvSpPr txBox="1"/>
          <p:nvPr/>
        </p:nvSpPr>
        <p:spPr>
          <a:xfrm>
            <a:off x="5266081" y="6275105"/>
            <a:ext cx="1997150" cy="369332"/>
          </a:xfrm>
          <a:prstGeom prst="rect">
            <a:avLst/>
          </a:prstGeom>
          <a:noFill/>
        </p:spPr>
        <p:txBody>
          <a:bodyPr wrap="none" rtlCol="0">
            <a:spAutoFit/>
          </a:bodyPr>
          <a:lstStyle/>
          <a:p>
            <a:r>
              <a:rPr lang="en-US" dirty="0"/>
              <a:t>Scheulder2 Process</a:t>
            </a:r>
          </a:p>
        </p:txBody>
      </p:sp>
      <p:sp>
        <p:nvSpPr>
          <p:cNvPr id="79" name="TextBox 78">
            <a:extLst>
              <a:ext uri="{FF2B5EF4-FFF2-40B4-BE49-F238E27FC236}">
                <a16:creationId xmlns:a16="http://schemas.microsoft.com/office/drawing/2014/main" id="{47381C14-5540-4E25-AD0D-D491E8B092F8}"/>
              </a:ext>
            </a:extLst>
          </p:cNvPr>
          <p:cNvSpPr txBox="1"/>
          <p:nvPr/>
        </p:nvSpPr>
        <p:spPr>
          <a:xfrm>
            <a:off x="4853101" y="5155969"/>
            <a:ext cx="706027" cy="338554"/>
          </a:xfrm>
          <a:prstGeom prst="rect">
            <a:avLst/>
          </a:prstGeom>
          <a:noFill/>
        </p:spPr>
        <p:txBody>
          <a:bodyPr wrap="square" rtlCol="0">
            <a:spAutoFit/>
          </a:bodyPr>
          <a:lstStyle/>
          <a:p>
            <a:r>
              <a:rPr lang="en-US" sz="1600" dirty="0"/>
              <a:t>Write</a:t>
            </a:r>
          </a:p>
        </p:txBody>
      </p:sp>
      <p:sp>
        <p:nvSpPr>
          <p:cNvPr id="105" name="Rectangle: Rounded Corners 104">
            <a:extLst>
              <a:ext uri="{FF2B5EF4-FFF2-40B4-BE49-F238E27FC236}">
                <a16:creationId xmlns:a16="http://schemas.microsoft.com/office/drawing/2014/main" id="{D05694D2-D6C5-4D12-906B-B68C91797DDF}"/>
              </a:ext>
            </a:extLst>
          </p:cNvPr>
          <p:cNvSpPr/>
          <p:nvPr/>
        </p:nvSpPr>
        <p:spPr>
          <a:xfrm>
            <a:off x="8138964" y="3811166"/>
            <a:ext cx="3871292" cy="2760376"/>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ylinder 106">
            <a:extLst>
              <a:ext uri="{FF2B5EF4-FFF2-40B4-BE49-F238E27FC236}">
                <a16:creationId xmlns:a16="http://schemas.microsoft.com/office/drawing/2014/main" id="{A2E27385-80AD-458E-9B75-75898B5FD155}"/>
              </a:ext>
            </a:extLst>
          </p:cNvPr>
          <p:cNvSpPr/>
          <p:nvPr/>
        </p:nvSpPr>
        <p:spPr>
          <a:xfrm>
            <a:off x="8178486" y="5568908"/>
            <a:ext cx="939170" cy="593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Local Cache</a:t>
            </a:r>
          </a:p>
        </p:txBody>
      </p:sp>
      <p:sp>
        <p:nvSpPr>
          <p:cNvPr id="109" name="Arrow: Down 108">
            <a:extLst>
              <a:ext uri="{FF2B5EF4-FFF2-40B4-BE49-F238E27FC236}">
                <a16:creationId xmlns:a16="http://schemas.microsoft.com/office/drawing/2014/main" id="{E0CFCE8D-38CC-497F-956C-28D0E6F9722C}"/>
              </a:ext>
            </a:extLst>
          </p:cNvPr>
          <p:cNvSpPr/>
          <p:nvPr/>
        </p:nvSpPr>
        <p:spPr>
          <a:xfrm>
            <a:off x="8732628" y="5163512"/>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6F7883A3-3D33-4E7B-8C35-DDCC8CB308A5}"/>
              </a:ext>
            </a:extLst>
          </p:cNvPr>
          <p:cNvSpPr/>
          <p:nvPr/>
        </p:nvSpPr>
        <p:spPr>
          <a:xfrm>
            <a:off x="8161637" y="4732905"/>
            <a:ext cx="1340148" cy="46750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Event Handler</a:t>
            </a:r>
            <a:endParaRPr lang="en-US" dirty="0"/>
          </a:p>
        </p:txBody>
      </p:sp>
      <p:sp>
        <p:nvSpPr>
          <p:cNvPr id="113" name="TextBox 112">
            <a:extLst>
              <a:ext uri="{FF2B5EF4-FFF2-40B4-BE49-F238E27FC236}">
                <a16:creationId xmlns:a16="http://schemas.microsoft.com/office/drawing/2014/main" id="{79F78638-CD68-46D6-AD08-E18D405084CE}"/>
              </a:ext>
            </a:extLst>
          </p:cNvPr>
          <p:cNvSpPr txBox="1"/>
          <p:nvPr/>
        </p:nvSpPr>
        <p:spPr>
          <a:xfrm>
            <a:off x="9244691" y="6275105"/>
            <a:ext cx="1997150" cy="369332"/>
          </a:xfrm>
          <a:prstGeom prst="rect">
            <a:avLst/>
          </a:prstGeom>
          <a:noFill/>
        </p:spPr>
        <p:txBody>
          <a:bodyPr wrap="none" rtlCol="0">
            <a:spAutoFit/>
          </a:bodyPr>
          <a:lstStyle/>
          <a:p>
            <a:r>
              <a:rPr lang="en-US" dirty="0"/>
              <a:t>Scheulder3 Process</a:t>
            </a:r>
          </a:p>
        </p:txBody>
      </p:sp>
      <p:sp>
        <p:nvSpPr>
          <p:cNvPr id="115" name="TextBox 114">
            <a:extLst>
              <a:ext uri="{FF2B5EF4-FFF2-40B4-BE49-F238E27FC236}">
                <a16:creationId xmlns:a16="http://schemas.microsoft.com/office/drawing/2014/main" id="{EC5015A0-DAE0-4634-A153-5BF0EAE6EFF6}"/>
              </a:ext>
            </a:extLst>
          </p:cNvPr>
          <p:cNvSpPr txBox="1"/>
          <p:nvPr/>
        </p:nvSpPr>
        <p:spPr>
          <a:xfrm>
            <a:off x="8831711" y="5155969"/>
            <a:ext cx="706027" cy="338554"/>
          </a:xfrm>
          <a:prstGeom prst="rect">
            <a:avLst/>
          </a:prstGeom>
          <a:noFill/>
        </p:spPr>
        <p:txBody>
          <a:bodyPr wrap="square" rtlCol="0">
            <a:spAutoFit/>
          </a:bodyPr>
          <a:lstStyle/>
          <a:p>
            <a:r>
              <a:rPr lang="en-US" sz="1600" dirty="0"/>
              <a:t>Write</a:t>
            </a:r>
          </a:p>
        </p:txBody>
      </p:sp>
      <p:cxnSp>
        <p:nvCxnSpPr>
          <p:cNvPr id="98" name="Straight Arrow Connector 97">
            <a:extLst>
              <a:ext uri="{FF2B5EF4-FFF2-40B4-BE49-F238E27FC236}">
                <a16:creationId xmlns:a16="http://schemas.microsoft.com/office/drawing/2014/main" id="{B43098A8-70A1-4B48-B596-F896D4D27010}"/>
              </a:ext>
            </a:extLst>
          </p:cNvPr>
          <p:cNvCxnSpPr>
            <a:cxnSpLocks/>
            <a:endCxn id="67" idx="0"/>
          </p:cNvCxnSpPr>
          <p:nvPr/>
        </p:nvCxnSpPr>
        <p:spPr>
          <a:xfrm flipH="1">
            <a:off x="4853101" y="3012490"/>
            <a:ext cx="967524" cy="17204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A3F88C4-2E9A-4895-BE7B-0354A64C75CD}"/>
              </a:ext>
            </a:extLst>
          </p:cNvPr>
          <p:cNvCxnSpPr>
            <a:cxnSpLocks/>
            <a:stCxn id="5" idx="2"/>
            <a:endCxn id="110" idx="0"/>
          </p:cNvCxnSpPr>
          <p:nvPr/>
        </p:nvCxnSpPr>
        <p:spPr>
          <a:xfrm>
            <a:off x="5814592" y="3012490"/>
            <a:ext cx="3017119" cy="17204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00A9387F-8662-47BC-850B-A34E8230A4C5}"/>
              </a:ext>
            </a:extLst>
          </p:cNvPr>
          <p:cNvGrpSpPr/>
          <p:nvPr/>
        </p:nvGrpSpPr>
        <p:grpSpPr>
          <a:xfrm rot="19131509">
            <a:off x="4615960" y="3535868"/>
            <a:ext cx="1547482" cy="591737"/>
            <a:chOff x="2009018" y="3700188"/>
            <a:chExt cx="2843870" cy="551259"/>
          </a:xfrm>
        </p:grpSpPr>
        <p:sp>
          <p:nvSpPr>
            <p:cNvPr id="121" name="Cylinder 120">
              <a:extLst>
                <a:ext uri="{FF2B5EF4-FFF2-40B4-BE49-F238E27FC236}">
                  <a16:creationId xmlns:a16="http://schemas.microsoft.com/office/drawing/2014/main" id="{870B5BE4-AEBA-4321-9A7B-D30731FF395D}"/>
                </a:ext>
              </a:extLst>
            </p:cNvPr>
            <p:cNvSpPr/>
            <p:nvPr/>
          </p:nvSpPr>
          <p:spPr>
            <a:xfrm rot="15074361">
              <a:off x="3286442" y="2577272"/>
              <a:ext cx="289021" cy="284387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EC552DAE-975D-4033-ABBD-CC3FC132088D}"/>
                </a:ext>
              </a:extLst>
            </p:cNvPr>
            <p:cNvSpPr/>
            <p:nvPr/>
          </p:nvSpPr>
          <p:spPr>
            <a:xfrm rot="20542078">
              <a:off x="2534602" y="3700188"/>
              <a:ext cx="1922785" cy="5512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r>
                <a:rPr lang="en-US" sz="1400" b="1" dirty="0" err="1">
                  <a:solidFill>
                    <a:schemeClr val="tx1"/>
                  </a:solidFill>
                </a:rPr>
                <a:t>gRPC</a:t>
              </a:r>
              <a:endParaRPr lang="en-US" sz="1400" b="1" dirty="0">
                <a:solidFill>
                  <a:schemeClr val="tx1"/>
                </a:solidFill>
              </a:endParaRPr>
            </a:p>
          </p:txBody>
        </p:sp>
      </p:grpSp>
      <p:grpSp>
        <p:nvGrpSpPr>
          <p:cNvPr id="124" name="Group 123">
            <a:extLst>
              <a:ext uri="{FF2B5EF4-FFF2-40B4-BE49-F238E27FC236}">
                <a16:creationId xmlns:a16="http://schemas.microsoft.com/office/drawing/2014/main" id="{31D20F77-CD2A-4B81-83A1-FBF141894997}"/>
              </a:ext>
            </a:extLst>
          </p:cNvPr>
          <p:cNvGrpSpPr/>
          <p:nvPr/>
        </p:nvGrpSpPr>
        <p:grpSpPr>
          <a:xfrm rot="2951464">
            <a:off x="6140520" y="3738108"/>
            <a:ext cx="2337365" cy="408591"/>
            <a:chOff x="1859120" y="3715961"/>
            <a:chExt cx="2843870" cy="408591"/>
          </a:xfrm>
        </p:grpSpPr>
        <p:sp>
          <p:nvSpPr>
            <p:cNvPr id="125" name="Cylinder 124">
              <a:extLst>
                <a:ext uri="{FF2B5EF4-FFF2-40B4-BE49-F238E27FC236}">
                  <a16:creationId xmlns:a16="http://schemas.microsoft.com/office/drawing/2014/main" id="{EE88B264-7680-4A09-8FA8-4F93B7F86BFA}"/>
                </a:ext>
              </a:extLst>
            </p:cNvPr>
            <p:cNvSpPr/>
            <p:nvPr/>
          </p:nvSpPr>
          <p:spPr>
            <a:xfrm rot="15074361">
              <a:off x="3136544" y="2451908"/>
              <a:ext cx="289021" cy="284387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A21F4D2A-DABC-4A16-9729-25CC10421FFB}"/>
                </a:ext>
              </a:extLst>
            </p:cNvPr>
            <p:cNvSpPr/>
            <p:nvPr/>
          </p:nvSpPr>
          <p:spPr>
            <a:xfrm rot="20542078">
              <a:off x="2435231" y="3715961"/>
              <a:ext cx="1479750" cy="4085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r>
                <a:rPr lang="en-US" sz="1400" b="1" dirty="0" err="1">
                  <a:solidFill>
                    <a:schemeClr val="tx1"/>
                  </a:solidFill>
                </a:rPr>
                <a:t>gRPC</a:t>
              </a:r>
              <a:endParaRPr lang="en-US" sz="1400" b="1" dirty="0">
                <a:solidFill>
                  <a:schemeClr val="tx1"/>
                </a:solidFill>
              </a:endParaRPr>
            </a:p>
          </p:txBody>
        </p:sp>
      </p:grpSp>
      <p:grpSp>
        <p:nvGrpSpPr>
          <p:cNvPr id="127" name="Group 126">
            <a:extLst>
              <a:ext uri="{FF2B5EF4-FFF2-40B4-BE49-F238E27FC236}">
                <a16:creationId xmlns:a16="http://schemas.microsoft.com/office/drawing/2014/main" id="{6C3EC8D3-9600-408D-AF07-9360A6473F6A}"/>
              </a:ext>
            </a:extLst>
          </p:cNvPr>
          <p:cNvGrpSpPr/>
          <p:nvPr/>
        </p:nvGrpSpPr>
        <p:grpSpPr>
          <a:xfrm>
            <a:off x="2812100" y="5427281"/>
            <a:ext cx="1434629" cy="678796"/>
            <a:chOff x="2493182" y="4598493"/>
            <a:chExt cx="1434629" cy="487007"/>
          </a:xfrm>
        </p:grpSpPr>
        <p:pic>
          <p:nvPicPr>
            <p:cNvPr id="128" name="Picture 127">
              <a:extLst>
                <a:ext uri="{FF2B5EF4-FFF2-40B4-BE49-F238E27FC236}">
                  <a16:creationId xmlns:a16="http://schemas.microsoft.com/office/drawing/2014/main" id="{AF566098-1555-4864-AADF-DF3D30B15D80}"/>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29" name="Rectangle: Rounded Corners 128">
              <a:extLst>
                <a:ext uri="{FF2B5EF4-FFF2-40B4-BE49-F238E27FC236}">
                  <a16:creationId xmlns:a16="http://schemas.microsoft.com/office/drawing/2014/main" id="{F3673663-981E-4B22-82D0-6DBACCCB3621}"/>
                </a:ext>
              </a:extLst>
            </p:cNvPr>
            <p:cNvSpPr/>
            <p:nvPr/>
          </p:nvSpPr>
          <p:spPr>
            <a:xfrm>
              <a:off x="2493182" y="4598493"/>
              <a:ext cx="1434629" cy="4727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Scheduling Decision Queue</a:t>
              </a:r>
            </a:p>
          </p:txBody>
        </p:sp>
      </p:grpSp>
      <p:sp>
        <p:nvSpPr>
          <p:cNvPr id="130" name="Arrow: Right 129">
            <a:extLst>
              <a:ext uri="{FF2B5EF4-FFF2-40B4-BE49-F238E27FC236}">
                <a16:creationId xmlns:a16="http://schemas.microsoft.com/office/drawing/2014/main" id="{D72A4C49-9588-4179-92CF-B94DB727780A}"/>
              </a:ext>
            </a:extLst>
          </p:cNvPr>
          <p:cNvSpPr/>
          <p:nvPr/>
        </p:nvSpPr>
        <p:spPr>
          <a:xfrm>
            <a:off x="2699581" y="5743588"/>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785F3564-D8ED-4B38-81EC-8325CC05DBBC}"/>
              </a:ext>
            </a:extLst>
          </p:cNvPr>
          <p:cNvSpPr/>
          <p:nvPr/>
        </p:nvSpPr>
        <p:spPr>
          <a:xfrm>
            <a:off x="5649244" y="5492742"/>
            <a:ext cx="1042046" cy="713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Executor</a:t>
            </a:r>
            <a:endParaRPr lang="en-US" dirty="0"/>
          </a:p>
        </p:txBody>
      </p:sp>
      <p:sp>
        <p:nvSpPr>
          <p:cNvPr id="133" name="Arrow: Right 132">
            <a:extLst>
              <a:ext uri="{FF2B5EF4-FFF2-40B4-BE49-F238E27FC236}">
                <a16:creationId xmlns:a16="http://schemas.microsoft.com/office/drawing/2014/main" id="{3E512F34-1826-42AB-8D10-37868FDECABF}"/>
              </a:ext>
            </a:extLst>
          </p:cNvPr>
          <p:cNvSpPr/>
          <p:nvPr/>
        </p:nvSpPr>
        <p:spPr>
          <a:xfrm>
            <a:off x="5105785" y="5763532"/>
            <a:ext cx="544759"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20863C7-E693-4F3A-8A64-37BA1F6DED6A}"/>
              </a:ext>
            </a:extLst>
          </p:cNvPr>
          <p:cNvSpPr txBox="1"/>
          <p:nvPr/>
        </p:nvSpPr>
        <p:spPr>
          <a:xfrm>
            <a:off x="5098119" y="5765803"/>
            <a:ext cx="706027" cy="338554"/>
          </a:xfrm>
          <a:prstGeom prst="rect">
            <a:avLst/>
          </a:prstGeom>
          <a:noFill/>
        </p:spPr>
        <p:txBody>
          <a:bodyPr wrap="square" rtlCol="0">
            <a:spAutoFit/>
          </a:bodyPr>
          <a:lstStyle/>
          <a:p>
            <a:r>
              <a:rPr lang="en-US" sz="1600" dirty="0"/>
              <a:t>Read</a:t>
            </a:r>
          </a:p>
        </p:txBody>
      </p:sp>
      <p:grpSp>
        <p:nvGrpSpPr>
          <p:cNvPr id="135" name="Group 134">
            <a:extLst>
              <a:ext uri="{FF2B5EF4-FFF2-40B4-BE49-F238E27FC236}">
                <a16:creationId xmlns:a16="http://schemas.microsoft.com/office/drawing/2014/main" id="{3C81BB1F-47EF-4E77-A2DA-F492D3B2C83D}"/>
              </a:ext>
            </a:extLst>
          </p:cNvPr>
          <p:cNvGrpSpPr/>
          <p:nvPr/>
        </p:nvGrpSpPr>
        <p:grpSpPr>
          <a:xfrm>
            <a:off x="5742387" y="4651817"/>
            <a:ext cx="1232860" cy="487060"/>
            <a:chOff x="2643069" y="4598440"/>
            <a:chExt cx="1232860" cy="487060"/>
          </a:xfrm>
        </p:grpSpPr>
        <p:pic>
          <p:nvPicPr>
            <p:cNvPr id="136" name="Picture 135">
              <a:extLst>
                <a:ext uri="{FF2B5EF4-FFF2-40B4-BE49-F238E27FC236}">
                  <a16:creationId xmlns:a16="http://schemas.microsoft.com/office/drawing/2014/main" id="{17629760-1553-465F-B03A-3E1A1BF6F8BE}"/>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37" name="Rectangle: Rounded Corners 136">
              <a:extLst>
                <a:ext uri="{FF2B5EF4-FFF2-40B4-BE49-F238E27FC236}">
                  <a16:creationId xmlns:a16="http://schemas.microsoft.com/office/drawing/2014/main" id="{3CA1854F-4B89-4B1F-85FA-C3B7526E120D}"/>
                </a:ext>
              </a:extLst>
            </p:cNvPr>
            <p:cNvSpPr/>
            <p:nvPr/>
          </p:nvSpPr>
          <p:spPr>
            <a:xfrm>
              <a:off x="2715067" y="4598440"/>
              <a:ext cx="1160862" cy="4627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 Queue</a:t>
              </a:r>
            </a:p>
          </p:txBody>
        </p:sp>
      </p:grpSp>
      <p:sp>
        <p:nvSpPr>
          <p:cNvPr id="138" name="Arrow: Right 137">
            <a:extLst>
              <a:ext uri="{FF2B5EF4-FFF2-40B4-BE49-F238E27FC236}">
                <a16:creationId xmlns:a16="http://schemas.microsoft.com/office/drawing/2014/main" id="{00F412C7-0288-465D-8347-878982884482}"/>
              </a:ext>
            </a:extLst>
          </p:cNvPr>
          <p:cNvSpPr/>
          <p:nvPr/>
        </p:nvSpPr>
        <p:spPr>
          <a:xfrm>
            <a:off x="5493518" y="4878204"/>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Down 138">
            <a:extLst>
              <a:ext uri="{FF2B5EF4-FFF2-40B4-BE49-F238E27FC236}">
                <a16:creationId xmlns:a16="http://schemas.microsoft.com/office/drawing/2014/main" id="{D31AB12B-FC4C-4B51-BEB7-92D06F9637C3}"/>
              </a:ext>
            </a:extLst>
          </p:cNvPr>
          <p:cNvSpPr/>
          <p:nvPr/>
        </p:nvSpPr>
        <p:spPr>
          <a:xfrm>
            <a:off x="6130620" y="5141808"/>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016E8340-FE50-4665-8571-BB69CBA7016E}"/>
              </a:ext>
            </a:extLst>
          </p:cNvPr>
          <p:cNvGrpSpPr/>
          <p:nvPr/>
        </p:nvGrpSpPr>
        <p:grpSpPr>
          <a:xfrm>
            <a:off x="6776294" y="5455350"/>
            <a:ext cx="1434629" cy="678796"/>
            <a:chOff x="2493182" y="4598493"/>
            <a:chExt cx="1434629" cy="487007"/>
          </a:xfrm>
        </p:grpSpPr>
        <p:pic>
          <p:nvPicPr>
            <p:cNvPr id="141" name="Picture 140">
              <a:extLst>
                <a:ext uri="{FF2B5EF4-FFF2-40B4-BE49-F238E27FC236}">
                  <a16:creationId xmlns:a16="http://schemas.microsoft.com/office/drawing/2014/main" id="{753E62A8-024D-4AF0-90EE-D4BB73CFB3D3}"/>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42" name="Rectangle: Rounded Corners 141">
              <a:extLst>
                <a:ext uri="{FF2B5EF4-FFF2-40B4-BE49-F238E27FC236}">
                  <a16:creationId xmlns:a16="http://schemas.microsoft.com/office/drawing/2014/main" id="{ECD9E7FB-5803-4331-BEB7-1D0D0EE62F1E}"/>
                </a:ext>
              </a:extLst>
            </p:cNvPr>
            <p:cNvSpPr/>
            <p:nvPr/>
          </p:nvSpPr>
          <p:spPr>
            <a:xfrm>
              <a:off x="2493182" y="4598493"/>
              <a:ext cx="1434629" cy="4727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Scheduling Decision Queue</a:t>
              </a:r>
            </a:p>
          </p:txBody>
        </p:sp>
      </p:grpSp>
      <p:sp>
        <p:nvSpPr>
          <p:cNvPr id="143" name="Arrow: Right 142">
            <a:extLst>
              <a:ext uri="{FF2B5EF4-FFF2-40B4-BE49-F238E27FC236}">
                <a16:creationId xmlns:a16="http://schemas.microsoft.com/office/drawing/2014/main" id="{398EEDED-988B-45A2-A856-88D9189DFDD0}"/>
              </a:ext>
            </a:extLst>
          </p:cNvPr>
          <p:cNvSpPr/>
          <p:nvPr/>
        </p:nvSpPr>
        <p:spPr>
          <a:xfrm>
            <a:off x="6663775" y="5771657"/>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0667F6E5-B0D5-45EA-B892-860ABBE92F70}"/>
              </a:ext>
            </a:extLst>
          </p:cNvPr>
          <p:cNvSpPr/>
          <p:nvPr/>
        </p:nvSpPr>
        <p:spPr>
          <a:xfrm>
            <a:off x="9637711" y="5524729"/>
            <a:ext cx="1042046" cy="713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Scheduling Executor</a:t>
            </a:r>
            <a:endParaRPr lang="en-US" dirty="0"/>
          </a:p>
        </p:txBody>
      </p:sp>
      <p:sp>
        <p:nvSpPr>
          <p:cNvPr id="145" name="Arrow: Right 144">
            <a:extLst>
              <a:ext uri="{FF2B5EF4-FFF2-40B4-BE49-F238E27FC236}">
                <a16:creationId xmlns:a16="http://schemas.microsoft.com/office/drawing/2014/main" id="{4DD13332-8157-42BF-9B0E-C4238C55CC1E}"/>
              </a:ext>
            </a:extLst>
          </p:cNvPr>
          <p:cNvSpPr/>
          <p:nvPr/>
        </p:nvSpPr>
        <p:spPr>
          <a:xfrm>
            <a:off x="9094252" y="5795519"/>
            <a:ext cx="544759"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D128AF66-1FC9-4D62-ADD2-8F7605FEC4B3}"/>
              </a:ext>
            </a:extLst>
          </p:cNvPr>
          <p:cNvSpPr txBox="1"/>
          <p:nvPr/>
        </p:nvSpPr>
        <p:spPr>
          <a:xfrm>
            <a:off x="9086586" y="5797790"/>
            <a:ext cx="706027" cy="338554"/>
          </a:xfrm>
          <a:prstGeom prst="rect">
            <a:avLst/>
          </a:prstGeom>
          <a:noFill/>
        </p:spPr>
        <p:txBody>
          <a:bodyPr wrap="square" rtlCol="0">
            <a:spAutoFit/>
          </a:bodyPr>
          <a:lstStyle/>
          <a:p>
            <a:r>
              <a:rPr lang="en-US" sz="1600" dirty="0"/>
              <a:t>Read</a:t>
            </a:r>
          </a:p>
        </p:txBody>
      </p:sp>
      <p:grpSp>
        <p:nvGrpSpPr>
          <p:cNvPr id="147" name="Group 146">
            <a:extLst>
              <a:ext uri="{FF2B5EF4-FFF2-40B4-BE49-F238E27FC236}">
                <a16:creationId xmlns:a16="http://schemas.microsoft.com/office/drawing/2014/main" id="{6B58F76F-1465-4F93-8E41-536E80F26A36}"/>
              </a:ext>
            </a:extLst>
          </p:cNvPr>
          <p:cNvGrpSpPr/>
          <p:nvPr/>
        </p:nvGrpSpPr>
        <p:grpSpPr>
          <a:xfrm>
            <a:off x="9730854" y="4683804"/>
            <a:ext cx="1232860" cy="487060"/>
            <a:chOff x="2643069" y="4598440"/>
            <a:chExt cx="1232860" cy="487060"/>
          </a:xfrm>
        </p:grpSpPr>
        <p:pic>
          <p:nvPicPr>
            <p:cNvPr id="148" name="Picture 147">
              <a:extLst>
                <a:ext uri="{FF2B5EF4-FFF2-40B4-BE49-F238E27FC236}">
                  <a16:creationId xmlns:a16="http://schemas.microsoft.com/office/drawing/2014/main" id="{B08589E6-EF24-4F07-B2D8-D12FDAD86FC8}"/>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49" name="Rectangle: Rounded Corners 148">
              <a:extLst>
                <a:ext uri="{FF2B5EF4-FFF2-40B4-BE49-F238E27FC236}">
                  <a16:creationId xmlns:a16="http://schemas.microsoft.com/office/drawing/2014/main" id="{01F7B114-23B7-49CA-8047-20E6D9568DC0}"/>
                </a:ext>
              </a:extLst>
            </p:cNvPr>
            <p:cNvSpPr/>
            <p:nvPr/>
          </p:nvSpPr>
          <p:spPr>
            <a:xfrm>
              <a:off x="2715067" y="4598440"/>
              <a:ext cx="1160862" cy="4627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 Queue</a:t>
              </a:r>
            </a:p>
          </p:txBody>
        </p:sp>
      </p:grpSp>
      <p:sp>
        <p:nvSpPr>
          <p:cNvPr id="150" name="Arrow: Right 149">
            <a:extLst>
              <a:ext uri="{FF2B5EF4-FFF2-40B4-BE49-F238E27FC236}">
                <a16:creationId xmlns:a16="http://schemas.microsoft.com/office/drawing/2014/main" id="{8DC114AC-5871-41A1-92F3-B8F3B8341D5F}"/>
              </a:ext>
            </a:extLst>
          </p:cNvPr>
          <p:cNvSpPr/>
          <p:nvPr/>
        </p:nvSpPr>
        <p:spPr>
          <a:xfrm>
            <a:off x="9481985" y="4910191"/>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Arrow: Down 150">
            <a:extLst>
              <a:ext uri="{FF2B5EF4-FFF2-40B4-BE49-F238E27FC236}">
                <a16:creationId xmlns:a16="http://schemas.microsoft.com/office/drawing/2014/main" id="{8F5564E1-392B-4498-B52E-E5F2B6EC78A0}"/>
              </a:ext>
            </a:extLst>
          </p:cNvPr>
          <p:cNvSpPr/>
          <p:nvPr/>
        </p:nvSpPr>
        <p:spPr>
          <a:xfrm>
            <a:off x="10119087" y="5173795"/>
            <a:ext cx="119258" cy="382921"/>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8B596824-A3A2-4ABB-97FB-68785AD8E1A0}"/>
              </a:ext>
            </a:extLst>
          </p:cNvPr>
          <p:cNvGrpSpPr/>
          <p:nvPr/>
        </p:nvGrpSpPr>
        <p:grpSpPr>
          <a:xfrm>
            <a:off x="10764761" y="5487337"/>
            <a:ext cx="1434629" cy="678796"/>
            <a:chOff x="2493182" y="4598493"/>
            <a:chExt cx="1434629" cy="487007"/>
          </a:xfrm>
        </p:grpSpPr>
        <p:pic>
          <p:nvPicPr>
            <p:cNvPr id="153" name="Picture 152">
              <a:extLst>
                <a:ext uri="{FF2B5EF4-FFF2-40B4-BE49-F238E27FC236}">
                  <a16:creationId xmlns:a16="http://schemas.microsoft.com/office/drawing/2014/main" id="{985BDFCD-6296-4934-8A15-9F170DD62A4A}"/>
                </a:ext>
              </a:extLst>
            </p:cNvPr>
            <p:cNvPicPr>
              <a:picLocks noChangeAspect="1"/>
            </p:cNvPicPr>
            <p:nvPr/>
          </p:nvPicPr>
          <p:blipFill>
            <a:blip r:embed="rId2"/>
            <a:stretch>
              <a:fillRect/>
            </a:stretch>
          </p:blipFill>
          <p:spPr>
            <a:xfrm>
              <a:off x="2643069" y="4676909"/>
              <a:ext cx="1160863" cy="408591"/>
            </a:xfrm>
            <a:prstGeom prst="rect">
              <a:avLst/>
            </a:prstGeom>
          </p:spPr>
        </p:pic>
        <p:sp>
          <p:nvSpPr>
            <p:cNvPr id="154" name="Rectangle: Rounded Corners 153">
              <a:extLst>
                <a:ext uri="{FF2B5EF4-FFF2-40B4-BE49-F238E27FC236}">
                  <a16:creationId xmlns:a16="http://schemas.microsoft.com/office/drawing/2014/main" id="{8F6265BC-42A3-4F51-AC20-F4E264FBC6BE}"/>
                </a:ext>
              </a:extLst>
            </p:cNvPr>
            <p:cNvSpPr/>
            <p:nvPr/>
          </p:nvSpPr>
          <p:spPr>
            <a:xfrm>
              <a:off x="2493182" y="4598493"/>
              <a:ext cx="1434629" cy="4727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Scheduling Decision Queue</a:t>
              </a:r>
            </a:p>
          </p:txBody>
        </p:sp>
      </p:grpSp>
      <p:sp>
        <p:nvSpPr>
          <p:cNvPr id="155" name="Arrow: Right 154">
            <a:extLst>
              <a:ext uri="{FF2B5EF4-FFF2-40B4-BE49-F238E27FC236}">
                <a16:creationId xmlns:a16="http://schemas.microsoft.com/office/drawing/2014/main" id="{7F9E54E7-E57F-4C75-B391-6999BEEEBD5E}"/>
              </a:ext>
            </a:extLst>
          </p:cNvPr>
          <p:cNvSpPr/>
          <p:nvPr/>
        </p:nvSpPr>
        <p:spPr>
          <a:xfrm>
            <a:off x="10652242" y="5803644"/>
            <a:ext cx="279835" cy="848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378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4D6938AE-2277-4952-9C3D-3BF727FA2E2D}"/>
              </a:ext>
            </a:extLst>
          </p:cNvPr>
          <p:cNvSpPr/>
          <p:nvPr/>
        </p:nvSpPr>
        <p:spPr>
          <a:xfrm>
            <a:off x="4519442" y="3870406"/>
            <a:ext cx="3689838" cy="1206106"/>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6D21896-1565-4FCB-816F-F4C065AA8A54}"/>
              </a:ext>
            </a:extLst>
          </p:cNvPr>
          <p:cNvSpPr/>
          <p:nvPr/>
        </p:nvSpPr>
        <p:spPr>
          <a:xfrm>
            <a:off x="6272225" y="4103845"/>
            <a:ext cx="1591615" cy="886353"/>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pPr algn="ctr"/>
            <a:endParaRPr lang="en-US" sz="1400" b="1" dirty="0">
              <a:solidFill>
                <a:schemeClr val="tx1"/>
              </a:solidFill>
            </a:endParaRPr>
          </a:p>
          <a:p>
            <a:pPr algn="ctr"/>
            <a:r>
              <a:rPr lang="en-US" sz="1400" b="1" dirty="0" err="1">
                <a:solidFill>
                  <a:schemeClr val="tx1"/>
                </a:solidFill>
              </a:rPr>
              <a:t>Openstack</a:t>
            </a:r>
            <a:r>
              <a:rPr lang="en-US" sz="1400" b="1" dirty="0">
                <a:solidFill>
                  <a:schemeClr val="tx1"/>
                </a:solidFill>
              </a:rPr>
              <a:t> Cluster</a:t>
            </a:r>
          </a:p>
        </p:txBody>
      </p:sp>
      <p:cxnSp>
        <p:nvCxnSpPr>
          <p:cNvPr id="81" name="Straight Arrow Connector 80">
            <a:extLst>
              <a:ext uri="{FF2B5EF4-FFF2-40B4-BE49-F238E27FC236}">
                <a16:creationId xmlns:a16="http://schemas.microsoft.com/office/drawing/2014/main" id="{34782FF2-F6DB-4F63-BF47-A557C1FDA621}"/>
              </a:ext>
            </a:extLst>
          </p:cNvPr>
          <p:cNvCxnSpPr>
            <a:cxnSpLocks/>
            <a:stCxn id="113" idx="2"/>
            <a:endCxn id="115" idx="0"/>
          </p:cNvCxnSpPr>
          <p:nvPr/>
        </p:nvCxnSpPr>
        <p:spPr>
          <a:xfrm flipH="1">
            <a:off x="5305161" y="3409806"/>
            <a:ext cx="348468" cy="69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04B5226-EC41-4008-B9D0-D384B4EFB18E}"/>
              </a:ext>
            </a:extLst>
          </p:cNvPr>
          <p:cNvCxnSpPr>
            <a:cxnSpLocks/>
            <a:endCxn id="98" idx="1"/>
          </p:cNvCxnSpPr>
          <p:nvPr/>
        </p:nvCxnSpPr>
        <p:spPr>
          <a:xfrm flipV="1">
            <a:off x="4232855" y="2748788"/>
            <a:ext cx="1122728" cy="6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CE4337B0-3F9A-45B1-BDD3-26D6E5A5504F}"/>
              </a:ext>
            </a:extLst>
          </p:cNvPr>
          <p:cNvPicPr>
            <a:picLocks noChangeAspect="1"/>
          </p:cNvPicPr>
          <p:nvPr/>
        </p:nvPicPr>
        <p:blipFill>
          <a:blip r:embed="rId2"/>
          <a:stretch>
            <a:fillRect/>
          </a:stretch>
        </p:blipFill>
        <p:spPr>
          <a:xfrm>
            <a:off x="2840447" y="2493960"/>
            <a:ext cx="1409700" cy="466725"/>
          </a:xfrm>
          <a:prstGeom prst="rect">
            <a:avLst/>
          </a:prstGeom>
        </p:spPr>
      </p:pic>
      <p:sp>
        <p:nvSpPr>
          <p:cNvPr id="98" name="TextBox 97">
            <a:extLst>
              <a:ext uri="{FF2B5EF4-FFF2-40B4-BE49-F238E27FC236}">
                <a16:creationId xmlns:a16="http://schemas.microsoft.com/office/drawing/2014/main" id="{FC23F0C1-7A69-40EA-97BE-CCF80763BFEB}"/>
              </a:ext>
            </a:extLst>
          </p:cNvPr>
          <p:cNvSpPr txBox="1"/>
          <p:nvPr/>
        </p:nvSpPr>
        <p:spPr>
          <a:xfrm>
            <a:off x="5355583" y="2425622"/>
            <a:ext cx="1833283" cy="646331"/>
          </a:xfrm>
          <a:prstGeom prst="rect">
            <a:avLst/>
          </a:prstGeom>
          <a:solidFill>
            <a:srgbClr val="FDEEE3"/>
          </a:solidFill>
          <a:ln>
            <a:solidFill>
              <a:schemeClr val="tx1"/>
            </a:solidFill>
          </a:ln>
        </p:spPr>
        <p:txBody>
          <a:bodyPr wrap="square" rtlCol="0">
            <a:spAutoFit/>
          </a:bodyPr>
          <a:lstStyle/>
          <a:p>
            <a:pPr algn="ctr"/>
            <a:r>
              <a:rPr lang="en-US" dirty="0"/>
              <a:t>VM Request  Dispatcher</a:t>
            </a:r>
          </a:p>
        </p:txBody>
      </p:sp>
      <p:sp>
        <p:nvSpPr>
          <p:cNvPr id="100" name="TextBox 99">
            <a:extLst>
              <a:ext uri="{FF2B5EF4-FFF2-40B4-BE49-F238E27FC236}">
                <a16:creationId xmlns:a16="http://schemas.microsoft.com/office/drawing/2014/main" id="{6FE94764-FD93-44ED-B2F8-5F2D851C1C05}"/>
              </a:ext>
            </a:extLst>
          </p:cNvPr>
          <p:cNvSpPr txBox="1"/>
          <p:nvPr/>
        </p:nvSpPr>
        <p:spPr>
          <a:xfrm>
            <a:off x="2974974" y="2462882"/>
            <a:ext cx="1434629" cy="523220"/>
          </a:xfrm>
          <a:prstGeom prst="rect">
            <a:avLst/>
          </a:prstGeom>
          <a:noFill/>
          <a:ln>
            <a:noFill/>
            <a:prstDash val="dash"/>
          </a:ln>
        </p:spPr>
        <p:txBody>
          <a:bodyPr wrap="square" rtlCol="0">
            <a:spAutoFit/>
          </a:bodyPr>
          <a:lstStyle/>
          <a:p>
            <a:r>
              <a:rPr lang="en-US" sz="1400" b="1" dirty="0"/>
              <a:t>Scheduling Decision Queue</a:t>
            </a:r>
          </a:p>
        </p:txBody>
      </p:sp>
      <p:sp>
        <p:nvSpPr>
          <p:cNvPr id="114" name="TextBox 113">
            <a:extLst>
              <a:ext uri="{FF2B5EF4-FFF2-40B4-BE49-F238E27FC236}">
                <a16:creationId xmlns:a16="http://schemas.microsoft.com/office/drawing/2014/main" id="{905FE761-21E8-4E28-B470-B7B6F092E2C6}"/>
              </a:ext>
            </a:extLst>
          </p:cNvPr>
          <p:cNvSpPr txBox="1"/>
          <p:nvPr/>
        </p:nvSpPr>
        <p:spPr>
          <a:xfrm>
            <a:off x="4334803" y="2244429"/>
            <a:ext cx="938147" cy="523220"/>
          </a:xfrm>
          <a:prstGeom prst="rect">
            <a:avLst/>
          </a:prstGeom>
          <a:noFill/>
          <a:ln>
            <a:noFill/>
            <a:prstDash val="dash"/>
          </a:ln>
        </p:spPr>
        <p:txBody>
          <a:bodyPr wrap="square" rtlCol="0">
            <a:spAutoFit/>
          </a:bodyPr>
          <a:lstStyle/>
          <a:p>
            <a:r>
              <a:rPr lang="en-US" sz="1400" b="1" dirty="0"/>
              <a:t>Dequeue decision</a:t>
            </a:r>
          </a:p>
        </p:txBody>
      </p:sp>
      <p:sp>
        <p:nvSpPr>
          <p:cNvPr id="115" name="Rectangle 114">
            <a:extLst>
              <a:ext uri="{FF2B5EF4-FFF2-40B4-BE49-F238E27FC236}">
                <a16:creationId xmlns:a16="http://schemas.microsoft.com/office/drawing/2014/main" id="{038BEE16-28E7-4D47-B7DA-F6EA2D1340CB}"/>
              </a:ext>
            </a:extLst>
          </p:cNvPr>
          <p:cNvSpPr/>
          <p:nvPr/>
        </p:nvSpPr>
        <p:spPr>
          <a:xfrm>
            <a:off x="4596860" y="4103845"/>
            <a:ext cx="1416601" cy="886353"/>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pPr algn="ctr"/>
            <a:endParaRPr lang="en-US" sz="1400" b="1" dirty="0">
              <a:solidFill>
                <a:schemeClr val="tx1"/>
              </a:solidFill>
            </a:endParaRPr>
          </a:p>
          <a:p>
            <a:pPr algn="ctr"/>
            <a:r>
              <a:rPr lang="en-US" sz="1400" b="1" dirty="0">
                <a:solidFill>
                  <a:schemeClr val="tx1"/>
                </a:solidFill>
              </a:rPr>
              <a:t>K8S Cluster</a:t>
            </a:r>
          </a:p>
        </p:txBody>
      </p:sp>
      <p:sp>
        <p:nvSpPr>
          <p:cNvPr id="113" name="Rectangle 112">
            <a:extLst>
              <a:ext uri="{FF2B5EF4-FFF2-40B4-BE49-F238E27FC236}">
                <a16:creationId xmlns:a16="http://schemas.microsoft.com/office/drawing/2014/main" id="{E7AE8124-FF02-43DC-94C7-25F419BF7A04}"/>
              </a:ext>
            </a:extLst>
          </p:cNvPr>
          <p:cNvSpPr/>
          <p:nvPr/>
        </p:nvSpPr>
        <p:spPr>
          <a:xfrm>
            <a:off x="5073797" y="3034700"/>
            <a:ext cx="1159664" cy="375106"/>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Kubernetest</a:t>
            </a:r>
            <a:r>
              <a:rPr lang="en-US" sz="1400" b="1" dirty="0">
                <a:solidFill>
                  <a:schemeClr val="tx1"/>
                </a:solidFill>
              </a:rPr>
              <a:t> API Adaptor</a:t>
            </a:r>
          </a:p>
        </p:txBody>
      </p:sp>
      <p:sp>
        <p:nvSpPr>
          <p:cNvPr id="117" name="Rectangle 116">
            <a:extLst>
              <a:ext uri="{FF2B5EF4-FFF2-40B4-BE49-F238E27FC236}">
                <a16:creationId xmlns:a16="http://schemas.microsoft.com/office/drawing/2014/main" id="{C36E0FD5-B38E-449C-8EDE-49D63A42DB1C}"/>
              </a:ext>
            </a:extLst>
          </p:cNvPr>
          <p:cNvSpPr/>
          <p:nvPr/>
        </p:nvSpPr>
        <p:spPr>
          <a:xfrm>
            <a:off x="6248650" y="3039762"/>
            <a:ext cx="1148980" cy="375106"/>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endParaRPr lang="en-US" sz="1400" b="1" dirty="0">
              <a:solidFill>
                <a:schemeClr val="tx1"/>
              </a:solidFill>
            </a:endParaRPr>
          </a:p>
          <a:p>
            <a:pPr algn="ctr"/>
            <a:r>
              <a:rPr lang="en-US" sz="1400" b="1" dirty="0">
                <a:solidFill>
                  <a:schemeClr val="tx1"/>
                </a:solidFill>
              </a:rPr>
              <a:t>API Adaptor</a:t>
            </a:r>
          </a:p>
        </p:txBody>
      </p:sp>
      <p:cxnSp>
        <p:nvCxnSpPr>
          <p:cNvPr id="120" name="Straight Arrow Connector 119">
            <a:extLst>
              <a:ext uri="{FF2B5EF4-FFF2-40B4-BE49-F238E27FC236}">
                <a16:creationId xmlns:a16="http://schemas.microsoft.com/office/drawing/2014/main" id="{2C0F72FE-F810-4993-BD9D-74307675FB21}"/>
              </a:ext>
            </a:extLst>
          </p:cNvPr>
          <p:cNvCxnSpPr>
            <a:cxnSpLocks/>
            <a:stCxn id="117" idx="2"/>
            <a:endCxn id="71" idx="0"/>
          </p:cNvCxnSpPr>
          <p:nvPr/>
        </p:nvCxnSpPr>
        <p:spPr>
          <a:xfrm>
            <a:off x="6823140" y="3414868"/>
            <a:ext cx="244893" cy="688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itle 1">
            <a:extLst>
              <a:ext uri="{FF2B5EF4-FFF2-40B4-BE49-F238E27FC236}">
                <a16:creationId xmlns:a16="http://schemas.microsoft.com/office/drawing/2014/main" id="{7467A56C-6D9D-48B2-ACA8-A4F72D219475}"/>
              </a:ext>
            </a:extLst>
          </p:cNvPr>
          <p:cNvSpPr txBox="1">
            <a:spLocks/>
          </p:cNvSpPr>
          <p:nvPr/>
        </p:nvSpPr>
        <p:spPr>
          <a:xfrm>
            <a:off x="427084" y="79060"/>
            <a:ext cx="11386544"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rPr>
              <a:t>Global Scheduler System Flow</a:t>
            </a:r>
          </a:p>
        </p:txBody>
      </p:sp>
      <p:sp>
        <p:nvSpPr>
          <p:cNvPr id="28" name="Cube 27">
            <a:extLst>
              <a:ext uri="{FF2B5EF4-FFF2-40B4-BE49-F238E27FC236}">
                <a16:creationId xmlns:a16="http://schemas.microsoft.com/office/drawing/2014/main" id="{79492C8E-A51F-4746-949C-C0CE9AC3482E}"/>
              </a:ext>
            </a:extLst>
          </p:cNvPr>
          <p:cNvSpPr/>
          <p:nvPr/>
        </p:nvSpPr>
        <p:spPr>
          <a:xfrm>
            <a:off x="6501012" y="4455213"/>
            <a:ext cx="143236" cy="1553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Cube 28">
            <a:extLst>
              <a:ext uri="{FF2B5EF4-FFF2-40B4-BE49-F238E27FC236}">
                <a16:creationId xmlns:a16="http://schemas.microsoft.com/office/drawing/2014/main" id="{78F33259-59E4-48F9-A1F9-D2ACCBBD9A0A}"/>
              </a:ext>
            </a:extLst>
          </p:cNvPr>
          <p:cNvSpPr/>
          <p:nvPr/>
        </p:nvSpPr>
        <p:spPr>
          <a:xfrm>
            <a:off x="6791563" y="4443953"/>
            <a:ext cx="143236" cy="1604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Cube 29">
            <a:extLst>
              <a:ext uri="{FF2B5EF4-FFF2-40B4-BE49-F238E27FC236}">
                <a16:creationId xmlns:a16="http://schemas.microsoft.com/office/drawing/2014/main" id="{3034161A-F695-4471-B28B-35644E99CA0F}"/>
              </a:ext>
            </a:extLst>
          </p:cNvPr>
          <p:cNvSpPr/>
          <p:nvPr/>
        </p:nvSpPr>
        <p:spPr>
          <a:xfrm>
            <a:off x="7255292" y="4455213"/>
            <a:ext cx="143236" cy="1553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Cube 30">
            <a:extLst>
              <a:ext uri="{FF2B5EF4-FFF2-40B4-BE49-F238E27FC236}">
                <a16:creationId xmlns:a16="http://schemas.microsoft.com/office/drawing/2014/main" id="{63C7598E-4241-493F-8798-AA34A7BF40D2}"/>
              </a:ext>
            </a:extLst>
          </p:cNvPr>
          <p:cNvSpPr/>
          <p:nvPr/>
        </p:nvSpPr>
        <p:spPr>
          <a:xfrm>
            <a:off x="7545843" y="4443953"/>
            <a:ext cx="143236" cy="1604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Cube 31">
            <a:extLst>
              <a:ext uri="{FF2B5EF4-FFF2-40B4-BE49-F238E27FC236}">
                <a16:creationId xmlns:a16="http://schemas.microsoft.com/office/drawing/2014/main" id="{7EAC4B15-6257-4A4A-BC87-F77AFA388C15}"/>
              </a:ext>
            </a:extLst>
          </p:cNvPr>
          <p:cNvSpPr/>
          <p:nvPr/>
        </p:nvSpPr>
        <p:spPr>
          <a:xfrm>
            <a:off x="6967073" y="4161663"/>
            <a:ext cx="143236" cy="1553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Cube 32">
            <a:extLst>
              <a:ext uri="{FF2B5EF4-FFF2-40B4-BE49-F238E27FC236}">
                <a16:creationId xmlns:a16="http://schemas.microsoft.com/office/drawing/2014/main" id="{DF81DCBC-D759-4D52-9A9C-7BCEE354B987}"/>
              </a:ext>
            </a:extLst>
          </p:cNvPr>
          <p:cNvSpPr/>
          <p:nvPr/>
        </p:nvSpPr>
        <p:spPr>
          <a:xfrm>
            <a:off x="7257624" y="4150403"/>
            <a:ext cx="143236" cy="1604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Cube 41">
            <a:extLst>
              <a:ext uri="{FF2B5EF4-FFF2-40B4-BE49-F238E27FC236}">
                <a16:creationId xmlns:a16="http://schemas.microsoft.com/office/drawing/2014/main" id="{75F8DED2-33CA-45FA-8434-B17144EF48CF}"/>
              </a:ext>
            </a:extLst>
          </p:cNvPr>
          <p:cNvSpPr/>
          <p:nvPr/>
        </p:nvSpPr>
        <p:spPr>
          <a:xfrm>
            <a:off x="4726002" y="4466473"/>
            <a:ext cx="143236" cy="1553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Cube 42">
            <a:extLst>
              <a:ext uri="{FF2B5EF4-FFF2-40B4-BE49-F238E27FC236}">
                <a16:creationId xmlns:a16="http://schemas.microsoft.com/office/drawing/2014/main" id="{55664B5E-F3E1-49E5-9DEB-940E7B3000CC}"/>
              </a:ext>
            </a:extLst>
          </p:cNvPr>
          <p:cNvSpPr/>
          <p:nvPr/>
        </p:nvSpPr>
        <p:spPr>
          <a:xfrm>
            <a:off x="5016553" y="4455213"/>
            <a:ext cx="143236" cy="1604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Cube 43">
            <a:extLst>
              <a:ext uri="{FF2B5EF4-FFF2-40B4-BE49-F238E27FC236}">
                <a16:creationId xmlns:a16="http://schemas.microsoft.com/office/drawing/2014/main" id="{591DD90F-99E5-4533-B32E-37BCBDC56884}"/>
              </a:ext>
            </a:extLst>
          </p:cNvPr>
          <p:cNvSpPr/>
          <p:nvPr/>
        </p:nvSpPr>
        <p:spPr>
          <a:xfrm>
            <a:off x="5480282" y="4466473"/>
            <a:ext cx="143236" cy="1553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Cube 44">
            <a:extLst>
              <a:ext uri="{FF2B5EF4-FFF2-40B4-BE49-F238E27FC236}">
                <a16:creationId xmlns:a16="http://schemas.microsoft.com/office/drawing/2014/main" id="{9BAB75F4-B033-4A9B-8086-B8A50CDE6A21}"/>
              </a:ext>
            </a:extLst>
          </p:cNvPr>
          <p:cNvSpPr/>
          <p:nvPr/>
        </p:nvSpPr>
        <p:spPr>
          <a:xfrm>
            <a:off x="5770833" y="4455213"/>
            <a:ext cx="143236" cy="1604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Cube 45">
            <a:extLst>
              <a:ext uri="{FF2B5EF4-FFF2-40B4-BE49-F238E27FC236}">
                <a16:creationId xmlns:a16="http://schemas.microsoft.com/office/drawing/2014/main" id="{0F39DF72-A3A8-4EC8-A55A-188115A6BF7F}"/>
              </a:ext>
            </a:extLst>
          </p:cNvPr>
          <p:cNvSpPr/>
          <p:nvPr/>
        </p:nvSpPr>
        <p:spPr>
          <a:xfrm>
            <a:off x="5192063" y="4172923"/>
            <a:ext cx="143236" cy="1553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Cube 46">
            <a:extLst>
              <a:ext uri="{FF2B5EF4-FFF2-40B4-BE49-F238E27FC236}">
                <a16:creationId xmlns:a16="http://schemas.microsoft.com/office/drawing/2014/main" id="{A012B360-5AA4-4C89-BA3B-E92EA30B3DA4}"/>
              </a:ext>
            </a:extLst>
          </p:cNvPr>
          <p:cNvSpPr/>
          <p:nvPr/>
        </p:nvSpPr>
        <p:spPr>
          <a:xfrm>
            <a:off x="5482614" y="4161663"/>
            <a:ext cx="143236" cy="1604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450140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4D6938AE-2277-4952-9C3D-3BF727FA2E2D}"/>
              </a:ext>
            </a:extLst>
          </p:cNvPr>
          <p:cNvSpPr/>
          <p:nvPr/>
        </p:nvSpPr>
        <p:spPr>
          <a:xfrm>
            <a:off x="8906438" y="5654291"/>
            <a:ext cx="2581275" cy="849808"/>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CACE897A-E300-4F2E-86DF-C8E8295D75F6}"/>
              </a:ext>
            </a:extLst>
          </p:cNvPr>
          <p:cNvSpPr/>
          <p:nvPr/>
        </p:nvSpPr>
        <p:spPr>
          <a:xfrm>
            <a:off x="663215" y="472958"/>
            <a:ext cx="11109341" cy="4760928"/>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16777ED5-6804-41BF-847A-3DD1ABCB9CE0}"/>
              </a:ext>
            </a:extLst>
          </p:cNvPr>
          <p:cNvSpPr/>
          <p:nvPr/>
        </p:nvSpPr>
        <p:spPr>
          <a:xfrm>
            <a:off x="1264556" y="583514"/>
            <a:ext cx="1314587" cy="452762"/>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E95B0D-2F07-440B-BAA2-B1C677FF8950}"/>
              </a:ext>
            </a:extLst>
          </p:cNvPr>
          <p:cNvSpPr/>
          <p:nvPr/>
        </p:nvSpPr>
        <p:spPr>
          <a:xfrm>
            <a:off x="1217671" y="1413359"/>
            <a:ext cx="1428740" cy="689987"/>
          </a:xfrm>
          <a:prstGeom prst="rect">
            <a:avLst/>
          </a:prstGeom>
          <a:solidFill>
            <a:srgbClr val="FDEE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Scheduling API Server</a:t>
            </a:r>
          </a:p>
        </p:txBody>
      </p:sp>
      <p:sp>
        <p:nvSpPr>
          <p:cNvPr id="11" name="Rectangle 10">
            <a:extLst>
              <a:ext uri="{FF2B5EF4-FFF2-40B4-BE49-F238E27FC236}">
                <a16:creationId xmlns:a16="http://schemas.microsoft.com/office/drawing/2014/main" id="{68552229-974C-48FC-9582-173F3C3C0CD4}"/>
              </a:ext>
            </a:extLst>
          </p:cNvPr>
          <p:cNvSpPr/>
          <p:nvPr/>
        </p:nvSpPr>
        <p:spPr>
          <a:xfrm>
            <a:off x="1216124" y="551759"/>
            <a:ext cx="1428740" cy="466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Store</a:t>
            </a:r>
          </a:p>
        </p:txBody>
      </p:sp>
      <p:cxnSp>
        <p:nvCxnSpPr>
          <p:cNvPr id="12" name="Straight Arrow Connector 11">
            <a:extLst>
              <a:ext uri="{FF2B5EF4-FFF2-40B4-BE49-F238E27FC236}">
                <a16:creationId xmlns:a16="http://schemas.microsoft.com/office/drawing/2014/main" id="{67FE6375-F4EB-491C-BA1F-DB69FC5567BC}"/>
              </a:ext>
            </a:extLst>
          </p:cNvPr>
          <p:cNvCxnSpPr>
            <a:cxnSpLocks/>
            <a:stCxn id="4" idx="0"/>
          </p:cNvCxnSpPr>
          <p:nvPr/>
        </p:nvCxnSpPr>
        <p:spPr>
          <a:xfrm flipV="1">
            <a:off x="1932041" y="1047821"/>
            <a:ext cx="1521" cy="365538"/>
          </a:xfrm>
          <a:prstGeom prst="straightConnector1">
            <a:avLst/>
          </a:prstGeom>
          <a:ln>
            <a:solidFill>
              <a:schemeClr val="accent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147F461-F302-4CB6-A373-9D7F11999AA6}"/>
              </a:ext>
            </a:extLst>
          </p:cNvPr>
          <p:cNvSpPr txBox="1"/>
          <p:nvPr/>
        </p:nvSpPr>
        <p:spPr>
          <a:xfrm>
            <a:off x="146182" y="1477578"/>
            <a:ext cx="1428741" cy="307777"/>
          </a:xfrm>
          <a:prstGeom prst="rect">
            <a:avLst/>
          </a:prstGeom>
          <a:noFill/>
          <a:ln>
            <a:noFill/>
            <a:prstDash val="dash"/>
          </a:ln>
        </p:spPr>
        <p:txBody>
          <a:bodyPr wrap="square" rtlCol="0">
            <a:spAutoFit/>
          </a:bodyPr>
          <a:lstStyle/>
          <a:p>
            <a:r>
              <a:rPr lang="en-US" sz="1400" b="1" dirty="0"/>
              <a:t>VM Request</a:t>
            </a:r>
          </a:p>
        </p:txBody>
      </p:sp>
      <p:cxnSp>
        <p:nvCxnSpPr>
          <p:cNvPr id="53" name="Straight Arrow Connector 52">
            <a:extLst>
              <a:ext uri="{FF2B5EF4-FFF2-40B4-BE49-F238E27FC236}">
                <a16:creationId xmlns:a16="http://schemas.microsoft.com/office/drawing/2014/main" id="{AD88A3DF-FEBF-4864-B263-3336A1FE58A6}"/>
              </a:ext>
            </a:extLst>
          </p:cNvPr>
          <p:cNvCxnSpPr>
            <a:cxnSpLocks/>
          </p:cNvCxnSpPr>
          <p:nvPr/>
        </p:nvCxnSpPr>
        <p:spPr>
          <a:xfrm>
            <a:off x="40778" y="1761870"/>
            <a:ext cx="1244423"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6D21896-1565-4FCB-816F-F4C065AA8A54}"/>
              </a:ext>
            </a:extLst>
          </p:cNvPr>
          <p:cNvSpPr/>
          <p:nvPr/>
        </p:nvSpPr>
        <p:spPr>
          <a:xfrm>
            <a:off x="10109151" y="5803699"/>
            <a:ext cx="991002"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r>
              <a:rPr lang="en-US" sz="1400" b="1" dirty="0">
                <a:solidFill>
                  <a:schemeClr val="tx1"/>
                </a:solidFill>
              </a:rPr>
              <a:t> Cluster</a:t>
            </a:r>
          </a:p>
        </p:txBody>
      </p:sp>
      <p:cxnSp>
        <p:nvCxnSpPr>
          <p:cNvPr id="81" name="Straight Arrow Connector 80">
            <a:extLst>
              <a:ext uri="{FF2B5EF4-FFF2-40B4-BE49-F238E27FC236}">
                <a16:creationId xmlns:a16="http://schemas.microsoft.com/office/drawing/2014/main" id="{34782FF2-F6DB-4F63-BF47-A557C1FDA621}"/>
              </a:ext>
            </a:extLst>
          </p:cNvPr>
          <p:cNvCxnSpPr>
            <a:cxnSpLocks/>
            <a:stCxn id="98" idx="2"/>
            <a:endCxn id="115" idx="0"/>
          </p:cNvCxnSpPr>
          <p:nvPr/>
        </p:nvCxnSpPr>
        <p:spPr>
          <a:xfrm>
            <a:off x="9461669" y="4831287"/>
            <a:ext cx="185180" cy="96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04B5226-EC41-4008-B9D0-D384B4EFB18E}"/>
              </a:ext>
            </a:extLst>
          </p:cNvPr>
          <p:cNvCxnSpPr>
            <a:cxnSpLocks/>
          </p:cNvCxnSpPr>
          <p:nvPr/>
        </p:nvCxnSpPr>
        <p:spPr>
          <a:xfrm flipV="1">
            <a:off x="7859975" y="4591173"/>
            <a:ext cx="704711" cy="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973AC54C-8AB3-4F62-BA03-DA8683DD30A7}"/>
              </a:ext>
            </a:extLst>
          </p:cNvPr>
          <p:cNvSpPr txBox="1"/>
          <p:nvPr/>
        </p:nvSpPr>
        <p:spPr>
          <a:xfrm>
            <a:off x="4208329" y="420103"/>
            <a:ext cx="4111887" cy="461665"/>
          </a:xfrm>
          <a:prstGeom prst="rect">
            <a:avLst/>
          </a:prstGeom>
          <a:noFill/>
        </p:spPr>
        <p:txBody>
          <a:bodyPr wrap="square" rtlCol="0">
            <a:spAutoFit/>
          </a:bodyPr>
          <a:lstStyle/>
          <a:p>
            <a:r>
              <a:rPr lang="en-US" sz="2400" b="1" dirty="0"/>
              <a:t>Global Scheduling Framework</a:t>
            </a:r>
          </a:p>
        </p:txBody>
      </p:sp>
      <p:sp>
        <p:nvSpPr>
          <p:cNvPr id="21" name="TextBox 20">
            <a:extLst>
              <a:ext uri="{FF2B5EF4-FFF2-40B4-BE49-F238E27FC236}">
                <a16:creationId xmlns:a16="http://schemas.microsoft.com/office/drawing/2014/main" id="{850AE14E-1175-476C-AB7C-996D54F6579F}"/>
              </a:ext>
            </a:extLst>
          </p:cNvPr>
          <p:cNvSpPr txBox="1"/>
          <p:nvPr/>
        </p:nvSpPr>
        <p:spPr>
          <a:xfrm>
            <a:off x="975453" y="4294767"/>
            <a:ext cx="1611558" cy="646331"/>
          </a:xfrm>
          <a:prstGeom prst="rect">
            <a:avLst/>
          </a:prstGeom>
          <a:solidFill>
            <a:srgbClr val="FDEEE3"/>
          </a:solidFill>
          <a:ln>
            <a:solidFill>
              <a:schemeClr val="tx1"/>
            </a:solidFill>
          </a:ln>
        </p:spPr>
        <p:txBody>
          <a:bodyPr wrap="square" rtlCol="0">
            <a:spAutoFit/>
          </a:bodyPr>
          <a:lstStyle/>
          <a:p>
            <a:r>
              <a:rPr lang="en-US" dirty="0"/>
              <a:t>Scheduling Event Handler</a:t>
            </a:r>
          </a:p>
        </p:txBody>
      </p:sp>
      <p:pic>
        <p:nvPicPr>
          <p:cNvPr id="23" name="Picture 22">
            <a:extLst>
              <a:ext uri="{FF2B5EF4-FFF2-40B4-BE49-F238E27FC236}">
                <a16:creationId xmlns:a16="http://schemas.microsoft.com/office/drawing/2014/main" id="{0E6B02CE-93A6-462E-831B-9587FF7F3020}"/>
              </a:ext>
            </a:extLst>
          </p:cNvPr>
          <p:cNvPicPr>
            <a:picLocks noChangeAspect="1"/>
          </p:cNvPicPr>
          <p:nvPr/>
        </p:nvPicPr>
        <p:blipFill>
          <a:blip r:embed="rId2"/>
          <a:stretch>
            <a:fillRect/>
          </a:stretch>
        </p:blipFill>
        <p:spPr>
          <a:xfrm>
            <a:off x="3046656" y="4375019"/>
            <a:ext cx="1409700" cy="466725"/>
          </a:xfrm>
          <a:prstGeom prst="rect">
            <a:avLst/>
          </a:prstGeom>
        </p:spPr>
      </p:pic>
      <p:sp>
        <p:nvSpPr>
          <p:cNvPr id="86" name="TextBox 85">
            <a:extLst>
              <a:ext uri="{FF2B5EF4-FFF2-40B4-BE49-F238E27FC236}">
                <a16:creationId xmlns:a16="http://schemas.microsoft.com/office/drawing/2014/main" id="{58B8AB0B-C385-4F86-8125-7831CBCDEFDE}"/>
              </a:ext>
            </a:extLst>
          </p:cNvPr>
          <p:cNvSpPr txBox="1"/>
          <p:nvPr/>
        </p:nvSpPr>
        <p:spPr>
          <a:xfrm>
            <a:off x="4684353" y="4211721"/>
            <a:ext cx="1214223" cy="923330"/>
          </a:xfrm>
          <a:prstGeom prst="rect">
            <a:avLst/>
          </a:prstGeom>
          <a:solidFill>
            <a:srgbClr val="FFC000"/>
          </a:solidFill>
          <a:ln>
            <a:solidFill>
              <a:schemeClr val="tx1"/>
            </a:solidFill>
          </a:ln>
        </p:spPr>
        <p:txBody>
          <a:bodyPr wrap="square" rtlCol="0">
            <a:spAutoFit/>
          </a:bodyPr>
          <a:lstStyle/>
          <a:p>
            <a:r>
              <a:rPr lang="en-US" b="1" dirty="0"/>
              <a:t>Scheduling Algorithm Executor</a:t>
            </a:r>
          </a:p>
        </p:txBody>
      </p:sp>
      <p:cxnSp>
        <p:nvCxnSpPr>
          <p:cNvPr id="29" name="Straight Arrow Connector 28">
            <a:extLst>
              <a:ext uri="{FF2B5EF4-FFF2-40B4-BE49-F238E27FC236}">
                <a16:creationId xmlns:a16="http://schemas.microsoft.com/office/drawing/2014/main" id="{B030949D-8685-4B7F-8072-04E1D53E8597}"/>
              </a:ext>
            </a:extLst>
          </p:cNvPr>
          <p:cNvCxnSpPr>
            <a:cxnSpLocks/>
          </p:cNvCxnSpPr>
          <p:nvPr/>
        </p:nvCxnSpPr>
        <p:spPr>
          <a:xfrm>
            <a:off x="1818169" y="3115620"/>
            <a:ext cx="0" cy="1161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E4415BE-FF38-4383-A646-DC34C14E822A}"/>
              </a:ext>
            </a:extLst>
          </p:cNvPr>
          <p:cNvCxnSpPr>
            <a:cxnSpLocks/>
            <a:endCxn id="23" idx="1"/>
          </p:cNvCxnSpPr>
          <p:nvPr/>
        </p:nvCxnSpPr>
        <p:spPr>
          <a:xfrm>
            <a:off x="2586987" y="4608382"/>
            <a:ext cx="459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BA2AE5A-5982-40A8-8EAF-A154F40C4FE1}"/>
              </a:ext>
            </a:extLst>
          </p:cNvPr>
          <p:cNvSpPr txBox="1"/>
          <p:nvPr/>
        </p:nvSpPr>
        <p:spPr>
          <a:xfrm>
            <a:off x="3309252" y="4311480"/>
            <a:ext cx="1195491" cy="523220"/>
          </a:xfrm>
          <a:prstGeom prst="rect">
            <a:avLst/>
          </a:prstGeom>
          <a:noFill/>
          <a:ln>
            <a:noFill/>
            <a:prstDash val="dash"/>
          </a:ln>
        </p:spPr>
        <p:txBody>
          <a:bodyPr wrap="square" rtlCol="0">
            <a:spAutoFit/>
          </a:bodyPr>
          <a:lstStyle/>
          <a:p>
            <a:r>
              <a:rPr lang="en-US" sz="1400" b="1" dirty="0"/>
              <a:t>Scheduling Work Queue</a:t>
            </a:r>
          </a:p>
        </p:txBody>
      </p:sp>
      <p:cxnSp>
        <p:nvCxnSpPr>
          <p:cNvPr id="36" name="Straight Arrow Connector 35">
            <a:extLst>
              <a:ext uri="{FF2B5EF4-FFF2-40B4-BE49-F238E27FC236}">
                <a16:creationId xmlns:a16="http://schemas.microsoft.com/office/drawing/2014/main" id="{AE750BA5-857B-4B98-9281-CE26DD6C07BB}"/>
              </a:ext>
            </a:extLst>
          </p:cNvPr>
          <p:cNvCxnSpPr>
            <a:cxnSpLocks/>
          </p:cNvCxnSpPr>
          <p:nvPr/>
        </p:nvCxnSpPr>
        <p:spPr>
          <a:xfrm>
            <a:off x="4397974" y="4630631"/>
            <a:ext cx="315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CE4337B0-3F9A-45B1-BDD3-26D6E5A5504F}"/>
              </a:ext>
            </a:extLst>
          </p:cNvPr>
          <p:cNvPicPr>
            <a:picLocks noChangeAspect="1"/>
          </p:cNvPicPr>
          <p:nvPr/>
        </p:nvPicPr>
        <p:blipFill>
          <a:blip r:embed="rId2"/>
          <a:stretch>
            <a:fillRect/>
          </a:stretch>
        </p:blipFill>
        <p:spPr>
          <a:xfrm>
            <a:off x="6467567" y="4332920"/>
            <a:ext cx="1409700" cy="466725"/>
          </a:xfrm>
          <a:prstGeom prst="rect">
            <a:avLst/>
          </a:prstGeom>
        </p:spPr>
      </p:pic>
      <p:cxnSp>
        <p:nvCxnSpPr>
          <p:cNvPr id="96" name="Straight Arrow Connector 95">
            <a:extLst>
              <a:ext uri="{FF2B5EF4-FFF2-40B4-BE49-F238E27FC236}">
                <a16:creationId xmlns:a16="http://schemas.microsoft.com/office/drawing/2014/main" id="{1C91C0D8-665D-480A-B15F-B84B470E29EE}"/>
              </a:ext>
            </a:extLst>
          </p:cNvPr>
          <p:cNvCxnSpPr>
            <a:cxnSpLocks/>
          </p:cNvCxnSpPr>
          <p:nvPr/>
        </p:nvCxnSpPr>
        <p:spPr>
          <a:xfrm>
            <a:off x="5898576" y="4630631"/>
            <a:ext cx="638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FC23F0C1-7A69-40EA-97BE-CCF80763BFEB}"/>
              </a:ext>
            </a:extLst>
          </p:cNvPr>
          <p:cNvSpPr txBox="1"/>
          <p:nvPr/>
        </p:nvSpPr>
        <p:spPr>
          <a:xfrm>
            <a:off x="8545027" y="4184956"/>
            <a:ext cx="1833283" cy="646331"/>
          </a:xfrm>
          <a:prstGeom prst="rect">
            <a:avLst/>
          </a:prstGeom>
          <a:solidFill>
            <a:srgbClr val="FDEEE3"/>
          </a:solidFill>
          <a:ln>
            <a:solidFill>
              <a:schemeClr val="tx1"/>
            </a:solidFill>
          </a:ln>
        </p:spPr>
        <p:txBody>
          <a:bodyPr wrap="square" rtlCol="0">
            <a:spAutoFit/>
          </a:bodyPr>
          <a:lstStyle/>
          <a:p>
            <a:pPr algn="ctr"/>
            <a:r>
              <a:rPr lang="en-US" dirty="0"/>
              <a:t>VM Request  Dispatcher</a:t>
            </a:r>
          </a:p>
        </p:txBody>
      </p:sp>
      <p:sp>
        <p:nvSpPr>
          <p:cNvPr id="100" name="TextBox 99">
            <a:extLst>
              <a:ext uri="{FF2B5EF4-FFF2-40B4-BE49-F238E27FC236}">
                <a16:creationId xmlns:a16="http://schemas.microsoft.com/office/drawing/2014/main" id="{6FE94764-FD93-44ED-B2F8-5F2D851C1C05}"/>
              </a:ext>
            </a:extLst>
          </p:cNvPr>
          <p:cNvSpPr txBox="1"/>
          <p:nvPr/>
        </p:nvSpPr>
        <p:spPr>
          <a:xfrm>
            <a:off x="6602094" y="4301842"/>
            <a:ext cx="1434629" cy="523220"/>
          </a:xfrm>
          <a:prstGeom prst="rect">
            <a:avLst/>
          </a:prstGeom>
          <a:noFill/>
          <a:ln>
            <a:noFill/>
            <a:prstDash val="dash"/>
          </a:ln>
        </p:spPr>
        <p:txBody>
          <a:bodyPr wrap="square" rtlCol="0">
            <a:spAutoFit/>
          </a:bodyPr>
          <a:lstStyle/>
          <a:p>
            <a:r>
              <a:rPr lang="en-US" sz="1400" b="1" dirty="0"/>
              <a:t>Scheduling Decision Queue</a:t>
            </a:r>
          </a:p>
        </p:txBody>
      </p:sp>
      <p:cxnSp>
        <p:nvCxnSpPr>
          <p:cNvPr id="102" name="Straight Arrow Connector 101">
            <a:extLst>
              <a:ext uri="{FF2B5EF4-FFF2-40B4-BE49-F238E27FC236}">
                <a16:creationId xmlns:a16="http://schemas.microsoft.com/office/drawing/2014/main" id="{9058A1DF-C751-46D6-BADF-4F996F9B6E51}"/>
              </a:ext>
            </a:extLst>
          </p:cNvPr>
          <p:cNvCxnSpPr>
            <a:cxnSpLocks/>
            <a:endCxn id="4" idx="2"/>
          </p:cNvCxnSpPr>
          <p:nvPr/>
        </p:nvCxnSpPr>
        <p:spPr>
          <a:xfrm flipV="1">
            <a:off x="1907575" y="2103346"/>
            <a:ext cx="24466" cy="608782"/>
          </a:xfrm>
          <a:prstGeom prst="straightConnector1">
            <a:avLst/>
          </a:prstGeom>
          <a:ln>
            <a:solidFill>
              <a:schemeClr val="accent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6405992-CB3F-4491-9885-B1516285CB6D}"/>
              </a:ext>
            </a:extLst>
          </p:cNvPr>
          <p:cNvSpPr txBox="1"/>
          <p:nvPr/>
        </p:nvSpPr>
        <p:spPr>
          <a:xfrm>
            <a:off x="5828947" y="4055330"/>
            <a:ext cx="938147" cy="523220"/>
          </a:xfrm>
          <a:prstGeom prst="rect">
            <a:avLst/>
          </a:prstGeom>
          <a:noFill/>
          <a:ln>
            <a:noFill/>
            <a:prstDash val="dash"/>
          </a:ln>
        </p:spPr>
        <p:txBody>
          <a:bodyPr wrap="square" rtlCol="0">
            <a:spAutoFit/>
          </a:bodyPr>
          <a:lstStyle/>
          <a:p>
            <a:r>
              <a:rPr lang="en-US" sz="1400" b="1" dirty="0"/>
              <a:t>Enqueue decision</a:t>
            </a:r>
          </a:p>
        </p:txBody>
      </p:sp>
      <p:sp>
        <p:nvSpPr>
          <p:cNvPr id="114" name="TextBox 113">
            <a:extLst>
              <a:ext uri="{FF2B5EF4-FFF2-40B4-BE49-F238E27FC236}">
                <a16:creationId xmlns:a16="http://schemas.microsoft.com/office/drawing/2014/main" id="{905FE761-21E8-4E28-B470-B7B6F092E2C6}"/>
              </a:ext>
            </a:extLst>
          </p:cNvPr>
          <p:cNvSpPr txBox="1"/>
          <p:nvPr/>
        </p:nvSpPr>
        <p:spPr>
          <a:xfrm>
            <a:off x="7799899" y="4002972"/>
            <a:ext cx="938147" cy="523220"/>
          </a:xfrm>
          <a:prstGeom prst="rect">
            <a:avLst/>
          </a:prstGeom>
          <a:noFill/>
          <a:ln>
            <a:noFill/>
            <a:prstDash val="dash"/>
          </a:ln>
        </p:spPr>
        <p:txBody>
          <a:bodyPr wrap="square" rtlCol="0">
            <a:spAutoFit/>
          </a:bodyPr>
          <a:lstStyle/>
          <a:p>
            <a:r>
              <a:rPr lang="en-US" sz="1400" b="1" dirty="0"/>
              <a:t>Dequeue decision</a:t>
            </a:r>
          </a:p>
        </p:txBody>
      </p:sp>
      <p:sp>
        <p:nvSpPr>
          <p:cNvPr id="115" name="Rectangle 114">
            <a:extLst>
              <a:ext uri="{FF2B5EF4-FFF2-40B4-BE49-F238E27FC236}">
                <a16:creationId xmlns:a16="http://schemas.microsoft.com/office/drawing/2014/main" id="{038BEE16-28E7-4D47-B7DA-F6EA2D1340CB}"/>
              </a:ext>
            </a:extLst>
          </p:cNvPr>
          <p:cNvSpPr/>
          <p:nvPr/>
        </p:nvSpPr>
        <p:spPr>
          <a:xfrm>
            <a:off x="9241449" y="5793271"/>
            <a:ext cx="810800"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K8S</a:t>
            </a:r>
          </a:p>
          <a:p>
            <a:pPr algn="ctr"/>
            <a:r>
              <a:rPr lang="en-US" sz="1400" b="1" dirty="0">
                <a:solidFill>
                  <a:schemeClr val="tx1"/>
                </a:solidFill>
              </a:rPr>
              <a:t>Cluster</a:t>
            </a:r>
          </a:p>
        </p:txBody>
      </p:sp>
      <p:cxnSp>
        <p:nvCxnSpPr>
          <p:cNvPr id="120" name="Straight Arrow Connector 119">
            <a:extLst>
              <a:ext uri="{FF2B5EF4-FFF2-40B4-BE49-F238E27FC236}">
                <a16:creationId xmlns:a16="http://schemas.microsoft.com/office/drawing/2014/main" id="{2C0F72FE-F810-4993-BD9D-74307675FB21}"/>
              </a:ext>
            </a:extLst>
          </p:cNvPr>
          <p:cNvCxnSpPr>
            <a:cxnSpLocks/>
            <a:stCxn id="98" idx="2"/>
            <a:endCxn id="71" idx="0"/>
          </p:cNvCxnSpPr>
          <p:nvPr/>
        </p:nvCxnSpPr>
        <p:spPr>
          <a:xfrm>
            <a:off x="9461669" y="4831287"/>
            <a:ext cx="1142983" cy="97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94C58C8-266F-4E2F-A714-0A453D5771B1}"/>
              </a:ext>
            </a:extLst>
          </p:cNvPr>
          <p:cNvCxnSpPr>
            <a:cxnSpLocks/>
          </p:cNvCxnSpPr>
          <p:nvPr/>
        </p:nvCxnSpPr>
        <p:spPr>
          <a:xfrm flipH="1" flipV="1">
            <a:off x="10757383" y="2175788"/>
            <a:ext cx="51155" cy="345858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C97FAD5-32C7-4F4C-8E77-E571B4507EDC}"/>
              </a:ext>
            </a:extLst>
          </p:cNvPr>
          <p:cNvCxnSpPr>
            <a:cxnSpLocks/>
          </p:cNvCxnSpPr>
          <p:nvPr/>
        </p:nvCxnSpPr>
        <p:spPr>
          <a:xfrm flipH="1">
            <a:off x="2644864" y="2051107"/>
            <a:ext cx="4003153" cy="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E1BF9E06-0799-4871-9EEE-57A5E9D66E21}"/>
              </a:ext>
            </a:extLst>
          </p:cNvPr>
          <p:cNvSpPr txBox="1"/>
          <p:nvPr/>
        </p:nvSpPr>
        <p:spPr>
          <a:xfrm>
            <a:off x="9691847" y="3530155"/>
            <a:ext cx="1497376" cy="307777"/>
          </a:xfrm>
          <a:prstGeom prst="rect">
            <a:avLst/>
          </a:prstGeom>
          <a:noFill/>
          <a:ln>
            <a:noFill/>
            <a:prstDash val="dash"/>
          </a:ln>
        </p:spPr>
        <p:txBody>
          <a:bodyPr wrap="square" rtlCol="0">
            <a:spAutoFit/>
          </a:bodyPr>
          <a:lstStyle/>
          <a:p>
            <a:r>
              <a:rPr lang="en-US" sz="1400" b="1" dirty="0"/>
              <a:t>Success/Failure</a:t>
            </a:r>
          </a:p>
        </p:txBody>
      </p:sp>
      <p:sp>
        <p:nvSpPr>
          <p:cNvPr id="132" name="TextBox 131">
            <a:extLst>
              <a:ext uri="{FF2B5EF4-FFF2-40B4-BE49-F238E27FC236}">
                <a16:creationId xmlns:a16="http://schemas.microsoft.com/office/drawing/2014/main" id="{4E2D79F8-8480-4BB6-923C-2620BA647983}"/>
              </a:ext>
            </a:extLst>
          </p:cNvPr>
          <p:cNvSpPr txBox="1"/>
          <p:nvPr/>
        </p:nvSpPr>
        <p:spPr>
          <a:xfrm>
            <a:off x="2923614" y="1793799"/>
            <a:ext cx="4032663" cy="523220"/>
          </a:xfrm>
          <a:prstGeom prst="rect">
            <a:avLst/>
          </a:prstGeom>
          <a:noFill/>
          <a:ln>
            <a:noFill/>
            <a:prstDash val="dash"/>
          </a:ln>
        </p:spPr>
        <p:txBody>
          <a:bodyPr wrap="square" rtlCol="0">
            <a:spAutoFit/>
          </a:bodyPr>
          <a:lstStyle/>
          <a:p>
            <a:r>
              <a:rPr lang="en-US" sz="1400" b="1" dirty="0"/>
              <a:t>If success, update VM status to Running and </a:t>
            </a:r>
          </a:p>
          <a:p>
            <a:r>
              <a:rPr lang="en-US" sz="1400" b="1" dirty="0"/>
              <a:t>add VM-Cluster binding to Data Store</a:t>
            </a:r>
          </a:p>
        </p:txBody>
      </p:sp>
      <p:cxnSp>
        <p:nvCxnSpPr>
          <p:cNvPr id="139" name="Straight Arrow Connector 138">
            <a:extLst>
              <a:ext uri="{FF2B5EF4-FFF2-40B4-BE49-F238E27FC236}">
                <a16:creationId xmlns:a16="http://schemas.microsoft.com/office/drawing/2014/main" id="{1F6B0DF8-2CAB-422B-8323-83A9642F26A1}"/>
              </a:ext>
            </a:extLst>
          </p:cNvPr>
          <p:cNvCxnSpPr>
            <a:cxnSpLocks/>
          </p:cNvCxnSpPr>
          <p:nvPr/>
        </p:nvCxnSpPr>
        <p:spPr>
          <a:xfrm flipH="1">
            <a:off x="9691847" y="1400866"/>
            <a:ext cx="1382944" cy="3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6F0DFBFE-59E1-47F5-BB5C-90A13396E075}"/>
              </a:ext>
            </a:extLst>
          </p:cNvPr>
          <p:cNvSpPr txBox="1"/>
          <p:nvPr/>
        </p:nvSpPr>
        <p:spPr>
          <a:xfrm>
            <a:off x="6605675" y="1941792"/>
            <a:ext cx="1733546" cy="923330"/>
          </a:xfrm>
          <a:prstGeom prst="rect">
            <a:avLst/>
          </a:prstGeom>
          <a:solidFill>
            <a:srgbClr val="FDEEE3"/>
          </a:solidFill>
          <a:ln>
            <a:solidFill>
              <a:schemeClr val="tx1"/>
            </a:solidFill>
          </a:ln>
        </p:spPr>
        <p:txBody>
          <a:bodyPr wrap="square" rtlCol="0">
            <a:spAutoFit/>
          </a:bodyPr>
          <a:lstStyle/>
          <a:p>
            <a:pPr algn="ctr"/>
            <a:r>
              <a:rPr lang="en-US" dirty="0"/>
              <a:t>VM/Container Status Watcher</a:t>
            </a:r>
          </a:p>
          <a:p>
            <a:pPr algn="ctr"/>
            <a:r>
              <a:rPr lang="en-US" dirty="0"/>
              <a:t>(with timer)</a:t>
            </a:r>
          </a:p>
        </p:txBody>
      </p:sp>
      <p:cxnSp>
        <p:nvCxnSpPr>
          <p:cNvPr id="142" name="Straight Arrow Connector 141">
            <a:extLst>
              <a:ext uri="{FF2B5EF4-FFF2-40B4-BE49-F238E27FC236}">
                <a16:creationId xmlns:a16="http://schemas.microsoft.com/office/drawing/2014/main" id="{09462FEE-B10B-4C56-AE8B-D0A7E34BAA38}"/>
              </a:ext>
            </a:extLst>
          </p:cNvPr>
          <p:cNvCxnSpPr>
            <a:cxnSpLocks/>
          </p:cNvCxnSpPr>
          <p:nvPr/>
        </p:nvCxnSpPr>
        <p:spPr>
          <a:xfrm flipH="1">
            <a:off x="8339221" y="2193477"/>
            <a:ext cx="2443370" cy="3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D877EF4-A507-47D5-833A-6213E977AE6E}"/>
              </a:ext>
            </a:extLst>
          </p:cNvPr>
          <p:cNvSpPr txBox="1"/>
          <p:nvPr/>
        </p:nvSpPr>
        <p:spPr>
          <a:xfrm>
            <a:off x="1482716" y="1085533"/>
            <a:ext cx="998112" cy="315333"/>
          </a:xfrm>
          <a:prstGeom prst="rect">
            <a:avLst/>
          </a:prstGeom>
          <a:noFill/>
          <a:ln>
            <a:noFill/>
            <a:prstDash val="dash"/>
          </a:ln>
        </p:spPr>
        <p:txBody>
          <a:bodyPr wrap="square" rtlCol="0">
            <a:spAutoFit/>
          </a:bodyPr>
          <a:lstStyle/>
          <a:p>
            <a:r>
              <a:rPr lang="en-US" sz="1400" b="1" dirty="0"/>
              <a:t>VM Object</a:t>
            </a:r>
          </a:p>
        </p:txBody>
      </p:sp>
      <p:cxnSp>
        <p:nvCxnSpPr>
          <p:cNvPr id="147" name="Straight Arrow Connector 146">
            <a:extLst>
              <a:ext uri="{FF2B5EF4-FFF2-40B4-BE49-F238E27FC236}">
                <a16:creationId xmlns:a16="http://schemas.microsoft.com/office/drawing/2014/main" id="{C3CA0E26-9B03-4C1F-8565-3366323E0482}"/>
              </a:ext>
            </a:extLst>
          </p:cNvPr>
          <p:cNvCxnSpPr>
            <a:cxnSpLocks/>
          </p:cNvCxnSpPr>
          <p:nvPr/>
        </p:nvCxnSpPr>
        <p:spPr>
          <a:xfrm flipV="1">
            <a:off x="2615386" y="2155427"/>
            <a:ext cx="4005651" cy="236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5B0251A1-E7D2-4DF8-9D93-D895B2DB58E3}"/>
              </a:ext>
            </a:extLst>
          </p:cNvPr>
          <p:cNvSpPr txBox="1"/>
          <p:nvPr/>
        </p:nvSpPr>
        <p:spPr>
          <a:xfrm>
            <a:off x="4208329" y="2854010"/>
            <a:ext cx="1230219" cy="523220"/>
          </a:xfrm>
          <a:prstGeom prst="rect">
            <a:avLst/>
          </a:prstGeom>
          <a:noFill/>
          <a:ln>
            <a:noFill/>
            <a:prstDash val="dash"/>
          </a:ln>
        </p:spPr>
        <p:txBody>
          <a:bodyPr wrap="square" rtlCol="0">
            <a:spAutoFit/>
          </a:bodyPr>
          <a:lstStyle/>
          <a:p>
            <a:r>
              <a:rPr lang="en-US" sz="1400" b="1" dirty="0"/>
              <a:t>Notify VM Creation</a:t>
            </a:r>
          </a:p>
        </p:txBody>
      </p:sp>
      <p:sp>
        <p:nvSpPr>
          <p:cNvPr id="149" name="TextBox 148">
            <a:extLst>
              <a:ext uri="{FF2B5EF4-FFF2-40B4-BE49-F238E27FC236}">
                <a16:creationId xmlns:a16="http://schemas.microsoft.com/office/drawing/2014/main" id="{2F823B0E-A076-4E46-B395-AC89888AE449}"/>
              </a:ext>
            </a:extLst>
          </p:cNvPr>
          <p:cNvSpPr txBox="1"/>
          <p:nvPr/>
        </p:nvSpPr>
        <p:spPr>
          <a:xfrm>
            <a:off x="1253528" y="3751189"/>
            <a:ext cx="1230219" cy="307777"/>
          </a:xfrm>
          <a:prstGeom prst="rect">
            <a:avLst/>
          </a:prstGeom>
          <a:noFill/>
          <a:ln>
            <a:noFill/>
            <a:prstDash val="dash"/>
          </a:ln>
        </p:spPr>
        <p:txBody>
          <a:bodyPr wrap="square" rtlCol="0">
            <a:spAutoFit/>
          </a:bodyPr>
          <a:lstStyle/>
          <a:p>
            <a:r>
              <a:rPr lang="en-US" sz="1400" b="1" dirty="0"/>
              <a:t>VM Creation</a:t>
            </a:r>
          </a:p>
        </p:txBody>
      </p:sp>
      <p:cxnSp>
        <p:nvCxnSpPr>
          <p:cNvPr id="62" name="Straight Arrow Connector 61">
            <a:extLst>
              <a:ext uri="{FF2B5EF4-FFF2-40B4-BE49-F238E27FC236}">
                <a16:creationId xmlns:a16="http://schemas.microsoft.com/office/drawing/2014/main" id="{C0DDC9CB-D5FA-4BEE-B039-46F1431CC9B0}"/>
              </a:ext>
            </a:extLst>
          </p:cNvPr>
          <p:cNvCxnSpPr>
            <a:cxnSpLocks/>
          </p:cNvCxnSpPr>
          <p:nvPr/>
        </p:nvCxnSpPr>
        <p:spPr>
          <a:xfrm flipH="1" flipV="1">
            <a:off x="11071815" y="1400866"/>
            <a:ext cx="72818" cy="423350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F3B7990-18FD-42D0-944A-B24448B8EEE8}"/>
              </a:ext>
            </a:extLst>
          </p:cNvPr>
          <p:cNvSpPr txBox="1"/>
          <p:nvPr/>
        </p:nvSpPr>
        <p:spPr>
          <a:xfrm>
            <a:off x="6585260" y="1200258"/>
            <a:ext cx="3106587" cy="369332"/>
          </a:xfrm>
          <a:prstGeom prst="rect">
            <a:avLst/>
          </a:prstGeom>
          <a:solidFill>
            <a:srgbClr val="FDEEE3"/>
          </a:solidFill>
          <a:ln>
            <a:solidFill>
              <a:schemeClr val="tx1"/>
            </a:solidFill>
          </a:ln>
        </p:spPr>
        <p:txBody>
          <a:bodyPr wrap="square" rtlCol="0">
            <a:spAutoFit/>
          </a:bodyPr>
          <a:lstStyle/>
          <a:p>
            <a:pPr algn="ctr"/>
            <a:r>
              <a:rPr lang="en-US" dirty="0"/>
              <a:t>Cluster Resource Collector </a:t>
            </a:r>
          </a:p>
        </p:txBody>
      </p:sp>
      <p:cxnSp>
        <p:nvCxnSpPr>
          <p:cNvPr id="66" name="Straight Arrow Connector 65">
            <a:extLst>
              <a:ext uri="{FF2B5EF4-FFF2-40B4-BE49-F238E27FC236}">
                <a16:creationId xmlns:a16="http://schemas.microsoft.com/office/drawing/2014/main" id="{F3662623-AFFA-48EA-AAC3-C94A3241A480}"/>
              </a:ext>
            </a:extLst>
          </p:cNvPr>
          <p:cNvCxnSpPr>
            <a:cxnSpLocks/>
          </p:cNvCxnSpPr>
          <p:nvPr/>
        </p:nvCxnSpPr>
        <p:spPr>
          <a:xfrm flipH="1">
            <a:off x="2632888" y="1480872"/>
            <a:ext cx="3940396" cy="7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F80BBCA-2B04-4C3B-87E6-DF849D202F5E}"/>
              </a:ext>
            </a:extLst>
          </p:cNvPr>
          <p:cNvSpPr txBox="1"/>
          <p:nvPr/>
        </p:nvSpPr>
        <p:spPr>
          <a:xfrm>
            <a:off x="2827112" y="1219860"/>
            <a:ext cx="3891503" cy="307777"/>
          </a:xfrm>
          <a:prstGeom prst="rect">
            <a:avLst/>
          </a:prstGeom>
          <a:noFill/>
          <a:ln>
            <a:noFill/>
            <a:prstDash val="dash"/>
          </a:ln>
        </p:spPr>
        <p:txBody>
          <a:bodyPr wrap="square" rtlCol="0">
            <a:spAutoFit/>
          </a:bodyPr>
          <a:lstStyle/>
          <a:p>
            <a:r>
              <a:rPr lang="en-US" sz="1400" b="1" dirty="0"/>
              <a:t>Update Each Cluster’s Resource Info in Data Store</a:t>
            </a:r>
          </a:p>
        </p:txBody>
      </p:sp>
      <p:sp>
        <p:nvSpPr>
          <p:cNvPr id="54" name="Title 1">
            <a:extLst>
              <a:ext uri="{FF2B5EF4-FFF2-40B4-BE49-F238E27FC236}">
                <a16:creationId xmlns:a16="http://schemas.microsoft.com/office/drawing/2014/main" id="{7467A56C-6D9D-48B2-ACA8-A4F72D219475}"/>
              </a:ext>
            </a:extLst>
          </p:cNvPr>
          <p:cNvSpPr txBox="1">
            <a:spLocks/>
          </p:cNvSpPr>
          <p:nvPr/>
        </p:nvSpPr>
        <p:spPr>
          <a:xfrm>
            <a:off x="427084" y="79060"/>
            <a:ext cx="11386544"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rPr>
              <a:t>Global Scheduler System Flow</a:t>
            </a:r>
          </a:p>
        </p:txBody>
      </p:sp>
      <p:cxnSp>
        <p:nvCxnSpPr>
          <p:cNvPr id="3" name="Straight Arrow Connector 2">
            <a:extLst>
              <a:ext uri="{FF2B5EF4-FFF2-40B4-BE49-F238E27FC236}">
                <a16:creationId xmlns:a16="http://schemas.microsoft.com/office/drawing/2014/main" id="{890B6C1F-F44B-4C5E-9864-49F219AF6F86}"/>
              </a:ext>
            </a:extLst>
          </p:cNvPr>
          <p:cNvCxnSpPr>
            <a:cxnSpLocks/>
          </p:cNvCxnSpPr>
          <p:nvPr/>
        </p:nvCxnSpPr>
        <p:spPr>
          <a:xfrm flipH="1">
            <a:off x="4048873" y="2724150"/>
            <a:ext cx="2565687" cy="1634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5E04161-7B2E-4ED9-93A5-AE14F12A4458}"/>
              </a:ext>
            </a:extLst>
          </p:cNvPr>
          <p:cNvSpPr txBox="1"/>
          <p:nvPr/>
        </p:nvSpPr>
        <p:spPr>
          <a:xfrm>
            <a:off x="4749680" y="3387443"/>
            <a:ext cx="1536820" cy="523220"/>
          </a:xfrm>
          <a:prstGeom prst="rect">
            <a:avLst/>
          </a:prstGeom>
          <a:noFill/>
          <a:ln>
            <a:noFill/>
            <a:prstDash val="dash"/>
          </a:ln>
        </p:spPr>
        <p:txBody>
          <a:bodyPr wrap="square" rtlCol="0">
            <a:spAutoFit/>
          </a:bodyPr>
          <a:lstStyle/>
          <a:p>
            <a:r>
              <a:rPr lang="en-US" sz="1400" b="1" dirty="0"/>
              <a:t>If Failure, enqueue the VM</a:t>
            </a:r>
          </a:p>
        </p:txBody>
      </p:sp>
      <p:sp>
        <p:nvSpPr>
          <p:cNvPr id="55" name="TextBox 54">
            <a:extLst>
              <a:ext uri="{FF2B5EF4-FFF2-40B4-BE49-F238E27FC236}">
                <a16:creationId xmlns:a16="http://schemas.microsoft.com/office/drawing/2014/main" id="{D3F9989A-9FE2-4A1E-8A05-1AF49BC425A5}"/>
              </a:ext>
            </a:extLst>
          </p:cNvPr>
          <p:cNvSpPr txBox="1"/>
          <p:nvPr/>
        </p:nvSpPr>
        <p:spPr>
          <a:xfrm>
            <a:off x="728207" y="2701366"/>
            <a:ext cx="2383201" cy="646331"/>
          </a:xfrm>
          <a:prstGeom prst="rect">
            <a:avLst/>
          </a:prstGeom>
          <a:solidFill>
            <a:srgbClr val="FDEEE3"/>
          </a:solidFill>
          <a:ln>
            <a:solidFill>
              <a:schemeClr val="tx1"/>
            </a:solidFill>
          </a:ln>
        </p:spPr>
        <p:txBody>
          <a:bodyPr wrap="square" rtlCol="0">
            <a:spAutoFit/>
          </a:bodyPr>
          <a:lstStyle/>
          <a:p>
            <a:endParaRPr lang="en-US" dirty="0"/>
          </a:p>
          <a:p>
            <a:r>
              <a:rPr lang="en-US" dirty="0"/>
              <a:t>VM Request Dispatcher</a:t>
            </a:r>
          </a:p>
        </p:txBody>
      </p:sp>
      <p:sp>
        <p:nvSpPr>
          <p:cNvPr id="67" name="TextBox 66">
            <a:extLst>
              <a:ext uri="{FF2B5EF4-FFF2-40B4-BE49-F238E27FC236}">
                <a16:creationId xmlns:a16="http://schemas.microsoft.com/office/drawing/2014/main" id="{2DF2F02C-E6F4-42BD-9FD6-065F81016334}"/>
              </a:ext>
            </a:extLst>
          </p:cNvPr>
          <p:cNvSpPr txBox="1"/>
          <p:nvPr/>
        </p:nvSpPr>
        <p:spPr>
          <a:xfrm>
            <a:off x="1420707" y="2208834"/>
            <a:ext cx="1347360" cy="307777"/>
          </a:xfrm>
          <a:prstGeom prst="rect">
            <a:avLst/>
          </a:prstGeom>
          <a:noFill/>
          <a:ln>
            <a:noFill/>
            <a:prstDash val="dash"/>
          </a:ln>
        </p:spPr>
        <p:txBody>
          <a:bodyPr wrap="square" rtlCol="0">
            <a:spAutoFit/>
          </a:bodyPr>
          <a:lstStyle/>
          <a:p>
            <a:r>
              <a:rPr lang="en-US" sz="1400" b="1" dirty="0"/>
              <a:t>VM Creation</a:t>
            </a:r>
          </a:p>
        </p:txBody>
      </p:sp>
      <p:cxnSp>
        <p:nvCxnSpPr>
          <p:cNvPr id="70" name="Straight Arrow Connector 69">
            <a:extLst>
              <a:ext uri="{FF2B5EF4-FFF2-40B4-BE49-F238E27FC236}">
                <a16:creationId xmlns:a16="http://schemas.microsoft.com/office/drawing/2014/main" id="{2251EC14-E30E-4BA2-B474-E03CCC8D3800}"/>
              </a:ext>
            </a:extLst>
          </p:cNvPr>
          <p:cNvCxnSpPr>
            <a:cxnSpLocks/>
          </p:cNvCxnSpPr>
          <p:nvPr/>
        </p:nvCxnSpPr>
        <p:spPr>
          <a:xfrm flipV="1">
            <a:off x="7401696" y="1550957"/>
            <a:ext cx="0" cy="39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4A20A6D-8A36-430B-AD20-3066B1D9E0B5}"/>
              </a:ext>
            </a:extLst>
          </p:cNvPr>
          <p:cNvSpPr txBox="1"/>
          <p:nvPr/>
        </p:nvSpPr>
        <p:spPr>
          <a:xfrm>
            <a:off x="6528969" y="1624114"/>
            <a:ext cx="3037394" cy="307777"/>
          </a:xfrm>
          <a:prstGeom prst="rect">
            <a:avLst/>
          </a:prstGeom>
          <a:noFill/>
          <a:ln>
            <a:noFill/>
            <a:prstDash val="dash"/>
          </a:ln>
        </p:spPr>
        <p:txBody>
          <a:bodyPr wrap="square" rtlCol="0">
            <a:spAutoFit/>
          </a:bodyPr>
          <a:lstStyle/>
          <a:p>
            <a:r>
              <a:rPr lang="en-US" sz="1400" b="1" dirty="0"/>
              <a:t>Update Selected Cluster’s Resource</a:t>
            </a:r>
          </a:p>
        </p:txBody>
      </p:sp>
      <p:grpSp>
        <p:nvGrpSpPr>
          <p:cNvPr id="27" name="Group 26">
            <a:extLst>
              <a:ext uri="{FF2B5EF4-FFF2-40B4-BE49-F238E27FC236}">
                <a16:creationId xmlns:a16="http://schemas.microsoft.com/office/drawing/2014/main" id="{3DF7DFBE-B18A-4FE1-A5B4-9C8A9AB92E10}"/>
              </a:ext>
            </a:extLst>
          </p:cNvPr>
          <p:cNvGrpSpPr/>
          <p:nvPr/>
        </p:nvGrpSpPr>
        <p:grpSpPr>
          <a:xfrm>
            <a:off x="1308993" y="2731920"/>
            <a:ext cx="1247291" cy="316042"/>
            <a:chOff x="4760582" y="1438841"/>
            <a:chExt cx="1251012" cy="934583"/>
          </a:xfrm>
        </p:grpSpPr>
        <p:sp>
          <p:nvSpPr>
            <p:cNvPr id="24" name="Oval 23">
              <a:extLst>
                <a:ext uri="{FF2B5EF4-FFF2-40B4-BE49-F238E27FC236}">
                  <a16:creationId xmlns:a16="http://schemas.microsoft.com/office/drawing/2014/main" id="{DF63EB5C-FE01-474E-A1D7-42F07CFCB560}"/>
                </a:ext>
              </a:extLst>
            </p:cNvPr>
            <p:cNvSpPr/>
            <p:nvPr/>
          </p:nvSpPr>
          <p:spPr>
            <a:xfrm>
              <a:off x="4760582" y="1535815"/>
              <a:ext cx="964022" cy="837609"/>
            </a:xfrm>
            <a:prstGeom prst="ellipse">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4156EF-F295-4F5F-92FE-677E172066B4}"/>
                </a:ext>
              </a:extLst>
            </p:cNvPr>
            <p:cNvSpPr txBox="1"/>
            <p:nvPr/>
          </p:nvSpPr>
          <p:spPr>
            <a:xfrm>
              <a:off x="4777705" y="1438841"/>
              <a:ext cx="1233889" cy="454415"/>
            </a:xfrm>
            <a:prstGeom prst="rect">
              <a:avLst/>
            </a:prstGeom>
            <a:noFill/>
          </p:spPr>
          <p:txBody>
            <a:bodyPr wrap="square" rtlCol="0">
              <a:spAutoFit/>
            </a:bodyPr>
            <a:lstStyle/>
            <a:p>
              <a:r>
                <a:rPr lang="en-US" dirty="0"/>
                <a:t>Informer</a:t>
              </a:r>
            </a:p>
          </p:txBody>
        </p:sp>
      </p:grpSp>
      <p:sp>
        <p:nvSpPr>
          <p:cNvPr id="61" name="TextBox 60">
            <a:extLst>
              <a:ext uri="{FF2B5EF4-FFF2-40B4-BE49-F238E27FC236}">
                <a16:creationId xmlns:a16="http://schemas.microsoft.com/office/drawing/2014/main" id="{CCB3DF79-F4CD-477D-93F4-8F38218922A8}"/>
              </a:ext>
            </a:extLst>
          </p:cNvPr>
          <p:cNvSpPr txBox="1"/>
          <p:nvPr/>
        </p:nvSpPr>
        <p:spPr>
          <a:xfrm>
            <a:off x="10159010" y="1419868"/>
            <a:ext cx="1542942" cy="307777"/>
          </a:xfrm>
          <a:prstGeom prst="rect">
            <a:avLst/>
          </a:prstGeom>
          <a:noFill/>
          <a:ln>
            <a:noFill/>
            <a:prstDash val="dash"/>
          </a:ln>
        </p:spPr>
        <p:txBody>
          <a:bodyPr wrap="square" rtlCol="0">
            <a:spAutoFit/>
          </a:bodyPr>
          <a:lstStyle/>
          <a:p>
            <a:r>
              <a:rPr lang="en-US" sz="1400" b="1" dirty="0"/>
              <a:t>Cluster’s Resource</a:t>
            </a:r>
          </a:p>
        </p:txBody>
      </p:sp>
    </p:spTree>
    <p:extLst>
      <p:ext uri="{BB962C8B-B14F-4D97-AF65-F5344CB8AC3E}">
        <p14:creationId xmlns:p14="http://schemas.microsoft.com/office/powerpoint/2010/main" val="3855230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18FC96-1DAF-4AC5-B65B-3B0D29ED157E}"/>
              </a:ext>
            </a:extLst>
          </p:cNvPr>
          <p:cNvSpPr/>
          <p:nvPr/>
        </p:nvSpPr>
        <p:spPr>
          <a:xfrm>
            <a:off x="889685" y="587093"/>
            <a:ext cx="4155991" cy="5078313"/>
          </a:xfrm>
          <a:prstGeom prst="rect">
            <a:avLst/>
          </a:prstGeom>
        </p:spPr>
        <p:txBody>
          <a:bodyPr wrap="square">
            <a:spAutoFit/>
          </a:bodyPr>
          <a:lstStyle/>
          <a:p>
            <a:r>
              <a:rPr lang="en-US" sz="1200" b="1" dirty="0">
                <a:solidFill>
                  <a:srgbClr val="000000"/>
                </a:solidFill>
                <a:latin typeface="Consolas" panose="020B0609020204030204" pitchFamily="49" charset="0"/>
                <a:ea typeface="DengXian" panose="02010600030101010101" pitchFamily="2" charset="-122"/>
              </a:rPr>
              <a:t>type</a:t>
            </a:r>
            <a:r>
              <a:rPr lang="en-US" sz="1200" dirty="0">
                <a:solidFill>
                  <a:srgbClr val="212529"/>
                </a:solidFill>
                <a:latin typeface="Consolas" panose="020B0609020204030204" pitchFamily="49" charset="0"/>
                <a:ea typeface="DengXian" panose="02010600030101010101" pitchFamily="2" charset="-122"/>
              </a:rPr>
              <a:t> Cluster </a:t>
            </a:r>
            <a:r>
              <a:rPr lang="en-US" sz="1200" b="1" dirty="0">
                <a:solidFill>
                  <a:srgbClr val="000000"/>
                </a:solidFill>
                <a:latin typeface="Consolas" panose="020B0609020204030204" pitchFamily="49" charset="0"/>
                <a:ea typeface="DengXian" panose="02010600030101010101" pitchFamily="2" charset="-122"/>
              </a:rPr>
              <a:t>struct</a:t>
            </a:r>
            <a:r>
              <a:rPr lang="en-US" sz="1200" dirty="0">
                <a:solidFill>
                  <a:srgbClr val="212529"/>
                </a:solidFill>
                <a:latin typeface="Consolas" panose="020B0609020204030204" pitchFamily="49" charset="0"/>
                <a:ea typeface="DengXian" panose="02010600030101010101" pitchFamily="2" charset="-122"/>
              </a:rPr>
              <a:t> {</a:t>
            </a:r>
            <a:endParaRPr lang="en-US" sz="1200" dirty="0">
              <a:latin typeface="Calibri" panose="020F0502020204030204" pitchFamily="34" charset="0"/>
              <a:ea typeface="DengXian" panose="02010600030101010101" pitchFamily="2" charset="-122"/>
            </a:endParaRPr>
          </a:p>
          <a:p>
            <a:r>
              <a:rPr lang="en-US" sz="1200" dirty="0">
                <a:solidFill>
                  <a:srgbClr val="212529"/>
                </a:solidFill>
                <a:latin typeface="Calibri" panose="020F0502020204030204" pitchFamily="34" charset="0"/>
                <a:ea typeface="DengXian" panose="02010600030101010101" pitchFamily="2" charset="-122"/>
              </a:rPr>
              <a:t>        </a:t>
            </a:r>
            <a:r>
              <a:rPr lang="en-US" sz="1200" dirty="0" err="1">
                <a:solidFill>
                  <a:srgbClr val="212529"/>
                </a:solidFill>
                <a:latin typeface="Calibri" panose="020F0502020204030204" pitchFamily="34" charset="0"/>
                <a:ea typeface="DengXian" panose="02010600030101010101" pitchFamily="2" charset="-122"/>
              </a:rPr>
              <a:t>apiversion</a:t>
            </a:r>
            <a:r>
              <a:rPr lang="en-US" sz="1200" dirty="0">
                <a:solidFill>
                  <a:srgbClr val="212529"/>
                </a:solidFill>
                <a:latin typeface="Calibri" panose="020F0502020204030204" pitchFamily="34" charset="0"/>
                <a:ea typeface="DengXian" panose="02010600030101010101" pitchFamily="2" charset="-122"/>
              </a:rPr>
              <a:t>: </a:t>
            </a:r>
          </a:p>
          <a:p>
            <a:r>
              <a:rPr lang="en-US" sz="1200" dirty="0">
                <a:solidFill>
                  <a:srgbClr val="212529"/>
                </a:solidFill>
                <a:latin typeface="Calibri" panose="020F0502020204030204" pitchFamily="34" charset="0"/>
                <a:ea typeface="DengXian" panose="02010600030101010101" pitchFamily="2" charset="-122"/>
              </a:rPr>
              <a:t>        kind:           </a:t>
            </a:r>
          </a:p>
          <a:p>
            <a:r>
              <a:rPr lang="en-US" sz="1200" dirty="0">
                <a:solidFill>
                  <a:srgbClr val="212529"/>
                </a:solidFill>
                <a:latin typeface="Calibri" panose="020F0502020204030204" pitchFamily="34" charset="0"/>
                <a:ea typeface="DengXian" panose="02010600030101010101" pitchFamily="2" charset="-122"/>
              </a:rPr>
              <a:t>        Name: </a:t>
            </a:r>
            <a:r>
              <a:rPr lang="en-US" sz="1200" dirty="0">
                <a:solidFill>
                  <a:srgbClr val="212529"/>
                </a:solidFill>
                <a:latin typeface="Consolas" panose="020B0609020204030204" pitchFamily="49" charset="0"/>
                <a:ea typeface="DengXian" panose="02010600030101010101" pitchFamily="2" charset="-122"/>
              </a:rPr>
              <a:t> </a:t>
            </a:r>
            <a:endParaRPr lang="en-US" sz="1200" dirty="0">
              <a:latin typeface="Calibri" panose="020F0502020204030204" pitchFamily="34" charset="0"/>
              <a:ea typeface="DengXian" panose="02010600030101010101" pitchFamily="2" charset="-122"/>
            </a:endParaRPr>
          </a:p>
          <a:p>
            <a:r>
              <a:rPr lang="en-US" sz="1200" dirty="0">
                <a:solidFill>
                  <a:srgbClr val="212529"/>
                </a:solidFill>
                <a:latin typeface="Consolas" panose="020B0609020204030204" pitchFamily="49" charset="0"/>
                <a:ea typeface="DengXian" panose="02010600030101010101" pitchFamily="2" charset="-122"/>
              </a:rPr>
              <a:t>    </a:t>
            </a:r>
            <a:r>
              <a:rPr lang="en-US" sz="1200" i="1" dirty="0">
                <a:solidFill>
                  <a:srgbClr val="999988"/>
                </a:solidFill>
                <a:latin typeface="Consolas" panose="020B0609020204030204" pitchFamily="49" charset="0"/>
                <a:ea typeface="DengXian" panose="02010600030101010101" pitchFamily="2" charset="-122"/>
              </a:rPr>
              <a:t>// Spec is the custom resource spec</a:t>
            </a:r>
            <a:endParaRPr lang="en-US" sz="1200" dirty="0">
              <a:latin typeface="Calibri" panose="020F0502020204030204" pitchFamily="34" charset="0"/>
              <a:ea typeface="DengXian" panose="02010600030101010101" pitchFamily="2" charset="-122"/>
            </a:endParaRPr>
          </a:p>
          <a:p>
            <a:r>
              <a:rPr lang="en-US" sz="1200" dirty="0">
                <a:solidFill>
                  <a:srgbClr val="212529"/>
                </a:solidFill>
                <a:latin typeface="Consolas" panose="020B0609020204030204" pitchFamily="49" charset="0"/>
                <a:ea typeface="DengXian" panose="02010600030101010101" pitchFamily="2" charset="-122"/>
              </a:rPr>
              <a:t>   Spec </a:t>
            </a:r>
            <a:r>
              <a:rPr lang="en-US" sz="1200" dirty="0" err="1">
                <a:solidFill>
                  <a:srgbClr val="212529"/>
                </a:solidFill>
                <a:latin typeface="Consolas" panose="020B0609020204030204" pitchFamily="49" charset="0"/>
                <a:ea typeface="DengXian" panose="02010600030101010101" pitchFamily="2" charset="-122"/>
              </a:rPr>
              <a:t>ClusterSpec</a:t>
            </a:r>
            <a:endParaRPr lang="en-US" sz="1200" dirty="0">
              <a:solidFill>
                <a:srgbClr val="212529"/>
              </a:solidFill>
              <a:latin typeface="Consolas" panose="020B0609020204030204" pitchFamily="49" charset="0"/>
              <a:ea typeface="DengXian" panose="02010600030101010101" pitchFamily="2" charset="-122"/>
            </a:endParaRPr>
          </a:p>
          <a:p>
            <a:r>
              <a:rPr lang="en-US" sz="1200" dirty="0">
                <a:solidFill>
                  <a:srgbClr val="212529"/>
                </a:solidFill>
                <a:latin typeface="Consolas" panose="020B0609020204030204" pitchFamily="49" charset="0"/>
                <a:ea typeface="DengXian" panose="02010600030101010101" pitchFamily="2" charset="-122"/>
              </a:rPr>
              <a:t>}</a:t>
            </a:r>
            <a:endParaRPr lang="en-US" sz="1200" dirty="0">
              <a:latin typeface="Calibri" panose="020F0502020204030204" pitchFamily="34" charset="0"/>
              <a:ea typeface="DengXian" panose="02010600030101010101" pitchFamily="2" charset="-122"/>
            </a:endParaRPr>
          </a:p>
          <a:p>
            <a:r>
              <a:rPr lang="en-US" sz="1200" dirty="0">
                <a:solidFill>
                  <a:srgbClr val="212529"/>
                </a:solidFill>
                <a:latin typeface="Consolas" panose="020B0609020204030204" pitchFamily="49" charset="0"/>
                <a:ea typeface="DengXian" panose="02010600030101010101" pitchFamily="2" charset="-122"/>
              </a:rPr>
              <a:t> </a:t>
            </a:r>
            <a:endParaRPr lang="en-US" sz="1200" dirty="0">
              <a:latin typeface="Calibri" panose="020F0502020204030204" pitchFamily="34" charset="0"/>
              <a:ea typeface="DengXian" panose="02010600030101010101" pitchFamily="2" charset="-122"/>
            </a:endParaRPr>
          </a:p>
          <a:p>
            <a:r>
              <a:rPr lang="en-US" sz="1200" i="1" dirty="0">
                <a:solidFill>
                  <a:srgbClr val="999988"/>
                </a:solidFill>
                <a:latin typeface="Consolas" panose="020B0609020204030204" pitchFamily="49" charset="0"/>
                <a:ea typeface="DengXian" panose="02010600030101010101" pitchFamily="2" charset="-122"/>
              </a:rPr>
              <a:t>// </a:t>
            </a:r>
            <a:r>
              <a:rPr lang="en-US" sz="1200" i="1" dirty="0" err="1">
                <a:solidFill>
                  <a:srgbClr val="999988"/>
                </a:solidFill>
                <a:latin typeface="Consolas" panose="020B0609020204030204" pitchFamily="49" charset="0"/>
                <a:ea typeface="DengXian" panose="02010600030101010101" pitchFamily="2" charset="-122"/>
              </a:rPr>
              <a:t>MyResourceSpec</a:t>
            </a:r>
            <a:r>
              <a:rPr lang="en-US" sz="1200" i="1" dirty="0">
                <a:solidFill>
                  <a:srgbClr val="999988"/>
                </a:solidFill>
                <a:latin typeface="Consolas" panose="020B0609020204030204" pitchFamily="49" charset="0"/>
                <a:ea typeface="DengXian" panose="02010600030101010101" pitchFamily="2" charset="-122"/>
              </a:rPr>
              <a:t> is the spec for a </a:t>
            </a:r>
            <a:r>
              <a:rPr lang="en-US" sz="1200" i="1" dirty="0" err="1">
                <a:solidFill>
                  <a:srgbClr val="999988"/>
                </a:solidFill>
                <a:latin typeface="Consolas" panose="020B0609020204030204" pitchFamily="49" charset="0"/>
                <a:ea typeface="DengXian" panose="02010600030101010101" pitchFamily="2" charset="-122"/>
              </a:rPr>
              <a:t>MyResource</a:t>
            </a:r>
            <a:r>
              <a:rPr lang="en-US" sz="1200" i="1" dirty="0">
                <a:solidFill>
                  <a:srgbClr val="999988"/>
                </a:solidFill>
                <a:latin typeface="Consolas" panose="020B0609020204030204" pitchFamily="49" charset="0"/>
                <a:ea typeface="DengXian" panose="02010600030101010101" pitchFamily="2" charset="-122"/>
              </a:rPr>
              <a:t> resource</a:t>
            </a:r>
            <a:endParaRPr lang="en-US" sz="1200" dirty="0">
              <a:latin typeface="Calibri" panose="020F0502020204030204" pitchFamily="34" charset="0"/>
              <a:ea typeface="DengXian" panose="02010600030101010101" pitchFamily="2" charset="-122"/>
            </a:endParaRPr>
          </a:p>
          <a:p>
            <a:r>
              <a:rPr lang="en-US" sz="1200" b="1" dirty="0">
                <a:solidFill>
                  <a:srgbClr val="000000"/>
                </a:solidFill>
                <a:latin typeface="Consolas" panose="020B0609020204030204" pitchFamily="49" charset="0"/>
                <a:ea typeface="DengXian" panose="02010600030101010101" pitchFamily="2" charset="-122"/>
              </a:rPr>
              <a:t>type</a:t>
            </a:r>
            <a:r>
              <a:rPr lang="en-US" sz="1200" dirty="0">
                <a:solidFill>
                  <a:srgbClr val="212529"/>
                </a:solidFill>
                <a:latin typeface="Consolas" panose="020B0609020204030204" pitchFamily="49" charset="0"/>
                <a:ea typeface="DengXian" panose="02010600030101010101" pitchFamily="2" charset="-122"/>
              </a:rPr>
              <a:t> </a:t>
            </a:r>
            <a:r>
              <a:rPr lang="en-US" sz="1200" dirty="0" err="1">
                <a:solidFill>
                  <a:srgbClr val="212529"/>
                </a:solidFill>
                <a:latin typeface="Consolas" panose="020B0609020204030204" pitchFamily="49" charset="0"/>
                <a:ea typeface="DengXian" panose="02010600030101010101" pitchFamily="2" charset="-122"/>
              </a:rPr>
              <a:t>ClusterSpec</a:t>
            </a:r>
            <a:r>
              <a:rPr lang="en-US" sz="1200" dirty="0">
                <a:solidFill>
                  <a:srgbClr val="212529"/>
                </a:solidFill>
                <a:latin typeface="Consolas" panose="020B0609020204030204" pitchFamily="49" charset="0"/>
                <a:ea typeface="DengXian" panose="02010600030101010101" pitchFamily="2" charset="-122"/>
              </a:rPr>
              <a:t> </a:t>
            </a:r>
            <a:r>
              <a:rPr lang="en-US" sz="1200" b="1" dirty="0">
                <a:solidFill>
                  <a:srgbClr val="000000"/>
                </a:solidFill>
                <a:latin typeface="Consolas" panose="020B0609020204030204" pitchFamily="49" charset="0"/>
                <a:ea typeface="DengXian" panose="02010600030101010101" pitchFamily="2" charset="-122"/>
              </a:rPr>
              <a:t>struct</a:t>
            </a:r>
            <a:r>
              <a:rPr lang="en-US" sz="1200" dirty="0">
                <a:solidFill>
                  <a:srgbClr val="212529"/>
                </a:solidFill>
                <a:latin typeface="Consolas" panose="020B0609020204030204" pitchFamily="49" charset="0"/>
                <a:ea typeface="DengXian" panose="02010600030101010101" pitchFamily="2" charset="-122"/>
              </a:rPr>
              <a:t> {</a:t>
            </a:r>
            <a:endParaRPr lang="en-US" sz="1200" dirty="0">
              <a:latin typeface="Calibri" panose="020F0502020204030204" pitchFamily="34" charset="0"/>
              <a:ea typeface="DengXian" panose="02010600030101010101" pitchFamily="2" charset="-122"/>
            </a:endParaRPr>
          </a:p>
          <a:p>
            <a:r>
              <a:rPr lang="en-US" sz="1200" dirty="0">
                <a:solidFill>
                  <a:srgbClr val="212529"/>
                </a:solidFill>
                <a:latin typeface="Consolas" panose="020B0609020204030204" pitchFamily="49" charset="0"/>
                <a:ea typeface="DengXian" panose="02010600030101010101" pitchFamily="2" charset="-122"/>
              </a:rPr>
              <a:t>    </a:t>
            </a:r>
            <a:r>
              <a:rPr lang="en-US" sz="1200" i="1" dirty="0">
                <a:solidFill>
                  <a:srgbClr val="999988"/>
                </a:solidFill>
                <a:latin typeface="Consolas" panose="020B0609020204030204" pitchFamily="49" charset="0"/>
                <a:ea typeface="DengXian" panose="02010600030101010101" pitchFamily="2" charset="-122"/>
              </a:rPr>
              <a:t>// this is where you would put your custom resource data</a:t>
            </a:r>
            <a:endParaRPr lang="en-US" sz="1200" dirty="0">
              <a:latin typeface="Calibri" panose="020F0502020204030204" pitchFamily="34" charset="0"/>
              <a:ea typeface="DengXian" panose="02010600030101010101" pitchFamily="2" charset="-122"/>
            </a:endParaRPr>
          </a:p>
          <a:p>
            <a:r>
              <a:rPr lang="en-US" sz="1200" dirty="0">
                <a:solidFill>
                  <a:srgbClr val="212529"/>
                </a:solidFill>
                <a:latin typeface="Consolas" panose="020B0609020204030204" pitchFamily="49" charset="0"/>
                <a:ea typeface="DengXian" panose="02010600030101010101" pitchFamily="2" charset="-122"/>
              </a:rPr>
              <a:t>    </a:t>
            </a:r>
            <a:r>
              <a:rPr lang="en-US" sz="1200" dirty="0" err="1">
                <a:solidFill>
                  <a:srgbClr val="212529"/>
                </a:solidFill>
                <a:latin typeface="Consolas" panose="020B0609020204030204" pitchFamily="49" charset="0"/>
                <a:ea typeface="DengXian" panose="02010600030101010101" pitchFamily="2" charset="-122"/>
              </a:rPr>
              <a:t>ipAdrress</a:t>
            </a:r>
            <a:r>
              <a:rPr lang="en-US" sz="1200" dirty="0">
                <a:solidFill>
                  <a:srgbClr val="212529"/>
                </a:solidFill>
                <a:latin typeface="Consolas" panose="020B0609020204030204" pitchFamily="49" charset="0"/>
                <a:ea typeface="DengXian" panose="02010600030101010101" pitchFamily="2" charset="-122"/>
              </a:rPr>
              <a:t>     string</a:t>
            </a:r>
          </a:p>
          <a:p>
            <a:r>
              <a:rPr lang="en-US" sz="1200" dirty="0">
                <a:solidFill>
                  <a:srgbClr val="212529"/>
                </a:solidFill>
                <a:latin typeface="Consolas" panose="020B0609020204030204" pitchFamily="49" charset="0"/>
                <a:ea typeface="DengXian" panose="02010600030101010101" pitchFamily="2" charset="-122"/>
              </a:rPr>
              <a:t>    </a:t>
            </a:r>
            <a:r>
              <a:rPr lang="en-US" sz="1200" dirty="0" err="1">
                <a:solidFill>
                  <a:srgbClr val="212529"/>
                </a:solidFill>
                <a:latin typeface="Consolas" panose="020B0609020204030204" pitchFamily="49" charset="0"/>
                <a:ea typeface="DengXian" panose="02010600030101010101" pitchFamily="2" charset="-122"/>
              </a:rPr>
              <a:t>GeoLocation</a:t>
            </a:r>
            <a:r>
              <a:rPr lang="en-US" sz="1200" dirty="0">
                <a:solidFill>
                  <a:srgbClr val="212529"/>
                </a:solidFill>
                <a:latin typeface="Consolas" panose="020B0609020204030204" pitchFamily="49" charset="0"/>
                <a:ea typeface="DengXian" panose="02010600030101010101" pitchFamily="2" charset="-122"/>
              </a:rPr>
              <a:t>   </a:t>
            </a:r>
            <a:r>
              <a:rPr lang="en-US" sz="1200" b="1" dirty="0" err="1">
                <a:solidFill>
                  <a:srgbClr val="445588"/>
                </a:solidFill>
                <a:latin typeface="Consolas" panose="020B0609020204030204" pitchFamily="49" charset="0"/>
                <a:ea typeface="DengXian" panose="02010600030101010101" pitchFamily="2" charset="-122"/>
              </a:rPr>
              <a:t>GeolocationInfo</a:t>
            </a:r>
            <a:r>
              <a:rPr lang="en-US" sz="1200" dirty="0">
                <a:solidFill>
                  <a:srgbClr val="212529"/>
                </a:solidFill>
                <a:latin typeface="Consolas" panose="020B0609020204030204" pitchFamily="49" charset="0"/>
                <a:ea typeface="DengXian" panose="02010600030101010101" pitchFamily="2" charset="-122"/>
              </a:rPr>
              <a:t> </a:t>
            </a:r>
          </a:p>
          <a:p>
            <a:r>
              <a:rPr lang="en-US" sz="1200" dirty="0">
                <a:solidFill>
                  <a:srgbClr val="212529"/>
                </a:solidFill>
                <a:latin typeface="Consolas" panose="020B0609020204030204" pitchFamily="49" charset="0"/>
                <a:ea typeface="DengXian" panose="02010600030101010101" pitchFamily="2" charset="-122"/>
              </a:rPr>
              <a:t>    Region        </a:t>
            </a:r>
            <a:r>
              <a:rPr lang="en-US" sz="1200" dirty="0" err="1">
                <a:solidFill>
                  <a:srgbClr val="212529"/>
                </a:solidFill>
                <a:latin typeface="Consolas" panose="020B0609020204030204" pitchFamily="49" charset="0"/>
                <a:ea typeface="DengXian" panose="02010600030101010101" pitchFamily="2" charset="-122"/>
              </a:rPr>
              <a:t>RegionInfo</a:t>
            </a:r>
            <a:endParaRPr lang="en-US" sz="1200" dirty="0">
              <a:solidFill>
                <a:srgbClr val="212529"/>
              </a:solidFill>
              <a:latin typeface="Consolas" panose="020B0609020204030204" pitchFamily="49" charset="0"/>
              <a:ea typeface="DengXian" panose="02010600030101010101" pitchFamily="2" charset="-122"/>
            </a:endParaRPr>
          </a:p>
          <a:p>
            <a:r>
              <a:rPr lang="en-US" sz="1200" dirty="0">
                <a:solidFill>
                  <a:srgbClr val="212529"/>
                </a:solidFill>
                <a:latin typeface="Consolas" panose="020B0609020204030204" pitchFamily="49" charset="0"/>
                <a:ea typeface="DengXian" panose="02010600030101010101" pitchFamily="2" charset="-122"/>
              </a:rPr>
              <a:t>    Operator      </a:t>
            </a:r>
            <a:r>
              <a:rPr lang="en-US" sz="1200" dirty="0" err="1">
                <a:solidFill>
                  <a:srgbClr val="212529"/>
                </a:solidFill>
                <a:latin typeface="Consolas" panose="020B0609020204030204" pitchFamily="49" charset="0"/>
                <a:ea typeface="DengXian" panose="02010600030101010101" pitchFamily="2" charset="-122"/>
              </a:rPr>
              <a:t>OperatorInfo</a:t>
            </a:r>
            <a:endParaRPr lang="en-US" sz="1200" dirty="0">
              <a:solidFill>
                <a:srgbClr val="212529"/>
              </a:solidFill>
              <a:latin typeface="Consolas" panose="020B0609020204030204" pitchFamily="49" charset="0"/>
              <a:ea typeface="DengXian" panose="02010600030101010101" pitchFamily="2" charset="-122"/>
            </a:endParaRPr>
          </a:p>
          <a:p>
            <a:r>
              <a:rPr lang="en-US" sz="1200" dirty="0">
                <a:solidFill>
                  <a:srgbClr val="212529"/>
                </a:solidFill>
                <a:latin typeface="Consolas" panose="020B0609020204030204" pitchFamily="49" charset="0"/>
                <a:ea typeface="DengXian" panose="02010600030101010101" pitchFamily="2" charset="-122"/>
              </a:rPr>
              <a:t>    flavors       []</a:t>
            </a:r>
            <a:r>
              <a:rPr lang="en-US" sz="1200" b="1" dirty="0" err="1">
                <a:solidFill>
                  <a:srgbClr val="000000"/>
                </a:solidFill>
                <a:latin typeface="Consolas" panose="020B0609020204030204" pitchFamily="49" charset="0"/>
                <a:ea typeface="DengXian" panose="02010600030101010101" pitchFamily="2" charset="-122"/>
              </a:rPr>
              <a:t>FlavorInfo</a:t>
            </a:r>
            <a:endParaRPr lang="en-US" sz="1200" b="1" dirty="0">
              <a:solidFill>
                <a:srgbClr val="000000"/>
              </a:solidFill>
              <a:latin typeface="Consolas" panose="020B0609020204030204" pitchFamily="49" charset="0"/>
              <a:ea typeface="DengXian" panose="02010600030101010101" pitchFamily="2" charset="-122"/>
            </a:endParaRPr>
          </a:p>
          <a:p>
            <a:r>
              <a:rPr lang="en-US" sz="1200" b="1" dirty="0">
                <a:solidFill>
                  <a:srgbClr val="000000"/>
                </a:solidFill>
                <a:latin typeface="Consolas" panose="020B0609020204030204" pitchFamily="49" charset="0"/>
                <a:ea typeface="DengXian" panose="02010600030101010101" pitchFamily="2" charset="-122"/>
              </a:rPr>
              <a:t>    storage       []</a:t>
            </a:r>
            <a:r>
              <a:rPr lang="en-US" sz="1200" b="1" dirty="0" err="1">
                <a:solidFill>
                  <a:srgbClr val="000000"/>
                </a:solidFill>
                <a:latin typeface="Consolas" panose="020B0609020204030204" pitchFamily="49" charset="0"/>
                <a:ea typeface="DengXian" panose="02010600030101010101" pitchFamily="2" charset="-122"/>
              </a:rPr>
              <a:t>StorageSpec</a:t>
            </a:r>
            <a:endParaRPr lang="en-US" sz="1200" b="1" dirty="0">
              <a:solidFill>
                <a:srgbClr val="000000"/>
              </a:solidFill>
              <a:latin typeface="Consolas" panose="020B0609020204030204" pitchFamily="49" charset="0"/>
              <a:ea typeface="DengXian" panose="02010600030101010101" pitchFamily="2" charset="-122"/>
            </a:endParaRPr>
          </a:p>
          <a:p>
            <a:r>
              <a:rPr lang="en-US" sz="1200" b="1" dirty="0">
                <a:solidFill>
                  <a:srgbClr val="000000"/>
                </a:solidFill>
                <a:latin typeface="Consolas" panose="020B0609020204030204" pitchFamily="49" charset="0"/>
                <a:ea typeface="DengXian" panose="02010600030101010101" pitchFamily="2" charset="-122"/>
              </a:rPr>
              <a:t>    </a:t>
            </a:r>
            <a:r>
              <a:rPr lang="en-US" sz="1200" b="1" dirty="0" err="1">
                <a:solidFill>
                  <a:srgbClr val="000000"/>
                </a:solidFill>
                <a:latin typeface="Consolas" panose="020B0609020204030204" pitchFamily="49" charset="0"/>
                <a:ea typeface="DengXian" panose="02010600030101010101" pitchFamily="2" charset="-122"/>
              </a:rPr>
              <a:t>EipCapacity</a:t>
            </a:r>
            <a:r>
              <a:rPr lang="en-US" sz="1200" b="1" dirty="0">
                <a:solidFill>
                  <a:srgbClr val="000000"/>
                </a:solidFill>
                <a:latin typeface="Consolas" panose="020B0609020204030204" pitchFamily="49" charset="0"/>
                <a:ea typeface="DengXian" panose="02010600030101010101" pitchFamily="2" charset="-122"/>
              </a:rPr>
              <a:t>   int64</a:t>
            </a:r>
          </a:p>
          <a:p>
            <a:r>
              <a:rPr lang="en-US" sz="1200" b="1" dirty="0">
                <a:solidFill>
                  <a:srgbClr val="000000"/>
                </a:solidFill>
                <a:latin typeface="Consolas" panose="020B0609020204030204" pitchFamily="49" charset="0"/>
                <a:ea typeface="DengXian" panose="02010600030101010101" pitchFamily="2" charset="-122"/>
              </a:rPr>
              <a:t>    </a:t>
            </a:r>
            <a:r>
              <a:rPr lang="en-US" sz="1200" b="1" dirty="0" err="1">
                <a:solidFill>
                  <a:srgbClr val="000000"/>
                </a:solidFill>
                <a:latin typeface="Consolas" panose="020B0609020204030204" pitchFamily="49" charset="0"/>
                <a:ea typeface="DengXian" panose="02010600030101010101" pitchFamily="2" charset="-122"/>
              </a:rPr>
              <a:t>CPUCapacity</a:t>
            </a:r>
            <a:r>
              <a:rPr lang="en-US" sz="1200" b="1" dirty="0">
                <a:solidFill>
                  <a:srgbClr val="000000"/>
                </a:solidFill>
                <a:latin typeface="Consolas" panose="020B0609020204030204" pitchFamily="49" charset="0"/>
                <a:ea typeface="DengXian" panose="02010600030101010101" pitchFamily="2" charset="-122"/>
              </a:rPr>
              <a:t>   int64</a:t>
            </a:r>
          </a:p>
          <a:p>
            <a:r>
              <a:rPr lang="en-US" sz="1200" b="1" dirty="0">
                <a:solidFill>
                  <a:srgbClr val="000000"/>
                </a:solidFill>
                <a:latin typeface="Consolas" panose="020B0609020204030204" pitchFamily="49" charset="0"/>
                <a:ea typeface="DengXian" panose="02010600030101010101" pitchFamily="2" charset="-122"/>
              </a:rPr>
              <a:t>    </a:t>
            </a:r>
            <a:r>
              <a:rPr lang="en-US" sz="1200" b="1" dirty="0" err="1">
                <a:solidFill>
                  <a:srgbClr val="000000"/>
                </a:solidFill>
                <a:latin typeface="Consolas" panose="020B0609020204030204" pitchFamily="49" charset="0"/>
                <a:ea typeface="DengXian" panose="02010600030101010101" pitchFamily="2" charset="-122"/>
              </a:rPr>
              <a:t>MemCapacity</a:t>
            </a:r>
            <a:r>
              <a:rPr lang="en-US" sz="1200" b="1" dirty="0">
                <a:solidFill>
                  <a:srgbClr val="000000"/>
                </a:solidFill>
                <a:latin typeface="Consolas" panose="020B0609020204030204" pitchFamily="49" charset="0"/>
                <a:ea typeface="DengXian" panose="02010600030101010101" pitchFamily="2" charset="-122"/>
              </a:rPr>
              <a:t>   int64</a:t>
            </a:r>
          </a:p>
          <a:p>
            <a:r>
              <a:rPr lang="en-US" sz="1200" b="1" dirty="0">
                <a:solidFill>
                  <a:srgbClr val="000000"/>
                </a:solidFill>
                <a:latin typeface="Consolas" panose="020B0609020204030204" pitchFamily="49" charset="0"/>
                <a:ea typeface="DengXian" panose="02010600030101010101" pitchFamily="2" charset="-122"/>
              </a:rPr>
              <a:t>    </a:t>
            </a:r>
            <a:r>
              <a:rPr lang="en-US" sz="1200" b="1" dirty="0" err="1">
                <a:solidFill>
                  <a:srgbClr val="000000"/>
                </a:solidFill>
                <a:latin typeface="Consolas" panose="020B0609020204030204" pitchFamily="49" charset="0"/>
                <a:ea typeface="DengXian" panose="02010600030101010101" pitchFamily="2" charset="-122"/>
              </a:rPr>
              <a:t>ServerPrice</a:t>
            </a:r>
            <a:r>
              <a:rPr lang="en-US" sz="1200" b="1" dirty="0">
                <a:solidFill>
                  <a:srgbClr val="000000"/>
                </a:solidFill>
                <a:latin typeface="Consolas" panose="020B0609020204030204" pitchFamily="49" charset="0"/>
                <a:ea typeface="DengXian" panose="02010600030101010101" pitchFamily="2" charset="-122"/>
              </a:rPr>
              <a:t>   int64 </a:t>
            </a:r>
          </a:p>
          <a:p>
            <a:r>
              <a:rPr lang="en-US" sz="1200" b="1" dirty="0">
                <a:solidFill>
                  <a:srgbClr val="000000"/>
                </a:solidFill>
                <a:latin typeface="Consolas" panose="020B0609020204030204" pitchFamily="49" charset="0"/>
                <a:ea typeface="DengXian" panose="02010600030101010101" pitchFamily="2" charset="-122"/>
              </a:rPr>
              <a:t>    </a:t>
            </a:r>
            <a:r>
              <a:rPr lang="en-US" sz="1200" b="1" dirty="0" err="1">
                <a:solidFill>
                  <a:srgbClr val="000000"/>
                </a:solidFill>
                <a:latin typeface="Consolas" panose="020B0609020204030204" pitchFamily="49" charset="0"/>
                <a:ea typeface="DengXian" panose="02010600030101010101" pitchFamily="2" charset="-122"/>
              </a:rPr>
              <a:t>HomeScheduler</a:t>
            </a:r>
            <a:r>
              <a:rPr lang="en-US" sz="1200" b="1" dirty="0">
                <a:solidFill>
                  <a:srgbClr val="000000"/>
                </a:solidFill>
                <a:latin typeface="Consolas" panose="020B0609020204030204" pitchFamily="49" charset="0"/>
                <a:ea typeface="DengXian" panose="02010600030101010101" pitchFamily="2" charset="-122"/>
              </a:rPr>
              <a:t> string</a:t>
            </a:r>
          </a:p>
          <a:p>
            <a:r>
              <a:rPr lang="en-US" sz="1200" b="1" dirty="0">
                <a:solidFill>
                  <a:srgbClr val="000000"/>
                </a:solidFill>
                <a:latin typeface="Consolas" panose="020B0609020204030204" pitchFamily="49" charset="0"/>
                <a:ea typeface="DengXian" panose="02010600030101010101" pitchFamily="2" charset="-122"/>
              </a:rPr>
              <a:t>         </a:t>
            </a:r>
            <a:endParaRPr lang="en-US" sz="1200" b="1" dirty="0">
              <a:solidFill>
                <a:srgbClr val="445588"/>
              </a:solidFill>
              <a:latin typeface="Consolas" panose="020B0609020204030204" pitchFamily="49" charset="0"/>
              <a:ea typeface="DengXian" panose="02010600030101010101" pitchFamily="2" charset="-122"/>
            </a:endParaRPr>
          </a:p>
          <a:p>
            <a:r>
              <a:rPr lang="en-US" sz="1200" dirty="0">
                <a:solidFill>
                  <a:srgbClr val="212529"/>
                </a:solidFill>
                <a:latin typeface="Consolas" panose="020B0609020204030204" pitchFamily="49" charset="0"/>
                <a:ea typeface="DengXian" panose="02010600030101010101" pitchFamily="2" charset="-122"/>
              </a:rPr>
              <a:t>}</a:t>
            </a:r>
          </a:p>
          <a:p>
            <a:endParaRPr lang="en-US" sz="1200" b="1" dirty="0">
              <a:solidFill>
                <a:srgbClr val="000000"/>
              </a:solidFill>
              <a:latin typeface="Consolas" panose="020B0609020204030204" pitchFamily="49" charset="0"/>
              <a:ea typeface="DengXian" panose="02010600030101010101" pitchFamily="2" charset="-122"/>
            </a:endParaRPr>
          </a:p>
        </p:txBody>
      </p:sp>
      <p:sp>
        <p:nvSpPr>
          <p:cNvPr id="5" name="Rectangle 4">
            <a:extLst>
              <a:ext uri="{FF2B5EF4-FFF2-40B4-BE49-F238E27FC236}">
                <a16:creationId xmlns:a16="http://schemas.microsoft.com/office/drawing/2014/main" id="{6AB99B37-2DA9-4487-A0D2-FEFD79BABA42}"/>
              </a:ext>
            </a:extLst>
          </p:cNvPr>
          <p:cNvSpPr/>
          <p:nvPr/>
        </p:nvSpPr>
        <p:spPr>
          <a:xfrm>
            <a:off x="6470821" y="459406"/>
            <a:ext cx="4155991" cy="4339650"/>
          </a:xfrm>
          <a:prstGeom prst="rect">
            <a:avLst/>
          </a:prstGeom>
        </p:spPr>
        <p:txBody>
          <a:bodyPr wrap="square">
            <a:spAutoFit/>
          </a:bodyPr>
          <a:lstStyle/>
          <a:p>
            <a:r>
              <a:rPr lang="en-US" sz="1200" dirty="0">
                <a:solidFill>
                  <a:srgbClr val="212529"/>
                </a:solidFill>
                <a:latin typeface="Consolas" panose="020B0609020204030204" pitchFamily="49" charset="0"/>
                <a:ea typeface="DengXian" panose="02010600030101010101" pitchFamily="2" charset="-122"/>
              </a:rPr>
              <a:t>type </a:t>
            </a:r>
            <a:r>
              <a:rPr lang="en-US" sz="1200" b="1" dirty="0" err="1">
                <a:solidFill>
                  <a:srgbClr val="000000"/>
                </a:solidFill>
                <a:latin typeface="Consolas" panose="020B0609020204030204" pitchFamily="49" charset="0"/>
                <a:ea typeface="DengXian" panose="02010600030101010101" pitchFamily="2" charset="-122"/>
              </a:rPr>
              <a:t>FlavorInfo</a:t>
            </a:r>
            <a:r>
              <a:rPr lang="en-US" sz="1200" b="1" dirty="0">
                <a:solidFill>
                  <a:srgbClr val="000000"/>
                </a:solidFill>
                <a:latin typeface="Consolas" panose="020B0609020204030204" pitchFamily="49" charset="0"/>
                <a:ea typeface="DengXian" panose="02010600030101010101" pitchFamily="2" charset="-122"/>
              </a:rPr>
              <a:t> struct {</a:t>
            </a:r>
          </a:p>
          <a:p>
            <a:r>
              <a:rPr lang="en-US" sz="1200" b="1" dirty="0">
                <a:solidFill>
                  <a:srgbClr val="000000"/>
                </a:solidFill>
                <a:latin typeface="Consolas" panose="020B0609020204030204" pitchFamily="49" charset="0"/>
                <a:ea typeface="DengXian" panose="02010600030101010101" pitchFamily="2" charset="-122"/>
              </a:rPr>
              <a:t>    </a:t>
            </a:r>
            <a:r>
              <a:rPr lang="en-US" sz="1200" b="1" dirty="0" err="1">
                <a:solidFill>
                  <a:srgbClr val="000000"/>
                </a:solidFill>
                <a:latin typeface="Consolas" panose="020B0609020204030204" pitchFamily="49" charset="0"/>
                <a:ea typeface="DengXian" panose="02010600030101010101" pitchFamily="2" charset="-122"/>
              </a:rPr>
              <a:t>FlavorID</a:t>
            </a:r>
            <a:r>
              <a:rPr lang="en-US" sz="1200" b="1" dirty="0">
                <a:solidFill>
                  <a:srgbClr val="000000"/>
                </a:solidFill>
                <a:latin typeface="Consolas" panose="020B0609020204030204" pitchFamily="49" charset="0"/>
                <a:ea typeface="DengXian" panose="02010600030101010101" pitchFamily="2" charset="-122"/>
              </a:rPr>
              <a:t>      string</a:t>
            </a:r>
          </a:p>
          <a:p>
            <a:r>
              <a:rPr lang="en-US" sz="1200" b="1" dirty="0">
                <a:solidFill>
                  <a:srgbClr val="000000"/>
                </a:solidFill>
                <a:latin typeface="Consolas" panose="020B0609020204030204" pitchFamily="49" charset="0"/>
                <a:ea typeface="DengXian" panose="02010600030101010101" pitchFamily="2" charset="-122"/>
              </a:rPr>
              <a:t>    </a:t>
            </a:r>
            <a:r>
              <a:rPr lang="en-US" sz="1200" b="1" dirty="0" err="1">
                <a:solidFill>
                  <a:srgbClr val="000000"/>
                </a:solidFill>
                <a:latin typeface="Consolas" panose="020B0609020204030204" pitchFamily="49" charset="0"/>
                <a:ea typeface="DengXian" panose="02010600030101010101" pitchFamily="2" charset="-122"/>
              </a:rPr>
              <a:t>TotalCapacity</a:t>
            </a:r>
            <a:r>
              <a:rPr lang="en-US" sz="1200" b="1" dirty="0">
                <a:solidFill>
                  <a:srgbClr val="000000"/>
                </a:solidFill>
                <a:latin typeface="Consolas" panose="020B0609020204030204" pitchFamily="49" charset="0"/>
                <a:ea typeface="DengXian" panose="02010600030101010101" pitchFamily="2" charset="-122"/>
              </a:rPr>
              <a:t> int64</a:t>
            </a:r>
          </a:p>
          <a:p>
            <a:r>
              <a:rPr lang="en-US" sz="1200" b="1" dirty="0">
                <a:solidFill>
                  <a:srgbClr val="000000"/>
                </a:solidFill>
                <a:latin typeface="Consolas" panose="020B0609020204030204" pitchFamily="49" charset="0"/>
                <a:ea typeface="DengXian" panose="02010600030101010101" pitchFamily="2" charset="-122"/>
              </a:rPr>
              <a:t>}</a:t>
            </a:r>
          </a:p>
          <a:p>
            <a:r>
              <a:rPr lang="en-US" sz="1200" b="1" dirty="0">
                <a:solidFill>
                  <a:srgbClr val="000000"/>
                </a:solidFill>
                <a:latin typeface="Consolas" panose="020B0609020204030204" pitchFamily="49" charset="0"/>
                <a:ea typeface="DengXian" panose="02010600030101010101" pitchFamily="2" charset="-122"/>
              </a:rPr>
              <a:t>type </a:t>
            </a:r>
            <a:r>
              <a:rPr lang="en-US" sz="1200" b="1" dirty="0" err="1">
                <a:solidFill>
                  <a:srgbClr val="000000"/>
                </a:solidFill>
                <a:latin typeface="Consolas" panose="020B0609020204030204" pitchFamily="49" charset="0"/>
                <a:ea typeface="DengXian" panose="02010600030101010101" pitchFamily="2" charset="-122"/>
              </a:rPr>
              <a:t>StorageSpec</a:t>
            </a:r>
            <a:r>
              <a:rPr lang="en-US" sz="1200" b="1" dirty="0">
                <a:solidFill>
                  <a:srgbClr val="000000"/>
                </a:solidFill>
                <a:latin typeface="Consolas" panose="020B0609020204030204" pitchFamily="49" charset="0"/>
                <a:ea typeface="DengXian" panose="02010600030101010101" pitchFamily="2" charset="-122"/>
              </a:rPr>
              <a:t> struct {</a:t>
            </a:r>
          </a:p>
          <a:p>
            <a:r>
              <a:rPr lang="en-US" sz="1200" b="1" dirty="0">
                <a:solidFill>
                  <a:srgbClr val="000000"/>
                </a:solidFill>
                <a:latin typeface="Consolas" panose="020B0609020204030204" pitchFamily="49" charset="0"/>
                <a:ea typeface="DengXian" panose="02010600030101010101" pitchFamily="2" charset="-122"/>
              </a:rPr>
              <a:t>    </a:t>
            </a:r>
            <a:r>
              <a:rPr lang="en-US" sz="1200" b="1" dirty="0" err="1">
                <a:solidFill>
                  <a:srgbClr val="000000"/>
                </a:solidFill>
                <a:latin typeface="Consolas" panose="020B0609020204030204" pitchFamily="49" charset="0"/>
                <a:ea typeface="DengXian" panose="02010600030101010101" pitchFamily="2" charset="-122"/>
              </a:rPr>
              <a:t>TypeID</a:t>
            </a:r>
            <a:r>
              <a:rPr lang="en-US" sz="1200" b="1" dirty="0">
                <a:solidFill>
                  <a:srgbClr val="000000"/>
                </a:solidFill>
                <a:latin typeface="Consolas" panose="020B0609020204030204" pitchFamily="49" charset="0"/>
                <a:ea typeface="DengXian" panose="02010600030101010101" pitchFamily="2" charset="-122"/>
              </a:rPr>
              <a:t>          string</a:t>
            </a:r>
          </a:p>
          <a:p>
            <a:r>
              <a:rPr lang="en-US" sz="1200" b="1" dirty="0">
                <a:solidFill>
                  <a:srgbClr val="000000"/>
                </a:solidFill>
                <a:latin typeface="Consolas" panose="020B0609020204030204" pitchFamily="49" charset="0"/>
                <a:ea typeface="DengXian" panose="02010600030101010101" pitchFamily="2" charset="-122"/>
              </a:rPr>
              <a:t>    </a:t>
            </a:r>
            <a:r>
              <a:rPr lang="en-US" sz="1200" b="1" dirty="0" err="1">
                <a:solidFill>
                  <a:srgbClr val="000000"/>
                </a:solidFill>
                <a:latin typeface="Consolas" panose="020B0609020204030204" pitchFamily="49" charset="0"/>
                <a:ea typeface="DengXian" panose="02010600030101010101" pitchFamily="2" charset="-122"/>
              </a:rPr>
              <a:t>StorageCapacity</a:t>
            </a:r>
            <a:r>
              <a:rPr lang="en-US" sz="1200" b="1" dirty="0">
                <a:solidFill>
                  <a:srgbClr val="000000"/>
                </a:solidFill>
                <a:latin typeface="Consolas" panose="020B0609020204030204" pitchFamily="49" charset="0"/>
                <a:ea typeface="DengXian" panose="02010600030101010101" pitchFamily="2" charset="-122"/>
              </a:rPr>
              <a:t> int64</a:t>
            </a:r>
            <a:endParaRPr lang="en-US" sz="1200" b="1" dirty="0">
              <a:solidFill>
                <a:srgbClr val="000000"/>
              </a:solidFill>
              <a:latin typeface="Calibri" panose="020F0502020204030204" pitchFamily="34" charset="0"/>
              <a:ea typeface="DengXian" panose="02010600030101010101" pitchFamily="2" charset="-122"/>
            </a:endParaRPr>
          </a:p>
          <a:p>
            <a:r>
              <a:rPr lang="en-US" sz="1200" b="1" dirty="0">
                <a:solidFill>
                  <a:srgbClr val="000000"/>
                </a:solidFill>
                <a:latin typeface="Calibri" panose="020F0502020204030204" pitchFamily="34" charset="0"/>
                <a:ea typeface="DengXian" panose="02010600030101010101" pitchFamily="2" charset="-122"/>
              </a:rPr>
              <a:t>}</a:t>
            </a:r>
          </a:p>
          <a:p>
            <a:r>
              <a:rPr lang="en-US" sz="1200" b="1" dirty="0">
                <a:solidFill>
                  <a:srgbClr val="000000"/>
                </a:solidFill>
                <a:latin typeface="Calibri" panose="020F0502020204030204" pitchFamily="34" charset="0"/>
                <a:ea typeface="DengXian" panose="02010600030101010101" pitchFamily="2" charset="-122"/>
              </a:rPr>
              <a:t>type </a:t>
            </a:r>
            <a:r>
              <a:rPr lang="en-US" sz="1200" b="1" dirty="0" err="1">
                <a:solidFill>
                  <a:srgbClr val="000000"/>
                </a:solidFill>
                <a:latin typeface="Calibri" panose="020F0502020204030204" pitchFamily="34" charset="0"/>
                <a:ea typeface="DengXian" panose="02010600030101010101" pitchFamily="2" charset="-122"/>
              </a:rPr>
              <a:t>GeolocationInfo</a:t>
            </a:r>
            <a:r>
              <a:rPr lang="en-US" sz="1200" b="1" dirty="0">
                <a:solidFill>
                  <a:srgbClr val="000000"/>
                </a:solidFill>
                <a:latin typeface="Calibri" panose="020F0502020204030204" pitchFamily="34" charset="0"/>
                <a:ea typeface="DengXian" panose="02010600030101010101" pitchFamily="2" charset="-122"/>
              </a:rPr>
              <a:t> struct {</a:t>
            </a:r>
          </a:p>
          <a:p>
            <a:r>
              <a:rPr lang="en-US" sz="1200" b="1" dirty="0">
                <a:solidFill>
                  <a:srgbClr val="000000"/>
                </a:solidFill>
                <a:latin typeface="Calibri" panose="020F0502020204030204" pitchFamily="34" charset="0"/>
                <a:ea typeface="DengXian" panose="02010600030101010101" pitchFamily="2" charset="-122"/>
              </a:rPr>
              <a:t>         city                           string</a:t>
            </a:r>
          </a:p>
          <a:p>
            <a:r>
              <a:rPr lang="en-US" sz="1200" b="1" dirty="0">
                <a:solidFill>
                  <a:srgbClr val="000000"/>
                </a:solidFill>
                <a:latin typeface="Calibri" panose="020F0502020204030204" pitchFamily="34" charset="0"/>
                <a:ea typeface="DengXian" panose="02010600030101010101" pitchFamily="2" charset="-122"/>
              </a:rPr>
              <a:t>         province                  string</a:t>
            </a:r>
          </a:p>
          <a:p>
            <a:r>
              <a:rPr lang="en-US" sz="1200" b="1" dirty="0">
                <a:solidFill>
                  <a:srgbClr val="000000"/>
                </a:solidFill>
                <a:latin typeface="Calibri" panose="020F0502020204030204" pitchFamily="34" charset="0"/>
                <a:ea typeface="DengXian" panose="02010600030101010101" pitchFamily="2" charset="-122"/>
              </a:rPr>
              <a:t>         area                          string</a:t>
            </a:r>
          </a:p>
          <a:p>
            <a:r>
              <a:rPr lang="en-US" sz="1200" b="1" dirty="0">
                <a:solidFill>
                  <a:srgbClr val="000000"/>
                </a:solidFill>
                <a:latin typeface="Calibri" panose="020F0502020204030204" pitchFamily="34" charset="0"/>
                <a:ea typeface="DengXian" panose="02010600030101010101" pitchFamily="2" charset="-122"/>
              </a:rPr>
              <a:t>         country                    string</a:t>
            </a:r>
          </a:p>
          <a:p>
            <a:r>
              <a:rPr lang="en-US" sz="1200" b="1" dirty="0">
                <a:solidFill>
                  <a:srgbClr val="000000"/>
                </a:solidFill>
                <a:latin typeface="Calibri" panose="020F0502020204030204" pitchFamily="34" charset="0"/>
                <a:ea typeface="DengXian" panose="02010600030101010101" pitchFamily="2" charset="-122"/>
              </a:rPr>
              <a:t>}</a:t>
            </a:r>
          </a:p>
          <a:p>
            <a:r>
              <a:rPr lang="en-US" sz="1200" b="1" dirty="0">
                <a:solidFill>
                  <a:srgbClr val="000000"/>
                </a:solidFill>
                <a:latin typeface="Calibri" panose="020F0502020204030204" pitchFamily="34" charset="0"/>
                <a:ea typeface="DengXian" panose="02010600030101010101" pitchFamily="2" charset="-122"/>
              </a:rPr>
              <a:t>type </a:t>
            </a:r>
            <a:r>
              <a:rPr lang="en-US" sz="1200" b="1" dirty="0" err="1">
                <a:solidFill>
                  <a:srgbClr val="000000"/>
                </a:solidFill>
                <a:latin typeface="Calibri" panose="020F0502020204030204" pitchFamily="34" charset="0"/>
                <a:ea typeface="DengXian" panose="02010600030101010101" pitchFamily="2" charset="-122"/>
              </a:rPr>
              <a:t>RegionInfo</a:t>
            </a:r>
            <a:r>
              <a:rPr lang="en-US" sz="1200" b="1" dirty="0">
                <a:solidFill>
                  <a:srgbClr val="000000"/>
                </a:solidFill>
                <a:latin typeface="Calibri" panose="020F0502020204030204" pitchFamily="34" charset="0"/>
                <a:ea typeface="DengXian" panose="02010600030101010101" pitchFamily="2" charset="-122"/>
              </a:rPr>
              <a:t> {</a:t>
            </a:r>
          </a:p>
          <a:p>
            <a:r>
              <a:rPr lang="en-US" sz="1200" b="1" dirty="0">
                <a:solidFill>
                  <a:srgbClr val="000000"/>
                </a:solidFill>
                <a:latin typeface="Calibri" panose="020F0502020204030204" pitchFamily="34" charset="0"/>
                <a:ea typeface="DengXian" panose="02010600030101010101" pitchFamily="2" charset="-122"/>
              </a:rPr>
              <a:t>          region                      string</a:t>
            </a:r>
          </a:p>
          <a:p>
            <a:r>
              <a:rPr lang="en-US" sz="1200" b="1" dirty="0">
                <a:solidFill>
                  <a:srgbClr val="000000"/>
                </a:solidFill>
                <a:latin typeface="Calibri" panose="020F0502020204030204" pitchFamily="34" charset="0"/>
                <a:ea typeface="DengXian" panose="02010600030101010101" pitchFamily="2" charset="-122"/>
              </a:rPr>
              <a:t>          </a:t>
            </a:r>
            <a:r>
              <a:rPr lang="en-US" sz="1200" b="1" dirty="0" err="1">
                <a:solidFill>
                  <a:srgbClr val="000000"/>
                </a:solidFill>
                <a:latin typeface="Calibri" panose="020F0502020204030204" pitchFamily="34" charset="0"/>
                <a:ea typeface="DengXian" panose="02010600030101010101" pitchFamily="2" charset="-122"/>
              </a:rPr>
              <a:t>AvailabilityZone</a:t>
            </a:r>
            <a:r>
              <a:rPr lang="en-US" sz="1200" b="1" dirty="0">
                <a:solidFill>
                  <a:srgbClr val="000000"/>
                </a:solidFill>
                <a:latin typeface="Calibri" panose="020F0502020204030204" pitchFamily="34" charset="0"/>
                <a:ea typeface="DengXian" panose="02010600030101010101" pitchFamily="2" charset="-122"/>
              </a:rPr>
              <a:t>     string	</a:t>
            </a:r>
          </a:p>
          <a:p>
            <a:r>
              <a:rPr lang="en-US" sz="1200" b="1" dirty="0">
                <a:solidFill>
                  <a:srgbClr val="000000"/>
                </a:solidFill>
                <a:latin typeface="Calibri" panose="020F0502020204030204" pitchFamily="34" charset="0"/>
                <a:ea typeface="DengXian" panose="02010600030101010101" pitchFamily="2" charset="-122"/>
              </a:rPr>
              <a:t>}</a:t>
            </a:r>
          </a:p>
          <a:p>
            <a:r>
              <a:rPr lang="en-US" sz="1200" b="1" dirty="0">
                <a:solidFill>
                  <a:srgbClr val="000000"/>
                </a:solidFill>
                <a:latin typeface="Calibri" panose="020F0502020204030204" pitchFamily="34" charset="0"/>
                <a:ea typeface="DengXian" panose="02010600030101010101" pitchFamily="2" charset="-122"/>
              </a:rPr>
              <a:t>type </a:t>
            </a:r>
            <a:r>
              <a:rPr lang="en-US" sz="1200" b="1" dirty="0" err="1">
                <a:solidFill>
                  <a:srgbClr val="000000"/>
                </a:solidFill>
                <a:latin typeface="Calibri" panose="020F0502020204030204" pitchFamily="34" charset="0"/>
                <a:ea typeface="DengXian" panose="02010600030101010101" pitchFamily="2" charset="-122"/>
              </a:rPr>
              <a:t>OperatorInfo</a:t>
            </a:r>
            <a:r>
              <a:rPr lang="en-US" sz="1200" b="1" dirty="0">
                <a:solidFill>
                  <a:srgbClr val="000000"/>
                </a:solidFill>
                <a:latin typeface="Calibri" panose="020F0502020204030204" pitchFamily="34" charset="0"/>
                <a:ea typeface="DengXian" panose="02010600030101010101" pitchFamily="2" charset="-122"/>
              </a:rPr>
              <a:t> {</a:t>
            </a:r>
          </a:p>
          <a:p>
            <a:r>
              <a:rPr lang="en-US" sz="1200" b="1" dirty="0">
                <a:solidFill>
                  <a:srgbClr val="000000"/>
                </a:solidFill>
                <a:latin typeface="Calibri" panose="020F0502020204030204" pitchFamily="34" charset="0"/>
                <a:ea typeface="DengXian" panose="02010600030101010101" pitchFamily="2" charset="-122"/>
              </a:rPr>
              <a:t>          operator                  string</a:t>
            </a:r>
          </a:p>
          <a:p>
            <a:r>
              <a:rPr lang="en-US" sz="1200" b="1" dirty="0">
                <a:solidFill>
                  <a:srgbClr val="000000"/>
                </a:solidFill>
                <a:latin typeface="Calibri" panose="020F0502020204030204" pitchFamily="34" charset="0"/>
                <a:ea typeface="DengXian" panose="02010600030101010101" pitchFamily="2" charset="-122"/>
              </a:rPr>
              <a:t>}</a:t>
            </a:r>
          </a:p>
          <a:p>
            <a:endParaRPr lang="en-US" sz="1200" b="1" dirty="0">
              <a:solidFill>
                <a:srgbClr val="000000"/>
              </a:solidFill>
              <a:latin typeface="Calibri" panose="020F0502020204030204" pitchFamily="34" charset="0"/>
              <a:ea typeface="DengXian" panose="02010600030101010101" pitchFamily="2" charset="-122"/>
            </a:endParaRPr>
          </a:p>
          <a:p>
            <a:endParaRPr lang="en-US" sz="1200" b="1" dirty="0">
              <a:solidFill>
                <a:srgbClr val="000000"/>
              </a:solidFill>
              <a:latin typeface="Consolas" panose="020B0609020204030204" pitchFamily="49" charset="0"/>
              <a:ea typeface="DengXian" panose="02010600030101010101" pitchFamily="2" charset="-122"/>
            </a:endParaRPr>
          </a:p>
        </p:txBody>
      </p:sp>
    </p:spTree>
    <p:extLst>
      <p:ext uri="{BB962C8B-B14F-4D97-AF65-F5344CB8AC3E}">
        <p14:creationId xmlns:p14="http://schemas.microsoft.com/office/powerpoint/2010/main" val="319193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39C35BD1-7B71-441F-9CF9-A93C25B22821}"/>
              </a:ext>
            </a:extLst>
          </p:cNvPr>
          <p:cNvSpPr txBox="1"/>
          <p:nvPr/>
        </p:nvSpPr>
        <p:spPr>
          <a:xfrm>
            <a:off x="430426" y="1771138"/>
            <a:ext cx="1301578" cy="430887"/>
          </a:xfrm>
          <a:prstGeom prst="rect">
            <a:avLst/>
          </a:prstGeom>
          <a:noFill/>
        </p:spPr>
        <p:txBody>
          <a:bodyPr wrap="square" rtlCol="0">
            <a:spAutoFit/>
          </a:bodyPr>
          <a:lstStyle/>
          <a:p>
            <a:r>
              <a:rPr lang="en-US" sz="1100" dirty="0"/>
              <a:t>Admin register cluster API call</a:t>
            </a:r>
          </a:p>
        </p:txBody>
      </p:sp>
      <p:sp>
        <p:nvSpPr>
          <p:cNvPr id="7" name="TextBox 6">
            <a:extLst>
              <a:ext uri="{FF2B5EF4-FFF2-40B4-BE49-F238E27FC236}">
                <a16:creationId xmlns:a16="http://schemas.microsoft.com/office/drawing/2014/main" id="{AD2CB7EC-0B7F-470C-B11E-00ABA0FA0BC6}"/>
              </a:ext>
            </a:extLst>
          </p:cNvPr>
          <p:cNvSpPr txBox="1"/>
          <p:nvPr/>
        </p:nvSpPr>
        <p:spPr>
          <a:xfrm>
            <a:off x="1219199" y="844378"/>
            <a:ext cx="1412789" cy="369332"/>
          </a:xfrm>
          <a:prstGeom prst="rect">
            <a:avLst/>
          </a:prstGeom>
          <a:noFill/>
        </p:spPr>
        <p:txBody>
          <a:bodyPr wrap="square" rtlCol="0">
            <a:spAutoFit/>
          </a:bodyPr>
          <a:lstStyle/>
          <a:p>
            <a:r>
              <a:rPr lang="en-US" dirty="0"/>
              <a:t>API Server</a:t>
            </a:r>
          </a:p>
        </p:txBody>
      </p:sp>
      <p:sp>
        <p:nvSpPr>
          <p:cNvPr id="13" name="TextBox 12">
            <a:extLst>
              <a:ext uri="{FF2B5EF4-FFF2-40B4-BE49-F238E27FC236}">
                <a16:creationId xmlns:a16="http://schemas.microsoft.com/office/drawing/2014/main" id="{E783CE9A-BF8A-4723-B8A0-5C364434BCA5}"/>
              </a:ext>
            </a:extLst>
          </p:cNvPr>
          <p:cNvSpPr txBox="1"/>
          <p:nvPr/>
        </p:nvSpPr>
        <p:spPr>
          <a:xfrm>
            <a:off x="2850291" y="844378"/>
            <a:ext cx="708456" cy="369332"/>
          </a:xfrm>
          <a:prstGeom prst="rect">
            <a:avLst/>
          </a:prstGeom>
          <a:noFill/>
        </p:spPr>
        <p:txBody>
          <a:bodyPr wrap="square" rtlCol="0">
            <a:spAutoFit/>
          </a:bodyPr>
          <a:lstStyle/>
          <a:p>
            <a:r>
              <a:rPr lang="en-US" dirty="0"/>
              <a:t>ETCD</a:t>
            </a:r>
          </a:p>
        </p:txBody>
      </p:sp>
      <p:sp>
        <p:nvSpPr>
          <p:cNvPr id="14" name="TextBox 13">
            <a:extLst>
              <a:ext uri="{FF2B5EF4-FFF2-40B4-BE49-F238E27FC236}">
                <a16:creationId xmlns:a16="http://schemas.microsoft.com/office/drawing/2014/main" id="{F7F50CF7-94FD-4A14-9B25-D20D7DECC68D}"/>
              </a:ext>
            </a:extLst>
          </p:cNvPr>
          <p:cNvSpPr txBox="1"/>
          <p:nvPr/>
        </p:nvSpPr>
        <p:spPr>
          <a:xfrm>
            <a:off x="4044778" y="823783"/>
            <a:ext cx="2051222" cy="369332"/>
          </a:xfrm>
          <a:prstGeom prst="rect">
            <a:avLst/>
          </a:prstGeom>
          <a:noFill/>
        </p:spPr>
        <p:txBody>
          <a:bodyPr wrap="square" rtlCol="0">
            <a:spAutoFit/>
          </a:bodyPr>
          <a:lstStyle/>
          <a:p>
            <a:r>
              <a:rPr lang="en-US" dirty="0"/>
              <a:t>Cluster Controller</a:t>
            </a:r>
          </a:p>
        </p:txBody>
      </p:sp>
      <p:cxnSp>
        <p:nvCxnSpPr>
          <p:cNvPr id="9" name="Straight Connector 8">
            <a:extLst>
              <a:ext uri="{FF2B5EF4-FFF2-40B4-BE49-F238E27FC236}">
                <a16:creationId xmlns:a16="http://schemas.microsoft.com/office/drawing/2014/main" id="{D732E280-94D1-46C3-A3DC-A202E59B07F7}"/>
              </a:ext>
            </a:extLst>
          </p:cNvPr>
          <p:cNvCxnSpPr/>
          <p:nvPr/>
        </p:nvCxnSpPr>
        <p:spPr>
          <a:xfrm>
            <a:off x="1820562" y="1285103"/>
            <a:ext cx="0" cy="4843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871333-2D69-4C1B-86A1-06FCC8870559}"/>
              </a:ext>
            </a:extLst>
          </p:cNvPr>
          <p:cNvCxnSpPr/>
          <p:nvPr/>
        </p:nvCxnSpPr>
        <p:spPr>
          <a:xfrm>
            <a:off x="4950941" y="1213710"/>
            <a:ext cx="0" cy="4843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A3C2287-E2A9-42CE-A96F-03B2D8C0306F}"/>
              </a:ext>
            </a:extLst>
          </p:cNvPr>
          <p:cNvCxnSpPr/>
          <p:nvPr/>
        </p:nvCxnSpPr>
        <p:spPr>
          <a:xfrm>
            <a:off x="3381633" y="1213710"/>
            <a:ext cx="0" cy="4843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AC1AFD2-F498-4F9A-ACE5-8A63AD9A4FF1}"/>
              </a:ext>
            </a:extLst>
          </p:cNvPr>
          <p:cNvCxnSpPr/>
          <p:nvPr/>
        </p:nvCxnSpPr>
        <p:spPr>
          <a:xfrm>
            <a:off x="323334" y="2133601"/>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2AAFFD7-8F69-43B0-973A-FD5B89F7C417}"/>
              </a:ext>
            </a:extLst>
          </p:cNvPr>
          <p:cNvCxnSpPr/>
          <p:nvPr/>
        </p:nvCxnSpPr>
        <p:spPr>
          <a:xfrm>
            <a:off x="1880285" y="2458996"/>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122209-4D92-47F1-BA52-8FBF129F3E4A}"/>
              </a:ext>
            </a:extLst>
          </p:cNvPr>
          <p:cNvCxnSpPr>
            <a:cxnSpLocks/>
          </p:cNvCxnSpPr>
          <p:nvPr/>
        </p:nvCxnSpPr>
        <p:spPr>
          <a:xfrm>
            <a:off x="1847334" y="3484606"/>
            <a:ext cx="3130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DADB75-6752-4640-940B-661A9D82FBE5}"/>
              </a:ext>
            </a:extLst>
          </p:cNvPr>
          <p:cNvSpPr txBox="1"/>
          <p:nvPr/>
        </p:nvSpPr>
        <p:spPr>
          <a:xfrm>
            <a:off x="3389870" y="3014200"/>
            <a:ext cx="1501341" cy="430887"/>
          </a:xfrm>
          <a:prstGeom prst="rect">
            <a:avLst/>
          </a:prstGeom>
          <a:noFill/>
        </p:spPr>
        <p:txBody>
          <a:bodyPr wrap="square" rtlCol="0">
            <a:spAutoFit/>
          </a:bodyPr>
          <a:lstStyle/>
          <a:p>
            <a:r>
              <a:rPr lang="en-US" sz="1100" dirty="0"/>
              <a:t>Get notification of cluster registration</a:t>
            </a:r>
          </a:p>
        </p:txBody>
      </p:sp>
      <p:sp>
        <p:nvSpPr>
          <p:cNvPr id="25" name="TextBox 24">
            <a:extLst>
              <a:ext uri="{FF2B5EF4-FFF2-40B4-BE49-F238E27FC236}">
                <a16:creationId xmlns:a16="http://schemas.microsoft.com/office/drawing/2014/main" id="{E3B97A1D-85C7-4982-B366-D2615013592A}"/>
              </a:ext>
            </a:extLst>
          </p:cNvPr>
          <p:cNvSpPr txBox="1"/>
          <p:nvPr/>
        </p:nvSpPr>
        <p:spPr>
          <a:xfrm>
            <a:off x="1865870" y="2054343"/>
            <a:ext cx="1616675" cy="430887"/>
          </a:xfrm>
          <a:prstGeom prst="rect">
            <a:avLst/>
          </a:prstGeom>
          <a:noFill/>
        </p:spPr>
        <p:txBody>
          <a:bodyPr wrap="square" rtlCol="0">
            <a:spAutoFit/>
          </a:bodyPr>
          <a:lstStyle/>
          <a:p>
            <a:r>
              <a:rPr lang="en-US" sz="1100" dirty="0"/>
              <a:t>Save cluster geolocation etc. info to ETCD</a:t>
            </a:r>
          </a:p>
        </p:txBody>
      </p:sp>
      <p:cxnSp>
        <p:nvCxnSpPr>
          <p:cNvPr id="26" name="Straight Arrow Connector 25">
            <a:extLst>
              <a:ext uri="{FF2B5EF4-FFF2-40B4-BE49-F238E27FC236}">
                <a16:creationId xmlns:a16="http://schemas.microsoft.com/office/drawing/2014/main" id="{341E5015-62B1-43B1-AD71-8DBF08F87FEC}"/>
              </a:ext>
            </a:extLst>
          </p:cNvPr>
          <p:cNvCxnSpPr/>
          <p:nvPr/>
        </p:nvCxnSpPr>
        <p:spPr>
          <a:xfrm flipH="1">
            <a:off x="1876165" y="2755558"/>
            <a:ext cx="1528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D8DE3C-C008-4A57-8AF2-2062E3CA25ED}"/>
              </a:ext>
            </a:extLst>
          </p:cNvPr>
          <p:cNvCxnSpPr/>
          <p:nvPr/>
        </p:nvCxnSpPr>
        <p:spPr>
          <a:xfrm flipH="1">
            <a:off x="1820562" y="1688757"/>
            <a:ext cx="3130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0AF9EF5-3C1F-4375-A8A9-ACAC7D9B7C98}"/>
              </a:ext>
            </a:extLst>
          </p:cNvPr>
          <p:cNvSpPr txBox="1"/>
          <p:nvPr/>
        </p:nvSpPr>
        <p:spPr>
          <a:xfrm>
            <a:off x="2530055" y="1275722"/>
            <a:ext cx="2394115" cy="430887"/>
          </a:xfrm>
          <a:prstGeom prst="rect">
            <a:avLst/>
          </a:prstGeom>
          <a:noFill/>
        </p:spPr>
        <p:txBody>
          <a:bodyPr wrap="square" rtlCol="0">
            <a:spAutoFit/>
          </a:bodyPr>
          <a:lstStyle/>
          <a:p>
            <a:r>
              <a:rPr lang="en-US" sz="1100" dirty="0"/>
              <a:t>Watch cluster registration/</a:t>
            </a:r>
            <a:r>
              <a:rPr lang="en-US" sz="1100" dirty="0" err="1"/>
              <a:t>unregistration</a:t>
            </a:r>
            <a:endParaRPr lang="en-US" sz="1100" dirty="0"/>
          </a:p>
        </p:txBody>
      </p:sp>
      <p:sp>
        <p:nvSpPr>
          <p:cNvPr id="31" name="Rectangle 30">
            <a:extLst>
              <a:ext uri="{FF2B5EF4-FFF2-40B4-BE49-F238E27FC236}">
                <a16:creationId xmlns:a16="http://schemas.microsoft.com/office/drawing/2014/main" id="{A07CDE7C-6710-4015-AC57-B0C39449C1A3}"/>
              </a:ext>
            </a:extLst>
          </p:cNvPr>
          <p:cNvSpPr/>
          <p:nvPr/>
        </p:nvSpPr>
        <p:spPr>
          <a:xfrm>
            <a:off x="4452551" y="3595816"/>
            <a:ext cx="1462212" cy="5436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F881CFF-6906-418F-8C37-12ED6E90CD59}"/>
              </a:ext>
            </a:extLst>
          </p:cNvPr>
          <p:cNvSpPr txBox="1"/>
          <p:nvPr/>
        </p:nvSpPr>
        <p:spPr>
          <a:xfrm>
            <a:off x="4547288" y="3573970"/>
            <a:ext cx="1462212" cy="600164"/>
          </a:xfrm>
          <a:prstGeom prst="rect">
            <a:avLst/>
          </a:prstGeom>
          <a:noFill/>
        </p:spPr>
        <p:txBody>
          <a:bodyPr wrap="square" rtlCol="0">
            <a:spAutoFit/>
          </a:bodyPr>
          <a:lstStyle/>
          <a:p>
            <a:r>
              <a:rPr lang="en-US" sz="1100" dirty="0"/>
              <a:t>Run consistent hash and Assign the cluster a Home scheduler</a:t>
            </a:r>
          </a:p>
        </p:txBody>
      </p:sp>
      <p:cxnSp>
        <p:nvCxnSpPr>
          <p:cNvPr id="33" name="Straight Arrow Connector 32">
            <a:extLst>
              <a:ext uri="{FF2B5EF4-FFF2-40B4-BE49-F238E27FC236}">
                <a16:creationId xmlns:a16="http://schemas.microsoft.com/office/drawing/2014/main" id="{7C415BBD-9184-481E-AE58-0ACCA325DC39}"/>
              </a:ext>
            </a:extLst>
          </p:cNvPr>
          <p:cNvCxnSpPr>
            <a:cxnSpLocks/>
          </p:cNvCxnSpPr>
          <p:nvPr/>
        </p:nvCxnSpPr>
        <p:spPr>
          <a:xfrm flipH="1">
            <a:off x="1853513" y="4653135"/>
            <a:ext cx="3097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CE2F0CB-9179-4150-8AF4-7C2FA1FEF776}"/>
              </a:ext>
            </a:extLst>
          </p:cNvPr>
          <p:cNvSpPr/>
          <p:nvPr/>
        </p:nvSpPr>
        <p:spPr>
          <a:xfrm>
            <a:off x="1947751" y="4370336"/>
            <a:ext cx="2759089" cy="261610"/>
          </a:xfrm>
          <a:prstGeom prst="rect">
            <a:avLst/>
          </a:prstGeom>
        </p:spPr>
        <p:txBody>
          <a:bodyPr wrap="none">
            <a:spAutoFit/>
          </a:bodyPr>
          <a:lstStyle/>
          <a:p>
            <a:r>
              <a:rPr lang="en-US" sz="1100" dirty="0"/>
              <a:t>update the cluster-scheduler binding in ETCD</a:t>
            </a:r>
          </a:p>
        </p:txBody>
      </p:sp>
      <p:cxnSp>
        <p:nvCxnSpPr>
          <p:cNvPr id="36" name="Straight Connector 35">
            <a:extLst>
              <a:ext uri="{FF2B5EF4-FFF2-40B4-BE49-F238E27FC236}">
                <a16:creationId xmlns:a16="http://schemas.microsoft.com/office/drawing/2014/main" id="{7216A850-159F-47C2-9929-969A4B6A9167}"/>
              </a:ext>
            </a:extLst>
          </p:cNvPr>
          <p:cNvCxnSpPr/>
          <p:nvPr/>
        </p:nvCxnSpPr>
        <p:spPr>
          <a:xfrm>
            <a:off x="7677666" y="1152046"/>
            <a:ext cx="0" cy="484384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8335634-2FB2-4C71-9123-7B6B2A9A0A7B}"/>
              </a:ext>
            </a:extLst>
          </p:cNvPr>
          <p:cNvSpPr txBox="1"/>
          <p:nvPr/>
        </p:nvSpPr>
        <p:spPr>
          <a:xfrm>
            <a:off x="6652055" y="823783"/>
            <a:ext cx="2051222" cy="369332"/>
          </a:xfrm>
          <a:prstGeom prst="rect">
            <a:avLst/>
          </a:prstGeom>
          <a:noFill/>
        </p:spPr>
        <p:txBody>
          <a:bodyPr wrap="square" rtlCol="0">
            <a:spAutoFit/>
          </a:bodyPr>
          <a:lstStyle/>
          <a:p>
            <a:r>
              <a:rPr lang="en-US" dirty="0"/>
              <a:t>Resource Collector</a:t>
            </a:r>
          </a:p>
        </p:txBody>
      </p:sp>
      <p:cxnSp>
        <p:nvCxnSpPr>
          <p:cNvPr id="38" name="Straight Arrow Connector 37">
            <a:extLst>
              <a:ext uri="{FF2B5EF4-FFF2-40B4-BE49-F238E27FC236}">
                <a16:creationId xmlns:a16="http://schemas.microsoft.com/office/drawing/2014/main" id="{4A760398-56FC-49F3-A2D3-7B11932115BA}"/>
              </a:ext>
            </a:extLst>
          </p:cNvPr>
          <p:cNvCxnSpPr>
            <a:cxnSpLocks/>
          </p:cNvCxnSpPr>
          <p:nvPr/>
        </p:nvCxnSpPr>
        <p:spPr>
          <a:xfrm flipH="1">
            <a:off x="4924171" y="2717490"/>
            <a:ext cx="2753495"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1693E88-1F4E-44E7-90E3-BBCC0ECF3887}"/>
              </a:ext>
            </a:extLst>
          </p:cNvPr>
          <p:cNvSpPr txBox="1"/>
          <p:nvPr/>
        </p:nvSpPr>
        <p:spPr>
          <a:xfrm>
            <a:off x="5633661" y="1605324"/>
            <a:ext cx="1665051" cy="261610"/>
          </a:xfrm>
          <a:prstGeom prst="rect">
            <a:avLst/>
          </a:prstGeom>
          <a:noFill/>
        </p:spPr>
        <p:txBody>
          <a:bodyPr wrap="square" rtlCol="0">
            <a:spAutoFit/>
          </a:bodyPr>
          <a:lstStyle/>
          <a:p>
            <a:r>
              <a:rPr lang="en-US" sz="1100" dirty="0"/>
              <a:t>register cluster(option 1)</a:t>
            </a:r>
          </a:p>
        </p:txBody>
      </p:sp>
      <p:cxnSp>
        <p:nvCxnSpPr>
          <p:cNvPr id="41" name="Straight Arrow Connector 40">
            <a:extLst>
              <a:ext uri="{FF2B5EF4-FFF2-40B4-BE49-F238E27FC236}">
                <a16:creationId xmlns:a16="http://schemas.microsoft.com/office/drawing/2014/main" id="{E50BCC38-095B-44EC-8A25-99EC0CC4BF9D}"/>
              </a:ext>
            </a:extLst>
          </p:cNvPr>
          <p:cNvCxnSpPr>
            <a:cxnSpLocks/>
          </p:cNvCxnSpPr>
          <p:nvPr/>
        </p:nvCxnSpPr>
        <p:spPr>
          <a:xfrm flipH="1">
            <a:off x="1820562" y="1922538"/>
            <a:ext cx="5910647"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8AD825-3EFA-4F83-B604-264F2B9B5389}"/>
              </a:ext>
            </a:extLst>
          </p:cNvPr>
          <p:cNvSpPr txBox="1"/>
          <p:nvPr/>
        </p:nvSpPr>
        <p:spPr>
          <a:xfrm>
            <a:off x="5676900" y="2425093"/>
            <a:ext cx="1691839" cy="261610"/>
          </a:xfrm>
          <a:prstGeom prst="rect">
            <a:avLst/>
          </a:prstGeom>
          <a:noFill/>
        </p:spPr>
        <p:txBody>
          <a:bodyPr wrap="square" rtlCol="0">
            <a:spAutoFit/>
          </a:bodyPr>
          <a:lstStyle/>
          <a:p>
            <a:r>
              <a:rPr lang="en-US" sz="1100" dirty="0"/>
              <a:t>register cluster(option 2)</a:t>
            </a:r>
          </a:p>
        </p:txBody>
      </p:sp>
    </p:spTree>
    <p:extLst>
      <p:ext uri="{BB962C8B-B14F-4D97-AF65-F5344CB8AC3E}">
        <p14:creationId xmlns:p14="http://schemas.microsoft.com/office/powerpoint/2010/main" val="280103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Rounded Corners 110">
            <a:extLst>
              <a:ext uri="{FF2B5EF4-FFF2-40B4-BE49-F238E27FC236}">
                <a16:creationId xmlns:a16="http://schemas.microsoft.com/office/drawing/2014/main" id="{7ADB57E2-C7CF-4CB7-AE7F-820209D168A2}"/>
              </a:ext>
            </a:extLst>
          </p:cNvPr>
          <p:cNvSpPr/>
          <p:nvPr/>
        </p:nvSpPr>
        <p:spPr>
          <a:xfrm>
            <a:off x="427085" y="541161"/>
            <a:ext cx="11510792" cy="4057979"/>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B6183CC-FED6-4C98-B199-0D216001CA24}"/>
              </a:ext>
            </a:extLst>
          </p:cNvPr>
          <p:cNvSpPr/>
          <p:nvPr/>
        </p:nvSpPr>
        <p:spPr>
          <a:xfrm>
            <a:off x="6168911" y="1037735"/>
            <a:ext cx="5670353" cy="3481007"/>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560E6ED-46A5-409A-955F-0864E3C63321}"/>
              </a:ext>
            </a:extLst>
          </p:cNvPr>
          <p:cNvSpPr/>
          <p:nvPr/>
        </p:nvSpPr>
        <p:spPr>
          <a:xfrm>
            <a:off x="7742371" y="3144411"/>
            <a:ext cx="190001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46" name="Title 1"/>
          <p:cNvSpPr>
            <a:spLocks noGrp="1"/>
          </p:cNvSpPr>
          <p:nvPr>
            <p:ph type="title"/>
          </p:nvPr>
        </p:nvSpPr>
        <p:spPr>
          <a:xfrm>
            <a:off x="427085" y="79061"/>
            <a:ext cx="8218521" cy="221096"/>
          </a:xfrm>
        </p:spPr>
        <p:txBody>
          <a:bodyPr>
            <a:noAutofit/>
          </a:bodyPr>
          <a:lstStyle/>
          <a:p>
            <a:r>
              <a:rPr lang="en-US" sz="3200" b="1" dirty="0">
                <a:solidFill>
                  <a:srgbClr val="C00000"/>
                </a:solidFill>
              </a:rPr>
              <a:t>Global Scheduler Design New</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1AF902F-3325-4143-8997-9D9445C2C75E}"/>
              </a:ext>
            </a:extLst>
          </p:cNvPr>
          <p:cNvSpPr/>
          <p:nvPr/>
        </p:nvSpPr>
        <p:spPr>
          <a:xfrm>
            <a:off x="7663293" y="3218921"/>
            <a:ext cx="190001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83" name="Rectangle: Rounded Corners 82">
            <a:extLst>
              <a:ext uri="{FF2B5EF4-FFF2-40B4-BE49-F238E27FC236}">
                <a16:creationId xmlns:a16="http://schemas.microsoft.com/office/drawing/2014/main" id="{9FF345D0-F1D5-4984-8E15-070D4C896A9A}"/>
              </a:ext>
            </a:extLst>
          </p:cNvPr>
          <p:cNvSpPr/>
          <p:nvPr/>
        </p:nvSpPr>
        <p:spPr>
          <a:xfrm>
            <a:off x="2320979" y="5046597"/>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be 86">
            <a:extLst>
              <a:ext uri="{FF2B5EF4-FFF2-40B4-BE49-F238E27FC236}">
                <a16:creationId xmlns:a16="http://schemas.microsoft.com/office/drawing/2014/main" id="{1D2639BC-34D0-49DF-89B5-F882478416A0}"/>
              </a:ext>
            </a:extLst>
          </p:cNvPr>
          <p:cNvSpPr/>
          <p:nvPr/>
        </p:nvSpPr>
        <p:spPr>
          <a:xfrm>
            <a:off x="2936194" y="598667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Cube 88">
            <a:extLst>
              <a:ext uri="{FF2B5EF4-FFF2-40B4-BE49-F238E27FC236}">
                <a16:creationId xmlns:a16="http://schemas.microsoft.com/office/drawing/2014/main" id="{422CA254-89A3-498F-AE19-38D0D38B954D}"/>
              </a:ext>
            </a:extLst>
          </p:cNvPr>
          <p:cNvSpPr/>
          <p:nvPr/>
        </p:nvSpPr>
        <p:spPr>
          <a:xfrm>
            <a:off x="3226745" y="597541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TextBox 97">
            <a:extLst>
              <a:ext uri="{FF2B5EF4-FFF2-40B4-BE49-F238E27FC236}">
                <a16:creationId xmlns:a16="http://schemas.microsoft.com/office/drawing/2014/main" id="{C65B7A49-BF74-4059-9FF5-AB714DF4EE2B}"/>
              </a:ext>
            </a:extLst>
          </p:cNvPr>
          <p:cNvSpPr txBox="1"/>
          <p:nvPr/>
        </p:nvSpPr>
        <p:spPr>
          <a:xfrm>
            <a:off x="2388011" y="5391820"/>
            <a:ext cx="2385849" cy="369332"/>
          </a:xfrm>
          <a:prstGeom prst="rect">
            <a:avLst/>
          </a:prstGeom>
          <a:noFill/>
        </p:spPr>
        <p:txBody>
          <a:bodyPr wrap="square" rtlCol="0">
            <a:spAutoFit/>
          </a:bodyPr>
          <a:lstStyle/>
          <a:p>
            <a:pPr algn="ctr"/>
            <a:r>
              <a:rPr lang="en-US" dirty="0"/>
              <a:t>DC OpenStack Cluster1</a:t>
            </a:r>
          </a:p>
        </p:txBody>
      </p:sp>
      <p:sp>
        <p:nvSpPr>
          <p:cNvPr id="131" name="Cube 130">
            <a:extLst>
              <a:ext uri="{FF2B5EF4-FFF2-40B4-BE49-F238E27FC236}">
                <a16:creationId xmlns:a16="http://schemas.microsoft.com/office/drawing/2014/main" id="{2B97F7E0-1F82-4614-ACA3-D5DA9CF31BD8}"/>
              </a:ext>
            </a:extLst>
          </p:cNvPr>
          <p:cNvSpPr/>
          <p:nvPr/>
        </p:nvSpPr>
        <p:spPr>
          <a:xfrm>
            <a:off x="3690474" y="598667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Cube 131">
            <a:extLst>
              <a:ext uri="{FF2B5EF4-FFF2-40B4-BE49-F238E27FC236}">
                <a16:creationId xmlns:a16="http://schemas.microsoft.com/office/drawing/2014/main" id="{EBEEFC7E-A650-4334-8082-985105A0820C}"/>
              </a:ext>
            </a:extLst>
          </p:cNvPr>
          <p:cNvSpPr/>
          <p:nvPr/>
        </p:nvSpPr>
        <p:spPr>
          <a:xfrm>
            <a:off x="3981025" y="597541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Cube 146">
            <a:extLst>
              <a:ext uri="{FF2B5EF4-FFF2-40B4-BE49-F238E27FC236}">
                <a16:creationId xmlns:a16="http://schemas.microsoft.com/office/drawing/2014/main" id="{6D047153-B223-4AA5-8004-783EA36EC420}"/>
              </a:ext>
            </a:extLst>
          </p:cNvPr>
          <p:cNvSpPr/>
          <p:nvPr/>
        </p:nvSpPr>
        <p:spPr>
          <a:xfrm>
            <a:off x="3402255" y="569312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Cube 147">
            <a:extLst>
              <a:ext uri="{FF2B5EF4-FFF2-40B4-BE49-F238E27FC236}">
                <a16:creationId xmlns:a16="http://schemas.microsoft.com/office/drawing/2014/main" id="{607C8BD7-E3F7-473B-87A1-58AC5A55D8AC}"/>
              </a:ext>
            </a:extLst>
          </p:cNvPr>
          <p:cNvSpPr/>
          <p:nvPr/>
        </p:nvSpPr>
        <p:spPr>
          <a:xfrm>
            <a:off x="3692806" y="568186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99" name="Group 198">
            <a:extLst>
              <a:ext uri="{FF2B5EF4-FFF2-40B4-BE49-F238E27FC236}">
                <a16:creationId xmlns:a16="http://schemas.microsoft.com/office/drawing/2014/main" id="{CF3248CF-51B3-4750-B404-54B425C8FD4A}"/>
              </a:ext>
            </a:extLst>
          </p:cNvPr>
          <p:cNvGrpSpPr/>
          <p:nvPr/>
        </p:nvGrpSpPr>
        <p:grpSpPr>
          <a:xfrm>
            <a:off x="4179611" y="3325420"/>
            <a:ext cx="2027289" cy="923635"/>
            <a:chOff x="6574253" y="3711798"/>
            <a:chExt cx="2838691" cy="816283"/>
          </a:xfrm>
        </p:grpSpPr>
        <p:sp>
          <p:nvSpPr>
            <p:cNvPr id="200" name="Cylinder 199">
              <a:extLst>
                <a:ext uri="{FF2B5EF4-FFF2-40B4-BE49-F238E27FC236}">
                  <a16:creationId xmlns:a16="http://schemas.microsoft.com/office/drawing/2014/main" id="{22300701-1363-47CB-9966-08941DC1F21B}"/>
                </a:ext>
              </a:extLst>
            </p:cNvPr>
            <p:cNvSpPr/>
            <p:nvPr/>
          </p:nvSpPr>
          <p:spPr>
            <a:xfrm>
              <a:off x="6913172" y="3711798"/>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38EEF7C9-2E38-4D1A-B8C0-79E9F77C2EAC}"/>
                </a:ext>
              </a:extLst>
            </p:cNvPr>
            <p:cNvGrpSpPr/>
            <p:nvPr/>
          </p:nvGrpSpPr>
          <p:grpSpPr>
            <a:xfrm>
              <a:off x="6574253" y="3797397"/>
              <a:ext cx="2838691" cy="730684"/>
              <a:chOff x="6574253" y="3797397"/>
              <a:chExt cx="2838691" cy="730684"/>
            </a:xfrm>
          </p:grpSpPr>
          <p:sp>
            <p:nvSpPr>
              <p:cNvPr id="202" name="Cylinder 201">
                <a:extLst>
                  <a:ext uri="{FF2B5EF4-FFF2-40B4-BE49-F238E27FC236}">
                    <a16:creationId xmlns:a16="http://schemas.microsoft.com/office/drawing/2014/main" id="{E58DCE90-8F7C-4056-AEB8-1BF102EF98D7}"/>
                  </a:ext>
                </a:extLst>
              </p:cNvPr>
              <p:cNvSpPr/>
              <p:nvPr/>
            </p:nvSpPr>
            <p:spPr>
              <a:xfrm>
                <a:off x="6836745" y="3808061"/>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DEBFB43E-14C9-4DEF-A627-3FA1D65568C9}"/>
                  </a:ext>
                </a:extLst>
              </p:cNvPr>
              <p:cNvSpPr/>
              <p:nvPr/>
            </p:nvSpPr>
            <p:spPr>
              <a:xfrm>
                <a:off x="6574253" y="3797397"/>
                <a:ext cx="2838691" cy="164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Dynamic Resource  Info Cache</a:t>
                </a:r>
              </a:p>
            </p:txBody>
          </p:sp>
          <p:sp>
            <p:nvSpPr>
              <p:cNvPr id="204" name="Flowchart: Internal Storage 203">
                <a:extLst>
                  <a:ext uri="{FF2B5EF4-FFF2-40B4-BE49-F238E27FC236}">
                    <a16:creationId xmlns:a16="http://schemas.microsoft.com/office/drawing/2014/main" id="{9A0CD005-DC41-4AB2-871A-34AB101907AF}"/>
                  </a:ext>
                </a:extLst>
              </p:cNvPr>
              <p:cNvSpPr/>
              <p:nvPr/>
            </p:nvSpPr>
            <p:spPr>
              <a:xfrm>
                <a:off x="7189213" y="4095810"/>
                <a:ext cx="1720319" cy="357352"/>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Resource  Info</a:t>
                </a:r>
              </a:p>
            </p:txBody>
          </p:sp>
        </p:grpSp>
      </p:grpSp>
      <p:cxnSp>
        <p:nvCxnSpPr>
          <p:cNvPr id="205" name="Straight Arrow Connector 204">
            <a:extLst>
              <a:ext uri="{FF2B5EF4-FFF2-40B4-BE49-F238E27FC236}">
                <a16:creationId xmlns:a16="http://schemas.microsoft.com/office/drawing/2014/main" id="{35E26FA0-5ACA-40EE-A4A6-878E981A94FA}"/>
              </a:ext>
            </a:extLst>
          </p:cNvPr>
          <p:cNvCxnSpPr>
            <a:cxnSpLocks/>
            <a:endCxn id="197" idx="2"/>
          </p:cNvCxnSpPr>
          <p:nvPr/>
        </p:nvCxnSpPr>
        <p:spPr>
          <a:xfrm flipV="1">
            <a:off x="1406204" y="2845725"/>
            <a:ext cx="1114188" cy="30218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2" name="Group 211">
            <a:extLst>
              <a:ext uri="{FF2B5EF4-FFF2-40B4-BE49-F238E27FC236}">
                <a16:creationId xmlns:a16="http://schemas.microsoft.com/office/drawing/2014/main" id="{4ABF7507-9881-40C2-85A4-BAA07DA6BBB3}"/>
              </a:ext>
            </a:extLst>
          </p:cNvPr>
          <p:cNvGrpSpPr/>
          <p:nvPr/>
        </p:nvGrpSpPr>
        <p:grpSpPr>
          <a:xfrm>
            <a:off x="2753595" y="3186506"/>
            <a:ext cx="1565607" cy="1161954"/>
            <a:chOff x="-933875" y="3341291"/>
            <a:chExt cx="1489428" cy="999713"/>
          </a:xfrm>
        </p:grpSpPr>
        <p:sp>
          <p:nvSpPr>
            <p:cNvPr id="213" name="Cylinder 212">
              <a:extLst>
                <a:ext uri="{FF2B5EF4-FFF2-40B4-BE49-F238E27FC236}">
                  <a16:creationId xmlns:a16="http://schemas.microsoft.com/office/drawing/2014/main" id="{4FB9BF2F-B73C-4542-94C1-C6A47D696E76}"/>
                </a:ext>
              </a:extLst>
            </p:cNvPr>
            <p:cNvSpPr/>
            <p:nvPr/>
          </p:nvSpPr>
          <p:spPr>
            <a:xfrm>
              <a:off x="-788757" y="3341291"/>
              <a:ext cx="1282955" cy="896069"/>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ylinder 213">
              <a:extLst>
                <a:ext uri="{FF2B5EF4-FFF2-40B4-BE49-F238E27FC236}">
                  <a16:creationId xmlns:a16="http://schemas.microsoft.com/office/drawing/2014/main" id="{ED5E9F6C-055D-46BC-A11F-32DB6C5DD41D}"/>
                </a:ext>
              </a:extLst>
            </p:cNvPr>
            <p:cNvSpPr/>
            <p:nvPr/>
          </p:nvSpPr>
          <p:spPr>
            <a:xfrm>
              <a:off x="-871956" y="3455592"/>
              <a:ext cx="1282955" cy="868406"/>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18CF8CB-095D-4D8A-8653-11D245F8AECC}"/>
                </a:ext>
              </a:extLst>
            </p:cNvPr>
            <p:cNvSpPr/>
            <p:nvPr/>
          </p:nvSpPr>
          <p:spPr>
            <a:xfrm>
              <a:off x="-933875" y="3405176"/>
              <a:ext cx="1489428" cy="78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Static Info DB</a:t>
              </a:r>
            </a:p>
          </p:txBody>
        </p:sp>
        <p:sp>
          <p:nvSpPr>
            <p:cNvPr id="216" name="Flowchart: Internal Storage 215">
              <a:extLst>
                <a:ext uri="{FF2B5EF4-FFF2-40B4-BE49-F238E27FC236}">
                  <a16:creationId xmlns:a16="http://schemas.microsoft.com/office/drawing/2014/main" id="{1B4A05F7-5D3D-4E79-924C-062077DEB592}"/>
                </a:ext>
              </a:extLst>
            </p:cNvPr>
            <p:cNvSpPr/>
            <p:nvPr/>
          </p:nvSpPr>
          <p:spPr>
            <a:xfrm>
              <a:off x="-841200" y="3908015"/>
              <a:ext cx="1230479" cy="432989"/>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Geolocation/AZ, Resource Profile</a:t>
              </a:r>
            </a:p>
          </p:txBody>
        </p:sp>
        <p:sp>
          <p:nvSpPr>
            <p:cNvPr id="217" name="Flowchart: Internal Storage 216">
              <a:extLst>
                <a:ext uri="{FF2B5EF4-FFF2-40B4-BE49-F238E27FC236}">
                  <a16:creationId xmlns:a16="http://schemas.microsoft.com/office/drawing/2014/main" id="{53E5832F-F9C9-45D6-8D1C-FB33A32FF7DA}"/>
                </a:ext>
              </a:extLst>
            </p:cNvPr>
            <p:cNvSpPr/>
            <p:nvPr/>
          </p:nvSpPr>
          <p:spPr>
            <a:xfrm>
              <a:off x="-650895" y="3578608"/>
              <a:ext cx="862839" cy="310877"/>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Scheduling Policy Info</a:t>
              </a:r>
            </a:p>
          </p:txBody>
        </p:sp>
      </p:grpSp>
      <p:cxnSp>
        <p:nvCxnSpPr>
          <p:cNvPr id="219" name="Straight Arrow Connector 218">
            <a:extLst>
              <a:ext uri="{FF2B5EF4-FFF2-40B4-BE49-F238E27FC236}">
                <a16:creationId xmlns:a16="http://schemas.microsoft.com/office/drawing/2014/main" id="{2D0AF8F1-85A7-4363-9105-EE29550EE179}"/>
              </a:ext>
            </a:extLst>
          </p:cNvPr>
          <p:cNvCxnSpPr>
            <a:cxnSpLocks/>
            <a:stCxn id="193" idx="3"/>
          </p:cNvCxnSpPr>
          <p:nvPr/>
        </p:nvCxnSpPr>
        <p:spPr>
          <a:xfrm>
            <a:off x="3348124" y="2506242"/>
            <a:ext cx="3192524" cy="52578"/>
          </a:xfrm>
          <a:prstGeom prst="straightConnector1">
            <a:avLst/>
          </a:prstGeom>
          <a:ln>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9FEE557-36A0-4759-92C4-BAC953624AF7}"/>
              </a:ext>
            </a:extLst>
          </p:cNvPr>
          <p:cNvSpPr/>
          <p:nvPr/>
        </p:nvSpPr>
        <p:spPr>
          <a:xfrm>
            <a:off x="1926751" y="793965"/>
            <a:ext cx="1926178"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VM/Container Request</a:t>
            </a:r>
          </a:p>
        </p:txBody>
      </p:sp>
      <p:cxnSp>
        <p:nvCxnSpPr>
          <p:cNvPr id="126" name="Straight Arrow Connector 125">
            <a:extLst>
              <a:ext uri="{FF2B5EF4-FFF2-40B4-BE49-F238E27FC236}">
                <a16:creationId xmlns:a16="http://schemas.microsoft.com/office/drawing/2014/main" id="{C894F57E-1246-4E17-85C6-45EF5D276A13}"/>
              </a:ext>
            </a:extLst>
          </p:cNvPr>
          <p:cNvCxnSpPr>
            <a:cxnSpLocks/>
          </p:cNvCxnSpPr>
          <p:nvPr/>
        </p:nvCxnSpPr>
        <p:spPr>
          <a:xfrm>
            <a:off x="2701896" y="1974035"/>
            <a:ext cx="0" cy="24996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C12C94E4-B376-45B9-B6CD-E392FA260AE1}"/>
              </a:ext>
            </a:extLst>
          </p:cNvPr>
          <p:cNvSpPr/>
          <p:nvPr/>
        </p:nvSpPr>
        <p:spPr>
          <a:xfrm>
            <a:off x="1832900" y="2223995"/>
            <a:ext cx="1515224" cy="56449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sp>
        <p:nvSpPr>
          <p:cNvPr id="194" name="Rectangle 193">
            <a:extLst>
              <a:ext uri="{FF2B5EF4-FFF2-40B4-BE49-F238E27FC236}">
                <a16:creationId xmlns:a16="http://schemas.microsoft.com/office/drawing/2014/main" id="{8FF97E1C-EB0C-43F3-832A-7E4540FE9C03}"/>
              </a:ext>
            </a:extLst>
          </p:cNvPr>
          <p:cNvSpPr/>
          <p:nvPr/>
        </p:nvSpPr>
        <p:spPr>
          <a:xfrm>
            <a:off x="2220436" y="1533356"/>
            <a:ext cx="96292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LB</a:t>
            </a:r>
          </a:p>
        </p:txBody>
      </p:sp>
      <p:cxnSp>
        <p:nvCxnSpPr>
          <p:cNvPr id="195" name="Straight Arrow Connector 194">
            <a:extLst>
              <a:ext uri="{FF2B5EF4-FFF2-40B4-BE49-F238E27FC236}">
                <a16:creationId xmlns:a16="http://schemas.microsoft.com/office/drawing/2014/main" id="{77EF8E2D-5B94-4A04-AFB0-635E2E2D2D52}"/>
              </a:ext>
            </a:extLst>
          </p:cNvPr>
          <p:cNvCxnSpPr>
            <a:cxnSpLocks/>
          </p:cNvCxnSpPr>
          <p:nvPr/>
        </p:nvCxnSpPr>
        <p:spPr>
          <a:xfrm>
            <a:off x="2680934" y="1043022"/>
            <a:ext cx="0" cy="490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AE3CE80D-8FDD-4229-8C51-C6470458919B}"/>
              </a:ext>
            </a:extLst>
          </p:cNvPr>
          <p:cNvSpPr/>
          <p:nvPr/>
        </p:nvSpPr>
        <p:spPr>
          <a:xfrm>
            <a:off x="1757922" y="2296666"/>
            <a:ext cx="1524940" cy="5490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grpSp>
        <p:nvGrpSpPr>
          <p:cNvPr id="206" name="Group 205">
            <a:extLst>
              <a:ext uri="{FF2B5EF4-FFF2-40B4-BE49-F238E27FC236}">
                <a16:creationId xmlns:a16="http://schemas.microsoft.com/office/drawing/2014/main" id="{AFFCB588-E584-4BD6-9986-DFBA3189965C}"/>
              </a:ext>
            </a:extLst>
          </p:cNvPr>
          <p:cNvGrpSpPr/>
          <p:nvPr/>
        </p:nvGrpSpPr>
        <p:grpSpPr>
          <a:xfrm>
            <a:off x="529213" y="3186263"/>
            <a:ext cx="2394686" cy="1156761"/>
            <a:chOff x="-557118" y="1926600"/>
            <a:chExt cx="1736197" cy="994919"/>
          </a:xfrm>
        </p:grpSpPr>
        <p:sp>
          <p:nvSpPr>
            <p:cNvPr id="207" name="Cylinder 206">
              <a:extLst>
                <a:ext uri="{FF2B5EF4-FFF2-40B4-BE49-F238E27FC236}">
                  <a16:creationId xmlns:a16="http://schemas.microsoft.com/office/drawing/2014/main" id="{ACA0351B-87B8-45EA-80B0-B417E0CA5550}"/>
                </a:ext>
              </a:extLst>
            </p:cNvPr>
            <p:cNvSpPr/>
            <p:nvPr/>
          </p:nvSpPr>
          <p:spPr>
            <a:xfrm>
              <a:off x="-313110" y="1926600"/>
              <a:ext cx="1282955" cy="892865"/>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ylinder 207">
              <a:extLst>
                <a:ext uri="{FF2B5EF4-FFF2-40B4-BE49-F238E27FC236}">
                  <a16:creationId xmlns:a16="http://schemas.microsoft.com/office/drawing/2014/main" id="{F9D4442F-DBFC-47B6-A757-CDCE8F676777}"/>
                </a:ext>
              </a:extLst>
            </p:cNvPr>
            <p:cNvSpPr/>
            <p:nvPr/>
          </p:nvSpPr>
          <p:spPr>
            <a:xfrm>
              <a:off x="-396309" y="2005624"/>
              <a:ext cx="1282955" cy="900478"/>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536F41-CA17-4C48-A988-7907A7B601C1}"/>
                </a:ext>
              </a:extLst>
            </p:cNvPr>
            <p:cNvSpPr/>
            <p:nvPr/>
          </p:nvSpPr>
          <p:spPr>
            <a:xfrm>
              <a:off x="-557118" y="2035896"/>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Info DB</a:t>
              </a:r>
            </a:p>
          </p:txBody>
        </p:sp>
        <p:sp>
          <p:nvSpPr>
            <p:cNvPr id="210" name="Flowchart: Internal Storage 209">
              <a:extLst>
                <a:ext uri="{FF2B5EF4-FFF2-40B4-BE49-F238E27FC236}">
                  <a16:creationId xmlns:a16="http://schemas.microsoft.com/office/drawing/2014/main" id="{5705E89E-41D6-4AF6-99C6-DC052AC43F02}"/>
                </a:ext>
              </a:extLst>
            </p:cNvPr>
            <p:cNvSpPr/>
            <p:nvPr/>
          </p:nvSpPr>
          <p:spPr>
            <a:xfrm>
              <a:off x="-184958" y="2576266"/>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211" name="Flowchart: Internal Storage 210">
              <a:extLst>
                <a:ext uri="{FF2B5EF4-FFF2-40B4-BE49-F238E27FC236}">
                  <a16:creationId xmlns:a16="http://schemas.microsoft.com/office/drawing/2014/main" id="{7ABA3EFD-5C86-45A1-8A14-F0A8766BD8FC}"/>
                </a:ext>
              </a:extLst>
            </p:cNvPr>
            <p:cNvSpPr/>
            <p:nvPr/>
          </p:nvSpPr>
          <p:spPr>
            <a:xfrm>
              <a:off x="-184959" y="2277280"/>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cxnSp>
        <p:nvCxnSpPr>
          <p:cNvPr id="220" name="Straight Arrow Connector 219">
            <a:extLst>
              <a:ext uri="{FF2B5EF4-FFF2-40B4-BE49-F238E27FC236}">
                <a16:creationId xmlns:a16="http://schemas.microsoft.com/office/drawing/2014/main" id="{3D963B9C-A68D-4D74-9ADD-9E2A4976DA97}"/>
              </a:ext>
            </a:extLst>
          </p:cNvPr>
          <p:cNvCxnSpPr>
            <a:cxnSpLocks/>
            <a:endCxn id="197" idx="2"/>
          </p:cNvCxnSpPr>
          <p:nvPr/>
        </p:nvCxnSpPr>
        <p:spPr>
          <a:xfrm flipH="1" flipV="1">
            <a:off x="2520392" y="2845725"/>
            <a:ext cx="2595728" cy="452988"/>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DDB325-333C-430E-94A4-877FB52CCAFC}"/>
              </a:ext>
            </a:extLst>
          </p:cNvPr>
          <p:cNvCxnSpPr>
            <a:cxnSpLocks/>
          </p:cNvCxnSpPr>
          <p:nvPr/>
        </p:nvCxnSpPr>
        <p:spPr>
          <a:xfrm flipH="1">
            <a:off x="8247146" y="3725365"/>
            <a:ext cx="462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AE4961E6-8932-4324-BA4B-43E783CB495D}"/>
              </a:ext>
            </a:extLst>
          </p:cNvPr>
          <p:cNvSpPr/>
          <p:nvPr/>
        </p:nvSpPr>
        <p:spPr>
          <a:xfrm>
            <a:off x="7593171" y="3309819"/>
            <a:ext cx="190001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Schedulers</a:t>
            </a:r>
          </a:p>
        </p:txBody>
      </p:sp>
      <p:cxnSp>
        <p:nvCxnSpPr>
          <p:cNvPr id="150" name="Straight Arrow Connector 149">
            <a:extLst>
              <a:ext uri="{FF2B5EF4-FFF2-40B4-BE49-F238E27FC236}">
                <a16:creationId xmlns:a16="http://schemas.microsoft.com/office/drawing/2014/main" id="{2A96BD14-0B1B-4E31-A83E-1014320A3F38}"/>
              </a:ext>
            </a:extLst>
          </p:cNvPr>
          <p:cNvCxnSpPr>
            <a:cxnSpLocks/>
            <a:stCxn id="197" idx="2"/>
          </p:cNvCxnSpPr>
          <p:nvPr/>
        </p:nvCxnSpPr>
        <p:spPr>
          <a:xfrm>
            <a:off x="2520392" y="2845725"/>
            <a:ext cx="413081" cy="452987"/>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F68FA043-83A2-4F9A-9D39-303B3F6ACC8C}"/>
              </a:ext>
            </a:extLst>
          </p:cNvPr>
          <p:cNvSpPr/>
          <p:nvPr/>
        </p:nvSpPr>
        <p:spPr>
          <a:xfrm>
            <a:off x="6589214" y="1724427"/>
            <a:ext cx="1920472" cy="437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Scheduler Partition Mapper/Controller</a:t>
            </a:r>
          </a:p>
        </p:txBody>
      </p:sp>
      <p:sp>
        <p:nvSpPr>
          <p:cNvPr id="10" name="Arc 9">
            <a:extLst>
              <a:ext uri="{FF2B5EF4-FFF2-40B4-BE49-F238E27FC236}">
                <a16:creationId xmlns:a16="http://schemas.microsoft.com/office/drawing/2014/main" id="{A46A1DC5-FD16-4B45-8F54-F4DE4FAA1959}"/>
              </a:ext>
            </a:extLst>
          </p:cNvPr>
          <p:cNvSpPr/>
          <p:nvPr/>
        </p:nvSpPr>
        <p:spPr>
          <a:xfrm>
            <a:off x="3432963" y="2344327"/>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2" name="Rectangle: Rounded Corners 161">
            <a:extLst>
              <a:ext uri="{FF2B5EF4-FFF2-40B4-BE49-F238E27FC236}">
                <a16:creationId xmlns:a16="http://schemas.microsoft.com/office/drawing/2014/main" id="{692B7052-274A-4866-9085-DBD51528903D}"/>
              </a:ext>
            </a:extLst>
          </p:cNvPr>
          <p:cNvSpPr/>
          <p:nvPr/>
        </p:nvSpPr>
        <p:spPr>
          <a:xfrm>
            <a:off x="4921302" y="5055999"/>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ube 162">
            <a:extLst>
              <a:ext uri="{FF2B5EF4-FFF2-40B4-BE49-F238E27FC236}">
                <a16:creationId xmlns:a16="http://schemas.microsoft.com/office/drawing/2014/main" id="{756AF854-92A4-467E-9077-E06C1B54EFC5}"/>
              </a:ext>
            </a:extLst>
          </p:cNvPr>
          <p:cNvSpPr/>
          <p:nvPr/>
        </p:nvSpPr>
        <p:spPr>
          <a:xfrm>
            <a:off x="5528053" y="599542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Cube 163">
            <a:extLst>
              <a:ext uri="{FF2B5EF4-FFF2-40B4-BE49-F238E27FC236}">
                <a16:creationId xmlns:a16="http://schemas.microsoft.com/office/drawing/2014/main" id="{F9EEEEBE-1EB5-48F0-A9A0-DF819CA5F7BF}"/>
              </a:ext>
            </a:extLst>
          </p:cNvPr>
          <p:cNvSpPr/>
          <p:nvPr/>
        </p:nvSpPr>
        <p:spPr>
          <a:xfrm>
            <a:off x="5818604" y="598416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TextBox 164">
            <a:extLst>
              <a:ext uri="{FF2B5EF4-FFF2-40B4-BE49-F238E27FC236}">
                <a16:creationId xmlns:a16="http://schemas.microsoft.com/office/drawing/2014/main" id="{131076C4-3CC1-42D8-8D4A-C00983CF63D7}"/>
              </a:ext>
            </a:extLst>
          </p:cNvPr>
          <p:cNvSpPr txBox="1"/>
          <p:nvPr/>
        </p:nvSpPr>
        <p:spPr>
          <a:xfrm>
            <a:off x="4946217" y="5400975"/>
            <a:ext cx="2385849" cy="369332"/>
          </a:xfrm>
          <a:prstGeom prst="rect">
            <a:avLst/>
          </a:prstGeom>
          <a:noFill/>
        </p:spPr>
        <p:txBody>
          <a:bodyPr wrap="square" rtlCol="0">
            <a:spAutoFit/>
          </a:bodyPr>
          <a:lstStyle/>
          <a:p>
            <a:pPr algn="ctr"/>
            <a:r>
              <a:rPr lang="en-US" dirty="0"/>
              <a:t>DC Kubernetes Cluster2</a:t>
            </a:r>
          </a:p>
        </p:txBody>
      </p:sp>
      <p:sp>
        <p:nvSpPr>
          <p:cNvPr id="169" name="Cube 168">
            <a:extLst>
              <a:ext uri="{FF2B5EF4-FFF2-40B4-BE49-F238E27FC236}">
                <a16:creationId xmlns:a16="http://schemas.microsoft.com/office/drawing/2014/main" id="{FD8DBEE6-346F-4055-8C27-8D4F9E54016D}"/>
              </a:ext>
            </a:extLst>
          </p:cNvPr>
          <p:cNvSpPr/>
          <p:nvPr/>
        </p:nvSpPr>
        <p:spPr>
          <a:xfrm>
            <a:off x="6282333" y="599542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Cube 179">
            <a:extLst>
              <a:ext uri="{FF2B5EF4-FFF2-40B4-BE49-F238E27FC236}">
                <a16:creationId xmlns:a16="http://schemas.microsoft.com/office/drawing/2014/main" id="{B05C9780-ED0F-4D88-B8BC-EA22724025E6}"/>
              </a:ext>
            </a:extLst>
          </p:cNvPr>
          <p:cNvSpPr/>
          <p:nvPr/>
        </p:nvSpPr>
        <p:spPr>
          <a:xfrm>
            <a:off x="6572884" y="598416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Cube 181">
            <a:extLst>
              <a:ext uri="{FF2B5EF4-FFF2-40B4-BE49-F238E27FC236}">
                <a16:creationId xmlns:a16="http://schemas.microsoft.com/office/drawing/2014/main" id="{B3A6AB44-D4AC-4EC1-8F6B-1A0A7222809A}"/>
              </a:ext>
            </a:extLst>
          </p:cNvPr>
          <p:cNvSpPr/>
          <p:nvPr/>
        </p:nvSpPr>
        <p:spPr>
          <a:xfrm>
            <a:off x="5994114" y="570187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Cube 182">
            <a:extLst>
              <a:ext uri="{FF2B5EF4-FFF2-40B4-BE49-F238E27FC236}">
                <a16:creationId xmlns:a16="http://schemas.microsoft.com/office/drawing/2014/main" id="{7D17347E-BBF6-4386-A52C-0F9B80DC6D5E}"/>
              </a:ext>
            </a:extLst>
          </p:cNvPr>
          <p:cNvSpPr/>
          <p:nvPr/>
        </p:nvSpPr>
        <p:spPr>
          <a:xfrm>
            <a:off x="6284665" y="569061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5" name="Rectangle: Rounded Corners 224">
            <a:extLst>
              <a:ext uri="{FF2B5EF4-FFF2-40B4-BE49-F238E27FC236}">
                <a16:creationId xmlns:a16="http://schemas.microsoft.com/office/drawing/2014/main" id="{F481C5D0-4CC7-47E3-B596-CD2249ACEC54}"/>
              </a:ext>
            </a:extLst>
          </p:cNvPr>
          <p:cNvSpPr/>
          <p:nvPr/>
        </p:nvSpPr>
        <p:spPr>
          <a:xfrm>
            <a:off x="7492026" y="5069597"/>
            <a:ext cx="2737747" cy="121589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ube 225">
            <a:extLst>
              <a:ext uri="{FF2B5EF4-FFF2-40B4-BE49-F238E27FC236}">
                <a16:creationId xmlns:a16="http://schemas.microsoft.com/office/drawing/2014/main" id="{39EFCEED-9F8B-454B-BBBF-D740D097F805}"/>
              </a:ext>
            </a:extLst>
          </p:cNvPr>
          <p:cNvSpPr/>
          <p:nvPr/>
        </p:nvSpPr>
        <p:spPr>
          <a:xfrm>
            <a:off x="8098778" y="600901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7" name="Cube 226">
            <a:extLst>
              <a:ext uri="{FF2B5EF4-FFF2-40B4-BE49-F238E27FC236}">
                <a16:creationId xmlns:a16="http://schemas.microsoft.com/office/drawing/2014/main" id="{134C30C7-0D0C-4015-80F2-69CFD2628AB6}"/>
              </a:ext>
            </a:extLst>
          </p:cNvPr>
          <p:cNvSpPr/>
          <p:nvPr/>
        </p:nvSpPr>
        <p:spPr>
          <a:xfrm>
            <a:off x="8389329" y="599776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8" name="TextBox 227">
            <a:extLst>
              <a:ext uri="{FF2B5EF4-FFF2-40B4-BE49-F238E27FC236}">
                <a16:creationId xmlns:a16="http://schemas.microsoft.com/office/drawing/2014/main" id="{2AD9202D-A591-48BD-B7E4-B01ACC99A3A9}"/>
              </a:ext>
            </a:extLst>
          </p:cNvPr>
          <p:cNvSpPr txBox="1"/>
          <p:nvPr/>
        </p:nvSpPr>
        <p:spPr>
          <a:xfrm>
            <a:off x="7348446" y="5406461"/>
            <a:ext cx="3009224" cy="369332"/>
          </a:xfrm>
          <a:prstGeom prst="rect">
            <a:avLst/>
          </a:prstGeom>
          <a:noFill/>
        </p:spPr>
        <p:txBody>
          <a:bodyPr wrap="square" rtlCol="0">
            <a:spAutoFit/>
          </a:bodyPr>
          <a:lstStyle/>
          <a:p>
            <a:pPr algn="ctr"/>
            <a:r>
              <a:rPr lang="en-US" dirty="0"/>
              <a:t>Edge Site Kubernetes Cluster3</a:t>
            </a:r>
          </a:p>
        </p:txBody>
      </p:sp>
      <p:sp>
        <p:nvSpPr>
          <p:cNvPr id="229" name="Cube 228">
            <a:extLst>
              <a:ext uri="{FF2B5EF4-FFF2-40B4-BE49-F238E27FC236}">
                <a16:creationId xmlns:a16="http://schemas.microsoft.com/office/drawing/2014/main" id="{B7270109-F928-4343-9BED-A494859001D3}"/>
              </a:ext>
            </a:extLst>
          </p:cNvPr>
          <p:cNvSpPr/>
          <p:nvPr/>
        </p:nvSpPr>
        <p:spPr>
          <a:xfrm>
            <a:off x="8853058" y="600901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0" name="Cube 229">
            <a:extLst>
              <a:ext uri="{FF2B5EF4-FFF2-40B4-BE49-F238E27FC236}">
                <a16:creationId xmlns:a16="http://schemas.microsoft.com/office/drawing/2014/main" id="{62A2B4C2-4AE5-4D03-84AF-52849F7C5DD0}"/>
              </a:ext>
            </a:extLst>
          </p:cNvPr>
          <p:cNvSpPr/>
          <p:nvPr/>
        </p:nvSpPr>
        <p:spPr>
          <a:xfrm>
            <a:off x="9143609" y="599776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1" name="Cube 230">
            <a:extLst>
              <a:ext uri="{FF2B5EF4-FFF2-40B4-BE49-F238E27FC236}">
                <a16:creationId xmlns:a16="http://schemas.microsoft.com/office/drawing/2014/main" id="{DC5488EF-C6DB-4100-AB10-0E1D46DBCF5E}"/>
              </a:ext>
            </a:extLst>
          </p:cNvPr>
          <p:cNvSpPr/>
          <p:nvPr/>
        </p:nvSpPr>
        <p:spPr>
          <a:xfrm>
            <a:off x="8564839" y="571546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2" name="Cube 231">
            <a:extLst>
              <a:ext uri="{FF2B5EF4-FFF2-40B4-BE49-F238E27FC236}">
                <a16:creationId xmlns:a16="http://schemas.microsoft.com/office/drawing/2014/main" id="{5B6D2AB5-F930-480D-BE42-B73F947B12CB}"/>
              </a:ext>
            </a:extLst>
          </p:cNvPr>
          <p:cNvSpPr/>
          <p:nvPr/>
        </p:nvSpPr>
        <p:spPr>
          <a:xfrm>
            <a:off x="8855390" y="570421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8" name="Rectangle 257">
            <a:extLst>
              <a:ext uri="{FF2B5EF4-FFF2-40B4-BE49-F238E27FC236}">
                <a16:creationId xmlns:a16="http://schemas.microsoft.com/office/drawing/2014/main" id="{AA4EB942-3868-46A3-A3AD-B1FE1B5AA314}"/>
              </a:ext>
            </a:extLst>
          </p:cNvPr>
          <p:cNvSpPr/>
          <p:nvPr/>
        </p:nvSpPr>
        <p:spPr>
          <a:xfrm>
            <a:off x="7913250" y="3335444"/>
            <a:ext cx="1165444" cy="25968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Local Cache</a:t>
            </a:r>
          </a:p>
        </p:txBody>
      </p:sp>
      <p:sp>
        <p:nvSpPr>
          <p:cNvPr id="127" name="Rectangle 126">
            <a:extLst>
              <a:ext uri="{FF2B5EF4-FFF2-40B4-BE49-F238E27FC236}">
                <a16:creationId xmlns:a16="http://schemas.microsoft.com/office/drawing/2014/main" id="{0BAB45CC-C208-45E2-960E-5958DB87E526}"/>
              </a:ext>
            </a:extLst>
          </p:cNvPr>
          <p:cNvSpPr/>
          <p:nvPr/>
        </p:nvSpPr>
        <p:spPr>
          <a:xfrm>
            <a:off x="6589214" y="1209244"/>
            <a:ext cx="2120494" cy="437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CRD Controllers</a:t>
            </a:r>
          </a:p>
          <a:p>
            <a:pPr algn="ctr"/>
            <a:r>
              <a:rPr lang="en-US" sz="1600" b="1" dirty="0">
                <a:solidFill>
                  <a:schemeClr val="tx1"/>
                </a:solidFill>
              </a:rPr>
              <a:t>(Cluster, Batch etc.)</a:t>
            </a:r>
          </a:p>
        </p:txBody>
      </p:sp>
      <p:cxnSp>
        <p:nvCxnSpPr>
          <p:cNvPr id="128" name="Straight Arrow Connector 127">
            <a:extLst>
              <a:ext uri="{FF2B5EF4-FFF2-40B4-BE49-F238E27FC236}">
                <a16:creationId xmlns:a16="http://schemas.microsoft.com/office/drawing/2014/main" id="{0B21BDE2-4943-4627-8431-969C561897D6}"/>
              </a:ext>
            </a:extLst>
          </p:cNvPr>
          <p:cNvCxnSpPr>
            <a:cxnSpLocks/>
            <a:endCxn id="127" idx="1"/>
          </p:cNvCxnSpPr>
          <p:nvPr/>
        </p:nvCxnSpPr>
        <p:spPr>
          <a:xfrm flipV="1">
            <a:off x="3357840" y="1427996"/>
            <a:ext cx="3231374" cy="105848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B5AF6DF-AA17-4F11-8E83-E163C3724B2A}"/>
              </a:ext>
            </a:extLst>
          </p:cNvPr>
          <p:cNvCxnSpPr>
            <a:cxnSpLocks/>
            <a:stCxn id="193" idx="3"/>
            <a:endCxn id="102" idx="1"/>
          </p:cNvCxnSpPr>
          <p:nvPr/>
        </p:nvCxnSpPr>
        <p:spPr>
          <a:xfrm flipV="1">
            <a:off x="3348124" y="1943179"/>
            <a:ext cx="3241090" cy="56306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8442FFAB-BCCB-41B5-AC09-046A6D02420F}"/>
              </a:ext>
            </a:extLst>
          </p:cNvPr>
          <p:cNvSpPr/>
          <p:nvPr/>
        </p:nvSpPr>
        <p:spPr>
          <a:xfrm>
            <a:off x="6639563" y="2256010"/>
            <a:ext cx="2437071" cy="4320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103" name="Rectangle 102">
            <a:extLst>
              <a:ext uri="{FF2B5EF4-FFF2-40B4-BE49-F238E27FC236}">
                <a16:creationId xmlns:a16="http://schemas.microsoft.com/office/drawing/2014/main" id="{C2BA7A0E-5C6B-450A-9B6B-BDCA8498ADA8}"/>
              </a:ext>
            </a:extLst>
          </p:cNvPr>
          <p:cNvSpPr/>
          <p:nvPr/>
        </p:nvSpPr>
        <p:spPr>
          <a:xfrm>
            <a:off x="6553290" y="2342482"/>
            <a:ext cx="2476272" cy="4290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Request Distributor/Controller</a:t>
            </a:r>
          </a:p>
        </p:txBody>
      </p:sp>
      <p:sp>
        <p:nvSpPr>
          <p:cNvPr id="79" name="Rectangle 78">
            <a:extLst>
              <a:ext uri="{FF2B5EF4-FFF2-40B4-BE49-F238E27FC236}">
                <a16:creationId xmlns:a16="http://schemas.microsoft.com/office/drawing/2014/main" id="{C24B1471-E60C-4315-AAC1-D113E53A3B76}"/>
              </a:ext>
            </a:extLst>
          </p:cNvPr>
          <p:cNvSpPr/>
          <p:nvPr/>
        </p:nvSpPr>
        <p:spPr>
          <a:xfrm>
            <a:off x="8626326" y="3944137"/>
            <a:ext cx="904917" cy="37095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K8S Adaptor</a:t>
            </a:r>
          </a:p>
        </p:txBody>
      </p:sp>
      <p:sp>
        <p:nvSpPr>
          <p:cNvPr id="80" name="Rectangle 79">
            <a:extLst>
              <a:ext uri="{FF2B5EF4-FFF2-40B4-BE49-F238E27FC236}">
                <a16:creationId xmlns:a16="http://schemas.microsoft.com/office/drawing/2014/main" id="{15B742BF-FDB1-43CA-96A3-A059C6D8DB9F}"/>
              </a:ext>
            </a:extLst>
          </p:cNvPr>
          <p:cNvSpPr/>
          <p:nvPr/>
        </p:nvSpPr>
        <p:spPr>
          <a:xfrm>
            <a:off x="7620495" y="3929477"/>
            <a:ext cx="992807" cy="39103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endParaRPr lang="en-US" sz="1400" b="1" dirty="0">
              <a:solidFill>
                <a:schemeClr val="tx1"/>
              </a:solidFill>
            </a:endParaRPr>
          </a:p>
          <a:p>
            <a:pPr algn="ctr"/>
            <a:r>
              <a:rPr lang="en-US" sz="1400" b="1" dirty="0">
                <a:solidFill>
                  <a:schemeClr val="tx1"/>
                </a:solidFill>
              </a:rPr>
              <a:t>Adaptor</a:t>
            </a:r>
          </a:p>
        </p:txBody>
      </p:sp>
      <p:cxnSp>
        <p:nvCxnSpPr>
          <p:cNvPr id="95" name="Straight Arrow Connector 94">
            <a:extLst>
              <a:ext uri="{FF2B5EF4-FFF2-40B4-BE49-F238E27FC236}">
                <a16:creationId xmlns:a16="http://schemas.microsoft.com/office/drawing/2014/main" id="{9EC6004A-6557-4E08-865A-160ED0C63CC9}"/>
              </a:ext>
            </a:extLst>
          </p:cNvPr>
          <p:cNvCxnSpPr>
            <a:cxnSpLocks/>
          </p:cNvCxnSpPr>
          <p:nvPr/>
        </p:nvCxnSpPr>
        <p:spPr>
          <a:xfrm flipV="1">
            <a:off x="3335616" y="4830476"/>
            <a:ext cx="5125275" cy="37673"/>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C9FDED-CF9F-4D27-B6E7-451EACF75AA4}"/>
              </a:ext>
            </a:extLst>
          </p:cNvPr>
          <p:cNvCxnSpPr>
            <a:cxnSpLocks/>
          </p:cNvCxnSpPr>
          <p:nvPr/>
        </p:nvCxnSpPr>
        <p:spPr>
          <a:xfrm flipV="1">
            <a:off x="4376615" y="4694468"/>
            <a:ext cx="5442638" cy="40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DA5467B-EEBD-4F16-818C-B39E041EBA12}"/>
              </a:ext>
            </a:extLst>
          </p:cNvPr>
          <p:cNvCxnSpPr>
            <a:cxnSpLocks/>
          </p:cNvCxnSpPr>
          <p:nvPr/>
        </p:nvCxnSpPr>
        <p:spPr>
          <a:xfrm flipV="1">
            <a:off x="9819253" y="4681949"/>
            <a:ext cx="0" cy="400463"/>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51F69F4-B573-4B60-B31F-13874241B06D}"/>
              </a:ext>
            </a:extLst>
          </p:cNvPr>
          <p:cNvCxnSpPr>
            <a:cxnSpLocks/>
          </p:cNvCxnSpPr>
          <p:nvPr/>
        </p:nvCxnSpPr>
        <p:spPr>
          <a:xfrm flipV="1">
            <a:off x="4354700" y="4732824"/>
            <a:ext cx="0" cy="326144"/>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08A57FE-0F1A-4C53-8BF0-4A14DC12EF65}"/>
              </a:ext>
            </a:extLst>
          </p:cNvPr>
          <p:cNvCxnSpPr>
            <a:cxnSpLocks/>
          </p:cNvCxnSpPr>
          <p:nvPr/>
        </p:nvCxnSpPr>
        <p:spPr>
          <a:xfrm flipV="1">
            <a:off x="6981626" y="4714808"/>
            <a:ext cx="0" cy="361049"/>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0D8C44B-2F5A-4C3D-9E65-9930948827ED}"/>
              </a:ext>
            </a:extLst>
          </p:cNvPr>
          <p:cNvCxnSpPr>
            <a:cxnSpLocks/>
          </p:cNvCxnSpPr>
          <p:nvPr/>
        </p:nvCxnSpPr>
        <p:spPr>
          <a:xfrm flipV="1">
            <a:off x="5920694" y="4832913"/>
            <a:ext cx="3843" cy="22179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F318950-F168-456C-9694-20F33B629015}"/>
              </a:ext>
            </a:extLst>
          </p:cNvPr>
          <p:cNvCxnSpPr>
            <a:cxnSpLocks/>
          </p:cNvCxnSpPr>
          <p:nvPr/>
        </p:nvCxnSpPr>
        <p:spPr>
          <a:xfrm flipH="1" flipV="1">
            <a:off x="3335616" y="4844747"/>
            <a:ext cx="5727" cy="201965"/>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44749755-FBC1-47B9-B4AE-4F6B6B9FE446}"/>
              </a:ext>
            </a:extLst>
          </p:cNvPr>
          <p:cNvCxnSpPr>
            <a:cxnSpLocks/>
          </p:cNvCxnSpPr>
          <p:nvPr/>
        </p:nvCxnSpPr>
        <p:spPr>
          <a:xfrm flipV="1">
            <a:off x="8479108" y="4824932"/>
            <a:ext cx="1" cy="25271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tangle: Rounded Corners 114">
            <a:extLst>
              <a:ext uri="{FF2B5EF4-FFF2-40B4-BE49-F238E27FC236}">
                <a16:creationId xmlns:a16="http://schemas.microsoft.com/office/drawing/2014/main" id="{B106053A-F36A-4F11-96B9-3C7CAF79A90C}"/>
              </a:ext>
            </a:extLst>
          </p:cNvPr>
          <p:cNvSpPr/>
          <p:nvPr/>
        </p:nvSpPr>
        <p:spPr>
          <a:xfrm>
            <a:off x="2385104" y="5065564"/>
            <a:ext cx="1477054" cy="21285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B1C588F8-D418-4BF3-B2A3-09CED502238B}"/>
              </a:ext>
            </a:extLst>
          </p:cNvPr>
          <p:cNvSpPr txBox="1"/>
          <p:nvPr/>
        </p:nvSpPr>
        <p:spPr>
          <a:xfrm>
            <a:off x="2303679" y="5038383"/>
            <a:ext cx="1583459" cy="246221"/>
          </a:xfrm>
          <a:prstGeom prst="rect">
            <a:avLst/>
          </a:prstGeom>
          <a:noFill/>
          <a:ln>
            <a:noFill/>
          </a:ln>
        </p:spPr>
        <p:txBody>
          <a:bodyPr wrap="square" rtlCol="0">
            <a:spAutoFit/>
          </a:bodyPr>
          <a:lstStyle/>
          <a:p>
            <a:r>
              <a:rPr lang="en-US" sz="1000" b="1" dirty="0"/>
              <a:t>Cluster Resource Collector</a:t>
            </a:r>
          </a:p>
        </p:txBody>
      </p:sp>
      <p:cxnSp>
        <p:nvCxnSpPr>
          <p:cNvPr id="135" name="Straight Arrow Connector 134">
            <a:extLst>
              <a:ext uri="{FF2B5EF4-FFF2-40B4-BE49-F238E27FC236}">
                <a16:creationId xmlns:a16="http://schemas.microsoft.com/office/drawing/2014/main" id="{D25C22E7-6422-4374-8C77-1368F5C58050}"/>
              </a:ext>
            </a:extLst>
          </p:cNvPr>
          <p:cNvCxnSpPr>
            <a:cxnSpLocks/>
          </p:cNvCxnSpPr>
          <p:nvPr/>
        </p:nvCxnSpPr>
        <p:spPr>
          <a:xfrm flipH="1" flipV="1">
            <a:off x="6016964" y="2758416"/>
            <a:ext cx="15032" cy="2077547"/>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1E09115-CFDE-4CC0-B655-9E5B9908E28C}"/>
              </a:ext>
            </a:extLst>
          </p:cNvPr>
          <p:cNvCxnSpPr>
            <a:cxnSpLocks/>
          </p:cNvCxnSpPr>
          <p:nvPr/>
        </p:nvCxnSpPr>
        <p:spPr>
          <a:xfrm flipH="1" flipV="1">
            <a:off x="3348124" y="2748272"/>
            <a:ext cx="2683872" cy="10144"/>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19E7D4F-2129-45B3-A8AF-BA8D22E365CF}"/>
              </a:ext>
            </a:extLst>
          </p:cNvPr>
          <p:cNvCxnSpPr>
            <a:cxnSpLocks/>
          </p:cNvCxnSpPr>
          <p:nvPr/>
        </p:nvCxnSpPr>
        <p:spPr>
          <a:xfrm flipV="1">
            <a:off x="8619608" y="4302574"/>
            <a:ext cx="0" cy="410518"/>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Rectangle: Rounded Corners 137">
            <a:extLst>
              <a:ext uri="{FF2B5EF4-FFF2-40B4-BE49-F238E27FC236}">
                <a16:creationId xmlns:a16="http://schemas.microsoft.com/office/drawing/2014/main" id="{8D8907A1-5D60-422D-B94B-D65DFF5B8D0C}"/>
              </a:ext>
            </a:extLst>
          </p:cNvPr>
          <p:cNvSpPr/>
          <p:nvPr/>
        </p:nvSpPr>
        <p:spPr>
          <a:xfrm>
            <a:off x="9793668" y="3532334"/>
            <a:ext cx="1797200" cy="85412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935B781F-35DA-4714-9C1E-853B4D097B89}"/>
              </a:ext>
            </a:extLst>
          </p:cNvPr>
          <p:cNvSpPr txBox="1"/>
          <p:nvPr/>
        </p:nvSpPr>
        <p:spPr>
          <a:xfrm>
            <a:off x="9829737" y="3757921"/>
            <a:ext cx="833579"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Migration Manager</a:t>
            </a:r>
          </a:p>
        </p:txBody>
      </p:sp>
      <p:sp>
        <p:nvSpPr>
          <p:cNvPr id="140" name="TextBox 139">
            <a:extLst>
              <a:ext uri="{FF2B5EF4-FFF2-40B4-BE49-F238E27FC236}">
                <a16:creationId xmlns:a16="http://schemas.microsoft.com/office/drawing/2014/main" id="{65C80051-84B9-4F64-A067-E9AD547C5579}"/>
              </a:ext>
            </a:extLst>
          </p:cNvPr>
          <p:cNvSpPr txBox="1"/>
          <p:nvPr/>
        </p:nvSpPr>
        <p:spPr>
          <a:xfrm>
            <a:off x="10663316" y="3749396"/>
            <a:ext cx="908543"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Horizontal Auto Scaler</a:t>
            </a:r>
          </a:p>
        </p:txBody>
      </p:sp>
      <p:grpSp>
        <p:nvGrpSpPr>
          <p:cNvPr id="141" name="Group 140">
            <a:extLst>
              <a:ext uri="{FF2B5EF4-FFF2-40B4-BE49-F238E27FC236}">
                <a16:creationId xmlns:a16="http://schemas.microsoft.com/office/drawing/2014/main" id="{5589D751-2045-49BE-9664-99369BDDE602}"/>
              </a:ext>
            </a:extLst>
          </p:cNvPr>
          <p:cNvGrpSpPr/>
          <p:nvPr/>
        </p:nvGrpSpPr>
        <p:grpSpPr>
          <a:xfrm>
            <a:off x="2959898" y="6103445"/>
            <a:ext cx="1223443" cy="352575"/>
            <a:chOff x="4956802" y="4764981"/>
            <a:chExt cx="817410" cy="515639"/>
          </a:xfrm>
        </p:grpSpPr>
        <p:sp>
          <p:nvSpPr>
            <p:cNvPr id="142" name="Rectangle: Rounded Corners 141">
              <a:extLst>
                <a:ext uri="{FF2B5EF4-FFF2-40B4-BE49-F238E27FC236}">
                  <a16:creationId xmlns:a16="http://schemas.microsoft.com/office/drawing/2014/main" id="{20D52196-6AF0-4D5B-8BCE-0D2099D486BA}"/>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1E25EA72-B4EA-4FA6-8818-43B96FABCD60}"/>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cxnSp>
        <p:nvCxnSpPr>
          <p:cNvPr id="144" name="Straight Connector 143">
            <a:extLst>
              <a:ext uri="{FF2B5EF4-FFF2-40B4-BE49-F238E27FC236}">
                <a16:creationId xmlns:a16="http://schemas.microsoft.com/office/drawing/2014/main" id="{65B1FC2E-B69E-428D-8551-EA8181EF1CA6}"/>
              </a:ext>
            </a:extLst>
          </p:cNvPr>
          <p:cNvCxnSpPr>
            <a:stCxn id="143" idx="2"/>
          </p:cNvCxnSpPr>
          <p:nvPr/>
        </p:nvCxnSpPr>
        <p:spPr>
          <a:xfrm>
            <a:off x="3606049" y="6456020"/>
            <a:ext cx="1212" cy="31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6CEA665-970D-452D-B889-4C355F505AAA}"/>
              </a:ext>
            </a:extLst>
          </p:cNvPr>
          <p:cNvCxnSpPr>
            <a:cxnSpLocks/>
          </p:cNvCxnSpPr>
          <p:nvPr/>
        </p:nvCxnSpPr>
        <p:spPr>
          <a:xfrm flipV="1">
            <a:off x="3630945" y="6737351"/>
            <a:ext cx="7319089" cy="30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820C8A5-F76F-4C41-8874-8ABB39283809}"/>
              </a:ext>
            </a:extLst>
          </p:cNvPr>
          <p:cNvCxnSpPr>
            <a:cxnSpLocks/>
          </p:cNvCxnSpPr>
          <p:nvPr/>
        </p:nvCxnSpPr>
        <p:spPr>
          <a:xfrm>
            <a:off x="6163769" y="6439986"/>
            <a:ext cx="0" cy="335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4445F11-0D48-4EEC-AC42-BFDFBD87BC29}"/>
              </a:ext>
            </a:extLst>
          </p:cNvPr>
          <p:cNvCxnSpPr>
            <a:cxnSpLocks/>
          </p:cNvCxnSpPr>
          <p:nvPr/>
        </p:nvCxnSpPr>
        <p:spPr>
          <a:xfrm>
            <a:off x="8692069" y="6464766"/>
            <a:ext cx="0" cy="2899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19AAE361-FE2A-4EA2-8110-BB91C17A7F60}"/>
              </a:ext>
            </a:extLst>
          </p:cNvPr>
          <p:cNvGrpSpPr/>
          <p:nvPr/>
        </p:nvGrpSpPr>
        <p:grpSpPr>
          <a:xfrm>
            <a:off x="5551757" y="6112191"/>
            <a:ext cx="1223443" cy="352575"/>
            <a:chOff x="4956802" y="4764981"/>
            <a:chExt cx="817410" cy="515639"/>
          </a:xfrm>
        </p:grpSpPr>
        <p:sp>
          <p:nvSpPr>
            <p:cNvPr id="152" name="Rectangle: Rounded Corners 151">
              <a:extLst>
                <a:ext uri="{FF2B5EF4-FFF2-40B4-BE49-F238E27FC236}">
                  <a16:creationId xmlns:a16="http://schemas.microsoft.com/office/drawing/2014/main" id="{58443B85-4620-48E2-912A-CDEE1129E256}"/>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0D527AA7-C0F2-4184-8E7D-D1194C81C92A}"/>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grpSp>
        <p:nvGrpSpPr>
          <p:cNvPr id="154" name="Group 153">
            <a:extLst>
              <a:ext uri="{FF2B5EF4-FFF2-40B4-BE49-F238E27FC236}">
                <a16:creationId xmlns:a16="http://schemas.microsoft.com/office/drawing/2014/main" id="{D53FFDFC-9D62-4476-90AB-34D5B8A407B8}"/>
              </a:ext>
            </a:extLst>
          </p:cNvPr>
          <p:cNvGrpSpPr/>
          <p:nvPr/>
        </p:nvGrpSpPr>
        <p:grpSpPr>
          <a:xfrm>
            <a:off x="8122482" y="6125789"/>
            <a:ext cx="1223443" cy="352575"/>
            <a:chOff x="4956802" y="4764981"/>
            <a:chExt cx="817410" cy="515639"/>
          </a:xfrm>
        </p:grpSpPr>
        <p:sp>
          <p:nvSpPr>
            <p:cNvPr id="155" name="Rectangle: Rounded Corners 154">
              <a:extLst>
                <a:ext uri="{FF2B5EF4-FFF2-40B4-BE49-F238E27FC236}">
                  <a16:creationId xmlns:a16="http://schemas.microsoft.com/office/drawing/2014/main" id="{4FCB72CB-99D4-4275-820F-9B3703F9C1A4}"/>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49D0FBFF-DB9C-4FCD-8581-4456EA2FFF06}"/>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cxnSp>
        <p:nvCxnSpPr>
          <p:cNvPr id="157" name="Straight Connector 156">
            <a:extLst>
              <a:ext uri="{FF2B5EF4-FFF2-40B4-BE49-F238E27FC236}">
                <a16:creationId xmlns:a16="http://schemas.microsoft.com/office/drawing/2014/main" id="{96D63CF5-50FD-4EFD-B27F-1484FDDBE8E2}"/>
              </a:ext>
            </a:extLst>
          </p:cNvPr>
          <p:cNvCxnSpPr>
            <a:cxnSpLocks/>
          </p:cNvCxnSpPr>
          <p:nvPr/>
        </p:nvCxnSpPr>
        <p:spPr>
          <a:xfrm flipV="1">
            <a:off x="10950034" y="4369140"/>
            <a:ext cx="0" cy="236821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3BE44ED-85AB-4BCF-86AA-8898216BD016}"/>
              </a:ext>
            </a:extLst>
          </p:cNvPr>
          <p:cNvCxnSpPr>
            <a:cxnSpLocks/>
          </p:cNvCxnSpPr>
          <p:nvPr/>
        </p:nvCxnSpPr>
        <p:spPr>
          <a:xfrm flipV="1">
            <a:off x="10950034" y="1085417"/>
            <a:ext cx="0" cy="246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53927AD-C54C-4366-A13B-4D90FFB95B4A}"/>
              </a:ext>
            </a:extLst>
          </p:cNvPr>
          <p:cNvCxnSpPr>
            <a:cxnSpLocks/>
          </p:cNvCxnSpPr>
          <p:nvPr/>
        </p:nvCxnSpPr>
        <p:spPr>
          <a:xfrm>
            <a:off x="2976386" y="1085417"/>
            <a:ext cx="7973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F67CEEB4-83BB-4F10-A4D1-8864358E3C24}"/>
              </a:ext>
            </a:extLst>
          </p:cNvPr>
          <p:cNvCxnSpPr>
            <a:cxnSpLocks/>
          </p:cNvCxnSpPr>
          <p:nvPr/>
        </p:nvCxnSpPr>
        <p:spPr>
          <a:xfrm>
            <a:off x="2976386" y="1085417"/>
            <a:ext cx="0" cy="47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88CCD85D-88A5-4CFB-9FC0-6675F40AA51F}"/>
              </a:ext>
            </a:extLst>
          </p:cNvPr>
          <p:cNvSpPr/>
          <p:nvPr/>
        </p:nvSpPr>
        <p:spPr>
          <a:xfrm>
            <a:off x="4170998" y="439902"/>
            <a:ext cx="3499392" cy="529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Global Scheduling Framework</a:t>
            </a:r>
          </a:p>
        </p:txBody>
      </p:sp>
      <p:cxnSp>
        <p:nvCxnSpPr>
          <p:cNvPr id="120" name="Straight Arrow Connector 119">
            <a:extLst>
              <a:ext uri="{FF2B5EF4-FFF2-40B4-BE49-F238E27FC236}">
                <a16:creationId xmlns:a16="http://schemas.microsoft.com/office/drawing/2014/main" id="{63CACBFC-D7E9-4BF7-BAC3-55A2A225EA6E}"/>
              </a:ext>
            </a:extLst>
          </p:cNvPr>
          <p:cNvCxnSpPr>
            <a:cxnSpLocks/>
            <a:stCxn id="193" idx="3"/>
          </p:cNvCxnSpPr>
          <p:nvPr/>
        </p:nvCxnSpPr>
        <p:spPr>
          <a:xfrm>
            <a:off x="3348124" y="2506242"/>
            <a:ext cx="4257188" cy="1190277"/>
          </a:xfrm>
          <a:prstGeom prst="straightConnector1">
            <a:avLst/>
          </a:prstGeom>
          <a:ln>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ADEC0B6D-B451-4A9B-A8DE-54573D70A229}"/>
              </a:ext>
            </a:extLst>
          </p:cNvPr>
          <p:cNvSpPr/>
          <p:nvPr/>
        </p:nvSpPr>
        <p:spPr>
          <a:xfrm>
            <a:off x="3934354" y="5069586"/>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60566C28-F7BC-4DE9-B198-4827D050DDDE}"/>
              </a:ext>
            </a:extLst>
          </p:cNvPr>
          <p:cNvSpPr txBox="1"/>
          <p:nvPr/>
        </p:nvSpPr>
        <p:spPr>
          <a:xfrm>
            <a:off x="3977049" y="5021423"/>
            <a:ext cx="772170" cy="400110"/>
          </a:xfrm>
          <a:prstGeom prst="rect">
            <a:avLst/>
          </a:prstGeom>
          <a:noFill/>
          <a:ln>
            <a:noFill/>
          </a:ln>
        </p:spPr>
        <p:txBody>
          <a:bodyPr wrap="square" rtlCol="0">
            <a:spAutoFit/>
          </a:bodyPr>
          <a:lstStyle/>
          <a:p>
            <a:r>
              <a:rPr lang="en-US" sz="1000" b="1" dirty="0"/>
              <a:t>Cluster Scheduler</a:t>
            </a:r>
          </a:p>
        </p:txBody>
      </p:sp>
      <p:sp>
        <p:nvSpPr>
          <p:cNvPr id="167" name="Rectangle: Rounded Corners 166">
            <a:extLst>
              <a:ext uri="{FF2B5EF4-FFF2-40B4-BE49-F238E27FC236}">
                <a16:creationId xmlns:a16="http://schemas.microsoft.com/office/drawing/2014/main" id="{B97D2042-C4C7-4AA5-9BC4-41E0BF6FF869}"/>
              </a:ext>
            </a:extLst>
          </p:cNvPr>
          <p:cNvSpPr/>
          <p:nvPr/>
        </p:nvSpPr>
        <p:spPr>
          <a:xfrm>
            <a:off x="5058655" y="5069586"/>
            <a:ext cx="1477054" cy="21285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FBCB0FE4-2DF4-4F1C-A72E-DA6B4905AF2C}"/>
              </a:ext>
            </a:extLst>
          </p:cNvPr>
          <p:cNvSpPr txBox="1"/>
          <p:nvPr/>
        </p:nvSpPr>
        <p:spPr>
          <a:xfrm>
            <a:off x="4977230" y="5042405"/>
            <a:ext cx="1583459" cy="246221"/>
          </a:xfrm>
          <a:prstGeom prst="rect">
            <a:avLst/>
          </a:prstGeom>
          <a:noFill/>
          <a:ln>
            <a:noFill/>
          </a:ln>
        </p:spPr>
        <p:txBody>
          <a:bodyPr wrap="square" rtlCol="0">
            <a:spAutoFit/>
          </a:bodyPr>
          <a:lstStyle/>
          <a:p>
            <a:r>
              <a:rPr lang="en-US" sz="1000" b="1" dirty="0"/>
              <a:t>Cluster Resource Collector</a:t>
            </a:r>
          </a:p>
        </p:txBody>
      </p:sp>
      <p:sp>
        <p:nvSpPr>
          <p:cNvPr id="170" name="Rectangle: Rounded Corners 169">
            <a:extLst>
              <a:ext uri="{FF2B5EF4-FFF2-40B4-BE49-F238E27FC236}">
                <a16:creationId xmlns:a16="http://schemas.microsoft.com/office/drawing/2014/main" id="{9CB5B89D-3922-45C9-A821-F68663F7B926}"/>
              </a:ext>
            </a:extLst>
          </p:cNvPr>
          <p:cNvSpPr/>
          <p:nvPr/>
        </p:nvSpPr>
        <p:spPr>
          <a:xfrm>
            <a:off x="6607905" y="5073608"/>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15B60CBA-FECE-42CF-8C9C-78CA5603A17B}"/>
              </a:ext>
            </a:extLst>
          </p:cNvPr>
          <p:cNvSpPr txBox="1"/>
          <p:nvPr/>
        </p:nvSpPr>
        <p:spPr>
          <a:xfrm>
            <a:off x="6650600" y="5025445"/>
            <a:ext cx="772170" cy="400110"/>
          </a:xfrm>
          <a:prstGeom prst="rect">
            <a:avLst/>
          </a:prstGeom>
          <a:noFill/>
          <a:ln>
            <a:noFill/>
          </a:ln>
        </p:spPr>
        <p:txBody>
          <a:bodyPr wrap="square" rtlCol="0">
            <a:spAutoFit/>
          </a:bodyPr>
          <a:lstStyle/>
          <a:p>
            <a:r>
              <a:rPr lang="en-US" sz="1000" b="1" dirty="0"/>
              <a:t>Cluster Scheduler</a:t>
            </a:r>
          </a:p>
        </p:txBody>
      </p:sp>
      <p:sp>
        <p:nvSpPr>
          <p:cNvPr id="172" name="Rectangle: Rounded Corners 171">
            <a:extLst>
              <a:ext uri="{FF2B5EF4-FFF2-40B4-BE49-F238E27FC236}">
                <a16:creationId xmlns:a16="http://schemas.microsoft.com/office/drawing/2014/main" id="{6580BD8B-696F-439D-B2E8-FBB92B9B6EB4}"/>
              </a:ext>
            </a:extLst>
          </p:cNvPr>
          <p:cNvSpPr/>
          <p:nvPr/>
        </p:nvSpPr>
        <p:spPr>
          <a:xfrm>
            <a:off x="7821954" y="5097667"/>
            <a:ext cx="1477054" cy="21285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377A7B60-0615-4C0F-A053-644B16A19542}"/>
              </a:ext>
            </a:extLst>
          </p:cNvPr>
          <p:cNvSpPr txBox="1"/>
          <p:nvPr/>
        </p:nvSpPr>
        <p:spPr>
          <a:xfrm>
            <a:off x="7740529" y="5070486"/>
            <a:ext cx="1583459" cy="246221"/>
          </a:xfrm>
          <a:prstGeom prst="rect">
            <a:avLst/>
          </a:prstGeom>
          <a:noFill/>
          <a:ln>
            <a:noFill/>
          </a:ln>
        </p:spPr>
        <p:txBody>
          <a:bodyPr wrap="square" rtlCol="0">
            <a:spAutoFit/>
          </a:bodyPr>
          <a:lstStyle/>
          <a:p>
            <a:r>
              <a:rPr lang="en-US" sz="1000" b="1" dirty="0"/>
              <a:t>Cluster Resource Collector</a:t>
            </a:r>
          </a:p>
        </p:txBody>
      </p:sp>
      <p:sp>
        <p:nvSpPr>
          <p:cNvPr id="174" name="Rectangle: Rounded Corners 173">
            <a:extLst>
              <a:ext uri="{FF2B5EF4-FFF2-40B4-BE49-F238E27FC236}">
                <a16:creationId xmlns:a16="http://schemas.microsoft.com/office/drawing/2014/main" id="{863B1E61-0F5B-4576-9E15-AE2FDD3366BE}"/>
              </a:ext>
            </a:extLst>
          </p:cNvPr>
          <p:cNvSpPr/>
          <p:nvPr/>
        </p:nvSpPr>
        <p:spPr>
          <a:xfrm>
            <a:off x="9371204" y="5101689"/>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1B24BA22-81D3-45E7-8C95-0FA6C35394E7}"/>
              </a:ext>
            </a:extLst>
          </p:cNvPr>
          <p:cNvSpPr txBox="1"/>
          <p:nvPr/>
        </p:nvSpPr>
        <p:spPr>
          <a:xfrm>
            <a:off x="9413899" y="5053526"/>
            <a:ext cx="772170" cy="400110"/>
          </a:xfrm>
          <a:prstGeom prst="rect">
            <a:avLst/>
          </a:prstGeom>
          <a:noFill/>
          <a:ln>
            <a:noFill/>
          </a:ln>
        </p:spPr>
        <p:txBody>
          <a:bodyPr wrap="square" rtlCol="0">
            <a:spAutoFit/>
          </a:bodyPr>
          <a:lstStyle/>
          <a:p>
            <a:r>
              <a:rPr lang="en-US" sz="1000" b="1" dirty="0"/>
              <a:t>Cluster Scheduler</a:t>
            </a:r>
          </a:p>
        </p:txBody>
      </p:sp>
    </p:spTree>
    <p:extLst>
      <p:ext uri="{BB962C8B-B14F-4D97-AF65-F5344CB8AC3E}">
        <p14:creationId xmlns:p14="http://schemas.microsoft.com/office/powerpoint/2010/main" val="310484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C43982A6-FAB2-4535-AE54-846EC32560E9}"/>
              </a:ext>
            </a:extLst>
          </p:cNvPr>
          <p:cNvSpPr/>
          <p:nvPr/>
        </p:nvSpPr>
        <p:spPr>
          <a:xfrm>
            <a:off x="1696995" y="140527"/>
            <a:ext cx="2042983" cy="401121"/>
          </a:xfrm>
          <a:prstGeom prst="ellipse">
            <a:avLst/>
          </a:prstGeom>
          <a:solidFill>
            <a:srgbClr val="79D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Rounded Corners 244">
            <a:extLst>
              <a:ext uri="{FF2B5EF4-FFF2-40B4-BE49-F238E27FC236}">
                <a16:creationId xmlns:a16="http://schemas.microsoft.com/office/drawing/2014/main" id="{691EBB52-C19E-4CD2-8FAB-3E842F601BA4}"/>
              </a:ext>
            </a:extLst>
          </p:cNvPr>
          <p:cNvSpPr/>
          <p:nvPr/>
        </p:nvSpPr>
        <p:spPr>
          <a:xfrm>
            <a:off x="7492026" y="5301212"/>
            <a:ext cx="2737747" cy="121589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Rounded Corners 302">
            <a:extLst>
              <a:ext uri="{FF2B5EF4-FFF2-40B4-BE49-F238E27FC236}">
                <a16:creationId xmlns:a16="http://schemas.microsoft.com/office/drawing/2014/main" id="{3A97FBA6-FBD1-475E-BACB-78B8279C9CF9}"/>
              </a:ext>
            </a:extLst>
          </p:cNvPr>
          <p:cNvSpPr/>
          <p:nvPr/>
        </p:nvSpPr>
        <p:spPr>
          <a:xfrm>
            <a:off x="7832120" y="5353915"/>
            <a:ext cx="1510371" cy="283158"/>
          </a:xfrm>
          <a:prstGeom prst="round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extBox 303">
            <a:extLst>
              <a:ext uri="{FF2B5EF4-FFF2-40B4-BE49-F238E27FC236}">
                <a16:creationId xmlns:a16="http://schemas.microsoft.com/office/drawing/2014/main" id="{6B418D9D-AE6B-43A5-8EDD-95B80E7386A1}"/>
              </a:ext>
            </a:extLst>
          </p:cNvPr>
          <p:cNvSpPr txBox="1"/>
          <p:nvPr/>
        </p:nvSpPr>
        <p:spPr>
          <a:xfrm>
            <a:off x="7871996" y="5380466"/>
            <a:ext cx="1416677" cy="246221"/>
          </a:xfrm>
          <a:prstGeom prst="rect">
            <a:avLst/>
          </a:prstGeom>
          <a:solidFill>
            <a:srgbClr val="FADBC6"/>
          </a:solidFill>
          <a:ln w="12700">
            <a:noFill/>
            <a:prstDash val="solid"/>
          </a:ln>
        </p:spPr>
        <p:txBody>
          <a:bodyPr wrap="square" rtlCol="0">
            <a:spAutoFit/>
          </a:bodyPr>
          <a:lstStyle/>
          <a:p>
            <a:r>
              <a:rPr lang="en-US" sz="1000" b="1" dirty="0"/>
              <a:t>Cluster Resource Agent</a:t>
            </a:r>
          </a:p>
        </p:txBody>
      </p:sp>
      <p:sp>
        <p:nvSpPr>
          <p:cNvPr id="112" name="Rectangle: Rounded Corners 111">
            <a:extLst>
              <a:ext uri="{FF2B5EF4-FFF2-40B4-BE49-F238E27FC236}">
                <a16:creationId xmlns:a16="http://schemas.microsoft.com/office/drawing/2014/main" id="{AD3D3ECA-7CB2-4359-9BAC-C343392E4232}"/>
              </a:ext>
            </a:extLst>
          </p:cNvPr>
          <p:cNvSpPr/>
          <p:nvPr/>
        </p:nvSpPr>
        <p:spPr>
          <a:xfrm>
            <a:off x="427085" y="716634"/>
            <a:ext cx="11510792" cy="3616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Rounded Corners 140">
            <a:extLst>
              <a:ext uri="{FF2B5EF4-FFF2-40B4-BE49-F238E27FC236}">
                <a16:creationId xmlns:a16="http://schemas.microsoft.com/office/drawing/2014/main" id="{1FEFB367-3D79-47A1-A5CF-D292F866BCCB}"/>
              </a:ext>
            </a:extLst>
          </p:cNvPr>
          <p:cNvSpPr/>
          <p:nvPr/>
        </p:nvSpPr>
        <p:spPr>
          <a:xfrm>
            <a:off x="1112902" y="1366928"/>
            <a:ext cx="3364012" cy="1587689"/>
          </a:xfrm>
          <a:prstGeom prst="roundRect">
            <a:avLst/>
          </a:prstGeom>
          <a:solidFill>
            <a:srgbClr val="79D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3C225C69-3541-48D9-8EFD-B70B8A113DD7}"/>
              </a:ext>
            </a:extLst>
          </p:cNvPr>
          <p:cNvSpPr/>
          <p:nvPr/>
        </p:nvSpPr>
        <p:spPr>
          <a:xfrm>
            <a:off x="8465584" y="1892739"/>
            <a:ext cx="3364012" cy="1587689"/>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618B021E-7BF5-47A5-855D-9135CF640E0F}"/>
              </a:ext>
            </a:extLst>
          </p:cNvPr>
          <p:cNvSpPr/>
          <p:nvPr/>
        </p:nvSpPr>
        <p:spPr>
          <a:xfrm>
            <a:off x="2320979" y="5278212"/>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ube 123">
            <a:extLst>
              <a:ext uri="{FF2B5EF4-FFF2-40B4-BE49-F238E27FC236}">
                <a16:creationId xmlns:a16="http://schemas.microsoft.com/office/drawing/2014/main" id="{9E74D482-C813-46B0-9F21-4C2D502721B0}"/>
              </a:ext>
            </a:extLst>
          </p:cNvPr>
          <p:cNvSpPr/>
          <p:nvPr/>
        </p:nvSpPr>
        <p:spPr>
          <a:xfrm>
            <a:off x="2936194" y="6218290"/>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Cube 124">
            <a:extLst>
              <a:ext uri="{FF2B5EF4-FFF2-40B4-BE49-F238E27FC236}">
                <a16:creationId xmlns:a16="http://schemas.microsoft.com/office/drawing/2014/main" id="{DA2F443C-91A6-42B5-A680-70AEA38AEEE6}"/>
              </a:ext>
            </a:extLst>
          </p:cNvPr>
          <p:cNvSpPr/>
          <p:nvPr/>
        </p:nvSpPr>
        <p:spPr>
          <a:xfrm>
            <a:off x="3226745" y="6207031"/>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TextBox 128">
            <a:extLst>
              <a:ext uri="{FF2B5EF4-FFF2-40B4-BE49-F238E27FC236}">
                <a16:creationId xmlns:a16="http://schemas.microsoft.com/office/drawing/2014/main" id="{C6C741EF-51D8-4E99-8DE9-FA981984D107}"/>
              </a:ext>
            </a:extLst>
          </p:cNvPr>
          <p:cNvSpPr txBox="1"/>
          <p:nvPr/>
        </p:nvSpPr>
        <p:spPr>
          <a:xfrm>
            <a:off x="2388011" y="5623435"/>
            <a:ext cx="2385849" cy="369332"/>
          </a:xfrm>
          <a:prstGeom prst="rect">
            <a:avLst/>
          </a:prstGeom>
          <a:noFill/>
        </p:spPr>
        <p:txBody>
          <a:bodyPr wrap="square" rtlCol="0">
            <a:spAutoFit/>
          </a:bodyPr>
          <a:lstStyle/>
          <a:p>
            <a:pPr algn="ctr"/>
            <a:r>
              <a:rPr lang="en-US" dirty="0"/>
              <a:t>DC OpenStack Cluster1</a:t>
            </a:r>
          </a:p>
        </p:txBody>
      </p:sp>
      <p:sp>
        <p:nvSpPr>
          <p:cNvPr id="130" name="Cube 129">
            <a:extLst>
              <a:ext uri="{FF2B5EF4-FFF2-40B4-BE49-F238E27FC236}">
                <a16:creationId xmlns:a16="http://schemas.microsoft.com/office/drawing/2014/main" id="{109A000A-A82A-4B93-93DC-AE9CA3DDEC13}"/>
              </a:ext>
            </a:extLst>
          </p:cNvPr>
          <p:cNvSpPr/>
          <p:nvPr/>
        </p:nvSpPr>
        <p:spPr>
          <a:xfrm>
            <a:off x="3690474" y="6218290"/>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Cube 133">
            <a:extLst>
              <a:ext uri="{FF2B5EF4-FFF2-40B4-BE49-F238E27FC236}">
                <a16:creationId xmlns:a16="http://schemas.microsoft.com/office/drawing/2014/main" id="{5D644D53-102A-46C8-8DCD-70A39FD74386}"/>
              </a:ext>
            </a:extLst>
          </p:cNvPr>
          <p:cNvSpPr/>
          <p:nvPr/>
        </p:nvSpPr>
        <p:spPr>
          <a:xfrm>
            <a:off x="3981025" y="6207031"/>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Cube 160">
            <a:extLst>
              <a:ext uri="{FF2B5EF4-FFF2-40B4-BE49-F238E27FC236}">
                <a16:creationId xmlns:a16="http://schemas.microsoft.com/office/drawing/2014/main" id="{EBE2D936-4EB2-447A-9AC5-B97E0BB9CBC2}"/>
              </a:ext>
            </a:extLst>
          </p:cNvPr>
          <p:cNvSpPr/>
          <p:nvPr/>
        </p:nvSpPr>
        <p:spPr>
          <a:xfrm>
            <a:off x="3402255" y="5924740"/>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Cube 165">
            <a:extLst>
              <a:ext uri="{FF2B5EF4-FFF2-40B4-BE49-F238E27FC236}">
                <a16:creationId xmlns:a16="http://schemas.microsoft.com/office/drawing/2014/main" id="{999ADDAF-1A64-48CF-A62F-C88A4E082262}"/>
              </a:ext>
            </a:extLst>
          </p:cNvPr>
          <p:cNvSpPr/>
          <p:nvPr/>
        </p:nvSpPr>
        <p:spPr>
          <a:xfrm>
            <a:off x="3692806" y="5913481"/>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4" name="Straight Arrow Connector 183">
            <a:extLst>
              <a:ext uri="{FF2B5EF4-FFF2-40B4-BE49-F238E27FC236}">
                <a16:creationId xmlns:a16="http://schemas.microsoft.com/office/drawing/2014/main" id="{EC91CA46-8015-4EE7-BA6C-992E5CAA722E}"/>
              </a:ext>
            </a:extLst>
          </p:cNvPr>
          <p:cNvCxnSpPr>
            <a:cxnSpLocks/>
          </p:cNvCxnSpPr>
          <p:nvPr/>
        </p:nvCxnSpPr>
        <p:spPr>
          <a:xfrm flipV="1">
            <a:off x="3335616" y="2655338"/>
            <a:ext cx="5139635" cy="24346"/>
          </a:xfrm>
          <a:prstGeom prst="straightConnector1">
            <a:avLst/>
          </a:prstGeom>
          <a:ln>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12F5D978-D825-44B6-A282-046AABDEC971}"/>
              </a:ext>
            </a:extLst>
          </p:cNvPr>
          <p:cNvSpPr/>
          <p:nvPr/>
        </p:nvSpPr>
        <p:spPr>
          <a:xfrm>
            <a:off x="1740366" y="222494"/>
            <a:ext cx="1926178"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VM/Container Request</a:t>
            </a:r>
          </a:p>
        </p:txBody>
      </p:sp>
      <p:cxnSp>
        <p:nvCxnSpPr>
          <p:cNvPr id="186" name="Straight Arrow Connector 185">
            <a:extLst>
              <a:ext uri="{FF2B5EF4-FFF2-40B4-BE49-F238E27FC236}">
                <a16:creationId xmlns:a16="http://schemas.microsoft.com/office/drawing/2014/main" id="{80F4449B-1C23-42EC-AD26-89A8D543E86D}"/>
              </a:ext>
            </a:extLst>
          </p:cNvPr>
          <p:cNvCxnSpPr>
            <a:cxnSpLocks/>
          </p:cNvCxnSpPr>
          <p:nvPr/>
        </p:nvCxnSpPr>
        <p:spPr>
          <a:xfrm>
            <a:off x="2701896" y="1974035"/>
            <a:ext cx="0" cy="24996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7" name="Rectangle 186">
            <a:extLst>
              <a:ext uri="{FF2B5EF4-FFF2-40B4-BE49-F238E27FC236}">
                <a16:creationId xmlns:a16="http://schemas.microsoft.com/office/drawing/2014/main" id="{A3348921-58EE-49A0-86A2-1CC89A2E58F0}"/>
              </a:ext>
            </a:extLst>
          </p:cNvPr>
          <p:cNvSpPr/>
          <p:nvPr/>
        </p:nvSpPr>
        <p:spPr>
          <a:xfrm>
            <a:off x="1832900" y="2223995"/>
            <a:ext cx="1515224" cy="56449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sp>
        <p:nvSpPr>
          <p:cNvPr id="188" name="Rectangle 187">
            <a:extLst>
              <a:ext uri="{FF2B5EF4-FFF2-40B4-BE49-F238E27FC236}">
                <a16:creationId xmlns:a16="http://schemas.microsoft.com/office/drawing/2014/main" id="{25555104-1340-42F9-AEB0-18FB80E89898}"/>
              </a:ext>
            </a:extLst>
          </p:cNvPr>
          <p:cNvSpPr/>
          <p:nvPr/>
        </p:nvSpPr>
        <p:spPr>
          <a:xfrm>
            <a:off x="2220436" y="1533356"/>
            <a:ext cx="96292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LB</a:t>
            </a:r>
          </a:p>
        </p:txBody>
      </p:sp>
      <p:cxnSp>
        <p:nvCxnSpPr>
          <p:cNvPr id="189" name="Straight Arrow Connector 188">
            <a:extLst>
              <a:ext uri="{FF2B5EF4-FFF2-40B4-BE49-F238E27FC236}">
                <a16:creationId xmlns:a16="http://schemas.microsoft.com/office/drawing/2014/main" id="{CFBBA96F-F953-407A-98EB-0537DEFF40A8}"/>
              </a:ext>
            </a:extLst>
          </p:cNvPr>
          <p:cNvCxnSpPr>
            <a:cxnSpLocks/>
          </p:cNvCxnSpPr>
          <p:nvPr/>
        </p:nvCxnSpPr>
        <p:spPr>
          <a:xfrm>
            <a:off x="2680934" y="509832"/>
            <a:ext cx="0" cy="1023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16FED4E8-05F4-41FB-8AD5-34B7BF5D4729}"/>
              </a:ext>
            </a:extLst>
          </p:cNvPr>
          <p:cNvSpPr/>
          <p:nvPr/>
        </p:nvSpPr>
        <p:spPr>
          <a:xfrm>
            <a:off x="1757922" y="2296666"/>
            <a:ext cx="1524940" cy="5490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grpSp>
        <p:nvGrpSpPr>
          <p:cNvPr id="191" name="Group 190">
            <a:extLst>
              <a:ext uri="{FF2B5EF4-FFF2-40B4-BE49-F238E27FC236}">
                <a16:creationId xmlns:a16="http://schemas.microsoft.com/office/drawing/2014/main" id="{D0231E30-7A3C-41A2-B5EB-F9E6EFC59E8E}"/>
              </a:ext>
            </a:extLst>
          </p:cNvPr>
          <p:cNvGrpSpPr/>
          <p:nvPr/>
        </p:nvGrpSpPr>
        <p:grpSpPr>
          <a:xfrm>
            <a:off x="1418369" y="3131916"/>
            <a:ext cx="2394686" cy="1119955"/>
            <a:chOff x="-572209" y="1942839"/>
            <a:chExt cx="1736197" cy="963263"/>
          </a:xfrm>
        </p:grpSpPr>
        <p:sp>
          <p:nvSpPr>
            <p:cNvPr id="192" name="Cylinder 191">
              <a:extLst>
                <a:ext uri="{FF2B5EF4-FFF2-40B4-BE49-F238E27FC236}">
                  <a16:creationId xmlns:a16="http://schemas.microsoft.com/office/drawing/2014/main" id="{A50BA46C-A2D6-4F0F-9B15-50B5C8BD4D7B}"/>
                </a:ext>
              </a:extLst>
            </p:cNvPr>
            <p:cNvSpPr/>
            <p:nvPr/>
          </p:nvSpPr>
          <p:spPr>
            <a:xfrm>
              <a:off x="-345588" y="1942839"/>
              <a:ext cx="1282955" cy="892865"/>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Cylinder 195">
              <a:extLst>
                <a:ext uri="{FF2B5EF4-FFF2-40B4-BE49-F238E27FC236}">
                  <a16:creationId xmlns:a16="http://schemas.microsoft.com/office/drawing/2014/main" id="{7F4E5AE4-8CEC-4C22-AE05-859760C8E81D}"/>
                </a:ext>
              </a:extLst>
            </p:cNvPr>
            <p:cNvSpPr/>
            <p:nvPr/>
          </p:nvSpPr>
          <p:spPr>
            <a:xfrm>
              <a:off x="-396309" y="2005624"/>
              <a:ext cx="1282955" cy="900478"/>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03640A25-3E74-4764-A985-68CE7B8B6A84}"/>
                </a:ext>
              </a:extLst>
            </p:cNvPr>
            <p:cNvSpPr/>
            <p:nvPr/>
          </p:nvSpPr>
          <p:spPr>
            <a:xfrm>
              <a:off x="-572209" y="2295093"/>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ETCD DB</a:t>
              </a:r>
            </a:p>
          </p:txBody>
        </p:sp>
      </p:grpSp>
      <p:cxnSp>
        <p:nvCxnSpPr>
          <p:cNvPr id="223" name="Straight Arrow Connector 222">
            <a:extLst>
              <a:ext uri="{FF2B5EF4-FFF2-40B4-BE49-F238E27FC236}">
                <a16:creationId xmlns:a16="http://schemas.microsoft.com/office/drawing/2014/main" id="{EF5E2E83-53B7-457E-AFDD-AB37A335AECF}"/>
              </a:ext>
            </a:extLst>
          </p:cNvPr>
          <p:cNvCxnSpPr>
            <a:cxnSpLocks/>
            <a:stCxn id="192" idx="1"/>
          </p:cNvCxnSpPr>
          <p:nvPr/>
        </p:nvCxnSpPr>
        <p:spPr>
          <a:xfrm flipV="1">
            <a:off x="2615712" y="2821832"/>
            <a:ext cx="0" cy="310084"/>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36" name="Arc 235">
            <a:extLst>
              <a:ext uri="{FF2B5EF4-FFF2-40B4-BE49-F238E27FC236}">
                <a16:creationId xmlns:a16="http://schemas.microsoft.com/office/drawing/2014/main" id="{8DC31E1A-4B11-4FB5-94DC-7E9C73C8E696}"/>
              </a:ext>
            </a:extLst>
          </p:cNvPr>
          <p:cNvSpPr/>
          <p:nvPr/>
        </p:nvSpPr>
        <p:spPr>
          <a:xfrm>
            <a:off x="3432963" y="2344327"/>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Rectangle: Rounded Corners 236">
            <a:extLst>
              <a:ext uri="{FF2B5EF4-FFF2-40B4-BE49-F238E27FC236}">
                <a16:creationId xmlns:a16="http://schemas.microsoft.com/office/drawing/2014/main" id="{72BA32F8-FBBF-4A96-87A6-B8612D0AED60}"/>
              </a:ext>
            </a:extLst>
          </p:cNvPr>
          <p:cNvSpPr/>
          <p:nvPr/>
        </p:nvSpPr>
        <p:spPr>
          <a:xfrm>
            <a:off x="4921302" y="5287614"/>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Cube 237">
            <a:extLst>
              <a:ext uri="{FF2B5EF4-FFF2-40B4-BE49-F238E27FC236}">
                <a16:creationId xmlns:a16="http://schemas.microsoft.com/office/drawing/2014/main" id="{4B85FB85-FF57-4228-B283-F03C04FD14E6}"/>
              </a:ext>
            </a:extLst>
          </p:cNvPr>
          <p:cNvSpPr/>
          <p:nvPr/>
        </p:nvSpPr>
        <p:spPr>
          <a:xfrm>
            <a:off x="5528053" y="6227036"/>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9" name="Cube 238">
            <a:extLst>
              <a:ext uri="{FF2B5EF4-FFF2-40B4-BE49-F238E27FC236}">
                <a16:creationId xmlns:a16="http://schemas.microsoft.com/office/drawing/2014/main" id="{C064AD3E-3294-4955-BA7D-944107CB0A7E}"/>
              </a:ext>
            </a:extLst>
          </p:cNvPr>
          <p:cNvSpPr/>
          <p:nvPr/>
        </p:nvSpPr>
        <p:spPr>
          <a:xfrm>
            <a:off x="5818604" y="6215777"/>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0" name="TextBox 239">
            <a:extLst>
              <a:ext uri="{FF2B5EF4-FFF2-40B4-BE49-F238E27FC236}">
                <a16:creationId xmlns:a16="http://schemas.microsoft.com/office/drawing/2014/main" id="{FCE38AA8-7A2D-45A9-8D22-54B0403260DD}"/>
              </a:ext>
            </a:extLst>
          </p:cNvPr>
          <p:cNvSpPr txBox="1"/>
          <p:nvPr/>
        </p:nvSpPr>
        <p:spPr>
          <a:xfrm>
            <a:off x="4946217" y="5632590"/>
            <a:ext cx="2385849" cy="369332"/>
          </a:xfrm>
          <a:prstGeom prst="rect">
            <a:avLst/>
          </a:prstGeom>
          <a:noFill/>
        </p:spPr>
        <p:txBody>
          <a:bodyPr wrap="square" rtlCol="0">
            <a:spAutoFit/>
          </a:bodyPr>
          <a:lstStyle/>
          <a:p>
            <a:pPr algn="ctr"/>
            <a:r>
              <a:rPr lang="en-US" dirty="0"/>
              <a:t>DC Kubernetes Cluster2</a:t>
            </a:r>
          </a:p>
        </p:txBody>
      </p:sp>
      <p:sp>
        <p:nvSpPr>
          <p:cNvPr id="241" name="Cube 240">
            <a:extLst>
              <a:ext uri="{FF2B5EF4-FFF2-40B4-BE49-F238E27FC236}">
                <a16:creationId xmlns:a16="http://schemas.microsoft.com/office/drawing/2014/main" id="{E22A4331-0A8F-4DA1-A965-DC0771E38A42}"/>
              </a:ext>
            </a:extLst>
          </p:cNvPr>
          <p:cNvSpPr/>
          <p:nvPr/>
        </p:nvSpPr>
        <p:spPr>
          <a:xfrm>
            <a:off x="6282333" y="6227036"/>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2" name="Cube 241">
            <a:extLst>
              <a:ext uri="{FF2B5EF4-FFF2-40B4-BE49-F238E27FC236}">
                <a16:creationId xmlns:a16="http://schemas.microsoft.com/office/drawing/2014/main" id="{FE56164B-33BE-4CB2-BC17-1CA682A0E14D}"/>
              </a:ext>
            </a:extLst>
          </p:cNvPr>
          <p:cNvSpPr/>
          <p:nvPr/>
        </p:nvSpPr>
        <p:spPr>
          <a:xfrm>
            <a:off x="6572884" y="6215777"/>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3" name="Cube 242">
            <a:extLst>
              <a:ext uri="{FF2B5EF4-FFF2-40B4-BE49-F238E27FC236}">
                <a16:creationId xmlns:a16="http://schemas.microsoft.com/office/drawing/2014/main" id="{8C2D74D3-803B-40C2-8DD3-C56BD10E2467}"/>
              </a:ext>
            </a:extLst>
          </p:cNvPr>
          <p:cNvSpPr/>
          <p:nvPr/>
        </p:nvSpPr>
        <p:spPr>
          <a:xfrm>
            <a:off x="5994114" y="5933486"/>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4" name="Cube 243">
            <a:extLst>
              <a:ext uri="{FF2B5EF4-FFF2-40B4-BE49-F238E27FC236}">
                <a16:creationId xmlns:a16="http://schemas.microsoft.com/office/drawing/2014/main" id="{C5AE104A-734D-4714-9AA4-9CDB03A86422}"/>
              </a:ext>
            </a:extLst>
          </p:cNvPr>
          <p:cNvSpPr/>
          <p:nvPr/>
        </p:nvSpPr>
        <p:spPr>
          <a:xfrm>
            <a:off x="6284665" y="5922227"/>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6" name="Cube 245">
            <a:extLst>
              <a:ext uri="{FF2B5EF4-FFF2-40B4-BE49-F238E27FC236}">
                <a16:creationId xmlns:a16="http://schemas.microsoft.com/office/drawing/2014/main" id="{5B437ABF-6B89-4B0E-8D70-E0523756F7F2}"/>
              </a:ext>
            </a:extLst>
          </p:cNvPr>
          <p:cNvSpPr/>
          <p:nvPr/>
        </p:nvSpPr>
        <p:spPr>
          <a:xfrm>
            <a:off x="8098778" y="6240634"/>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7" name="Cube 246">
            <a:extLst>
              <a:ext uri="{FF2B5EF4-FFF2-40B4-BE49-F238E27FC236}">
                <a16:creationId xmlns:a16="http://schemas.microsoft.com/office/drawing/2014/main" id="{A60DF5F0-2586-4949-A105-7D3ADB693AF6}"/>
              </a:ext>
            </a:extLst>
          </p:cNvPr>
          <p:cNvSpPr/>
          <p:nvPr/>
        </p:nvSpPr>
        <p:spPr>
          <a:xfrm>
            <a:off x="8389329" y="6229375"/>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8" name="TextBox 247">
            <a:extLst>
              <a:ext uri="{FF2B5EF4-FFF2-40B4-BE49-F238E27FC236}">
                <a16:creationId xmlns:a16="http://schemas.microsoft.com/office/drawing/2014/main" id="{393EB097-CDD5-4A85-9B57-4DF654DF0139}"/>
              </a:ext>
            </a:extLst>
          </p:cNvPr>
          <p:cNvSpPr txBox="1"/>
          <p:nvPr/>
        </p:nvSpPr>
        <p:spPr>
          <a:xfrm>
            <a:off x="7348446" y="5638076"/>
            <a:ext cx="3009224" cy="369332"/>
          </a:xfrm>
          <a:prstGeom prst="rect">
            <a:avLst/>
          </a:prstGeom>
          <a:noFill/>
        </p:spPr>
        <p:txBody>
          <a:bodyPr wrap="square" rtlCol="0">
            <a:spAutoFit/>
          </a:bodyPr>
          <a:lstStyle/>
          <a:p>
            <a:pPr algn="ctr"/>
            <a:r>
              <a:rPr lang="en-US" dirty="0"/>
              <a:t>Edge Site Kubernetes Cluster3</a:t>
            </a:r>
          </a:p>
        </p:txBody>
      </p:sp>
      <p:sp>
        <p:nvSpPr>
          <p:cNvPr id="249" name="Cube 248">
            <a:extLst>
              <a:ext uri="{FF2B5EF4-FFF2-40B4-BE49-F238E27FC236}">
                <a16:creationId xmlns:a16="http://schemas.microsoft.com/office/drawing/2014/main" id="{87914133-246C-4AE3-B29A-659F7CC9084E}"/>
              </a:ext>
            </a:extLst>
          </p:cNvPr>
          <p:cNvSpPr/>
          <p:nvPr/>
        </p:nvSpPr>
        <p:spPr>
          <a:xfrm>
            <a:off x="8853058" y="6240634"/>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0" name="Cube 249">
            <a:extLst>
              <a:ext uri="{FF2B5EF4-FFF2-40B4-BE49-F238E27FC236}">
                <a16:creationId xmlns:a16="http://schemas.microsoft.com/office/drawing/2014/main" id="{FD6134BC-D802-45E8-B984-5BE05A59C602}"/>
              </a:ext>
            </a:extLst>
          </p:cNvPr>
          <p:cNvSpPr/>
          <p:nvPr/>
        </p:nvSpPr>
        <p:spPr>
          <a:xfrm>
            <a:off x="9143609" y="6229375"/>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1" name="Cube 250">
            <a:extLst>
              <a:ext uri="{FF2B5EF4-FFF2-40B4-BE49-F238E27FC236}">
                <a16:creationId xmlns:a16="http://schemas.microsoft.com/office/drawing/2014/main" id="{9480A880-14A4-43F5-B894-E52B9DF3B70C}"/>
              </a:ext>
            </a:extLst>
          </p:cNvPr>
          <p:cNvSpPr/>
          <p:nvPr/>
        </p:nvSpPr>
        <p:spPr>
          <a:xfrm>
            <a:off x="8564839" y="5947084"/>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2" name="Cube 251">
            <a:extLst>
              <a:ext uri="{FF2B5EF4-FFF2-40B4-BE49-F238E27FC236}">
                <a16:creationId xmlns:a16="http://schemas.microsoft.com/office/drawing/2014/main" id="{B4676DAD-22CE-47E8-826B-52EBC9D556F0}"/>
              </a:ext>
            </a:extLst>
          </p:cNvPr>
          <p:cNvSpPr/>
          <p:nvPr/>
        </p:nvSpPr>
        <p:spPr>
          <a:xfrm>
            <a:off x="8855390" y="5935825"/>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2" name="Straight Arrow Connector 261">
            <a:extLst>
              <a:ext uri="{FF2B5EF4-FFF2-40B4-BE49-F238E27FC236}">
                <a16:creationId xmlns:a16="http://schemas.microsoft.com/office/drawing/2014/main" id="{6301B6C4-878C-4C28-911B-D73A12ADC3CB}"/>
              </a:ext>
            </a:extLst>
          </p:cNvPr>
          <p:cNvCxnSpPr>
            <a:cxnSpLocks/>
          </p:cNvCxnSpPr>
          <p:nvPr/>
        </p:nvCxnSpPr>
        <p:spPr>
          <a:xfrm flipV="1">
            <a:off x="3335616" y="5055869"/>
            <a:ext cx="5143492" cy="43896"/>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890DA3F7-607C-4887-B61D-D407E60F3FED}"/>
              </a:ext>
            </a:extLst>
          </p:cNvPr>
          <p:cNvCxnSpPr>
            <a:cxnSpLocks/>
          </p:cNvCxnSpPr>
          <p:nvPr/>
        </p:nvCxnSpPr>
        <p:spPr>
          <a:xfrm flipV="1">
            <a:off x="4354700" y="4939294"/>
            <a:ext cx="5445284" cy="23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D3E5245E-6069-4689-A125-517B983DA203}"/>
              </a:ext>
            </a:extLst>
          </p:cNvPr>
          <p:cNvCxnSpPr>
            <a:cxnSpLocks/>
            <a:stCxn id="306" idx="0"/>
          </p:cNvCxnSpPr>
          <p:nvPr/>
        </p:nvCxnSpPr>
        <p:spPr>
          <a:xfrm flipH="1" flipV="1">
            <a:off x="9765957" y="3480428"/>
            <a:ext cx="34027" cy="1804713"/>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B04521C3-B87F-4A93-845A-C76407DF7679}"/>
              </a:ext>
            </a:extLst>
          </p:cNvPr>
          <p:cNvCxnSpPr>
            <a:cxnSpLocks/>
          </p:cNvCxnSpPr>
          <p:nvPr/>
        </p:nvCxnSpPr>
        <p:spPr>
          <a:xfrm flipV="1">
            <a:off x="4354700" y="4964439"/>
            <a:ext cx="0" cy="326144"/>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86B53CDD-2B1A-4252-96DE-5D79C6462509}"/>
              </a:ext>
            </a:extLst>
          </p:cNvPr>
          <p:cNvCxnSpPr>
            <a:cxnSpLocks/>
          </p:cNvCxnSpPr>
          <p:nvPr/>
        </p:nvCxnSpPr>
        <p:spPr>
          <a:xfrm flipV="1">
            <a:off x="6981626" y="4946423"/>
            <a:ext cx="0" cy="361049"/>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0D52530F-D197-4748-AFDA-58DF598F293C}"/>
              </a:ext>
            </a:extLst>
          </p:cNvPr>
          <p:cNvCxnSpPr>
            <a:cxnSpLocks/>
            <a:endCxn id="144" idx="2"/>
          </p:cNvCxnSpPr>
          <p:nvPr/>
        </p:nvCxnSpPr>
        <p:spPr>
          <a:xfrm flipH="1" flipV="1">
            <a:off x="5882087" y="3903935"/>
            <a:ext cx="12800" cy="1174908"/>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D314E851-7C9B-4D25-8460-86CDC4CBAD43}"/>
              </a:ext>
            </a:extLst>
          </p:cNvPr>
          <p:cNvCxnSpPr>
            <a:cxnSpLocks/>
          </p:cNvCxnSpPr>
          <p:nvPr/>
        </p:nvCxnSpPr>
        <p:spPr>
          <a:xfrm flipH="1" flipV="1">
            <a:off x="3335616" y="5076362"/>
            <a:ext cx="5727" cy="201965"/>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25C28856-4207-49DE-8228-120797365FF0}"/>
              </a:ext>
            </a:extLst>
          </p:cNvPr>
          <p:cNvCxnSpPr>
            <a:cxnSpLocks/>
          </p:cNvCxnSpPr>
          <p:nvPr/>
        </p:nvCxnSpPr>
        <p:spPr>
          <a:xfrm flipH="1" flipV="1">
            <a:off x="8475251" y="5043114"/>
            <a:ext cx="3857" cy="266145"/>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3B67ED1-BFD5-49D5-9332-273456C433C9}"/>
              </a:ext>
            </a:extLst>
          </p:cNvPr>
          <p:cNvCxnSpPr>
            <a:cxnSpLocks/>
          </p:cNvCxnSpPr>
          <p:nvPr/>
        </p:nvCxnSpPr>
        <p:spPr>
          <a:xfrm>
            <a:off x="2976386" y="1085417"/>
            <a:ext cx="7973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E2C15CA4-6A9D-454B-9163-5EADCDC265AC}"/>
              </a:ext>
            </a:extLst>
          </p:cNvPr>
          <p:cNvCxnSpPr>
            <a:cxnSpLocks/>
          </p:cNvCxnSpPr>
          <p:nvPr/>
        </p:nvCxnSpPr>
        <p:spPr>
          <a:xfrm>
            <a:off x="2976386" y="1085417"/>
            <a:ext cx="0" cy="47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3CE22B8A-1B17-463D-8D7E-B279FC8C4082}"/>
              </a:ext>
            </a:extLst>
          </p:cNvPr>
          <p:cNvSpPr/>
          <p:nvPr/>
        </p:nvSpPr>
        <p:spPr>
          <a:xfrm>
            <a:off x="4179555" y="582657"/>
            <a:ext cx="3499392" cy="529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Global Scheduling Platform</a:t>
            </a:r>
          </a:p>
        </p:txBody>
      </p:sp>
      <p:sp>
        <p:nvSpPr>
          <p:cNvPr id="297" name="Rectangle: Rounded Corners 296">
            <a:extLst>
              <a:ext uri="{FF2B5EF4-FFF2-40B4-BE49-F238E27FC236}">
                <a16:creationId xmlns:a16="http://schemas.microsoft.com/office/drawing/2014/main" id="{441B6CAB-749B-4672-89D0-7F00AE43C17E}"/>
              </a:ext>
            </a:extLst>
          </p:cNvPr>
          <p:cNvSpPr/>
          <p:nvPr/>
        </p:nvSpPr>
        <p:spPr>
          <a:xfrm>
            <a:off x="3934354" y="5301201"/>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extBox 297">
            <a:extLst>
              <a:ext uri="{FF2B5EF4-FFF2-40B4-BE49-F238E27FC236}">
                <a16:creationId xmlns:a16="http://schemas.microsoft.com/office/drawing/2014/main" id="{2A83C891-C8B0-491D-92F4-67ACC2FB2AA7}"/>
              </a:ext>
            </a:extLst>
          </p:cNvPr>
          <p:cNvSpPr txBox="1"/>
          <p:nvPr/>
        </p:nvSpPr>
        <p:spPr>
          <a:xfrm>
            <a:off x="3977049" y="5253038"/>
            <a:ext cx="772170" cy="400110"/>
          </a:xfrm>
          <a:prstGeom prst="rect">
            <a:avLst/>
          </a:prstGeom>
          <a:noFill/>
          <a:ln>
            <a:noFill/>
          </a:ln>
        </p:spPr>
        <p:txBody>
          <a:bodyPr wrap="square" rtlCol="0">
            <a:spAutoFit/>
          </a:bodyPr>
          <a:lstStyle/>
          <a:p>
            <a:r>
              <a:rPr lang="en-US" sz="1000" b="1" dirty="0"/>
              <a:t>Cluster Scheduler</a:t>
            </a:r>
          </a:p>
        </p:txBody>
      </p:sp>
      <p:sp>
        <p:nvSpPr>
          <p:cNvPr id="301" name="Rectangle: Rounded Corners 300">
            <a:extLst>
              <a:ext uri="{FF2B5EF4-FFF2-40B4-BE49-F238E27FC236}">
                <a16:creationId xmlns:a16="http://schemas.microsoft.com/office/drawing/2014/main" id="{E3DFEF07-B4F6-4736-BD75-E35E2FD695DD}"/>
              </a:ext>
            </a:extLst>
          </p:cNvPr>
          <p:cNvSpPr/>
          <p:nvPr/>
        </p:nvSpPr>
        <p:spPr>
          <a:xfrm>
            <a:off x="6607905" y="5305223"/>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extBox 301">
            <a:extLst>
              <a:ext uri="{FF2B5EF4-FFF2-40B4-BE49-F238E27FC236}">
                <a16:creationId xmlns:a16="http://schemas.microsoft.com/office/drawing/2014/main" id="{5CEF971F-EA0C-493F-8A66-5E165BEA473C}"/>
              </a:ext>
            </a:extLst>
          </p:cNvPr>
          <p:cNvSpPr txBox="1"/>
          <p:nvPr/>
        </p:nvSpPr>
        <p:spPr>
          <a:xfrm>
            <a:off x="6650600" y="5257060"/>
            <a:ext cx="772170" cy="400110"/>
          </a:xfrm>
          <a:prstGeom prst="rect">
            <a:avLst/>
          </a:prstGeom>
          <a:noFill/>
          <a:ln>
            <a:noFill/>
          </a:ln>
        </p:spPr>
        <p:txBody>
          <a:bodyPr wrap="square" rtlCol="0">
            <a:spAutoFit/>
          </a:bodyPr>
          <a:lstStyle/>
          <a:p>
            <a:r>
              <a:rPr lang="en-US" sz="1000" b="1" dirty="0"/>
              <a:t>Cluster Scheduler</a:t>
            </a:r>
          </a:p>
        </p:txBody>
      </p:sp>
      <p:sp>
        <p:nvSpPr>
          <p:cNvPr id="305" name="Rectangle: Rounded Corners 304">
            <a:extLst>
              <a:ext uri="{FF2B5EF4-FFF2-40B4-BE49-F238E27FC236}">
                <a16:creationId xmlns:a16="http://schemas.microsoft.com/office/drawing/2014/main" id="{220056F5-F129-485C-A5E1-1C9A8EBEA9A5}"/>
              </a:ext>
            </a:extLst>
          </p:cNvPr>
          <p:cNvSpPr/>
          <p:nvPr/>
        </p:nvSpPr>
        <p:spPr>
          <a:xfrm>
            <a:off x="9371204" y="5333304"/>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TextBox 305">
            <a:extLst>
              <a:ext uri="{FF2B5EF4-FFF2-40B4-BE49-F238E27FC236}">
                <a16:creationId xmlns:a16="http://schemas.microsoft.com/office/drawing/2014/main" id="{AACDE564-6CC6-453D-961C-1169770CC3EB}"/>
              </a:ext>
            </a:extLst>
          </p:cNvPr>
          <p:cNvSpPr txBox="1"/>
          <p:nvPr/>
        </p:nvSpPr>
        <p:spPr>
          <a:xfrm>
            <a:off x="9413899" y="5285141"/>
            <a:ext cx="772170" cy="400110"/>
          </a:xfrm>
          <a:prstGeom prst="rect">
            <a:avLst/>
          </a:prstGeom>
          <a:noFill/>
          <a:ln>
            <a:noFill/>
          </a:ln>
        </p:spPr>
        <p:txBody>
          <a:bodyPr wrap="square" rtlCol="0">
            <a:spAutoFit/>
          </a:bodyPr>
          <a:lstStyle/>
          <a:p>
            <a:r>
              <a:rPr lang="en-US" sz="1000" b="1" dirty="0"/>
              <a:t>Cluster Scheduler</a:t>
            </a:r>
          </a:p>
        </p:txBody>
      </p:sp>
      <p:sp>
        <p:nvSpPr>
          <p:cNvPr id="121" name="Rectangle 120">
            <a:extLst>
              <a:ext uri="{FF2B5EF4-FFF2-40B4-BE49-F238E27FC236}">
                <a16:creationId xmlns:a16="http://schemas.microsoft.com/office/drawing/2014/main" id="{B8664CCE-D5A9-4964-AA18-A6A40D6E156A}"/>
              </a:ext>
            </a:extLst>
          </p:cNvPr>
          <p:cNvSpPr/>
          <p:nvPr/>
        </p:nvSpPr>
        <p:spPr>
          <a:xfrm>
            <a:off x="9068430" y="2201882"/>
            <a:ext cx="232764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126" name="Rectangle 125">
            <a:extLst>
              <a:ext uri="{FF2B5EF4-FFF2-40B4-BE49-F238E27FC236}">
                <a16:creationId xmlns:a16="http://schemas.microsoft.com/office/drawing/2014/main" id="{CA3E62CC-5561-43F5-AE93-6DEC627A64D0}"/>
              </a:ext>
            </a:extLst>
          </p:cNvPr>
          <p:cNvSpPr/>
          <p:nvPr/>
        </p:nvSpPr>
        <p:spPr>
          <a:xfrm>
            <a:off x="8884062" y="2276392"/>
            <a:ext cx="243293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cxnSp>
        <p:nvCxnSpPr>
          <p:cNvPr id="127" name="Straight Arrow Connector 126">
            <a:extLst>
              <a:ext uri="{FF2B5EF4-FFF2-40B4-BE49-F238E27FC236}">
                <a16:creationId xmlns:a16="http://schemas.microsoft.com/office/drawing/2014/main" id="{FF1CF009-5963-4D85-8E51-F4D7A4C32709}"/>
              </a:ext>
            </a:extLst>
          </p:cNvPr>
          <p:cNvCxnSpPr>
            <a:cxnSpLocks/>
          </p:cNvCxnSpPr>
          <p:nvPr/>
        </p:nvCxnSpPr>
        <p:spPr>
          <a:xfrm flipH="1">
            <a:off x="10000835" y="2782836"/>
            <a:ext cx="462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503203C1-02DA-47FA-BBC9-D48D2E917291}"/>
              </a:ext>
            </a:extLst>
          </p:cNvPr>
          <p:cNvSpPr/>
          <p:nvPr/>
        </p:nvSpPr>
        <p:spPr>
          <a:xfrm>
            <a:off x="8743035" y="2367290"/>
            <a:ext cx="2503843"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Distributed Schedulers</a:t>
            </a:r>
          </a:p>
        </p:txBody>
      </p:sp>
      <p:sp>
        <p:nvSpPr>
          <p:cNvPr id="144" name="Rectangle: Rounded Corners 143">
            <a:extLst>
              <a:ext uri="{FF2B5EF4-FFF2-40B4-BE49-F238E27FC236}">
                <a16:creationId xmlns:a16="http://schemas.microsoft.com/office/drawing/2014/main" id="{C1A84212-ABD4-4FC5-A05C-81A9DECA0268}"/>
              </a:ext>
            </a:extLst>
          </p:cNvPr>
          <p:cNvSpPr/>
          <p:nvPr/>
        </p:nvSpPr>
        <p:spPr>
          <a:xfrm>
            <a:off x="4486402" y="3063759"/>
            <a:ext cx="2791369" cy="84017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666EFC48-7F27-419F-9FE9-03A8E7038E15}"/>
              </a:ext>
            </a:extLst>
          </p:cNvPr>
          <p:cNvSpPr/>
          <p:nvPr/>
        </p:nvSpPr>
        <p:spPr>
          <a:xfrm>
            <a:off x="4913410" y="3183255"/>
            <a:ext cx="2078328" cy="56449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148" name="Rectangle 147">
            <a:extLst>
              <a:ext uri="{FF2B5EF4-FFF2-40B4-BE49-F238E27FC236}">
                <a16:creationId xmlns:a16="http://schemas.microsoft.com/office/drawing/2014/main" id="{CE612408-4923-474A-86AF-801E4F26A99E}"/>
              </a:ext>
            </a:extLst>
          </p:cNvPr>
          <p:cNvSpPr/>
          <p:nvPr/>
        </p:nvSpPr>
        <p:spPr>
          <a:xfrm>
            <a:off x="4789516" y="3247578"/>
            <a:ext cx="2117506" cy="5490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Cluster Resource Collector</a:t>
            </a:r>
          </a:p>
        </p:txBody>
      </p:sp>
      <p:sp>
        <p:nvSpPr>
          <p:cNvPr id="149" name="Arc 148">
            <a:extLst>
              <a:ext uri="{FF2B5EF4-FFF2-40B4-BE49-F238E27FC236}">
                <a16:creationId xmlns:a16="http://schemas.microsoft.com/office/drawing/2014/main" id="{5654D7EC-C562-4C09-AF77-0B75ABD56D46}"/>
              </a:ext>
            </a:extLst>
          </p:cNvPr>
          <p:cNvSpPr/>
          <p:nvPr/>
        </p:nvSpPr>
        <p:spPr>
          <a:xfrm>
            <a:off x="6802892" y="3343852"/>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1" name="Straight Arrow Connector 150">
            <a:extLst>
              <a:ext uri="{FF2B5EF4-FFF2-40B4-BE49-F238E27FC236}">
                <a16:creationId xmlns:a16="http://schemas.microsoft.com/office/drawing/2014/main" id="{23DB7206-2BB5-4FF4-AFE2-28F02570E993}"/>
              </a:ext>
            </a:extLst>
          </p:cNvPr>
          <p:cNvCxnSpPr>
            <a:cxnSpLocks/>
          </p:cNvCxnSpPr>
          <p:nvPr/>
        </p:nvCxnSpPr>
        <p:spPr>
          <a:xfrm flipV="1">
            <a:off x="3506748" y="3455108"/>
            <a:ext cx="979654" cy="76"/>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6" name="Rectangle: Rounded Corners 155">
            <a:extLst>
              <a:ext uri="{FF2B5EF4-FFF2-40B4-BE49-F238E27FC236}">
                <a16:creationId xmlns:a16="http://schemas.microsoft.com/office/drawing/2014/main" id="{8E0C1E74-7413-4ACB-B8B1-C06D70EF9F33}"/>
              </a:ext>
            </a:extLst>
          </p:cNvPr>
          <p:cNvSpPr/>
          <p:nvPr/>
        </p:nvSpPr>
        <p:spPr>
          <a:xfrm>
            <a:off x="2372192" y="5317403"/>
            <a:ext cx="1510371" cy="283158"/>
          </a:xfrm>
          <a:prstGeom prst="round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6673B09B-7E71-47FA-8587-8656F6A69A97}"/>
              </a:ext>
            </a:extLst>
          </p:cNvPr>
          <p:cNvSpPr txBox="1"/>
          <p:nvPr/>
        </p:nvSpPr>
        <p:spPr>
          <a:xfrm>
            <a:off x="2412068" y="5343954"/>
            <a:ext cx="1416677" cy="246221"/>
          </a:xfrm>
          <a:prstGeom prst="rect">
            <a:avLst/>
          </a:prstGeom>
          <a:solidFill>
            <a:srgbClr val="FADBC6"/>
          </a:solidFill>
          <a:ln w="12700">
            <a:noFill/>
            <a:prstDash val="solid"/>
          </a:ln>
        </p:spPr>
        <p:txBody>
          <a:bodyPr wrap="square" rtlCol="0">
            <a:spAutoFit/>
          </a:bodyPr>
          <a:lstStyle/>
          <a:p>
            <a:r>
              <a:rPr lang="en-US" sz="1000" b="1" dirty="0"/>
              <a:t>Cluster Resource Agent</a:t>
            </a:r>
          </a:p>
        </p:txBody>
      </p:sp>
      <p:sp>
        <p:nvSpPr>
          <p:cNvPr id="158" name="Rectangle: Rounded Corners 157">
            <a:extLst>
              <a:ext uri="{FF2B5EF4-FFF2-40B4-BE49-F238E27FC236}">
                <a16:creationId xmlns:a16="http://schemas.microsoft.com/office/drawing/2014/main" id="{339ABDC9-B5C2-4C8F-AE7B-8C821532DA6D}"/>
              </a:ext>
            </a:extLst>
          </p:cNvPr>
          <p:cNvSpPr/>
          <p:nvPr/>
        </p:nvSpPr>
        <p:spPr>
          <a:xfrm>
            <a:off x="5053028" y="5333421"/>
            <a:ext cx="1510371" cy="283158"/>
          </a:xfrm>
          <a:prstGeom prst="round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a:extLst>
              <a:ext uri="{FF2B5EF4-FFF2-40B4-BE49-F238E27FC236}">
                <a16:creationId xmlns:a16="http://schemas.microsoft.com/office/drawing/2014/main" id="{FF803A8E-9A5B-40DE-A228-58E173F465E3}"/>
              </a:ext>
            </a:extLst>
          </p:cNvPr>
          <p:cNvSpPr txBox="1"/>
          <p:nvPr/>
        </p:nvSpPr>
        <p:spPr>
          <a:xfrm>
            <a:off x="5092904" y="5359972"/>
            <a:ext cx="1416677" cy="246221"/>
          </a:xfrm>
          <a:prstGeom prst="rect">
            <a:avLst/>
          </a:prstGeom>
          <a:solidFill>
            <a:srgbClr val="FADBC6"/>
          </a:solidFill>
          <a:ln w="12700">
            <a:noFill/>
            <a:prstDash val="solid"/>
          </a:ln>
        </p:spPr>
        <p:txBody>
          <a:bodyPr wrap="square" rtlCol="0">
            <a:spAutoFit/>
          </a:bodyPr>
          <a:lstStyle/>
          <a:p>
            <a:r>
              <a:rPr lang="en-US" sz="1000" b="1" dirty="0"/>
              <a:t>Cluster Resource Agent</a:t>
            </a:r>
          </a:p>
        </p:txBody>
      </p:sp>
      <p:sp>
        <p:nvSpPr>
          <p:cNvPr id="164" name="Rectangle 163">
            <a:extLst>
              <a:ext uri="{FF2B5EF4-FFF2-40B4-BE49-F238E27FC236}">
                <a16:creationId xmlns:a16="http://schemas.microsoft.com/office/drawing/2014/main" id="{E65F09A4-BD0D-4E80-8202-9D105195A2EA}"/>
              </a:ext>
            </a:extLst>
          </p:cNvPr>
          <p:cNvSpPr/>
          <p:nvPr/>
        </p:nvSpPr>
        <p:spPr>
          <a:xfrm>
            <a:off x="4789402" y="2409987"/>
            <a:ext cx="3408398"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Kubernetes-Like List/Watch Restful API</a:t>
            </a:r>
          </a:p>
        </p:txBody>
      </p:sp>
      <p:sp>
        <p:nvSpPr>
          <p:cNvPr id="165" name="Rectangle 164">
            <a:extLst>
              <a:ext uri="{FF2B5EF4-FFF2-40B4-BE49-F238E27FC236}">
                <a16:creationId xmlns:a16="http://schemas.microsoft.com/office/drawing/2014/main" id="{5949D0A2-92F1-4C70-92B7-2AAFE846D0A7}"/>
              </a:ext>
            </a:extLst>
          </p:cNvPr>
          <p:cNvSpPr/>
          <p:nvPr/>
        </p:nvSpPr>
        <p:spPr>
          <a:xfrm>
            <a:off x="990688" y="718358"/>
            <a:ext cx="3364012"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Kubernetes-Like  Create/Delete Restful API </a:t>
            </a:r>
          </a:p>
        </p:txBody>
      </p:sp>
      <p:sp>
        <p:nvSpPr>
          <p:cNvPr id="169" name="Oval 168">
            <a:extLst>
              <a:ext uri="{FF2B5EF4-FFF2-40B4-BE49-F238E27FC236}">
                <a16:creationId xmlns:a16="http://schemas.microsoft.com/office/drawing/2014/main" id="{6E0D8BA6-8CE5-4B6A-8C0C-2B9A5012F997}"/>
              </a:ext>
            </a:extLst>
          </p:cNvPr>
          <p:cNvSpPr/>
          <p:nvPr/>
        </p:nvSpPr>
        <p:spPr>
          <a:xfrm>
            <a:off x="4907759" y="4493237"/>
            <a:ext cx="2042983" cy="224090"/>
          </a:xfrm>
          <a:prstGeom prst="ellipse">
            <a:avLst/>
          </a:prstGeom>
          <a:solidFill>
            <a:srgbClr val="79D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FD01DF26-7492-42DA-8EE9-D8A655061D4F}"/>
              </a:ext>
            </a:extLst>
          </p:cNvPr>
          <p:cNvSpPr/>
          <p:nvPr/>
        </p:nvSpPr>
        <p:spPr>
          <a:xfrm>
            <a:off x="5210478" y="4479557"/>
            <a:ext cx="1495371"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Cluster Resource</a:t>
            </a:r>
          </a:p>
        </p:txBody>
      </p:sp>
      <p:sp>
        <p:nvSpPr>
          <p:cNvPr id="183" name="Rectangle 182">
            <a:extLst>
              <a:ext uri="{FF2B5EF4-FFF2-40B4-BE49-F238E27FC236}">
                <a16:creationId xmlns:a16="http://schemas.microsoft.com/office/drawing/2014/main" id="{4234D926-F33C-4FF3-AC3A-0112F0AACA36}"/>
              </a:ext>
            </a:extLst>
          </p:cNvPr>
          <p:cNvSpPr/>
          <p:nvPr/>
        </p:nvSpPr>
        <p:spPr>
          <a:xfrm>
            <a:off x="4292582" y="4010492"/>
            <a:ext cx="3364012"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Get or Put Restful API </a:t>
            </a:r>
          </a:p>
        </p:txBody>
      </p:sp>
    </p:spTree>
    <p:extLst>
      <p:ext uri="{BB962C8B-B14F-4D97-AF65-F5344CB8AC3E}">
        <p14:creationId xmlns:p14="http://schemas.microsoft.com/office/powerpoint/2010/main" val="58041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2B6183CC-FED6-4C98-B199-0D216001CA24}"/>
              </a:ext>
            </a:extLst>
          </p:cNvPr>
          <p:cNvSpPr/>
          <p:nvPr/>
        </p:nvSpPr>
        <p:spPr>
          <a:xfrm>
            <a:off x="6117160" y="1433270"/>
            <a:ext cx="3825858" cy="2855472"/>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427085" y="79060"/>
            <a:ext cx="4633697" cy="937037"/>
          </a:xfrm>
        </p:spPr>
        <p:txBody>
          <a:bodyPr>
            <a:noAutofit/>
          </a:bodyPr>
          <a:lstStyle/>
          <a:p>
            <a:r>
              <a:rPr lang="en-US" sz="3200" b="1" dirty="0">
                <a:solidFill>
                  <a:srgbClr val="C00000"/>
                </a:solidFill>
              </a:rPr>
              <a:t>Global Scheduler Design</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1AF902F-3325-4143-8997-9D9445C2C75E}"/>
              </a:ext>
            </a:extLst>
          </p:cNvPr>
          <p:cNvSpPr/>
          <p:nvPr/>
        </p:nvSpPr>
        <p:spPr>
          <a:xfrm>
            <a:off x="8262209" y="2252111"/>
            <a:ext cx="1165445" cy="73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Scheduling Algorithm Executor</a:t>
            </a:r>
          </a:p>
        </p:txBody>
      </p:sp>
      <p:sp>
        <p:nvSpPr>
          <p:cNvPr id="83" name="Rectangle: Rounded Corners 82">
            <a:extLst>
              <a:ext uri="{FF2B5EF4-FFF2-40B4-BE49-F238E27FC236}">
                <a16:creationId xmlns:a16="http://schemas.microsoft.com/office/drawing/2014/main" id="{9FF345D0-F1D5-4984-8E15-070D4C896A9A}"/>
              </a:ext>
            </a:extLst>
          </p:cNvPr>
          <p:cNvSpPr/>
          <p:nvPr/>
        </p:nvSpPr>
        <p:spPr>
          <a:xfrm>
            <a:off x="248166" y="4817929"/>
            <a:ext cx="2452470" cy="1359188"/>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be 86">
            <a:extLst>
              <a:ext uri="{FF2B5EF4-FFF2-40B4-BE49-F238E27FC236}">
                <a16:creationId xmlns:a16="http://schemas.microsoft.com/office/drawing/2014/main" id="{1D2639BC-34D0-49DF-89B5-F882478416A0}"/>
              </a:ext>
            </a:extLst>
          </p:cNvPr>
          <p:cNvSpPr/>
          <p:nvPr/>
        </p:nvSpPr>
        <p:spPr>
          <a:xfrm>
            <a:off x="854917" y="575735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Cube 88">
            <a:extLst>
              <a:ext uri="{FF2B5EF4-FFF2-40B4-BE49-F238E27FC236}">
                <a16:creationId xmlns:a16="http://schemas.microsoft.com/office/drawing/2014/main" id="{422CA254-89A3-498F-AE19-38D0D38B954D}"/>
              </a:ext>
            </a:extLst>
          </p:cNvPr>
          <p:cNvSpPr/>
          <p:nvPr/>
        </p:nvSpPr>
        <p:spPr>
          <a:xfrm>
            <a:off x="1145468" y="574609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TextBox 97">
            <a:extLst>
              <a:ext uri="{FF2B5EF4-FFF2-40B4-BE49-F238E27FC236}">
                <a16:creationId xmlns:a16="http://schemas.microsoft.com/office/drawing/2014/main" id="{C65B7A49-BF74-4059-9FF5-AB714DF4EE2B}"/>
              </a:ext>
            </a:extLst>
          </p:cNvPr>
          <p:cNvSpPr txBox="1"/>
          <p:nvPr/>
        </p:nvSpPr>
        <p:spPr>
          <a:xfrm>
            <a:off x="306734" y="5162496"/>
            <a:ext cx="2385849" cy="369332"/>
          </a:xfrm>
          <a:prstGeom prst="rect">
            <a:avLst/>
          </a:prstGeom>
          <a:noFill/>
        </p:spPr>
        <p:txBody>
          <a:bodyPr wrap="square" rtlCol="0">
            <a:spAutoFit/>
          </a:bodyPr>
          <a:lstStyle/>
          <a:p>
            <a:pPr algn="ctr"/>
            <a:r>
              <a:rPr lang="en-US" dirty="0"/>
              <a:t>DC OpenStack Cluster1</a:t>
            </a:r>
          </a:p>
        </p:txBody>
      </p:sp>
      <p:sp>
        <p:nvSpPr>
          <p:cNvPr id="131" name="Cube 130">
            <a:extLst>
              <a:ext uri="{FF2B5EF4-FFF2-40B4-BE49-F238E27FC236}">
                <a16:creationId xmlns:a16="http://schemas.microsoft.com/office/drawing/2014/main" id="{2B97F7E0-1F82-4614-ACA3-D5DA9CF31BD8}"/>
              </a:ext>
            </a:extLst>
          </p:cNvPr>
          <p:cNvSpPr/>
          <p:nvPr/>
        </p:nvSpPr>
        <p:spPr>
          <a:xfrm>
            <a:off x="1609197" y="575735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Cube 131">
            <a:extLst>
              <a:ext uri="{FF2B5EF4-FFF2-40B4-BE49-F238E27FC236}">
                <a16:creationId xmlns:a16="http://schemas.microsoft.com/office/drawing/2014/main" id="{EBEEFC7E-A650-4334-8082-985105A0820C}"/>
              </a:ext>
            </a:extLst>
          </p:cNvPr>
          <p:cNvSpPr/>
          <p:nvPr/>
        </p:nvSpPr>
        <p:spPr>
          <a:xfrm>
            <a:off x="1899748" y="574609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Cube 146">
            <a:extLst>
              <a:ext uri="{FF2B5EF4-FFF2-40B4-BE49-F238E27FC236}">
                <a16:creationId xmlns:a16="http://schemas.microsoft.com/office/drawing/2014/main" id="{6D047153-B223-4AA5-8004-783EA36EC420}"/>
              </a:ext>
            </a:extLst>
          </p:cNvPr>
          <p:cNvSpPr/>
          <p:nvPr/>
        </p:nvSpPr>
        <p:spPr>
          <a:xfrm>
            <a:off x="1320978" y="546380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Cube 147">
            <a:extLst>
              <a:ext uri="{FF2B5EF4-FFF2-40B4-BE49-F238E27FC236}">
                <a16:creationId xmlns:a16="http://schemas.microsoft.com/office/drawing/2014/main" id="{607C8BD7-E3F7-473B-87A1-58AC5A55D8AC}"/>
              </a:ext>
            </a:extLst>
          </p:cNvPr>
          <p:cNvSpPr/>
          <p:nvPr/>
        </p:nvSpPr>
        <p:spPr>
          <a:xfrm>
            <a:off x="1611529" y="545254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66" name="Group 165">
            <a:extLst>
              <a:ext uri="{FF2B5EF4-FFF2-40B4-BE49-F238E27FC236}">
                <a16:creationId xmlns:a16="http://schemas.microsoft.com/office/drawing/2014/main" id="{6CDCB148-6A1D-463E-8728-3C9CA1415512}"/>
              </a:ext>
            </a:extLst>
          </p:cNvPr>
          <p:cNvGrpSpPr/>
          <p:nvPr/>
        </p:nvGrpSpPr>
        <p:grpSpPr>
          <a:xfrm>
            <a:off x="1039610" y="6020818"/>
            <a:ext cx="1223443" cy="352575"/>
            <a:chOff x="4956802" y="4764981"/>
            <a:chExt cx="817410" cy="515639"/>
          </a:xfrm>
        </p:grpSpPr>
        <p:sp>
          <p:nvSpPr>
            <p:cNvPr id="167" name="Rectangle: Rounded Corners 166">
              <a:extLst>
                <a:ext uri="{FF2B5EF4-FFF2-40B4-BE49-F238E27FC236}">
                  <a16:creationId xmlns:a16="http://schemas.microsoft.com/office/drawing/2014/main" id="{BB59004C-8C42-452A-9C4A-7A0B1A728122}"/>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2B2CDEF2-9922-4875-ADC6-4833720CB904}"/>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sp>
        <p:nvSpPr>
          <p:cNvPr id="170" name="Rectangle: Rounded Corners 169">
            <a:extLst>
              <a:ext uri="{FF2B5EF4-FFF2-40B4-BE49-F238E27FC236}">
                <a16:creationId xmlns:a16="http://schemas.microsoft.com/office/drawing/2014/main" id="{853903BB-3FEB-445C-998C-D4F0C0CF27F1}"/>
              </a:ext>
            </a:extLst>
          </p:cNvPr>
          <p:cNvSpPr/>
          <p:nvPr/>
        </p:nvSpPr>
        <p:spPr>
          <a:xfrm>
            <a:off x="9304668" y="4828157"/>
            <a:ext cx="1797200" cy="85412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A4FB75D1-C444-44C6-B52F-002830862C48}"/>
              </a:ext>
            </a:extLst>
          </p:cNvPr>
          <p:cNvSpPr txBox="1"/>
          <p:nvPr/>
        </p:nvSpPr>
        <p:spPr>
          <a:xfrm>
            <a:off x="9332969" y="4975937"/>
            <a:ext cx="833579"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Migration Manager</a:t>
            </a:r>
          </a:p>
        </p:txBody>
      </p:sp>
      <p:cxnSp>
        <p:nvCxnSpPr>
          <p:cNvPr id="172" name="Straight Connector 171">
            <a:extLst>
              <a:ext uri="{FF2B5EF4-FFF2-40B4-BE49-F238E27FC236}">
                <a16:creationId xmlns:a16="http://schemas.microsoft.com/office/drawing/2014/main" id="{4B07876E-59F1-492A-A4F5-165E6C3F8353}"/>
              </a:ext>
            </a:extLst>
          </p:cNvPr>
          <p:cNvCxnSpPr>
            <a:stCxn id="168" idx="2"/>
          </p:cNvCxnSpPr>
          <p:nvPr/>
        </p:nvCxnSpPr>
        <p:spPr>
          <a:xfrm>
            <a:off x="1685761" y="6373393"/>
            <a:ext cx="1212" cy="31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6D1F5AB-CBE7-40EB-8429-0C529AFC7A38}"/>
              </a:ext>
            </a:extLst>
          </p:cNvPr>
          <p:cNvCxnSpPr>
            <a:cxnSpLocks/>
          </p:cNvCxnSpPr>
          <p:nvPr/>
        </p:nvCxnSpPr>
        <p:spPr>
          <a:xfrm flipV="1">
            <a:off x="1710657" y="6679857"/>
            <a:ext cx="8535886" cy="5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70F0F97-B3E0-43E5-8577-9321A0298812}"/>
              </a:ext>
            </a:extLst>
          </p:cNvPr>
          <p:cNvCxnSpPr>
            <a:cxnSpLocks/>
          </p:cNvCxnSpPr>
          <p:nvPr/>
        </p:nvCxnSpPr>
        <p:spPr>
          <a:xfrm flipV="1">
            <a:off x="10246543" y="5646829"/>
            <a:ext cx="0" cy="102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C3A4256-05C3-4913-8DD3-C826AE7AA089}"/>
              </a:ext>
            </a:extLst>
          </p:cNvPr>
          <p:cNvCxnSpPr>
            <a:cxnSpLocks/>
          </p:cNvCxnSpPr>
          <p:nvPr/>
        </p:nvCxnSpPr>
        <p:spPr>
          <a:xfrm>
            <a:off x="4243481" y="6357359"/>
            <a:ext cx="0" cy="335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5DE556D-29C8-4FE0-816A-9293F9308F7A}"/>
              </a:ext>
            </a:extLst>
          </p:cNvPr>
          <p:cNvCxnSpPr>
            <a:cxnSpLocks/>
          </p:cNvCxnSpPr>
          <p:nvPr/>
        </p:nvCxnSpPr>
        <p:spPr>
          <a:xfrm flipV="1">
            <a:off x="10222669" y="1296960"/>
            <a:ext cx="1945" cy="3525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206A1394-8EC2-4C0A-A206-B0E0B2E180D1}"/>
              </a:ext>
            </a:extLst>
          </p:cNvPr>
          <p:cNvCxnSpPr>
            <a:cxnSpLocks/>
          </p:cNvCxnSpPr>
          <p:nvPr/>
        </p:nvCxnSpPr>
        <p:spPr>
          <a:xfrm>
            <a:off x="7723916" y="3918692"/>
            <a:ext cx="0" cy="719844"/>
          </a:xfrm>
          <a:prstGeom prst="straightConnector1">
            <a:avLst/>
          </a:prstGeom>
          <a:ln>
            <a:solidFill>
              <a:srgbClr val="0070C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5EC1D50-C715-405C-A1CF-260AB3557EC9}"/>
              </a:ext>
            </a:extLst>
          </p:cNvPr>
          <p:cNvCxnSpPr>
            <a:cxnSpLocks/>
          </p:cNvCxnSpPr>
          <p:nvPr/>
        </p:nvCxnSpPr>
        <p:spPr>
          <a:xfrm>
            <a:off x="5178241" y="1309070"/>
            <a:ext cx="504442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CF3248CF-51B3-4750-B404-54B425C8FD4A}"/>
              </a:ext>
            </a:extLst>
          </p:cNvPr>
          <p:cNvGrpSpPr/>
          <p:nvPr/>
        </p:nvGrpSpPr>
        <p:grpSpPr>
          <a:xfrm>
            <a:off x="4314365" y="3443098"/>
            <a:ext cx="2027289" cy="923635"/>
            <a:chOff x="6574253" y="3711798"/>
            <a:chExt cx="2838691" cy="816283"/>
          </a:xfrm>
        </p:grpSpPr>
        <p:sp>
          <p:nvSpPr>
            <p:cNvPr id="200" name="Cylinder 199">
              <a:extLst>
                <a:ext uri="{FF2B5EF4-FFF2-40B4-BE49-F238E27FC236}">
                  <a16:creationId xmlns:a16="http://schemas.microsoft.com/office/drawing/2014/main" id="{22300701-1363-47CB-9966-08941DC1F21B}"/>
                </a:ext>
              </a:extLst>
            </p:cNvPr>
            <p:cNvSpPr/>
            <p:nvPr/>
          </p:nvSpPr>
          <p:spPr>
            <a:xfrm>
              <a:off x="6913172" y="3711798"/>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38EEF7C9-2E38-4D1A-B8C0-79E9F77C2EAC}"/>
                </a:ext>
              </a:extLst>
            </p:cNvPr>
            <p:cNvGrpSpPr/>
            <p:nvPr/>
          </p:nvGrpSpPr>
          <p:grpSpPr>
            <a:xfrm>
              <a:off x="6574253" y="3797397"/>
              <a:ext cx="2838691" cy="730684"/>
              <a:chOff x="6574253" y="3797397"/>
              <a:chExt cx="2838691" cy="730684"/>
            </a:xfrm>
          </p:grpSpPr>
          <p:sp>
            <p:nvSpPr>
              <p:cNvPr id="202" name="Cylinder 201">
                <a:extLst>
                  <a:ext uri="{FF2B5EF4-FFF2-40B4-BE49-F238E27FC236}">
                    <a16:creationId xmlns:a16="http://schemas.microsoft.com/office/drawing/2014/main" id="{E58DCE90-8F7C-4056-AEB8-1BF102EF98D7}"/>
                  </a:ext>
                </a:extLst>
              </p:cNvPr>
              <p:cNvSpPr/>
              <p:nvPr/>
            </p:nvSpPr>
            <p:spPr>
              <a:xfrm>
                <a:off x="6836745" y="3808061"/>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DEBFB43E-14C9-4DEF-A627-3FA1D65568C9}"/>
                  </a:ext>
                </a:extLst>
              </p:cNvPr>
              <p:cNvSpPr/>
              <p:nvPr/>
            </p:nvSpPr>
            <p:spPr>
              <a:xfrm>
                <a:off x="6574253" y="3797397"/>
                <a:ext cx="2838691" cy="164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Dynamic Resource  Info Cache</a:t>
                </a:r>
              </a:p>
            </p:txBody>
          </p:sp>
          <p:sp>
            <p:nvSpPr>
              <p:cNvPr id="204" name="Flowchart: Internal Storage 203">
                <a:extLst>
                  <a:ext uri="{FF2B5EF4-FFF2-40B4-BE49-F238E27FC236}">
                    <a16:creationId xmlns:a16="http://schemas.microsoft.com/office/drawing/2014/main" id="{9A0CD005-DC41-4AB2-871A-34AB101907AF}"/>
                  </a:ext>
                </a:extLst>
              </p:cNvPr>
              <p:cNvSpPr/>
              <p:nvPr/>
            </p:nvSpPr>
            <p:spPr>
              <a:xfrm>
                <a:off x="7189213" y="4095810"/>
                <a:ext cx="1720319" cy="357352"/>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Resource  Info</a:t>
                </a:r>
              </a:p>
            </p:txBody>
          </p:sp>
        </p:grpSp>
      </p:grpSp>
      <p:cxnSp>
        <p:nvCxnSpPr>
          <p:cNvPr id="205" name="Straight Arrow Connector 204">
            <a:extLst>
              <a:ext uri="{FF2B5EF4-FFF2-40B4-BE49-F238E27FC236}">
                <a16:creationId xmlns:a16="http://schemas.microsoft.com/office/drawing/2014/main" id="{35E26FA0-5ACA-40EE-A4A6-878E981A94FA}"/>
              </a:ext>
            </a:extLst>
          </p:cNvPr>
          <p:cNvCxnSpPr>
            <a:cxnSpLocks/>
            <a:stCxn id="213" idx="1"/>
            <a:endCxn id="197" idx="2"/>
          </p:cNvCxnSpPr>
          <p:nvPr/>
        </p:nvCxnSpPr>
        <p:spPr>
          <a:xfrm flipV="1">
            <a:off x="3715176" y="3002001"/>
            <a:ext cx="1114188" cy="30218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2" name="Group 211">
            <a:extLst>
              <a:ext uri="{FF2B5EF4-FFF2-40B4-BE49-F238E27FC236}">
                <a16:creationId xmlns:a16="http://schemas.microsoft.com/office/drawing/2014/main" id="{4ABF7507-9881-40C2-85A4-BAA07DA6BBB3}"/>
              </a:ext>
            </a:extLst>
          </p:cNvPr>
          <p:cNvGrpSpPr/>
          <p:nvPr/>
        </p:nvGrpSpPr>
        <p:grpSpPr>
          <a:xfrm>
            <a:off x="2888349" y="3304184"/>
            <a:ext cx="1565607" cy="1161954"/>
            <a:chOff x="-933875" y="3341291"/>
            <a:chExt cx="1489428" cy="999713"/>
          </a:xfrm>
        </p:grpSpPr>
        <p:sp>
          <p:nvSpPr>
            <p:cNvPr id="213" name="Cylinder 212">
              <a:extLst>
                <a:ext uri="{FF2B5EF4-FFF2-40B4-BE49-F238E27FC236}">
                  <a16:creationId xmlns:a16="http://schemas.microsoft.com/office/drawing/2014/main" id="{4FB9BF2F-B73C-4542-94C1-C6A47D696E76}"/>
                </a:ext>
              </a:extLst>
            </p:cNvPr>
            <p:cNvSpPr/>
            <p:nvPr/>
          </p:nvSpPr>
          <p:spPr>
            <a:xfrm>
              <a:off x="-788757" y="3341291"/>
              <a:ext cx="1282955" cy="896069"/>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ylinder 213">
              <a:extLst>
                <a:ext uri="{FF2B5EF4-FFF2-40B4-BE49-F238E27FC236}">
                  <a16:creationId xmlns:a16="http://schemas.microsoft.com/office/drawing/2014/main" id="{ED5E9F6C-055D-46BC-A11F-32DB6C5DD41D}"/>
                </a:ext>
              </a:extLst>
            </p:cNvPr>
            <p:cNvSpPr/>
            <p:nvPr/>
          </p:nvSpPr>
          <p:spPr>
            <a:xfrm>
              <a:off x="-871956" y="3455592"/>
              <a:ext cx="1282955" cy="868406"/>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18CF8CB-095D-4D8A-8653-11D245F8AECC}"/>
                </a:ext>
              </a:extLst>
            </p:cNvPr>
            <p:cNvSpPr/>
            <p:nvPr/>
          </p:nvSpPr>
          <p:spPr>
            <a:xfrm>
              <a:off x="-933875" y="3405176"/>
              <a:ext cx="1489428" cy="78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Static Info DB</a:t>
              </a:r>
            </a:p>
          </p:txBody>
        </p:sp>
        <p:sp>
          <p:nvSpPr>
            <p:cNvPr id="216" name="Flowchart: Internal Storage 215">
              <a:extLst>
                <a:ext uri="{FF2B5EF4-FFF2-40B4-BE49-F238E27FC236}">
                  <a16:creationId xmlns:a16="http://schemas.microsoft.com/office/drawing/2014/main" id="{1B4A05F7-5D3D-4E79-924C-062077DEB592}"/>
                </a:ext>
              </a:extLst>
            </p:cNvPr>
            <p:cNvSpPr/>
            <p:nvPr/>
          </p:nvSpPr>
          <p:spPr>
            <a:xfrm>
              <a:off x="-841200" y="3908015"/>
              <a:ext cx="1230479" cy="432989"/>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Geolocation/AZ, Resource Profile</a:t>
              </a:r>
            </a:p>
          </p:txBody>
        </p:sp>
        <p:sp>
          <p:nvSpPr>
            <p:cNvPr id="217" name="Flowchart: Internal Storage 216">
              <a:extLst>
                <a:ext uri="{FF2B5EF4-FFF2-40B4-BE49-F238E27FC236}">
                  <a16:creationId xmlns:a16="http://schemas.microsoft.com/office/drawing/2014/main" id="{53E5832F-F9C9-45D6-8D1C-FB33A32FF7DA}"/>
                </a:ext>
              </a:extLst>
            </p:cNvPr>
            <p:cNvSpPr/>
            <p:nvPr/>
          </p:nvSpPr>
          <p:spPr>
            <a:xfrm>
              <a:off x="-650895" y="3578608"/>
              <a:ext cx="862839" cy="310877"/>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Scheduling Policy Info</a:t>
              </a:r>
            </a:p>
          </p:txBody>
        </p:sp>
      </p:grpSp>
      <p:cxnSp>
        <p:nvCxnSpPr>
          <p:cNvPr id="219" name="Straight Arrow Connector 218">
            <a:extLst>
              <a:ext uri="{FF2B5EF4-FFF2-40B4-BE49-F238E27FC236}">
                <a16:creationId xmlns:a16="http://schemas.microsoft.com/office/drawing/2014/main" id="{2D0AF8F1-85A7-4363-9105-EE29550EE179}"/>
              </a:ext>
            </a:extLst>
          </p:cNvPr>
          <p:cNvCxnSpPr>
            <a:cxnSpLocks/>
            <a:stCxn id="193" idx="3"/>
            <a:endCxn id="103" idx="1"/>
          </p:cNvCxnSpPr>
          <p:nvPr/>
        </p:nvCxnSpPr>
        <p:spPr>
          <a:xfrm flipV="1">
            <a:off x="5657096" y="2549723"/>
            <a:ext cx="602263" cy="172283"/>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9FEE557-36A0-4759-92C4-BAC953624AF7}"/>
              </a:ext>
            </a:extLst>
          </p:cNvPr>
          <p:cNvSpPr/>
          <p:nvPr/>
        </p:nvSpPr>
        <p:spPr>
          <a:xfrm>
            <a:off x="4235723" y="950241"/>
            <a:ext cx="1550289"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VM/Container Request</a:t>
            </a:r>
          </a:p>
        </p:txBody>
      </p:sp>
      <p:cxnSp>
        <p:nvCxnSpPr>
          <p:cNvPr id="126" name="Straight Arrow Connector 125">
            <a:extLst>
              <a:ext uri="{FF2B5EF4-FFF2-40B4-BE49-F238E27FC236}">
                <a16:creationId xmlns:a16="http://schemas.microsoft.com/office/drawing/2014/main" id="{C894F57E-1246-4E17-85C6-45EF5D276A13}"/>
              </a:ext>
            </a:extLst>
          </p:cNvPr>
          <p:cNvCxnSpPr>
            <a:cxnSpLocks/>
          </p:cNvCxnSpPr>
          <p:nvPr/>
        </p:nvCxnSpPr>
        <p:spPr>
          <a:xfrm flipH="1">
            <a:off x="4996201" y="2109378"/>
            <a:ext cx="584" cy="372379"/>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F0E003F-A157-49EA-955C-C573B7E54FFC}"/>
              </a:ext>
            </a:extLst>
          </p:cNvPr>
          <p:cNvCxnSpPr>
            <a:cxnSpLocks/>
          </p:cNvCxnSpPr>
          <p:nvPr/>
        </p:nvCxnSpPr>
        <p:spPr>
          <a:xfrm>
            <a:off x="5178241" y="1333850"/>
            <a:ext cx="5021" cy="342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C12C94E4-B376-45B9-B6CD-E392FA260AE1}"/>
              </a:ext>
            </a:extLst>
          </p:cNvPr>
          <p:cNvSpPr/>
          <p:nvPr/>
        </p:nvSpPr>
        <p:spPr>
          <a:xfrm>
            <a:off x="4141872" y="2499247"/>
            <a:ext cx="1515224"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sp>
        <p:nvSpPr>
          <p:cNvPr id="194" name="Rectangle 193">
            <a:extLst>
              <a:ext uri="{FF2B5EF4-FFF2-40B4-BE49-F238E27FC236}">
                <a16:creationId xmlns:a16="http://schemas.microsoft.com/office/drawing/2014/main" id="{8FF97E1C-EB0C-43F3-832A-7E4540FE9C03}"/>
              </a:ext>
            </a:extLst>
          </p:cNvPr>
          <p:cNvSpPr/>
          <p:nvPr/>
        </p:nvSpPr>
        <p:spPr>
          <a:xfrm>
            <a:off x="4529408" y="1689632"/>
            <a:ext cx="96292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LB</a:t>
            </a:r>
          </a:p>
        </p:txBody>
      </p:sp>
      <p:cxnSp>
        <p:nvCxnSpPr>
          <p:cNvPr id="195" name="Straight Arrow Connector 194">
            <a:extLst>
              <a:ext uri="{FF2B5EF4-FFF2-40B4-BE49-F238E27FC236}">
                <a16:creationId xmlns:a16="http://schemas.microsoft.com/office/drawing/2014/main" id="{77EF8E2D-5B94-4A04-AFB0-635E2E2D2D52}"/>
              </a:ext>
            </a:extLst>
          </p:cNvPr>
          <p:cNvCxnSpPr>
            <a:cxnSpLocks/>
          </p:cNvCxnSpPr>
          <p:nvPr/>
        </p:nvCxnSpPr>
        <p:spPr>
          <a:xfrm>
            <a:off x="4829364" y="1333850"/>
            <a:ext cx="0" cy="35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AE3CE80D-8FDD-4229-8C51-C6470458919B}"/>
              </a:ext>
            </a:extLst>
          </p:cNvPr>
          <p:cNvSpPr/>
          <p:nvPr/>
        </p:nvSpPr>
        <p:spPr>
          <a:xfrm>
            <a:off x="4066894" y="2556484"/>
            <a:ext cx="152494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grpSp>
        <p:nvGrpSpPr>
          <p:cNvPr id="206" name="Group 205">
            <a:extLst>
              <a:ext uri="{FF2B5EF4-FFF2-40B4-BE49-F238E27FC236}">
                <a16:creationId xmlns:a16="http://schemas.microsoft.com/office/drawing/2014/main" id="{AFFCB588-E584-4BD6-9986-DFBA3189965C}"/>
              </a:ext>
            </a:extLst>
          </p:cNvPr>
          <p:cNvGrpSpPr/>
          <p:nvPr/>
        </p:nvGrpSpPr>
        <p:grpSpPr>
          <a:xfrm>
            <a:off x="663967" y="3303941"/>
            <a:ext cx="2394686" cy="1156761"/>
            <a:chOff x="-557118" y="1926600"/>
            <a:chExt cx="1736197" cy="994919"/>
          </a:xfrm>
        </p:grpSpPr>
        <p:sp>
          <p:nvSpPr>
            <p:cNvPr id="207" name="Cylinder 206">
              <a:extLst>
                <a:ext uri="{FF2B5EF4-FFF2-40B4-BE49-F238E27FC236}">
                  <a16:creationId xmlns:a16="http://schemas.microsoft.com/office/drawing/2014/main" id="{ACA0351B-87B8-45EA-80B0-B417E0CA5550}"/>
                </a:ext>
              </a:extLst>
            </p:cNvPr>
            <p:cNvSpPr/>
            <p:nvPr/>
          </p:nvSpPr>
          <p:spPr>
            <a:xfrm>
              <a:off x="-313110" y="1926600"/>
              <a:ext cx="1282955" cy="892865"/>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ylinder 207">
              <a:extLst>
                <a:ext uri="{FF2B5EF4-FFF2-40B4-BE49-F238E27FC236}">
                  <a16:creationId xmlns:a16="http://schemas.microsoft.com/office/drawing/2014/main" id="{F9D4442F-DBFC-47B6-A757-CDCE8F676777}"/>
                </a:ext>
              </a:extLst>
            </p:cNvPr>
            <p:cNvSpPr/>
            <p:nvPr/>
          </p:nvSpPr>
          <p:spPr>
            <a:xfrm>
              <a:off x="-396309" y="2005624"/>
              <a:ext cx="1282955" cy="900478"/>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536F41-CA17-4C48-A988-7907A7B601C1}"/>
                </a:ext>
              </a:extLst>
            </p:cNvPr>
            <p:cNvSpPr/>
            <p:nvPr/>
          </p:nvSpPr>
          <p:spPr>
            <a:xfrm>
              <a:off x="-557118" y="2035896"/>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Info DB</a:t>
              </a:r>
            </a:p>
          </p:txBody>
        </p:sp>
        <p:sp>
          <p:nvSpPr>
            <p:cNvPr id="210" name="Flowchart: Internal Storage 209">
              <a:extLst>
                <a:ext uri="{FF2B5EF4-FFF2-40B4-BE49-F238E27FC236}">
                  <a16:creationId xmlns:a16="http://schemas.microsoft.com/office/drawing/2014/main" id="{5705E89E-41D6-4AF6-99C6-DC052AC43F02}"/>
                </a:ext>
              </a:extLst>
            </p:cNvPr>
            <p:cNvSpPr/>
            <p:nvPr/>
          </p:nvSpPr>
          <p:spPr>
            <a:xfrm>
              <a:off x="-184958" y="2576266"/>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211" name="Flowchart: Internal Storage 210">
              <a:extLst>
                <a:ext uri="{FF2B5EF4-FFF2-40B4-BE49-F238E27FC236}">
                  <a16:creationId xmlns:a16="http://schemas.microsoft.com/office/drawing/2014/main" id="{7ABA3EFD-5C86-45A1-8A14-F0A8766BD8FC}"/>
                </a:ext>
              </a:extLst>
            </p:cNvPr>
            <p:cNvSpPr/>
            <p:nvPr/>
          </p:nvSpPr>
          <p:spPr>
            <a:xfrm>
              <a:off x="-184959" y="2277280"/>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cxnSp>
        <p:nvCxnSpPr>
          <p:cNvPr id="220" name="Straight Arrow Connector 219">
            <a:extLst>
              <a:ext uri="{FF2B5EF4-FFF2-40B4-BE49-F238E27FC236}">
                <a16:creationId xmlns:a16="http://schemas.microsoft.com/office/drawing/2014/main" id="{3D963B9C-A68D-4D74-9ADD-9E2A4976DA97}"/>
              </a:ext>
            </a:extLst>
          </p:cNvPr>
          <p:cNvCxnSpPr>
            <a:cxnSpLocks/>
            <a:stCxn id="207" idx="1"/>
            <a:endCxn id="197" idx="2"/>
          </p:cNvCxnSpPr>
          <p:nvPr/>
        </p:nvCxnSpPr>
        <p:spPr>
          <a:xfrm flipV="1">
            <a:off x="1885291" y="3002001"/>
            <a:ext cx="2944073" cy="30194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9C24EAF-3AA0-4962-BB61-D790AB683891}"/>
              </a:ext>
            </a:extLst>
          </p:cNvPr>
          <p:cNvGrpSpPr/>
          <p:nvPr/>
        </p:nvGrpSpPr>
        <p:grpSpPr>
          <a:xfrm>
            <a:off x="6792764" y="3090863"/>
            <a:ext cx="1484595" cy="727353"/>
            <a:chOff x="2019971" y="4308153"/>
            <a:chExt cx="675610" cy="479399"/>
          </a:xfrm>
        </p:grpSpPr>
        <p:sp>
          <p:nvSpPr>
            <p:cNvPr id="96" name="Rectangle: Rounded Corners 95">
              <a:extLst>
                <a:ext uri="{FF2B5EF4-FFF2-40B4-BE49-F238E27FC236}">
                  <a16:creationId xmlns:a16="http://schemas.microsoft.com/office/drawing/2014/main" id="{D9FA3B95-8AB0-4956-9DEB-57003A78DF3C}"/>
                </a:ext>
              </a:extLst>
            </p:cNvPr>
            <p:cNvSpPr/>
            <p:nvPr/>
          </p:nvSpPr>
          <p:spPr>
            <a:xfrm>
              <a:off x="2079626" y="4308153"/>
              <a:ext cx="556300"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7" name="Rectangle 96">
              <a:extLst>
                <a:ext uri="{FF2B5EF4-FFF2-40B4-BE49-F238E27FC236}">
                  <a16:creationId xmlns:a16="http://schemas.microsoft.com/office/drawing/2014/main" id="{37CE280D-0F4F-48D5-8170-F4E53F795859}"/>
                </a:ext>
              </a:extLst>
            </p:cNvPr>
            <p:cNvSpPr/>
            <p:nvPr/>
          </p:nvSpPr>
          <p:spPr>
            <a:xfrm>
              <a:off x="2019971" y="4329676"/>
              <a:ext cx="675610" cy="417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endParaRPr lang="en-US" sz="1600" b="1" dirty="0">
                <a:solidFill>
                  <a:schemeClr val="tx1"/>
                </a:solidFill>
              </a:endParaRPr>
            </a:p>
            <a:p>
              <a:endParaRPr lang="en-US" sz="1600" b="1" dirty="0">
                <a:solidFill>
                  <a:schemeClr val="tx1"/>
                </a:solidFill>
              </a:endParaRPr>
            </a:p>
          </p:txBody>
        </p:sp>
      </p:grpSp>
      <p:cxnSp>
        <p:nvCxnSpPr>
          <p:cNvPr id="110" name="Straight Arrow Connector 109">
            <a:extLst>
              <a:ext uri="{FF2B5EF4-FFF2-40B4-BE49-F238E27FC236}">
                <a16:creationId xmlns:a16="http://schemas.microsoft.com/office/drawing/2014/main" id="{F5656E04-0DC2-45F9-BC5A-F84ACCD15A17}"/>
              </a:ext>
            </a:extLst>
          </p:cNvPr>
          <p:cNvCxnSpPr>
            <a:cxnSpLocks/>
          </p:cNvCxnSpPr>
          <p:nvPr/>
        </p:nvCxnSpPr>
        <p:spPr>
          <a:xfrm flipV="1">
            <a:off x="2237228" y="4642981"/>
            <a:ext cx="5486687" cy="43107"/>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DDB325-333C-430E-94A4-877FB52CCAFC}"/>
              </a:ext>
            </a:extLst>
          </p:cNvPr>
          <p:cNvCxnSpPr>
            <a:cxnSpLocks/>
          </p:cNvCxnSpPr>
          <p:nvPr/>
        </p:nvCxnSpPr>
        <p:spPr>
          <a:xfrm flipH="1">
            <a:off x="8874361" y="2892413"/>
            <a:ext cx="462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477ABCA-CFD3-478B-AA7F-C4FFAC4010E3}"/>
              </a:ext>
            </a:extLst>
          </p:cNvPr>
          <p:cNvCxnSpPr>
            <a:cxnSpLocks/>
          </p:cNvCxnSpPr>
          <p:nvPr/>
        </p:nvCxnSpPr>
        <p:spPr>
          <a:xfrm>
            <a:off x="6771781" y="6382139"/>
            <a:ext cx="0" cy="289902"/>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CBA5C19-E677-4170-8E76-AB8C1FD1D97B}"/>
              </a:ext>
            </a:extLst>
          </p:cNvPr>
          <p:cNvSpPr txBox="1"/>
          <p:nvPr/>
        </p:nvSpPr>
        <p:spPr>
          <a:xfrm>
            <a:off x="10166548" y="4967412"/>
            <a:ext cx="908543"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Horizontal Auto Scaler</a:t>
            </a:r>
          </a:p>
        </p:txBody>
      </p:sp>
      <p:sp>
        <p:nvSpPr>
          <p:cNvPr id="107" name="Rectangle 106">
            <a:extLst>
              <a:ext uri="{FF2B5EF4-FFF2-40B4-BE49-F238E27FC236}">
                <a16:creationId xmlns:a16="http://schemas.microsoft.com/office/drawing/2014/main" id="{4F94EBBA-5058-4DA4-81CC-3F0D983703A2}"/>
              </a:ext>
            </a:extLst>
          </p:cNvPr>
          <p:cNvSpPr/>
          <p:nvPr/>
        </p:nvSpPr>
        <p:spPr>
          <a:xfrm>
            <a:off x="8189545" y="2289734"/>
            <a:ext cx="1165445" cy="73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Scheduling Algorithm Executor</a:t>
            </a:r>
          </a:p>
        </p:txBody>
      </p:sp>
      <p:sp>
        <p:nvSpPr>
          <p:cNvPr id="108" name="Rectangle 107">
            <a:extLst>
              <a:ext uri="{FF2B5EF4-FFF2-40B4-BE49-F238E27FC236}">
                <a16:creationId xmlns:a16="http://schemas.microsoft.com/office/drawing/2014/main" id="{AE4961E6-8932-4324-BA4B-43E783CB495D}"/>
              </a:ext>
            </a:extLst>
          </p:cNvPr>
          <p:cNvSpPr/>
          <p:nvPr/>
        </p:nvSpPr>
        <p:spPr>
          <a:xfrm>
            <a:off x="8145885" y="2340152"/>
            <a:ext cx="1165445" cy="73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Schedulers</a:t>
            </a:r>
          </a:p>
        </p:txBody>
      </p:sp>
      <p:cxnSp>
        <p:nvCxnSpPr>
          <p:cNvPr id="130" name="Straight Arrow Connector 129">
            <a:extLst>
              <a:ext uri="{FF2B5EF4-FFF2-40B4-BE49-F238E27FC236}">
                <a16:creationId xmlns:a16="http://schemas.microsoft.com/office/drawing/2014/main" id="{40E16C34-49AA-4A38-BFB7-EE67D1F97CF2}"/>
              </a:ext>
            </a:extLst>
          </p:cNvPr>
          <p:cNvCxnSpPr>
            <a:cxnSpLocks/>
            <a:stCxn id="107" idx="0"/>
          </p:cNvCxnSpPr>
          <p:nvPr/>
        </p:nvCxnSpPr>
        <p:spPr>
          <a:xfrm flipV="1">
            <a:off x="8772268" y="1978532"/>
            <a:ext cx="0" cy="311202"/>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056048B-8F21-4A1F-88FC-AA52A1B05CD1}"/>
              </a:ext>
            </a:extLst>
          </p:cNvPr>
          <p:cNvCxnSpPr>
            <a:cxnSpLocks/>
            <a:endCxn id="108" idx="1"/>
          </p:cNvCxnSpPr>
          <p:nvPr/>
        </p:nvCxnSpPr>
        <p:spPr>
          <a:xfrm>
            <a:off x="7729448" y="2538441"/>
            <a:ext cx="416437" cy="168141"/>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B2A2E35-894C-463C-8DAC-83A4BFBACD8E}"/>
              </a:ext>
            </a:extLst>
          </p:cNvPr>
          <p:cNvCxnSpPr>
            <a:cxnSpLocks/>
          </p:cNvCxnSpPr>
          <p:nvPr/>
        </p:nvCxnSpPr>
        <p:spPr>
          <a:xfrm flipV="1">
            <a:off x="8794838" y="3087458"/>
            <a:ext cx="5514" cy="1405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E55980B-C26E-4917-B91D-853137F152D5}"/>
              </a:ext>
            </a:extLst>
          </p:cNvPr>
          <p:cNvCxnSpPr>
            <a:cxnSpLocks/>
          </p:cNvCxnSpPr>
          <p:nvPr/>
        </p:nvCxnSpPr>
        <p:spPr>
          <a:xfrm flipV="1">
            <a:off x="685882" y="4509614"/>
            <a:ext cx="8108956" cy="44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209B628-35E9-4FF0-9BB5-5B8FDFF57021}"/>
              </a:ext>
            </a:extLst>
          </p:cNvPr>
          <p:cNvCxnSpPr>
            <a:cxnSpLocks/>
          </p:cNvCxnSpPr>
          <p:nvPr/>
        </p:nvCxnSpPr>
        <p:spPr>
          <a:xfrm flipV="1">
            <a:off x="5805732" y="4544204"/>
            <a:ext cx="0" cy="338649"/>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A96BD14-0B1B-4E31-A83E-1014320A3F38}"/>
              </a:ext>
            </a:extLst>
          </p:cNvPr>
          <p:cNvCxnSpPr>
            <a:cxnSpLocks/>
            <a:stCxn id="197" idx="2"/>
          </p:cNvCxnSpPr>
          <p:nvPr/>
        </p:nvCxnSpPr>
        <p:spPr>
          <a:xfrm>
            <a:off x="4829364" y="3002001"/>
            <a:ext cx="413081" cy="452987"/>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F68FA043-83A2-4F9A-9D39-303B3F6ACC8C}"/>
              </a:ext>
            </a:extLst>
          </p:cNvPr>
          <p:cNvSpPr/>
          <p:nvPr/>
        </p:nvSpPr>
        <p:spPr>
          <a:xfrm>
            <a:off x="7844620" y="1525009"/>
            <a:ext cx="1792985" cy="437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Dynamic Partition Mapper</a:t>
            </a:r>
          </a:p>
        </p:txBody>
      </p:sp>
      <p:sp>
        <p:nvSpPr>
          <p:cNvPr id="103" name="Rectangle 102">
            <a:extLst>
              <a:ext uri="{FF2B5EF4-FFF2-40B4-BE49-F238E27FC236}">
                <a16:creationId xmlns:a16="http://schemas.microsoft.com/office/drawing/2014/main" id="{C2BA7A0E-5C6B-450A-9B6B-BDCA8498ADA8}"/>
              </a:ext>
            </a:extLst>
          </p:cNvPr>
          <p:cNvSpPr/>
          <p:nvPr/>
        </p:nvSpPr>
        <p:spPr>
          <a:xfrm>
            <a:off x="6259359" y="2222135"/>
            <a:ext cx="1470089" cy="65517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Request Distributor</a:t>
            </a:r>
          </a:p>
        </p:txBody>
      </p:sp>
      <p:cxnSp>
        <p:nvCxnSpPr>
          <p:cNvPr id="151" name="Straight Arrow Connector 150">
            <a:extLst>
              <a:ext uri="{FF2B5EF4-FFF2-40B4-BE49-F238E27FC236}">
                <a16:creationId xmlns:a16="http://schemas.microsoft.com/office/drawing/2014/main" id="{089106FB-8F29-4C4D-B353-B2907F5F4E4B}"/>
              </a:ext>
            </a:extLst>
          </p:cNvPr>
          <p:cNvCxnSpPr>
            <a:cxnSpLocks/>
            <a:stCxn id="193" idx="3"/>
          </p:cNvCxnSpPr>
          <p:nvPr/>
        </p:nvCxnSpPr>
        <p:spPr>
          <a:xfrm>
            <a:off x="5657096" y="2722006"/>
            <a:ext cx="1213288" cy="845435"/>
          </a:xfrm>
          <a:prstGeom prst="straightConnector1">
            <a:avLst/>
          </a:prstGeom>
          <a:ln>
            <a:solidFill>
              <a:srgbClr val="0070C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2" name="Group 151">
            <a:extLst>
              <a:ext uri="{FF2B5EF4-FFF2-40B4-BE49-F238E27FC236}">
                <a16:creationId xmlns:a16="http://schemas.microsoft.com/office/drawing/2014/main" id="{2476288F-CC28-4945-80F6-9022E63F8465}"/>
              </a:ext>
            </a:extLst>
          </p:cNvPr>
          <p:cNvGrpSpPr/>
          <p:nvPr/>
        </p:nvGrpSpPr>
        <p:grpSpPr>
          <a:xfrm>
            <a:off x="6726396" y="3153808"/>
            <a:ext cx="1484595" cy="765239"/>
            <a:chOff x="2019971" y="4308153"/>
            <a:chExt cx="675610" cy="479399"/>
          </a:xfrm>
        </p:grpSpPr>
        <p:sp>
          <p:nvSpPr>
            <p:cNvPr id="153" name="Rectangle: Rounded Corners 152">
              <a:extLst>
                <a:ext uri="{FF2B5EF4-FFF2-40B4-BE49-F238E27FC236}">
                  <a16:creationId xmlns:a16="http://schemas.microsoft.com/office/drawing/2014/main" id="{E2A943BE-3F6B-4EDE-9A29-7018DAD93393}"/>
                </a:ext>
              </a:extLst>
            </p:cNvPr>
            <p:cNvSpPr/>
            <p:nvPr/>
          </p:nvSpPr>
          <p:spPr>
            <a:xfrm>
              <a:off x="2079626" y="4308153"/>
              <a:ext cx="556300"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4" name="Rectangle 153">
              <a:extLst>
                <a:ext uri="{FF2B5EF4-FFF2-40B4-BE49-F238E27FC236}">
                  <a16:creationId xmlns:a16="http://schemas.microsoft.com/office/drawing/2014/main" id="{B82550C5-FA4A-4757-93D6-D5F2593B9B9C}"/>
                </a:ext>
              </a:extLst>
            </p:cNvPr>
            <p:cNvSpPr/>
            <p:nvPr/>
          </p:nvSpPr>
          <p:spPr>
            <a:xfrm>
              <a:off x="2019971" y="4329676"/>
              <a:ext cx="675610" cy="417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pPr algn="ctr"/>
              <a:r>
                <a:rPr lang="en-US" sz="1600" b="1" dirty="0">
                  <a:solidFill>
                    <a:schemeClr val="tx1"/>
                  </a:solidFill>
                </a:rPr>
                <a:t>Cluster Resource Collector</a:t>
              </a:r>
            </a:p>
            <a:p>
              <a:endParaRPr lang="en-US" sz="1600" b="1" dirty="0">
                <a:solidFill>
                  <a:schemeClr val="tx1"/>
                </a:solidFill>
              </a:endParaRPr>
            </a:p>
            <a:p>
              <a:endParaRPr lang="en-US" sz="1600" b="1" dirty="0">
                <a:solidFill>
                  <a:schemeClr val="tx1"/>
                </a:solidFill>
              </a:endParaRPr>
            </a:p>
          </p:txBody>
        </p:sp>
      </p:grpSp>
      <p:sp>
        <p:nvSpPr>
          <p:cNvPr id="10" name="Arc 9">
            <a:extLst>
              <a:ext uri="{FF2B5EF4-FFF2-40B4-BE49-F238E27FC236}">
                <a16:creationId xmlns:a16="http://schemas.microsoft.com/office/drawing/2014/main" id="{A46A1DC5-FD16-4B45-8F54-F4DE4FAA1959}"/>
              </a:ext>
            </a:extLst>
          </p:cNvPr>
          <p:cNvSpPr/>
          <p:nvPr/>
        </p:nvSpPr>
        <p:spPr>
          <a:xfrm>
            <a:off x="5611145" y="2601843"/>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F8E2B8C9-F9C6-4D84-BFDB-5999DEF0FA19}"/>
              </a:ext>
            </a:extLst>
          </p:cNvPr>
          <p:cNvSpPr/>
          <p:nvPr/>
        </p:nvSpPr>
        <p:spPr>
          <a:xfrm>
            <a:off x="6780123" y="1975035"/>
            <a:ext cx="1635111" cy="710379"/>
          </a:xfrm>
          <a:prstGeom prst="arc">
            <a:avLst>
              <a:gd name="adj1" fmla="val 15663371"/>
              <a:gd name="adj2" fmla="val 2143976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Arc 128">
            <a:extLst>
              <a:ext uri="{FF2B5EF4-FFF2-40B4-BE49-F238E27FC236}">
                <a16:creationId xmlns:a16="http://schemas.microsoft.com/office/drawing/2014/main" id="{699BE97B-13F9-4684-8D19-B83664B3B143}"/>
              </a:ext>
            </a:extLst>
          </p:cNvPr>
          <p:cNvSpPr/>
          <p:nvPr/>
        </p:nvSpPr>
        <p:spPr>
          <a:xfrm flipH="1">
            <a:off x="5647704" y="2018002"/>
            <a:ext cx="1743942" cy="1344411"/>
          </a:xfrm>
          <a:prstGeom prst="arc">
            <a:avLst>
              <a:gd name="adj1" fmla="val 16673633"/>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 name="Group 1">
            <a:extLst>
              <a:ext uri="{FF2B5EF4-FFF2-40B4-BE49-F238E27FC236}">
                <a16:creationId xmlns:a16="http://schemas.microsoft.com/office/drawing/2014/main" id="{0FD1D189-051D-493E-B583-6558C0222BD7}"/>
              </a:ext>
            </a:extLst>
          </p:cNvPr>
          <p:cNvGrpSpPr/>
          <p:nvPr/>
        </p:nvGrpSpPr>
        <p:grpSpPr>
          <a:xfrm>
            <a:off x="1856234" y="4771565"/>
            <a:ext cx="875713" cy="461665"/>
            <a:chOff x="560128" y="4746910"/>
            <a:chExt cx="913016" cy="461665"/>
          </a:xfrm>
        </p:grpSpPr>
        <p:sp>
          <p:nvSpPr>
            <p:cNvPr id="149" name="Rectangle: Rounded Corners 148">
              <a:extLst>
                <a:ext uri="{FF2B5EF4-FFF2-40B4-BE49-F238E27FC236}">
                  <a16:creationId xmlns:a16="http://schemas.microsoft.com/office/drawing/2014/main" id="{D51E86AB-F3B8-4405-AB0C-2C3FF16159DB}"/>
                </a:ext>
              </a:extLst>
            </p:cNvPr>
            <p:cNvSpPr/>
            <p:nvPr/>
          </p:nvSpPr>
          <p:spPr>
            <a:xfrm>
              <a:off x="560128" y="4835854"/>
              <a:ext cx="862575" cy="3111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5FBFD387-4EB7-4EA9-A37E-A18C5F50008E}"/>
                </a:ext>
              </a:extLst>
            </p:cNvPr>
            <p:cNvSpPr txBox="1"/>
            <p:nvPr/>
          </p:nvSpPr>
          <p:spPr>
            <a:xfrm>
              <a:off x="649706" y="4746910"/>
              <a:ext cx="823438" cy="461665"/>
            </a:xfrm>
            <a:prstGeom prst="rect">
              <a:avLst/>
            </a:prstGeom>
            <a:noFill/>
          </p:spPr>
          <p:txBody>
            <a:bodyPr wrap="square" rtlCol="0">
              <a:spAutoFit/>
            </a:bodyPr>
            <a:lstStyle/>
            <a:p>
              <a:r>
                <a:rPr lang="en-US" sz="1200" b="1" dirty="0"/>
                <a:t>Resource Agent</a:t>
              </a:r>
            </a:p>
          </p:txBody>
        </p:sp>
      </p:grpSp>
      <p:grpSp>
        <p:nvGrpSpPr>
          <p:cNvPr id="156" name="Group 155">
            <a:extLst>
              <a:ext uri="{FF2B5EF4-FFF2-40B4-BE49-F238E27FC236}">
                <a16:creationId xmlns:a16="http://schemas.microsoft.com/office/drawing/2014/main" id="{AECCA083-4A5A-4CD4-AD3D-08FC179A717A}"/>
              </a:ext>
            </a:extLst>
          </p:cNvPr>
          <p:cNvGrpSpPr/>
          <p:nvPr/>
        </p:nvGrpSpPr>
        <p:grpSpPr>
          <a:xfrm>
            <a:off x="1080726" y="4773945"/>
            <a:ext cx="849339" cy="423359"/>
            <a:chOff x="560128" y="4732271"/>
            <a:chExt cx="970353" cy="461665"/>
          </a:xfrm>
        </p:grpSpPr>
        <p:sp>
          <p:nvSpPr>
            <p:cNvPr id="157" name="Rectangle: Rounded Corners 156">
              <a:extLst>
                <a:ext uri="{FF2B5EF4-FFF2-40B4-BE49-F238E27FC236}">
                  <a16:creationId xmlns:a16="http://schemas.microsoft.com/office/drawing/2014/main" id="{D5FDF874-731D-4C0A-BE37-F50189B683EB}"/>
                </a:ext>
              </a:extLst>
            </p:cNvPr>
            <p:cNvSpPr/>
            <p:nvPr/>
          </p:nvSpPr>
          <p:spPr>
            <a:xfrm>
              <a:off x="560128" y="4835854"/>
              <a:ext cx="862575" cy="3111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AAE8B756-A85F-41C7-A3BA-90DB2904D3D8}"/>
                </a:ext>
              </a:extLst>
            </p:cNvPr>
            <p:cNvSpPr txBox="1"/>
            <p:nvPr/>
          </p:nvSpPr>
          <p:spPr>
            <a:xfrm>
              <a:off x="654902" y="4732271"/>
              <a:ext cx="875579" cy="461665"/>
            </a:xfrm>
            <a:prstGeom prst="rect">
              <a:avLst/>
            </a:prstGeom>
            <a:noFill/>
          </p:spPr>
          <p:txBody>
            <a:bodyPr wrap="square" rtlCol="0">
              <a:spAutoFit/>
            </a:bodyPr>
            <a:lstStyle/>
            <a:p>
              <a:r>
                <a:rPr lang="en-US" sz="1200" b="1" dirty="0"/>
                <a:t>Status</a:t>
              </a:r>
            </a:p>
            <a:p>
              <a:r>
                <a:rPr lang="en-US" sz="1200" b="1" dirty="0"/>
                <a:t>Agent</a:t>
              </a:r>
            </a:p>
          </p:txBody>
        </p:sp>
      </p:grpSp>
      <p:grpSp>
        <p:nvGrpSpPr>
          <p:cNvPr id="159" name="Group 158">
            <a:extLst>
              <a:ext uri="{FF2B5EF4-FFF2-40B4-BE49-F238E27FC236}">
                <a16:creationId xmlns:a16="http://schemas.microsoft.com/office/drawing/2014/main" id="{6B6E4DE0-30CF-4EF3-ADD0-288C90D37022}"/>
              </a:ext>
            </a:extLst>
          </p:cNvPr>
          <p:cNvGrpSpPr/>
          <p:nvPr/>
        </p:nvGrpSpPr>
        <p:grpSpPr>
          <a:xfrm>
            <a:off x="308381" y="4783671"/>
            <a:ext cx="849339" cy="461665"/>
            <a:chOff x="560128" y="4732271"/>
            <a:chExt cx="970353" cy="503437"/>
          </a:xfrm>
        </p:grpSpPr>
        <p:sp>
          <p:nvSpPr>
            <p:cNvPr id="160" name="Rectangle: Rounded Corners 159">
              <a:extLst>
                <a:ext uri="{FF2B5EF4-FFF2-40B4-BE49-F238E27FC236}">
                  <a16:creationId xmlns:a16="http://schemas.microsoft.com/office/drawing/2014/main" id="{FD1311BF-5E0F-473E-9BF7-2731A6845EB9}"/>
                </a:ext>
              </a:extLst>
            </p:cNvPr>
            <p:cNvSpPr/>
            <p:nvPr/>
          </p:nvSpPr>
          <p:spPr>
            <a:xfrm>
              <a:off x="560128" y="4835854"/>
              <a:ext cx="862575" cy="3111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0E1AC0C8-E4FC-47FE-AD50-310753C8BCBA}"/>
                </a:ext>
              </a:extLst>
            </p:cNvPr>
            <p:cNvSpPr txBox="1"/>
            <p:nvPr/>
          </p:nvSpPr>
          <p:spPr>
            <a:xfrm>
              <a:off x="654902" y="4732271"/>
              <a:ext cx="875579" cy="503437"/>
            </a:xfrm>
            <a:prstGeom prst="rect">
              <a:avLst/>
            </a:prstGeom>
            <a:noFill/>
          </p:spPr>
          <p:txBody>
            <a:bodyPr wrap="square" rtlCol="0">
              <a:spAutoFit/>
            </a:bodyPr>
            <a:lstStyle/>
            <a:p>
              <a:r>
                <a:rPr lang="en-US" sz="1200" b="1" dirty="0"/>
                <a:t>API Adaptor</a:t>
              </a:r>
            </a:p>
          </p:txBody>
        </p:sp>
      </p:grpSp>
      <p:sp>
        <p:nvSpPr>
          <p:cNvPr id="162" name="Rectangle: Rounded Corners 161">
            <a:extLst>
              <a:ext uri="{FF2B5EF4-FFF2-40B4-BE49-F238E27FC236}">
                <a16:creationId xmlns:a16="http://schemas.microsoft.com/office/drawing/2014/main" id="{692B7052-274A-4866-9085-DBD51528903D}"/>
              </a:ext>
            </a:extLst>
          </p:cNvPr>
          <p:cNvSpPr/>
          <p:nvPr/>
        </p:nvSpPr>
        <p:spPr>
          <a:xfrm>
            <a:off x="2840025" y="4826675"/>
            <a:ext cx="2452470" cy="1359188"/>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ube 162">
            <a:extLst>
              <a:ext uri="{FF2B5EF4-FFF2-40B4-BE49-F238E27FC236}">
                <a16:creationId xmlns:a16="http://schemas.microsoft.com/office/drawing/2014/main" id="{756AF854-92A4-467E-9077-E06C1B54EFC5}"/>
              </a:ext>
            </a:extLst>
          </p:cNvPr>
          <p:cNvSpPr/>
          <p:nvPr/>
        </p:nvSpPr>
        <p:spPr>
          <a:xfrm>
            <a:off x="3446776" y="5766097"/>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Cube 163">
            <a:extLst>
              <a:ext uri="{FF2B5EF4-FFF2-40B4-BE49-F238E27FC236}">
                <a16:creationId xmlns:a16="http://schemas.microsoft.com/office/drawing/2014/main" id="{F9EEEEBE-1EB5-48F0-A9A0-DF819CA5F7BF}"/>
              </a:ext>
            </a:extLst>
          </p:cNvPr>
          <p:cNvSpPr/>
          <p:nvPr/>
        </p:nvSpPr>
        <p:spPr>
          <a:xfrm>
            <a:off x="3737327" y="5754838"/>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TextBox 164">
            <a:extLst>
              <a:ext uri="{FF2B5EF4-FFF2-40B4-BE49-F238E27FC236}">
                <a16:creationId xmlns:a16="http://schemas.microsoft.com/office/drawing/2014/main" id="{131076C4-3CC1-42D8-8D4A-C00983CF63D7}"/>
              </a:ext>
            </a:extLst>
          </p:cNvPr>
          <p:cNvSpPr txBox="1"/>
          <p:nvPr/>
        </p:nvSpPr>
        <p:spPr>
          <a:xfrm>
            <a:off x="2864940" y="5171651"/>
            <a:ext cx="2385849" cy="369332"/>
          </a:xfrm>
          <a:prstGeom prst="rect">
            <a:avLst/>
          </a:prstGeom>
          <a:noFill/>
        </p:spPr>
        <p:txBody>
          <a:bodyPr wrap="square" rtlCol="0">
            <a:spAutoFit/>
          </a:bodyPr>
          <a:lstStyle/>
          <a:p>
            <a:pPr algn="ctr"/>
            <a:r>
              <a:rPr lang="en-US" dirty="0"/>
              <a:t>DC Kubernetes Cluster2</a:t>
            </a:r>
          </a:p>
        </p:txBody>
      </p:sp>
      <p:sp>
        <p:nvSpPr>
          <p:cNvPr id="169" name="Cube 168">
            <a:extLst>
              <a:ext uri="{FF2B5EF4-FFF2-40B4-BE49-F238E27FC236}">
                <a16:creationId xmlns:a16="http://schemas.microsoft.com/office/drawing/2014/main" id="{FD8DBEE6-346F-4055-8C27-8D4F9E54016D}"/>
              </a:ext>
            </a:extLst>
          </p:cNvPr>
          <p:cNvSpPr/>
          <p:nvPr/>
        </p:nvSpPr>
        <p:spPr>
          <a:xfrm>
            <a:off x="4201056" y="5766097"/>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Cube 179">
            <a:extLst>
              <a:ext uri="{FF2B5EF4-FFF2-40B4-BE49-F238E27FC236}">
                <a16:creationId xmlns:a16="http://schemas.microsoft.com/office/drawing/2014/main" id="{B05C9780-ED0F-4D88-B8BC-EA22724025E6}"/>
              </a:ext>
            </a:extLst>
          </p:cNvPr>
          <p:cNvSpPr/>
          <p:nvPr/>
        </p:nvSpPr>
        <p:spPr>
          <a:xfrm>
            <a:off x="4491607" y="5754838"/>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Cube 181">
            <a:extLst>
              <a:ext uri="{FF2B5EF4-FFF2-40B4-BE49-F238E27FC236}">
                <a16:creationId xmlns:a16="http://schemas.microsoft.com/office/drawing/2014/main" id="{B3A6AB44-D4AC-4EC1-8F6B-1A0A7222809A}"/>
              </a:ext>
            </a:extLst>
          </p:cNvPr>
          <p:cNvSpPr/>
          <p:nvPr/>
        </p:nvSpPr>
        <p:spPr>
          <a:xfrm>
            <a:off x="3912837" y="5472547"/>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Cube 182">
            <a:extLst>
              <a:ext uri="{FF2B5EF4-FFF2-40B4-BE49-F238E27FC236}">
                <a16:creationId xmlns:a16="http://schemas.microsoft.com/office/drawing/2014/main" id="{7D17347E-BBF6-4386-A52C-0F9B80DC6D5E}"/>
              </a:ext>
            </a:extLst>
          </p:cNvPr>
          <p:cNvSpPr/>
          <p:nvPr/>
        </p:nvSpPr>
        <p:spPr>
          <a:xfrm>
            <a:off x="4203388" y="5461288"/>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84" name="Group 183">
            <a:extLst>
              <a:ext uri="{FF2B5EF4-FFF2-40B4-BE49-F238E27FC236}">
                <a16:creationId xmlns:a16="http://schemas.microsoft.com/office/drawing/2014/main" id="{519E85FB-2822-40A7-B759-C68FC8E44D13}"/>
              </a:ext>
            </a:extLst>
          </p:cNvPr>
          <p:cNvGrpSpPr/>
          <p:nvPr/>
        </p:nvGrpSpPr>
        <p:grpSpPr>
          <a:xfrm>
            <a:off x="3631469" y="6029564"/>
            <a:ext cx="1223443" cy="352575"/>
            <a:chOff x="4956802" y="4764981"/>
            <a:chExt cx="817410" cy="515639"/>
          </a:xfrm>
        </p:grpSpPr>
        <p:sp>
          <p:nvSpPr>
            <p:cNvPr id="185" name="Rectangle: Rounded Corners 184">
              <a:extLst>
                <a:ext uri="{FF2B5EF4-FFF2-40B4-BE49-F238E27FC236}">
                  <a16:creationId xmlns:a16="http://schemas.microsoft.com/office/drawing/2014/main" id="{6F12F1EC-8F64-4E94-AADA-C347D7E4D40F}"/>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4452B436-2127-4020-A9AF-289E676B0511}"/>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grpSp>
        <p:nvGrpSpPr>
          <p:cNvPr id="187" name="Group 186">
            <a:extLst>
              <a:ext uri="{FF2B5EF4-FFF2-40B4-BE49-F238E27FC236}">
                <a16:creationId xmlns:a16="http://schemas.microsoft.com/office/drawing/2014/main" id="{B3D09E1D-EBDC-47DD-97BB-6A5206F167D4}"/>
              </a:ext>
            </a:extLst>
          </p:cNvPr>
          <p:cNvGrpSpPr/>
          <p:nvPr/>
        </p:nvGrpSpPr>
        <p:grpSpPr>
          <a:xfrm>
            <a:off x="4448093" y="4780311"/>
            <a:ext cx="875713" cy="461665"/>
            <a:chOff x="560128" y="4746910"/>
            <a:chExt cx="913016" cy="461665"/>
          </a:xfrm>
        </p:grpSpPr>
        <p:sp>
          <p:nvSpPr>
            <p:cNvPr id="188" name="Rectangle: Rounded Corners 187">
              <a:extLst>
                <a:ext uri="{FF2B5EF4-FFF2-40B4-BE49-F238E27FC236}">
                  <a16:creationId xmlns:a16="http://schemas.microsoft.com/office/drawing/2014/main" id="{895A8FFD-73E4-43BB-BB87-92075B7F2E24}"/>
                </a:ext>
              </a:extLst>
            </p:cNvPr>
            <p:cNvSpPr/>
            <p:nvPr/>
          </p:nvSpPr>
          <p:spPr>
            <a:xfrm>
              <a:off x="560128" y="4835854"/>
              <a:ext cx="862575" cy="3111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a:extLst>
                <a:ext uri="{FF2B5EF4-FFF2-40B4-BE49-F238E27FC236}">
                  <a16:creationId xmlns:a16="http://schemas.microsoft.com/office/drawing/2014/main" id="{6AD33FC5-D728-4B92-B123-4382B1BF89EE}"/>
                </a:ext>
              </a:extLst>
            </p:cNvPr>
            <p:cNvSpPr txBox="1"/>
            <p:nvPr/>
          </p:nvSpPr>
          <p:spPr>
            <a:xfrm>
              <a:off x="649706" y="4746910"/>
              <a:ext cx="823438" cy="461665"/>
            </a:xfrm>
            <a:prstGeom prst="rect">
              <a:avLst/>
            </a:prstGeom>
            <a:noFill/>
          </p:spPr>
          <p:txBody>
            <a:bodyPr wrap="square" rtlCol="0">
              <a:spAutoFit/>
            </a:bodyPr>
            <a:lstStyle/>
            <a:p>
              <a:r>
                <a:rPr lang="en-US" sz="1200" b="1" dirty="0"/>
                <a:t>Resource Agent</a:t>
              </a:r>
            </a:p>
          </p:txBody>
        </p:sp>
      </p:grpSp>
      <p:grpSp>
        <p:nvGrpSpPr>
          <p:cNvPr id="190" name="Group 189">
            <a:extLst>
              <a:ext uri="{FF2B5EF4-FFF2-40B4-BE49-F238E27FC236}">
                <a16:creationId xmlns:a16="http://schemas.microsoft.com/office/drawing/2014/main" id="{EA17D59B-015A-4E5F-8C5C-83B2448B6AC3}"/>
              </a:ext>
            </a:extLst>
          </p:cNvPr>
          <p:cNvGrpSpPr/>
          <p:nvPr/>
        </p:nvGrpSpPr>
        <p:grpSpPr>
          <a:xfrm>
            <a:off x="3672585" y="4782691"/>
            <a:ext cx="849339" cy="423359"/>
            <a:chOff x="560128" y="4732271"/>
            <a:chExt cx="970353" cy="461665"/>
          </a:xfrm>
        </p:grpSpPr>
        <p:sp>
          <p:nvSpPr>
            <p:cNvPr id="191" name="Rectangle: Rounded Corners 190">
              <a:extLst>
                <a:ext uri="{FF2B5EF4-FFF2-40B4-BE49-F238E27FC236}">
                  <a16:creationId xmlns:a16="http://schemas.microsoft.com/office/drawing/2014/main" id="{8012367F-E968-4BC4-8F02-43EFE16D91F2}"/>
                </a:ext>
              </a:extLst>
            </p:cNvPr>
            <p:cNvSpPr/>
            <p:nvPr/>
          </p:nvSpPr>
          <p:spPr>
            <a:xfrm>
              <a:off x="560128" y="4835854"/>
              <a:ext cx="862575" cy="3111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TextBox 217">
              <a:extLst>
                <a:ext uri="{FF2B5EF4-FFF2-40B4-BE49-F238E27FC236}">
                  <a16:creationId xmlns:a16="http://schemas.microsoft.com/office/drawing/2014/main" id="{2718B988-2BE9-472F-8A47-397CDEA1F453}"/>
                </a:ext>
              </a:extLst>
            </p:cNvPr>
            <p:cNvSpPr txBox="1"/>
            <p:nvPr/>
          </p:nvSpPr>
          <p:spPr>
            <a:xfrm>
              <a:off x="654902" y="4732271"/>
              <a:ext cx="875579" cy="461665"/>
            </a:xfrm>
            <a:prstGeom prst="rect">
              <a:avLst/>
            </a:prstGeom>
            <a:noFill/>
          </p:spPr>
          <p:txBody>
            <a:bodyPr wrap="square" rtlCol="0">
              <a:spAutoFit/>
            </a:bodyPr>
            <a:lstStyle/>
            <a:p>
              <a:r>
                <a:rPr lang="en-US" sz="1200" b="1" dirty="0"/>
                <a:t>Status</a:t>
              </a:r>
            </a:p>
            <a:p>
              <a:r>
                <a:rPr lang="en-US" sz="1200" b="1" dirty="0"/>
                <a:t>Agent</a:t>
              </a:r>
            </a:p>
          </p:txBody>
        </p:sp>
      </p:grpSp>
      <p:grpSp>
        <p:nvGrpSpPr>
          <p:cNvPr id="221" name="Group 220">
            <a:extLst>
              <a:ext uri="{FF2B5EF4-FFF2-40B4-BE49-F238E27FC236}">
                <a16:creationId xmlns:a16="http://schemas.microsoft.com/office/drawing/2014/main" id="{A331DC95-F04D-4FC7-BD33-0736212C8E76}"/>
              </a:ext>
            </a:extLst>
          </p:cNvPr>
          <p:cNvGrpSpPr/>
          <p:nvPr/>
        </p:nvGrpSpPr>
        <p:grpSpPr>
          <a:xfrm>
            <a:off x="2900240" y="4792417"/>
            <a:ext cx="849339" cy="461665"/>
            <a:chOff x="560128" y="4732271"/>
            <a:chExt cx="970353" cy="503437"/>
          </a:xfrm>
        </p:grpSpPr>
        <p:sp>
          <p:nvSpPr>
            <p:cNvPr id="222" name="Rectangle: Rounded Corners 221">
              <a:extLst>
                <a:ext uri="{FF2B5EF4-FFF2-40B4-BE49-F238E27FC236}">
                  <a16:creationId xmlns:a16="http://schemas.microsoft.com/office/drawing/2014/main" id="{BA83EB39-BAB9-43B2-BC0A-A0E52C264302}"/>
                </a:ext>
              </a:extLst>
            </p:cNvPr>
            <p:cNvSpPr/>
            <p:nvPr/>
          </p:nvSpPr>
          <p:spPr>
            <a:xfrm>
              <a:off x="560128" y="4835854"/>
              <a:ext cx="862575" cy="3111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9FA11E3D-5128-4E17-BF89-E345BC78999B}"/>
                </a:ext>
              </a:extLst>
            </p:cNvPr>
            <p:cNvSpPr txBox="1"/>
            <p:nvPr/>
          </p:nvSpPr>
          <p:spPr>
            <a:xfrm>
              <a:off x="654902" y="4732271"/>
              <a:ext cx="875579" cy="503437"/>
            </a:xfrm>
            <a:prstGeom prst="rect">
              <a:avLst/>
            </a:prstGeom>
            <a:noFill/>
          </p:spPr>
          <p:txBody>
            <a:bodyPr wrap="square" rtlCol="0">
              <a:spAutoFit/>
            </a:bodyPr>
            <a:lstStyle/>
            <a:p>
              <a:r>
                <a:rPr lang="en-US" sz="1200" b="1" dirty="0"/>
                <a:t>API Adaptor</a:t>
              </a:r>
            </a:p>
          </p:txBody>
        </p:sp>
      </p:grpSp>
      <p:sp>
        <p:nvSpPr>
          <p:cNvPr id="225" name="Rectangle: Rounded Corners 224">
            <a:extLst>
              <a:ext uri="{FF2B5EF4-FFF2-40B4-BE49-F238E27FC236}">
                <a16:creationId xmlns:a16="http://schemas.microsoft.com/office/drawing/2014/main" id="{F481C5D0-4CC7-47E3-B596-CD2249ACEC54}"/>
              </a:ext>
            </a:extLst>
          </p:cNvPr>
          <p:cNvSpPr/>
          <p:nvPr/>
        </p:nvSpPr>
        <p:spPr>
          <a:xfrm>
            <a:off x="5410750" y="4840273"/>
            <a:ext cx="2452470" cy="1359188"/>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ube 225">
            <a:extLst>
              <a:ext uri="{FF2B5EF4-FFF2-40B4-BE49-F238E27FC236}">
                <a16:creationId xmlns:a16="http://schemas.microsoft.com/office/drawing/2014/main" id="{39EFCEED-9F8B-454B-BBBF-D740D097F805}"/>
              </a:ext>
            </a:extLst>
          </p:cNvPr>
          <p:cNvSpPr/>
          <p:nvPr/>
        </p:nvSpPr>
        <p:spPr>
          <a:xfrm>
            <a:off x="6017501" y="577969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7" name="Cube 226">
            <a:extLst>
              <a:ext uri="{FF2B5EF4-FFF2-40B4-BE49-F238E27FC236}">
                <a16:creationId xmlns:a16="http://schemas.microsoft.com/office/drawing/2014/main" id="{134C30C7-0D0C-4015-80F2-69CFD2628AB6}"/>
              </a:ext>
            </a:extLst>
          </p:cNvPr>
          <p:cNvSpPr/>
          <p:nvPr/>
        </p:nvSpPr>
        <p:spPr>
          <a:xfrm>
            <a:off x="6308052" y="576843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8" name="TextBox 227">
            <a:extLst>
              <a:ext uri="{FF2B5EF4-FFF2-40B4-BE49-F238E27FC236}">
                <a16:creationId xmlns:a16="http://schemas.microsoft.com/office/drawing/2014/main" id="{2AD9202D-A591-48BD-B7E4-B01ACC99A3A9}"/>
              </a:ext>
            </a:extLst>
          </p:cNvPr>
          <p:cNvSpPr txBox="1"/>
          <p:nvPr/>
        </p:nvSpPr>
        <p:spPr>
          <a:xfrm>
            <a:off x="5469318" y="5184840"/>
            <a:ext cx="2385849" cy="369332"/>
          </a:xfrm>
          <a:prstGeom prst="rect">
            <a:avLst/>
          </a:prstGeom>
          <a:noFill/>
        </p:spPr>
        <p:txBody>
          <a:bodyPr wrap="square" rtlCol="0">
            <a:spAutoFit/>
          </a:bodyPr>
          <a:lstStyle/>
          <a:p>
            <a:pPr algn="ctr"/>
            <a:r>
              <a:rPr lang="en-US" dirty="0"/>
              <a:t>Edge Site Cluster3</a:t>
            </a:r>
          </a:p>
        </p:txBody>
      </p:sp>
      <p:sp>
        <p:nvSpPr>
          <p:cNvPr id="229" name="Cube 228">
            <a:extLst>
              <a:ext uri="{FF2B5EF4-FFF2-40B4-BE49-F238E27FC236}">
                <a16:creationId xmlns:a16="http://schemas.microsoft.com/office/drawing/2014/main" id="{B7270109-F928-4343-9BED-A494859001D3}"/>
              </a:ext>
            </a:extLst>
          </p:cNvPr>
          <p:cNvSpPr/>
          <p:nvPr/>
        </p:nvSpPr>
        <p:spPr>
          <a:xfrm>
            <a:off x="6771781" y="577969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0" name="Cube 229">
            <a:extLst>
              <a:ext uri="{FF2B5EF4-FFF2-40B4-BE49-F238E27FC236}">
                <a16:creationId xmlns:a16="http://schemas.microsoft.com/office/drawing/2014/main" id="{62A2B4C2-4AE5-4D03-84AF-52849F7C5DD0}"/>
              </a:ext>
            </a:extLst>
          </p:cNvPr>
          <p:cNvSpPr/>
          <p:nvPr/>
        </p:nvSpPr>
        <p:spPr>
          <a:xfrm>
            <a:off x="7062332" y="576843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1" name="Cube 230">
            <a:extLst>
              <a:ext uri="{FF2B5EF4-FFF2-40B4-BE49-F238E27FC236}">
                <a16:creationId xmlns:a16="http://schemas.microsoft.com/office/drawing/2014/main" id="{DC5488EF-C6DB-4100-AB10-0E1D46DBCF5E}"/>
              </a:ext>
            </a:extLst>
          </p:cNvPr>
          <p:cNvSpPr/>
          <p:nvPr/>
        </p:nvSpPr>
        <p:spPr>
          <a:xfrm>
            <a:off x="6483562" y="548614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2" name="Cube 231">
            <a:extLst>
              <a:ext uri="{FF2B5EF4-FFF2-40B4-BE49-F238E27FC236}">
                <a16:creationId xmlns:a16="http://schemas.microsoft.com/office/drawing/2014/main" id="{5B6D2AB5-F930-480D-BE42-B73F947B12CB}"/>
              </a:ext>
            </a:extLst>
          </p:cNvPr>
          <p:cNvSpPr/>
          <p:nvPr/>
        </p:nvSpPr>
        <p:spPr>
          <a:xfrm>
            <a:off x="6774113" y="547488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233" name="Group 232">
            <a:extLst>
              <a:ext uri="{FF2B5EF4-FFF2-40B4-BE49-F238E27FC236}">
                <a16:creationId xmlns:a16="http://schemas.microsoft.com/office/drawing/2014/main" id="{19F20CE4-8F4F-472F-BB0C-0AD5367BA54A}"/>
              </a:ext>
            </a:extLst>
          </p:cNvPr>
          <p:cNvGrpSpPr/>
          <p:nvPr/>
        </p:nvGrpSpPr>
        <p:grpSpPr>
          <a:xfrm>
            <a:off x="6202194" y="6043162"/>
            <a:ext cx="1223443" cy="352575"/>
            <a:chOff x="4956802" y="4764981"/>
            <a:chExt cx="817410" cy="515639"/>
          </a:xfrm>
        </p:grpSpPr>
        <p:sp>
          <p:nvSpPr>
            <p:cNvPr id="234" name="Rectangle: Rounded Corners 233">
              <a:extLst>
                <a:ext uri="{FF2B5EF4-FFF2-40B4-BE49-F238E27FC236}">
                  <a16:creationId xmlns:a16="http://schemas.microsoft.com/office/drawing/2014/main" id="{C493948F-F7EB-465E-9506-ECC7523F47B5}"/>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E0A31D91-808E-4F38-B874-4DE24F9EDA1F}"/>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grpSp>
        <p:nvGrpSpPr>
          <p:cNvPr id="236" name="Group 235">
            <a:extLst>
              <a:ext uri="{FF2B5EF4-FFF2-40B4-BE49-F238E27FC236}">
                <a16:creationId xmlns:a16="http://schemas.microsoft.com/office/drawing/2014/main" id="{7F950E07-F871-4E01-B116-2C9E7F48E275}"/>
              </a:ext>
            </a:extLst>
          </p:cNvPr>
          <p:cNvGrpSpPr/>
          <p:nvPr/>
        </p:nvGrpSpPr>
        <p:grpSpPr>
          <a:xfrm>
            <a:off x="7018818" y="4793909"/>
            <a:ext cx="875713" cy="461665"/>
            <a:chOff x="560128" y="4746910"/>
            <a:chExt cx="913016" cy="461665"/>
          </a:xfrm>
        </p:grpSpPr>
        <p:sp>
          <p:nvSpPr>
            <p:cNvPr id="237" name="Rectangle: Rounded Corners 236">
              <a:extLst>
                <a:ext uri="{FF2B5EF4-FFF2-40B4-BE49-F238E27FC236}">
                  <a16:creationId xmlns:a16="http://schemas.microsoft.com/office/drawing/2014/main" id="{111172AE-4265-42EC-9F34-1E898335E02C}"/>
                </a:ext>
              </a:extLst>
            </p:cNvPr>
            <p:cNvSpPr/>
            <p:nvPr/>
          </p:nvSpPr>
          <p:spPr>
            <a:xfrm>
              <a:off x="560128" y="4835854"/>
              <a:ext cx="862575" cy="3111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5C66D312-5640-4BB7-8F39-02E0AF44F153}"/>
                </a:ext>
              </a:extLst>
            </p:cNvPr>
            <p:cNvSpPr txBox="1"/>
            <p:nvPr/>
          </p:nvSpPr>
          <p:spPr>
            <a:xfrm>
              <a:off x="649706" y="4746910"/>
              <a:ext cx="823438" cy="461665"/>
            </a:xfrm>
            <a:prstGeom prst="rect">
              <a:avLst/>
            </a:prstGeom>
            <a:noFill/>
          </p:spPr>
          <p:txBody>
            <a:bodyPr wrap="square" rtlCol="0">
              <a:spAutoFit/>
            </a:bodyPr>
            <a:lstStyle/>
            <a:p>
              <a:r>
                <a:rPr lang="en-US" sz="1200" b="1" dirty="0"/>
                <a:t>Resource Agent</a:t>
              </a:r>
            </a:p>
          </p:txBody>
        </p:sp>
      </p:grpSp>
      <p:grpSp>
        <p:nvGrpSpPr>
          <p:cNvPr id="239" name="Group 238">
            <a:extLst>
              <a:ext uri="{FF2B5EF4-FFF2-40B4-BE49-F238E27FC236}">
                <a16:creationId xmlns:a16="http://schemas.microsoft.com/office/drawing/2014/main" id="{2300721E-AFF0-4AA2-B4C4-4A6578ABC0CF}"/>
              </a:ext>
            </a:extLst>
          </p:cNvPr>
          <p:cNvGrpSpPr/>
          <p:nvPr/>
        </p:nvGrpSpPr>
        <p:grpSpPr>
          <a:xfrm>
            <a:off x="6243310" y="4796289"/>
            <a:ext cx="849339" cy="423359"/>
            <a:chOff x="560128" y="4732271"/>
            <a:chExt cx="970353" cy="461665"/>
          </a:xfrm>
        </p:grpSpPr>
        <p:sp>
          <p:nvSpPr>
            <p:cNvPr id="240" name="Rectangle: Rounded Corners 239">
              <a:extLst>
                <a:ext uri="{FF2B5EF4-FFF2-40B4-BE49-F238E27FC236}">
                  <a16:creationId xmlns:a16="http://schemas.microsoft.com/office/drawing/2014/main" id="{4A8D2866-DD34-40E0-9C3B-3281E4811895}"/>
                </a:ext>
              </a:extLst>
            </p:cNvPr>
            <p:cNvSpPr/>
            <p:nvPr/>
          </p:nvSpPr>
          <p:spPr>
            <a:xfrm>
              <a:off x="560128" y="4835854"/>
              <a:ext cx="862575" cy="3111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extBox 240">
              <a:extLst>
                <a:ext uri="{FF2B5EF4-FFF2-40B4-BE49-F238E27FC236}">
                  <a16:creationId xmlns:a16="http://schemas.microsoft.com/office/drawing/2014/main" id="{D8681565-0177-43B5-9602-28A143C509F0}"/>
                </a:ext>
              </a:extLst>
            </p:cNvPr>
            <p:cNvSpPr txBox="1"/>
            <p:nvPr/>
          </p:nvSpPr>
          <p:spPr>
            <a:xfrm>
              <a:off x="654902" y="4732271"/>
              <a:ext cx="875579" cy="461665"/>
            </a:xfrm>
            <a:prstGeom prst="rect">
              <a:avLst/>
            </a:prstGeom>
            <a:noFill/>
          </p:spPr>
          <p:txBody>
            <a:bodyPr wrap="square" rtlCol="0">
              <a:spAutoFit/>
            </a:bodyPr>
            <a:lstStyle/>
            <a:p>
              <a:r>
                <a:rPr lang="en-US" sz="1200" b="1" dirty="0"/>
                <a:t>Status</a:t>
              </a:r>
            </a:p>
            <a:p>
              <a:r>
                <a:rPr lang="en-US" sz="1200" b="1" dirty="0"/>
                <a:t>Agent</a:t>
              </a:r>
            </a:p>
          </p:txBody>
        </p:sp>
      </p:grpSp>
      <p:grpSp>
        <p:nvGrpSpPr>
          <p:cNvPr id="242" name="Group 241">
            <a:extLst>
              <a:ext uri="{FF2B5EF4-FFF2-40B4-BE49-F238E27FC236}">
                <a16:creationId xmlns:a16="http://schemas.microsoft.com/office/drawing/2014/main" id="{EF5A8848-EE44-4354-B6D3-62106CF282F5}"/>
              </a:ext>
            </a:extLst>
          </p:cNvPr>
          <p:cNvGrpSpPr/>
          <p:nvPr/>
        </p:nvGrpSpPr>
        <p:grpSpPr>
          <a:xfrm>
            <a:off x="5470965" y="4806015"/>
            <a:ext cx="849339" cy="461665"/>
            <a:chOff x="560128" y="4732271"/>
            <a:chExt cx="970353" cy="503437"/>
          </a:xfrm>
        </p:grpSpPr>
        <p:sp>
          <p:nvSpPr>
            <p:cNvPr id="243" name="Rectangle: Rounded Corners 242">
              <a:extLst>
                <a:ext uri="{FF2B5EF4-FFF2-40B4-BE49-F238E27FC236}">
                  <a16:creationId xmlns:a16="http://schemas.microsoft.com/office/drawing/2014/main" id="{AE183332-00DA-4258-8439-D5300924A412}"/>
                </a:ext>
              </a:extLst>
            </p:cNvPr>
            <p:cNvSpPr/>
            <p:nvPr/>
          </p:nvSpPr>
          <p:spPr>
            <a:xfrm>
              <a:off x="560128" y="4835854"/>
              <a:ext cx="862575" cy="3111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25198195-45BE-4400-A7FB-C9E6D5FCE7B4}"/>
                </a:ext>
              </a:extLst>
            </p:cNvPr>
            <p:cNvSpPr txBox="1"/>
            <p:nvPr/>
          </p:nvSpPr>
          <p:spPr>
            <a:xfrm>
              <a:off x="654902" y="4732271"/>
              <a:ext cx="875579" cy="503437"/>
            </a:xfrm>
            <a:prstGeom prst="rect">
              <a:avLst/>
            </a:prstGeom>
            <a:noFill/>
          </p:spPr>
          <p:txBody>
            <a:bodyPr wrap="square" rtlCol="0">
              <a:spAutoFit/>
            </a:bodyPr>
            <a:lstStyle/>
            <a:p>
              <a:r>
                <a:rPr lang="en-US" sz="1200" b="1" dirty="0"/>
                <a:t>API Adaptor</a:t>
              </a:r>
            </a:p>
          </p:txBody>
        </p:sp>
      </p:grpSp>
      <p:cxnSp>
        <p:nvCxnSpPr>
          <p:cNvPr id="245" name="Straight Arrow Connector 244">
            <a:extLst>
              <a:ext uri="{FF2B5EF4-FFF2-40B4-BE49-F238E27FC236}">
                <a16:creationId xmlns:a16="http://schemas.microsoft.com/office/drawing/2014/main" id="{3FD20248-F8E7-4512-9518-12EDEEC8136B}"/>
              </a:ext>
            </a:extLst>
          </p:cNvPr>
          <p:cNvCxnSpPr>
            <a:cxnSpLocks/>
          </p:cNvCxnSpPr>
          <p:nvPr/>
        </p:nvCxnSpPr>
        <p:spPr>
          <a:xfrm flipV="1">
            <a:off x="663967" y="4565395"/>
            <a:ext cx="0" cy="312284"/>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348665AD-FD68-4C19-8C63-6ECE32D868F1}"/>
              </a:ext>
            </a:extLst>
          </p:cNvPr>
          <p:cNvCxnSpPr>
            <a:cxnSpLocks/>
          </p:cNvCxnSpPr>
          <p:nvPr/>
        </p:nvCxnSpPr>
        <p:spPr>
          <a:xfrm flipV="1">
            <a:off x="1411399" y="4556649"/>
            <a:ext cx="0" cy="312284"/>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68BF8BAC-CA6A-4926-85AC-2B6BF5EEC3FF}"/>
              </a:ext>
            </a:extLst>
          </p:cNvPr>
          <p:cNvCxnSpPr>
            <a:cxnSpLocks/>
          </p:cNvCxnSpPr>
          <p:nvPr/>
        </p:nvCxnSpPr>
        <p:spPr>
          <a:xfrm flipV="1">
            <a:off x="4003258" y="4532104"/>
            <a:ext cx="0" cy="36227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744C72E2-65A9-455F-9D7F-A76F335F8EDD}"/>
              </a:ext>
            </a:extLst>
          </p:cNvPr>
          <p:cNvCxnSpPr>
            <a:cxnSpLocks/>
          </p:cNvCxnSpPr>
          <p:nvPr/>
        </p:nvCxnSpPr>
        <p:spPr>
          <a:xfrm flipV="1">
            <a:off x="3305537" y="4539954"/>
            <a:ext cx="0" cy="361049"/>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9927A6A-2C71-404A-BC8F-D406A55E8864}"/>
              </a:ext>
            </a:extLst>
          </p:cNvPr>
          <p:cNvCxnSpPr>
            <a:cxnSpLocks/>
          </p:cNvCxnSpPr>
          <p:nvPr/>
        </p:nvCxnSpPr>
        <p:spPr>
          <a:xfrm flipV="1">
            <a:off x="4822306" y="4650853"/>
            <a:ext cx="3843" cy="22179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8CEC5E3-8571-4B71-ABD3-09C695CA8735}"/>
              </a:ext>
            </a:extLst>
          </p:cNvPr>
          <p:cNvCxnSpPr>
            <a:cxnSpLocks/>
          </p:cNvCxnSpPr>
          <p:nvPr/>
        </p:nvCxnSpPr>
        <p:spPr>
          <a:xfrm flipH="1" flipV="1">
            <a:off x="2237228" y="4662687"/>
            <a:ext cx="5727" cy="201965"/>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A2EA76-68DE-46F5-9F64-FFE2577BB8B0}"/>
              </a:ext>
            </a:extLst>
          </p:cNvPr>
          <p:cNvCxnSpPr>
            <a:cxnSpLocks/>
          </p:cNvCxnSpPr>
          <p:nvPr/>
        </p:nvCxnSpPr>
        <p:spPr>
          <a:xfrm flipV="1">
            <a:off x="6636985" y="4510374"/>
            <a:ext cx="0" cy="36227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1D175EEB-45D8-4C48-AF6C-2B4DE477FEF3}"/>
              </a:ext>
            </a:extLst>
          </p:cNvPr>
          <p:cNvCxnSpPr>
            <a:cxnSpLocks/>
          </p:cNvCxnSpPr>
          <p:nvPr/>
        </p:nvCxnSpPr>
        <p:spPr>
          <a:xfrm flipV="1">
            <a:off x="7362503" y="4632965"/>
            <a:ext cx="1" cy="25271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8" name="Rectangle 257">
            <a:extLst>
              <a:ext uri="{FF2B5EF4-FFF2-40B4-BE49-F238E27FC236}">
                <a16:creationId xmlns:a16="http://schemas.microsoft.com/office/drawing/2014/main" id="{AA4EB942-3868-46A3-A3AD-B1FE1B5AA314}"/>
              </a:ext>
            </a:extLst>
          </p:cNvPr>
          <p:cNvSpPr/>
          <p:nvPr/>
        </p:nvSpPr>
        <p:spPr>
          <a:xfrm>
            <a:off x="6457321" y="1570793"/>
            <a:ext cx="1165445" cy="5290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Local Cache</a:t>
            </a:r>
          </a:p>
        </p:txBody>
      </p:sp>
      <p:sp>
        <p:nvSpPr>
          <p:cNvPr id="259" name="Rectangle 258">
            <a:extLst>
              <a:ext uri="{FF2B5EF4-FFF2-40B4-BE49-F238E27FC236}">
                <a16:creationId xmlns:a16="http://schemas.microsoft.com/office/drawing/2014/main" id="{7BE3D0AF-A80C-405E-B27C-BB1C943A52DF}"/>
              </a:ext>
            </a:extLst>
          </p:cNvPr>
          <p:cNvSpPr/>
          <p:nvPr/>
        </p:nvSpPr>
        <p:spPr>
          <a:xfrm>
            <a:off x="6341654" y="3850022"/>
            <a:ext cx="3499392" cy="529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Global Scheduling Framework</a:t>
            </a:r>
          </a:p>
        </p:txBody>
      </p:sp>
    </p:spTree>
    <p:extLst>
      <p:ext uri="{BB962C8B-B14F-4D97-AF65-F5344CB8AC3E}">
        <p14:creationId xmlns:p14="http://schemas.microsoft.com/office/powerpoint/2010/main" val="79243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Rounded Corners 111">
            <a:extLst>
              <a:ext uri="{FF2B5EF4-FFF2-40B4-BE49-F238E27FC236}">
                <a16:creationId xmlns:a16="http://schemas.microsoft.com/office/drawing/2014/main" id="{AD3D3ECA-7CB2-4359-9BAC-C343392E4232}"/>
              </a:ext>
            </a:extLst>
          </p:cNvPr>
          <p:cNvSpPr/>
          <p:nvPr/>
        </p:nvSpPr>
        <p:spPr>
          <a:xfrm>
            <a:off x="427085" y="716634"/>
            <a:ext cx="11510792" cy="3882506"/>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3C225C69-3541-48D9-8EFD-B70B8A113DD7}"/>
              </a:ext>
            </a:extLst>
          </p:cNvPr>
          <p:cNvSpPr/>
          <p:nvPr/>
        </p:nvSpPr>
        <p:spPr>
          <a:xfrm>
            <a:off x="6168911" y="1037735"/>
            <a:ext cx="5670353" cy="3481007"/>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2E7407F1-FAB5-4256-A84E-1D7E12869DB6}"/>
              </a:ext>
            </a:extLst>
          </p:cNvPr>
          <p:cNvSpPr/>
          <p:nvPr/>
        </p:nvSpPr>
        <p:spPr>
          <a:xfrm>
            <a:off x="7827987" y="2838391"/>
            <a:ext cx="190001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122" name="Rectangle 121">
            <a:extLst>
              <a:ext uri="{FF2B5EF4-FFF2-40B4-BE49-F238E27FC236}">
                <a16:creationId xmlns:a16="http://schemas.microsoft.com/office/drawing/2014/main" id="{74689D33-02C8-425F-A38E-7A7A61E69C02}"/>
              </a:ext>
            </a:extLst>
          </p:cNvPr>
          <p:cNvSpPr/>
          <p:nvPr/>
        </p:nvSpPr>
        <p:spPr>
          <a:xfrm>
            <a:off x="7748909" y="2912901"/>
            <a:ext cx="190001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123" name="Rectangle: Rounded Corners 122">
            <a:extLst>
              <a:ext uri="{FF2B5EF4-FFF2-40B4-BE49-F238E27FC236}">
                <a16:creationId xmlns:a16="http://schemas.microsoft.com/office/drawing/2014/main" id="{618B021E-7BF5-47A5-855D-9135CF640E0F}"/>
              </a:ext>
            </a:extLst>
          </p:cNvPr>
          <p:cNvSpPr/>
          <p:nvPr/>
        </p:nvSpPr>
        <p:spPr>
          <a:xfrm>
            <a:off x="2320979" y="5046597"/>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ube 123">
            <a:extLst>
              <a:ext uri="{FF2B5EF4-FFF2-40B4-BE49-F238E27FC236}">
                <a16:creationId xmlns:a16="http://schemas.microsoft.com/office/drawing/2014/main" id="{9E74D482-C813-46B0-9F21-4C2D502721B0}"/>
              </a:ext>
            </a:extLst>
          </p:cNvPr>
          <p:cNvSpPr/>
          <p:nvPr/>
        </p:nvSpPr>
        <p:spPr>
          <a:xfrm>
            <a:off x="2936194" y="598667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Cube 124">
            <a:extLst>
              <a:ext uri="{FF2B5EF4-FFF2-40B4-BE49-F238E27FC236}">
                <a16:creationId xmlns:a16="http://schemas.microsoft.com/office/drawing/2014/main" id="{DA2F443C-91A6-42B5-A680-70AEA38AEEE6}"/>
              </a:ext>
            </a:extLst>
          </p:cNvPr>
          <p:cNvSpPr/>
          <p:nvPr/>
        </p:nvSpPr>
        <p:spPr>
          <a:xfrm>
            <a:off x="3226745" y="597541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TextBox 128">
            <a:extLst>
              <a:ext uri="{FF2B5EF4-FFF2-40B4-BE49-F238E27FC236}">
                <a16:creationId xmlns:a16="http://schemas.microsoft.com/office/drawing/2014/main" id="{C6C741EF-51D8-4E99-8DE9-FA981984D107}"/>
              </a:ext>
            </a:extLst>
          </p:cNvPr>
          <p:cNvSpPr txBox="1"/>
          <p:nvPr/>
        </p:nvSpPr>
        <p:spPr>
          <a:xfrm>
            <a:off x="2388011" y="5391820"/>
            <a:ext cx="2385849" cy="369332"/>
          </a:xfrm>
          <a:prstGeom prst="rect">
            <a:avLst/>
          </a:prstGeom>
          <a:noFill/>
        </p:spPr>
        <p:txBody>
          <a:bodyPr wrap="square" rtlCol="0">
            <a:spAutoFit/>
          </a:bodyPr>
          <a:lstStyle/>
          <a:p>
            <a:pPr algn="ctr"/>
            <a:r>
              <a:rPr lang="en-US" dirty="0"/>
              <a:t>DC OpenStack Cluster1</a:t>
            </a:r>
          </a:p>
        </p:txBody>
      </p:sp>
      <p:sp>
        <p:nvSpPr>
          <p:cNvPr id="130" name="Cube 129">
            <a:extLst>
              <a:ext uri="{FF2B5EF4-FFF2-40B4-BE49-F238E27FC236}">
                <a16:creationId xmlns:a16="http://schemas.microsoft.com/office/drawing/2014/main" id="{109A000A-A82A-4B93-93DC-AE9CA3DDEC13}"/>
              </a:ext>
            </a:extLst>
          </p:cNvPr>
          <p:cNvSpPr/>
          <p:nvPr/>
        </p:nvSpPr>
        <p:spPr>
          <a:xfrm>
            <a:off x="3690474" y="598667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Cube 133">
            <a:extLst>
              <a:ext uri="{FF2B5EF4-FFF2-40B4-BE49-F238E27FC236}">
                <a16:creationId xmlns:a16="http://schemas.microsoft.com/office/drawing/2014/main" id="{5D644D53-102A-46C8-8DCD-70A39FD74386}"/>
              </a:ext>
            </a:extLst>
          </p:cNvPr>
          <p:cNvSpPr/>
          <p:nvPr/>
        </p:nvSpPr>
        <p:spPr>
          <a:xfrm>
            <a:off x="3981025" y="597541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Cube 160">
            <a:extLst>
              <a:ext uri="{FF2B5EF4-FFF2-40B4-BE49-F238E27FC236}">
                <a16:creationId xmlns:a16="http://schemas.microsoft.com/office/drawing/2014/main" id="{EBE2D936-4EB2-447A-9AC5-B97E0BB9CBC2}"/>
              </a:ext>
            </a:extLst>
          </p:cNvPr>
          <p:cNvSpPr/>
          <p:nvPr/>
        </p:nvSpPr>
        <p:spPr>
          <a:xfrm>
            <a:off x="3402255" y="569312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Cube 165">
            <a:extLst>
              <a:ext uri="{FF2B5EF4-FFF2-40B4-BE49-F238E27FC236}">
                <a16:creationId xmlns:a16="http://schemas.microsoft.com/office/drawing/2014/main" id="{999ADDAF-1A64-48CF-A62F-C88A4E082262}"/>
              </a:ext>
            </a:extLst>
          </p:cNvPr>
          <p:cNvSpPr/>
          <p:nvPr/>
        </p:nvSpPr>
        <p:spPr>
          <a:xfrm>
            <a:off x="3692806" y="568186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67" name="Group 166">
            <a:extLst>
              <a:ext uri="{FF2B5EF4-FFF2-40B4-BE49-F238E27FC236}">
                <a16:creationId xmlns:a16="http://schemas.microsoft.com/office/drawing/2014/main" id="{849D343E-6FAA-45DF-A2B6-6B36F007B910}"/>
              </a:ext>
            </a:extLst>
          </p:cNvPr>
          <p:cNvGrpSpPr/>
          <p:nvPr/>
        </p:nvGrpSpPr>
        <p:grpSpPr>
          <a:xfrm>
            <a:off x="4179611" y="3325420"/>
            <a:ext cx="2027289" cy="923635"/>
            <a:chOff x="6574253" y="3711798"/>
            <a:chExt cx="2838691" cy="816283"/>
          </a:xfrm>
        </p:grpSpPr>
        <p:sp>
          <p:nvSpPr>
            <p:cNvPr id="168" name="Cylinder 167">
              <a:extLst>
                <a:ext uri="{FF2B5EF4-FFF2-40B4-BE49-F238E27FC236}">
                  <a16:creationId xmlns:a16="http://schemas.microsoft.com/office/drawing/2014/main" id="{51EBE41D-3F8E-4392-817E-42FEEEC61905}"/>
                </a:ext>
              </a:extLst>
            </p:cNvPr>
            <p:cNvSpPr/>
            <p:nvPr/>
          </p:nvSpPr>
          <p:spPr>
            <a:xfrm>
              <a:off x="6913172" y="3711798"/>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369C1390-826E-46F0-AE42-7B70E509EDEB}"/>
                </a:ext>
              </a:extLst>
            </p:cNvPr>
            <p:cNvGrpSpPr/>
            <p:nvPr/>
          </p:nvGrpSpPr>
          <p:grpSpPr>
            <a:xfrm>
              <a:off x="6574253" y="3797397"/>
              <a:ext cx="2838691" cy="730684"/>
              <a:chOff x="6574253" y="3797397"/>
              <a:chExt cx="2838691" cy="730684"/>
            </a:xfrm>
          </p:grpSpPr>
          <p:sp>
            <p:nvSpPr>
              <p:cNvPr id="171" name="Cylinder 170">
                <a:extLst>
                  <a:ext uri="{FF2B5EF4-FFF2-40B4-BE49-F238E27FC236}">
                    <a16:creationId xmlns:a16="http://schemas.microsoft.com/office/drawing/2014/main" id="{D6D391A0-1C40-4DF8-BEEC-2D45577770C1}"/>
                  </a:ext>
                </a:extLst>
              </p:cNvPr>
              <p:cNvSpPr/>
              <p:nvPr/>
            </p:nvSpPr>
            <p:spPr>
              <a:xfrm>
                <a:off x="6836745" y="3808061"/>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E2493E6-0D2D-4C6D-AB8F-196714A630B5}"/>
                  </a:ext>
                </a:extLst>
              </p:cNvPr>
              <p:cNvSpPr/>
              <p:nvPr/>
            </p:nvSpPr>
            <p:spPr>
              <a:xfrm>
                <a:off x="6574253" y="3797397"/>
                <a:ext cx="2838691" cy="164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Dynamic Resource  Info Cache</a:t>
                </a:r>
              </a:p>
            </p:txBody>
          </p:sp>
          <p:sp>
            <p:nvSpPr>
              <p:cNvPr id="173" name="Flowchart: Internal Storage 172">
                <a:extLst>
                  <a:ext uri="{FF2B5EF4-FFF2-40B4-BE49-F238E27FC236}">
                    <a16:creationId xmlns:a16="http://schemas.microsoft.com/office/drawing/2014/main" id="{E4555A03-61B9-4E88-8CC6-4AD4CA310D19}"/>
                  </a:ext>
                </a:extLst>
              </p:cNvPr>
              <p:cNvSpPr/>
              <p:nvPr/>
            </p:nvSpPr>
            <p:spPr>
              <a:xfrm>
                <a:off x="7189213" y="4095810"/>
                <a:ext cx="1720319" cy="357352"/>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Resource  Info</a:t>
                </a:r>
              </a:p>
            </p:txBody>
          </p:sp>
        </p:grpSp>
      </p:grpSp>
      <p:cxnSp>
        <p:nvCxnSpPr>
          <p:cNvPr id="174" name="Straight Arrow Connector 173">
            <a:extLst>
              <a:ext uri="{FF2B5EF4-FFF2-40B4-BE49-F238E27FC236}">
                <a16:creationId xmlns:a16="http://schemas.microsoft.com/office/drawing/2014/main" id="{948298B4-0A36-499D-B989-8C92A648013B}"/>
              </a:ext>
            </a:extLst>
          </p:cNvPr>
          <p:cNvCxnSpPr>
            <a:cxnSpLocks/>
            <a:endCxn id="190" idx="2"/>
          </p:cNvCxnSpPr>
          <p:nvPr/>
        </p:nvCxnSpPr>
        <p:spPr>
          <a:xfrm flipV="1">
            <a:off x="1406204" y="2845725"/>
            <a:ext cx="1114188" cy="30218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E18B9161-9479-4831-990B-F2D45921492D}"/>
              </a:ext>
            </a:extLst>
          </p:cNvPr>
          <p:cNvGrpSpPr/>
          <p:nvPr/>
        </p:nvGrpSpPr>
        <p:grpSpPr>
          <a:xfrm>
            <a:off x="2753595" y="3186506"/>
            <a:ext cx="1565607" cy="1161954"/>
            <a:chOff x="-933875" y="3341291"/>
            <a:chExt cx="1489428" cy="999713"/>
          </a:xfrm>
        </p:grpSpPr>
        <p:sp>
          <p:nvSpPr>
            <p:cNvPr id="176" name="Cylinder 175">
              <a:extLst>
                <a:ext uri="{FF2B5EF4-FFF2-40B4-BE49-F238E27FC236}">
                  <a16:creationId xmlns:a16="http://schemas.microsoft.com/office/drawing/2014/main" id="{2B996C55-4128-4ED1-BC3B-45DE4FC5DDBB}"/>
                </a:ext>
              </a:extLst>
            </p:cNvPr>
            <p:cNvSpPr/>
            <p:nvPr/>
          </p:nvSpPr>
          <p:spPr>
            <a:xfrm>
              <a:off x="-788757" y="3341291"/>
              <a:ext cx="1282955" cy="896069"/>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Cylinder 176">
              <a:extLst>
                <a:ext uri="{FF2B5EF4-FFF2-40B4-BE49-F238E27FC236}">
                  <a16:creationId xmlns:a16="http://schemas.microsoft.com/office/drawing/2014/main" id="{68774A68-E92D-4296-B44D-E56CAD39FC87}"/>
                </a:ext>
              </a:extLst>
            </p:cNvPr>
            <p:cNvSpPr/>
            <p:nvPr/>
          </p:nvSpPr>
          <p:spPr>
            <a:xfrm>
              <a:off x="-871956" y="3455592"/>
              <a:ext cx="1282955" cy="868406"/>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5E65CA6C-E4A8-44EB-9BE9-3B005FF90E19}"/>
                </a:ext>
              </a:extLst>
            </p:cNvPr>
            <p:cNvSpPr/>
            <p:nvPr/>
          </p:nvSpPr>
          <p:spPr>
            <a:xfrm>
              <a:off x="-933875" y="3405176"/>
              <a:ext cx="1489428" cy="78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Static Info DB</a:t>
              </a:r>
            </a:p>
          </p:txBody>
        </p:sp>
        <p:sp>
          <p:nvSpPr>
            <p:cNvPr id="179" name="Flowchart: Internal Storage 178">
              <a:extLst>
                <a:ext uri="{FF2B5EF4-FFF2-40B4-BE49-F238E27FC236}">
                  <a16:creationId xmlns:a16="http://schemas.microsoft.com/office/drawing/2014/main" id="{5D4A9CD7-442D-41E7-AB1D-F91CD1C0A15B}"/>
                </a:ext>
              </a:extLst>
            </p:cNvPr>
            <p:cNvSpPr/>
            <p:nvPr/>
          </p:nvSpPr>
          <p:spPr>
            <a:xfrm>
              <a:off x="-841200" y="3908015"/>
              <a:ext cx="1230479" cy="432989"/>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Geolocation/AZ, Resource Profile</a:t>
              </a:r>
            </a:p>
          </p:txBody>
        </p:sp>
        <p:sp>
          <p:nvSpPr>
            <p:cNvPr id="181" name="Flowchart: Internal Storage 180">
              <a:extLst>
                <a:ext uri="{FF2B5EF4-FFF2-40B4-BE49-F238E27FC236}">
                  <a16:creationId xmlns:a16="http://schemas.microsoft.com/office/drawing/2014/main" id="{DFE12F54-1157-4596-9BBF-C28E495D01A3}"/>
                </a:ext>
              </a:extLst>
            </p:cNvPr>
            <p:cNvSpPr/>
            <p:nvPr/>
          </p:nvSpPr>
          <p:spPr>
            <a:xfrm>
              <a:off x="-650895" y="3578608"/>
              <a:ext cx="862839" cy="310877"/>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Scheduling Policy Info</a:t>
              </a:r>
            </a:p>
          </p:txBody>
        </p:sp>
      </p:grpSp>
      <p:cxnSp>
        <p:nvCxnSpPr>
          <p:cNvPr id="184" name="Straight Arrow Connector 183">
            <a:extLst>
              <a:ext uri="{FF2B5EF4-FFF2-40B4-BE49-F238E27FC236}">
                <a16:creationId xmlns:a16="http://schemas.microsoft.com/office/drawing/2014/main" id="{EC91CA46-8015-4EE7-BA6C-992E5CAA722E}"/>
              </a:ext>
            </a:extLst>
          </p:cNvPr>
          <p:cNvCxnSpPr>
            <a:cxnSpLocks/>
            <a:stCxn id="187" idx="3"/>
          </p:cNvCxnSpPr>
          <p:nvPr/>
        </p:nvCxnSpPr>
        <p:spPr>
          <a:xfrm>
            <a:off x="3348124" y="2506242"/>
            <a:ext cx="3192524" cy="52578"/>
          </a:xfrm>
          <a:prstGeom prst="straightConnector1">
            <a:avLst/>
          </a:prstGeom>
          <a:ln>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12F5D978-D825-44B6-A282-046AABDEC971}"/>
              </a:ext>
            </a:extLst>
          </p:cNvPr>
          <p:cNvSpPr/>
          <p:nvPr/>
        </p:nvSpPr>
        <p:spPr>
          <a:xfrm>
            <a:off x="1855592" y="317443"/>
            <a:ext cx="1926178"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VM/Container Request</a:t>
            </a:r>
          </a:p>
        </p:txBody>
      </p:sp>
      <p:cxnSp>
        <p:nvCxnSpPr>
          <p:cNvPr id="186" name="Straight Arrow Connector 185">
            <a:extLst>
              <a:ext uri="{FF2B5EF4-FFF2-40B4-BE49-F238E27FC236}">
                <a16:creationId xmlns:a16="http://schemas.microsoft.com/office/drawing/2014/main" id="{80F4449B-1C23-42EC-AD26-89A8D543E86D}"/>
              </a:ext>
            </a:extLst>
          </p:cNvPr>
          <p:cNvCxnSpPr>
            <a:cxnSpLocks/>
          </p:cNvCxnSpPr>
          <p:nvPr/>
        </p:nvCxnSpPr>
        <p:spPr>
          <a:xfrm>
            <a:off x="2701896" y="1974035"/>
            <a:ext cx="0" cy="24996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7" name="Rectangle 186">
            <a:extLst>
              <a:ext uri="{FF2B5EF4-FFF2-40B4-BE49-F238E27FC236}">
                <a16:creationId xmlns:a16="http://schemas.microsoft.com/office/drawing/2014/main" id="{A3348921-58EE-49A0-86A2-1CC89A2E58F0}"/>
              </a:ext>
            </a:extLst>
          </p:cNvPr>
          <p:cNvSpPr/>
          <p:nvPr/>
        </p:nvSpPr>
        <p:spPr>
          <a:xfrm>
            <a:off x="1832900" y="2223995"/>
            <a:ext cx="1515224" cy="56449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sp>
        <p:nvSpPr>
          <p:cNvPr id="188" name="Rectangle 187">
            <a:extLst>
              <a:ext uri="{FF2B5EF4-FFF2-40B4-BE49-F238E27FC236}">
                <a16:creationId xmlns:a16="http://schemas.microsoft.com/office/drawing/2014/main" id="{25555104-1340-42F9-AEB0-18FB80E89898}"/>
              </a:ext>
            </a:extLst>
          </p:cNvPr>
          <p:cNvSpPr/>
          <p:nvPr/>
        </p:nvSpPr>
        <p:spPr>
          <a:xfrm>
            <a:off x="2220436" y="1533356"/>
            <a:ext cx="96292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LB</a:t>
            </a:r>
          </a:p>
        </p:txBody>
      </p:sp>
      <p:cxnSp>
        <p:nvCxnSpPr>
          <p:cNvPr id="189" name="Straight Arrow Connector 188">
            <a:extLst>
              <a:ext uri="{FF2B5EF4-FFF2-40B4-BE49-F238E27FC236}">
                <a16:creationId xmlns:a16="http://schemas.microsoft.com/office/drawing/2014/main" id="{CFBBA96F-F953-407A-98EB-0537DEFF40A8}"/>
              </a:ext>
            </a:extLst>
          </p:cNvPr>
          <p:cNvCxnSpPr>
            <a:cxnSpLocks/>
          </p:cNvCxnSpPr>
          <p:nvPr/>
        </p:nvCxnSpPr>
        <p:spPr>
          <a:xfrm>
            <a:off x="2680934" y="509832"/>
            <a:ext cx="0" cy="1023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16FED4E8-05F4-41FB-8AD5-34B7BF5D4729}"/>
              </a:ext>
            </a:extLst>
          </p:cNvPr>
          <p:cNvSpPr/>
          <p:nvPr/>
        </p:nvSpPr>
        <p:spPr>
          <a:xfrm>
            <a:off x="1757922" y="2296666"/>
            <a:ext cx="1524940" cy="5490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grpSp>
        <p:nvGrpSpPr>
          <p:cNvPr id="191" name="Group 190">
            <a:extLst>
              <a:ext uri="{FF2B5EF4-FFF2-40B4-BE49-F238E27FC236}">
                <a16:creationId xmlns:a16="http://schemas.microsoft.com/office/drawing/2014/main" id="{D0231E30-7A3C-41A2-B5EB-F9E6EFC59E8E}"/>
              </a:ext>
            </a:extLst>
          </p:cNvPr>
          <p:cNvGrpSpPr/>
          <p:nvPr/>
        </p:nvGrpSpPr>
        <p:grpSpPr>
          <a:xfrm>
            <a:off x="529213" y="3186263"/>
            <a:ext cx="2394686" cy="1156761"/>
            <a:chOff x="-557118" y="1926600"/>
            <a:chExt cx="1736197" cy="994919"/>
          </a:xfrm>
        </p:grpSpPr>
        <p:sp>
          <p:nvSpPr>
            <p:cNvPr id="192" name="Cylinder 191">
              <a:extLst>
                <a:ext uri="{FF2B5EF4-FFF2-40B4-BE49-F238E27FC236}">
                  <a16:creationId xmlns:a16="http://schemas.microsoft.com/office/drawing/2014/main" id="{A50BA46C-A2D6-4F0F-9B15-50B5C8BD4D7B}"/>
                </a:ext>
              </a:extLst>
            </p:cNvPr>
            <p:cNvSpPr/>
            <p:nvPr/>
          </p:nvSpPr>
          <p:spPr>
            <a:xfrm>
              <a:off x="-313110" y="1926600"/>
              <a:ext cx="1282955" cy="892865"/>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Cylinder 195">
              <a:extLst>
                <a:ext uri="{FF2B5EF4-FFF2-40B4-BE49-F238E27FC236}">
                  <a16:creationId xmlns:a16="http://schemas.microsoft.com/office/drawing/2014/main" id="{7F4E5AE4-8CEC-4C22-AE05-859760C8E81D}"/>
                </a:ext>
              </a:extLst>
            </p:cNvPr>
            <p:cNvSpPr/>
            <p:nvPr/>
          </p:nvSpPr>
          <p:spPr>
            <a:xfrm>
              <a:off x="-396309" y="2005624"/>
              <a:ext cx="1282955" cy="900478"/>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03640A25-3E74-4764-A985-68CE7B8B6A84}"/>
                </a:ext>
              </a:extLst>
            </p:cNvPr>
            <p:cNvSpPr/>
            <p:nvPr/>
          </p:nvSpPr>
          <p:spPr>
            <a:xfrm>
              <a:off x="-557118" y="2035896"/>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Info DB</a:t>
              </a:r>
            </a:p>
          </p:txBody>
        </p:sp>
        <p:sp>
          <p:nvSpPr>
            <p:cNvPr id="221" name="Flowchart: Internal Storage 220">
              <a:extLst>
                <a:ext uri="{FF2B5EF4-FFF2-40B4-BE49-F238E27FC236}">
                  <a16:creationId xmlns:a16="http://schemas.microsoft.com/office/drawing/2014/main" id="{7AE8A8AA-8E3A-4300-8A76-D39F95615795}"/>
                </a:ext>
              </a:extLst>
            </p:cNvPr>
            <p:cNvSpPr/>
            <p:nvPr/>
          </p:nvSpPr>
          <p:spPr>
            <a:xfrm>
              <a:off x="-184958" y="2576266"/>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222" name="Flowchart: Internal Storage 221">
              <a:extLst>
                <a:ext uri="{FF2B5EF4-FFF2-40B4-BE49-F238E27FC236}">
                  <a16:creationId xmlns:a16="http://schemas.microsoft.com/office/drawing/2014/main" id="{697C6E24-110F-48F1-BA9D-F33B1C080CE4}"/>
                </a:ext>
              </a:extLst>
            </p:cNvPr>
            <p:cNvSpPr/>
            <p:nvPr/>
          </p:nvSpPr>
          <p:spPr>
            <a:xfrm>
              <a:off x="-184959" y="2277280"/>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cxnSp>
        <p:nvCxnSpPr>
          <p:cNvPr id="223" name="Straight Arrow Connector 222">
            <a:extLst>
              <a:ext uri="{FF2B5EF4-FFF2-40B4-BE49-F238E27FC236}">
                <a16:creationId xmlns:a16="http://schemas.microsoft.com/office/drawing/2014/main" id="{EF5E2E83-53B7-457E-AFDD-AB37A335AECF}"/>
              </a:ext>
            </a:extLst>
          </p:cNvPr>
          <p:cNvCxnSpPr>
            <a:cxnSpLocks/>
            <a:endCxn id="190" idx="2"/>
          </p:cNvCxnSpPr>
          <p:nvPr/>
        </p:nvCxnSpPr>
        <p:spPr>
          <a:xfrm flipH="1" flipV="1">
            <a:off x="2520392" y="2845725"/>
            <a:ext cx="2595728" cy="452988"/>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D977645-EABD-4DFC-BF81-4A9F3DEB303F}"/>
              </a:ext>
            </a:extLst>
          </p:cNvPr>
          <p:cNvCxnSpPr>
            <a:cxnSpLocks/>
          </p:cNvCxnSpPr>
          <p:nvPr/>
        </p:nvCxnSpPr>
        <p:spPr>
          <a:xfrm flipH="1">
            <a:off x="8332762" y="3419345"/>
            <a:ext cx="462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Rectangle 232">
            <a:extLst>
              <a:ext uri="{FF2B5EF4-FFF2-40B4-BE49-F238E27FC236}">
                <a16:creationId xmlns:a16="http://schemas.microsoft.com/office/drawing/2014/main" id="{F0A43D43-64D7-4735-B34D-38F9C6BBC661}"/>
              </a:ext>
            </a:extLst>
          </p:cNvPr>
          <p:cNvSpPr/>
          <p:nvPr/>
        </p:nvSpPr>
        <p:spPr>
          <a:xfrm>
            <a:off x="7678787" y="3003799"/>
            <a:ext cx="190001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Schedulers</a:t>
            </a:r>
          </a:p>
        </p:txBody>
      </p:sp>
      <p:cxnSp>
        <p:nvCxnSpPr>
          <p:cNvPr id="234" name="Straight Arrow Connector 233">
            <a:extLst>
              <a:ext uri="{FF2B5EF4-FFF2-40B4-BE49-F238E27FC236}">
                <a16:creationId xmlns:a16="http://schemas.microsoft.com/office/drawing/2014/main" id="{7EDDD116-1DA1-46E0-B4C9-0F8BF2460C3B}"/>
              </a:ext>
            </a:extLst>
          </p:cNvPr>
          <p:cNvCxnSpPr>
            <a:cxnSpLocks/>
            <a:stCxn id="190" idx="2"/>
          </p:cNvCxnSpPr>
          <p:nvPr/>
        </p:nvCxnSpPr>
        <p:spPr>
          <a:xfrm>
            <a:off x="2520392" y="2845725"/>
            <a:ext cx="413081" cy="452987"/>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Rectangle 234">
            <a:extLst>
              <a:ext uri="{FF2B5EF4-FFF2-40B4-BE49-F238E27FC236}">
                <a16:creationId xmlns:a16="http://schemas.microsoft.com/office/drawing/2014/main" id="{B7155DE6-CE53-4578-AF6B-D15000EAC3FA}"/>
              </a:ext>
            </a:extLst>
          </p:cNvPr>
          <p:cNvSpPr/>
          <p:nvPr/>
        </p:nvSpPr>
        <p:spPr>
          <a:xfrm>
            <a:off x="6589214" y="1724427"/>
            <a:ext cx="1920472" cy="437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Scheduler Partition Mapper/Controller</a:t>
            </a:r>
          </a:p>
        </p:txBody>
      </p:sp>
      <p:sp>
        <p:nvSpPr>
          <p:cNvPr id="236" name="Arc 235">
            <a:extLst>
              <a:ext uri="{FF2B5EF4-FFF2-40B4-BE49-F238E27FC236}">
                <a16:creationId xmlns:a16="http://schemas.microsoft.com/office/drawing/2014/main" id="{8DC31E1A-4B11-4FB5-94DC-7E9C73C8E696}"/>
              </a:ext>
            </a:extLst>
          </p:cNvPr>
          <p:cNvSpPr/>
          <p:nvPr/>
        </p:nvSpPr>
        <p:spPr>
          <a:xfrm>
            <a:off x="3432963" y="2344327"/>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Rectangle: Rounded Corners 236">
            <a:extLst>
              <a:ext uri="{FF2B5EF4-FFF2-40B4-BE49-F238E27FC236}">
                <a16:creationId xmlns:a16="http://schemas.microsoft.com/office/drawing/2014/main" id="{72BA32F8-FBBF-4A96-87A6-B8612D0AED60}"/>
              </a:ext>
            </a:extLst>
          </p:cNvPr>
          <p:cNvSpPr/>
          <p:nvPr/>
        </p:nvSpPr>
        <p:spPr>
          <a:xfrm>
            <a:off x="4921302" y="5055999"/>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Cube 237">
            <a:extLst>
              <a:ext uri="{FF2B5EF4-FFF2-40B4-BE49-F238E27FC236}">
                <a16:creationId xmlns:a16="http://schemas.microsoft.com/office/drawing/2014/main" id="{4B85FB85-FF57-4228-B283-F03C04FD14E6}"/>
              </a:ext>
            </a:extLst>
          </p:cNvPr>
          <p:cNvSpPr/>
          <p:nvPr/>
        </p:nvSpPr>
        <p:spPr>
          <a:xfrm>
            <a:off x="5528053" y="599542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9" name="Cube 238">
            <a:extLst>
              <a:ext uri="{FF2B5EF4-FFF2-40B4-BE49-F238E27FC236}">
                <a16:creationId xmlns:a16="http://schemas.microsoft.com/office/drawing/2014/main" id="{C064AD3E-3294-4955-BA7D-944107CB0A7E}"/>
              </a:ext>
            </a:extLst>
          </p:cNvPr>
          <p:cNvSpPr/>
          <p:nvPr/>
        </p:nvSpPr>
        <p:spPr>
          <a:xfrm>
            <a:off x="5818604" y="598416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0" name="TextBox 239">
            <a:extLst>
              <a:ext uri="{FF2B5EF4-FFF2-40B4-BE49-F238E27FC236}">
                <a16:creationId xmlns:a16="http://schemas.microsoft.com/office/drawing/2014/main" id="{FCE38AA8-7A2D-45A9-8D22-54B0403260DD}"/>
              </a:ext>
            </a:extLst>
          </p:cNvPr>
          <p:cNvSpPr txBox="1"/>
          <p:nvPr/>
        </p:nvSpPr>
        <p:spPr>
          <a:xfrm>
            <a:off x="4946217" y="5400975"/>
            <a:ext cx="2385849" cy="369332"/>
          </a:xfrm>
          <a:prstGeom prst="rect">
            <a:avLst/>
          </a:prstGeom>
          <a:noFill/>
        </p:spPr>
        <p:txBody>
          <a:bodyPr wrap="square" rtlCol="0">
            <a:spAutoFit/>
          </a:bodyPr>
          <a:lstStyle/>
          <a:p>
            <a:pPr algn="ctr"/>
            <a:r>
              <a:rPr lang="en-US" dirty="0"/>
              <a:t>DC Kubernetes Cluster2</a:t>
            </a:r>
          </a:p>
        </p:txBody>
      </p:sp>
      <p:sp>
        <p:nvSpPr>
          <p:cNvPr id="241" name="Cube 240">
            <a:extLst>
              <a:ext uri="{FF2B5EF4-FFF2-40B4-BE49-F238E27FC236}">
                <a16:creationId xmlns:a16="http://schemas.microsoft.com/office/drawing/2014/main" id="{E22A4331-0A8F-4DA1-A965-DC0771E38A42}"/>
              </a:ext>
            </a:extLst>
          </p:cNvPr>
          <p:cNvSpPr/>
          <p:nvPr/>
        </p:nvSpPr>
        <p:spPr>
          <a:xfrm>
            <a:off x="6282333" y="599542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2" name="Cube 241">
            <a:extLst>
              <a:ext uri="{FF2B5EF4-FFF2-40B4-BE49-F238E27FC236}">
                <a16:creationId xmlns:a16="http://schemas.microsoft.com/office/drawing/2014/main" id="{FE56164B-33BE-4CB2-BC17-1CA682A0E14D}"/>
              </a:ext>
            </a:extLst>
          </p:cNvPr>
          <p:cNvSpPr/>
          <p:nvPr/>
        </p:nvSpPr>
        <p:spPr>
          <a:xfrm>
            <a:off x="6572884" y="598416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3" name="Cube 242">
            <a:extLst>
              <a:ext uri="{FF2B5EF4-FFF2-40B4-BE49-F238E27FC236}">
                <a16:creationId xmlns:a16="http://schemas.microsoft.com/office/drawing/2014/main" id="{8C2D74D3-803B-40C2-8DD3-C56BD10E2467}"/>
              </a:ext>
            </a:extLst>
          </p:cNvPr>
          <p:cNvSpPr/>
          <p:nvPr/>
        </p:nvSpPr>
        <p:spPr>
          <a:xfrm>
            <a:off x="5994114" y="570187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4" name="Cube 243">
            <a:extLst>
              <a:ext uri="{FF2B5EF4-FFF2-40B4-BE49-F238E27FC236}">
                <a16:creationId xmlns:a16="http://schemas.microsoft.com/office/drawing/2014/main" id="{C5AE104A-734D-4714-9AA4-9CDB03A86422}"/>
              </a:ext>
            </a:extLst>
          </p:cNvPr>
          <p:cNvSpPr/>
          <p:nvPr/>
        </p:nvSpPr>
        <p:spPr>
          <a:xfrm>
            <a:off x="6284665" y="569061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5" name="Rectangle: Rounded Corners 244">
            <a:extLst>
              <a:ext uri="{FF2B5EF4-FFF2-40B4-BE49-F238E27FC236}">
                <a16:creationId xmlns:a16="http://schemas.microsoft.com/office/drawing/2014/main" id="{691EBB52-C19E-4CD2-8FAB-3E842F601BA4}"/>
              </a:ext>
            </a:extLst>
          </p:cNvPr>
          <p:cNvSpPr/>
          <p:nvPr/>
        </p:nvSpPr>
        <p:spPr>
          <a:xfrm>
            <a:off x="7492026" y="5069597"/>
            <a:ext cx="2737747" cy="121589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Cube 245">
            <a:extLst>
              <a:ext uri="{FF2B5EF4-FFF2-40B4-BE49-F238E27FC236}">
                <a16:creationId xmlns:a16="http://schemas.microsoft.com/office/drawing/2014/main" id="{5B437ABF-6B89-4B0E-8D70-E0523756F7F2}"/>
              </a:ext>
            </a:extLst>
          </p:cNvPr>
          <p:cNvSpPr/>
          <p:nvPr/>
        </p:nvSpPr>
        <p:spPr>
          <a:xfrm>
            <a:off x="8098778" y="600901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7" name="Cube 246">
            <a:extLst>
              <a:ext uri="{FF2B5EF4-FFF2-40B4-BE49-F238E27FC236}">
                <a16:creationId xmlns:a16="http://schemas.microsoft.com/office/drawing/2014/main" id="{A60DF5F0-2586-4949-A105-7D3ADB693AF6}"/>
              </a:ext>
            </a:extLst>
          </p:cNvPr>
          <p:cNvSpPr/>
          <p:nvPr/>
        </p:nvSpPr>
        <p:spPr>
          <a:xfrm>
            <a:off x="8389329" y="599776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8" name="TextBox 247">
            <a:extLst>
              <a:ext uri="{FF2B5EF4-FFF2-40B4-BE49-F238E27FC236}">
                <a16:creationId xmlns:a16="http://schemas.microsoft.com/office/drawing/2014/main" id="{393EB097-CDD5-4A85-9B57-4DF654DF0139}"/>
              </a:ext>
            </a:extLst>
          </p:cNvPr>
          <p:cNvSpPr txBox="1"/>
          <p:nvPr/>
        </p:nvSpPr>
        <p:spPr>
          <a:xfrm>
            <a:off x="7348446" y="5406461"/>
            <a:ext cx="3009224" cy="369332"/>
          </a:xfrm>
          <a:prstGeom prst="rect">
            <a:avLst/>
          </a:prstGeom>
          <a:noFill/>
        </p:spPr>
        <p:txBody>
          <a:bodyPr wrap="square" rtlCol="0">
            <a:spAutoFit/>
          </a:bodyPr>
          <a:lstStyle/>
          <a:p>
            <a:pPr algn="ctr"/>
            <a:r>
              <a:rPr lang="en-US" dirty="0"/>
              <a:t>Edge Site Kubernetes Cluster3</a:t>
            </a:r>
          </a:p>
        </p:txBody>
      </p:sp>
      <p:sp>
        <p:nvSpPr>
          <p:cNvPr id="249" name="Cube 248">
            <a:extLst>
              <a:ext uri="{FF2B5EF4-FFF2-40B4-BE49-F238E27FC236}">
                <a16:creationId xmlns:a16="http://schemas.microsoft.com/office/drawing/2014/main" id="{87914133-246C-4AE3-B29A-659F7CC9084E}"/>
              </a:ext>
            </a:extLst>
          </p:cNvPr>
          <p:cNvSpPr/>
          <p:nvPr/>
        </p:nvSpPr>
        <p:spPr>
          <a:xfrm>
            <a:off x="8853058" y="600901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0" name="Cube 249">
            <a:extLst>
              <a:ext uri="{FF2B5EF4-FFF2-40B4-BE49-F238E27FC236}">
                <a16:creationId xmlns:a16="http://schemas.microsoft.com/office/drawing/2014/main" id="{FD6134BC-D802-45E8-B984-5BE05A59C602}"/>
              </a:ext>
            </a:extLst>
          </p:cNvPr>
          <p:cNvSpPr/>
          <p:nvPr/>
        </p:nvSpPr>
        <p:spPr>
          <a:xfrm>
            <a:off x="9143609" y="599776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1" name="Cube 250">
            <a:extLst>
              <a:ext uri="{FF2B5EF4-FFF2-40B4-BE49-F238E27FC236}">
                <a16:creationId xmlns:a16="http://schemas.microsoft.com/office/drawing/2014/main" id="{9480A880-14A4-43F5-B894-E52B9DF3B70C}"/>
              </a:ext>
            </a:extLst>
          </p:cNvPr>
          <p:cNvSpPr/>
          <p:nvPr/>
        </p:nvSpPr>
        <p:spPr>
          <a:xfrm>
            <a:off x="8564839" y="571546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2" name="Cube 251">
            <a:extLst>
              <a:ext uri="{FF2B5EF4-FFF2-40B4-BE49-F238E27FC236}">
                <a16:creationId xmlns:a16="http://schemas.microsoft.com/office/drawing/2014/main" id="{B4676DAD-22CE-47E8-826B-52EBC9D556F0}"/>
              </a:ext>
            </a:extLst>
          </p:cNvPr>
          <p:cNvSpPr/>
          <p:nvPr/>
        </p:nvSpPr>
        <p:spPr>
          <a:xfrm>
            <a:off x="8855390" y="570421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3" name="Rectangle 252">
            <a:extLst>
              <a:ext uri="{FF2B5EF4-FFF2-40B4-BE49-F238E27FC236}">
                <a16:creationId xmlns:a16="http://schemas.microsoft.com/office/drawing/2014/main" id="{FDA0BAAB-67AB-436A-A86C-A333003DAEB4}"/>
              </a:ext>
            </a:extLst>
          </p:cNvPr>
          <p:cNvSpPr/>
          <p:nvPr/>
        </p:nvSpPr>
        <p:spPr>
          <a:xfrm>
            <a:off x="7998866" y="3029424"/>
            <a:ext cx="1165444" cy="25968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Local Cache</a:t>
            </a:r>
          </a:p>
        </p:txBody>
      </p:sp>
      <p:sp>
        <p:nvSpPr>
          <p:cNvPr id="254" name="Rectangle 253">
            <a:extLst>
              <a:ext uri="{FF2B5EF4-FFF2-40B4-BE49-F238E27FC236}">
                <a16:creationId xmlns:a16="http://schemas.microsoft.com/office/drawing/2014/main" id="{987BF3DC-E01A-4BCD-89FF-8A5D5B13B2AD}"/>
              </a:ext>
            </a:extLst>
          </p:cNvPr>
          <p:cNvSpPr/>
          <p:nvPr/>
        </p:nvSpPr>
        <p:spPr>
          <a:xfrm>
            <a:off x="6589214" y="1209244"/>
            <a:ext cx="2120494" cy="437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CRD Controllers</a:t>
            </a:r>
          </a:p>
          <a:p>
            <a:pPr algn="ctr"/>
            <a:r>
              <a:rPr lang="en-US" sz="1600" b="1" dirty="0">
                <a:solidFill>
                  <a:schemeClr val="tx1"/>
                </a:solidFill>
              </a:rPr>
              <a:t>(Cluster, Batch etc.)</a:t>
            </a:r>
          </a:p>
        </p:txBody>
      </p:sp>
      <p:cxnSp>
        <p:nvCxnSpPr>
          <p:cNvPr id="255" name="Straight Arrow Connector 254">
            <a:extLst>
              <a:ext uri="{FF2B5EF4-FFF2-40B4-BE49-F238E27FC236}">
                <a16:creationId xmlns:a16="http://schemas.microsoft.com/office/drawing/2014/main" id="{64214B3F-77D3-4251-A827-FF8DA5B4A1BA}"/>
              </a:ext>
            </a:extLst>
          </p:cNvPr>
          <p:cNvCxnSpPr>
            <a:cxnSpLocks/>
            <a:endCxn id="254" idx="1"/>
          </p:cNvCxnSpPr>
          <p:nvPr/>
        </p:nvCxnSpPr>
        <p:spPr>
          <a:xfrm flipV="1">
            <a:off x="3357840" y="1427996"/>
            <a:ext cx="3231374" cy="105848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7A6D66F0-4529-431E-B688-126CD92A781F}"/>
              </a:ext>
            </a:extLst>
          </p:cNvPr>
          <p:cNvCxnSpPr>
            <a:cxnSpLocks/>
            <a:stCxn id="187" idx="3"/>
            <a:endCxn id="235" idx="1"/>
          </p:cNvCxnSpPr>
          <p:nvPr/>
        </p:nvCxnSpPr>
        <p:spPr>
          <a:xfrm flipV="1">
            <a:off x="3348124" y="1943179"/>
            <a:ext cx="3241090" cy="56306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57" name="Rectangle 256">
            <a:extLst>
              <a:ext uri="{FF2B5EF4-FFF2-40B4-BE49-F238E27FC236}">
                <a16:creationId xmlns:a16="http://schemas.microsoft.com/office/drawing/2014/main" id="{60DC613E-8ABB-4019-BECE-361C5B9C5488}"/>
              </a:ext>
            </a:extLst>
          </p:cNvPr>
          <p:cNvSpPr/>
          <p:nvPr/>
        </p:nvSpPr>
        <p:spPr>
          <a:xfrm>
            <a:off x="6639563" y="2256010"/>
            <a:ext cx="2437071" cy="4320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259" name="Rectangle 258">
            <a:extLst>
              <a:ext uri="{FF2B5EF4-FFF2-40B4-BE49-F238E27FC236}">
                <a16:creationId xmlns:a16="http://schemas.microsoft.com/office/drawing/2014/main" id="{D564A4A0-DF7A-4C09-BE9A-A5382F912825}"/>
              </a:ext>
            </a:extLst>
          </p:cNvPr>
          <p:cNvSpPr/>
          <p:nvPr/>
        </p:nvSpPr>
        <p:spPr>
          <a:xfrm>
            <a:off x="6553290" y="2342482"/>
            <a:ext cx="2476272" cy="4290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Request Distributor/Controller</a:t>
            </a:r>
          </a:p>
        </p:txBody>
      </p:sp>
      <p:sp>
        <p:nvSpPr>
          <p:cNvPr id="260" name="Rectangle 259">
            <a:extLst>
              <a:ext uri="{FF2B5EF4-FFF2-40B4-BE49-F238E27FC236}">
                <a16:creationId xmlns:a16="http://schemas.microsoft.com/office/drawing/2014/main" id="{9A626401-DB9B-42E4-911D-9CB592C5818B}"/>
              </a:ext>
            </a:extLst>
          </p:cNvPr>
          <p:cNvSpPr/>
          <p:nvPr/>
        </p:nvSpPr>
        <p:spPr>
          <a:xfrm>
            <a:off x="8711942" y="3638117"/>
            <a:ext cx="904917" cy="37095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K8S Adaptor</a:t>
            </a:r>
          </a:p>
        </p:txBody>
      </p:sp>
      <p:sp>
        <p:nvSpPr>
          <p:cNvPr id="261" name="Rectangle 260">
            <a:extLst>
              <a:ext uri="{FF2B5EF4-FFF2-40B4-BE49-F238E27FC236}">
                <a16:creationId xmlns:a16="http://schemas.microsoft.com/office/drawing/2014/main" id="{915997AF-8925-4BFB-998A-20536F03378D}"/>
              </a:ext>
            </a:extLst>
          </p:cNvPr>
          <p:cNvSpPr/>
          <p:nvPr/>
        </p:nvSpPr>
        <p:spPr>
          <a:xfrm>
            <a:off x="7706111" y="3623457"/>
            <a:ext cx="992807" cy="39103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endParaRPr lang="en-US" sz="1400" b="1" dirty="0">
              <a:solidFill>
                <a:schemeClr val="tx1"/>
              </a:solidFill>
            </a:endParaRPr>
          </a:p>
          <a:p>
            <a:pPr algn="ctr"/>
            <a:r>
              <a:rPr lang="en-US" sz="1400" b="1" dirty="0">
                <a:solidFill>
                  <a:schemeClr val="tx1"/>
                </a:solidFill>
              </a:rPr>
              <a:t>Adaptor</a:t>
            </a:r>
          </a:p>
        </p:txBody>
      </p:sp>
      <p:cxnSp>
        <p:nvCxnSpPr>
          <p:cNvPr id="262" name="Straight Arrow Connector 261">
            <a:extLst>
              <a:ext uri="{FF2B5EF4-FFF2-40B4-BE49-F238E27FC236}">
                <a16:creationId xmlns:a16="http://schemas.microsoft.com/office/drawing/2014/main" id="{6301B6C4-878C-4C28-911B-D73A12ADC3CB}"/>
              </a:ext>
            </a:extLst>
          </p:cNvPr>
          <p:cNvCxnSpPr>
            <a:cxnSpLocks/>
          </p:cNvCxnSpPr>
          <p:nvPr/>
        </p:nvCxnSpPr>
        <p:spPr>
          <a:xfrm flipV="1">
            <a:off x="3335616" y="4830476"/>
            <a:ext cx="5125275" cy="37673"/>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890DA3F7-607C-4887-B61D-D407E60F3FED}"/>
              </a:ext>
            </a:extLst>
          </p:cNvPr>
          <p:cNvCxnSpPr>
            <a:cxnSpLocks/>
          </p:cNvCxnSpPr>
          <p:nvPr/>
        </p:nvCxnSpPr>
        <p:spPr>
          <a:xfrm flipV="1">
            <a:off x="4376615" y="4694468"/>
            <a:ext cx="5442638" cy="40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D3E5245E-6069-4689-A125-517B983DA203}"/>
              </a:ext>
            </a:extLst>
          </p:cNvPr>
          <p:cNvCxnSpPr>
            <a:cxnSpLocks/>
          </p:cNvCxnSpPr>
          <p:nvPr/>
        </p:nvCxnSpPr>
        <p:spPr>
          <a:xfrm flipV="1">
            <a:off x="9819253" y="4681949"/>
            <a:ext cx="0" cy="400463"/>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B04521C3-B87F-4A93-845A-C76407DF7679}"/>
              </a:ext>
            </a:extLst>
          </p:cNvPr>
          <p:cNvCxnSpPr>
            <a:cxnSpLocks/>
          </p:cNvCxnSpPr>
          <p:nvPr/>
        </p:nvCxnSpPr>
        <p:spPr>
          <a:xfrm flipV="1">
            <a:off x="4354700" y="4732824"/>
            <a:ext cx="0" cy="326144"/>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86B53CDD-2B1A-4252-96DE-5D79C6462509}"/>
              </a:ext>
            </a:extLst>
          </p:cNvPr>
          <p:cNvCxnSpPr>
            <a:cxnSpLocks/>
          </p:cNvCxnSpPr>
          <p:nvPr/>
        </p:nvCxnSpPr>
        <p:spPr>
          <a:xfrm flipV="1">
            <a:off x="6981626" y="4714808"/>
            <a:ext cx="0" cy="361049"/>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0D52530F-D197-4748-AFDA-58DF598F293C}"/>
              </a:ext>
            </a:extLst>
          </p:cNvPr>
          <p:cNvCxnSpPr>
            <a:cxnSpLocks/>
          </p:cNvCxnSpPr>
          <p:nvPr/>
        </p:nvCxnSpPr>
        <p:spPr>
          <a:xfrm flipV="1">
            <a:off x="5920694" y="4832913"/>
            <a:ext cx="3843" cy="22179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D314E851-7C9B-4D25-8460-86CDC4CBAD43}"/>
              </a:ext>
            </a:extLst>
          </p:cNvPr>
          <p:cNvCxnSpPr>
            <a:cxnSpLocks/>
          </p:cNvCxnSpPr>
          <p:nvPr/>
        </p:nvCxnSpPr>
        <p:spPr>
          <a:xfrm flipH="1" flipV="1">
            <a:off x="3335616" y="4844747"/>
            <a:ext cx="5727" cy="201965"/>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25C28856-4207-49DE-8228-120797365FF0}"/>
              </a:ext>
            </a:extLst>
          </p:cNvPr>
          <p:cNvCxnSpPr>
            <a:cxnSpLocks/>
          </p:cNvCxnSpPr>
          <p:nvPr/>
        </p:nvCxnSpPr>
        <p:spPr>
          <a:xfrm flipV="1">
            <a:off x="8479108" y="4824932"/>
            <a:ext cx="1" cy="25271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0" name="Rectangle: Rounded Corners 269">
            <a:extLst>
              <a:ext uri="{FF2B5EF4-FFF2-40B4-BE49-F238E27FC236}">
                <a16:creationId xmlns:a16="http://schemas.microsoft.com/office/drawing/2014/main" id="{199A94F7-7273-4274-9092-6F36BD8C2253}"/>
              </a:ext>
            </a:extLst>
          </p:cNvPr>
          <p:cNvSpPr/>
          <p:nvPr/>
        </p:nvSpPr>
        <p:spPr>
          <a:xfrm>
            <a:off x="2385104" y="5065564"/>
            <a:ext cx="1477054" cy="21285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TextBox 270">
            <a:extLst>
              <a:ext uri="{FF2B5EF4-FFF2-40B4-BE49-F238E27FC236}">
                <a16:creationId xmlns:a16="http://schemas.microsoft.com/office/drawing/2014/main" id="{726D92D1-73F4-476F-AB52-E3CBC95BD42C}"/>
              </a:ext>
            </a:extLst>
          </p:cNvPr>
          <p:cNvSpPr txBox="1"/>
          <p:nvPr/>
        </p:nvSpPr>
        <p:spPr>
          <a:xfrm>
            <a:off x="2303679" y="5038383"/>
            <a:ext cx="1583459" cy="246221"/>
          </a:xfrm>
          <a:prstGeom prst="rect">
            <a:avLst/>
          </a:prstGeom>
          <a:noFill/>
          <a:ln>
            <a:noFill/>
          </a:ln>
        </p:spPr>
        <p:txBody>
          <a:bodyPr wrap="square" rtlCol="0">
            <a:spAutoFit/>
          </a:bodyPr>
          <a:lstStyle/>
          <a:p>
            <a:r>
              <a:rPr lang="en-US" sz="1000" b="1" dirty="0"/>
              <a:t>Cluster Resource Agent</a:t>
            </a:r>
          </a:p>
        </p:txBody>
      </p:sp>
      <p:cxnSp>
        <p:nvCxnSpPr>
          <p:cNvPr id="272" name="Straight Arrow Connector 271">
            <a:extLst>
              <a:ext uri="{FF2B5EF4-FFF2-40B4-BE49-F238E27FC236}">
                <a16:creationId xmlns:a16="http://schemas.microsoft.com/office/drawing/2014/main" id="{43F3C3DF-3E59-4EC4-9F4A-4E5B589176C5}"/>
              </a:ext>
            </a:extLst>
          </p:cNvPr>
          <p:cNvCxnSpPr>
            <a:cxnSpLocks/>
          </p:cNvCxnSpPr>
          <p:nvPr/>
        </p:nvCxnSpPr>
        <p:spPr>
          <a:xfrm flipH="1" flipV="1">
            <a:off x="6880272" y="4125029"/>
            <a:ext cx="1362" cy="723089"/>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8FBCD590-1049-408F-BA58-A938C1FFD56F}"/>
              </a:ext>
            </a:extLst>
          </p:cNvPr>
          <p:cNvCxnSpPr>
            <a:cxnSpLocks/>
          </p:cNvCxnSpPr>
          <p:nvPr/>
        </p:nvCxnSpPr>
        <p:spPr>
          <a:xfrm flipH="1">
            <a:off x="5951569" y="3862771"/>
            <a:ext cx="544483" cy="0"/>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7631BB4F-A7E6-45BA-B5FD-FB96E1A3CDBB}"/>
              </a:ext>
            </a:extLst>
          </p:cNvPr>
          <p:cNvCxnSpPr>
            <a:cxnSpLocks/>
          </p:cNvCxnSpPr>
          <p:nvPr/>
        </p:nvCxnSpPr>
        <p:spPr>
          <a:xfrm flipV="1">
            <a:off x="8722723" y="4009073"/>
            <a:ext cx="0" cy="672876"/>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08D8CF78-A147-4719-8B4C-D7BE2C072F36}"/>
              </a:ext>
            </a:extLst>
          </p:cNvPr>
          <p:cNvSpPr/>
          <p:nvPr/>
        </p:nvSpPr>
        <p:spPr>
          <a:xfrm>
            <a:off x="9793668" y="3532334"/>
            <a:ext cx="1797200" cy="85412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3D698944-05FE-480E-8B73-3266F3E3960D}"/>
              </a:ext>
            </a:extLst>
          </p:cNvPr>
          <p:cNvSpPr txBox="1"/>
          <p:nvPr/>
        </p:nvSpPr>
        <p:spPr>
          <a:xfrm>
            <a:off x="9829737" y="3757921"/>
            <a:ext cx="833579"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Migration Manager</a:t>
            </a:r>
          </a:p>
        </p:txBody>
      </p:sp>
      <p:sp>
        <p:nvSpPr>
          <p:cNvPr id="277" name="TextBox 276">
            <a:extLst>
              <a:ext uri="{FF2B5EF4-FFF2-40B4-BE49-F238E27FC236}">
                <a16:creationId xmlns:a16="http://schemas.microsoft.com/office/drawing/2014/main" id="{7D88EA02-3A77-49C7-A5E8-0842ED89B181}"/>
              </a:ext>
            </a:extLst>
          </p:cNvPr>
          <p:cNvSpPr txBox="1"/>
          <p:nvPr/>
        </p:nvSpPr>
        <p:spPr>
          <a:xfrm>
            <a:off x="10663316" y="3749396"/>
            <a:ext cx="908543"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Horizontal Auto Scaler</a:t>
            </a:r>
          </a:p>
        </p:txBody>
      </p:sp>
      <p:grpSp>
        <p:nvGrpSpPr>
          <p:cNvPr id="278" name="Group 277">
            <a:extLst>
              <a:ext uri="{FF2B5EF4-FFF2-40B4-BE49-F238E27FC236}">
                <a16:creationId xmlns:a16="http://schemas.microsoft.com/office/drawing/2014/main" id="{D053F652-31DE-44D7-81D3-CF78878F6C3C}"/>
              </a:ext>
            </a:extLst>
          </p:cNvPr>
          <p:cNvGrpSpPr/>
          <p:nvPr/>
        </p:nvGrpSpPr>
        <p:grpSpPr>
          <a:xfrm>
            <a:off x="2959898" y="6103445"/>
            <a:ext cx="1223443" cy="352575"/>
            <a:chOff x="4956802" y="4764981"/>
            <a:chExt cx="817410" cy="515639"/>
          </a:xfrm>
        </p:grpSpPr>
        <p:sp>
          <p:nvSpPr>
            <p:cNvPr id="279" name="Rectangle: Rounded Corners 278">
              <a:extLst>
                <a:ext uri="{FF2B5EF4-FFF2-40B4-BE49-F238E27FC236}">
                  <a16:creationId xmlns:a16="http://schemas.microsoft.com/office/drawing/2014/main" id="{EDD64E61-0826-4B31-A09F-D54CB421DD50}"/>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CE9068C5-4074-494F-B025-5EED91B2F8B1}"/>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cxnSp>
        <p:nvCxnSpPr>
          <p:cNvPr id="281" name="Straight Connector 280">
            <a:extLst>
              <a:ext uri="{FF2B5EF4-FFF2-40B4-BE49-F238E27FC236}">
                <a16:creationId xmlns:a16="http://schemas.microsoft.com/office/drawing/2014/main" id="{3031C6A1-88FB-4D7E-BE65-CFFBF14A7EDD}"/>
              </a:ext>
            </a:extLst>
          </p:cNvPr>
          <p:cNvCxnSpPr>
            <a:stCxn id="280" idx="2"/>
          </p:cNvCxnSpPr>
          <p:nvPr/>
        </p:nvCxnSpPr>
        <p:spPr>
          <a:xfrm>
            <a:off x="3606049" y="6456020"/>
            <a:ext cx="1212" cy="31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28A5089-6EE9-4A7F-B550-917538370ED9}"/>
              </a:ext>
            </a:extLst>
          </p:cNvPr>
          <p:cNvCxnSpPr>
            <a:cxnSpLocks/>
          </p:cNvCxnSpPr>
          <p:nvPr/>
        </p:nvCxnSpPr>
        <p:spPr>
          <a:xfrm flipV="1">
            <a:off x="3630945" y="6737351"/>
            <a:ext cx="7319089" cy="30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1848A031-3C0D-4797-BB8E-004DA5FA0837}"/>
              </a:ext>
            </a:extLst>
          </p:cNvPr>
          <p:cNvCxnSpPr>
            <a:cxnSpLocks/>
          </p:cNvCxnSpPr>
          <p:nvPr/>
        </p:nvCxnSpPr>
        <p:spPr>
          <a:xfrm>
            <a:off x="6163769" y="6439986"/>
            <a:ext cx="0" cy="335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A14B35B-583D-4557-8F8B-7135CE4F9156}"/>
              </a:ext>
            </a:extLst>
          </p:cNvPr>
          <p:cNvCxnSpPr>
            <a:cxnSpLocks/>
          </p:cNvCxnSpPr>
          <p:nvPr/>
        </p:nvCxnSpPr>
        <p:spPr>
          <a:xfrm>
            <a:off x="8692069" y="6464766"/>
            <a:ext cx="0" cy="289902"/>
          </a:xfrm>
          <a:prstGeom prst="line">
            <a:avLst/>
          </a:prstGeom>
        </p:spPr>
        <p:style>
          <a:lnRef idx="1">
            <a:schemeClr val="accent1"/>
          </a:lnRef>
          <a:fillRef idx="0">
            <a:schemeClr val="accent1"/>
          </a:fillRef>
          <a:effectRef idx="0">
            <a:schemeClr val="accent1"/>
          </a:effectRef>
          <a:fontRef idx="minor">
            <a:schemeClr val="tx1"/>
          </a:fontRef>
        </p:style>
      </p:cxnSp>
      <p:grpSp>
        <p:nvGrpSpPr>
          <p:cNvPr id="285" name="Group 284">
            <a:extLst>
              <a:ext uri="{FF2B5EF4-FFF2-40B4-BE49-F238E27FC236}">
                <a16:creationId xmlns:a16="http://schemas.microsoft.com/office/drawing/2014/main" id="{7E9C8A8A-4BBF-4E64-ACCA-B4ECAECD497D}"/>
              </a:ext>
            </a:extLst>
          </p:cNvPr>
          <p:cNvGrpSpPr/>
          <p:nvPr/>
        </p:nvGrpSpPr>
        <p:grpSpPr>
          <a:xfrm>
            <a:off x="5551757" y="6112191"/>
            <a:ext cx="1223443" cy="352575"/>
            <a:chOff x="4956802" y="4764981"/>
            <a:chExt cx="817410" cy="515639"/>
          </a:xfrm>
        </p:grpSpPr>
        <p:sp>
          <p:nvSpPr>
            <p:cNvPr id="286" name="Rectangle: Rounded Corners 285">
              <a:extLst>
                <a:ext uri="{FF2B5EF4-FFF2-40B4-BE49-F238E27FC236}">
                  <a16:creationId xmlns:a16="http://schemas.microsoft.com/office/drawing/2014/main" id="{469F3CDC-436B-443E-83C4-4A4C7B8E9424}"/>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TextBox 286">
              <a:extLst>
                <a:ext uri="{FF2B5EF4-FFF2-40B4-BE49-F238E27FC236}">
                  <a16:creationId xmlns:a16="http://schemas.microsoft.com/office/drawing/2014/main" id="{541C5222-ED8A-4124-8E46-8E17E80F2E57}"/>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grpSp>
        <p:nvGrpSpPr>
          <p:cNvPr id="288" name="Group 287">
            <a:extLst>
              <a:ext uri="{FF2B5EF4-FFF2-40B4-BE49-F238E27FC236}">
                <a16:creationId xmlns:a16="http://schemas.microsoft.com/office/drawing/2014/main" id="{3B241F93-4AEB-4B4F-B709-C4B138E6631C}"/>
              </a:ext>
            </a:extLst>
          </p:cNvPr>
          <p:cNvGrpSpPr/>
          <p:nvPr/>
        </p:nvGrpSpPr>
        <p:grpSpPr>
          <a:xfrm>
            <a:off x="8122482" y="6125789"/>
            <a:ext cx="1223443" cy="352575"/>
            <a:chOff x="4956802" y="4764981"/>
            <a:chExt cx="817410" cy="515639"/>
          </a:xfrm>
        </p:grpSpPr>
        <p:sp>
          <p:nvSpPr>
            <p:cNvPr id="289" name="Rectangle: Rounded Corners 288">
              <a:extLst>
                <a:ext uri="{FF2B5EF4-FFF2-40B4-BE49-F238E27FC236}">
                  <a16:creationId xmlns:a16="http://schemas.microsoft.com/office/drawing/2014/main" id="{3E2CEF78-A441-4D2B-8CEC-DB8724E654DD}"/>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a:extLst>
                <a:ext uri="{FF2B5EF4-FFF2-40B4-BE49-F238E27FC236}">
                  <a16:creationId xmlns:a16="http://schemas.microsoft.com/office/drawing/2014/main" id="{081AE4EC-E9FA-4590-87D0-B08810DFE91C}"/>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cxnSp>
        <p:nvCxnSpPr>
          <p:cNvPr id="291" name="Straight Connector 290">
            <a:extLst>
              <a:ext uri="{FF2B5EF4-FFF2-40B4-BE49-F238E27FC236}">
                <a16:creationId xmlns:a16="http://schemas.microsoft.com/office/drawing/2014/main" id="{E86B6D9F-C2EF-4AB0-9856-FC32DB6439F4}"/>
              </a:ext>
            </a:extLst>
          </p:cNvPr>
          <p:cNvCxnSpPr>
            <a:cxnSpLocks/>
          </p:cNvCxnSpPr>
          <p:nvPr/>
        </p:nvCxnSpPr>
        <p:spPr>
          <a:xfrm flipV="1">
            <a:off x="10950034" y="4369140"/>
            <a:ext cx="0" cy="236821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37570C2-B4B8-43FF-8016-0A002A85E1F3}"/>
              </a:ext>
            </a:extLst>
          </p:cNvPr>
          <p:cNvCxnSpPr>
            <a:cxnSpLocks/>
          </p:cNvCxnSpPr>
          <p:nvPr/>
        </p:nvCxnSpPr>
        <p:spPr>
          <a:xfrm flipV="1">
            <a:off x="10950034" y="1085417"/>
            <a:ext cx="0" cy="246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3B67ED1-BFD5-49D5-9332-273456C433C9}"/>
              </a:ext>
            </a:extLst>
          </p:cNvPr>
          <p:cNvCxnSpPr>
            <a:cxnSpLocks/>
          </p:cNvCxnSpPr>
          <p:nvPr/>
        </p:nvCxnSpPr>
        <p:spPr>
          <a:xfrm>
            <a:off x="2976386" y="1085417"/>
            <a:ext cx="7973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E2C15CA4-6A9D-454B-9163-5EADCDC265AC}"/>
              </a:ext>
            </a:extLst>
          </p:cNvPr>
          <p:cNvCxnSpPr>
            <a:cxnSpLocks/>
          </p:cNvCxnSpPr>
          <p:nvPr/>
        </p:nvCxnSpPr>
        <p:spPr>
          <a:xfrm>
            <a:off x="2976386" y="1085417"/>
            <a:ext cx="0" cy="47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3CE22B8A-1B17-463D-8D7E-B279FC8C4082}"/>
              </a:ext>
            </a:extLst>
          </p:cNvPr>
          <p:cNvSpPr/>
          <p:nvPr/>
        </p:nvSpPr>
        <p:spPr>
          <a:xfrm>
            <a:off x="4179555" y="582657"/>
            <a:ext cx="3499392" cy="529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Global Scheduling Platform</a:t>
            </a:r>
          </a:p>
        </p:txBody>
      </p:sp>
      <p:cxnSp>
        <p:nvCxnSpPr>
          <p:cNvPr id="296" name="Straight Arrow Connector 295">
            <a:extLst>
              <a:ext uri="{FF2B5EF4-FFF2-40B4-BE49-F238E27FC236}">
                <a16:creationId xmlns:a16="http://schemas.microsoft.com/office/drawing/2014/main" id="{94C1B6CA-8231-473A-8202-ECC864EE228F}"/>
              </a:ext>
            </a:extLst>
          </p:cNvPr>
          <p:cNvCxnSpPr>
            <a:cxnSpLocks/>
            <a:stCxn id="187" idx="3"/>
          </p:cNvCxnSpPr>
          <p:nvPr/>
        </p:nvCxnSpPr>
        <p:spPr>
          <a:xfrm>
            <a:off x="3348124" y="2506242"/>
            <a:ext cx="4339692" cy="588481"/>
          </a:xfrm>
          <a:prstGeom prst="straightConnector1">
            <a:avLst/>
          </a:prstGeom>
          <a:ln>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 name="Rectangle: Rounded Corners 296">
            <a:extLst>
              <a:ext uri="{FF2B5EF4-FFF2-40B4-BE49-F238E27FC236}">
                <a16:creationId xmlns:a16="http://schemas.microsoft.com/office/drawing/2014/main" id="{441B6CAB-749B-4672-89D0-7F00AE43C17E}"/>
              </a:ext>
            </a:extLst>
          </p:cNvPr>
          <p:cNvSpPr/>
          <p:nvPr/>
        </p:nvSpPr>
        <p:spPr>
          <a:xfrm>
            <a:off x="3934354" y="5069586"/>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extBox 297">
            <a:extLst>
              <a:ext uri="{FF2B5EF4-FFF2-40B4-BE49-F238E27FC236}">
                <a16:creationId xmlns:a16="http://schemas.microsoft.com/office/drawing/2014/main" id="{2A83C891-C8B0-491D-92F4-67ACC2FB2AA7}"/>
              </a:ext>
            </a:extLst>
          </p:cNvPr>
          <p:cNvSpPr txBox="1"/>
          <p:nvPr/>
        </p:nvSpPr>
        <p:spPr>
          <a:xfrm>
            <a:off x="3977049" y="5021423"/>
            <a:ext cx="772170" cy="400110"/>
          </a:xfrm>
          <a:prstGeom prst="rect">
            <a:avLst/>
          </a:prstGeom>
          <a:noFill/>
          <a:ln>
            <a:noFill/>
          </a:ln>
        </p:spPr>
        <p:txBody>
          <a:bodyPr wrap="square" rtlCol="0">
            <a:spAutoFit/>
          </a:bodyPr>
          <a:lstStyle/>
          <a:p>
            <a:r>
              <a:rPr lang="en-US" sz="1000" b="1" dirty="0"/>
              <a:t>Cluster Scheduler</a:t>
            </a:r>
          </a:p>
        </p:txBody>
      </p:sp>
      <p:sp>
        <p:nvSpPr>
          <p:cNvPr id="299" name="Rectangle: Rounded Corners 298">
            <a:extLst>
              <a:ext uri="{FF2B5EF4-FFF2-40B4-BE49-F238E27FC236}">
                <a16:creationId xmlns:a16="http://schemas.microsoft.com/office/drawing/2014/main" id="{B58BDA5C-DF03-4A21-84FB-414BD1D4D81F}"/>
              </a:ext>
            </a:extLst>
          </p:cNvPr>
          <p:cNvSpPr/>
          <p:nvPr/>
        </p:nvSpPr>
        <p:spPr>
          <a:xfrm>
            <a:off x="5058655" y="5069586"/>
            <a:ext cx="1477054" cy="21285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a:extLst>
              <a:ext uri="{FF2B5EF4-FFF2-40B4-BE49-F238E27FC236}">
                <a16:creationId xmlns:a16="http://schemas.microsoft.com/office/drawing/2014/main" id="{7098B190-8830-4B57-9BB0-159910192BAF}"/>
              </a:ext>
            </a:extLst>
          </p:cNvPr>
          <p:cNvSpPr txBox="1"/>
          <p:nvPr/>
        </p:nvSpPr>
        <p:spPr>
          <a:xfrm>
            <a:off x="4977231" y="5067300"/>
            <a:ext cx="1518820" cy="246221"/>
          </a:xfrm>
          <a:prstGeom prst="rect">
            <a:avLst/>
          </a:prstGeom>
          <a:noFill/>
          <a:ln>
            <a:noFill/>
          </a:ln>
        </p:spPr>
        <p:txBody>
          <a:bodyPr wrap="square" rtlCol="0">
            <a:spAutoFit/>
          </a:bodyPr>
          <a:lstStyle/>
          <a:p>
            <a:r>
              <a:rPr lang="en-US" sz="1000" b="1" dirty="0"/>
              <a:t>Cluster Resource Agent</a:t>
            </a:r>
          </a:p>
        </p:txBody>
      </p:sp>
      <p:sp>
        <p:nvSpPr>
          <p:cNvPr id="301" name="Rectangle: Rounded Corners 300">
            <a:extLst>
              <a:ext uri="{FF2B5EF4-FFF2-40B4-BE49-F238E27FC236}">
                <a16:creationId xmlns:a16="http://schemas.microsoft.com/office/drawing/2014/main" id="{E3DFEF07-B4F6-4736-BD75-E35E2FD695DD}"/>
              </a:ext>
            </a:extLst>
          </p:cNvPr>
          <p:cNvSpPr/>
          <p:nvPr/>
        </p:nvSpPr>
        <p:spPr>
          <a:xfrm>
            <a:off x="6607905" y="5073608"/>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extBox 301">
            <a:extLst>
              <a:ext uri="{FF2B5EF4-FFF2-40B4-BE49-F238E27FC236}">
                <a16:creationId xmlns:a16="http://schemas.microsoft.com/office/drawing/2014/main" id="{5CEF971F-EA0C-493F-8A66-5E165BEA473C}"/>
              </a:ext>
            </a:extLst>
          </p:cNvPr>
          <p:cNvSpPr txBox="1"/>
          <p:nvPr/>
        </p:nvSpPr>
        <p:spPr>
          <a:xfrm>
            <a:off x="6650600" y="5025445"/>
            <a:ext cx="772170" cy="400110"/>
          </a:xfrm>
          <a:prstGeom prst="rect">
            <a:avLst/>
          </a:prstGeom>
          <a:noFill/>
          <a:ln>
            <a:noFill/>
          </a:ln>
        </p:spPr>
        <p:txBody>
          <a:bodyPr wrap="square" rtlCol="0">
            <a:spAutoFit/>
          </a:bodyPr>
          <a:lstStyle/>
          <a:p>
            <a:r>
              <a:rPr lang="en-US" sz="1000" b="1" dirty="0"/>
              <a:t>Cluster Scheduler</a:t>
            </a:r>
          </a:p>
        </p:txBody>
      </p:sp>
      <p:sp>
        <p:nvSpPr>
          <p:cNvPr id="303" name="Rectangle: Rounded Corners 302">
            <a:extLst>
              <a:ext uri="{FF2B5EF4-FFF2-40B4-BE49-F238E27FC236}">
                <a16:creationId xmlns:a16="http://schemas.microsoft.com/office/drawing/2014/main" id="{3A97FBA6-FBD1-475E-BACB-78B8279C9CF9}"/>
              </a:ext>
            </a:extLst>
          </p:cNvPr>
          <p:cNvSpPr/>
          <p:nvPr/>
        </p:nvSpPr>
        <p:spPr>
          <a:xfrm>
            <a:off x="7821954" y="5097667"/>
            <a:ext cx="1477054" cy="21285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extBox 303">
            <a:extLst>
              <a:ext uri="{FF2B5EF4-FFF2-40B4-BE49-F238E27FC236}">
                <a16:creationId xmlns:a16="http://schemas.microsoft.com/office/drawing/2014/main" id="{6B418D9D-AE6B-43A5-8EDD-95B80E7386A1}"/>
              </a:ext>
            </a:extLst>
          </p:cNvPr>
          <p:cNvSpPr txBox="1"/>
          <p:nvPr/>
        </p:nvSpPr>
        <p:spPr>
          <a:xfrm>
            <a:off x="7740529" y="5070486"/>
            <a:ext cx="1583459" cy="246221"/>
          </a:xfrm>
          <a:prstGeom prst="rect">
            <a:avLst/>
          </a:prstGeom>
          <a:noFill/>
          <a:ln>
            <a:noFill/>
          </a:ln>
        </p:spPr>
        <p:txBody>
          <a:bodyPr wrap="square" rtlCol="0">
            <a:spAutoFit/>
          </a:bodyPr>
          <a:lstStyle/>
          <a:p>
            <a:r>
              <a:rPr lang="en-US" sz="1000" b="1" dirty="0"/>
              <a:t>Cluster Resource Agent</a:t>
            </a:r>
          </a:p>
        </p:txBody>
      </p:sp>
      <p:sp>
        <p:nvSpPr>
          <p:cNvPr id="305" name="Rectangle: Rounded Corners 304">
            <a:extLst>
              <a:ext uri="{FF2B5EF4-FFF2-40B4-BE49-F238E27FC236}">
                <a16:creationId xmlns:a16="http://schemas.microsoft.com/office/drawing/2014/main" id="{220056F5-F129-485C-A5E1-1C9A8EBEA9A5}"/>
              </a:ext>
            </a:extLst>
          </p:cNvPr>
          <p:cNvSpPr/>
          <p:nvPr/>
        </p:nvSpPr>
        <p:spPr>
          <a:xfrm>
            <a:off x="9371204" y="5101689"/>
            <a:ext cx="665246" cy="32223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TextBox 305">
            <a:extLst>
              <a:ext uri="{FF2B5EF4-FFF2-40B4-BE49-F238E27FC236}">
                <a16:creationId xmlns:a16="http://schemas.microsoft.com/office/drawing/2014/main" id="{AACDE564-6CC6-453D-961C-1169770CC3EB}"/>
              </a:ext>
            </a:extLst>
          </p:cNvPr>
          <p:cNvSpPr txBox="1"/>
          <p:nvPr/>
        </p:nvSpPr>
        <p:spPr>
          <a:xfrm>
            <a:off x="9413899" y="5053526"/>
            <a:ext cx="772170" cy="400110"/>
          </a:xfrm>
          <a:prstGeom prst="rect">
            <a:avLst/>
          </a:prstGeom>
          <a:noFill/>
          <a:ln>
            <a:noFill/>
          </a:ln>
        </p:spPr>
        <p:txBody>
          <a:bodyPr wrap="square" rtlCol="0">
            <a:spAutoFit/>
          </a:bodyPr>
          <a:lstStyle/>
          <a:p>
            <a:r>
              <a:rPr lang="en-US" sz="1000" b="1" dirty="0"/>
              <a:t>Cluster Scheduler</a:t>
            </a:r>
          </a:p>
        </p:txBody>
      </p:sp>
      <p:sp>
        <p:nvSpPr>
          <p:cNvPr id="118" name="Rectangle: Rounded Corners 117">
            <a:extLst>
              <a:ext uri="{FF2B5EF4-FFF2-40B4-BE49-F238E27FC236}">
                <a16:creationId xmlns:a16="http://schemas.microsoft.com/office/drawing/2014/main" id="{83DD7DAC-2931-40A8-93B8-DB8A212693AB}"/>
              </a:ext>
            </a:extLst>
          </p:cNvPr>
          <p:cNvSpPr/>
          <p:nvPr/>
        </p:nvSpPr>
        <p:spPr>
          <a:xfrm>
            <a:off x="6498139" y="3524696"/>
            <a:ext cx="930789" cy="631457"/>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BF86BD66-7F0D-4F16-8544-4E3A148DD729}"/>
              </a:ext>
            </a:extLst>
          </p:cNvPr>
          <p:cNvSpPr txBox="1"/>
          <p:nvPr/>
        </p:nvSpPr>
        <p:spPr>
          <a:xfrm>
            <a:off x="6542846" y="3483112"/>
            <a:ext cx="936372" cy="738664"/>
          </a:xfrm>
          <a:prstGeom prst="rect">
            <a:avLst/>
          </a:prstGeom>
          <a:noFill/>
          <a:ln>
            <a:noFill/>
          </a:ln>
        </p:spPr>
        <p:txBody>
          <a:bodyPr wrap="square" rtlCol="0">
            <a:spAutoFit/>
          </a:bodyPr>
          <a:lstStyle/>
          <a:p>
            <a:r>
              <a:rPr lang="en-US" sz="1400" b="1" dirty="0"/>
              <a:t>Cluster Resource </a:t>
            </a:r>
          </a:p>
          <a:p>
            <a:r>
              <a:rPr lang="en-US" sz="1400" b="1" dirty="0"/>
              <a:t>Collector</a:t>
            </a:r>
          </a:p>
        </p:txBody>
      </p:sp>
    </p:spTree>
    <p:extLst>
      <p:ext uri="{BB962C8B-B14F-4D97-AF65-F5344CB8AC3E}">
        <p14:creationId xmlns:p14="http://schemas.microsoft.com/office/powerpoint/2010/main" val="55216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56A8814-23DB-4D2E-B230-C436BA4E1584}"/>
              </a:ext>
            </a:extLst>
          </p:cNvPr>
          <p:cNvSpPr/>
          <p:nvPr/>
        </p:nvSpPr>
        <p:spPr>
          <a:xfrm>
            <a:off x="6191741" y="793965"/>
            <a:ext cx="5746135" cy="3805175"/>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B6183CC-FED6-4C98-B199-0D216001CA24}"/>
              </a:ext>
            </a:extLst>
          </p:cNvPr>
          <p:cNvSpPr/>
          <p:nvPr/>
        </p:nvSpPr>
        <p:spPr>
          <a:xfrm>
            <a:off x="6309353" y="948453"/>
            <a:ext cx="5529911" cy="3570290"/>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560E6ED-46A5-409A-955F-0864E3C63321}"/>
              </a:ext>
            </a:extLst>
          </p:cNvPr>
          <p:cNvSpPr/>
          <p:nvPr/>
        </p:nvSpPr>
        <p:spPr>
          <a:xfrm>
            <a:off x="8706706" y="2282884"/>
            <a:ext cx="190001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46" name="Title 1"/>
          <p:cNvSpPr>
            <a:spLocks noGrp="1"/>
          </p:cNvSpPr>
          <p:nvPr>
            <p:ph type="title"/>
          </p:nvPr>
        </p:nvSpPr>
        <p:spPr>
          <a:xfrm>
            <a:off x="427085" y="79060"/>
            <a:ext cx="8218521" cy="937037"/>
          </a:xfrm>
        </p:spPr>
        <p:txBody>
          <a:bodyPr>
            <a:noAutofit/>
          </a:bodyPr>
          <a:lstStyle/>
          <a:p>
            <a:r>
              <a:rPr lang="en-US" sz="3200" b="1" dirty="0">
                <a:solidFill>
                  <a:srgbClr val="C00000"/>
                </a:solidFill>
              </a:rPr>
              <a:t>Global Scheduler Deployment Option 2</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1AF902F-3325-4143-8997-9D9445C2C75E}"/>
              </a:ext>
            </a:extLst>
          </p:cNvPr>
          <p:cNvSpPr/>
          <p:nvPr/>
        </p:nvSpPr>
        <p:spPr>
          <a:xfrm>
            <a:off x="8627628" y="2357394"/>
            <a:ext cx="190001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83" name="Rectangle: Rounded Corners 82">
            <a:extLst>
              <a:ext uri="{FF2B5EF4-FFF2-40B4-BE49-F238E27FC236}">
                <a16:creationId xmlns:a16="http://schemas.microsoft.com/office/drawing/2014/main" id="{9FF345D0-F1D5-4984-8E15-070D4C896A9A}"/>
              </a:ext>
            </a:extLst>
          </p:cNvPr>
          <p:cNvSpPr/>
          <p:nvPr/>
        </p:nvSpPr>
        <p:spPr>
          <a:xfrm>
            <a:off x="2329443" y="5047253"/>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be 86">
            <a:extLst>
              <a:ext uri="{FF2B5EF4-FFF2-40B4-BE49-F238E27FC236}">
                <a16:creationId xmlns:a16="http://schemas.microsoft.com/office/drawing/2014/main" id="{1D2639BC-34D0-49DF-89B5-F882478416A0}"/>
              </a:ext>
            </a:extLst>
          </p:cNvPr>
          <p:cNvSpPr/>
          <p:nvPr/>
        </p:nvSpPr>
        <p:spPr>
          <a:xfrm>
            <a:off x="2936194" y="598667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Cube 88">
            <a:extLst>
              <a:ext uri="{FF2B5EF4-FFF2-40B4-BE49-F238E27FC236}">
                <a16:creationId xmlns:a16="http://schemas.microsoft.com/office/drawing/2014/main" id="{422CA254-89A3-498F-AE19-38D0D38B954D}"/>
              </a:ext>
            </a:extLst>
          </p:cNvPr>
          <p:cNvSpPr/>
          <p:nvPr/>
        </p:nvSpPr>
        <p:spPr>
          <a:xfrm>
            <a:off x="3226745" y="597541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TextBox 97">
            <a:extLst>
              <a:ext uri="{FF2B5EF4-FFF2-40B4-BE49-F238E27FC236}">
                <a16:creationId xmlns:a16="http://schemas.microsoft.com/office/drawing/2014/main" id="{C65B7A49-BF74-4059-9FF5-AB714DF4EE2B}"/>
              </a:ext>
            </a:extLst>
          </p:cNvPr>
          <p:cNvSpPr txBox="1"/>
          <p:nvPr/>
        </p:nvSpPr>
        <p:spPr>
          <a:xfrm>
            <a:off x="2388011" y="5391820"/>
            <a:ext cx="2385849" cy="369332"/>
          </a:xfrm>
          <a:prstGeom prst="rect">
            <a:avLst/>
          </a:prstGeom>
          <a:noFill/>
        </p:spPr>
        <p:txBody>
          <a:bodyPr wrap="square" rtlCol="0">
            <a:spAutoFit/>
          </a:bodyPr>
          <a:lstStyle/>
          <a:p>
            <a:pPr algn="ctr"/>
            <a:r>
              <a:rPr lang="en-US" dirty="0"/>
              <a:t>DC OpenStack Cluster1</a:t>
            </a:r>
          </a:p>
        </p:txBody>
      </p:sp>
      <p:sp>
        <p:nvSpPr>
          <p:cNvPr id="131" name="Cube 130">
            <a:extLst>
              <a:ext uri="{FF2B5EF4-FFF2-40B4-BE49-F238E27FC236}">
                <a16:creationId xmlns:a16="http://schemas.microsoft.com/office/drawing/2014/main" id="{2B97F7E0-1F82-4614-ACA3-D5DA9CF31BD8}"/>
              </a:ext>
            </a:extLst>
          </p:cNvPr>
          <p:cNvSpPr/>
          <p:nvPr/>
        </p:nvSpPr>
        <p:spPr>
          <a:xfrm>
            <a:off x="3690474" y="598667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Cube 131">
            <a:extLst>
              <a:ext uri="{FF2B5EF4-FFF2-40B4-BE49-F238E27FC236}">
                <a16:creationId xmlns:a16="http://schemas.microsoft.com/office/drawing/2014/main" id="{EBEEFC7E-A650-4334-8082-985105A0820C}"/>
              </a:ext>
            </a:extLst>
          </p:cNvPr>
          <p:cNvSpPr/>
          <p:nvPr/>
        </p:nvSpPr>
        <p:spPr>
          <a:xfrm>
            <a:off x="3981025" y="597541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Cube 146">
            <a:extLst>
              <a:ext uri="{FF2B5EF4-FFF2-40B4-BE49-F238E27FC236}">
                <a16:creationId xmlns:a16="http://schemas.microsoft.com/office/drawing/2014/main" id="{6D047153-B223-4AA5-8004-783EA36EC420}"/>
              </a:ext>
            </a:extLst>
          </p:cNvPr>
          <p:cNvSpPr/>
          <p:nvPr/>
        </p:nvSpPr>
        <p:spPr>
          <a:xfrm>
            <a:off x="3402255" y="5693125"/>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Cube 147">
            <a:extLst>
              <a:ext uri="{FF2B5EF4-FFF2-40B4-BE49-F238E27FC236}">
                <a16:creationId xmlns:a16="http://schemas.microsoft.com/office/drawing/2014/main" id="{607C8BD7-E3F7-473B-87A1-58AC5A55D8AC}"/>
              </a:ext>
            </a:extLst>
          </p:cNvPr>
          <p:cNvSpPr/>
          <p:nvPr/>
        </p:nvSpPr>
        <p:spPr>
          <a:xfrm>
            <a:off x="3692806" y="568186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99" name="Group 198">
            <a:extLst>
              <a:ext uri="{FF2B5EF4-FFF2-40B4-BE49-F238E27FC236}">
                <a16:creationId xmlns:a16="http://schemas.microsoft.com/office/drawing/2014/main" id="{CF3248CF-51B3-4750-B404-54B425C8FD4A}"/>
              </a:ext>
            </a:extLst>
          </p:cNvPr>
          <p:cNvGrpSpPr/>
          <p:nvPr/>
        </p:nvGrpSpPr>
        <p:grpSpPr>
          <a:xfrm>
            <a:off x="4179611" y="3325420"/>
            <a:ext cx="2027289" cy="923635"/>
            <a:chOff x="6574253" y="3711798"/>
            <a:chExt cx="2838691" cy="816283"/>
          </a:xfrm>
        </p:grpSpPr>
        <p:sp>
          <p:nvSpPr>
            <p:cNvPr id="200" name="Cylinder 199">
              <a:extLst>
                <a:ext uri="{FF2B5EF4-FFF2-40B4-BE49-F238E27FC236}">
                  <a16:creationId xmlns:a16="http://schemas.microsoft.com/office/drawing/2014/main" id="{22300701-1363-47CB-9966-08941DC1F21B}"/>
                </a:ext>
              </a:extLst>
            </p:cNvPr>
            <p:cNvSpPr/>
            <p:nvPr/>
          </p:nvSpPr>
          <p:spPr>
            <a:xfrm>
              <a:off x="6913172" y="3711798"/>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38EEF7C9-2E38-4D1A-B8C0-79E9F77C2EAC}"/>
                </a:ext>
              </a:extLst>
            </p:cNvPr>
            <p:cNvGrpSpPr/>
            <p:nvPr/>
          </p:nvGrpSpPr>
          <p:grpSpPr>
            <a:xfrm>
              <a:off x="6574253" y="3797397"/>
              <a:ext cx="2838691" cy="730684"/>
              <a:chOff x="6574253" y="3797397"/>
              <a:chExt cx="2838691" cy="730684"/>
            </a:xfrm>
          </p:grpSpPr>
          <p:sp>
            <p:nvSpPr>
              <p:cNvPr id="202" name="Cylinder 201">
                <a:extLst>
                  <a:ext uri="{FF2B5EF4-FFF2-40B4-BE49-F238E27FC236}">
                    <a16:creationId xmlns:a16="http://schemas.microsoft.com/office/drawing/2014/main" id="{E58DCE90-8F7C-4056-AEB8-1BF102EF98D7}"/>
                  </a:ext>
                </a:extLst>
              </p:cNvPr>
              <p:cNvSpPr/>
              <p:nvPr/>
            </p:nvSpPr>
            <p:spPr>
              <a:xfrm>
                <a:off x="6836745" y="3808061"/>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DEBFB43E-14C9-4DEF-A627-3FA1D65568C9}"/>
                  </a:ext>
                </a:extLst>
              </p:cNvPr>
              <p:cNvSpPr/>
              <p:nvPr/>
            </p:nvSpPr>
            <p:spPr>
              <a:xfrm>
                <a:off x="6574253" y="3797397"/>
                <a:ext cx="2838691" cy="164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Dynamic Resource  Info Cache</a:t>
                </a:r>
              </a:p>
            </p:txBody>
          </p:sp>
          <p:sp>
            <p:nvSpPr>
              <p:cNvPr id="204" name="Flowchart: Internal Storage 203">
                <a:extLst>
                  <a:ext uri="{FF2B5EF4-FFF2-40B4-BE49-F238E27FC236}">
                    <a16:creationId xmlns:a16="http://schemas.microsoft.com/office/drawing/2014/main" id="{9A0CD005-DC41-4AB2-871A-34AB101907AF}"/>
                  </a:ext>
                </a:extLst>
              </p:cNvPr>
              <p:cNvSpPr/>
              <p:nvPr/>
            </p:nvSpPr>
            <p:spPr>
              <a:xfrm>
                <a:off x="7189213" y="4095810"/>
                <a:ext cx="1720319" cy="357352"/>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Resource  Info</a:t>
                </a:r>
              </a:p>
            </p:txBody>
          </p:sp>
        </p:grpSp>
      </p:grpSp>
      <p:cxnSp>
        <p:nvCxnSpPr>
          <p:cNvPr id="205" name="Straight Arrow Connector 204">
            <a:extLst>
              <a:ext uri="{FF2B5EF4-FFF2-40B4-BE49-F238E27FC236}">
                <a16:creationId xmlns:a16="http://schemas.microsoft.com/office/drawing/2014/main" id="{35E26FA0-5ACA-40EE-A4A6-878E981A94FA}"/>
              </a:ext>
            </a:extLst>
          </p:cNvPr>
          <p:cNvCxnSpPr>
            <a:cxnSpLocks/>
            <a:endCxn id="197" idx="2"/>
          </p:cNvCxnSpPr>
          <p:nvPr/>
        </p:nvCxnSpPr>
        <p:spPr>
          <a:xfrm flipV="1">
            <a:off x="1406204" y="2845725"/>
            <a:ext cx="1114188" cy="30218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2" name="Group 211">
            <a:extLst>
              <a:ext uri="{FF2B5EF4-FFF2-40B4-BE49-F238E27FC236}">
                <a16:creationId xmlns:a16="http://schemas.microsoft.com/office/drawing/2014/main" id="{4ABF7507-9881-40C2-85A4-BAA07DA6BBB3}"/>
              </a:ext>
            </a:extLst>
          </p:cNvPr>
          <p:cNvGrpSpPr/>
          <p:nvPr/>
        </p:nvGrpSpPr>
        <p:grpSpPr>
          <a:xfrm>
            <a:off x="2753595" y="3186506"/>
            <a:ext cx="1565607" cy="1161954"/>
            <a:chOff x="-933875" y="3341291"/>
            <a:chExt cx="1489428" cy="999713"/>
          </a:xfrm>
        </p:grpSpPr>
        <p:sp>
          <p:nvSpPr>
            <p:cNvPr id="213" name="Cylinder 212">
              <a:extLst>
                <a:ext uri="{FF2B5EF4-FFF2-40B4-BE49-F238E27FC236}">
                  <a16:creationId xmlns:a16="http://schemas.microsoft.com/office/drawing/2014/main" id="{4FB9BF2F-B73C-4542-94C1-C6A47D696E76}"/>
                </a:ext>
              </a:extLst>
            </p:cNvPr>
            <p:cNvSpPr/>
            <p:nvPr/>
          </p:nvSpPr>
          <p:spPr>
            <a:xfrm>
              <a:off x="-788757" y="3341291"/>
              <a:ext cx="1282955" cy="896069"/>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ylinder 213">
              <a:extLst>
                <a:ext uri="{FF2B5EF4-FFF2-40B4-BE49-F238E27FC236}">
                  <a16:creationId xmlns:a16="http://schemas.microsoft.com/office/drawing/2014/main" id="{ED5E9F6C-055D-46BC-A11F-32DB6C5DD41D}"/>
                </a:ext>
              </a:extLst>
            </p:cNvPr>
            <p:cNvSpPr/>
            <p:nvPr/>
          </p:nvSpPr>
          <p:spPr>
            <a:xfrm>
              <a:off x="-871956" y="3455592"/>
              <a:ext cx="1282955" cy="868406"/>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18CF8CB-095D-4D8A-8653-11D245F8AECC}"/>
                </a:ext>
              </a:extLst>
            </p:cNvPr>
            <p:cNvSpPr/>
            <p:nvPr/>
          </p:nvSpPr>
          <p:spPr>
            <a:xfrm>
              <a:off x="-933875" y="3405176"/>
              <a:ext cx="1489428" cy="78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Static Info DB</a:t>
              </a:r>
            </a:p>
          </p:txBody>
        </p:sp>
        <p:sp>
          <p:nvSpPr>
            <p:cNvPr id="216" name="Flowchart: Internal Storage 215">
              <a:extLst>
                <a:ext uri="{FF2B5EF4-FFF2-40B4-BE49-F238E27FC236}">
                  <a16:creationId xmlns:a16="http://schemas.microsoft.com/office/drawing/2014/main" id="{1B4A05F7-5D3D-4E79-924C-062077DEB592}"/>
                </a:ext>
              </a:extLst>
            </p:cNvPr>
            <p:cNvSpPr/>
            <p:nvPr/>
          </p:nvSpPr>
          <p:spPr>
            <a:xfrm>
              <a:off x="-841200" y="3908015"/>
              <a:ext cx="1230479" cy="432989"/>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Geolocation/AZ, Resource Profile</a:t>
              </a:r>
            </a:p>
          </p:txBody>
        </p:sp>
        <p:sp>
          <p:nvSpPr>
            <p:cNvPr id="217" name="Flowchart: Internal Storage 216">
              <a:extLst>
                <a:ext uri="{FF2B5EF4-FFF2-40B4-BE49-F238E27FC236}">
                  <a16:creationId xmlns:a16="http://schemas.microsoft.com/office/drawing/2014/main" id="{53E5832F-F9C9-45D6-8D1C-FB33A32FF7DA}"/>
                </a:ext>
              </a:extLst>
            </p:cNvPr>
            <p:cNvSpPr/>
            <p:nvPr/>
          </p:nvSpPr>
          <p:spPr>
            <a:xfrm>
              <a:off x="-650895" y="3578608"/>
              <a:ext cx="862839" cy="310877"/>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Scheduling Policy Info</a:t>
              </a:r>
            </a:p>
          </p:txBody>
        </p:sp>
      </p:grpSp>
      <p:cxnSp>
        <p:nvCxnSpPr>
          <p:cNvPr id="219" name="Straight Arrow Connector 218">
            <a:extLst>
              <a:ext uri="{FF2B5EF4-FFF2-40B4-BE49-F238E27FC236}">
                <a16:creationId xmlns:a16="http://schemas.microsoft.com/office/drawing/2014/main" id="{2D0AF8F1-85A7-4363-9105-EE29550EE179}"/>
              </a:ext>
            </a:extLst>
          </p:cNvPr>
          <p:cNvCxnSpPr>
            <a:cxnSpLocks/>
          </p:cNvCxnSpPr>
          <p:nvPr/>
        </p:nvCxnSpPr>
        <p:spPr>
          <a:xfrm flipV="1">
            <a:off x="3282862" y="2589058"/>
            <a:ext cx="3335944" cy="27214"/>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9FEE557-36A0-4759-92C4-BAC953624AF7}"/>
              </a:ext>
            </a:extLst>
          </p:cNvPr>
          <p:cNvSpPr/>
          <p:nvPr/>
        </p:nvSpPr>
        <p:spPr>
          <a:xfrm>
            <a:off x="1926751" y="793965"/>
            <a:ext cx="1926178"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VM/Container Request</a:t>
            </a:r>
          </a:p>
        </p:txBody>
      </p:sp>
      <p:cxnSp>
        <p:nvCxnSpPr>
          <p:cNvPr id="126" name="Straight Arrow Connector 125">
            <a:extLst>
              <a:ext uri="{FF2B5EF4-FFF2-40B4-BE49-F238E27FC236}">
                <a16:creationId xmlns:a16="http://schemas.microsoft.com/office/drawing/2014/main" id="{C894F57E-1246-4E17-85C6-45EF5D276A13}"/>
              </a:ext>
            </a:extLst>
          </p:cNvPr>
          <p:cNvCxnSpPr>
            <a:cxnSpLocks/>
          </p:cNvCxnSpPr>
          <p:nvPr/>
        </p:nvCxnSpPr>
        <p:spPr>
          <a:xfrm>
            <a:off x="2701896" y="1974035"/>
            <a:ext cx="0" cy="24996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C12C94E4-B376-45B9-B6CD-E392FA260AE1}"/>
              </a:ext>
            </a:extLst>
          </p:cNvPr>
          <p:cNvSpPr/>
          <p:nvPr/>
        </p:nvSpPr>
        <p:spPr>
          <a:xfrm>
            <a:off x="1832900" y="2223995"/>
            <a:ext cx="1515224" cy="56449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sp>
        <p:nvSpPr>
          <p:cNvPr id="194" name="Rectangle 193">
            <a:extLst>
              <a:ext uri="{FF2B5EF4-FFF2-40B4-BE49-F238E27FC236}">
                <a16:creationId xmlns:a16="http://schemas.microsoft.com/office/drawing/2014/main" id="{8FF97E1C-EB0C-43F3-832A-7E4540FE9C03}"/>
              </a:ext>
            </a:extLst>
          </p:cNvPr>
          <p:cNvSpPr/>
          <p:nvPr/>
        </p:nvSpPr>
        <p:spPr>
          <a:xfrm>
            <a:off x="2220436" y="1533356"/>
            <a:ext cx="96292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LB</a:t>
            </a:r>
          </a:p>
        </p:txBody>
      </p:sp>
      <p:cxnSp>
        <p:nvCxnSpPr>
          <p:cNvPr id="195" name="Straight Arrow Connector 194">
            <a:extLst>
              <a:ext uri="{FF2B5EF4-FFF2-40B4-BE49-F238E27FC236}">
                <a16:creationId xmlns:a16="http://schemas.microsoft.com/office/drawing/2014/main" id="{77EF8E2D-5B94-4A04-AFB0-635E2E2D2D52}"/>
              </a:ext>
            </a:extLst>
          </p:cNvPr>
          <p:cNvCxnSpPr>
            <a:cxnSpLocks/>
          </p:cNvCxnSpPr>
          <p:nvPr/>
        </p:nvCxnSpPr>
        <p:spPr>
          <a:xfrm>
            <a:off x="2680934" y="1043022"/>
            <a:ext cx="0" cy="490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AE3CE80D-8FDD-4229-8C51-C6470458919B}"/>
              </a:ext>
            </a:extLst>
          </p:cNvPr>
          <p:cNvSpPr/>
          <p:nvPr/>
        </p:nvSpPr>
        <p:spPr>
          <a:xfrm>
            <a:off x="1757922" y="2296666"/>
            <a:ext cx="1524940" cy="5490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grpSp>
        <p:nvGrpSpPr>
          <p:cNvPr id="206" name="Group 205">
            <a:extLst>
              <a:ext uri="{FF2B5EF4-FFF2-40B4-BE49-F238E27FC236}">
                <a16:creationId xmlns:a16="http://schemas.microsoft.com/office/drawing/2014/main" id="{AFFCB588-E584-4BD6-9986-DFBA3189965C}"/>
              </a:ext>
            </a:extLst>
          </p:cNvPr>
          <p:cNvGrpSpPr/>
          <p:nvPr/>
        </p:nvGrpSpPr>
        <p:grpSpPr>
          <a:xfrm>
            <a:off x="529213" y="3186263"/>
            <a:ext cx="2394686" cy="1156761"/>
            <a:chOff x="-557118" y="1926600"/>
            <a:chExt cx="1736197" cy="994919"/>
          </a:xfrm>
        </p:grpSpPr>
        <p:sp>
          <p:nvSpPr>
            <p:cNvPr id="207" name="Cylinder 206">
              <a:extLst>
                <a:ext uri="{FF2B5EF4-FFF2-40B4-BE49-F238E27FC236}">
                  <a16:creationId xmlns:a16="http://schemas.microsoft.com/office/drawing/2014/main" id="{ACA0351B-87B8-45EA-80B0-B417E0CA5550}"/>
                </a:ext>
              </a:extLst>
            </p:cNvPr>
            <p:cNvSpPr/>
            <p:nvPr/>
          </p:nvSpPr>
          <p:spPr>
            <a:xfrm>
              <a:off x="-313110" y="1926600"/>
              <a:ext cx="1282955" cy="892865"/>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ylinder 207">
              <a:extLst>
                <a:ext uri="{FF2B5EF4-FFF2-40B4-BE49-F238E27FC236}">
                  <a16:creationId xmlns:a16="http://schemas.microsoft.com/office/drawing/2014/main" id="{F9D4442F-DBFC-47B6-A757-CDCE8F676777}"/>
                </a:ext>
              </a:extLst>
            </p:cNvPr>
            <p:cNvSpPr/>
            <p:nvPr/>
          </p:nvSpPr>
          <p:spPr>
            <a:xfrm>
              <a:off x="-396309" y="2005624"/>
              <a:ext cx="1282955" cy="900478"/>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536F41-CA17-4C48-A988-7907A7B601C1}"/>
                </a:ext>
              </a:extLst>
            </p:cNvPr>
            <p:cNvSpPr/>
            <p:nvPr/>
          </p:nvSpPr>
          <p:spPr>
            <a:xfrm>
              <a:off x="-557118" y="2035896"/>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Info DB</a:t>
              </a:r>
            </a:p>
          </p:txBody>
        </p:sp>
        <p:sp>
          <p:nvSpPr>
            <p:cNvPr id="210" name="Flowchart: Internal Storage 209">
              <a:extLst>
                <a:ext uri="{FF2B5EF4-FFF2-40B4-BE49-F238E27FC236}">
                  <a16:creationId xmlns:a16="http://schemas.microsoft.com/office/drawing/2014/main" id="{5705E89E-41D6-4AF6-99C6-DC052AC43F02}"/>
                </a:ext>
              </a:extLst>
            </p:cNvPr>
            <p:cNvSpPr/>
            <p:nvPr/>
          </p:nvSpPr>
          <p:spPr>
            <a:xfrm>
              <a:off x="-184958" y="2576266"/>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211" name="Flowchart: Internal Storage 210">
              <a:extLst>
                <a:ext uri="{FF2B5EF4-FFF2-40B4-BE49-F238E27FC236}">
                  <a16:creationId xmlns:a16="http://schemas.microsoft.com/office/drawing/2014/main" id="{7ABA3EFD-5C86-45A1-8A14-F0A8766BD8FC}"/>
                </a:ext>
              </a:extLst>
            </p:cNvPr>
            <p:cNvSpPr/>
            <p:nvPr/>
          </p:nvSpPr>
          <p:spPr>
            <a:xfrm>
              <a:off x="-184959" y="2277280"/>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cxnSp>
        <p:nvCxnSpPr>
          <p:cNvPr id="220" name="Straight Arrow Connector 219">
            <a:extLst>
              <a:ext uri="{FF2B5EF4-FFF2-40B4-BE49-F238E27FC236}">
                <a16:creationId xmlns:a16="http://schemas.microsoft.com/office/drawing/2014/main" id="{3D963B9C-A68D-4D74-9ADD-9E2A4976DA97}"/>
              </a:ext>
            </a:extLst>
          </p:cNvPr>
          <p:cNvCxnSpPr>
            <a:cxnSpLocks/>
            <a:endCxn id="197" idx="2"/>
          </p:cNvCxnSpPr>
          <p:nvPr/>
        </p:nvCxnSpPr>
        <p:spPr>
          <a:xfrm flipH="1" flipV="1">
            <a:off x="2520392" y="2845725"/>
            <a:ext cx="2595728" cy="452988"/>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DDB325-333C-430E-94A4-877FB52CCAFC}"/>
              </a:ext>
            </a:extLst>
          </p:cNvPr>
          <p:cNvCxnSpPr>
            <a:cxnSpLocks/>
          </p:cNvCxnSpPr>
          <p:nvPr/>
        </p:nvCxnSpPr>
        <p:spPr>
          <a:xfrm flipH="1">
            <a:off x="9211481" y="2863838"/>
            <a:ext cx="462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AE4961E6-8932-4324-BA4B-43E783CB495D}"/>
              </a:ext>
            </a:extLst>
          </p:cNvPr>
          <p:cNvSpPr/>
          <p:nvPr/>
        </p:nvSpPr>
        <p:spPr>
          <a:xfrm>
            <a:off x="8557506" y="2448292"/>
            <a:ext cx="1900018" cy="9090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Schedulers</a:t>
            </a:r>
          </a:p>
        </p:txBody>
      </p:sp>
      <p:cxnSp>
        <p:nvCxnSpPr>
          <p:cNvPr id="134" name="Straight Arrow Connector 133">
            <a:extLst>
              <a:ext uri="{FF2B5EF4-FFF2-40B4-BE49-F238E27FC236}">
                <a16:creationId xmlns:a16="http://schemas.microsoft.com/office/drawing/2014/main" id="{9056048B-8F21-4A1F-88FC-AA52A1B05CD1}"/>
              </a:ext>
            </a:extLst>
          </p:cNvPr>
          <p:cNvCxnSpPr>
            <a:cxnSpLocks/>
          </p:cNvCxnSpPr>
          <p:nvPr/>
        </p:nvCxnSpPr>
        <p:spPr>
          <a:xfrm>
            <a:off x="8206262" y="2635021"/>
            <a:ext cx="367515"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A96BD14-0B1B-4E31-A83E-1014320A3F38}"/>
              </a:ext>
            </a:extLst>
          </p:cNvPr>
          <p:cNvCxnSpPr>
            <a:cxnSpLocks/>
            <a:stCxn id="197" idx="2"/>
          </p:cNvCxnSpPr>
          <p:nvPr/>
        </p:nvCxnSpPr>
        <p:spPr>
          <a:xfrm>
            <a:off x="2520392" y="2845725"/>
            <a:ext cx="413081" cy="452987"/>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F68FA043-83A2-4F9A-9D39-303B3F6ACC8C}"/>
              </a:ext>
            </a:extLst>
          </p:cNvPr>
          <p:cNvSpPr/>
          <p:nvPr/>
        </p:nvSpPr>
        <p:spPr>
          <a:xfrm>
            <a:off x="6589214" y="1724427"/>
            <a:ext cx="1792985" cy="437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Dynamic Partition Mapper</a:t>
            </a:r>
          </a:p>
        </p:txBody>
      </p:sp>
      <p:sp>
        <p:nvSpPr>
          <p:cNvPr id="10" name="Arc 9">
            <a:extLst>
              <a:ext uri="{FF2B5EF4-FFF2-40B4-BE49-F238E27FC236}">
                <a16:creationId xmlns:a16="http://schemas.microsoft.com/office/drawing/2014/main" id="{A46A1DC5-FD16-4B45-8F54-F4DE4FAA1959}"/>
              </a:ext>
            </a:extLst>
          </p:cNvPr>
          <p:cNvSpPr/>
          <p:nvPr/>
        </p:nvSpPr>
        <p:spPr>
          <a:xfrm>
            <a:off x="3432963" y="2344327"/>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2" name="Rectangle: Rounded Corners 161">
            <a:extLst>
              <a:ext uri="{FF2B5EF4-FFF2-40B4-BE49-F238E27FC236}">
                <a16:creationId xmlns:a16="http://schemas.microsoft.com/office/drawing/2014/main" id="{692B7052-274A-4866-9085-DBD51528903D}"/>
              </a:ext>
            </a:extLst>
          </p:cNvPr>
          <p:cNvSpPr/>
          <p:nvPr/>
        </p:nvSpPr>
        <p:spPr>
          <a:xfrm>
            <a:off x="4921302" y="5055999"/>
            <a:ext cx="2452470" cy="122949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ube 162">
            <a:extLst>
              <a:ext uri="{FF2B5EF4-FFF2-40B4-BE49-F238E27FC236}">
                <a16:creationId xmlns:a16="http://schemas.microsoft.com/office/drawing/2014/main" id="{756AF854-92A4-467E-9077-E06C1B54EFC5}"/>
              </a:ext>
            </a:extLst>
          </p:cNvPr>
          <p:cNvSpPr/>
          <p:nvPr/>
        </p:nvSpPr>
        <p:spPr>
          <a:xfrm>
            <a:off x="5528053" y="599542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Cube 163">
            <a:extLst>
              <a:ext uri="{FF2B5EF4-FFF2-40B4-BE49-F238E27FC236}">
                <a16:creationId xmlns:a16="http://schemas.microsoft.com/office/drawing/2014/main" id="{F9EEEEBE-1EB5-48F0-A9A0-DF819CA5F7BF}"/>
              </a:ext>
            </a:extLst>
          </p:cNvPr>
          <p:cNvSpPr/>
          <p:nvPr/>
        </p:nvSpPr>
        <p:spPr>
          <a:xfrm>
            <a:off x="5818604" y="598416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TextBox 164">
            <a:extLst>
              <a:ext uri="{FF2B5EF4-FFF2-40B4-BE49-F238E27FC236}">
                <a16:creationId xmlns:a16="http://schemas.microsoft.com/office/drawing/2014/main" id="{131076C4-3CC1-42D8-8D4A-C00983CF63D7}"/>
              </a:ext>
            </a:extLst>
          </p:cNvPr>
          <p:cNvSpPr txBox="1"/>
          <p:nvPr/>
        </p:nvSpPr>
        <p:spPr>
          <a:xfrm>
            <a:off x="4946217" y="5400975"/>
            <a:ext cx="2385849" cy="369332"/>
          </a:xfrm>
          <a:prstGeom prst="rect">
            <a:avLst/>
          </a:prstGeom>
          <a:noFill/>
        </p:spPr>
        <p:txBody>
          <a:bodyPr wrap="square" rtlCol="0">
            <a:spAutoFit/>
          </a:bodyPr>
          <a:lstStyle/>
          <a:p>
            <a:pPr algn="ctr"/>
            <a:r>
              <a:rPr lang="en-US" dirty="0"/>
              <a:t>DC Kubernetes Cluster2</a:t>
            </a:r>
          </a:p>
        </p:txBody>
      </p:sp>
      <p:sp>
        <p:nvSpPr>
          <p:cNvPr id="169" name="Cube 168">
            <a:extLst>
              <a:ext uri="{FF2B5EF4-FFF2-40B4-BE49-F238E27FC236}">
                <a16:creationId xmlns:a16="http://schemas.microsoft.com/office/drawing/2014/main" id="{FD8DBEE6-346F-4055-8C27-8D4F9E54016D}"/>
              </a:ext>
            </a:extLst>
          </p:cNvPr>
          <p:cNvSpPr/>
          <p:nvPr/>
        </p:nvSpPr>
        <p:spPr>
          <a:xfrm>
            <a:off x="6282333" y="599542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Cube 179">
            <a:extLst>
              <a:ext uri="{FF2B5EF4-FFF2-40B4-BE49-F238E27FC236}">
                <a16:creationId xmlns:a16="http://schemas.microsoft.com/office/drawing/2014/main" id="{B05C9780-ED0F-4D88-B8BC-EA22724025E6}"/>
              </a:ext>
            </a:extLst>
          </p:cNvPr>
          <p:cNvSpPr/>
          <p:nvPr/>
        </p:nvSpPr>
        <p:spPr>
          <a:xfrm>
            <a:off x="6572884" y="598416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Cube 181">
            <a:extLst>
              <a:ext uri="{FF2B5EF4-FFF2-40B4-BE49-F238E27FC236}">
                <a16:creationId xmlns:a16="http://schemas.microsoft.com/office/drawing/2014/main" id="{B3A6AB44-D4AC-4EC1-8F6B-1A0A7222809A}"/>
              </a:ext>
            </a:extLst>
          </p:cNvPr>
          <p:cNvSpPr/>
          <p:nvPr/>
        </p:nvSpPr>
        <p:spPr>
          <a:xfrm>
            <a:off x="5994114" y="5701871"/>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Cube 182">
            <a:extLst>
              <a:ext uri="{FF2B5EF4-FFF2-40B4-BE49-F238E27FC236}">
                <a16:creationId xmlns:a16="http://schemas.microsoft.com/office/drawing/2014/main" id="{7D17347E-BBF6-4386-A52C-0F9B80DC6D5E}"/>
              </a:ext>
            </a:extLst>
          </p:cNvPr>
          <p:cNvSpPr/>
          <p:nvPr/>
        </p:nvSpPr>
        <p:spPr>
          <a:xfrm>
            <a:off x="6284665" y="5690612"/>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5" name="Rectangle: Rounded Corners 224">
            <a:extLst>
              <a:ext uri="{FF2B5EF4-FFF2-40B4-BE49-F238E27FC236}">
                <a16:creationId xmlns:a16="http://schemas.microsoft.com/office/drawing/2014/main" id="{F481C5D0-4CC7-47E3-B596-CD2249ACEC54}"/>
              </a:ext>
            </a:extLst>
          </p:cNvPr>
          <p:cNvSpPr/>
          <p:nvPr/>
        </p:nvSpPr>
        <p:spPr>
          <a:xfrm>
            <a:off x="7492026" y="5069597"/>
            <a:ext cx="2737747" cy="121589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ube 225">
            <a:extLst>
              <a:ext uri="{FF2B5EF4-FFF2-40B4-BE49-F238E27FC236}">
                <a16:creationId xmlns:a16="http://schemas.microsoft.com/office/drawing/2014/main" id="{39EFCEED-9F8B-454B-BBBF-D740D097F805}"/>
              </a:ext>
            </a:extLst>
          </p:cNvPr>
          <p:cNvSpPr/>
          <p:nvPr/>
        </p:nvSpPr>
        <p:spPr>
          <a:xfrm>
            <a:off x="8098778" y="600901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7" name="Cube 226">
            <a:extLst>
              <a:ext uri="{FF2B5EF4-FFF2-40B4-BE49-F238E27FC236}">
                <a16:creationId xmlns:a16="http://schemas.microsoft.com/office/drawing/2014/main" id="{134C30C7-0D0C-4015-80F2-69CFD2628AB6}"/>
              </a:ext>
            </a:extLst>
          </p:cNvPr>
          <p:cNvSpPr/>
          <p:nvPr/>
        </p:nvSpPr>
        <p:spPr>
          <a:xfrm>
            <a:off x="8389329" y="599776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8" name="TextBox 227">
            <a:extLst>
              <a:ext uri="{FF2B5EF4-FFF2-40B4-BE49-F238E27FC236}">
                <a16:creationId xmlns:a16="http://schemas.microsoft.com/office/drawing/2014/main" id="{2AD9202D-A591-48BD-B7E4-B01ACC99A3A9}"/>
              </a:ext>
            </a:extLst>
          </p:cNvPr>
          <p:cNvSpPr txBox="1"/>
          <p:nvPr/>
        </p:nvSpPr>
        <p:spPr>
          <a:xfrm>
            <a:off x="7348446" y="5406461"/>
            <a:ext cx="3009224" cy="369332"/>
          </a:xfrm>
          <a:prstGeom prst="rect">
            <a:avLst/>
          </a:prstGeom>
          <a:noFill/>
        </p:spPr>
        <p:txBody>
          <a:bodyPr wrap="square" rtlCol="0">
            <a:spAutoFit/>
          </a:bodyPr>
          <a:lstStyle/>
          <a:p>
            <a:pPr algn="ctr"/>
            <a:r>
              <a:rPr lang="en-US" dirty="0"/>
              <a:t>Edge Site Kubernetes Cluster3</a:t>
            </a:r>
          </a:p>
        </p:txBody>
      </p:sp>
      <p:sp>
        <p:nvSpPr>
          <p:cNvPr id="229" name="Cube 228">
            <a:extLst>
              <a:ext uri="{FF2B5EF4-FFF2-40B4-BE49-F238E27FC236}">
                <a16:creationId xmlns:a16="http://schemas.microsoft.com/office/drawing/2014/main" id="{B7270109-F928-4343-9BED-A494859001D3}"/>
              </a:ext>
            </a:extLst>
          </p:cNvPr>
          <p:cNvSpPr/>
          <p:nvPr/>
        </p:nvSpPr>
        <p:spPr>
          <a:xfrm>
            <a:off x="8853058" y="600901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0" name="Cube 229">
            <a:extLst>
              <a:ext uri="{FF2B5EF4-FFF2-40B4-BE49-F238E27FC236}">
                <a16:creationId xmlns:a16="http://schemas.microsoft.com/office/drawing/2014/main" id="{62A2B4C2-4AE5-4D03-84AF-52849F7C5DD0}"/>
              </a:ext>
            </a:extLst>
          </p:cNvPr>
          <p:cNvSpPr/>
          <p:nvPr/>
        </p:nvSpPr>
        <p:spPr>
          <a:xfrm>
            <a:off x="9143609" y="599776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1" name="Cube 230">
            <a:extLst>
              <a:ext uri="{FF2B5EF4-FFF2-40B4-BE49-F238E27FC236}">
                <a16:creationId xmlns:a16="http://schemas.microsoft.com/office/drawing/2014/main" id="{DC5488EF-C6DB-4100-AB10-0E1D46DBCF5E}"/>
              </a:ext>
            </a:extLst>
          </p:cNvPr>
          <p:cNvSpPr/>
          <p:nvPr/>
        </p:nvSpPr>
        <p:spPr>
          <a:xfrm>
            <a:off x="8564839" y="571546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2" name="Cube 231">
            <a:extLst>
              <a:ext uri="{FF2B5EF4-FFF2-40B4-BE49-F238E27FC236}">
                <a16:creationId xmlns:a16="http://schemas.microsoft.com/office/drawing/2014/main" id="{5B6D2AB5-F930-480D-BE42-B73F947B12CB}"/>
              </a:ext>
            </a:extLst>
          </p:cNvPr>
          <p:cNvSpPr/>
          <p:nvPr/>
        </p:nvSpPr>
        <p:spPr>
          <a:xfrm>
            <a:off x="8855390" y="570421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8" name="Rectangle 257">
            <a:extLst>
              <a:ext uri="{FF2B5EF4-FFF2-40B4-BE49-F238E27FC236}">
                <a16:creationId xmlns:a16="http://schemas.microsoft.com/office/drawing/2014/main" id="{AA4EB942-3868-46A3-A3AD-B1FE1B5AA314}"/>
              </a:ext>
            </a:extLst>
          </p:cNvPr>
          <p:cNvSpPr/>
          <p:nvPr/>
        </p:nvSpPr>
        <p:spPr>
          <a:xfrm>
            <a:off x="8877585" y="2473917"/>
            <a:ext cx="1165444" cy="25968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Local Cache</a:t>
            </a:r>
          </a:p>
        </p:txBody>
      </p:sp>
      <p:sp>
        <p:nvSpPr>
          <p:cNvPr id="127" name="Rectangle 126">
            <a:extLst>
              <a:ext uri="{FF2B5EF4-FFF2-40B4-BE49-F238E27FC236}">
                <a16:creationId xmlns:a16="http://schemas.microsoft.com/office/drawing/2014/main" id="{0BAB45CC-C208-45E2-960E-5958DB87E526}"/>
              </a:ext>
            </a:extLst>
          </p:cNvPr>
          <p:cNvSpPr/>
          <p:nvPr/>
        </p:nvSpPr>
        <p:spPr>
          <a:xfrm>
            <a:off x="6589214" y="1209244"/>
            <a:ext cx="1792985" cy="437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Cluster CRD Controller</a:t>
            </a:r>
          </a:p>
        </p:txBody>
      </p:sp>
      <p:cxnSp>
        <p:nvCxnSpPr>
          <p:cNvPr id="128" name="Straight Arrow Connector 127">
            <a:extLst>
              <a:ext uri="{FF2B5EF4-FFF2-40B4-BE49-F238E27FC236}">
                <a16:creationId xmlns:a16="http://schemas.microsoft.com/office/drawing/2014/main" id="{0B21BDE2-4943-4627-8431-969C561897D6}"/>
              </a:ext>
            </a:extLst>
          </p:cNvPr>
          <p:cNvCxnSpPr>
            <a:cxnSpLocks/>
            <a:endCxn id="127" idx="1"/>
          </p:cNvCxnSpPr>
          <p:nvPr/>
        </p:nvCxnSpPr>
        <p:spPr>
          <a:xfrm flipV="1">
            <a:off x="3327112" y="1427996"/>
            <a:ext cx="3262102" cy="93224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B5AF6DF-AA17-4F11-8E83-E163C3724B2A}"/>
              </a:ext>
            </a:extLst>
          </p:cNvPr>
          <p:cNvCxnSpPr>
            <a:cxnSpLocks/>
            <a:stCxn id="193" idx="3"/>
            <a:endCxn id="102" idx="1"/>
          </p:cNvCxnSpPr>
          <p:nvPr/>
        </p:nvCxnSpPr>
        <p:spPr>
          <a:xfrm flipV="1">
            <a:off x="3348124" y="1943179"/>
            <a:ext cx="3241090" cy="56306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8442FFAB-BCCB-41B5-AC09-046A6D02420F}"/>
              </a:ext>
            </a:extLst>
          </p:cNvPr>
          <p:cNvSpPr/>
          <p:nvPr/>
        </p:nvSpPr>
        <p:spPr>
          <a:xfrm>
            <a:off x="6724041" y="2433592"/>
            <a:ext cx="1470089" cy="65517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103" name="Rectangle 102">
            <a:extLst>
              <a:ext uri="{FF2B5EF4-FFF2-40B4-BE49-F238E27FC236}">
                <a16:creationId xmlns:a16="http://schemas.microsoft.com/office/drawing/2014/main" id="{C2BA7A0E-5C6B-450A-9B6B-BDCA8498ADA8}"/>
              </a:ext>
            </a:extLst>
          </p:cNvPr>
          <p:cNvSpPr/>
          <p:nvPr/>
        </p:nvSpPr>
        <p:spPr>
          <a:xfrm>
            <a:off x="6623688" y="2515454"/>
            <a:ext cx="1470089" cy="65517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VM/Container Request Distributor</a:t>
            </a:r>
          </a:p>
        </p:txBody>
      </p:sp>
      <p:sp>
        <p:nvSpPr>
          <p:cNvPr id="79" name="Rectangle 78">
            <a:extLst>
              <a:ext uri="{FF2B5EF4-FFF2-40B4-BE49-F238E27FC236}">
                <a16:creationId xmlns:a16="http://schemas.microsoft.com/office/drawing/2014/main" id="{C24B1471-E60C-4315-AAC1-D113E53A3B76}"/>
              </a:ext>
            </a:extLst>
          </p:cNvPr>
          <p:cNvSpPr/>
          <p:nvPr/>
        </p:nvSpPr>
        <p:spPr>
          <a:xfrm>
            <a:off x="9590661" y="3082610"/>
            <a:ext cx="904917" cy="37095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K8S Adaptor</a:t>
            </a:r>
          </a:p>
        </p:txBody>
      </p:sp>
      <p:sp>
        <p:nvSpPr>
          <p:cNvPr id="80" name="Rectangle 79">
            <a:extLst>
              <a:ext uri="{FF2B5EF4-FFF2-40B4-BE49-F238E27FC236}">
                <a16:creationId xmlns:a16="http://schemas.microsoft.com/office/drawing/2014/main" id="{15B742BF-FDB1-43CA-96A3-A059C6D8DB9F}"/>
              </a:ext>
            </a:extLst>
          </p:cNvPr>
          <p:cNvSpPr/>
          <p:nvPr/>
        </p:nvSpPr>
        <p:spPr>
          <a:xfrm>
            <a:off x="8584830" y="3067950"/>
            <a:ext cx="992807" cy="39103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endParaRPr lang="en-US" sz="1400" b="1" dirty="0">
              <a:solidFill>
                <a:schemeClr val="tx1"/>
              </a:solidFill>
            </a:endParaRPr>
          </a:p>
          <a:p>
            <a:pPr algn="ctr"/>
            <a:r>
              <a:rPr lang="en-US" sz="1400" b="1" dirty="0">
                <a:solidFill>
                  <a:schemeClr val="tx1"/>
                </a:solidFill>
              </a:rPr>
              <a:t>Adaptor</a:t>
            </a:r>
          </a:p>
        </p:txBody>
      </p:sp>
      <p:sp>
        <p:nvSpPr>
          <p:cNvPr id="93" name="Rectangle: Rounded Corners 92">
            <a:extLst>
              <a:ext uri="{FF2B5EF4-FFF2-40B4-BE49-F238E27FC236}">
                <a16:creationId xmlns:a16="http://schemas.microsoft.com/office/drawing/2014/main" id="{268F5DC5-7E89-490A-9E3C-52BC6FFE6BAB}"/>
              </a:ext>
            </a:extLst>
          </p:cNvPr>
          <p:cNvSpPr/>
          <p:nvPr/>
        </p:nvSpPr>
        <p:spPr>
          <a:xfrm>
            <a:off x="7622616" y="5094930"/>
            <a:ext cx="1771229" cy="28745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DD64A6B-CD51-4138-A93F-315F567E6FDD}"/>
              </a:ext>
            </a:extLst>
          </p:cNvPr>
          <p:cNvSpPr txBox="1"/>
          <p:nvPr/>
        </p:nvSpPr>
        <p:spPr>
          <a:xfrm>
            <a:off x="7556453" y="5067746"/>
            <a:ext cx="1853080" cy="276999"/>
          </a:xfrm>
          <a:prstGeom prst="rect">
            <a:avLst/>
          </a:prstGeom>
          <a:noFill/>
          <a:ln>
            <a:noFill/>
          </a:ln>
        </p:spPr>
        <p:txBody>
          <a:bodyPr wrap="square" rtlCol="0">
            <a:spAutoFit/>
          </a:bodyPr>
          <a:lstStyle/>
          <a:p>
            <a:r>
              <a:rPr lang="en-US" sz="1200" b="1" dirty="0"/>
              <a:t>Cluster Resource Collector</a:t>
            </a:r>
          </a:p>
        </p:txBody>
      </p:sp>
      <p:cxnSp>
        <p:nvCxnSpPr>
          <p:cNvPr id="95" name="Straight Arrow Connector 94">
            <a:extLst>
              <a:ext uri="{FF2B5EF4-FFF2-40B4-BE49-F238E27FC236}">
                <a16:creationId xmlns:a16="http://schemas.microsoft.com/office/drawing/2014/main" id="{9EC6004A-6557-4E08-865A-160ED0C63CC9}"/>
              </a:ext>
            </a:extLst>
          </p:cNvPr>
          <p:cNvCxnSpPr>
            <a:cxnSpLocks/>
          </p:cNvCxnSpPr>
          <p:nvPr/>
        </p:nvCxnSpPr>
        <p:spPr>
          <a:xfrm flipV="1">
            <a:off x="3335616" y="4830476"/>
            <a:ext cx="5125275" cy="37673"/>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C9FDED-CF9F-4D27-B6E7-451EACF75AA4}"/>
              </a:ext>
            </a:extLst>
          </p:cNvPr>
          <p:cNvCxnSpPr>
            <a:cxnSpLocks/>
          </p:cNvCxnSpPr>
          <p:nvPr/>
        </p:nvCxnSpPr>
        <p:spPr>
          <a:xfrm flipV="1">
            <a:off x="4376615" y="4694468"/>
            <a:ext cx="5442638" cy="40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DA5467B-EEBD-4F16-818C-B39E041EBA12}"/>
              </a:ext>
            </a:extLst>
          </p:cNvPr>
          <p:cNvCxnSpPr>
            <a:cxnSpLocks/>
          </p:cNvCxnSpPr>
          <p:nvPr/>
        </p:nvCxnSpPr>
        <p:spPr>
          <a:xfrm flipV="1">
            <a:off x="9819253" y="4681949"/>
            <a:ext cx="0" cy="400463"/>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51F69F4-B573-4B60-B31F-13874241B06D}"/>
              </a:ext>
            </a:extLst>
          </p:cNvPr>
          <p:cNvCxnSpPr>
            <a:cxnSpLocks/>
          </p:cNvCxnSpPr>
          <p:nvPr/>
        </p:nvCxnSpPr>
        <p:spPr>
          <a:xfrm flipV="1">
            <a:off x="4354700" y="4732824"/>
            <a:ext cx="0" cy="326144"/>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08A57FE-0F1A-4C53-8BF0-4A14DC12EF65}"/>
              </a:ext>
            </a:extLst>
          </p:cNvPr>
          <p:cNvCxnSpPr>
            <a:cxnSpLocks/>
          </p:cNvCxnSpPr>
          <p:nvPr/>
        </p:nvCxnSpPr>
        <p:spPr>
          <a:xfrm flipV="1">
            <a:off x="6981626" y="4714808"/>
            <a:ext cx="0" cy="361049"/>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0D8C44B-2F5A-4C3D-9E65-9930948827ED}"/>
              </a:ext>
            </a:extLst>
          </p:cNvPr>
          <p:cNvCxnSpPr>
            <a:cxnSpLocks/>
          </p:cNvCxnSpPr>
          <p:nvPr/>
        </p:nvCxnSpPr>
        <p:spPr>
          <a:xfrm flipV="1">
            <a:off x="5920694" y="4832913"/>
            <a:ext cx="3843" cy="22179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F318950-F168-456C-9694-20F33B629015}"/>
              </a:ext>
            </a:extLst>
          </p:cNvPr>
          <p:cNvCxnSpPr>
            <a:cxnSpLocks/>
          </p:cNvCxnSpPr>
          <p:nvPr/>
        </p:nvCxnSpPr>
        <p:spPr>
          <a:xfrm flipH="1" flipV="1">
            <a:off x="3335616" y="4844747"/>
            <a:ext cx="5727" cy="201965"/>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44749755-FBC1-47B9-B4AE-4F6B6B9FE446}"/>
              </a:ext>
            </a:extLst>
          </p:cNvPr>
          <p:cNvCxnSpPr>
            <a:cxnSpLocks/>
          </p:cNvCxnSpPr>
          <p:nvPr/>
        </p:nvCxnSpPr>
        <p:spPr>
          <a:xfrm flipV="1">
            <a:off x="8479108" y="4824932"/>
            <a:ext cx="1" cy="252712"/>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tangle: Rounded Corners 114">
            <a:extLst>
              <a:ext uri="{FF2B5EF4-FFF2-40B4-BE49-F238E27FC236}">
                <a16:creationId xmlns:a16="http://schemas.microsoft.com/office/drawing/2014/main" id="{B106053A-F36A-4F11-96B9-3C7CAF79A90C}"/>
              </a:ext>
            </a:extLst>
          </p:cNvPr>
          <p:cNvSpPr/>
          <p:nvPr/>
        </p:nvSpPr>
        <p:spPr>
          <a:xfrm>
            <a:off x="2385103" y="5065564"/>
            <a:ext cx="1771229" cy="28745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B1C588F8-D418-4BF3-B2A3-09CED502238B}"/>
              </a:ext>
            </a:extLst>
          </p:cNvPr>
          <p:cNvSpPr txBox="1"/>
          <p:nvPr/>
        </p:nvSpPr>
        <p:spPr>
          <a:xfrm>
            <a:off x="2303679" y="5038383"/>
            <a:ext cx="1868341" cy="277000"/>
          </a:xfrm>
          <a:prstGeom prst="rect">
            <a:avLst/>
          </a:prstGeom>
          <a:noFill/>
          <a:ln>
            <a:noFill/>
          </a:ln>
        </p:spPr>
        <p:txBody>
          <a:bodyPr wrap="square" rtlCol="0">
            <a:spAutoFit/>
          </a:bodyPr>
          <a:lstStyle/>
          <a:p>
            <a:r>
              <a:rPr lang="en-US" sz="1200" b="1" dirty="0"/>
              <a:t>Cluster Resource Collector</a:t>
            </a:r>
          </a:p>
        </p:txBody>
      </p:sp>
      <p:grpSp>
        <p:nvGrpSpPr>
          <p:cNvPr id="117" name="Group 116">
            <a:extLst>
              <a:ext uri="{FF2B5EF4-FFF2-40B4-BE49-F238E27FC236}">
                <a16:creationId xmlns:a16="http://schemas.microsoft.com/office/drawing/2014/main" id="{3C2C5A4B-22E8-41CF-8CC8-592C58BE7457}"/>
              </a:ext>
            </a:extLst>
          </p:cNvPr>
          <p:cNvGrpSpPr/>
          <p:nvPr/>
        </p:nvGrpSpPr>
        <p:grpSpPr>
          <a:xfrm>
            <a:off x="4964593" y="5055228"/>
            <a:ext cx="1947344" cy="314634"/>
            <a:chOff x="537957" y="4806430"/>
            <a:chExt cx="948342" cy="340566"/>
          </a:xfrm>
          <a:solidFill>
            <a:srgbClr val="DFC9EF"/>
          </a:solidFill>
        </p:grpSpPr>
        <p:sp>
          <p:nvSpPr>
            <p:cNvPr id="118" name="Rectangle: Rounded Corners 117">
              <a:extLst>
                <a:ext uri="{FF2B5EF4-FFF2-40B4-BE49-F238E27FC236}">
                  <a16:creationId xmlns:a16="http://schemas.microsoft.com/office/drawing/2014/main" id="{2F8A7231-C420-4E83-857C-99E903D30E97}"/>
                </a:ext>
              </a:extLst>
            </p:cNvPr>
            <p:cNvSpPr/>
            <p:nvPr/>
          </p:nvSpPr>
          <p:spPr>
            <a:xfrm>
              <a:off x="560128" y="4835854"/>
              <a:ext cx="862575" cy="31114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BBE9CCAB-55CE-4CF0-9D60-7C0CCA900D69}"/>
                </a:ext>
              </a:extLst>
            </p:cNvPr>
            <p:cNvSpPr txBox="1"/>
            <p:nvPr/>
          </p:nvSpPr>
          <p:spPr>
            <a:xfrm>
              <a:off x="537957" y="4806430"/>
              <a:ext cx="948342" cy="299829"/>
            </a:xfrm>
            <a:prstGeom prst="rect">
              <a:avLst/>
            </a:prstGeom>
            <a:noFill/>
            <a:ln>
              <a:noFill/>
            </a:ln>
          </p:spPr>
          <p:txBody>
            <a:bodyPr wrap="square" rtlCol="0">
              <a:spAutoFit/>
            </a:bodyPr>
            <a:lstStyle/>
            <a:p>
              <a:r>
                <a:rPr lang="en-US" sz="1200" b="1" dirty="0"/>
                <a:t>Cluster Resource Collector</a:t>
              </a:r>
            </a:p>
          </p:txBody>
        </p:sp>
      </p:grpSp>
      <p:cxnSp>
        <p:nvCxnSpPr>
          <p:cNvPr id="135" name="Straight Arrow Connector 134">
            <a:extLst>
              <a:ext uri="{FF2B5EF4-FFF2-40B4-BE49-F238E27FC236}">
                <a16:creationId xmlns:a16="http://schemas.microsoft.com/office/drawing/2014/main" id="{D25C22E7-6422-4374-8C77-1368F5C58050}"/>
              </a:ext>
            </a:extLst>
          </p:cNvPr>
          <p:cNvCxnSpPr>
            <a:cxnSpLocks/>
          </p:cNvCxnSpPr>
          <p:nvPr/>
        </p:nvCxnSpPr>
        <p:spPr>
          <a:xfrm flipH="1" flipV="1">
            <a:off x="6016964" y="2758416"/>
            <a:ext cx="15032" cy="2077547"/>
          </a:xfrm>
          <a:prstGeom prst="straightConnector1">
            <a:avLst/>
          </a:prstGeom>
          <a:ln>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1E09115-CFDE-4CC0-B655-9E5B9908E28C}"/>
              </a:ext>
            </a:extLst>
          </p:cNvPr>
          <p:cNvCxnSpPr>
            <a:cxnSpLocks/>
          </p:cNvCxnSpPr>
          <p:nvPr/>
        </p:nvCxnSpPr>
        <p:spPr>
          <a:xfrm flipH="1" flipV="1">
            <a:off x="3348124" y="2748272"/>
            <a:ext cx="2683872" cy="10144"/>
          </a:xfrm>
          <a:prstGeom prst="straightConnector1">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19E7D4F-2129-45B3-A8AF-BA8D22E365CF}"/>
              </a:ext>
            </a:extLst>
          </p:cNvPr>
          <p:cNvCxnSpPr>
            <a:cxnSpLocks/>
          </p:cNvCxnSpPr>
          <p:nvPr/>
        </p:nvCxnSpPr>
        <p:spPr>
          <a:xfrm flipH="1" flipV="1">
            <a:off x="9572389" y="3432079"/>
            <a:ext cx="18272" cy="1260664"/>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Rectangle: Rounded Corners 137">
            <a:extLst>
              <a:ext uri="{FF2B5EF4-FFF2-40B4-BE49-F238E27FC236}">
                <a16:creationId xmlns:a16="http://schemas.microsoft.com/office/drawing/2014/main" id="{8D8907A1-5D60-422D-B94B-D65DFF5B8D0C}"/>
              </a:ext>
            </a:extLst>
          </p:cNvPr>
          <p:cNvSpPr/>
          <p:nvPr/>
        </p:nvSpPr>
        <p:spPr>
          <a:xfrm>
            <a:off x="9793668" y="3532334"/>
            <a:ext cx="1797200" cy="85412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935B781F-35DA-4714-9C1E-853B4D097B89}"/>
              </a:ext>
            </a:extLst>
          </p:cNvPr>
          <p:cNvSpPr txBox="1"/>
          <p:nvPr/>
        </p:nvSpPr>
        <p:spPr>
          <a:xfrm>
            <a:off x="9829737" y="3757921"/>
            <a:ext cx="833579"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Migration Manager</a:t>
            </a:r>
          </a:p>
        </p:txBody>
      </p:sp>
      <p:sp>
        <p:nvSpPr>
          <p:cNvPr id="140" name="TextBox 139">
            <a:extLst>
              <a:ext uri="{FF2B5EF4-FFF2-40B4-BE49-F238E27FC236}">
                <a16:creationId xmlns:a16="http://schemas.microsoft.com/office/drawing/2014/main" id="{65C80051-84B9-4F64-A067-E9AD547C5579}"/>
              </a:ext>
            </a:extLst>
          </p:cNvPr>
          <p:cNvSpPr txBox="1"/>
          <p:nvPr/>
        </p:nvSpPr>
        <p:spPr>
          <a:xfrm>
            <a:off x="10663316" y="3749396"/>
            <a:ext cx="908543" cy="461665"/>
          </a:xfrm>
          <a:prstGeom prst="rect">
            <a:avLst/>
          </a:prstGeom>
          <a:solidFill>
            <a:schemeClr val="accent4">
              <a:lumMod val="60000"/>
              <a:lumOff val="40000"/>
            </a:schemeClr>
          </a:solidFill>
          <a:ln>
            <a:solidFill>
              <a:schemeClr val="tx1"/>
            </a:solidFill>
          </a:ln>
        </p:spPr>
        <p:txBody>
          <a:bodyPr wrap="square" rtlCol="0">
            <a:spAutoFit/>
          </a:bodyPr>
          <a:lstStyle/>
          <a:p>
            <a:r>
              <a:rPr lang="en-US" sz="1200" b="1" dirty="0"/>
              <a:t>Horizontal Auto Scaler</a:t>
            </a:r>
          </a:p>
        </p:txBody>
      </p:sp>
      <p:grpSp>
        <p:nvGrpSpPr>
          <p:cNvPr id="141" name="Group 140">
            <a:extLst>
              <a:ext uri="{FF2B5EF4-FFF2-40B4-BE49-F238E27FC236}">
                <a16:creationId xmlns:a16="http://schemas.microsoft.com/office/drawing/2014/main" id="{5589D751-2045-49BE-9664-99369BDDE602}"/>
              </a:ext>
            </a:extLst>
          </p:cNvPr>
          <p:cNvGrpSpPr/>
          <p:nvPr/>
        </p:nvGrpSpPr>
        <p:grpSpPr>
          <a:xfrm>
            <a:off x="2959898" y="6103445"/>
            <a:ext cx="1223443" cy="352575"/>
            <a:chOff x="4956802" y="4764981"/>
            <a:chExt cx="817410" cy="515639"/>
          </a:xfrm>
        </p:grpSpPr>
        <p:sp>
          <p:nvSpPr>
            <p:cNvPr id="142" name="Rectangle: Rounded Corners 141">
              <a:extLst>
                <a:ext uri="{FF2B5EF4-FFF2-40B4-BE49-F238E27FC236}">
                  <a16:creationId xmlns:a16="http://schemas.microsoft.com/office/drawing/2014/main" id="{20D52196-6AF0-4D5B-8BCE-0D2099D486BA}"/>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1E25EA72-B4EA-4FA6-8818-43B96FABCD60}"/>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cxnSp>
        <p:nvCxnSpPr>
          <p:cNvPr id="144" name="Straight Connector 143">
            <a:extLst>
              <a:ext uri="{FF2B5EF4-FFF2-40B4-BE49-F238E27FC236}">
                <a16:creationId xmlns:a16="http://schemas.microsoft.com/office/drawing/2014/main" id="{65B1FC2E-B69E-428D-8551-EA8181EF1CA6}"/>
              </a:ext>
            </a:extLst>
          </p:cNvPr>
          <p:cNvCxnSpPr>
            <a:stCxn id="143" idx="2"/>
          </p:cNvCxnSpPr>
          <p:nvPr/>
        </p:nvCxnSpPr>
        <p:spPr>
          <a:xfrm>
            <a:off x="3606049" y="6456020"/>
            <a:ext cx="1212" cy="31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6CEA665-970D-452D-B889-4C355F505AAA}"/>
              </a:ext>
            </a:extLst>
          </p:cNvPr>
          <p:cNvCxnSpPr>
            <a:cxnSpLocks/>
          </p:cNvCxnSpPr>
          <p:nvPr/>
        </p:nvCxnSpPr>
        <p:spPr>
          <a:xfrm flipV="1">
            <a:off x="3630945" y="6737351"/>
            <a:ext cx="7319089" cy="30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820C8A5-F76F-4C41-8874-8ABB39283809}"/>
              </a:ext>
            </a:extLst>
          </p:cNvPr>
          <p:cNvCxnSpPr>
            <a:cxnSpLocks/>
          </p:cNvCxnSpPr>
          <p:nvPr/>
        </p:nvCxnSpPr>
        <p:spPr>
          <a:xfrm>
            <a:off x="6163769" y="6439986"/>
            <a:ext cx="0" cy="335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4445F11-0D48-4EEC-AC42-BFDFBD87BC29}"/>
              </a:ext>
            </a:extLst>
          </p:cNvPr>
          <p:cNvCxnSpPr>
            <a:cxnSpLocks/>
          </p:cNvCxnSpPr>
          <p:nvPr/>
        </p:nvCxnSpPr>
        <p:spPr>
          <a:xfrm>
            <a:off x="8692069" y="6464766"/>
            <a:ext cx="0" cy="2899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19AAE361-FE2A-4EA2-8110-BB91C17A7F60}"/>
              </a:ext>
            </a:extLst>
          </p:cNvPr>
          <p:cNvGrpSpPr/>
          <p:nvPr/>
        </p:nvGrpSpPr>
        <p:grpSpPr>
          <a:xfrm>
            <a:off x="5551757" y="6112191"/>
            <a:ext cx="1223443" cy="352575"/>
            <a:chOff x="4956802" y="4764981"/>
            <a:chExt cx="817410" cy="515639"/>
          </a:xfrm>
        </p:grpSpPr>
        <p:sp>
          <p:nvSpPr>
            <p:cNvPr id="152" name="Rectangle: Rounded Corners 151">
              <a:extLst>
                <a:ext uri="{FF2B5EF4-FFF2-40B4-BE49-F238E27FC236}">
                  <a16:creationId xmlns:a16="http://schemas.microsoft.com/office/drawing/2014/main" id="{58443B85-4620-48E2-912A-CDEE1129E256}"/>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0D527AA7-C0F2-4184-8E7D-D1194C81C92A}"/>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grpSp>
        <p:nvGrpSpPr>
          <p:cNvPr id="154" name="Group 153">
            <a:extLst>
              <a:ext uri="{FF2B5EF4-FFF2-40B4-BE49-F238E27FC236}">
                <a16:creationId xmlns:a16="http://schemas.microsoft.com/office/drawing/2014/main" id="{D53FFDFC-9D62-4476-90AB-34D5B8A407B8}"/>
              </a:ext>
            </a:extLst>
          </p:cNvPr>
          <p:cNvGrpSpPr/>
          <p:nvPr/>
        </p:nvGrpSpPr>
        <p:grpSpPr>
          <a:xfrm>
            <a:off x="8122482" y="6125789"/>
            <a:ext cx="1223443" cy="352575"/>
            <a:chOff x="4956802" y="4764981"/>
            <a:chExt cx="817410" cy="515639"/>
          </a:xfrm>
        </p:grpSpPr>
        <p:sp>
          <p:nvSpPr>
            <p:cNvPr id="155" name="Rectangle: Rounded Corners 154">
              <a:extLst>
                <a:ext uri="{FF2B5EF4-FFF2-40B4-BE49-F238E27FC236}">
                  <a16:creationId xmlns:a16="http://schemas.microsoft.com/office/drawing/2014/main" id="{4FCB72CB-99D4-4275-820F-9B3703F9C1A4}"/>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49D0FBFF-DB9C-4FCD-8581-4456EA2FFF06}"/>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cxnSp>
        <p:nvCxnSpPr>
          <p:cNvPr id="157" name="Straight Connector 156">
            <a:extLst>
              <a:ext uri="{FF2B5EF4-FFF2-40B4-BE49-F238E27FC236}">
                <a16:creationId xmlns:a16="http://schemas.microsoft.com/office/drawing/2014/main" id="{96D63CF5-50FD-4EFD-B27F-1484FDDBE8E2}"/>
              </a:ext>
            </a:extLst>
          </p:cNvPr>
          <p:cNvCxnSpPr>
            <a:cxnSpLocks/>
          </p:cNvCxnSpPr>
          <p:nvPr/>
        </p:nvCxnSpPr>
        <p:spPr>
          <a:xfrm flipV="1">
            <a:off x="10950034" y="4369140"/>
            <a:ext cx="0" cy="236821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3BE44ED-85AB-4BCF-86AA-8898216BD016}"/>
              </a:ext>
            </a:extLst>
          </p:cNvPr>
          <p:cNvCxnSpPr>
            <a:cxnSpLocks/>
          </p:cNvCxnSpPr>
          <p:nvPr/>
        </p:nvCxnSpPr>
        <p:spPr>
          <a:xfrm flipV="1">
            <a:off x="10950034" y="1085417"/>
            <a:ext cx="0" cy="246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53927AD-C54C-4366-A13B-4D90FFB95B4A}"/>
              </a:ext>
            </a:extLst>
          </p:cNvPr>
          <p:cNvCxnSpPr>
            <a:cxnSpLocks/>
          </p:cNvCxnSpPr>
          <p:nvPr/>
        </p:nvCxnSpPr>
        <p:spPr>
          <a:xfrm>
            <a:off x="2976386" y="1085417"/>
            <a:ext cx="7973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F67CEEB4-83BB-4F10-A4D1-8864358E3C24}"/>
              </a:ext>
            </a:extLst>
          </p:cNvPr>
          <p:cNvCxnSpPr>
            <a:cxnSpLocks/>
          </p:cNvCxnSpPr>
          <p:nvPr/>
        </p:nvCxnSpPr>
        <p:spPr>
          <a:xfrm>
            <a:off x="2976386" y="1085417"/>
            <a:ext cx="0" cy="47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88CCD85D-88A5-4CFB-9FC0-6675F40AA51F}"/>
              </a:ext>
            </a:extLst>
          </p:cNvPr>
          <p:cNvSpPr/>
          <p:nvPr/>
        </p:nvSpPr>
        <p:spPr>
          <a:xfrm>
            <a:off x="6233275" y="3945184"/>
            <a:ext cx="3499392" cy="529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Global Scheduling Framework</a:t>
            </a:r>
          </a:p>
        </p:txBody>
      </p:sp>
    </p:spTree>
    <p:extLst>
      <p:ext uri="{BB962C8B-B14F-4D97-AF65-F5344CB8AC3E}">
        <p14:creationId xmlns:p14="http://schemas.microsoft.com/office/powerpoint/2010/main" val="1860521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92868</TotalTime>
  <Words>7630</Words>
  <Application>Microsoft Office PowerPoint</Application>
  <PresentationFormat>Widescreen</PresentationFormat>
  <Paragraphs>991</Paragraphs>
  <Slides>45</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 Unicode MS</vt:lpstr>
      <vt:lpstr>CMR10</vt:lpstr>
      <vt:lpstr>NimbusRomNo9L-Regu</vt:lpstr>
      <vt:lpstr>Arial</vt:lpstr>
      <vt:lpstr>Calibri</vt:lpstr>
      <vt:lpstr>Calibri Light</vt:lpstr>
      <vt:lpstr>Century Schoolbook</vt:lpstr>
      <vt:lpstr>Consolas</vt:lpstr>
      <vt:lpstr>Office Theme</vt:lpstr>
      <vt:lpstr>Cloud Global Scheduler Architecture and Algorithm Design  Cathy Zhang cathy.zhang@futurewei.com Seattle Cloud Lab</vt:lpstr>
      <vt:lpstr>Highlights of Our Design </vt:lpstr>
      <vt:lpstr>Considerations on VM side for Scheduling </vt:lpstr>
      <vt:lpstr>Global Scheduler Design</vt:lpstr>
      <vt:lpstr>Global Scheduler Design New</vt:lpstr>
      <vt:lpstr>PowerPoint Presentation</vt:lpstr>
      <vt:lpstr>Global Scheduler Design</vt:lpstr>
      <vt:lpstr>PowerPoint Presentation</vt:lpstr>
      <vt:lpstr>Global Scheduler Deployment Option 2</vt:lpstr>
      <vt:lpstr>Global Scheduler Design</vt:lpstr>
      <vt:lpstr>PowerPoint Presentation</vt:lpstr>
      <vt:lpstr>PowerPoint Presentation</vt:lpstr>
      <vt:lpstr>Global Scheduling Algorithm</vt:lpstr>
      <vt:lpstr>Leave some buffer for healing and scale-out</vt:lpstr>
      <vt:lpstr>VM Resource Parameters for Scheduling Algorithm</vt:lpstr>
      <vt:lpstr>Cluster Resource Info Needed by Scheduling Algorithm</vt:lpstr>
      <vt:lpstr>PowerPoint Presentation</vt:lpstr>
      <vt:lpstr>PowerPoint Presentation</vt:lpstr>
      <vt:lpstr>PowerPoint Presentation</vt:lpstr>
      <vt:lpstr>Filtering Algorithm</vt:lpstr>
      <vt:lpstr>Weighted Ranking Algorithm</vt:lpstr>
      <vt:lpstr>Idea to Determine a Cluster’s Average Per-Node Available Resource</vt:lpstr>
      <vt:lpstr>Idea to Calculate the Score of a Cluster’s Average Per-Node Available Resource</vt:lpstr>
      <vt:lpstr>Idea to Calculate the Score of a Cluster’s Average Per-Node Available Resource</vt:lpstr>
      <vt:lpstr>PowerPoint Presentation</vt:lpstr>
      <vt:lpstr>Set Scheduling Consideration</vt:lpstr>
      <vt:lpstr>Information Scalability, HA, Persistency Consideration</vt:lpstr>
      <vt:lpstr>PowerPoint Presentation</vt:lpstr>
      <vt:lpstr>PowerPoint Presentation</vt:lpstr>
      <vt:lpstr>PowerPoint Presentation</vt:lpstr>
      <vt:lpstr>PowerPoint Presentation</vt:lpstr>
      <vt:lpstr>Global Scheduler Scalability Design</vt:lpstr>
      <vt:lpstr>PowerPoint Presentation</vt:lpstr>
      <vt:lpstr>Shared State Typed Multi-Scheduler Design</vt:lpstr>
      <vt:lpstr>PowerPoint Presentation</vt:lpstr>
      <vt:lpstr>PowerPoint Presentation</vt:lpstr>
      <vt:lpstr>Weighted Ranking Algorithm</vt:lpstr>
      <vt:lpstr>PowerPoint Presentation</vt:lpstr>
      <vt:lpstr>Global Scheduler Scalability Design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cathy.zhang@futurewei.com</dc:creator>
  <cp:lastModifiedBy>Hong Zhang</cp:lastModifiedBy>
  <cp:revision>1528</cp:revision>
  <dcterms:created xsi:type="dcterms:W3CDTF">2019-01-28T21:57:26Z</dcterms:created>
  <dcterms:modified xsi:type="dcterms:W3CDTF">2021-04-30T19:11:44Z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1552411176</vt:lpwstr>
  </property>
</Properties>
</file>