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7" r:id="rId2"/>
    <p:sldId id="4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59A4-3860-0E70-468F-8B09AF54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DB17-EF4B-D3FB-DE2B-35C0B2AF0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A144-4467-A757-C29F-67F9EA4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2F25-9CF1-4509-907E-E034290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5691-65FD-D5C3-97D6-94DAD817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9376-8830-1CE3-6AC1-009E41B3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0111-2B9C-4ED6-BC20-9832534E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C3BA-E558-4D92-A94A-42DEF51E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C7EB-B7F0-2819-66BE-EB318307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E3B0-2F1C-1D85-5E53-A0D194D8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D4E4-936F-D1ED-5381-835EFA59E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9A91B-2C89-EEDD-5FD8-C956BBDE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07A8-0BCF-E956-0E67-E1B0FAA0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0780-637A-AF02-68FE-45A62DED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E4B-F9A9-AF9C-4AA6-9817F7A2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4E57-5598-C417-1E48-A3970B5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2311-B1D7-3576-E17E-F6494A9E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51D7-34A3-2297-F217-AE02025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1224-3954-C250-2673-5FF30EB0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C62E-2C03-B2BE-69FF-1CD890F4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30E2-B384-A25C-0435-9A42F0C5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8407-269F-089E-7DA0-3C850995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C839-AE3F-F8B3-B0B6-D3CAF85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3F5B-EFC4-1572-BF82-637A8FDA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6B12-8608-7077-D75A-C2212FA9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E82-824D-E075-12FF-100BD685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4DAE-98B5-DCDA-CFEA-F8DE3772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C4D79-C953-55A7-886C-6D1343C10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111E-0E9B-5C54-5315-225B6AD6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38A9-7105-342C-D514-FE21F75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C650-BAD1-C5C5-B74E-07C4ACB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709A-67F5-5264-6AC6-0B3570B3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6031-ED90-F93F-B35E-757789F8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C0E5-30C4-CFFD-43A9-252333F6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ADDC6-5CDF-3F8A-5AF9-503CEF34A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61AF2-545D-44F1-0338-4D0CA0E7C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DF7D9-2177-0932-3080-23124A89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ACCA-F27C-E045-8D81-C83603A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A7E5C-1F65-E7EB-3A42-CD51953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F42B-34BE-29AD-C120-C079AC2F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7D58B-D736-E379-3843-430FC7D5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0627D-B039-B9FA-7C99-8BFA1CBB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B232-50D9-CDFC-F4AC-02F6D7BC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B1CAB-0199-3A5E-5734-66792AF9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B5286-B8F6-C5DE-8E34-51344C1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4C360-8A90-2D9B-A0CD-36EA9441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C7F-B26C-3CBF-D01F-2B5A785B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3B7F-8541-E640-2EA5-31022CD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3078-335A-DF45-19E3-CA311985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D73E-BDC2-F4E2-1904-C889D8B7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589BD-12BB-010E-986C-D8709AA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C97C-716D-B217-9446-583E34CC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C375-BEED-E5E3-170B-88696F5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1AC39-1548-62B4-2ECA-00D034E36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4C13-5DD7-DAE0-6EA9-6600E1279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5CC20-2A90-0E3B-F926-43DDC79B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6F60-D8EF-4FCC-83C6-7FB802EA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E2EE-9237-248D-F367-59CF068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FCA3E-EF38-AD74-FDD2-357C5A86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8E1A-7F68-F43D-333D-E3686265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589E-A0C5-2DA0-4AF6-94CC5467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5A51-06CF-F249-B76D-D53C064B7940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4E1B-C33E-5A31-3F20-9C335BF2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E1D6-5756-D29F-D625-DEFA55E6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3CE4-9A78-F94E-9965-0C88738F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794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51cto.com/coderaction/2995843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boilingfrog.github.io/2021/09/10/etcd%E4%B8%AD%E7%9A%84%E5%AD%98%E5%82%A8%E5%AE%9E%E7%8E%B0/#treeindex-%E5%8E%9F%E7%90%8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veness.me/etcd-introduction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81AF72-7FA7-AEB7-6AA3-45CB61E8A93B}"/>
              </a:ext>
            </a:extLst>
          </p:cNvPr>
          <p:cNvCxnSpPr>
            <a:cxnSpLocks/>
          </p:cNvCxnSpPr>
          <p:nvPr/>
        </p:nvCxnSpPr>
        <p:spPr>
          <a:xfrm>
            <a:off x="5734215" y="6137882"/>
            <a:ext cx="2351313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9385FD-B976-2EF6-964A-5938E192BB4E}"/>
              </a:ext>
            </a:extLst>
          </p:cNvPr>
          <p:cNvCxnSpPr>
            <a:cxnSpLocks/>
          </p:cNvCxnSpPr>
          <p:nvPr/>
        </p:nvCxnSpPr>
        <p:spPr>
          <a:xfrm>
            <a:off x="809492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11C93-8171-5369-3215-5846D141CB66}"/>
              </a:ext>
            </a:extLst>
          </p:cNvPr>
          <p:cNvCxnSpPr>
            <a:cxnSpLocks/>
          </p:cNvCxnSpPr>
          <p:nvPr/>
        </p:nvCxnSpPr>
        <p:spPr>
          <a:xfrm>
            <a:off x="5734215" y="3641109"/>
            <a:ext cx="0" cy="222937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5B99E2-385B-1F84-CC53-E652DFBD93E4}"/>
              </a:ext>
            </a:extLst>
          </p:cNvPr>
          <p:cNvCxnSpPr/>
          <p:nvPr/>
        </p:nvCxnSpPr>
        <p:spPr>
          <a:xfrm>
            <a:off x="5734216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832E54-6725-7287-E0FA-F5A6EEFA1279}"/>
              </a:ext>
            </a:extLst>
          </p:cNvPr>
          <p:cNvCxnSpPr/>
          <p:nvPr/>
        </p:nvCxnSpPr>
        <p:spPr>
          <a:xfrm>
            <a:off x="4950444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693950-255C-009B-E16F-1BB97553D0DD}"/>
              </a:ext>
            </a:extLst>
          </p:cNvPr>
          <p:cNvCxnSpPr/>
          <p:nvPr/>
        </p:nvCxnSpPr>
        <p:spPr>
          <a:xfrm>
            <a:off x="4950444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53EF3B-0704-CAB6-9F27-F52013815AF2}"/>
              </a:ext>
            </a:extLst>
          </p:cNvPr>
          <p:cNvCxnSpPr/>
          <p:nvPr/>
        </p:nvCxnSpPr>
        <p:spPr>
          <a:xfrm>
            <a:off x="4166673" y="4774433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9ECD8E-EA85-8672-E365-C93667D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ETCD Revision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65A0-055A-E8E8-B25A-EC3D4627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95" y="169917"/>
            <a:ext cx="4362776" cy="1761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92AABCC-E555-9D82-6429-4AC06F1992AE}"/>
              </a:ext>
            </a:extLst>
          </p:cNvPr>
          <p:cNvGrpSpPr/>
          <p:nvPr/>
        </p:nvGrpSpPr>
        <p:grpSpPr>
          <a:xfrm>
            <a:off x="4166674" y="4130968"/>
            <a:ext cx="6270168" cy="0"/>
            <a:chOff x="838200" y="5497286"/>
            <a:chExt cx="627016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57DDB5-A0D8-BD5B-3220-C080EEB02125}"/>
                </a:ext>
              </a:extLst>
            </p:cNvPr>
            <p:cNvCxnSpPr/>
            <p:nvPr/>
          </p:nvCxnSpPr>
          <p:spPr>
            <a:xfrm>
              <a:off x="838200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16CE54-8AD1-5263-09BF-E01E40F53458}"/>
                </a:ext>
              </a:extLst>
            </p:cNvPr>
            <p:cNvCxnSpPr/>
            <p:nvPr/>
          </p:nvCxnSpPr>
          <p:spPr>
            <a:xfrm>
              <a:off x="1621971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914810-A8D0-8E55-9C43-70191386C2ED}"/>
                </a:ext>
              </a:extLst>
            </p:cNvPr>
            <p:cNvCxnSpPr/>
            <p:nvPr/>
          </p:nvCxnSpPr>
          <p:spPr>
            <a:xfrm>
              <a:off x="2405742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D9EF77-AB37-0557-ED9F-C6E2A266845D}"/>
                </a:ext>
              </a:extLst>
            </p:cNvPr>
            <p:cNvCxnSpPr/>
            <p:nvPr/>
          </p:nvCxnSpPr>
          <p:spPr>
            <a:xfrm>
              <a:off x="3189513" y="5497286"/>
              <a:ext cx="783771" cy="0"/>
            </a:xfrm>
            <a:prstGeom prst="line">
              <a:avLst/>
            </a:prstGeom>
            <a:ln w="15875">
              <a:solidFill>
                <a:schemeClr val="bg2">
                  <a:lumMod val="1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5FAE4F-D718-D93D-4A50-A7EF38A46803}"/>
                </a:ext>
              </a:extLst>
            </p:cNvPr>
            <p:cNvGrpSpPr/>
            <p:nvPr/>
          </p:nvGrpSpPr>
          <p:grpSpPr>
            <a:xfrm>
              <a:off x="3973284" y="5497286"/>
              <a:ext cx="3135084" cy="0"/>
              <a:chOff x="4561114" y="5508172"/>
              <a:chExt cx="3135084" cy="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E1C21E-1A0C-7C04-5C98-12CFE475CFDA}"/>
                  </a:ext>
                </a:extLst>
              </p:cNvPr>
              <p:cNvCxnSpPr/>
              <p:nvPr/>
            </p:nvCxnSpPr>
            <p:spPr>
              <a:xfrm>
                <a:off x="4561114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B3AC1A-3CEB-0676-228C-8BCFE72453EA}"/>
                  </a:ext>
                </a:extLst>
              </p:cNvPr>
              <p:cNvCxnSpPr/>
              <p:nvPr/>
            </p:nvCxnSpPr>
            <p:spPr>
              <a:xfrm>
                <a:off x="5344885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910E62-8F83-82F4-216A-9355E4B0B4ED}"/>
                  </a:ext>
                </a:extLst>
              </p:cNvPr>
              <p:cNvCxnSpPr/>
              <p:nvPr/>
            </p:nvCxnSpPr>
            <p:spPr>
              <a:xfrm>
                <a:off x="6128656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32292E-31C8-09F5-6452-BAD408C01524}"/>
                  </a:ext>
                </a:extLst>
              </p:cNvPr>
              <p:cNvCxnSpPr/>
              <p:nvPr/>
            </p:nvCxnSpPr>
            <p:spPr>
              <a:xfrm>
                <a:off x="6912427" y="5508172"/>
                <a:ext cx="783771" cy="0"/>
              </a:xfrm>
              <a:prstGeom prst="line">
                <a:avLst/>
              </a:prstGeom>
              <a:ln w="15875">
                <a:solidFill>
                  <a:schemeClr val="bg2">
                    <a:lumMod val="10000"/>
                  </a:schemeClr>
                </a:solidFill>
                <a:headEnd type="oval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ABD8D3-2E8B-9074-AF25-0CCE30EA9B7D}"/>
              </a:ext>
            </a:extLst>
          </p:cNvPr>
          <p:cNvSpPr txBox="1"/>
          <p:nvPr/>
        </p:nvSpPr>
        <p:spPr>
          <a:xfrm>
            <a:off x="968719" y="3946301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Revision (Store)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7ADF1-E4D2-C5AD-BB62-816C32ADF890}"/>
              </a:ext>
            </a:extLst>
          </p:cNvPr>
          <p:cNvSpPr txBox="1"/>
          <p:nvPr/>
        </p:nvSpPr>
        <p:spPr>
          <a:xfrm>
            <a:off x="968719" y="4589767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CreateRevision (key)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85A1C1-A8C8-4DED-C9D5-90AD9812558A}"/>
              </a:ext>
            </a:extLst>
          </p:cNvPr>
          <p:cNvCxnSpPr>
            <a:cxnSpLocks/>
          </p:cNvCxnSpPr>
          <p:nvPr/>
        </p:nvCxnSpPr>
        <p:spPr>
          <a:xfrm>
            <a:off x="5734216" y="4789464"/>
            <a:ext cx="0" cy="0"/>
          </a:xfrm>
          <a:prstGeom prst="line">
            <a:avLst/>
          </a:prstGeom>
          <a:ln w="15875">
            <a:solidFill>
              <a:schemeClr val="bg2">
                <a:lumMod val="1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B8DCA2-61F6-D3B4-BCC8-46476D415F37}"/>
              </a:ext>
            </a:extLst>
          </p:cNvPr>
          <p:cNvCxnSpPr/>
          <p:nvPr/>
        </p:nvCxnSpPr>
        <p:spPr>
          <a:xfrm>
            <a:off x="4166673" y="5409584"/>
            <a:ext cx="7837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E988C8-D13A-A07A-A1FB-1BC4C4941AAE}"/>
              </a:ext>
            </a:extLst>
          </p:cNvPr>
          <p:cNvSpPr txBox="1"/>
          <p:nvPr/>
        </p:nvSpPr>
        <p:spPr>
          <a:xfrm>
            <a:off x="968719" y="522491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ModRevision (key)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C705CD-24CD-00DA-FF7C-B56F81DC6FFF}"/>
              </a:ext>
            </a:extLst>
          </p:cNvPr>
          <p:cNvCxnSpPr>
            <a:cxnSpLocks/>
          </p:cNvCxnSpPr>
          <p:nvPr/>
        </p:nvCxnSpPr>
        <p:spPr>
          <a:xfrm>
            <a:off x="5734216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6BEF28-0332-8AC2-419D-4C6D9DF2106D}"/>
              </a:ext>
            </a:extLst>
          </p:cNvPr>
          <p:cNvCxnSpPr/>
          <p:nvPr/>
        </p:nvCxnSpPr>
        <p:spPr>
          <a:xfrm>
            <a:off x="7301758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7AF853-FD3A-A005-FC41-2E5A82B44CB7}"/>
              </a:ext>
            </a:extLst>
          </p:cNvPr>
          <p:cNvCxnSpPr/>
          <p:nvPr/>
        </p:nvCxnSpPr>
        <p:spPr>
          <a:xfrm>
            <a:off x="6517987" y="5398009"/>
            <a:ext cx="78377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93B726-33E0-D0A1-5395-7A7A2FD76E1A}"/>
              </a:ext>
            </a:extLst>
          </p:cNvPr>
          <p:cNvCxnSpPr>
            <a:cxnSpLocks/>
          </p:cNvCxnSpPr>
          <p:nvPr/>
        </p:nvCxnSpPr>
        <p:spPr>
          <a:xfrm>
            <a:off x="8085590" y="5404443"/>
            <a:ext cx="0" cy="0"/>
          </a:xfrm>
          <a:prstGeom prst="line">
            <a:avLst/>
          </a:prstGeom>
          <a:ln w="158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023F20F-513F-B16B-87FF-E5B7F6C23A53}"/>
              </a:ext>
            </a:extLst>
          </p:cNvPr>
          <p:cNvSpPr txBox="1"/>
          <p:nvPr/>
        </p:nvSpPr>
        <p:spPr>
          <a:xfrm>
            <a:off x="968719" y="5870485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(key)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36EF3A-0C7C-710E-0A7D-0B992176A1A2}"/>
              </a:ext>
            </a:extLst>
          </p:cNvPr>
          <p:cNvCxnSpPr>
            <a:cxnSpLocks/>
          </p:cNvCxnSpPr>
          <p:nvPr/>
        </p:nvCxnSpPr>
        <p:spPr>
          <a:xfrm>
            <a:off x="5734215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6EE683-F0B7-7E41-7374-D1E2065206F2}"/>
              </a:ext>
            </a:extLst>
          </p:cNvPr>
          <p:cNvCxnSpPr>
            <a:cxnSpLocks/>
          </p:cNvCxnSpPr>
          <p:nvPr/>
        </p:nvCxnSpPr>
        <p:spPr>
          <a:xfrm>
            <a:off x="8085589" y="6144316"/>
            <a:ext cx="0" cy="0"/>
          </a:xfrm>
          <a:prstGeom prst="line">
            <a:avLst/>
          </a:prstGeom>
          <a:ln w="15875">
            <a:solidFill>
              <a:srgbClr val="7030A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CD26C1-D383-E980-AEBD-26DD751DF10A}"/>
              </a:ext>
            </a:extLst>
          </p:cNvPr>
          <p:cNvSpPr txBox="1"/>
          <p:nvPr/>
        </p:nvSpPr>
        <p:spPr>
          <a:xfrm>
            <a:off x="7406847" y="5101772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update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C16026-68A9-26A2-31FB-1A18E8970DF3}"/>
              </a:ext>
            </a:extLst>
          </p:cNvPr>
          <p:cNvSpPr txBox="1"/>
          <p:nvPr/>
        </p:nvSpPr>
        <p:spPr>
          <a:xfrm>
            <a:off x="6869092" y="284332"/>
            <a:ext cx="711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0EE016-9FBC-1491-2CD7-F4ECFE25116E}"/>
              </a:ext>
            </a:extLst>
          </p:cNvPr>
          <p:cNvSpPr txBox="1"/>
          <p:nvPr/>
        </p:nvSpPr>
        <p:spPr>
          <a:xfrm>
            <a:off x="3833822" y="3557507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tick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4AA8665-CFDF-E853-9D8F-8F17F854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87" y="2159627"/>
            <a:ext cx="5425440" cy="75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D265666-987D-3747-C660-45EA6D9074B8}"/>
              </a:ext>
            </a:extLst>
          </p:cNvPr>
          <p:cNvSpPr txBox="1"/>
          <p:nvPr/>
        </p:nvSpPr>
        <p:spPr>
          <a:xfrm>
            <a:off x="4171037" y="41848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7F6C51-AE42-FBC5-F55A-E35AB920C330}"/>
              </a:ext>
            </a:extLst>
          </p:cNvPr>
          <p:cNvSpPr txBox="1"/>
          <p:nvPr/>
        </p:nvSpPr>
        <p:spPr>
          <a:xfrm>
            <a:off x="4939762" y="417973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F7640F-3331-F176-15CF-B9EA7253D5A1}"/>
              </a:ext>
            </a:extLst>
          </p:cNvPr>
          <p:cNvSpPr txBox="1"/>
          <p:nvPr/>
        </p:nvSpPr>
        <p:spPr>
          <a:xfrm>
            <a:off x="5708851" y="418049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CC27EE-2F7F-46A8-6FEA-5BAB986441D5}"/>
              </a:ext>
            </a:extLst>
          </p:cNvPr>
          <p:cNvSpPr txBox="1"/>
          <p:nvPr/>
        </p:nvSpPr>
        <p:spPr>
          <a:xfrm>
            <a:off x="6474453" y="41884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C967FD-B7BA-41A0-52F2-E705A06720A1}"/>
              </a:ext>
            </a:extLst>
          </p:cNvPr>
          <p:cNvSpPr txBox="1"/>
          <p:nvPr/>
        </p:nvSpPr>
        <p:spPr>
          <a:xfrm>
            <a:off x="7243178" y="41833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E8482-46FA-2656-3993-9F33CFF554F5}"/>
              </a:ext>
            </a:extLst>
          </p:cNvPr>
          <p:cNvSpPr txBox="1"/>
          <p:nvPr/>
        </p:nvSpPr>
        <p:spPr>
          <a:xfrm>
            <a:off x="8057987" y="418414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1B847B-D574-F798-F112-B5C86952C9F1}"/>
              </a:ext>
            </a:extLst>
          </p:cNvPr>
          <p:cNvSpPr txBox="1"/>
          <p:nvPr/>
        </p:nvSpPr>
        <p:spPr>
          <a:xfrm>
            <a:off x="8818946" y="419300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36EC0D-7D06-9207-DFC1-F6FC382CC5F8}"/>
              </a:ext>
            </a:extLst>
          </p:cNvPr>
          <p:cNvSpPr txBox="1"/>
          <p:nvPr/>
        </p:nvSpPr>
        <p:spPr>
          <a:xfrm>
            <a:off x="9587671" y="418791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3F1ACF-8689-A993-7DA2-6301759C82D1}"/>
              </a:ext>
            </a:extLst>
          </p:cNvPr>
          <p:cNvSpPr txBox="1"/>
          <p:nvPr/>
        </p:nvSpPr>
        <p:spPr>
          <a:xfrm>
            <a:off x="10356760" y="418867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CF09B3-D623-60F7-C748-905654C2BDF7}"/>
              </a:ext>
            </a:extLst>
          </p:cNvPr>
          <p:cNvSpPr txBox="1"/>
          <p:nvPr/>
        </p:nvSpPr>
        <p:spPr>
          <a:xfrm>
            <a:off x="5736392" y="543332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82C42C-63CB-0278-79E0-6FD325358C20}"/>
              </a:ext>
            </a:extLst>
          </p:cNvPr>
          <p:cNvSpPr txBox="1"/>
          <p:nvPr/>
        </p:nvSpPr>
        <p:spPr>
          <a:xfrm>
            <a:off x="8085528" y="543698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9D0B64-0BDC-62A4-7C2F-ED0E5E3457FA}"/>
              </a:ext>
            </a:extLst>
          </p:cNvPr>
          <p:cNvSpPr txBox="1"/>
          <p:nvPr/>
        </p:nvSpPr>
        <p:spPr>
          <a:xfrm>
            <a:off x="5758294" y="614510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6ED6F0-6F17-F8F6-EE15-D8C0F3999DE4}"/>
              </a:ext>
            </a:extLst>
          </p:cNvPr>
          <p:cNvSpPr txBox="1"/>
          <p:nvPr/>
        </p:nvSpPr>
        <p:spPr>
          <a:xfrm>
            <a:off x="8073438" y="615688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148606-DD13-7D58-D974-7AEB52F3C31A}"/>
              </a:ext>
            </a:extLst>
          </p:cNvPr>
          <p:cNvSpPr txBox="1"/>
          <p:nvPr/>
        </p:nvSpPr>
        <p:spPr>
          <a:xfrm>
            <a:off x="5105619" y="4786008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</a:rPr>
              <a:t>Key create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49F55C-F111-A86C-FB0F-084B938F5B3B}"/>
              </a:ext>
            </a:extLst>
          </p:cNvPr>
          <p:cNvSpPr txBox="1"/>
          <p:nvPr/>
        </p:nvSpPr>
        <p:spPr>
          <a:xfrm>
            <a:off x="5740682" y="480853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257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AA28D03-C3E4-AC18-054F-3FA19715D7DE}"/>
              </a:ext>
            </a:extLst>
          </p:cNvPr>
          <p:cNvSpPr/>
          <p:nvPr/>
        </p:nvSpPr>
        <p:spPr>
          <a:xfrm>
            <a:off x="9582304" y="3105360"/>
            <a:ext cx="2466017" cy="308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115A6E-E944-7DBE-8829-BAFFD94FB077}"/>
              </a:ext>
            </a:extLst>
          </p:cNvPr>
          <p:cNvSpPr/>
          <p:nvPr/>
        </p:nvSpPr>
        <p:spPr>
          <a:xfrm>
            <a:off x="1159869" y="3922819"/>
            <a:ext cx="4244163" cy="246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F741B-6AFA-A389-12C1-29E4700D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9" y="47610"/>
            <a:ext cx="1553209" cy="1874021"/>
          </a:xfrm>
        </p:spPr>
        <p:txBody>
          <a:bodyPr>
            <a:normAutofit fontScale="90000"/>
          </a:bodyPr>
          <a:lstStyle/>
          <a:p>
            <a:r>
              <a:rPr lang="en-US" dirty="0"/>
              <a:t>MVCC in ETCD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C851-DF8A-3986-609E-C6FD8918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16" y="196291"/>
            <a:ext cx="8396858" cy="210690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Each revision tick </a:t>
            </a:r>
            <a:r>
              <a:rPr lang="en-US" sz="1800" dirty="0">
                <a:sym typeface="Wingdings" pitchFamily="2" charset="2"/>
              </a:rPr>
              <a:t> set of {k, v} ops </a:t>
            </a:r>
          </a:p>
          <a:p>
            <a:r>
              <a:rPr lang="en-US" sz="1800" dirty="0"/>
              <a:t>BoltDB (B+ Tree) stores all versions of a key (MVCC)</a:t>
            </a:r>
          </a:p>
          <a:p>
            <a:r>
              <a:rPr lang="en-US" sz="1800" dirty="0"/>
              <a:t>BoltDB stores {k, v} using revision as the DB storage key. </a:t>
            </a:r>
          </a:p>
          <a:p>
            <a:r>
              <a:rPr lang="en-US" sz="1800" dirty="0"/>
              <a:t>Meaning BoltDB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maps to a set of atomic k-v changes</a:t>
            </a:r>
          </a:p>
          <a:p>
            <a:r>
              <a:rPr lang="en-US" sz="1800" i="1" dirty="0"/>
              <a:t>TreeIndex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(B Tree)</a:t>
            </a:r>
            <a:r>
              <a:rPr lang="en-US" sz="1800" dirty="0"/>
              <a:t> maps data key to </a:t>
            </a:r>
            <a:r>
              <a:rPr lang="en-US" sz="1800" b="1" dirty="0">
                <a:solidFill>
                  <a:srgbClr val="7030A0"/>
                </a:solidFill>
              </a:rPr>
              <a:t>storage key </a:t>
            </a:r>
            <a:r>
              <a:rPr lang="en-US" sz="1800" dirty="0"/>
              <a:t>(revision) </a:t>
            </a:r>
          </a:p>
          <a:p>
            <a:r>
              <a:rPr lang="en-US" sz="1800" i="1" dirty="0"/>
              <a:t>TreeIndex</a:t>
            </a:r>
            <a:r>
              <a:rPr lang="en-US" sz="1800" dirty="0"/>
              <a:t> uses </a:t>
            </a:r>
            <a:r>
              <a:rPr lang="en-US" sz="1800" b="1" dirty="0">
                <a:solidFill>
                  <a:srgbClr val="FF0000"/>
                </a:solidFill>
              </a:rPr>
              <a:t>data key as the tree key </a:t>
            </a:r>
            <a:r>
              <a:rPr lang="en-US" sz="1800" dirty="0"/>
              <a:t>(for better range search)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CF562-39F3-1605-A0DB-CCC7D64F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78" y="316306"/>
            <a:ext cx="2303043" cy="146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-keyindex">
            <a:extLst>
              <a:ext uri="{FF2B5EF4-FFF2-40B4-BE49-F238E27FC236}">
                <a16:creationId xmlns:a16="http://schemas.microsoft.com/office/drawing/2014/main" id="{A2358E7E-D615-FE72-2F78-CEE23192B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1" t="4900" r="21207" b="5199"/>
          <a:stretch/>
        </p:blipFill>
        <p:spPr bwMode="auto">
          <a:xfrm>
            <a:off x="5664833" y="4400938"/>
            <a:ext cx="1922515" cy="133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D66EA-15F6-DA86-8675-C4BF7151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271" y="3967526"/>
            <a:ext cx="3218304" cy="1236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F9D21-A1F6-5DFA-C244-52F6BBC3D705}"/>
              </a:ext>
            </a:extLst>
          </p:cNvPr>
          <p:cNvSpPr txBox="1"/>
          <p:nvPr/>
        </p:nvSpPr>
        <p:spPr>
          <a:xfrm>
            <a:off x="2058072" y="5258881"/>
            <a:ext cx="26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  <a:r>
              <a:rPr lang="en-US" dirty="0">
                <a:sym typeface="Wingdings" pitchFamily="2" charset="2"/>
              </a:rPr>
              <a:t> KeyIndex (versions)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3525A-92F1-6732-4857-F0AB8F8F4628}"/>
              </a:ext>
            </a:extLst>
          </p:cNvPr>
          <p:cNvSpPr txBox="1"/>
          <p:nvPr/>
        </p:nvSpPr>
        <p:spPr>
          <a:xfrm>
            <a:off x="80891" y="4936369"/>
            <a:ext cx="870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Data Key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F05D2-0B77-940D-D51E-97084B6EDA44}"/>
              </a:ext>
            </a:extLst>
          </p:cNvPr>
          <p:cNvSpPr txBox="1"/>
          <p:nvPr/>
        </p:nvSpPr>
        <p:spPr>
          <a:xfrm>
            <a:off x="2352729" y="6004343"/>
            <a:ext cx="167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 Tree Index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43F81-D126-44D0-BDA3-DFC9CF7BA2CE}"/>
              </a:ext>
            </a:extLst>
          </p:cNvPr>
          <p:cNvSpPr txBox="1"/>
          <p:nvPr/>
        </p:nvSpPr>
        <p:spPr>
          <a:xfrm>
            <a:off x="-11488" y="6445733"/>
            <a:ext cx="4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610BDEC-64BD-3F85-47D7-0E52BA9A5F69}"/>
              </a:ext>
            </a:extLst>
          </p:cNvPr>
          <p:cNvCxnSpPr>
            <a:cxnSpLocks/>
            <a:stCxn id="13" idx="3"/>
            <a:endCxn id="1028" idx="2"/>
          </p:cNvCxnSpPr>
          <p:nvPr/>
        </p:nvCxnSpPr>
        <p:spPr>
          <a:xfrm flipV="1">
            <a:off x="470695" y="5731909"/>
            <a:ext cx="6155396" cy="89849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DFE40D4-C6F8-84E2-A770-B2077FC5E37A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951189" y="4585939"/>
            <a:ext cx="704082" cy="50431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EAD486-0ED5-95E5-B110-D2131DDFBA68}"/>
              </a:ext>
            </a:extLst>
          </p:cNvPr>
          <p:cNvCxnSpPr>
            <a:cxnSpLocks/>
            <a:stCxn id="6" idx="3"/>
            <a:endCxn id="1028" idx="1"/>
          </p:cNvCxnSpPr>
          <p:nvPr/>
        </p:nvCxnSpPr>
        <p:spPr>
          <a:xfrm>
            <a:off x="4873575" y="4585939"/>
            <a:ext cx="791258" cy="48048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6BBDFD3-5A3B-6DBC-5D16-92315C6725E5}"/>
              </a:ext>
            </a:extLst>
          </p:cNvPr>
          <p:cNvCxnSpPr>
            <a:cxnSpLocks/>
            <a:stCxn id="1028" idx="3"/>
            <a:endCxn id="34" idx="2"/>
          </p:cNvCxnSpPr>
          <p:nvPr/>
        </p:nvCxnSpPr>
        <p:spPr>
          <a:xfrm>
            <a:off x="7587348" y="5066424"/>
            <a:ext cx="3227964" cy="1467646"/>
          </a:xfrm>
          <a:prstGeom prst="bentConnector4">
            <a:avLst>
              <a:gd name="adj1" fmla="val 40276"/>
              <a:gd name="adj2" fmla="val 115576"/>
            </a:avLst>
          </a:prstGeom>
          <a:ln w="1905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565B8B-D0A0-45CF-EE09-9BA085A91742}"/>
              </a:ext>
            </a:extLst>
          </p:cNvPr>
          <p:cNvSpPr txBox="1"/>
          <p:nvPr/>
        </p:nvSpPr>
        <p:spPr>
          <a:xfrm>
            <a:off x="7938969" y="4598702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Storage Key</a:t>
            </a:r>
          </a:p>
          <a:p>
            <a:r>
              <a:rPr lang="en-US" sz="1200" i="1" dirty="0"/>
              <a:t>{created, modified, ver}</a:t>
            </a:r>
          </a:p>
        </p:txBody>
      </p:sp>
      <p:pic>
        <p:nvPicPr>
          <p:cNvPr id="34" name="Picture 2" descr="etcd-backends">
            <a:extLst>
              <a:ext uri="{FF2B5EF4-FFF2-40B4-BE49-F238E27FC236}">
                <a16:creationId xmlns:a16="http://schemas.microsoft.com/office/drawing/2014/main" id="{544364C6-5528-8DD2-CB85-3B7974FBD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8" t="8812" r="34260" b="8710"/>
          <a:stretch/>
        </p:blipFill>
        <p:spPr bwMode="auto">
          <a:xfrm>
            <a:off x="10187531" y="5648109"/>
            <a:ext cx="1255562" cy="8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n 39">
            <a:extLst>
              <a:ext uri="{FF2B5EF4-FFF2-40B4-BE49-F238E27FC236}">
                <a16:creationId xmlns:a16="http://schemas.microsoft.com/office/drawing/2014/main" id="{9EA34B4D-1CE2-E9EA-CA6C-4B2139596A57}"/>
              </a:ext>
            </a:extLst>
          </p:cNvPr>
          <p:cNvSpPr/>
          <p:nvPr/>
        </p:nvSpPr>
        <p:spPr>
          <a:xfrm>
            <a:off x="10054715" y="3645902"/>
            <a:ext cx="1329070" cy="147602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 </a:t>
            </a:r>
            <a:r>
              <a:rPr lang="en-US" dirty="0">
                <a:sym typeface="Wingdings" pitchFamily="2" charset="2"/>
              </a:rPr>
              <a:t> val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4D607-0268-4D06-E158-C9774638B73F}"/>
              </a:ext>
            </a:extLst>
          </p:cNvPr>
          <p:cNvSpPr txBox="1"/>
          <p:nvPr/>
        </p:nvSpPr>
        <p:spPr>
          <a:xfrm>
            <a:off x="10304713" y="323410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BoltDB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03FF2-561C-D5BF-78F4-E8A6753925E2}"/>
              </a:ext>
            </a:extLst>
          </p:cNvPr>
          <p:cNvSpPr txBox="1"/>
          <p:nvPr/>
        </p:nvSpPr>
        <p:spPr>
          <a:xfrm>
            <a:off x="2058072" y="5603750"/>
            <a:ext cx="5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/a/b/c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3899E-51EC-63ED-BA44-50060E711AFD}"/>
              </a:ext>
            </a:extLst>
          </p:cNvPr>
          <p:cNvSpPr txBox="1"/>
          <p:nvPr/>
        </p:nvSpPr>
        <p:spPr>
          <a:xfrm>
            <a:off x="5831595" y="5777878"/>
            <a:ext cx="82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{/a/b/c, 3}</a:t>
            </a:r>
          </a:p>
          <a:p>
            <a:r>
              <a:rPr lang="en-US" sz="1200" i="1" dirty="0"/>
              <a:t>{/a/b/c, 5}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DEAC7B-DD2A-E7A6-F253-B4EC499C7BCD}"/>
              </a:ext>
            </a:extLst>
          </p:cNvPr>
          <p:cNvSpPr txBox="1"/>
          <p:nvPr/>
        </p:nvSpPr>
        <p:spPr>
          <a:xfrm>
            <a:off x="3333349" y="2896560"/>
            <a:ext cx="870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Data Key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D26B0A-2CF3-D2D9-B37C-6A34264972F9}"/>
              </a:ext>
            </a:extLst>
          </p:cNvPr>
          <p:cNvSpPr txBox="1"/>
          <p:nvPr/>
        </p:nvSpPr>
        <p:spPr>
          <a:xfrm>
            <a:off x="6736561" y="2861938"/>
            <a:ext cx="946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Storage Key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C445AF-6F8A-31CD-04C7-0C13A2AAA220}"/>
              </a:ext>
            </a:extLst>
          </p:cNvPr>
          <p:cNvSpPr txBox="1"/>
          <p:nvPr/>
        </p:nvSpPr>
        <p:spPr>
          <a:xfrm>
            <a:off x="3367113" y="3193996"/>
            <a:ext cx="57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/a/b/c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1544DF-B5CB-530E-028A-0A0343125D2E}"/>
              </a:ext>
            </a:extLst>
          </p:cNvPr>
          <p:cNvSpPr txBox="1"/>
          <p:nvPr/>
        </p:nvSpPr>
        <p:spPr>
          <a:xfrm>
            <a:off x="6408145" y="3195660"/>
            <a:ext cx="17463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{created, modified, ver}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30370FB-23A8-D3E8-FC23-0F28E6444DF9}"/>
              </a:ext>
            </a:extLst>
          </p:cNvPr>
          <p:cNvSpPr/>
          <p:nvPr/>
        </p:nvSpPr>
        <p:spPr>
          <a:xfrm>
            <a:off x="4596905" y="3000437"/>
            <a:ext cx="1723182" cy="41549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9DE2FD1-972C-543B-B41F-625B4FC1813E}"/>
              </a:ext>
            </a:extLst>
          </p:cNvPr>
          <p:cNvSpPr/>
          <p:nvPr/>
        </p:nvSpPr>
        <p:spPr>
          <a:xfrm>
            <a:off x="3104708" y="2742981"/>
            <a:ext cx="4912242" cy="919477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A0C5E2-C149-D107-F1B2-B6E5CD96367E}"/>
              </a:ext>
            </a:extLst>
          </p:cNvPr>
          <p:cNvSpPr txBox="1"/>
          <p:nvPr/>
        </p:nvSpPr>
        <p:spPr>
          <a:xfrm>
            <a:off x="80891" y="1986201"/>
            <a:ext cx="50206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6"/>
              </a:rPr>
              <a:t>Link 1</a:t>
            </a:r>
            <a:endParaRPr lang="en-US" sz="1050" dirty="0"/>
          </a:p>
          <a:p>
            <a:r>
              <a:rPr lang="en-US" sz="1050" dirty="0">
                <a:hlinkClick r:id="rId7"/>
              </a:rPr>
              <a:t>Link 2</a:t>
            </a:r>
            <a:endParaRPr lang="en-US" sz="1050" dirty="0"/>
          </a:p>
          <a:p>
            <a:r>
              <a:rPr lang="en-US" sz="1050" dirty="0">
                <a:hlinkClick r:id="rId8"/>
              </a:rPr>
              <a:t>Link 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3613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ETCD Revision</vt:lpstr>
      <vt:lpstr>MVCC in ETCD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 in ETCD</dc:title>
  <dc:creator>Peng Du</dc:creator>
  <cp:lastModifiedBy>Peng Du</cp:lastModifiedBy>
  <cp:revision>2</cp:revision>
  <dcterms:created xsi:type="dcterms:W3CDTF">2022-05-10T23:48:53Z</dcterms:created>
  <dcterms:modified xsi:type="dcterms:W3CDTF">2022-05-10T23:53:26Z</dcterms:modified>
</cp:coreProperties>
</file>