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65" r:id="rId6"/>
    <p:sldId id="266" r:id="rId7"/>
    <p:sldId id="267" r:id="rId8"/>
    <p:sldId id="268" r:id="rId9"/>
    <p:sldId id="269" r:id="rId10"/>
    <p:sldId id="270" r:id="rId11"/>
    <p:sldId id="271" r:id="rId12"/>
    <p:sldId id="272" r:id="rId13"/>
    <p:sldId id="273" r:id="rId14"/>
    <p:sldId id="279" r:id="rId15"/>
    <p:sldId id="280" r:id="rId16"/>
    <p:sldId id="286" r:id="rId17"/>
    <p:sldId id="287" r:id="rId18"/>
    <p:sldId id="29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91" autoAdjust="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91F9-CF0A-3633-DD41-4C195FDB3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8796F5-FF0D-029D-8C17-6CC5EBC834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F0F99B-7E9B-2525-F71F-A6F7F93ADF09}"/>
              </a:ext>
            </a:extLst>
          </p:cNvPr>
          <p:cNvSpPr>
            <a:spLocks noGrp="1"/>
          </p:cNvSpPr>
          <p:nvPr>
            <p:ph type="dt" sz="half" idx="10"/>
          </p:nvPr>
        </p:nvSpPr>
        <p:spPr/>
        <p:txBody>
          <a:bodyPr/>
          <a:lstStyle/>
          <a:p>
            <a:fld id="{7B1CA930-BEBB-47B9-9779-13F2B34A096C}" type="datetimeFigureOut">
              <a:rPr lang="en-US" smtClean="0"/>
              <a:t>5/20/2022</a:t>
            </a:fld>
            <a:endParaRPr lang="en-US"/>
          </a:p>
        </p:txBody>
      </p:sp>
      <p:sp>
        <p:nvSpPr>
          <p:cNvPr id="5" name="Footer Placeholder 4">
            <a:extLst>
              <a:ext uri="{FF2B5EF4-FFF2-40B4-BE49-F238E27FC236}">
                <a16:creationId xmlns:a16="http://schemas.microsoft.com/office/drawing/2014/main" id="{423C2663-E5E7-4B1E-7D26-CA9712EC2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4AF5C-CB96-710A-AD9D-CC7E71BF9364}"/>
              </a:ext>
            </a:extLst>
          </p:cNvPr>
          <p:cNvSpPr>
            <a:spLocks noGrp="1"/>
          </p:cNvSpPr>
          <p:nvPr>
            <p:ph type="sldNum" sz="quarter" idx="12"/>
          </p:nvPr>
        </p:nvSpPr>
        <p:spPr/>
        <p:txBody>
          <a:bodyPr/>
          <a:lstStyle/>
          <a:p>
            <a:fld id="{042CBDD2-732F-4B2A-A8DB-2FB819787758}" type="slidenum">
              <a:rPr lang="en-US" smtClean="0"/>
              <a:t>‹#›</a:t>
            </a:fld>
            <a:endParaRPr lang="en-US"/>
          </a:p>
        </p:txBody>
      </p:sp>
    </p:spTree>
    <p:extLst>
      <p:ext uri="{BB962C8B-B14F-4D97-AF65-F5344CB8AC3E}">
        <p14:creationId xmlns:p14="http://schemas.microsoft.com/office/powerpoint/2010/main" val="330373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DF4A-30F8-8008-3028-3A0DE6E553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8EB12C-99C0-B08F-BB6F-824E9C5EF2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0B3B2-E959-9973-ED18-3D94204A3F05}"/>
              </a:ext>
            </a:extLst>
          </p:cNvPr>
          <p:cNvSpPr>
            <a:spLocks noGrp="1"/>
          </p:cNvSpPr>
          <p:nvPr>
            <p:ph type="dt" sz="half" idx="10"/>
          </p:nvPr>
        </p:nvSpPr>
        <p:spPr/>
        <p:txBody>
          <a:bodyPr/>
          <a:lstStyle/>
          <a:p>
            <a:fld id="{7B1CA930-BEBB-47B9-9779-13F2B34A096C}" type="datetimeFigureOut">
              <a:rPr lang="en-US" smtClean="0"/>
              <a:t>5/20/2022</a:t>
            </a:fld>
            <a:endParaRPr lang="en-US"/>
          </a:p>
        </p:txBody>
      </p:sp>
      <p:sp>
        <p:nvSpPr>
          <p:cNvPr id="5" name="Footer Placeholder 4">
            <a:extLst>
              <a:ext uri="{FF2B5EF4-FFF2-40B4-BE49-F238E27FC236}">
                <a16:creationId xmlns:a16="http://schemas.microsoft.com/office/drawing/2014/main" id="{C53357CA-AFD3-F88C-8931-174760785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A426B-B805-A5CC-625F-5E45CFB5AA80}"/>
              </a:ext>
            </a:extLst>
          </p:cNvPr>
          <p:cNvSpPr>
            <a:spLocks noGrp="1"/>
          </p:cNvSpPr>
          <p:nvPr>
            <p:ph type="sldNum" sz="quarter" idx="12"/>
          </p:nvPr>
        </p:nvSpPr>
        <p:spPr/>
        <p:txBody>
          <a:bodyPr/>
          <a:lstStyle/>
          <a:p>
            <a:fld id="{042CBDD2-732F-4B2A-A8DB-2FB819787758}" type="slidenum">
              <a:rPr lang="en-US" smtClean="0"/>
              <a:t>‹#›</a:t>
            </a:fld>
            <a:endParaRPr lang="en-US"/>
          </a:p>
        </p:txBody>
      </p:sp>
    </p:spTree>
    <p:extLst>
      <p:ext uri="{BB962C8B-B14F-4D97-AF65-F5344CB8AC3E}">
        <p14:creationId xmlns:p14="http://schemas.microsoft.com/office/powerpoint/2010/main" val="27223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1BAE3-DF8D-F313-B5DF-FE0246F0E9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56C901-1BC9-7147-327D-9AAE659687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6558E-B56A-FA65-2E64-600EA56377F8}"/>
              </a:ext>
            </a:extLst>
          </p:cNvPr>
          <p:cNvSpPr>
            <a:spLocks noGrp="1"/>
          </p:cNvSpPr>
          <p:nvPr>
            <p:ph type="dt" sz="half" idx="10"/>
          </p:nvPr>
        </p:nvSpPr>
        <p:spPr/>
        <p:txBody>
          <a:bodyPr/>
          <a:lstStyle/>
          <a:p>
            <a:fld id="{7B1CA930-BEBB-47B9-9779-13F2B34A096C}" type="datetimeFigureOut">
              <a:rPr lang="en-US" smtClean="0"/>
              <a:t>5/20/2022</a:t>
            </a:fld>
            <a:endParaRPr lang="en-US"/>
          </a:p>
        </p:txBody>
      </p:sp>
      <p:sp>
        <p:nvSpPr>
          <p:cNvPr id="5" name="Footer Placeholder 4">
            <a:extLst>
              <a:ext uri="{FF2B5EF4-FFF2-40B4-BE49-F238E27FC236}">
                <a16:creationId xmlns:a16="http://schemas.microsoft.com/office/drawing/2014/main" id="{BFF2B2DB-6194-22B5-7CEE-FF0C42A03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3F4DE-3CAB-590D-AC15-5A4E92473B98}"/>
              </a:ext>
            </a:extLst>
          </p:cNvPr>
          <p:cNvSpPr>
            <a:spLocks noGrp="1"/>
          </p:cNvSpPr>
          <p:nvPr>
            <p:ph type="sldNum" sz="quarter" idx="12"/>
          </p:nvPr>
        </p:nvSpPr>
        <p:spPr/>
        <p:txBody>
          <a:bodyPr/>
          <a:lstStyle/>
          <a:p>
            <a:fld id="{042CBDD2-732F-4B2A-A8DB-2FB819787758}" type="slidenum">
              <a:rPr lang="en-US" smtClean="0"/>
              <a:t>‹#›</a:t>
            </a:fld>
            <a:endParaRPr lang="en-US"/>
          </a:p>
        </p:txBody>
      </p:sp>
    </p:spTree>
    <p:extLst>
      <p:ext uri="{BB962C8B-B14F-4D97-AF65-F5344CB8AC3E}">
        <p14:creationId xmlns:p14="http://schemas.microsoft.com/office/powerpoint/2010/main" val="252867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DB4F-82CF-976E-A2E8-09AE38738C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F96A8-7654-B4B9-4622-E1FA337548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DDB63-1000-94EE-20F2-996070A9DF1B}"/>
              </a:ext>
            </a:extLst>
          </p:cNvPr>
          <p:cNvSpPr>
            <a:spLocks noGrp="1"/>
          </p:cNvSpPr>
          <p:nvPr>
            <p:ph type="dt" sz="half" idx="10"/>
          </p:nvPr>
        </p:nvSpPr>
        <p:spPr/>
        <p:txBody>
          <a:bodyPr/>
          <a:lstStyle/>
          <a:p>
            <a:fld id="{7B1CA930-BEBB-47B9-9779-13F2B34A096C}" type="datetimeFigureOut">
              <a:rPr lang="en-US" smtClean="0"/>
              <a:t>5/20/2022</a:t>
            </a:fld>
            <a:endParaRPr lang="en-US"/>
          </a:p>
        </p:txBody>
      </p:sp>
      <p:sp>
        <p:nvSpPr>
          <p:cNvPr id="5" name="Footer Placeholder 4">
            <a:extLst>
              <a:ext uri="{FF2B5EF4-FFF2-40B4-BE49-F238E27FC236}">
                <a16:creationId xmlns:a16="http://schemas.microsoft.com/office/drawing/2014/main" id="{8910E2B2-56FD-8EAD-E9DF-7B0609396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15DF8-6AD6-08EB-B999-7C9F8D629501}"/>
              </a:ext>
            </a:extLst>
          </p:cNvPr>
          <p:cNvSpPr>
            <a:spLocks noGrp="1"/>
          </p:cNvSpPr>
          <p:nvPr>
            <p:ph type="sldNum" sz="quarter" idx="12"/>
          </p:nvPr>
        </p:nvSpPr>
        <p:spPr/>
        <p:txBody>
          <a:bodyPr/>
          <a:lstStyle/>
          <a:p>
            <a:fld id="{042CBDD2-732F-4B2A-A8DB-2FB819787758}" type="slidenum">
              <a:rPr lang="en-US" smtClean="0"/>
              <a:t>‹#›</a:t>
            </a:fld>
            <a:endParaRPr lang="en-US"/>
          </a:p>
        </p:txBody>
      </p:sp>
    </p:spTree>
    <p:extLst>
      <p:ext uri="{BB962C8B-B14F-4D97-AF65-F5344CB8AC3E}">
        <p14:creationId xmlns:p14="http://schemas.microsoft.com/office/powerpoint/2010/main" val="5389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1A53-5030-ECA7-8F33-4087E2EA2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5FC8A1-EF73-951E-F719-095699F0B5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3C4542-268F-460E-8654-C0DE74C0D973}"/>
              </a:ext>
            </a:extLst>
          </p:cNvPr>
          <p:cNvSpPr>
            <a:spLocks noGrp="1"/>
          </p:cNvSpPr>
          <p:nvPr>
            <p:ph type="dt" sz="half" idx="10"/>
          </p:nvPr>
        </p:nvSpPr>
        <p:spPr/>
        <p:txBody>
          <a:bodyPr/>
          <a:lstStyle/>
          <a:p>
            <a:fld id="{7B1CA930-BEBB-47B9-9779-13F2B34A096C}" type="datetimeFigureOut">
              <a:rPr lang="en-US" smtClean="0"/>
              <a:t>5/20/2022</a:t>
            </a:fld>
            <a:endParaRPr lang="en-US"/>
          </a:p>
        </p:txBody>
      </p:sp>
      <p:sp>
        <p:nvSpPr>
          <p:cNvPr id="5" name="Footer Placeholder 4">
            <a:extLst>
              <a:ext uri="{FF2B5EF4-FFF2-40B4-BE49-F238E27FC236}">
                <a16:creationId xmlns:a16="http://schemas.microsoft.com/office/drawing/2014/main" id="{AF09A62A-662B-57DC-47B4-A5C0A49F8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D49D9-6696-BEE5-9DC1-3D6CFB4C0461}"/>
              </a:ext>
            </a:extLst>
          </p:cNvPr>
          <p:cNvSpPr>
            <a:spLocks noGrp="1"/>
          </p:cNvSpPr>
          <p:nvPr>
            <p:ph type="sldNum" sz="quarter" idx="12"/>
          </p:nvPr>
        </p:nvSpPr>
        <p:spPr/>
        <p:txBody>
          <a:bodyPr/>
          <a:lstStyle/>
          <a:p>
            <a:fld id="{042CBDD2-732F-4B2A-A8DB-2FB819787758}" type="slidenum">
              <a:rPr lang="en-US" smtClean="0"/>
              <a:t>‹#›</a:t>
            </a:fld>
            <a:endParaRPr lang="en-US"/>
          </a:p>
        </p:txBody>
      </p:sp>
    </p:spTree>
    <p:extLst>
      <p:ext uri="{BB962C8B-B14F-4D97-AF65-F5344CB8AC3E}">
        <p14:creationId xmlns:p14="http://schemas.microsoft.com/office/powerpoint/2010/main" val="253002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1BEB-189C-A11A-ADE5-5EF5E603B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0606-2248-2E40-337C-CC54BDF379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2989D6-66DA-EA14-3514-C11852D18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59FDB7-C23F-C0C7-504E-53CE680E06EA}"/>
              </a:ext>
            </a:extLst>
          </p:cNvPr>
          <p:cNvSpPr>
            <a:spLocks noGrp="1"/>
          </p:cNvSpPr>
          <p:nvPr>
            <p:ph type="dt" sz="half" idx="10"/>
          </p:nvPr>
        </p:nvSpPr>
        <p:spPr/>
        <p:txBody>
          <a:bodyPr/>
          <a:lstStyle/>
          <a:p>
            <a:fld id="{7B1CA930-BEBB-47B9-9779-13F2B34A096C}" type="datetimeFigureOut">
              <a:rPr lang="en-US" smtClean="0"/>
              <a:t>5/20/2022</a:t>
            </a:fld>
            <a:endParaRPr lang="en-US"/>
          </a:p>
        </p:txBody>
      </p:sp>
      <p:sp>
        <p:nvSpPr>
          <p:cNvPr id="6" name="Footer Placeholder 5">
            <a:extLst>
              <a:ext uri="{FF2B5EF4-FFF2-40B4-BE49-F238E27FC236}">
                <a16:creationId xmlns:a16="http://schemas.microsoft.com/office/drawing/2014/main" id="{4C301EE6-EC08-5B4C-2340-602735F61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61FCA-040D-F3BD-D36E-86CA4955C2F0}"/>
              </a:ext>
            </a:extLst>
          </p:cNvPr>
          <p:cNvSpPr>
            <a:spLocks noGrp="1"/>
          </p:cNvSpPr>
          <p:nvPr>
            <p:ph type="sldNum" sz="quarter" idx="12"/>
          </p:nvPr>
        </p:nvSpPr>
        <p:spPr/>
        <p:txBody>
          <a:bodyPr/>
          <a:lstStyle/>
          <a:p>
            <a:fld id="{042CBDD2-732F-4B2A-A8DB-2FB819787758}" type="slidenum">
              <a:rPr lang="en-US" smtClean="0"/>
              <a:t>‹#›</a:t>
            </a:fld>
            <a:endParaRPr lang="en-US"/>
          </a:p>
        </p:txBody>
      </p:sp>
    </p:spTree>
    <p:extLst>
      <p:ext uri="{BB962C8B-B14F-4D97-AF65-F5344CB8AC3E}">
        <p14:creationId xmlns:p14="http://schemas.microsoft.com/office/powerpoint/2010/main" val="304861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861A-E5CE-9F0D-6262-9635FA5609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0ADAF8-5671-4CB9-084D-87BD2F07D5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EFC86-80B7-460E-6D42-17A15212FB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457FAA-1BD9-C62F-7E5C-05705F001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ACFE08-F03C-B3B5-1544-D9505524AE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0E880-66E6-4DD1-6D71-C34858B5CF9E}"/>
              </a:ext>
            </a:extLst>
          </p:cNvPr>
          <p:cNvSpPr>
            <a:spLocks noGrp="1"/>
          </p:cNvSpPr>
          <p:nvPr>
            <p:ph type="dt" sz="half" idx="10"/>
          </p:nvPr>
        </p:nvSpPr>
        <p:spPr/>
        <p:txBody>
          <a:bodyPr/>
          <a:lstStyle/>
          <a:p>
            <a:fld id="{7B1CA930-BEBB-47B9-9779-13F2B34A096C}" type="datetimeFigureOut">
              <a:rPr lang="en-US" smtClean="0"/>
              <a:t>5/20/2022</a:t>
            </a:fld>
            <a:endParaRPr lang="en-US"/>
          </a:p>
        </p:txBody>
      </p:sp>
      <p:sp>
        <p:nvSpPr>
          <p:cNvPr id="8" name="Footer Placeholder 7">
            <a:extLst>
              <a:ext uri="{FF2B5EF4-FFF2-40B4-BE49-F238E27FC236}">
                <a16:creationId xmlns:a16="http://schemas.microsoft.com/office/drawing/2014/main" id="{715E1118-BCDF-F795-5457-417DC77AFB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19A9A-1AB0-9841-3D5E-71A478ABB3B9}"/>
              </a:ext>
            </a:extLst>
          </p:cNvPr>
          <p:cNvSpPr>
            <a:spLocks noGrp="1"/>
          </p:cNvSpPr>
          <p:nvPr>
            <p:ph type="sldNum" sz="quarter" idx="12"/>
          </p:nvPr>
        </p:nvSpPr>
        <p:spPr/>
        <p:txBody>
          <a:bodyPr/>
          <a:lstStyle/>
          <a:p>
            <a:fld id="{042CBDD2-732F-4B2A-A8DB-2FB819787758}" type="slidenum">
              <a:rPr lang="en-US" smtClean="0"/>
              <a:t>‹#›</a:t>
            </a:fld>
            <a:endParaRPr lang="en-US"/>
          </a:p>
        </p:txBody>
      </p:sp>
    </p:spTree>
    <p:extLst>
      <p:ext uri="{BB962C8B-B14F-4D97-AF65-F5344CB8AC3E}">
        <p14:creationId xmlns:p14="http://schemas.microsoft.com/office/powerpoint/2010/main" val="355057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42B3-79EE-F434-D30D-7C15CE9989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182528-88AE-2E6F-B28A-6967FD527F42}"/>
              </a:ext>
            </a:extLst>
          </p:cNvPr>
          <p:cNvSpPr>
            <a:spLocks noGrp="1"/>
          </p:cNvSpPr>
          <p:nvPr>
            <p:ph type="dt" sz="half" idx="10"/>
          </p:nvPr>
        </p:nvSpPr>
        <p:spPr/>
        <p:txBody>
          <a:bodyPr/>
          <a:lstStyle/>
          <a:p>
            <a:fld id="{7B1CA930-BEBB-47B9-9779-13F2B34A096C}" type="datetimeFigureOut">
              <a:rPr lang="en-US" smtClean="0"/>
              <a:t>5/20/2022</a:t>
            </a:fld>
            <a:endParaRPr lang="en-US"/>
          </a:p>
        </p:txBody>
      </p:sp>
      <p:sp>
        <p:nvSpPr>
          <p:cNvPr id="4" name="Footer Placeholder 3">
            <a:extLst>
              <a:ext uri="{FF2B5EF4-FFF2-40B4-BE49-F238E27FC236}">
                <a16:creationId xmlns:a16="http://schemas.microsoft.com/office/drawing/2014/main" id="{FF6DC736-08AF-DFB5-EF8A-0B5D23FDAB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0A4AA-7CCF-95B6-8171-51E1445193DB}"/>
              </a:ext>
            </a:extLst>
          </p:cNvPr>
          <p:cNvSpPr>
            <a:spLocks noGrp="1"/>
          </p:cNvSpPr>
          <p:nvPr>
            <p:ph type="sldNum" sz="quarter" idx="12"/>
          </p:nvPr>
        </p:nvSpPr>
        <p:spPr/>
        <p:txBody>
          <a:bodyPr/>
          <a:lstStyle/>
          <a:p>
            <a:fld id="{042CBDD2-732F-4B2A-A8DB-2FB819787758}" type="slidenum">
              <a:rPr lang="en-US" smtClean="0"/>
              <a:t>‹#›</a:t>
            </a:fld>
            <a:endParaRPr lang="en-US"/>
          </a:p>
        </p:txBody>
      </p:sp>
    </p:spTree>
    <p:extLst>
      <p:ext uri="{BB962C8B-B14F-4D97-AF65-F5344CB8AC3E}">
        <p14:creationId xmlns:p14="http://schemas.microsoft.com/office/powerpoint/2010/main" val="238862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344AB9-989D-3A75-6BAA-CEE30716B9B1}"/>
              </a:ext>
            </a:extLst>
          </p:cNvPr>
          <p:cNvSpPr>
            <a:spLocks noGrp="1"/>
          </p:cNvSpPr>
          <p:nvPr>
            <p:ph type="dt" sz="half" idx="10"/>
          </p:nvPr>
        </p:nvSpPr>
        <p:spPr/>
        <p:txBody>
          <a:bodyPr/>
          <a:lstStyle/>
          <a:p>
            <a:fld id="{7B1CA930-BEBB-47B9-9779-13F2B34A096C}" type="datetimeFigureOut">
              <a:rPr lang="en-US" smtClean="0"/>
              <a:t>5/20/2022</a:t>
            </a:fld>
            <a:endParaRPr lang="en-US"/>
          </a:p>
        </p:txBody>
      </p:sp>
      <p:sp>
        <p:nvSpPr>
          <p:cNvPr id="3" name="Footer Placeholder 2">
            <a:extLst>
              <a:ext uri="{FF2B5EF4-FFF2-40B4-BE49-F238E27FC236}">
                <a16:creationId xmlns:a16="http://schemas.microsoft.com/office/drawing/2014/main" id="{21C31A1F-6263-E494-B6E4-9644B24A2A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AE6F7F-3D66-CDFE-E699-C19AEEECAAC1}"/>
              </a:ext>
            </a:extLst>
          </p:cNvPr>
          <p:cNvSpPr>
            <a:spLocks noGrp="1"/>
          </p:cNvSpPr>
          <p:nvPr>
            <p:ph type="sldNum" sz="quarter" idx="12"/>
          </p:nvPr>
        </p:nvSpPr>
        <p:spPr/>
        <p:txBody>
          <a:bodyPr/>
          <a:lstStyle/>
          <a:p>
            <a:fld id="{042CBDD2-732F-4B2A-A8DB-2FB819787758}" type="slidenum">
              <a:rPr lang="en-US" smtClean="0"/>
              <a:t>‹#›</a:t>
            </a:fld>
            <a:endParaRPr lang="en-US"/>
          </a:p>
        </p:txBody>
      </p:sp>
    </p:spTree>
    <p:extLst>
      <p:ext uri="{BB962C8B-B14F-4D97-AF65-F5344CB8AC3E}">
        <p14:creationId xmlns:p14="http://schemas.microsoft.com/office/powerpoint/2010/main" val="244681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8BC0-FBCA-056B-17EB-DA15B798F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EB30A-EC8B-8573-B722-EF6D663B6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ADEF33-3100-394A-CDBB-BC3A57A55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3A515-C631-D227-D50D-C37D9BB74EF4}"/>
              </a:ext>
            </a:extLst>
          </p:cNvPr>
          <p:cNvSpPr>
            <a:spLocks noGrp="1"/>
          </p:cNvSpPr>
          <p:nvPr>
            <p:ph type="dt" sz="half" idx="10"/>
          </p:nvPr>
        </p:nvSpPr>
        <p:spPr/>
        <p:txBody>
          <a:bodyPr/>
          <a:lstStyle/>
          <a:p>
            <a:fld id="{7B1CA930-BEBB-47B9-9779-13F2B34A096C}" type="datetimeFigureOut">
              <a:rPr lang="en-US" smtClean="0"/>
              <a:t>5/20/2022</a:t>
            </a:fld>
            <a:endParaRPr lang="en-US"/>
          </a:p>
        </p:txBody>
      </p:sp>
      <p:sp>
        <p:nvSpPr>
          <p:cNvPr id="6" name="Footer Placeholder 5">
            <a:extLst>
              <a:ext uri="{FF2B5EF4-FFF2-40B4-BE49-F238E27FC236}">
                <a16:creationId xmlns:a16="http://schemas.microsoft.com/office/drawing/2014/main" id="{4B93BB19-1E21-C621-A9D5-838F7442D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B6EA8-769B-0F30-4684-1B177C5B50F5}"/>
              </a:ext>
            </a:extLst>
          </p:cNvPr>
          <p:cNvSpPr>
            <a:spLocks noGrp="1"/>
          </p:cNvSpPr>
          <p:nvPr>
            <p:ph type="sldNum" sz="quarter" idx="12"/>
          </p:nvPr>
        </p:nvSpPr>
        <p:spPr/>
        <p:txBody>
          <a:bodyPr/>
          <a:lstStyle/>
          <a:p>
            <a:fld id="{042CBDD2-732F-4B2A-A8DB-2FB819787758}" type="slidenum">
              <a:rPr lang="en-US" smtClean="0"/>
              <a:t>‹#›</a:t>
            </a:fld>
            <a:endParaRPr lang="en-US"/>
          </a:p>
        </p:txBody>
      </p:sp>
    </p:spTree>
    <p:extLst>
      <p:ext uri="{BB962C8B-B14F-4D97-AF65-F5344CB8AC3E}">
        <p14:creationId xmlns:p14="http://schemas.microsoft.com/office/powerpoint/2010/main" val="366685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5B9D-ED82-BFB9-8106-E91EFEF71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D1AC7D-E54D-A06A-1FA0-F2A48D198D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2B36EF-8F26-C900-0C60-2B624FA32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510FD-117E-A928-C934-34C146A171EE}"/>
              </a:ext>
            </a:extLst>
          </p:cNvPr>
          <p:cNvSpPr>
            <a:spLocks noGrp="1"/>
          </p:cNvSpPr>
          <p:nvPr>
            <p:ph type="dt" sz="half" idx="10"/>
          </p:nvPr>
        </p:nvSpPr>
        <p:spPr/>
        <p:txBody>
          <a:bodyPr/>
          <a:lstStyle/>
          <a:p>
            <a:fld id="{7B1CA930-BEBB-47B9-9779-13F2B34A096C}" type="datetimeFigureOut">
              <a:rPr lang="en-US" smtClean="0"/>
              <a:t>5/20/2022</a:t>
            </a:fld>
            <a:endParaRPr lang="en-US"/>
          </a:p>
        </p:txBody>
      </p:sp>
      <p:sp>
        <p:nvSpPr>
          <p:cNvPr id="6" name="Footer Placeholder 5">
            <a:extLst>
              <a:ext uri="{FF2B5EF4-FFF2-40B4-BE49-F238E27FC236}">
                <a16:creationId xmlns:a16="http://schemas.microsoft.com/office/drawing/2014/main" id="{676D48EE-0ABD-D36B-B252-6EBA23710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CCF97-5ACB-EC8C-997F-CD5D0B4431DA}"/>
              </a:ext>
            </a:extLst>
          </p:cNvPr>
          <p:cNvSpPr>
            <a:spLocks noGrp="1"/>
          </p:cNvSpPr>
          <p:nvPr>
            <p:ph type="sldNum" sz="quarter" idx="12"/>
          </p:nvPr>
        </p:nvSpPr>
        <p:spPr/>
        <p:txBody>
          <a:bodyPr/>
          <a:lstStyle/>
          <a:p>
            <a:fld id="{042CBDD2-732F-4B2A-A8DB-2FB819787758}" type="slidenum">
              <a:rPr lang="en-US" smtClean="0"/>
              <a:t>‹#›</a:t>
            </a:fld>
            <a:endParaRPr lang="en-US"/>
          </a:p>
        </p:txBody>
      </p:sp>
    </p:spTree>
    <p:extLst>
      <p:ext uri="{BB962C8B-B14F-4D97-AF65-F5344CB8AC3E}">
        <p14:creationId xmlns:p14="http://schemas.microsoft.com/office/powerpoint/2010/main" val="423687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FBAE5-7508-0FF0-B261-7C5328E74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569703-1B66-0A6E-B8A7-1D98D2511A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015D6-1EA7-E082-C656-8E209A7035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CA930-BEBB-47B9-9779-13F2B34A096C}" type="datetimeFigureOut">
              <a:rPr lang="en-US" smtClean="0"/>
              <a:t>5/20/2022</a:t>
            </a:fld>
            <a:endParaRPr lang="en-US"/>
          </a:p>
        </p:txBody>
      </p:sp>
      <p:sp>
        <p:nvSpPr>
          <p:cNvPr id="5" name="Footer Placeholder 4">
            <a:extLst>
              <a:ext uri="{FF2B5EF4-FFF2-40B4-BE49-F238E27FC236}">
                <a16:creationId xmlns:a16="http://schemas.microsoft.com/office/drawing/2014/main" id="{F2DCE84B-50B4-F355-B37D-A7A716115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7C8E47-A363-1C3A-FD33-DCB17DF82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CBDD2-732F-4B2A-A8DB-2FB819787758}" type="slidenum">
              <a:rPr lang="en-US" smtClean="0"/>
              <a:t>‹#›</a:t>
            </a:fld>
            <a:endParaRPr lang="en-US"/>
          </a:p>
        </p:txBody>
      </p:sp>
    </p:spTree>
    <p:extLst>
      <p:ext uri="{BB962C8B-B14F-4D97-AF65-F5344CB8AC3E}">
        <p14:creationId xmlns:p14="http://schemas.microsoft.com/office/powerpoint/2010/main" val="362884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s.cornell.edu/home/rvr/papers/OSDI04.pdf"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www.cs.cornell.edu/courses/cs6452/2012sp/papers/zab-ieee.pdf" TargetMode="External"/><Relationship Id="rId4" Type="http://schemas.openxmlformats.org/officeDocument/2006/relationships/hyperlink" Target="https://pdos.csail.mit.edu/6.824/papers/zookeeper.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etcd-io/etcd/tree/main/raft" TargetMode="External"/><Relationship Id="rId2" Type="http://schemas.openxmlformats.org/officeDocument/2006/relationships/hyperlink" Target="https://github.com/despreston/go-craq" TargetMode="External"/><Relationship Id="rId1" Type="http://schemas.openxmlformats.org/officeDocument/2006/relationships/slideLayout" Target="../slideLayouts/slideLayout2.xml"/><Relationship Id="rId5" Type="http://schemas.openxmlformats.org/officeDocument/2006/relationships/hyperlink" Target="https://github.com/apache/zookeeper" TargetMode="External"/><Relationship Id="rId4" Type="http://schemas.openxmlformats.org/officeDocument/2006/relationships/hyperlink" Target="https://github.com/hashicorp/raf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s.cornell.edu/home/rvr/papers/OSDI04.pdf"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nil.csail.mit.edu/6.824/2020/papers/craq.pdf" TargetMode="External"/><Relationship Id="rId2" Type="http://schemas.openxmlformats.org/officeDocument/2006/relationships/hyperlink" Target="https://www.cs.cornell.edu/home/rvr/papers/OSDI04.pdf"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static.googleusercontent.com/media/research.google.com/en/archive/gfs-sosp2003.pdf" TargetMode="External"/><Relationship Id="rId2" Type="http://schemas.openxmlformats.org/officeDocument/2006/relationships/hyperlink" Target="https://www.cs.cornell.edu/home/rvr/papers/OSDI04.pdf"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pdos.csail.mit.edu/6.824/papers/vm-ft.pdf" TargetMode="External"/><Relationship Id="rId4" Type="http://schemas.openxmlformats.org/officeDocument/2006/relationships/hyperlink" Target="https://www.cs.cornell.edu/home/rvr/papers/OSDI04.pdf"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pdos.csail.mit.edu/6.824/papers/raft-extended.pdf" TargetMode="External"/><Relationship Id="rId4" Type="http://schemas.openxmlformats.org/officeDocument/2006/relationships/hyperlink" Target="https://www.cs.cornell.edu/home/rvr/papers/OSDI04.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4B69-AAB6-A02F-C0A8-0A8979906762}"/>
              </a:ext>
            </a:extLst>
          </p:cNvPr>
          <p:cNvSpPr>
            <a:spLocks noGrp="1"/>
          </p:cNvSpPr>
          <p:nvPr>
            <p:ph type="ctrTitle"/>
          </p:nvPr>
        </p:nvSpPr>
        <p:spPr/>
        <p:txBody>
          <a:bodyPr/>
          <a:lstStyle/>
          <a:p>
            <a:r>
              <a:rPr lang="en-US" dirty="0"/>
              <a:t>Strong Consistency Theoretical Study</a:t>
            </a:r>
          </a:p>
        </p:txBody>
      </p:sp>
      <p:sp>
        <p:nvSpPr>
          <p:cNvPr id="3" name="Subtitle 2">
            <a:extLst>
              <a:ext uri="{FF2B5EF4-FFF2-40B4-BE49-F238E27FC236}">
                <a16:creationId xmlns:a16="http://schemas.microsoft.com/office/drawing/2014/main" id="{1F48C91E-BC63-14E9-F945-F2CCB349CDDC}"/>
              </a:ext>
            </a:extLst>
          </p:cNvPr>
          <p:cNvSpPr>
            <a:spLocks noGrp="1"/>
          </p:cNvSpPr>
          <p:nvPr>
            <p:ph type="subTitle" idx="1"/>
          </p:nvPr>
        </p:nvSpPr>
        <p:spPr/>
        <p:txBody>
          <a:bodyPr/>
          <a:lstStyle/>
          <a:p>
            <a:r>
              <a:rPr lang="en-US" dirty="0"/>
              <a:t>Ke Xu</a:t>
            </a:r>
          </a:p>
        </p:txBody>
      </p:sp>
    </p:spTree>
    <p:extLst>
      <p:ext uri="{BB962C8B-B14F-4D97-AF65-F5344CB8AC3E}">
        <p14:creationId xmlns:p14="http://schemas.microsoft.com/office/powerpoint/2010/main" val="3490478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10F-D599-0CAA-0736-CC63ABE91A34}"/>
              </a:ext>
            </a:extLst>
          </p:cNvPr>
          <p:cNvSpPr>
            <a:spLocks noGrp="1"/>
          </p:cNvSpPr>
          <p:nvPr>
            <p:ph type="title"/>
          </p:nvPr>
        </p:nvSpPr>
        <p:spPr/>
        <p:txBody>
          <a:bodyPr/>
          <a:lstStyle/>
          <a:p>
            <a:r>
              <a:rPr lang="en-US" dirty="0"/>
              <a:t>Algorithm #6: Zookeeper</a:t>
            </a:r>
          </a:p>
        </p:txBody>
      </p:sp>
      <p:sp>
        <p:nvSpPr>
          <p:cNvPr id="3" name="Content Placeholder 2">
            <a:extLst>
              <a:ext uri="{FF2B5EF4-FFF2-40B4-BE49-F238E27FC236}">
                <a16:creationId xmlns:a16="http://schemas.microsoft.com/office/drawing/2014/main" id="{35F15773-A840-12F2-DF9C-37D0E51218E0}"/>
              </a:ext>
            </a:extLst>
          </p:cNvPr>
          <p:cNvSpPr>
            <a:spLocks noGrp="1"/>
          </p:cNvSpPr>
          <p:nvPr>
            <p:ph idx="1"/>
          </p:nvPr>
        </p:nvSpPr>
        <p:spPr>
          <a:xfrm>
            <a:off x="838200" y="1825624"/>
            <a:ext cx="10515600" cy="5032375"/>
          </a:xfrm>
        </p:spPr>
        <p:txBody>
          <a:bodyPr>
            <a:normAutofit/>
          </a:bodyPr>
          <a:lstStyle/>
          <a:p>
            <a:r>
              <a:rPr lang="en-US" dirty="0"/>
              <a:t>Linearizable/sequential consistency (write through leader, read through leader optional)</a:t>
            </a:r>
          </a:p>
          <a:p>
            <a:r>
              <a:rPr lang="en-US" dirty="0"/>
              <a:t>Quorum-based Primary-Backup replication</a:t>
            </a:r>
          </a:p>
          <a:p>
            <a:r>
              <a:rPr lang="en-US" dirty="0"/>
              <a:t>Operations order can be specified by client</a:t>
            </a:r>
          </a:p>
          <a:p>
            <a:r>
              <a:rPr lang="en-US" dirty="0"/>
              <a:t>Used for </a:t>
            </a:r>
          </a:p>
          <a:p>
            <a:pPr lvl="1"/>
            <a:r>
              <a:rPr lang="en-US" dirty="0"/>
              <a:t>Config management</a:t>
            </a:r>
          </a:p>
          <a:p>
            <a:pPr lvl="1"/>
            <a:r>
              <a:rPr lang="en-US" dirty="0"/>
              <a:t>Rendezvous</a:t>
            </a:r>
          </a:p>
          <a:p>
            <a:pPr lvl="1"/>
            <a:r>
              <a:rPr lang="en-US" dirty="0"/>
              <a:t>Group membership</a:t>
            </a:r>
          </a:p>
          <a:p>
            <a:r>
              <a:rPr lang="en-US" dirty="0"/>
              <a:t>Zab protocol</a:t>
            </a:r>
          </a:p>
          <a:p>
            <a:pPr lvl="1"/>
            <a:r>
              <a:rPr lang="en-US" dirty="0"/>
              <a:t>Leader election</a:t>
            </a:r>
          </a:p>
          <a:p>
            <a:pPr lvl="1"/>
            <a:r>
              <a:rPr lang="en-US" dirty="0"/>
              <a:t>Atomic broadcast</a:t>
            </a:r>
          </a:p>
        </p:txBody>
      </p:sp>
      <p:pic>
        <p:nvPicPr>
          <p:cNvPr id="5" name="Picture 4">
            <a:extLst>
              <a:ext uri="{FF2B5EF4-FFF2-40B4-BE49-F238E27FC236}">
                <a16:creationId xmlns:a16="http://schemas.microsoft.com/office/drawing/2014/main" id="{32C6A78E-51A0-0258-3A2E-F31831132939}"/>
              </a:ext>
            </a:extLst>
          </p:cNvPr>
          <p:cNvPicPr>
            <a:picLocks noChangeAspect="1"/>
          </p:cNvPicPr>
          <p:nvPr/>
        </p:nvPicPr>
        <p:blipFill>
          <a:blip r:embed="rId2"/>
          <a:stretch>
            <a:fillRect/>
          </a:stretch>
        </p:blipFill>
        <p:spPr>
          <a:xfrm>
            <a:off x="7075951" y="4054475"/>
            <a:ext cx="4410075" cy="2438400"/>
          </a:xfrm>
          <a:prstGeom prst="rect">
            <a:avLst/>
          </a:prstGeom>
          <a:ln>
            <a:noFill/>
          </a:ln>
          <a:effectLst>
            <a:outerShdw blurRad="292100" dist="139700" dir="2700000" algn="tl" rotWithShape="0">
              <a:srgbClr val="333333">
                <a:alpha val="65000"/>
              </a:srgbClr>
            </a:outerShdw>
          </a:effectLst>
        </p:spPr>
      </p:pic>
      <p:sp>
        <p:nvSpPr>
          <p:cNvPr id="6" name="TextBox 5">
            <a:hlinkClick r:id="rId3"/>
            <a:extLst>
              <a:ext uri="{FF2B5EF4-FFF2-40B4-BE49-F238E27FC236}">
                <a16:creationId xmlns:a16="http://schemas.microsoft.com/office/drawing/2014/main" id="{AD2DD21A-B1B2-9D33-B8C0-AF0E65635680}"/>
              </a:ext>
            </a:extLst>
          </p:cNvPr>
          <p:cNvSpPr txBox="1"/>
          <p:nvPr/>
        </p:nvSpPr>
        <p:spPr>
          <a:xfrm>
            <a:off x="5766458" y="20658"/>
            <a:ext cx="6524928" cy="276999"/>
          </a:xfrm>
          <a:prstGeom prst="rect">
            <a:avLst/>
          </a:prstGeom>
          <a:noFill/>
        </p:spPr>
        <p:txBody>
          <a:bodyPr wrap="none" rtlCol="0">
            <a:spAutoFit/>
          </a:bodyPr>
          <a:lstStyle/>
          <a:p>
            <a:r>
              <a:rPr lang="en-US" sz="1200" dirty="0">
                <a:hlinkClick r:id="rId4"/>
              </a:rPr>
              <a:t>P. Hunt, M. </a:t>
            </a:r>
            <a:r>
              <a:rPr lang="en-US" sz="1200" dirty="0" err="1">
                <a:hlinkClick r:id="rId4"/>
              </a:rPr>
              <a:t>Konar</a:t>
            </a:r>
            <a:r>
              <a:rPr lang="en-US" sz="1200" dirty="0">
                <a:hlinkClick r:id="rId4"/>
              </a:rPr>
              <a:t>, F. </a:t>
            </a:r>
            <a:r>
              <a:rPr lang="en-US" sz="1200" dirty="0" err="1">
                <a:hlinkClick r:id="rId4"/>
              </a:rPr>
              <a:t>Junqueira</a:t>
            </a:r>
            <a:r>
              <a:rPr lang="en-US" sz="1200" dirty="0">
                <a:hlinkClick r:id="rId4"/>
              </a:rPr>
              <a:t>, B. Reed. Zookeeper: Wait-free coordination for Internet-scale systems</a:t>
            </a:r>
            <a:r>
              <a:rPr lang="en-US" sz="1200" dirty="0"/>
              <a:t>.</a:t>
            </a:r>
          </a:p>
        </p:txBody>
      </p:sp>
      <p:sp>
        <p:nvSpPr>
          <p:cNvPr id="7" name="TextBox 6">
            <a:hlinkClick r:id="rId3"/>
            <a:extLst>
              <a:ext uri="{FF2B5EF4-FFF2-40B4-BE49-F238E27FC236}">
                <a16:creationId xmlns:a16="http://schemas.microsoft.com/office/drawing/2014/main" id="{9BE79799-2DEA-B21A-2679-677DFAC08D82}"/>
              </a:ext>
            </a:extLst>
          </p:cNvPr>
          <p:cNvSpPr txBox="1"/>
          <p:nvPr/>
        </p:nvSpPr>
        <p:spPr>
          <a:xfrm>
            <a:off x="5766458" y="228232"/>
            <a:ext cx="6409512" cy="276999"/>
          </a:xfrm>
          <a:prstGeom prst="rect">
            <a:avLst/>
          </a:prstGeom>
          <a:noFill/>
        </p:spPr>
        <p:txBody>
          <a:bodyPr wrap="none" rtlCol="0">
            <a:spAutoFit/>
          </a:bodyPr>
          <a:lstStyle/>
          <a:p>
            <a:r>
              <a:rPr lang="en-US" sz="1200" dirty="0">
                <a:hlinkClick r:id="rId5"/>
              </a:rPr>
              <a:t>F. </a:t>
            </a:r>
            <a:r>
              <a:rPr lang="en-US" sz="1200" dirty="0" err="1">
                <a:hlinkClick r:id="rId5"/>
              </a:rPr>
              <a:t>Junqueira</a:t>
            </a:r>
            <a:r>
              <a:rPr lang="en-US" sz="1200" dirty="0">
                <a:hlinkClick r:id="rId5"/>
              </a:rPr>
              <a:t>, B. Reed, Marco Serafini. Zab: High-performance broadcast for primary-backup systems.</a:t>
            </a:r>
            <a:endParaRPr lang="en-US" sz="1200" dirty="0"/>
          </a:p>
        </p:txBody>
      </p:sp>
      <p:sp>
        <p:nvSpPr>
          <p:cNvPr id="9" name="TextBox 8">
            <a:extLst>
              <a:ext uri="{FF2B5EF4-FFF2-40B4-BE49-F238E27FC236}">
                <a16:creationId xmlns:a16="http://schemas.microsoft.com/office/drawing/2014/main" id="{9407F2AE-4940-62BB-AE8D-AF421D37C4C9}"/>
              </a:ext>
            </a:extLst>
          </p:cNvPr>
          <p:cNvSpPr txBox="1"/>
          <p:nvPr/>
        </p:nvSpPr>
        <p:spPr>
          <a:xfrm>
            <a:off x="7972746" y="435806"/>
            <a:ext cx="4219254" cy="276999"/>
          </a:xfrm>
          <a:prstGeom prst="rect">
            <a:avLst/>
          </a:prstGeom>
          <a:noFill/>
        </p:spPr>
        <p:txBody>
          <a:bodyPr wrap="square">
            <a:spAutoFit/>
          </a:bodyPr>
          <a:lstStyle/>
          <a:p>
            <a:r>
              <a:rPr lang="en-US" sz="1200" dirty="0"/>
              <a:t>https://timilearning.com/posts/mit-6.824/lecture-8-zookeeper/</a:t>
            </a:r>
          </a:p>
        </p:txBody>
      </p:sp>
      <p:sp>
        <p:nvSpPr>
          <p:cNvPr id="11" name="TextBox 10">
            <a:extLst>
              <a:ext uri="{FF2B5EF4-FFF2-40B4-BE49-F238E27FC236}">
                <a16:creationId xmlns:a16="http://schemas.microsoft.com/office/drawing/2014/main" id="{84CC7C5F-542E-D881-C9B6-4FF42984E571}"/>
              </a:ext>
            </a:extLst>
          </p:cNvPr>
          <p:cNvSpPr txBox="1"/>
          <p:nvPr/>
        </p:nvSpPr>
        <p:spPr>
          <a:xfrm>
            <a:off x="8301519" y="613386"/>
            <a:ext cx="4078841" cy="276999"/>
          </a:xfrm>
          <a:prstGeom prst="rect">
            <a:avLst/>
          </a:prstGeom>
          <a:noFill/>
        </p:spPr>
        <p:txBody>
          <a:bodyPr wrap="square">
            <a:spAutoFit/>
          </a:bodyPr>
          <a:lstStyle/>
          <a:p>
            <a:r>
              <a:rPr lang="en-US" sz="1200" dirty="0"/>
              <a:t>http://nil.csail.mit.edu/6.824/2020/notes/l-zookeeper.txt</a:t>
            </a:r>
          </a:p>
        </p:txBody>
      </p:sp>
    </p:spTree>
    <p:extLst>
      <p:ext uri="{BB962C8B-B14F-4D97-AF65-F5344CB8AC3E}">
        <p14:creationId xmlns:p14="http://schemas.microsoft.com/office/powerpoint/2010/main" val="2261135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25FD-0796-CA18-26CE-6C48C34D05A4}"/>
              </a:ext>
            </a:extLst>
          </p:cNvPr>
          <p:cNvSpPr>
            <a:spLocks noGrp="1"/>
          </p:cNvSpPr>
          <p:nvPr>
            <p:ph type="title"/>
          </p:nvPr>
        </p:nvSpPr>
        <p:spPr/>
        <p:txBody>
          <a:bodyPr/>
          <a:lstStyle/>
          <a:p>
            <a:r>
              <a:rPr lang="en-US" dirty="0"/>
              <a:t>Strong Consistency Algorithms</a:t>
            </a:r>
          </a:p>
        </p:txBody>
      </p:sp>
      <p:graphicFrame>
        <p:nvGraphicFramePr>
          <p:cNvPr id="8" name="Table 8">
            <a:extLst>
              <a:ext uri="{FF2B5EF4-FFF2-40B4-BE49-F238E27FC236}">
                <a16:creationId xmlns:a16="http://schemas.microsoft.com/office/drawing/2014/main" id="{4181C864-1B76-CC14-A4F9-A0C6B4EE31C5}"/>
              </a:ext>
            </a:extLst>
          </p:cNvPr>
          <p:cNvGraphicFramePr>
            <a:graphicFrameLocks noGrp="1"/>
          </p:cNvGraphicFramePr>
          <p:nvPr>
            <p:ph idx="1"/>
            <p:extLst>
              <p:ext uri="{D42A27DB-BD31-4B8C-83A1-F6EECF244321}">
                <p14:modId xmlns:p14="http://schemas.microsoft.com/office/powerpoint/2010/main" val="550731095"/>
              </p:ext>
            </p:extLst>
          </p:nvPr>
        </p:nvGraphicFramePr>
        <p:xfrm>
          <a:off x="589052" y="2015933"/>
          <a:ext cx="11013896" cy="3708400"/>
        </p:xfrm>
        <a:graphic>
          <a:graphicData uri="http://schemas.openxmlformats.org/drawingml/2006/table">
            <a:tbl>
              <a:tblPr firstRow="1" bandRow="1">
                <a:tableStyleId>{5C22544A-7EE6-4342-B048-85BDC9FD1C3A}</a:tableStyleId>
              </a:tblPr>
              <a:tblGrid>
                <a:gridCol w="2863065">
                  <a:extLst>
                    <a:ext uri="{9D8B030D-6E8A-4147-A177-3AD203B41FA5}">
                      <a16:colId xmlns:a16="http://schemas.microsoft.com/office/drawing/2014/main" val="3171354425"/>
                    </a:ext>
                  </a:extLst>
                </a:gridCol>
                <a:gridCol w="2434975">
                  <a:extLst>
                    <a:ext uri="{9D8B030D-6E8A-4147-A177-3AD203B41FA5}">
                      <a16:colId xmlns:a16="http://schemas.microsoft.com/office/drawing/2014/main" val="665510225"/>
                    </a:ext>
                  </a:extLst>
                </a:gridCol>
                <a:gridCol w="2962382">
                  <a:extLst>
                    <a:ext uri="{9D8B030D-6E8A-4147-A177-3AD203B41FA5}">
                      <a16:colId xmlns:a16="http://schemas.microsoft.com/office/drawing/2014/main" val="2705456659"/>
                    </a:ext>
                  </a:extLst>
                </a:gridCol>
                <a:gridCol w="2753474">
                  <a:extLst>
                    <a:ext uri="{9D8B030D-6E8A-4147-A177-3AD203B41FA5}">
                      <a16:colId xmlns:a16="http://schemas.microsoft.com/office/drawing/2014/main" val="3435489935"/>
                    </a:ext>
                  </a:extLst>
                </a:gridCol>
              </a:tblGrid>
              <a:tr h="370840">
                <a:tc>
                  <a:txBody>
                    <a:bodyPr/>
                    <a:lstStyle/>
                    <a:p>
                      <a:endParaRPr lang="en-US" b="1" dirty="0">
                        <a:solidFill>
                          <a:srgbClr val="002060"/>
                        </a:solidFill>
                      </a:endParaRPr>
                    </a:p>
                  </a:txBody>
                  <a:tcPr/>
                </a:tc>
                <a:tc>
                  <a:txBody>
                    <a:bodyPr/>
                    <a:lstStyle/>
                    <a:p>
                      <a:pPr algn="ctr"/>
                      <a:r>
                        <a:rPr lang="en-US" dirty="0"/>
                        <a:t>Chain Replication</a:t>
                      </a:r>
                    </a:p>
                  </a:txBody>
                  <a:tcPr/>
                </a:tc>
                <a:tc>
                  <a:txBody>
                    <a:bodyPr/>
                    <a:lstStyle/>
                    <a:p>
                      <a:pPr algn="ctr"/>
                      <a:r>
                        <a:rPr lang="en-US"/>
                        <a:t>Primary-Backup Replication</a:t>
                      </a:r>
                      <a:endParaRPr lang="en-US" dirty="0"/>
                    </a:p>
                  </a:txBody>
                  <a:tcPr/>
                </a:tc>
                <a:tc>
                  <a:txBody>
                    <a:bodyPr/>
                    <a:lstStyle/>
                    <a:p>
                      <a:pPr algn="ctr"/>
                      <a:r>
                        <a:rPr lang="en-US" dirty="0"/>
                        <a:t>Quorum-based Replication</a:t>
                      </a:r>
                    </a:p>
                  </a:txBody>
                  <a:tcPr/>
                </a:tc>
                <a:extLst>
                  <a:ext uri="{0D108BD9-81ED-4DB2-BD59-A6C34878D82A}">
                    <a16:rowId xmlns:a16="http://schemas.microsoft.com/office/drawing/2014/main" val="412788334"/>
                  </a:ext>
                </a:extLst>
              </a:tr>
              <a:tr h="370840">
                <a:tc>
                  <a:txBody>
                    <a:bodyPr/>
                    <a:lstStyle/>
                    <a:p>
                      <a:r>
                        <a:rPr lang="en-US" b="1" dirty="0">
                          <a:solidFill>
                            <a:srgbClr val="002060"/>
                          </a:solidFill>
                        </a:rPr>
                        <a:t>Leader assignment</a:t>
                      </a:r>
                    </a:p>
                  </a:txBody>
                  <a:tcPr/>
                </a:tc>
                <a:tc gridSpan="2">
                  <a:txBody>
                    <a:bodyPr/>
                    <a:lstStyle/>
                    <a:p>
                      <a:pPr algn="ctr"/>
                      <a:r>
                        <a:rPr lang="en-US" dirty="0"/>
                        <a:t>Constant</a:t>
                      </a:r>
                    </a:p>
                  </a:txBody>
                  <a:tcPr/>
                </a:tc>
                <a:tc hMerge="1">
                  <a:txBody>
                    <a:bodyPr/>
                    <a:lstStyle/>
                    <a:p>
                      <a:r>
                        <a:rPr lang="en-US" dirty="0"/>
                        <a:t>Constant</a:t>
                      </a:r>
                    </a:p>
                    <a:p>
                      <a:r>
                        <a:rPr lang="en-US" dirty="0"/>
                        <a:t>Need a config manager</a:t>
                      </a:r>
                    </a:p>
                  </a:txBody>
                  <a:tcPr/>
                </a:tc>
                <a:tc>
                  <a:txBody>
                    <a:bodyPr/>
                    <a:lstStyle/>
                    <a:p>
                      <a:pPr algn="ctr"/>
                      <a:r>
                        <a:rPr lang="en-US" dirty="0"/>
                        <a:t>Dynamic using quorum</a:t>
                      </a:r>
                    </a:p>
                  </a:txBody>
                  <a:tcPr/>
                </a:tc>
                <a:extLst>
                  <a:ext uri="{0D108BD9-81ED-4DB2-BD59-A6C34878D82A}">
                    <a16:rowId xmlns:a16="http://schemas.microsoft.com/office/drawing/2014/main" val="286923548"/>
                  </a:ext>
                </a:extLst>
              </a:tr>
              <a:tr h="370840">
                <a:tc>
                  <a:txBody>
                    <a:bodyPr/>
                    <a:lstStyle/>
                    <a:p>
                      <a:r>
                        <a:rPr lang="en-US" b="1" dirty="0">
                          <a:solidFill>
                            <a:srgbClr val="002060"/>
                          </a:solidFill>
                        </a:rPr>
                        <a:t>Complexity</a:t>
                      </a:r>
                    </a:p>
                  </a:txBody>
                  <a:tcPr/>
                </a:tc>
                <a:tc>
                  <a:txBody>
                    <a:bodyPr/>
                    <a:lstStyle/>
                    <a:p>
                      <a:pPr algn="ctr"/>
                      <a:r>
                        <a:rPr lang="en-US" dirty="0"/>
                        <a:t>Small</a:t>
                      </a:r>
                    </a:p>
                  </a:txBody>
                  <a:tcPr/>
                </a:tc>
                <a:tc>
                  <a:txBody>
                    <a:bodyPr/>
                    <a:lstStyle/>
                    <a:p>
                      <a:pPr algn="ctr"/>
                      <a:r>
                        <a:rPr lang="en-US"/>
                        <a:t>Medium</a:t>
                      </a:r>
                      <a:endParaRPr lang="en-US" dirty="0"/>
                    </a:p>
                  </a:txBody>
                  <a:tcPr/>
                </a:tc>
                <a:tc>
                  <a:txBody>
                    <a:bodyPr/>
                    <a:lstStyle/>
                    <a:p>
                      <a:pPr algn="ctr"/>
                      <a:r>
                        <a:rPr lang="en-US" dirty="0"/>
                        <a:t>Large</a:t>
                      </a:r>
                    </a:p>
                  </a:txBody>
                  <a:tcPr/>
                </a:tc>
                <a:extLst>
                  <a:ext uri="{0D108BD9-81ED-4DB2-BD59-A6C34878D82A}">
                    <a16:rowId xmlns:a16="http://schemas.microsoft.com/office/drawing/2014/main" val="3006692185"/>
                  </a:ext>
                </a:extLst>
              </a:tr>
              <a:tr h="370840">
                <a:tc>
                  <a:txBody>
                    <a:bodyPr/>
                    <a:lstStyle/>
                    <a:p>
                      <a:r>
                        <a:rPr lang="en-US" b="1" dirty="0">
                          <a:solidFill>
                            <a:srgbClr val="002060"/>
                          </a:solidFill>
                          <a:highlight>
                            <a:srgbClr val="FFFF00"/>
                          </a:highlight>
                        </a:rPr>
                        <a:t>Write load</a:t>
                      </a:r>
                    </a:p>
                  </a:txBody>
                  <a:tcPr/>
                </a:tc>
                <a:tc>
                  <a:txBody>
                    <a:bodyPr/>
                    <a:lstStyle/>
                    <a:p>
                      <a:pPr algn="ctr"/>
                      <a:r>
                        <a:rPr lang="en-US" dirty="0"/>
                        <a:t>Balanced</a:t>
                      </a:r>
                    </a:p>
                  </a:txBody>
                  <a:tcPr/>
                </a:tc>
                <a:tc>
                  <a:txBody>
                    <a:bodyPr/>
                    <a:lstStyle/>
                    <a:p>
                      <a:pPr algn="ctr"/>
                      <a:r>
                        <a:rPr lang="en-US" dirty="0"/>
                        <a:t>Heavy on leader</a:t>
                      </a:r>
                    </a:p>
                  </a:txBody>
                  <a:tcPr/>
                </a:tc>
                <a:tc>
                  <a:txBody>
                    <a:bodyPr/>
                    <a:lstStyle/>
                    <a:p>
                      <a:pPr algn="ctr"/>
                      <a:r>
                        <a:rPr lang="en-US" dirty="0"/>
                        <a:t>Heavy on leader</a:t>
                      </a:r>
                    </a:p>
                  </a:txBody>
                  <a:tcPr/>
                </a:tc>
                <a:extLst>
                  <a:ext uri="{0D108BD9-81ED-4DB2-BD59-A6C34878D82A}">
                    <a16:rowId xmlns:a16="http://schemas.microsoft.com/office/drawing/2014/main" val="3101434401"/>
                  </a:ext>
                </a:extLst>
              </a:tr>
              <a:tr h="370840">
                <a:tc>
                  <a:txBody>
                    <a:bodyPr/>
                    <a:lstStyle/>
                    <a:p>
                      <a:r>
                        <a:rPr lang="en-US" b="1" dirty="0">
                          <a:solidFill>
                            <a:srgbClr val="002060"/>
                          </a:solidFill>
                          <a:highlight>
                            <a:srgbClr val="FFFF00"/>
                          </a:highlight>
                        </a:rPr>
                        <a:t>Read load</a:t>
                      </a:r>
                    </a:p>
                  </a:txBody>
                  <a:tcPr/>
                </a:tc>
                <a:tc gridSpan="3">
                  <a:txBody>
                    <a:bodyPr/>
                    <a:lstStyle/>
                    <a:p>
                      <a:pPr algn="ctr"/>
                      <a:r>
                        <a:rPr lang="en-US" dirty="0"/>
                        <a:t>Heavy on tail/leader (linearizable); Balanced (sequential)</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54394032"/>
                  </a:ext>
                </a:extLst>
              </a:tr>
              <a:tr h="370840">
                <a:tc>
                  <a:txBody>
                    <a:bodyPr/>
                    <a:lstStyle/>
                    <a:p>
                      <a:r>
                        <a:rPr lang="en-US" b="1" strike="sngStrike" dirty="0">
                          <a:solidFill>
                            <a:srgbClr val="002060"/>
                          </a:solidFill>
                          <a:highlight>
                            <a:srgbClr val="FFFF00"/>
                          </a:highlight>
                        </a:rPr>
                        <a:t>Message Traffic</a:t>
                      </a:r>
                    </a:p>
                  </a:txBody>
                  <a:tcPr/>
                </a:tc>
                <a:tc>
                  <a:txBody>
                    <a:bodyPr/>
                    <a:lstStyle/>
                    <a:p>
                      <a:pPr algn="ctr"/>
                      <a:r>
                        <a:rPr lang="en-US" strike="sngStrike" dirty="0"/>
                        <a:t>Light</a:t>
                      </a:r>
                    </a:p>
                  </a:txBody>
                  <a:tcPr/>
                </a:tc>
                <a:tc>
                  <a:txBody>
                    <a:bodyPr/>
                    <a:lstStyle/>
                    <a:p>
                      <a:pPr algn="ctr"/>
                      <a:r>
                        <a:rPr lang="en-US" strike="sngStrike"/>
                        <a:t>Medium</a:t>
                      </a:r>
                      <a:endParaRPr lang="en-US" strike="sngStrike" dirty="0"/>
                    </a:p>
                  </a:txBody>
                  <a:tcPr/>
                </a:tc>
                <a:tc>
                  <a:txBody>
                    <a:bodyPr/>
                    <a:lstStyle/>
                    <a:p>
                      <a:pPr algn="ctr"/>
                      <a:r>
                        <a:rPr lang="en-US" strike="sngStrike" dirty="0"/>
                        <a:t>Heavy</a:t>
                      </a:r>
                    </a:p>
                  </a:txBody>
                  <a:tcPr/>
                </a:tc>
                <a:extLst>
                  <a:ext uri="{0D108BD9-81ED-4DB2-BD59-A6C34878D82A}">
                    <a16:rowId xmlns:a16="http://schemas.microsoft.com/office/drawing/2014/main" val="4152517840"/>
                  </a:ext>
                </a:extLst>
              </a:tr>
              <a:tr h="370840">
                <a:tc>
                  <a:txBody>
                    <a:bodyPr/>
                    <a:lstStyle/>
                    <a:p>
                      <a:r>
                        <a:rPr lang="en-US" b="1" dirty="0">
                          <a:solidFill>
                            <a:srgbClr val="002060"/>
                          </a:solidFill>
                          <a:highlight>
                            <a:srgbClr val="FFFF00"/>
                          </a:highlight>
                        </a:rPr>
                        <a:t>Latency (with few replicas)</a:t>
                      </a:r>
                    </a:p>
                  </a:txBody>
                  <a:tcPr/>
                </a:tc>
                <a:tc>
                  <a:txBody>
                    <a:bodyPr/>
                    <a:lstStyle/>
                    <a:p>
                      <a:pPr algn="ctr"/>
                      <a:r>
                        <a:rPr lang="en-US" dirty="0"/>
                        <a:t>Fast</a:t>
                      </a:r>
                    </a:p>
                  </a:txBody>
                  <a:tcPr/>
                </a:tc>
                <a:tc>
                  <a:txBody>
                    <a:bodyPr/>
                    <a:lstStyle/>
                    <a:p>
                      <a:pPr algn="ctr"/>
                      <a:r>
                        <a:rPr lang="en-US" dirty="0"/>
                        <a:t>Fast?</a:t>
                      </a:r>
                    </a:p>
                  </a:txBody>
                  <a:tcPr/>
                </a:tc>
                <a:tc>
                  <a:txBody>
                    <a:bodyPr/>
                    <a:lstStyle/>
                    <a:p>
                      <a:pPr algn="ctr"/>
                      <a:r>
                        <a:rPr lang="en-US" dirty="0"/>
                        <a:t>Slow</a:t>
                      </a:r>
                    </a:p>
                  </a:txBody>
                  <a:tcPr/>
                </a:tc>
                <a:extLst>
                  <a:ext uri="{0D108BD9-81ED-4DB2-BD59-A6C34878D82A}">
                    <a16:rowId xmlns:a16="http://schemas.microsoft.com/office/drawing/2014/main" val="2495262060"/>
                  </a:ext>
                </a:extLst>
              </a:tr>
              <a:tr h="370840">
                <a:tc>
                  <a:txBody>
                    <a:bodyPr/>
                    <a:lstStyle/>
                    <a:p>
                      <a:r>
                        <a:rPr lang="en-US" b="1" dirty="0">
                          <a:solidFill>
                            <a:srgbClr val="002060"/>
                          </a:solidFill>
                        </a:rPr>
                        <a:t>Fault tolerance</a:t>
                      </a:r>
                    </a:p>
                  </a:txBody>
                  <a:tcPr/>
                </a:tc>
                <a:tc gridSpan="2">
                  <a:txBody>
                    <a:bodyPr/>
                    <a:lstStyle/>
                    <a:p>
                      <a:pPr algn="ctr"/>
                      <a:r>
                        <a:rPr lang="en-US" dirty="0"/>
                        <a:t>Need an external config manager</a:t>
                      </a:r>
                    </a:p>
                  </a:txBody>
                  <a:tcPr/>
                </a:tc>
                <a:tc hMerge="1">
                  <a:txBody>
                    <a:bodyPr/>
                    <a:lstStyle/>
                    <a:p>
                      <a:pPr algn="ctr"/>
                      <a:endParaRPr lang="en-US" dirty="0"/>
                    </a:p>
                  </a:txBody>
                  <a:tcPr/>
                </a:tc>
                <a:tc>
                  <a:txBody>
                    <a:bodyPr/>
                    <a:lstStyle/>
                    <a:p>
                      <a:pPr algn="ctr"/>
                      <a:r>
                        <a:rPr lang="en-US" dirty="0"/>
                        <a:t>Recoverable</a:t>
                      </a:r>
                    </a:p>
                  </a:txBody>
                  <a:tcPr/>
                </a:tc>
                <a:extLst>
                  <a:ext uri="{0D108BD9-81ED-4DB2-BD59-A6C34878D82A}">
                    <a16:rowId xmlns:a16="http://schemas.microsoft.com/office/drawing/2014/main" val="3210170411"/>
                  </a:ext>
                </a:extLst>
              </a:tr>
              <a:tr h="370840">
                <a:tc>
                  <a:txBody>
                    <a:bodyPr/>
                    <a:lstStyle/>
                    <a:p>
                      <a:r>
                        <a:rPr lang="en-US" b="1" dirty="0">
                          <a:solidFill>
                            <a:srgbClr val="002060"/>
                          </a:solidFill>
                        </a:rPr>
                        <a:t>Split-brain problem</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Need an external config manager</a:t>
                      </a:r>
                    </a:p>
                  </a:txBody>
                  <a:tcPr/>
                </a:tc>
                <a:tc hMerge="1">
                  <a:txBody>
                    <a:bodyPr/>
                    <a:lstStyle/>
                    <a:p>
                      <a:pPr algn="ctr"/>
                      <a:endParaRPr lang="en-US" dirty="0"/>
                    </a:p>
                  </a:txBody>
                  <a:tcPr/>
                </a:tc>
                <a:tc>
                  <a:txBody>
                    <a:bodyPr/>
                    <a:lstStyle/>
                    <a:p>
                      <a:pPr algn="ctr"/>
                      <a:r>
                        <a:rPr lang="en-US" dirty="0"/>
                        <a:t>Recoverable</a:t>
                      </a:r>
                    </a:p>
                  </a:txBody>
                  <a:tcPr/>
                </a:tc>
                <a:extLst>
                  <a:ext uri="{0D108BD9-81ED-4DB2-BD59-A6C34878D82A}">
                    <a16:rowId xmlns:a16="http://schemas.microsoft.com/office/drawing/2014/main" val="3702136281"/>
                  </a:ext>
                </a:extLst>
              </a:tr>
              <a:tr h="370840">
                <a:tc>
                  <a:txBody>
                    <a:bodyPr/>
                    <a:lstStyle/>
                    <a:p>
                      <a:r>
                        <a:rPr lang="en-US" b="1" dirty="0">
                          <a:solidFill>
                            <a:srgbClr val="002060"/>
                          </a:solidFill>
                        </a:rPr>
                        <a:t>Object versioning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3514316082"/>
                  </a:ext>
                </a:extLst>
              </a:tr>
            </a:tbl>
          </a:graphicData>
        </a:graphic>
      </p:graphicFrame>
    </p:spTree>
    <p:extLst>
      <p:ext uri="{BB962C8B-B14F-4D97-AF65-F5344CB8AC3E}">
        <p14:creationId xmlns:p14="http://schemas.microsoft.com/office/powerpoint/2010/main" val="396811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408D-48FF-C8E9-99E7-89553462A79B}"/>
              </a:ext>
            </a:extLst>
          </p:cNvPr>
          <p:cNvSpPr>
            <a:spLocks noGrp="1"/>
          </p:cNvSpPr>
          <p:nvPr>
            <p:ph type="title"/>
          </p:nvPr>
        </p:nvSpPr>
        <p:spPr/>
        <p:txBody>
          <a:bodyPr/>
          <a:lstStyle/>
          <a:p>
            <a:r>
              <a:rPr lang="en-US" dirty="0"/>
              <a:t>Existing Repo</a:t>
            </a:r>
          </a:p>
        </p:txBody>
      </p:sp>
      <p:sp>
        <p:nvSpPr>
          <p:cNvPr id="3" name="Content Placeholder 2">
            <a:extLst>
              <a:ext uri="{FF2B5EF4-FFF2-40B4-BE49-F238E27FC236}">
                <a16:creationId xmlns:a16="http://schemas.microsoft.com/office/drawing/2014/main" id="{A02F7D74-F1B6-6792-61DB-6AE7710F9A14}"/>
              </a:ext>
            </a:extLst>
          </p:cNvPr>
          <p:cNvSpPr>
            <a:spLocks noGrp="1"/>
          </p:cNvSpPr>
          <p:nvPr>
            <p:ph idx="1"/>
          </p:nvPr>
        </p:nvSpPr>
        <p:spPr/>
        <p:txBody>
          <a:bodyPr/>
          <a:lstStyle/>
          <a:p>
            <a:r>
              <a:rPr lang="en-US" dirty="0"/>
              <a:t>CRAQ: </a:t>
            </a:r>
            <a:r>
              <a:rPr lang="en-US" dirty="0">
                <a:hlinkClick r:id="rId2"/>
              </a:rPr>
              <a:t>despreston/go-</a:t>
            </a:r>
            <a:r>
              <a:rPr lang="en-US" dirty="0" err="1">
                <a:hlinkClick r:id="rId2"/>
              </a:rPr>
              <a:t>craq</a:t>
            </a:r>
            <a:endParaRPr lang="en-US" dirty="0"/>
          </a:p>
          <a:p>
            <a:pPr lvl="1"/>
            <a:r>
              <a:rPr lang="en-US" dirty="0" err="1"/>
              <a:t>BoltDB</a:t>
            </a:r>
            <a:r>
              <a:rPr lang="en-US" dirty="0"/>
              <a:t> for storage</a:t>
            </a:r>
          </a:p>
          <a:p>
            <a:r>
              <a:rPr lang="en-US" dirty="0"/>
              <a:t>RAFT: </a:t>
            </a:r>
          </a:p>
          <a:p>
            <a:pPr lvl="1"/>
            <a:r>
              <a:rPr lang="en-US" dirty="0">
                <a:hlinkClick r:id="rId3"/>
              </a:rPr>
              <a:t>etcd/raft at main · etcd-io/etcd</a:t>
            </a:r>
            <a:endParaRPr lang="en-US" dirty="0"/>
          </a:p>
          <a:p>
            <a:pPr lvl="1"/>
            <a:r>
              <a:rPr lang="en-US" dirty="0" err="1">
                <a:hlinkClick r:id="rId4"/>
              </a:rPr>
              <a:t>hashicorp</a:t>
            </a:r>
            <a:r>
              <a:rPr lang="en-US" dirty="0">
                <a:hlinkClick r:id="rId4"/>
              </a:rPr>
              <a:t>/raft</a:t>
            </a:r>
            <a:endParaRPr lang="en-US" dirty="0"/>
          </a:p>
          <a:p>
            <a:pPr lvl="1"/>
            <a:r>
              <a:rPr lang="en-US" dirty="0"/>
              <a:t>Both are written in go. </a:t>
            </a:r>
            <a:r>
              <a:rPr lang="en-US" dirty="0" err="1"/>
              <a:t>BoltDB</a:t>
            </a:r>
            <a:r>
              <a:rPr lang="en-US" dirty="0"/>
              <a:t> for etcd, and optional for the latter.</a:t>
            </a:r>
          </a:p>
          <a:p>
            <a:r>
              <a:rPr lang="en-US" dirty="0"/>
              <a:t>Zookeeper: </a:t>
            </a:r>
            <a:r>
              <a:rPr lang="en-US" dirty="0" err="1">
                <a:hlinkClick r:id="rId5"/>
              </a:rPr>
              <a:t>apache</a:t>
            </a:r>
            <a:r>
              <a:rPr lang="en-US" dirty="0">
                <a:hlinkClick r:id="rId5"/>
              </a:rPr>
              <a:t>/zookeeper</a:t>
            </a:r>
            <a:endParaRPr lang="en-US" dirty="0"/>
          </a:p>
          <a:p>
            <a:pPr lvl="1"/>
            <a:r>
              <a:rPr lang="en-US" dirty="0"/>
              <a:t>Java; write to disk</a:t>
            </a:r>
          </a:p>
          <a:p>
            <a:endParaRPr lang="en-US" dirty="0"/>
          </a:p>
        </p:txBody>
      </p:sp>
    </p:spTree>
    <p:extLst>
      <p:ext uri="{BB962C8B-B14F-4D97-AF65-F5344CB8AC3E}">
        <p14:creationId xmlns:p14="http://schemas.microsoft.com/office/powerpoint/2010/main" val="145195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3579-253E-EB00-6133-9E17374350ED}"/>
              </a:ext>
            </a:extLst>
          </p:cNvPr>
          <p:cNvSpPr>
            <a:spLocks noGrp="1"/>
          </p:cNvSpPr>
          <p:nvPr>
            <p:ph type="title"/>
          </p:nvPr>
        </p:nvSpPr>
        <p:spPr/>
        <p:txBody>
          <a:bodyPr/>
          <a:lstStyle/>
          <a:p>
            <a:r>
              <a:rPr lang="en-US" altLang="zh-CN" dirty="0"/>
              <a:t>Write Load Analysis</a:t>
            </a:r>
            <a:endParaRPr lang="en-US" dirty="0"/>
          </a:p>
        </p:txBody>
      </p:sp>
      <p:sp>
        <p:nvSpPr>
          <p:cNvPr id="3" name="Content Placeholder 2">
            <a:extLst>
              <a:ext uri="{FF2B5EF4-FFF2-40B4-BE49-F238E27FC236}">
                <a16:creationId xmlns:a16="http://schemas.microsoft.com/office/drawing/2014/main" id="{DA8DDEB3-B6CF-F923-9066-E6A67F9DB53B}"/>
              </a:ext>
            </a:extLst>
          </p:cNvPr>
          <p:cNvSpPr>
            <a:spLocks noGrp="1"/>
          </p:cNvSpPr>
          <p:nvPr>
            <p:ph idx="1"/>
          </p:nvPr>
        </p:nvSpPr>
        <p:spPr/>
        <p:txBody>
          <a:bodyPr/>
          <a:lstStyle/>
          <a:p>
            <a:r>
              <a:rPr lang="en-US" dirty="0"/>
              <a:t>Define “write load”</a:t>
            </a:r>
          </a:p>
          <a:p>
            <a:pPr lvl="1"/>
            <a:r>
              <a:rPr lang="en-US" dirty="0"/>
              <a:t>Load of processing original write request from client and acknowledgment</a:t>
            </a:r>
          </a:p>
          <a:p>
            <a:pPr lvl="1"/>
            <a:r>
              <a:rPr lang="en-US" dirty="0"/>
              <a:t>Load of processing subsequent write requests and related message (e.g. commit) passed to other nodes and acknowledgment</a:t>
            </a:r>
          </a:p>
          <a:p>
            <a:pPr lvl="1"/>
            <a:endParaRPr lang="en-US" dirty="0"/>
          </a:p>
          <a:p>
            <a:r>
              <a:rPr lang="en-US" dirty="0"/>
              <a:t>Assume 1 write request, x replicas (including primary)</a:t>
            </a:r>
          </a:p>
        </p:txBody>
      </p:sp>
    </p:spTree>
    <p:extLst>
      <p:ext uri="{BB962C8B-B14F-4D97-AF65-F5344CB8AC3E}">
        <p14:creationId xmlns:p14="http://schemas.microsoft.com/office/powerpoint/2010/main" val="282064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3579-253E-EB00-6133-9E17374350ED}"/>
              </a:ext>
            </a:extLst>
          </p:cNvPr>
          <p:cNvSpPr>
            <a:spLocks noGrp="1"/>
          </p:cNvSpPr>
          <p:nvPr>
            <p:ph type="title"/>
          </p:nvPr>
        </p:nvSpPr>
        <p:spPr/>
        <p:txBody>
          <a:bodyPr/>
          <a:lstStyle/>
          <a:p>
            <a:r>
              <a:rPr lang="en-US" altLang="zh-CN" dirty="0"/>
              <a:t>Write Load Analysis</a:t>
            </a:r>
            <a:endParaRPr lang="en-US" dirty="0"/>
          </a:p>
        </p:txBody>
      </p:sp>
      <p:pic>
        <p:nvPicPr>
          <p:cNvPr id="8" name="Picture 7">
            <a:extLst>
              <a:ext uri="{FF2B5EF4-FFF2-40B4-BE49-F238E27FC236}">
                <a16:creationId xmlns:a16="http://schemas.microsoft.com/office/drawing/2014/main" id="{0BD0E9E8-899A-3C5C-EBC2-43C4FB8D6940}"/>
              </a:ext>
            </a:extLst>
          </p:cNvPr>
          <p:cNvPicPr>
            <a:picLocks noChangeAspect="1"/>
          </p:cNvPicPr>
          <p:nvPr/>
        </p:nvPicPr>
        <p:blipFill>
          <a:blip r:embed="rId2"/>
          <a:stretch>
            <a:fillRect/>
          </a:stretch>
        </p:blipFill>
        <p:spPr>
          <a:xfrm>
            <a:off x="76347" y="1812176"/>
            <a:ext cx="5961465" cy="3583222"/>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F69EDC70-6028-6901-D251-E49AB900F598}"/>
              </a:ext>
            </a:extLst>
          </p:cNvPr>
          <p:cNvPicPr>
            <a:picLocks noChangeAspect="1"/>
          </p:cNvPicPr>
          <p:nvPr/>
        </p:nvPicPr>
        <p:blipFill>
          <a:blip r:embed="rId3"/>
          <a:stretch>
            <a:fillRect/>
          </a:stretch>
        </p:blipFill>
        <p:spPr>
          <a:xfrm>
            <a:off x="6154188" y="1812176"/>
            <a:ext cx="5961465" cy="35832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166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3579-253E-EB00-6133-9E17374350ED}"/>
              </a:ext>
            </a:extLst>
          </p:cNvPr>
          <p:cNvSpPr>
            <a:spLocks noGrp="1"/>
          </p:cNvSpPr>
          <p:nvPr>
            <p:ph type="title"/>
          </p:nvPr>
        </p:nvSpPr>
        <p:spPr/>
        <p:txBody>
          <a:bodyPr/>
          <a:lstStyle/>
          <a:p>
            <a:r>
              <a:rPr lang="en-US" altLang="zh-CN" dirty="0"/>
              <a:t>Read Load Analysis</a:t>
            </a:r>
            <a:endParaRPr lang="en-US" dirty="0"/>
          </a:p>
        </p:txBody>
      </p:sp>
      <p:sp>
        <p:nvSpPr>
          <p:cNvPr id="3" name="Content Placeholder 2">
            <a:extLst>
              <a:ext uri="{FF2B5EF4-FFF2-40B4-BE49-F238E27FC236}">
                <a16:creationId xmlns:a16="http://schemas.microsoft.com/office/drawing/2014/main" id="{DA8DDEB3-B6CF-F923-9066-E6A67F9DB53B}"/>
              </a:ext>
            </a:extLst>
          </p:cNvPr>
          <p:cNvSpPr>
            <a:spLocks noGrp="1"/>
          </p:cNvSpPr>
          <p:nvPr>
            <p:ph idx="1"/>
          </p:nvPr>
        </p:nvSpPr>
        <p:spPr/>
        <p:txBody>
          <a:bodyPr/>
          <a:lstStyle/>
          <a:p>
            <a:r>
              <a:rPr lang="en-US" dirty="0"/>
              <a:t>Define “read load”</a:t>
            </a:r>
          </a:p>
          <a:p>
            <a:pPr lvl="1"/>
            <a:r>
              <a:rPr lang="en-US" dirty="0"/>
              <a:t>Load of processing original read request from client and reply</a:t>
            </a:r>
          </a:p>
          <a:p>
            <a:pPr lvl="1"/>
            <a:r>
              <a:rPr lang="en-US" dirty="0"/>
              <a:t>Load of processing forwarded read requests reply</a:t>
            </a:r>
          </a:p>
          <a:p>
            <a:pPr lvl="1"/>
            <a:endParaRPr lang="en-US" dirty="0"/>
          </a:p>
          <a:p>
            <a:r>
              <a:rPr lang="en-US" dirty="0"/>
              <a:t>Assume a read requests, x replicas (including primary)</a:t>
            </a:r>
          </a:p>
          <a:p>
            <a:r>
              <a:rPr lang="en-US" dirty="0"/>
              <a:t>Assume read from all nodes</a:t>
            </a:r>
          </a:p>
        </p:txBody>
      </p:sp>
    </p:spTree>
    <p:extLst>
      <p:ext uri="{BB962C8B-B14F-4D97-AF65-F5344CB8AC3E}">
        <p14:creationId xmlns:p14="http://schemas.microsoft.com/office/powerpoint/2010/main" val="12411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3579-253E-EB00-6133-9E17374350ED}"/>
              </a:ext>
            </a:extLst>
          </p:cNvPr>
          <p:cNvSpPr>
            <a:spLocks noGrp="1"/>
          </p:cNvSpPr>
          <p:nvPr>
            <p:ph type="title"/>
          </p:nvPr>
        </p:nvSpPr>
        <p:spPr/>
        <p:txBody>
          <a:bodyPr/>
          <a:lstStyle/>
          <a:p>
            <a:r>
              <a:rPr lang="en-US" altLang="zh-CN" dirty="0"/>
              <a:t>Read Load Analysis</a:t>
            </a:r>
            <a:endParaRPr lang="en-US" dirty="0"/>
          </a:p>
        </p:txBody>
      </p:sp>
      <p:graphicFrame>
        <p:nvGraphicFramePr>
          <p:cNvPr id="6" name="Table 6">
            <a:extLst>
              <a:ext uri="{FF2B5EF4-FFF2-40B4-BE49-F238E27FC236}">
                <a16:creationId xmlns:a16="http://schemas.microsoft.com/office/drawing/2014/main" id="{BA19EB65-134B-885A-8B3F-99504639D29D}"/>
              </a:ext>
            </a:extLst>
          </p:cNvPr>
          <p:cNvGraphicFramePr>
            <a:graphicFrameLocks noGrp="1"/>
          </p:cNvGraphicFramePr>
          <p:nvPr>
            <p:extLst>
              <p:ext uri="{D42A27DB-BD31-4B8C-83A1-F6EECF244321}">
                <p14:modId xmlns:p14="http://schemas.microsoft.com/office/powerpoint/2010/main" val="3620536380"/>
              </p:ext>
            </p:extLst>
          </p:nvPr>
        </p:nvGraphicFramePr>
        <p:xfrm>
          <a:off x="1135017" y="2786380"/>
          <a:ext cx="8128000" cy="1285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540405151"/>
                    </a:ext>
                  </a:extLst>
                </a:gridCol>
                <a:gridCol w="1625600">
                  <a:extLst>
                    <a:ext uri="{9D8B030D-6E8A-4147-A177-3AD203B41FA5}">
                      <a16:colId xmlns:a16="http://schemas.microsoft.com/office/drawing/2014/main" val="2142623555"/>
                    </a:ext>
                  </a:extLst>
                </a:gridCol>
                <a:gridCol w="1625600">
                  <a:extLst>
                    <a:ext uri="{9D8B030D-6E8A-4147-A177-3AD203B41FA5}">
                      <a16:colId xmlns:a16="http://schemas.microsoft.com/office/drawing/2014/main" val="403788777"/>
                    </a:ext>
                  </a:extLst>
                </a:gridCol>
                <a:gridCol w="1625600">
                  <a:extLst>
                    <a:ext uri="{9D8B030D-6E8A-4147-A177-3AD203B41FA5}">
                      <a16:colId xmlns:a16="http://schemas.microsoft.com/office/drawing/2014/main" val="4293104619"/>
                    </a:ext>
                  </a:extLst>
                </a:gridCol>
                <a:gridCol w="1625600">
                  <a:extLst>
                    <a:ext uri="{9D8B030D-6E8A-4147-A177-3AD203B41FA5}">
                      <a16:colId xmlns:a16="http://schemas.microsoft.com/office/drawing/2014/main" val="3419341864"/>
                    </a:ext>
                  </a:extLst>
                </a:gridCol>
              </a:tblGrid>
              <a:tr h="370840">
                <a:tc>
                  <a:txBody>
                    <a:bodyPr/>
                    <a:lstStyle/>
                    <a:p>
                      <a:r>
                        <a:rPr lang="en-US" dirty="0"/>
                        <a:t>CR</a:t>
                      </a:r>
                    </a:p>
                  </a:txBody>
                  <a:tcPr/>
                </a:tc>
                <a:tc>
                  <a:txBody>
                    <a:bodyPr/>
                    <a:lstStyle/>
                    <a:p>
                      <a:r>
                        <a:rPr lang="en-US" dirty="0"/>
                        <a:t>CRAQ</a:t>
                      </a:r>
                    </a:p>
                  </a:txBody>
                  <a:tcPr/>
                </a:tc>
                <a:tc>
                  <a:txBody>
                    <a:bodyPr/>
                    <a:lstStyle/>
                    <a:p>
                      <a:r>
                        <a:rPr lang="en-US" dirty="0"/>
                        <a:t>GFS-Like</a:t>
                      </a:r>
                    </a:p>
                  </a:txBody>
                  <a:tcPr/>
                </a:tc>
                <a:tc>
                  <a:txBody>
                    <a:bodyPr/>
                    <a:lstStyle/>
                    <a:p>
                      <a:r>
                        <a:rPr lang="en-US" dirty="0"/>
                        <a:t>RAFT</a:t>
                      </a:r>
                    </a:p>
                  </a:txBody>
                  <a:tcPr/>
                </a:tc>
                <a:tc>
                  <a:txBody>
                    <a:bodyPr/>
                    <a:lstStyle/>
                    <a:p>
                      <a:r>
                        <a:rPr lang="en-US" dirty="0"/>
                        <a:t>Zookeeper</a:t>
                      </a:r>
                    </a:p>
                  </a:txBody>
                  <a:tcPr/>
                </a:tc>
                <a:extLst>
                  <a:ext uri="{0D108BD9-81ED-4DB2-BD59-A6C34878D82A}">
                    <a16:rowId xmlns:a16="http://schemas.microsoft.com/office/drawing/2014/main" val="1168389620"/>
                  </a:ext>
                </a:extLst>
              </a:tr>
              <a:tr h="370840">
                <a:tc>
                  <a:txBody>
                    <a:bodyPr/>
                    <a:lstStyle/>
                    <a:p>
                      <a:r>
                        <a:rPr lang="en-US" dirty="0"/>
                        <a:t>Head: 0</a:t>
                      </a:r>
                    </a:p>
                    <a:p>
                      <a:r>
                        <a:rPr lang="en-US" dirty="0"/>
                        <a:t>Mediate: 0</a:t>
                      </a:r>
                    </a:p>
                    <a:p>
                      <a:r>
                        <a:rPr lang="en-US" dirty="0"/>
                        <a:t>Tail: a</a:t>
                      </a:r>
                    </a:p>
                  </a:txBody>
                  <a:tcPr/>
                </a:tc>
                <a:tc>
                  <a:txBody>
                    <a:bodyPr/>
                    <a:lstStyle/>
                    <a:p>
                      <a:r>
                        <a:rPr lang="en-US" dirty="0"/>
                        <a:t>Head: a/x</a:t>
                      </a:r>
                    </a:p>
                    <a:p>
                      <a:r>
                        <a:rPr lang="en-US" dirty="0"/>
                        <a:t>Mediate: a/x</a:t>
                      </a:r>
                    </a:p>
                    <a:p>
                      <a:r>
                        <a:rPr lang="en-US" dirty="0"/>
                        <a:t>Tail: a/x</a:t>
                      </a:r>
                    </a:p>
                  </a:txBody>
                  <a:tcPr/>
                </a:tc>
                <a:tc>
                  <a:txBody>
                    <a:bodyPr/>
                    <a:lstStyle/>
                    <a:p>
                      <a:r>
                        <a:rPr lang="en-US" dirty="0"/>
                        <a:t>Primary: a/x</a:t>
                      </a:r>
                    </a:p>
                    <a:p>
                      <a:r>
                        <a:rPr lang="en-US" dirty="0"/>
                        <a:t>Backup: a/x</a:t>
                      </a:r>
                    </a:p>
                  </a:txBody>
                  <a:tcPr/>
                </a:tc>
                <a:tc>
                  <a:txBody>
                    <a:bodyPr/>
                    <a:lstStyle/>
                    <a:p>
                      <a:r>
                        <a:rPr lang="en-US" dirty="0"/>
                        <a:t>Leader: a/x</a:t>
                      </a:r>
                    </a:p>
                    <a:p>
                      <a:r>
                        <a:rPr lang="en-US" dirty="0"/>
                        <a:t>Follower: a/x</a:t>
                      </a:r>
                    </a:p>
                  </a:txBody>
                  <a:tcPr/>
                </a:tc>
                <a:tc>
                  <a:txBody>
                    <a:bodyPr/>
                    <a:lstStyle/>
                    <a:p>
                      <a:r>
                        <a:rPr lang="en-US" dirty="0"/>
                        <a:t>Leader: a/x</a:t>
                      </a:r>
                    </a:p>
                    <a:p>
                      <a:r>
                        <a:rPr lang="en-US" dirty="0"/>
                        <a:t>Follower: a/x</a:t>
                      </a:r>
                    </a:p>
                  </a:txBody>
                  <a:tcPr/>
                </a:tc>
                <a:extLst>
                  <a:ext uri="{0D108BD9-81ED-4DB2-BD59-A6C34878D82A}">
                    <a16:rowId xmlns:a16="http://schemas.microsoft.com/office/drawing/2014/main" val="3766998243"/>
                  </a:ext>
                </a:extLst>
              </a:tr>
            </a:tbl>
          </a:graphicData>
        </a:graphic>
      </p:graphicFrame>
      <p:sp>
        <p:nvSpPr>
          <p:cNvPr id="7" name="Content Placeholder 2">
            <a:extLst>
              <a:ext uri="{FF2B5EF4-FFF2-40B4-BE49-F238E27FC236}">
                <a16:creationId xmlns:a16="http://schemas.microsoft.com/office/drawing/2014/main" id="{3F2597DB-D521-BF33-AC85-83CC2E7EDB1D}"/>
              </a:ext>
            </a:extLst>
          </p:cNvPr>
          <p:cNvSpPr>
            <a:spLocks noGrp="1"/>
          </p:cNvSpPr>
          <p:nvPr>
            <p:ph idx="1"/>
          </p:nvPr>
        </p:nvSpPr>
        <p:spPr>
          <a:xfrm>
            <a:off x="838200" y="1825625"/>
            <a:ext cx="10515600" cy="4351338"/>
          </a:xfrm>
        </p:spPr>
        <p:txBody>
          <a:bodyPr/>
          <a:lstStyle/>
          <a:p>
            <a:r>
              <a:rPr lang="en-US" dirty="0"/>
              <a:t>Assume a read request, x replicas (including primary)</a:t>
            </a:r>
          </a:p>
          <a:p>
            <a:pPr marL="0" indent="0">
              <a:buNone/>
            </a:pPr>
            <a:endParaRPr lang="en-US" dirty="0"/>
          </a:p>
        </p:txBody>
      </p:sp>
      <p:sp>
        <p:nvSpPr>
          <p:cNvPr id="8" name="Right Brace 7">
            <a:extLst>
              <a:ext uri="{FF2B5EF4-FFF2-40B4-BE49-F238E27FC236}">
                <a16:creationId xmlns:a16="http://schemas.microsoft.com/office/drawing/2014/main" id="{5ED6097E-0604-17A9-F24B-4630FA723F3A}"/>
              </a:ext>
            </a:extLst>
          </p:cNvPr>
          <p:cNvSpPr/>
          <p:nvPr/>
        </p:nvSpPr>
        <p:spPr>
          <a:xfrm rot="5400000">
            <a:off x="5865449" y="1287644"/>
            <a:ext cx="359498" cy="6435637"/>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89C9A51-6164-65B0-D10E-BD889C4A0ADD}"/>
              </a:ext>
            </a:extLst>
          </p:cNvPr>
          <p:cNvSpPr txBox="1"/>
          <p:nvPr/>
        </p:nvSpPr>
        <p:spPr>
          <a:xfrm>
            <a:off x="5079132" y="4846312"/>
            <a:ext cx="1932132" cy="584775"/>
          </a:xfrm>
          <a:prstGeom prst="rect">
            <a:avLst/>
          </a:prstGeom>
          <a:noFill/>
        </p:spPr>
        <p:txBody>
          <a:bodyPr wrap="none" rtlCol="0">
            <a:spAutoFit/>
          </a:bodyPr>
          <a:lstStyle/>
          <a:p>
            <a:r>
              <a:rPr lang="en-US" sz="3200" dirty="0"/>
              <a:t>Equivalent</a:t>
            </a:r>
          </a:p>
        </p:txBody>
      </p:sp>
    </p:spTree>
    <p:extLst>
      <p:ext uri="{BB962C8B-B14F-4D97-AF65-F5344CB8AC3E}">
        <p14:creationId xmlns:p14="http://schemas.microsoft.com/office/powerpoint/2010/main" val="155192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3579-253E-EB00-6133-9E17374350ED}"/>
              </a:ext>
            </a:extLst>
          </p:cNvPr>
          <p:cNvSpPr>
            <a:spLocks noGrp="1"/>
          </p:cNvSpPr>
          <p:nvPr>
            <p:ph type="title"/>
          </p:nvPr>
        </p:nvSpPr>
        <p:spPr/>
        <p:txBody>
          <a:bodyPr/>
          <a:lstStyle/>
          <a:p>
            <a:r>
              <a:rPr lang="en-US" altLang="zh-CN" dirty="0"/>
              <a:t>Latency Analysis</a:t>
            </a:r>
            <a:endParaRPr lang="en-US" dirty="0"/>
          </a:p>
        </p:txBody>
      </p:sp>
      <p:sp>
        <p:nvSpPr>
          <p:cNvPr id="3" name="Content Placeholder 2">
            <a:extLst>
              <a:ext uri="{FF2B5EF4-FFF2-40B4-BE49-F238E27FC236}">
                <a16:creationId xmlns:a16="http://schemas.microsoft.com/office/drawing/2014/main" id="{DA8DDEB3-B6CF-F923-9066-E6A67F9DB53B}"/>
              </a:ext>
            </a:extLst>
          </p:cNvPr>
          <p:cNvSpPr>
            <a:spLocks noGrp="1"/>
          </p:cNvSpPr>
          <p:nvPr>
            <p:ph idx="1"/>
          </p:nvPr>
        </p:nvSpPr>
        <p:spPr/>
        <p:txBody>
          <a:bodyPr/>
          <a:lstStyle/>
          <a:p>
            <a:r>
              <a:rPr lang="en-US" dirty="0"/>
              <a:t>Define “latency”</a:t>
            </a:r>
          </a:p>
          <a:p>
            <a:pPr lvl="1"/>
            <a:r>
              <a:rPr lang="en-US" dirty="0"/>
              <a:t>1 unit is the duration in terms of 1 hop between replicas</a:t>
            </a:r>
          </a:p>
          <a:p>
            <a:pPr lvl="1"/>
            <a:endParaRPr lang="en-US" dirty="0"/>
          </a:p>
          <a:p>
            <a:r>
              <a:rPr lang="en-US" dirty="0"/>
              <a:t>Assume x replicas (including primary)</a:t>
            </a:r>
          </a:p>
          <a:p>
            <a:r>
              <a:rPr lang="en-US" dirty="0"/>
              <a:t>Assume read from all nodes</a:t>
            </a:r>
          </a:p>
          <a:p>
            <a:pPr lvl="1"/>
            <a:endParaRPr lang="en-US" dirty="0"/>
          </a:p>
          <a:p>
            <a:r>
              <a:rPr lang="en-US" dirty="0"/>
              <a:t>Write latency</a:t>
            </a:r>
          </a:p>
          <a:p>
            <a:r>
              <a:rPr lang="en-US" dirty="0"/>
              <a:t>Read latency</a:t>
            </a:r>
          </a:p>
        </p:txBody>
      </p:sp>
    </p:spTree>
    <p:extLst>
      <p:ext uri="{BB962C8B-B14F-4D97-AF65-F5344CB8AC3E}">
        <p14:creationId xmlns:p14="http://schemas.microsoft.com/office/powerpoint/2010/main" val="314930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3579-253E-EB00-6133-9E17374350ED}"/>
              </a:ext>
            </a:extLst>
          </p:cNvPr>
          <p:cNvSpPr>
            <a:spLocks noGrp="1"/>
          </p:cNvSpPr>
          <p:nvPr>
            <p:ph type="title"/>
          </p:nvPr>
        </p:nvSpPr>
        <p:spPr/>
        <p:txBody>
          <a:bodyPr/>
          <a:lstStyle/>
          <a:p>
            <a:r>
              <a:rPr lang="en-US" altLang="zh-CN" dirty="0"/>
              <a:t>Latency Analysis</a:t>
            </a:r>
            <a:endParaRPr lang="en-US" dirty="0"/>
          </a:p>
        </p:txBody>
      </p:sp>
      <p:pic>
        <p:nvPicPr>
          <p:cNvPr id="8" name="Picture 7">
            <a:extLst>
              <a:ext uri="{FF2B5EF4-FFF2-40B4-BE49-F238E27FC236}">
                <a16:creationId xmlns:a16="http://schemas.microsoft.com/office/drawing/2014/main" id="{4EC73006-F4EE-0FE4-BFF8-6934F37613C8}"/>
              </a:ext>
            </a:extLst>
          </p:cNvPr>
          <p:cNvPicPr>
            <a:picLocks noChangeAspect="1"/>
          </p:cNvPicPr>
          <p:nvPr/>
        </p:nvPicPr>
        <p:blipFill>
          <a:blip r:embed="rId2"/>
          <a:stretch>
            <a:fillRect/>
          </a:stretch>
        </p:blipFill>
        <p:spPr>
          <a:xfrm>
            <a:off x="76480" y="1851158"/>
            <a:ext cx="5883220" cy="35361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EAE5163-B29D-C727-740F-D7C624A4EE49}"/>
              </a:ext>
            </a:extLst>
          </p:cNvPr>
          <p:cNvPicPr>
            <a:picLocks noChangeAspect="1"/>
          </p:cNvPicPr>
          <p:nvPr/>
        </p:nvPicPr>
        <p:blipFill>
          <a:blip r:embed="rId3"/>
          <a:stretch>
            <a:fillRect/>
          </a:stretch>
        </p:blipFill>
        <p:spPr>
          <a:xfrm>
            <a:off x="6096000" y="1851160"/>
            <a:ext cx="5883220" cy="35361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604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B5AE-4F92-ADD6-F863-65C4970F89EC}"/>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7F5854B6-216E-97C8-44BB-A1B95BDBC899}"/>
              </a:ext>
            </a:extLst>
          </p:cNvPr>
          <p:cNvSpPr>
            <a:spLocks noGrp="1"/>
          </p:cNvSpPr>
          <p:nvPr>
            <p:ph idx="1"/>
          </p:nvPr>
        </p:nvSpPr>
        <p:spPr>
          <a:xfrm>
            <a:off x="838200" y="1825624"/>
            <a:ext cx="10515600" cy="5032375"/>
          </a:xfrm>
        </p:spPr>
        <p:txBody>
          <a:bodyPr>
            <a:normAutofit/>
          </a:bodyPr>
          <a:lstStyle/>
          <a:p>
            <a:r>
              <a:rPr lang="en-US" dirty="0"/>
              <a:t>Definition:</a:t>
            </a:r>
          </a:p>
          <a:p>
            <a:pPr lvl="1"/>
            <a:r>
              <a:rPr lang="en-US" dirty="0"/>
              <a:t>The result of any execution is the same as if the (read and write) operations by all processes on the data store </a:t>
            </a:r>
            <a:r>
              <a:rPr lang="en-US" i="1" dirty="0">
                <a:solidFill>
                  <a:srgbClr val="FF0000"/>
                </a:solidFill>
              </a:rPr>
              <a:t>were executed in some sequential order </a:t>
            </a:r>
            <a:r>
              <a:rPr lang="en-US" dirty="0"/>
              <a:t>and the operations of each individual process appear in this sequence in the order specified by its program</a:t>
            </a:r>
          </a:p>
          <a:p>
            <a:r>
              <a:rPr lang="en-US" dirty="0"/>
              <a:t>Operations may arrive at different physical times on an instance</a:t>
            </a:r>
          </a:p>
          <a:p>
            <a:r>
              <a:rPr lang="en-US" dirty="0"/>
              <a:t>Operations must be </a:t>
            </a:r>
            <a:r>
              <a:rPr lang="en-US" i="1" dirty="0">
                <a:solidFill>
                  <a:srgbClr val="FF0000"/>
                </a:solidFill>
              </a:rPr>
              <a:t>executed</a:t>
            </a:r>
            <a:r>
              <a:rPr lang="en-US" dirty="0"/>
              <a:t> in a same sequential order on each instance! (</a:t>
            </a:r>
            <a:r>
              <a:rPr lang="en-US" i="1" dirty="0">
                <a:solidFill>
                  <a:srgbClr val="0070C0"/>
                </a:solidFill>
              </a:rPr>
              <a:t>sequential guarantee</a:t>
            </a:r>
            <a:r>
              <a:rPr lang="en-US" dirty="0"/>
              <a:t>)</a:t>
            </a:r>
          </a:p>
          <a:p>
            <a:r>
              <a:rPr lang="en-US" dirty="0"/>
              <a:t>Read from an instance may get stale state. (</a:t>
            </a:r>
            <a:r>
              <a:rPr lang="en-US" i="1" dirty="0">
                <a:solidFill>
                  <a:srgbClr val="0070C0"/>
                </a:solidFill>
              </a:rPr>
              <a:t>no time guarantee</a:t>
            </a:r>
            <a:r>
              <a:rPr lang="en-US" dirty="0"/>
              <a:t>)</a:t>
            </a:r>
          </a:p>
          <a:p>
            <a:r>
              <a:rPr lang="en-US" dirty="0"/>
              <a:t>Reads from a same instance follow the sequential order.</a:t>
            </a:r>
          </a:p>
          <a:p>
            <a:r>
              <a:rPr lang="en-US" dirty="0"/>
              <a:t>Support overlapping read and write on any instance.</a:t>
            </a:r>
          </a:p>
        </p:txBody>
      </p:sp>
    </p:spTree>
    <p:extLst>
      <p:ext uri="{BB962C8B-B14F-4D97-AF65-F5344CB8AC3E}">
        <p14:creationId xmlns:p14="http://schemas.microsoft.com/office/powerpoint/2010/main" val="312041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745D-2416-0045-377F-51C2924DE190}"/>
              </a:ext>
            </a:extLst>
          </p:cNvPr>
          <p:cNvSpPr>
            <a:spLocks noGrp="1"/>
          </p:cNvSpPr>
          <p:nvPr>
            <p:ph type="title"/>
          </p:nvPr>
        </p:nvSpPr>
        <p:spPr/>
        <p:txBody>
          <a:bodyPr/>
          <a:lstStyle/>
          <a:p>
            <a:r>
              <a:rPr lang="en-US" dirty="0"/>
              <a:t>Linearizable Consistency</a:t>
            </a:r>
          </a:p>
        </p:txBody>
      </p:sp>
      <p:sp>
        <p:nvSpPr>
          <p:cNvPr id="3" name="Content Placeholder 2">
            <a:extLst>
              <a:ext uri="{FF2B5EF4-FFF2-40B4-BE49-F238E27FC236}">
                <a16:creationId xmlns:a16="http://schemas.microsoft.com/office/drawing/2014/main" id="{4ED27CEF-BD79-3211-6BD7-311FC67D6B32}"/>
              </a:ext>
            </a:extLst>
          </p:cNvPr>
          <p:cNvSpPr>
            <a:spLocks noGrp="1"/>
          </p:cNvSpPr>
          <p:nvPr>
            <p:ph idx="1"/>
          </p:nvPr>
        </p:nvSpPr>
        <p:spPr/>
        <p:txBody>
          <a:bodyPr/>
          <a:lstStyle/>
          <a:p>
            <a:r>
              <a:rPr lang="en-US" dirty="0"/>
              <a:t>Definition:</a:t>
            </a:r>
          </a:p>
          <a:p>
            <a:pPr lvl="1"/>
            <a:r>
              <a:rPr lang="en-US" dirty="0"/>
              <a:t>The result of any execution is the same as if the operations by all processes on the data store were executed in some sequential order and the operations of each individual process appear in this sequence in the order specified by its program. In addition, </a:t>
            </a:r>
            <a:r>
              <a:rPr lang="en-US" i="1" dirty="0">
                <a:solidFill>
                  <a:srgbClr val="FF0000"/>
                </a:solidFill>
              </a:rPr>
              <a:t>if tsop1(x) &lt; tsop2(y), then OP1(x) should precede OP2(y) in this sequence</a:t>
            </a:r>
            <a:r>
              <a:rPr lang="en-US" dirty="0"/>
              <a:t>. [Herlihy &amp; Wing, 1991]</a:t>
            </a:r>
          </a:p>
          <a:p>
            <a:r>
              <a:rPr lang="en-US" dirty="0"/>
              <a:t>Read from </a:t>
            </a:r>
            <a:r>
              <a:rPr lang="en-US" i="1" dirty="0">
                <a:solidFill>
                  <a:srgbClr val="0070C0"/>
                </a:solidFill>
              </a:rPr>
              <a:t>any</a:t>
            </a:r>
            <a:r>
              <a:rPr lang="en-US" dirty="0"/>
              <a:t> instance gets a same state.</a:t>
            </a:r>
          </a:p>
          <a:p>
            <a:r>
              <a:rPr lang="en-US" dirty="0"/>
              <a:t>Weaker than strict consistency</a:t>
            </a:r>
          </a:p>
          <a:p>
            <a:r>
              <a:rPr lang="en-US" dirty="0"/>
              <a:t>Stronger than sequential consistency</a:t>
            </a:r>
          </a:p>
          <a:p>
            <a:r>
              <a:rPr lang="en-US" dirty="0"/>
              <a:t>Must consider </a:t>
            </a:r>
            <a:r>
              <a:rPr lang="en-US" i="1" dirty="0">
                <a:solidFill>
                  <a:srgbClr val="FF0000"/>
                </a:solidFill>
              </a:rPr>
              <a:t>overlapping</a:t>
            </a:r>
            <a:r>
              <a:rPr lang="en-US" dirty="0"/>
              <a:t> read and write problem.</a:t>
            </a:r>
          </a:p>
        </p:txBody>
      </p:sp>
    </p:spTree>
    <p:extLst>
      <p:ext uri="{BB962C8B-B14F-4D97-AF65-F5344CB8AC3E}">
        <p14:creationId xmlns:p14="http://schemas.microsoft.com/office/powerpoint/2010/main" val="134332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25FD-0796-CA18-26CE-6C48C34D05A4}"/>
              </a:ext>
            </a:extLst>
          </p:cNvPr>
          <p:cNvSpPr>
            <a:spLocks noGrp="1"/>
          </p:cNvSpPr>
          <p:nvPr>
            <p:ph type="title"/>
          </p:nvPr>
        </p:nvSpPr>
        <p:spPr/>
        <p:txBody>
          <a:bodyPr/>
          <a:lstStyle/>
          <a:p>
            <a:r>
              <a:rPr lang="en-US" dirty="0"/>
              <a:t>Strong Consistency Algorithms</a:t>
            </a:r>
          </a:p>
        </p:txBody>
      </p:sp>
      <p:sp>
        <p:nvSpPr>
          <p:cNvPr id="3" name="Content Placeholder 2">
            <a:extLst>
              <a:ext uri="{FF2B5EF4-FFF2-40B4-BE49-F238E27FC236}">
                <a16:creationId xmlns:a16="http://schemas.microsoft.com/office/drawing/2014/main" id="{264A5E2F-E039-763A-E363-F8BE943E58FF}"/>
              </a:ext>
            </a:extLst>
          </p:cNvPr>
          <p:cNvSpPr>
            <a:spLocks noGrp="1"/>
          </p:cNvSpPr>
          <p:nvPr>
            <p:ph idx="1"/>
          </p:nvPr>
        </p:nvSpPr>
        <p:spPr/>
        <p:txBody>
          <a:bodyPr>
            <a:normAutofit lnSpcReduction="10000"/>
          </a:bodyPr>
          <a:lstStyle/>
          <a:p>
            <a:r>
              <a:rPr lang="en-US" dirty="0"/>
              <a:t>Chain Replication</a:t>
            </a:r>
          </a:p>
          <a:p>
            <a:pPr lvl="1"/>
            <a:r>
              <a:rPr lang="en-US" dirty="0"/>
              <a:t>Chain Replication (CR)</a:t>
            </a:r>
          </a:p>
          <a:p>
            <a:pPr lvl="1"/>
            <a:r>
              <a:rPr lang="en-US" dirty="0"/>
              <a:t>Chain Replication Apportionable Queries (CRAQ)</a:t>
            </a:r>
          </a:p>
          <a:p>
            <a:pPr lvl="1"/>
            <a:endParaRPr lang="en-US" dirty="0"/>
          </a:p>
          <a:p>
            <a:r>
              <a:rPr lang="en-US" dirty="0"/>
              <a:t>Primary-Backup Replication</a:t>
            </a:r>
          </a:p>
          <a:p>
            <a:pPr lvl="1"/>
            <a:r>
              <a:rPr lang="en-US" dirty="0"/>
              <a:t>GFS (weak consistency though!)</a:t>
            </a:r>
          </a:p>
          <a:p>
            <a:pPr lvl="1"/>
            <a:r>
              <a:rPr lang="en-US" dirty="0" err="1"/>
              <a:t>Vmware</a:t>
            </a:r>
            <a:r>
              <a:rPr lang="en-US" dirty="0"/>
              <a:t> FT</a:t>
            </a:r>
          </a:p>
          <a:p>
            <a:pPr lvl="1"/>
            <a:endParaRPr lang="en-US" dirty="0"/>
          </a:p>
          <a:p>
            <a:r>
              <a:rPr lang="en-US" strike="sngStrike" dirty="0"/>
              <a:t>Leader-based</a:t>
            </a:r>
            <a:r>
              <a:rPr lang="en-US" dirty="0"/>
              <a:t> </a:t>
            </a:r>
            <a:r>
              <a:rPr lang="en-US" dirty="0">
                <a:solidFill>
                  <a:srgbClr val="FF0000"/>
                </a:solidFill>
              </a:rPr>
              <a:t>Quorum-based</a:t>
            </a:r>
            <a:r>
              <a:rPr lang="en-US" dirty="0"/>
              <a:t> Replication</a:t>
            </a:r>
          </a:p>
          <a:p>
            <a:pPr lvl="1"/>
            <a:r>
              <a:rPr lang="en-US" dirty="0"/>
              <a:t>RAFT</a:t>
            </a:r>
          </a:p>
          <a:p>
            <a:pPr lvl="1"/>
            <a:r>
              <a:rPr lang="en-US" dirty="0"/>
              <a:t>Zookeeper (Zab protocol)</a:t>
            </a:r>
          </a:p>
        </p:txBody>
      </p:sp>
      <p:sp>
        <p:nvSpPr>
          <p:cNvPr id="4" name="Right Brace 3">
            <a:extLst>
              <a:ext uri="{FF2B5EF4-FFF2-40B4-BE49-F238E27FC236}">
                <a16:creationId xmlns:a16="http://schemas.microsoft.com/office/drawing/2014/main" id="{37A37D01-AEF6-41C9-7728-9C7BCE581917}"/>
              </a:ext>
            </a:extLst>
          </p:cNvPr>
          <p:cNvSpPr/>
          <p:nvPr/>
        </p:nvSpPr>
        <p:spPr>
          <a:xfrm>
            <a:off x="7414965" y="1945364"/>
            <a:ext cx="708917" cy="411185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73EAFB63-FBDF-A6DA-F86A-DAB5718C30F3}"/>
              </a:ext>
            </a:extLst>
          </p:cNvPr>
          <p:cNvSpPr txBox="1"/>
          <p:nvPr/>
        </p:nvSpPr>
        <p:spPr>
          <a:xfrm>
            <a:off x="8253165" y="3739682"/>
            <a:ext cx="3938835" cy="523220"/>
          </a:xfrm>
          <a:prstGeom prst="rect">
            <a:avLst/>
          </a:prstGeom>
          <a:noFill/>
        </p:spPr>
        <p:txBody>
          <a:bodyPr wrap="none" rtlCol="0">
            <a:spAutoFit/>
          </a:bodyPr>
          <a:lstStyle/>
          <a:p>
            <a:r>
              <a:rPr lang="en-US" sz="2800" dirty="0"/>
              <a:t>All is leader-based system</a:t>
            </a:r>
          </a:p>
        </p:txBody>
      </p:sp>
    </p:spTree>
    <p:extLst>
      <p:ext uri="{BB962C8B-B14F-4D97-AF65-F5344CB8AC3E}">
        <p14:creationId xmlns:p14="http://schemas.microsoft.com/office/powerpoint/2010/main" val="106976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268C-A84F-C8E8-381D-A723D4D803B1}"/>
              </a:ext>
            </a:extLst>
          </p:cNvPr>
          <p:cNvSpPr>
            <a:spLocks noGrp="1"/>
          </p:cNvSpPr>
          <p:nvPr>
            <p:ph type="title"/>
          </p:nvPr>
        </p:nvSpPr>
        <p:spPr/>
        <p:txBody>
          <a:bodyPr/>
          <a:lstStyle/>
          <a:p>
            <a:r>
              <a:rPr lang="en-US" dirty="0"/>
              <a:t>Algorithm #1: Chain Replication (CR)</a:t>
            </a:r>
          </a:p>
        </p:txBody>
      </p:sp>
      <p:sp>
        <p:nvSpPr>
          <p:cNvPr id="3" name="Content Placeholder 2">
            <a:extLst>
              <a:ext uri="{FF2B5EF4-FFF2-40B4-BE49-F238E27FC236}">
                <a16:creationId xmlns:a16="http://schemas.microsoft.com/office/drawing/2014/main" id="{4618E1AB-8967-B5EF-596C-FF19D35FCD0C}"/>
              </a:ext>
            </a:extLst>
          </p:cNvPr>
          <p:cNvSpPr>
            <a:spLocks noGrp="1"/>
          </p:cNvSpPr>
          <p:nvPr>
            <p:ph idx="1"/>
          </p:nvPr>
        </p:nvSpPr>
        <p:spPr>
          <a:xfrm>
            <a:off x="838200" y="1825624"/>
            <a:ext cx="10515600" cy="4944249"/>
          </a:xfrm>
        </p:spPr>
        <p:txBody>
          <a:bodyPr>
            <a:normAutofit/>
          </a:bodyPr>
          <a:lstStyle/>
          <a:p>
            <a:r>
              <a:rPr lang="en-US" dirty="0"/>
              <a:t>Goal: Linearizable consistency; data safety</a:t>
            </a:r>
          </a:p>
          <a:p>
            <a:r>
              <a:rPr lang="en-US" dirty="0"/>
              <a:t>Writes:</a:t>
            </a:r>
          </a:p>
          <a:p>
            <a:pPr lvl="1"/>
            <a:r>
              <a:rPr lang="en-US" dirty="0"/>
              <a:t>Client sends to head -&gt; forwarded down the chain in order and each server overwrites -&gt; tail responds to client</a:t>
            </a:r>
          </a:p>
          <a:p>
            <a:r>
              <a:rPr lang="en-US" dirty="0"/>
              <a:t>Reads:</a:t>
            </a:r>
          </a:p>
          <a:p>
            <a:pPr lvl="1"/>
            <a:r>
              <a:rPr lang="en-US" dirty="0"/>
              <a:t>Client sends to tail -&gt; always tail responds</a:t>
            </a:r>
          </a:p>
          <a:p>
            <a:r>
              <a:rPr lang="en-US" dirty="0"/>
              <a:t>Network partition: need a config manager</a:t>
            </a:r>
          </a:p>
          <a:p>
            <a:r>
              <a:rPr lang="en-US" dirty="0"/>
              <a:t>Drawbacks</a:t>
            </a:r>
          </a:p>
          <a:p>
            <a:pPr lvl="1"/>
            <a:r>
              <a:rPr lang="en-US" dirty="0"/>
              <a:t>Cannot handle read-heavy queries</a:t>
            </a:r>
          </a:p>
          <a:p>
            <a:pPr lvl="1"/>
            <a:r>
              <a:rPr lang="en-US" dirty="0"/>
              <a:t>Chained writes may take time</a:t>
            </a:r>
          </a:p>
          <a:p>
            <a:pPr lvl="1"/>
            <a:endParaRPr lang="en-US" dirty="0"/>
          </a:p>
        </p:txBody>
      </p:sp>
      <p:pic>
        <p:nvPicPr>
          <p:cNvPr id="5" name="Picture 4">
            <a:extLst>
              <a:ext uri="{FF2B5EF4-FFF2-40B4-BE49-F238E27FC236}">
                <a16:creationId xmlns:a16="http://schemas.microsoft.com/office/drawing/2014/main" id="{7951FC25-A168-5BEE-C521-5727FF4787AF}"/>
              </a:ext>
            </a:extLst>
          </p:cNvPr>
          <p:cNvPicPr>
            <a:picLocks noChangeAspect="1"/>
          </p:cNvPicPr>
          <p:nvPr/>
        </p:nvPicPr>
        <p:blipFill>
          <a:blip r:embed="rId2"/>
          <a:stretch>
            <a:fillRect/>
          </a:stretch>
        </p:blipFill>
        <p:spPr>
          <a:xfrm>
            <a:off x="7460911" y="4101141"/>
            <a:ext cx="4244779" cy="2308918"/>
          </a:xfrm>
          <a:prstGeom prst="rect">
            <a:avLst/>
          </a:prstGeom>
          <a:ln>
            <a:noFill/>
          </a:ln>
          <a:effectLst>
            <a:outerShdw blurRad="292100" dist="139700" dir="2700000" algn="tl" rotWithShape="0">
              <a:srgbClr val="333333">
                <a:alpha val="65000"/>
              </a:srgbClr>
            </a:outerShdw>
          </a:effectLst>
        </p:spPr>
      </p:pic>
      <p:sp>
        <p:nvSpPr>
          <p:cNvPr id="6" name="TextBox 5">
            <a:hlinkClick r:id="rId3"/>
            <a:extLst>
              <a:ext uri="{FF2B5EF4-FFF2-40B4-BE49-F238E27FC236}">
                <a16:creationId xmlns:a16="http://schemas.microsoft.com/office/drawing/2014/main" id="{2FD57A3F-707F-ABCD-BE9B-CBA64EEF7844}"/>
              </a:ext>
            </a:extLst>
          </p:cNvPr>
          <p:cNvSpPr txBox="1"/>
          <p:nvPr/>
        </p:nvSpPr>
        <p:spPr>
          <a:xfrm>
            <a:off x="5656291" y="88126"/>
            <a:ext cx="6437468" cy="276999"/>
          </a:xfrm>
          <a:prstGeom prst="rect">
            <a:avLst/>
          </a:prstGeom>
          <a:noFill/>
        </p:spPr>
        <p:txBody>
          <a:bodyPr wrap="none" rtlCol="0">
            <a:spAutoFit/>
          </a:bodyPr>
          <a:lstStyle/>
          <a:p>
            <a:r>
              <a:rPr lang="en-US" sz="1200" dirty="0"/>
              <a:t>R. </a:t>
            </a:r>
            <a:r>
              <a:rPr lang="en-US" sz="1200" dirty="0" err="1"/>
              <a:t>Renesse</a:t>
            </a:r>
            <a:r>
              <a:rPr lang="en-US" sz="1200" dirty="0"/>
              <a:t>, F. Schneider. Chain Replication for Supporting High Throughput and Availability. ISDI2004</a:t>
            </a:r>
          </a:p>
        </p:txBody>
      </p:sp>
      <p:sp>
        <p:nvSpPr>
          <p:cNvPr id="8" name="TextBox 7">
            <a:extLst>
              <a:ext uri="{FF2B5EF4-FFF2-40B4-BE49-F238E27FC236}">
                <a16:creationId xmlns:a16="http://schemas.microsoft.com/office/drawing/2014/main" id="{31DDA886-D9EA-30E2-D3C7-6B2CFDCB28F1}"/>
              </a:ext>
            </a:extLst>
          </p:cNvPr>
          <p:cNvSpPr txBox="1"/>
          <p:nvPr/>
        </p:nvSpPr>
        <p:spPr>
          <a:xfrm>
            <a:off x="8678050" y="365125"/>
            <a:ext cx="3415709" cy="276999"/>
          </a:xfrm>
          <a:prstGeom prst="rect">
            <a:avLst/>
          </a:prstGeom>
          <a:noFill/>
        </p:spPr>
        <p:txBody>
          <a:bodyPr wrap="square">
            <a:spAutoFit/>
          </a:bodyPr>
          <a:lstStyle/>
          <a:p>
            <a:r>
              <a:rPr lang="en-US" sz="1200" dirty="0"/>
              <a:t>http://nil.csail.mit.edu/6.824/2020/notes/l-craq.txt</a:t>
            </a:r>
          </a:p>
        </p:txBody>
      </p:sp>
      <p:pic>
        <p:nvPicPr>
          <p:cNvPr id="1026" name="Picture 2" descr="Ceph Storage | Thomas-Krenn.AG">
            <a:extLst>
              <a:ext uri="{FF2B5EF4-FFF2-40B4-BE49-F238E27FC236}">
                <a16:creationId xmlns:a16="http://schemas.microsoft.com/office/drawing/2014/main" id="{7EC9D67F-59F5-AFAE-836F-DEC7783D4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6125" y="611179"/>
            <a:ext cx="1157634" cy="447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10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1A3D-77E9-1643-BE09-51FAD709AFAD}"/>
              </a:ext>
            </a:extLst>
          </p:cNvPr>
          <p:cNvSpPr>
            <a:spLocks noGrp="1"/>
          </p:cNvSpPr>
          <p:nvPr>
            <p:ph type="title"/>
          </p:nvPr>
        </p:nvSpPr>
        <p:spPr/>
        <p:txBody>
          <a:bodyPr/>
          <a:lstStyle/>
          <a:p>
            <a:r>
              <a:rPr lang="en-US" dirty="0"/>
              <a:t>Algorithm #2: Chain Replication Apportioned Queries (CRAQ) </a:t>
            </a:r>
          </a:p>
        </p:txBody>
      </p:sp>
      <p:sp>
        <p:nvSpPr>
          <p:cNvPr id="3" name="Content Placeholder 2">
            <a:extLst>
              <a:ext uri="{FF2B5EF4-FFF2-40B4-BE49-F238E27FC236}">
                <a16:creationId xmlns:a16="http://schemas.microsoft.com/office/drawing/2014/main" id="{864D7843-6E10-59D7-07FC-377BF326FEB4}"/>
              </a:ext>
            </a:extLst>
          </p:cNvPr>
          <p:cNvSpPr>
            <a:spLocks noGrp="1"/>
          </p:cNvSpPr>
          <p:nvPr>
            <p:ph idx="1"/>
          </p:nvPr>
        </p:nvSpPr>
        <p:spPr>
          <a:xfrm>
            <a:off x="838200" y="1825625"/>
            <a:ext cx="10515600" cy="4893674"/>
          </a:xfrm>
        </p:spPr>
        <p:txBody>
          <a:bodyPr>
            <a:normAutofit fontScale="92500" lnSpcReduction="20000"/>
          </a:bodyPr>
          <a:lstStyle/>
          <a:p>
            <a:r>
              <a:rPr lang="en-US" dirty="0"/>
              <a:t>Goal: Linearizable consistency; data safety</a:t>
            </a:r>
          </a:p>
          <a:p>
            <a:r>
              <a:rPr lang="en-US" dirty="0"/>
              <a:t>Versioning</a:t>
            </a:r>
          </a:p>
          <a:p>
            <a:pPr lvl="1"/>
            <a:r>
              <a:rPr lang="en-US" dirty="0"/>
              <a:t>Each replica stores a list of versions per object</a:t>
            </a:r>
          </a:p>
          <a:p>
            <a:pPr lvl="1"/>
            <a:r>
              <a:rPr lang="en-US" dirty="0"/>
              <a:t>One clean version + dirty version per recent write</a:t>
            </a:r>
          </a:p>
          <a:p>
            <a:r>
              <a:rPr lang="en-US" dirty="0"/>
              <a:t>Write:</a:t>
            </a:r>
          </a:p>
          <a:p>
            <a:pPr lvl="1"/>
            <a:r>
              <a:rPr lang="en-US" dirty="0"/>
              <a:t>Client sends write to head -&gt; replicas create new dirty version as write passes through -&gt; tail creates clean version, ACKs back along chain, replicas turn “dirty” to clean.</a:t>
            </a:r>
          </a:p>
          <a:p>
            <a:r>
              <a:rPr lang="en-US" dirty="0"/>
              <a:t>Read:</a:t>
            </a:r>
          </a:p>
          <a:p>
            <a:pPr lvl="1"/>
            <a:r>
              <a:rPr lang="en-US" dirty="0"/>
              <a:t>From tail: return latest clean version</a:t>
            </a:r>
          </a:p>
          <a:p>
            <a:pPr lvl="1"/>
            <a:r>
              <a:rPr lang="en-US" dirty="0"/>
              <a:t>From non-tail:</a:t>
            </a:r>
          </a:p>
          <a:p>
            <a:pPr lvl="2"/>
            <a:r>
              <a:rPr lang="en-US" dirty="0"/>
              <a:t>If latest version is clean, return</a:t>
            </a:r>
          </a:p>
          <a:p>
            <a:pPr lvl="2"/>
            <a:r>
              <a:rPr lang="en-US" dirty="0"/>
              <a:t>If latest version is dirty, query version state from tail, then return</a:t>
            </a:r>
          </a:p>
          <a:p>
            <a:r>
              <a:rPr lang="en-US" dirty="0"/>
              <a:t> Network partition: need a config manager</a:t>
            </a:r>
          </a:p>
        </p:txBody>
      </p:sp>
      <p:sp>
        <p:nvSpPr>
          <p:cNvPr id="4" name="TextBox 3">
            <a:hlinkClick r:id="rId2"/>
            <a:extLst>
              <a:ext uri="{FF2B5EF4-FFF2-40B4-BE49-F238E27FC236}">
                <a16:creationId xmlns:a16="http://schemas.microsoft.com/office/drawing/2014/main" id="{0014719F-0B8A-2D21-780B-C5C6B93F2CE0}"/>
              </a:ext>
            </a:extLst>
          </p:cNvPr>
          <p:cNvSpPr txBox="1"/>
          <p:nvPr/>
        </p:nvSpPr>
        <p:spPr>
          <a:xfrm>
            <a:off x="7755914" y="0"/>
            <a:ext cx="4436086" cy="276999"/>
          </a:xfrm>
          <a:prstGeom prst="rect">
            <a:avLst/>
          </a:prstGeom>
          <a:noFill/>
        </p:spPr>
        <p:txBody>
          <a:bodyPr wrap="none" rtlCol="0">
            <a:spAutoFit/>
          </a:bodyPr>
          <a:lstStyle/>
          <a:p>
            <a:r>
              <a:rPr lang="en-US" sz="1200" dirty="0">
                <a:hlinkClick r:id="rId3"/>
              </a:rPr>
              <a:t>J. Terrace, M. Freedman. Object Storage on CRAQ. USEMOXATC 2009</a:t>
            </a:r>
            <a:endParaRPr lang="en-US" sz="1200" dirty="0"/>
          </a:p>
        </p:txBody>
      </p:sp>
      <p:sp>
        <p:nvSpPr>
          <p:cNvPr id="5" name="TextBox 4">
            <a:extLst>
              <a:ext uri="{FF2B5EF4-FFF2-40B4-BE49-F238E27FC236}">
                <a16:creationId xmlns:a16="http://schemas.microsoft.com/office/drawing/2014/main" id="{67747675-21FA-3DA8-D5CF-A75C9B9E9817}"/>
              </a:ext>
            </a:extLst>
          </p:cNvPr>
          <p:cNvSpPr txBox="1"/>
          <p:nvPr/>
        </p:nvSpPr>
        <p:spPr>
          <a:xfrm>
            <a:off x="8776291" y="226625"/>
            <a:ext cx="3415709" cy="276999"/>
          </a:xfrm>
          <a:prstGeom prst="rect">
            <a:avLst/>
          </a:prstGeom>
          <a:noFill/>
        </p:spPr>
        <p:txBody>
          <a:bodyPr wrap="square">
            <a:spAutoFit/>
          </a:bodyPr>
          <a:lstStyle/>
          <a:p>
            <a:r>
              <a:rPr lang="en-US" sz="1200" dirty="0"/>
              <a:t>http://nil.csail.mit.edu/6.824/2020/notes/l-craq.txt</a:t>
            </a:r>
          </a:p>
        </p:txBody>
      </p:sp>
      <p:pic>
        <p:nvPicPr>
          <p:cNvPr id="7" name="Picture 6">
            <a:extLst>
              <a:ext uri="{FF2B5EF4-FFF2-40B4-BE49-F238E27FC236}">
                <a16:creationId xmlns:a16="http://schemas.microsoft.com/office/drawing/2014/main" id="{73A0F23A-7C3B-7395-F6AB-13C04FB69980}"/>
              </a:ext>
            </a:extLst>
          </p:cNvPr>
          <p:cNvPicPr>
            <a:picLocks noChangeAspect="1"/>
          </p:cNvPicPr>
          <p:nvPr/>
        </p:nvPicPr>
        <p:blipFill>
          <a:blip r:embed="rId4"/>
          <a:stretch>
            <a:fillRect/>
          </a:stretch>
        </p:blipFill>
        <p:spPr>
          <a:xfrm>
            <a:off x="7372617" y="1241621"/>
            <a:ext cx="4638675" cy="1724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537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9A1B-FE77-5F24-531F-3B8AAF58B2CE}"/>
              </a:ext>
            </a:extLst>
          </p:cNvPr>
          <p:cNvSpPr>
            <a:spLocks noGrp="1"/>
          </p:cNvSpPr>
          <p:nvPr>
            <p:ph type="title"/>
          </p:nvPr>
        </p:nvSpPr>
        <p:spPr/>
        <p:txBody>
          <a:bodyPr/>
          <a:lstStyle/>
          <a:p>
            <a:r>
              <a:rPr lang="en-US" dirty="0"/>
              <a:t>Algorithm #3: GFS (weak consistency though!)</a:t>
            </a:r>
          </a:p>
        </p:txBody>
      </p:sp>
      <p:sp>
        <p:nvSpPr>
          <p:cNvPr id="3" name="Content Placeholder 2">
            <a:extLst>
              <a:ext uri="{FF2B5EF4-FFF2-40B4-BE49-F238E27FC236}">
                <a16:creationId xmlns:a16="http://schemas.microsoft.com/office/drawing/2014/main" id="{8E4D89D8-E486-532D-F4A9-EC8AC1E68754}"/>
              </a:ext>
            </a:extLst>
          </p:cNvPr>
          <p:cNvSpPr>
            <a:spLocks noGrp="1"/>
          </p:cNvSpPr>
          <p:nvPr>
            <p:ph idx="1"/>
          </p:nvPr>
        </p:nvSpPr>
        <p:spPr/>
        <p:txBody>
          <a:bodyPr/>
          <a:lstStyle/>
          <a:p>
            <a:r>
              <a:rPr lang="en-US" dirty="0"/>
              <a:t>A single master: holds all metadata</a:t>
            </a:r>
          </a:p>
          <a:p>
            <a:r>
              <a:rPr lang="en-US" dirty="0"/>
              <a:t>Communication between master and </a:t>
            </a:r>
            <a:r>
              <a:rPr lang="en-US" dirty="0" err="1"/>
              <a:t>chunkservers</a:t>
            </a:r>
            <a:r>
              <a:rPr lang="en-US" dirty="0"/>
              <a:t>: heartbeat</a:t>
            </a:r>
          </a:p>
          <a:p>
            <a:r>
              <a:rPr lang="en-US" dirty="0"/>
              <a:t>Client &lt;-&gt; master: metadata operation</a:t>
            </a:r>
          </a:p>
          <a:p>
            <a:r>
              <a:rPr lang="en-US" dirty="0"/>
              <a:t>Client &lt;-&gt; </a:t>
            </a:r>
            <a:r>
              <a:rPr lang="en-US" dirty="0" err="1"/>
              <a:t>chunkserver</a:t>
            </a:r>
            <a:r>
              <a:rPr lang="en-US" dirty="0"/>
              <a:t>: data</a:t>
            </a:r>
          </a:p>
        </p:txBody>
      </p:sp>
      <p:sp>
        <p:nvSpPr>
          <p:cNvPr id="4" name="TextBox 3">
            <a:hlinkClick r:id="rId2"/>
            <a:extLst>
              <a:ext uri="{FF2B5EF4-FFF2-40B4-BE49-F238E27FC236}">
                <a16:creationId xmlns:a16="http://schemas.microsoft.com/office/drawing/2014/main" id="{80754C09-FA9B-F0DD-B0FA-A5E9073CB389}"/>
              </a:ext>
            </a:extLst>
          </p:cNvPr>
          <p:cNvSpPr txBox="1"/>
          <p:nvPr/>
        </p:nvSpPr>
        <p:spPr>
          <a:xfrm>
            <a:off x="7755914" y="0"/>
            <a:ext cx="4540795" cy="276999"/>
          </a:xfrm>
          <a:prstGeom prst="rect">
            <a:avLst/>
          </a:prstGeom>
          <a:noFill/>
        </p:spPr>
        <p:txBody>
          <a:bodyPr wrap="none" rtlCol="0">
            <a:spAutoFit/>
          </a:bodyPr>
          <a:lstStyle/>
          <a:p>
            <a:r>
              <a:rPr lang="en-US" sz="1200" dirty="0">
                <a:hlinkClick r:id="rId3"/>
              </a:rPr>
              <a:t>S. Ghemawat, H. </a:t>
            </a:r>
            <a:r>
              <a:rPr lang="en-US" sz="1200" dirty="0" err="1">
                <a:hlinkClick r:id="rId3"/>
              </a:rPr>
              <a:t>Gobioff</a:t>
            </a:r>
            <a:r>
              <a:rPr lang="en-US" sz="1200" dirty="0">
                <a:hlinkClick r:id="rId3"/>
              </a:rPr>
              <a:t>, S. Leung, The Google File System, SOSP2003</a:t>
            </a:r>
            <a:endParaRPr lang="en-US" sz="1200" dirty="0"/>
          </a:p>
        </p:txBody>
      </p:sp>
      <p:pic>
        <p:nvPicPr>
          <p:cNvPr id="6" name="Picture 5">
            <a:extLst>
              <a:ext uri="{FF2B5EF4-FFF2-40B4-BE49-F238E27FC236}">
                <a16:creationId xmlns:a16="http://schemas.microsoft.com/office/drawing/2014/main" id="{1D1D533E-9B9E-3F41-70D0-82070FE5D15C}"/>
              </a:ext>
            </a:extLst>
          </p:cNvPr>
          <p:cNvPicPr>
            <a:picLocks noChangeAspect="1"/>
          </p:cNvPicPr>
          <p:nvPr/>
        </p:nvPicPr>
        <p:blipFill>
          <a:blip r:embed="rId4"/>
          <a:stretch>
            <a:fillRect/>
          </a:stretch>
        </p:blipFill>
        <p:spPr>
          <a:xfrm>
            <a:off x="602215" y="4059732"/>
            <a:ext cx="6384211" cy="243314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2FC65FDF-EDC9-ED51-9443-8C715B70AB70}"/>
              </a:ext>
            </a:extLst>
          </p:cNvPr>
          <p:cNvPicPr>
            <a:picLocks noChangeAspect="1"/>
          </p:cNvPicPr>
          <p:nvPr/>
        </p:nvPicPr>
        <p:blipFill>
          <a:blip r:embed="rId5"/>
          <a:stretch>
            <a:fillRect/>
          </a:stretch>
        </p:blipFill>
        <p:spPr>
          <a:xfrm>
            <a:off x="7755914" y="3113070"/>
            <a:ext cx="3596562" cy="337980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2B8C8150-FA0F-A2CD-C9B7-9AC8B262BF69}"/>
              </a:ext>
            </a:extLst>
          </p:cNvPr>
          <p:cNvSpPr txBox="1"/>
          <p:nvPr/>
        </p:nvSpPr>
        <p:spPr>
          <a:xfrm>
            <a:off x="8540394" y="226625"/>
            <a:ext cx="3829691" cy="276999"/>
          </a:xfrm>
          <a:prstGeom prst="rect">
            <a:avLst/>
          </a:prstGeom>
          <a:noFill/>
        </p:spPr>
        <p:txBody>
          <a:bodyPr wrap="square">
            <a:spAutoFit/>
          </a:bodyPr>
          <a:lstStyle/>
          <a:p>
            <a:r>
              <a:rPr lang="en-US" sz="1200" dirty="0"/>
              <a:t>https://timilearning.com/posts/mit-6.824/lecture-3-gfs/</a:t>
            </a:r>
          </a:p>
        </p:txBody>
      </p:sp>
      <p:sp>
        <p:nvSpPr>
          <p:cNvPr id="12" name="TextBox 11">
            <a:extLst>
              <a:ext uri="{FF2B5EF4-FFF2-40B4-BE49-F238E27FC236}">
                <a16:creationId xmlns:a16="http://schemas.microsoft.com/office/drawing/2014/main" id="{30F7859A-B11E-12E2-F346-5287838ADB5E}"/>
              </a:ext>
            </a:extLst>
          </p:cNvPr>
          <p:cNvSpPr txBox="1"/>
          <p:nvPr/>
        </p:nvSpPr>
        <p:spPr>
          <a:xfrm>
            <a:off x="8875414" y="453250"/>
            <a:ext cx="3421295" cy="276999"/>
          </a:xfrm>
          <a:prstGeom prst="rect">
            <a:avLst/>
          </a:prstGeom>
          <a:noFill/>
        </p:spPr>
        <p:txBody>
          <a:bodyPr wrap="square">
            <a:spAutoFit/>
          </a:bodyPr>
          <a:lstStyle/>
          <a:p>
            <a:r>
              <a:rPr lang="en-US" sz="1200" dirty="0"/>
              <a:t>http://nil.csail.mit.edu/6.824/2020/notes/l-gfs.txt</a:t>
            </a:r>
          </a:p>
        </p:txBody>
      </p:sp>
    </p:spTree>
    <p:extLst>
      <p:ext uri="{BB962C8B-B14F-4D97-AF65-F5344CB8AC3E}">
        <p14:creationId xmlns:p14="http://schemas.microsoft.com/office/powerpoint/2010/main" val="251045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25C2-8960-4662-B4A5-F2C5CA6B4087}"/>
              </a:ext>
            </a:extLst>
          </p:cNvPr>
          <p:cNvSpPr>
            <a:spLocks noGrp="1"/>
          </p:cNvSpPr>
          <p:nvPr>
            <p:ph type="title"/>
          </p:nvPr>
        </p:nvSpPr>
        <p:spPr/>
        <p:txBody>
          <a:bodyPr/>
          <a:lstStyle/>
          <a:p>
            <a:r>
              <a:rPr lang="en-US" dirty="0"/>
              <a:t>Algorithm #4: </a:t>
            </a:r>
            <a:r>
              <a:rPr lang="en-US" dirty="0" err="1"/>
              <a:t>Vmware</a:t>
            </a:r>
            <a:r>
              <a:rPr lang="en-US" dirty="0"/>
              <a:t> FT</a:t>
            </a:r>
          </a:p>
        </p:txBody>
      </p:sp>
      <p:sp>
        <p:nvSpPr>
          <p:cNvPr id="3" name="Content Placeholder 2">
            <a:extLst>
              <a:ext uri="{FF2B5EF4-FFF2-40B4-BE49-F238E27FC236}">
                <a16:creationId xmlns:a16="http://schemas.microsoft.com/office/drawing/2014/main" id="{E03FBB31-DF69-4372-8734-0AEDFD26E2E6}"/>
              </a:ext>
            </a:extLst>
          </p:cNvPr>
          <p:cNvSpPr>
            <a:spLocks noGrp="1"/>
          </p:cNvSpPr>
          <p:nvPr>
            <p:ph idx="1"/>
          </p:nvPr>
        </p:nvSpPr>
        <p:spPr/>
        <p:txBody>
          <a:bodyPr/>
          <a:lstStyle/>
          <a:p>
            <a:r>
              <a:rPr lang="en-US" dirty="0"/>
              <a:t>Goal: Linearizable consistency; data availability</a:t>
            </a:r>
          </a:p>
          <a:p>
            <a:r>
              <a:rPr lang="en-US" dirty="0"/>
              <a:t>State transfer vs. replicated state machine</a:t>
            </a:r>
          </a:p>
          <a:p>
            <a:r>
              <a:rPr lang="en-US" dirty="0" err="1"/>
              <a:t>Vmware</a:t>
            </a:r>
            <a:r>
              <a:rPr lang="en-US" dirty="0"/>
              <a:t> FT uses replicated state machine</a:t>
            </a:r>
          </a:p>
          <a:p>
            <a:pPr lvl="1"/>
            <a:r>
              <a:rPr lang="en-US" dirty="0"/>
              <a:t>Transfers a sequence of operations</a:t>
            </a:r>
          </a:p>
          <a:p>
            <a:r>
              <a:rPr lang="en-US" dirty="0"/>
              <a:t>Split-brain problem</a:t>
            </a:r>
          </a:p>
          <a:p>
            <a:pPr lvl="1"/>
            <a:r>
              <a:rPr lang="en-US" dirty="0"/>
              <a:t>Test-and-set mechanism</a:t>
            </a:r>
          </a:p>
          <a:p>
            <a:endParaRPr lang="en-US" dirty="0"/>
          </a:p>
        </p:txBody>
      </p:sp>
      <p:pic>
        <p:nvPicPr>
          <p:cNvPr id="5" name="Picture 4">
            <a:extLst>
              <a:ext uri="{FF2B5EF4-FFF2-40B4-BE49-F238E27FC236}">
                <a16:creationId xmlns:a16="http://schemas.microsoft.com/office/drawing/2014/main" id="{46878CB8-A0C3-4046-90EA-03E4E51ADCF7}"/>
              </a:ext>
            </a:extLst>
          </p:cNvPr>
          <p:cNvPicPr>
            <a:picLocks noChangeAspect="1"/>
          </p:cNvPicPr>
          <p:nvPr/>
        </p:nvPicPr>
        <p:blipFill>
          <a:blip r:embed="rId2"/>
          <a:stretch>
            <a:fillRect/>
          </a:stretch>
        </p:blipFill>
        <p:spPr>
          <a:xfrm>
            <a:off x="9198754" y="662324"/>
            <a:ext cx="2231807" cy="267583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8A477E3-3E9F-4820-B0BF-30B2D7F895CC}"/>
              </a:ext>
            </a:extLst>
          </p:cNvPr>
          <p:cNvPicPr>
            <a:picLocks noChangeAspect="1"/>
          </p:cNvPicPr>
          <p:nvPr/>
        </p:nvPicPr>
        <p:blipFill>
          <a:blip r:embed="rId3"/>
          <a:stretch>
            <a:fillRect/>
          </a:stretch>
        </p:blipFill>
        <p:spPr>
          <a:xfrm>
            <a:off x="6591861" y="3493293"/>
            <a:ext cx="4838700" cy="3086100"/>
          </a:xfrm>
          <a:prstGeom prst="rect">
            <a:avLst/>
          </a:prstGeom>
          <a:ln>
            <a:noFill/>
          </a:ln>
          <a:effectLst>
            <a:outerShdw blurRad="292100" dist="139700" dir="2700000" algn="tl" rotWithShape="0">
              <a:srgbClr val="333333">
                <a:alpha val="65000"/>
              </a:srgbClr>
            </a:outerShdw>
          </a:effectLst>
        </p:spPr>
      </p:pic>
      <p:sp>
        <p:nvSpPr>
          <p:cNvPr id="8" name="TextBox 7">
            <a:hlinkClick r:id="rId4"/>
            <a:extLst>
              <a:ext uri="{FF2B5EF4-FFF2-40B4-BE49-F238E27FC236}">
                <a16:creationId xmlns:a16="http://schemas.microsoft.com/office/drawing/2014/main" id="{12B0C917-FD64-41BA-8F07-CB96B132424A}"/>
              </a:ext>
            </a:extLst>
          </p:cNvPr>
          <p:cNvSpPr txBox="1"/>
          <p:nvPr/>
        </p:nvSpPr>
        <p:spPr>
          <a:xfrm>
            <a:off x="5269568" y="0"/>
            <a:ext cx="6826164" cy="276999"/>
          </a:xfrm>
          <a:prstGeom prst="rect">
            <a:avLst/>
          </a:prstGeom>
          <a:noFill/>
        </p:spPr>
        <p:txBody>
          <a:bodyPr wrap="none" rtlCol="0">
            <a:spAutoFit/>
          </a:bodyPr>
          <a:lstStyle/>
          <a:p>
            <a:r>
              <a:rPr lang="en-US" sz="1200" dirty="0">
                <a:hlinkClick r:id="rId5"/>
              </a:rPr>
              <a:t>D. Scales, M. Nelson, G. </a:t>
            </a:r>
            <a:r>
              <a:rPr lang="en-US" sz="1200" dirty="0" err="1">
                <a:hlinkClick r:id="rId5"/>
              </a:rPr>
              <a:t>Venkitachalam</a:t>
            </a:r>
            <a:r>
              <a:rPr lang="en-US" sz="1200" dirty="0">
                <a:hlinkClick r:id="rId5"/>
              </a:rPr>
              <a:t>. The Design of a Practical System for Fault-Tolerant Virtual Machines</a:t>
            </a:r>
            <a:endParaRPr lang="en-US" sz="1200" dirty="0"/>
          </a:p>
        </p:txBody>
      </p:sp>
      <p:sp>
        <p:nvSpPr>
          <p:cNvPr id="10" name="TextBox 9">
            <a:extLst>
              <a:ext uri="{FF2B5EF4-FFF2-40B4-BE49-F238E27FC236}">
                <a16:creationId xmlns:a16="http://schemas.microsoft.com/office/drawing/2014/main" id="{9E41A701-4665-4838-876A-4E8EE971C632}"/>
              </a:ext>
            </a:extLst>
          </p:cNvPr>
          <p:cNvSpPr txBox="1"/>
          <p:nvPr/>
        </p:nvSpPr>
        <p:spPr>
          <a:xfrm>
            <a:off x="8644847" y="230188"/>
            <a:ext cx="3547153" cy="276999"/>
          </a:xfrm>
          <a:prstGeom prst="rect">
            <a:avLst/>
          </a:prstGeom>
          <a:noFill/>
        </p:spPr>
        <p:txBody>
          <a:bodyPr wrap="square">
            <a:spAutoFit/>
          </a:bodyPr>
          <a:lstStyle/>
          <a:p>
            <a:r>
              <a:rPr lang="en-US" sz="1200" dirty="0"/>
              <a:t>http://nil.csail.mit.edu/6.824/2020/notes/l-vm-ft.txt</a:t>
            </a:r>
          </a:p>
        </p:txBody>
      </p:sp>
    </p:spTree>
    <p:extLst>
      <p:ext uri="{BB962C8B-B14F-4D97-AF65-F5344CB8AC3E}">
        <p14:creationId xmlns:p14="http://schemas.microsoft.com/office/powerpoint/2010/main" val="255528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1E5A-0C8C-4F8D-B7E1-316F78405A2F}"/>
              </a:ext>
            </a:extLst>
          </p:cNvPr>
          <p:cNvSpPr>
            <a:spLocks noGrp="1"/>
          </p:cNvSpPr>
          <p:nvPr>
            <p:ph type="title"/>
          </p:nvPr>
        </p:nvSpPr>
        <p:spPr/>
        <p:txBody>
          <a:bodyPr/>
          <a:lstStyle/>
          <a:p>
            <a:r>
              <a:rPr lang="en-US" dirty="0"/>
              <a:t>Algorithm #5: RAFT</a:t>
            </a:r>
          </a:p>
        </p:txBody>
      </p:sp>
      <p:sp>
        <p:nvSpPr>
          <p:cNvPr id="3" name="Content Placeholder 2">
            <a:extLst>
              <a:ext uri="{FF2B5EF4-FFF2-40B4-BE49-F238E27FC236}">
                <a16:creationId xmlns:a16="http://schemas.microsoft.com/office/drawing/2014/main" id="{86E1DACB-FC34-4DCF-8486-D192399FE601}"/>
              </a:ext>
            </a:extLst>
          </p:cNvPr>
          <p:cNvSpPr>
            <a:spLocks noGrp="1"/>
          </p:cNvSpPr>
          <p:nvPr>
            <p:ph idx="1"/>
          </p:nvPr>
        </p:nvSpPr>
        <p:spPr/>
        <p:txBody>
          <a:bodyPr/>
          <a:lstStyle/>
          <a:p>
            <a:r>
              <a:rPr lang="en-US" dirty="0"/>
              <a:t>Linearizable/sequential consistency (write through leader, read through leader optional)</a:t>
            </a:r>
          </a:p>
          <a:p>
            <a:r>
              <a:rPr lang="en-US" dirty="0"/>
              <a:t>Uses replicated state machine</a:t>
            </a:r>
          </a:p>
          <a:p>
            <a:r>
              <a:rPr lang="en-US" dirty="0"/>
              <a:t>Three parts</a:t>
            </a:r>
          </a:p>
          <a:p>
            <a:pPr lvl="1"/>
            <a:r>
              <a:rPr lang="en-US" dirty="0"/>
              <a:t>Leader election</a:t>
            </a:r>
          </a:p>
          <a:p>
            <a:pPr lvl="1"/>
            <a:r>
              <a:rPr lang="en-US" dirty="0"/>
              <a:t>Log replication</a:t>
            </a:r>
          </a:p>
          <a:p>
            <a:pPr lvl="1"/>
            <a:r>
              <a:rPr lang="en-US" dirty="0"/>
              <a:t>Safety (in-order log commit)</a:t>
            </a:r>
          </a:p>
        </p:txBody>
      </p:sp>
      <p:pic>
        <p:nvPicPr>
          <p:cNvPr id="1026" name="Picture 2" descr="Figure 4: Raft Log">
            <a:extLst>
              <a:ext uri="{FF2B5EF4-FFF2-40B4-BE49-F238E27FC236}">
                <a16:creationId xmlns:a16="http://schemas.microsoft.com/office/drawing/2014/main" id="{FB7E38F4-A9DC-4159-82EF-2A339442E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2182" y="3711575"/>
            <a:ext cx="4067175" cy="3028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Figure 3: Raft server states">
            <a:extLst>
              <a:ext uri="{FF2B5EF4-FFF2-40B4-BE49-F238E27FC236}">
                <a16:creationId xmlns:a16="http://schemas.microsoft.com/office/drawing/2014/main" id="{59CA26B4-9D60-4BBB-A94E-2318883E6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735" y="4978400"/>
            <a:ext cx="4362450" cy="1762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hlinkClick r:id="rId4"/>
            <a:extLst>
              <a:ext uri="{FF2B5EF4-FFF2-40B4-BE49-F238E27FC236}">
                <a16:creationId xmlns:a16="http://schemas.microsoft.com/office/drawing/2014/main" id="{529672C1-5CCD-4F90-A271-EACA02042FCC}"/>
              </a:ext>
            </a:extLst>
          </p:cNvPr>
          <p:cNvSpPr txBox="1"/>
          <p:nvPr/>
        </p:nvSpPr>
        <p:spPr>
          <a:xfrm>
            <a:off x="7092847" y="20657"/>
            <a:ext cx="5099153" cy="276999"/>
          </a:xfrm>
          <a:prstGeom prst="rect">
            <a:avLst/>
          </a:prstGeom>
          <a:noFill/>
        </p:spPr>
        <p:txBody>
          <a:bodyPr wrap="none" rtlCol="0">
            <a:spAutoFit/>
          </a:bodyPr>
          <a:lstStyle/>
          <a:p>
            <a:r>
              <a:rPr lang="en-US" sz="1200" dirty="0">
                <a:hlinkClick r:id="rId5"/>
              </a:rPr>
              <a:t>D. </a:t>
            </a:r>
            <a:r>
              <a:rPr lang="en-US" sz="1200" dirty="0" err="1">
                <a:hlinkClick r:id="rId5"/>
              </a:rPr>
              <a:t>Ongaro</a:t>
            </a:r>
            <a:r>
              <a:rPr lang="en-US" sz="1200" dirty="0">
                <a:hlinkClick r:id="rId5"/>
              </a:rPr>
              <a:t>, J. </a:t>
            </a:r>
            <a:r>
              <a:rPr lang="en-US" sz="1200" dirty="0" err="1">
                <a:hlinkClick r:id="rId5"/>
              </a:rPr>
              <a:t>Ousterhout</a:t>
            </a:r>
            <a:r>
              <a:rPr lang="en-US" sz="1200" dirty="0">
                <a:hlinkClick r:id="rId5"/>
              </a:rPr>
              <a:t>. In Search of an Understandable Consensus Algorithm.</a:t>
            </a:r>
            <a:endParaRPr lang="en-US" sz="1200" dirty="0"/>
          </a:p>
        </p:txBody>
      </p:sp>
      <p:sp>
        <p:nvSpPr>
          <p:cNvPr id="8" name="TextBox 7">
            <a:extLst>
              <a:ext uri="{FF2B5EF4-FFF2-40B4-BE49-F238E27FC236}">
                <a16:creationId xmlns:a16="http://schemas.microsoft.com/office/drawing/2014/main" id="{1BF590F4-F298-48A2-B010-13F9BE91061C}"/>
              </a:ext>
            </a:extLst>
          </p:cNvPr>
          <p:cNvSpPr txBox="1"/>
          <p:nvPr/>
        </p:nvSpPr>
        <p:spPr>
          <a:xfrm>
            <a:off x="7412182" y="294093"/>
            <a:ext cx="6097712" cy="276999"/>
          </a:xfrm>
          <a:prstGeom prst="rect">
            <a:avLst/>
          </a:prstGeom>
          <a:noFill/>
        </p:spPr>
        <p:txBody>
          <a:bodyPr wrap="square">
            <a:spAutoFit/>
          </a:bodyPr>
          <a:lstStyle/>
          <a:p>
            <a:r>
              <a:rPr lang="en-US" sz="1200" dirty="0"/>
              <a:t>https://timilearning.com/posts/mit-6.824/lecture-6-7-fault-tolerance-raft/</a:t>
            </a:r>
          </a:p>
        </p:txBody>
      </p:sp>
      <p:pic>
        <p:nvPicPr>
          <p:cNvPr id="1030" name="Picture 6" descr="Notes about ETCD - Pierre Zemb">
            <a:extLst>
              <a:ext uri="{FF2B5EF4-FFF2-40B4-BE49-F238E27FC236}">
                <a16:creationId xmlns:a16="http://schemas.microsoft.com/office/drawing/2014/main" id="{6B383121-471F-456F-9862-C3F61D6ABD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9726" y="768188"/>
            <a:ext cx="1040034" cy="3732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azelcast - Wikipedia">
            <a:extLst>
              <a:ext uri="{FF2B5EF4-FFF2-40B4-BE49-F238E27FC236}">
                <a16:creationId xmlns:a16="http://schemas.microsoft.com/office/drawing/2014/main" id="{4E0B08DE-FD4D-4CA1-93B0-7943F29C6C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2547" y="681037"/>
            <a:ext cx="943503" cy="6407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2081AC6-16F8-4A80-B5D0-504299644F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98837" y="761034"/>
            <a:ext cx="1309925" cy="43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124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16967</TotalTime>
  <Words>1178</Words>
  <Application>Microsoft Office PowerPoint</Application>
  <PresentationFormat>Widescreen</PresentationFormat>
  <Paragraphs>186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Strong Consistency Theoretical Study</vt:lpstr>
      <vt:lpstr>Sequential Consistency</vt:lpstr>
      <vt:lpstr>Linearizable Consistency</vt:lpstr>
      <vt:lpstr>Strong Consistency Algorithms</vt:lpstr>
      <vt:lpstr>Algorithm #1: Chain Replication (CR)</vt:lpstr>
      <vt:lpstr>Algorithm #2: Chain Replication Apportioned Queries (CRAQ) </vt:lpstr>
      <vt:lpstr>Algorithm #3: GFS (weak consistency though!)</vt:lpstr>
      <vt:lpstr>Algorithm #4: Vmware FT</vt:lpstr>
      <vt:lpstr>Algorithm #5: RAFT</vt:lpstr>
      <vt:lpstr>Algorithm #6: Zookeeper</vt:lpstr>
      <vt:lpstr>Strong Consistency Algorithms</vt:lpstr>
      <vt:lpstr>Existing Repo</vt:lpstr>
      <vt:lpstr>Write Load Analysis</vt:lpstr>
      <vt:lpstr>Write Load Analysis</vt:lpstr>
      <vt:lpstr>Read Load Analysis</vt:lpstr>
      <vt:lpstr>Read Load Analysis</vt:lpstr>
      <vt:lpstr>Latency Analysis</vt:lpstr>
      <vt:lpstr>Latency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Consistency</dc:title>
  <dc:creator>Ke Xu</dc:creator>
  <cp:lastModifiedBy>Ke Xu</cp:lastModifiedBy>
  <cp:revision>239</cp:revision>
  <dcterms:created xsi:type="dcterms:W3CDTF">2022-05-04T18:29:10Z</dcterms:created>
  <dcterms:modified xsi:type="dcterms:W3CDTF">2022-05-20T18:01:33Z</dcterms:modified>
</cp:coreProperties>
</file>