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9" r:id="rId2"/>
    <p:sldId id="457" r:id="rId3"/>
    <p:sldId id="468" r:id="rId4"/>
    <p:sldId id="466" r:id="rId5"/>
    <p:sldId id="467" r:id="rId6"/>
    <p:sldId id="4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A4-3860-0E70-468F-8B09AF54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B17-EF4B-D3FB-DE2B-35C0B2AF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144-4467-A757-C29F-67F9EA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2F25-9CF1-4509-907E-E03429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691-65FD-D5C3-97D6-94DAD81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376-8830-1CE3-6AC1-009E41B3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0111-2B9C-4ED6-BC20-9832534E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C3BA-E558-4D92-A94A-42DEF51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C7EB-B7F0-2819-66BE-EB31830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3B0-2F1C-1D85-5E53-A0D194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D4E4-936F-D1ED-5381-835EFA5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A91B-2C89-EEDD-5FD8-C956BBDE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7A8-0BCF-E956-0E67-E1B0FAA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0780-637A-AF02-68FE-45A62DE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E4B-F9A9-AF9C-4AA6-9817F7A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E57-5598-C417-1E48-A3970B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311-B1D7-3576-E17E-F6494A9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51D7-34A3-2297-F217-AE02025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224-3954-C250-2673-5FF30EB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C62E-2C03-B2BE-69FF-1CD890F4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0E2-B384-A25C-0435-9A42F0C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8407-269F-089E-7DA0-3C850995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C839-AE3F-F8B3-B0B6-D3CAF85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5B-EFC4-1572-BF82-637A8FD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B12-8608-7077-D75A-C2212FA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E82-824D-E075-12FF-100BD68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4DAE-98B5-DCDA-CFEA-F8DE3772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4D79-C953-55A7-886C-6D1343C1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111E-0E9B-5C54-5315-225B6AD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38A9-7105-342C-D514-FE21F75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650-BAD1-C5C5-B74E-07C4ACB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09A-67F5-5264-6AC6-0B3570B3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6031-ED90-F93F-B35E-757789F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0E5-30C4-CFFD-43A9-252333F6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DC6-5CDF-3F8A-5AF9-503CEF34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1AF2-545D-44F1-0338-4D0CA0E7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7D9-2177-0932-3080-23124A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ACCA-F27C-E045-8D81-C83603A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7E5C-1F65-E7EB-3A42-CD51953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42B-34BE-29AD-C120-C079AC2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D58B-D736-E379-3843-430FC7D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627D-B039-B9FA-7C99-8BFA1CB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232-50D9-CDFC-F4AC-02F6D7B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1CAB-0199-3A5E-5734-66792AF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286-B8F6-C5DE-8E34-51344C1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C360-8A90-2D9B-A0CD-36EA944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C7F-B26C-3CBF-D01F-2B5A785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3B7F-8541-E640-2EA5-31022CD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3078-335A-DF45-19E3-CA311985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D73E-BDC2-F4E2-1904-C889D8B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89BD-12BB-010E-986C-D8709AA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C97C-716D-B217-9446-583E34C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375-BEED-E5E3-170B-88696F5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AC39-1548-62B4-2ECA-00D034E36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C13-5DD7-DAE0-6EA9-6600E12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CC20-2A90-0E3B-F926-43DDC7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F60-D8EF-4FCC-83C6-7FB802E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2EE-9237-248D-F367-59CF068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FCA3E-EF38-AD74-FDD2-357C5A8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8E1A-7F68-F43D-333D-E3686265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589E-A0C5-2DA0-4AF6-94CC5467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5A51-06CF-F249-B76D-D53C064B794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E1B-C33E-5A31-3F20-9C335BF2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E1D6-5756-D29F-D625-DEFA55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kubernetes-wa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794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odedump.info/post/20181125-etcd-serv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etacat.io/post/mvcc-implementation-in-etcd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coderaction/2995843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boilingfrog.github.io/2021/09/10/etcd%E4%B8%AD%E7%9A%84%E5%AD%98%E5%82%A8%E5%AE%9E%E7%8E%B0/#treeindex-%E5%8E%9F%E7%90%8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etcd-introduction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BAC2B-46B8-8A62-C7A6-72198F14BB24}"/>
              </a:ext>
            </a:extLst>
          </p:cNvPr>
          <p:cNvSpPr txBox="1"/>
          <p:nvPr/>
        </p:nvSpPr>
        <p:spPr>
          <a:xfrm>
            <a:off x="8999816" y="15824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/>
              <a:t>Why MVCC?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2060-A0FB-D8D0-FC40-EA50804991DC}"/>
              </a:ext>
            </a:extLst>
          </p:cNvPr>
          <p:cNvSpPr txBox="1"/>
          <p:nvPr/>
        </p:nvSpPr>
        <p:spPr>
          <a:xfrm>
            <a:off x="3756913" y="2972115"/>
            <a:ext cx="3032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Avoid Locking (performance)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F342332-2890-64B9-F4A2-FE85B583CBCD}"/>
              </a:ext>
            </a:extLst>
          </p:cNvPr>
          <p:cNvSpPr/>
          <p:nvPr/>
        </p:nvSpPr>
        <p:spPr>
          <a:xfrm>
            <a:off x="6376950" y="2701792"/>
            <a:ext cx="347241" cy="844895"/>
          </a:xfrm>
          <a:prstGeom prst="rightBrac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F9C2E-85AA-092F-A4AA-42B5E2B45024}"/>
              </a:ext>
            </a:extLst>
          </p:cNvPr>
          <p:cNvSpPr txBox="1"/>
          <p:nvPr/>
        </p:nvSpPr>
        <p:spPr>
          <a:xfrm>
            <a:off x="6789481" y="2851138"/>
            <a:ext cx="442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MVCC (timestamps, </a:t>
            </a:r>
            <a:r>
              <a:rPr lang="en-US" sz="2400" u="sng" dirty="0"/>
              <a:t>Versioning</a:t>
            </a:r>
            <a:r>
              <a:rPr lang="en-US" sz="2400" dirty="0"/>
              <a:t>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59FB42-9927-2AB3-8A67-E5A423A20CAD}"/>
              </a:ext>
            </a:extLst>
          </p:cNvPr>
          <p:cNvGrpSpPr/>
          <p:nvPr/>
        </p:nvGrpSpPr>
        <p:grpSpPr>
          <a:xfrm>
            <a:off x="6574141" y="3456159"/>
            <a:ext cx="5142084" cy="1060920"/>
            <a:chOff x="6412092" y="3456159"/>
            <a:chExt cx="5142084" cy="10609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ECCE5A-5752-A714-6F03-BA24372A068E}"/>
                </a:ext>
              </a:extLst>
            </p:cNvPr>
            <p:cNvSpPr txBox="1"/>
            <p:nvPr/>
          </p:nvSpPr>
          <p:spPr>
            <a:xfrm rot="5400000">
              <a:off x="7836326" y="3544030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D05FD8-F121-487A-66EB-F44DDF2BB5E0}"/>
                </a:ext>
              </a:extLst>
            </p:cNvPr>
            <p:cNvSpPr txBox="1"/>
            <p:nvPr/>
          </p:nvSpPr>
          <p:spPr>
            <a:xfrm>
              <a:off x="6412092" y="4055414"/>
              <a:ext cx="51420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Client to receive new update </a:t>
              </a:r>
              <a:r>
                <a:rPr lang="en-US" sz="2400" b="1" i="1" dirty="0"/>
                <a:t>efficiently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94ADE6-FF06-C74B-7927-132F9C5B73F1}"/>
              </a:ext>
            </a:extLst>
          </p:cNvPr>
          <p:cNvGrpSpPr/>
          <p:nvPr/>
        </p:nvGrpSpPr>
        <p:grpSpPr>
          <a:xfrm>
            <a:off x="3059333" y="2020141"/>
            <a:ext cx="3218009" cy="905767"/>
            <a:chOff x="2592325" y="2009805"/>
            <a:chExt cx="3218009" cy="9057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F14222-FD04-9EED-C849-2D288B094372}"/>
                </a:ext>
              </a:extLst>
            </p:cNvPr>
            <p:cNvSpPr txBox="1"/>
            <p:nvPr/>
          </p:nvSpPr>
          <p:spPr>
            <a:xfrm>
              <a:off x="3263355" y="2009805"/>
              <a:ext cx="2546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  <a:p>
              <a:r>
                <a:rPr lang="en-US" sz="2400" u="sng" dirty="0"/>
                <a:t>Strong Consistency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49B80A-C04A-27DA-8E20-5915946D2166}"/>
                </a:ext>
              </a:extLst>
            </p:cNvPr>
            <p:cNvSpPr txBox="1"/>
            <p:nvPr/>
          </p:nvSpPr>
          <p:spPr>
            <a:xfrm>
              <a:off x="2592325" y="2453907"/>
              <a:ext cx="6057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4D165E-DDA4-A2B1-6E56-879331C72B46}"/>
              </a:ext>
            </a:extLst>
          </p:cNvPr>
          <p:cNvGrpSpPr/>
          <p:nvPr/>
        </p:nvGrpSpPr>
        <p:grpSpPr>
          <a:xfrm>
            <a:off x="7121584" y="4608735"/>
            <a:ext cx="4228899" cy="1829407"/>
            <a:chOff x="6959535" y="4608735"/>
            <a:chExt cx="4228899" cy="18294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76EC2-6F11-D9E1-0922-33A7CCFAC1CF}"/>
                </a:ext>
              </a:extLst>
            </p:cNvPr>
            <p:cNvSpPr txBox="1"/>
            <p:nvPr/>
          </p:nvSpPr>
          <p:spPr>
            <a:xfrm>
              <a:off x="6959535" y="5237813"/>
              <a:ext cx="42288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Push, push?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Scalability (client </a:t>
              </a:r>
              <a:r>
                <a:rPr lang="en-US" sz="1600" dirty="0">
                  <a:sym typeface="Wingdings" pitchFamily="2" charset="2"/>
                </a:rPr>
                <a:t> pull, won’t scale)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ym typeface="Wingdings" pitchFamily="2" charset="2"/>
                </a:rPr>
                <a:t>Missing events between polling</a:t>
              </a: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Watch?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66E4A-15D1-571A-6527-57365773315A}"/>
                </a:ext>
              </a:extLst>
            </p:cNvPr>
            <p:cNvSpPr txBox="1"/>
            <p:nvPr/>
          </p:nvSpPr>
          <p:spPr>
            <a:xfrm rot="5400000">
              <a:off x="8623404" y="469660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231EDC-B3B4-2050-1319-36D49C6B8FBC}"/>
              </a:ext>
            </a:extLst>
          </p:cNvPr>
          <p:cNvSpPr txBox="1"/>
          <p:nvPr/>
        </p:nvSpPr>
        <p:spPr>
          <a:xfrm>
            <a:off x="562291" y="534576"/>
            <a:ext cx="399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 Scale Distributed System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F200DF-1649-AB00-C218-6D4BEAA797EC}"/>
              </a:ext>
            </a:extLst>
          </p:cNvPr>
          <p:cNvGrpSpPr/>
          <p:nvPr/>
        </p:nvGrpSpPr>
        <p:grpSpPr>
          <a:xfrm>
            <a:off x="380469" y="1081130"/>
            <a:ext cx="2720552" cy="2465557"/>
            <a:chOff x="193988" y="1093298"/>
            <a:chExt cx="2720552" cy="24655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479F90-B7D5-6DAF-4833-076A334CB9CF}"/>
                </a:ext>
              </a:extLst>
            </p:cNvPr>
            <p:cNvSpPr txBox="1"/>
            <p:nvPr/>
          </p:nvSpPr>
          <p:spPr>
            <a:xfrm>
              <a:off x="193988" y="1989195"/>
              <a:ext cx="27205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Dirt Read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overwriting writes (e.g. lost state)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Used for cluster synchronization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8FFD03-9FB6-4CF3-5A60-69F626C73C34}"/>
                </a:ext>
              </a:extLst>
            </p:cNvPr>
            <p:cNvSpPr txBox="1"/>
            <p:nvPr/>
          </p:nvSpPr>
          <p:spPr>
            <a:xfrm rot="5400000">
              <a:off x="1139411" y="1181169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FBAAF2-D47B-4F30-148F-6CC3BE0DC8C7}"/>
              </a:ext>
            </a:extLst>
          </p:cNvPr>
          <p:cNvGrpSpPr/>
          <p:nvPr/>
        </p:nvGrpSpPr>
        <p:grpSpPr>
          <a:xfrm>
            <a:off x="4931920" y="5538986"/>
            <a:ext cx="1835655" cy="523220"/>
            <a:chOff x="4769871" y="5538986"/>
            <a:chExt cx="183565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CFEDB2-A1C2-568F-8A5B-36CBADF9AB12}"/>
                </a:ext>
              </a:extLst>
            </p:cNvPr>
            <p:cNvSpPr txBox="1"/>
            <p:nvPr/>
          </p:nvSpPr>
          <p:spPr>
            <a:xfrm>
              <a:off x="4769871" y="5538986"/>
              <a:ext cx="12882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u="sng" dirty="0"/>
                <a:t>Watch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78383C-FDD0-4967-D56F-7118F27A6088}"/>
                </a:ext>
              </a:extLst>
            </p:cNvPr>
            <p:cNvSpPr txBox="1"/>
            <p:nvPr/>
          </p:nvSpPr>
          <p:spPr>
            <a:xfrm rot="10800000">
              <a:off x="5906565" y="553898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DCEF90-75EE-BB5C-076F-00E219ED9F28}"/>
              </a:ext>
            </a:extLst>
          </p:cNvPr>
          <p:cNvGrpSpPr/>
          <p:nvPr/>
        </p:nvGrpSpPr>
        <p:grpSpPr>
          <a:xfrm>
            <a:off x="937130" y="5053147"/>
            <a:ext cx="3816747" cy="1477328"/>
            <a:chOff x="775081" y="5053147"/>
            <a:chExt cx="3816747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EC732-49F1-9002-B258-2F6208E31CBA}"/>
                </a:ext>
              </a:extLst>
            </p:cNvPr>
            <p:cNvSpPr txBox="1"/>
            <p:nvPr/>
          </p:nvSpPr>
          <p:spPr>
            <a:xfrm>
              <a:off x="775081" y="5053147"/>
              <a:ext cx="3816747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en-US" sz="900" b="1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Most often, we also want to monitor those resources and track events as they happen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For instance,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we might be interested in tracking pod life cycle events or deployment status changes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While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could use polling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, this approach would suffer from a few limitations. Firstly, it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would not scale well as the number of resources to monitor increases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Secondly,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risk losing events that happen to occur between polling cycles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</a:t>
              </a:r>
            </a:p>
            <a:p>
              <a:pPr algn="just"/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To address those issues, Kubernetes has the concept of </a:t>
              </a:r>
              <a:r>
                <a:rPr lang="en-US" sz="900" b="0" i="1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Watches, </a:t>
              </a:r>
              <a:endParaRPr lang="en-US" sz="900" b="0" i="0" dirty="0">
                <a:solidFill>
                  <a:srgbClr val="000000"/>
                </a:solidFill>
                <a:effectLst/>
                <a:latin typeface="Raleway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A6DDF-543E-D432-F37A-EBD84EDE2990}"/>
                </a:ext>
              </a:extLst>
            </p:cNvPr>
            <p:cNvSpPr txBox="1"/>
            <p:nvPr/>
          </p:nvSpPr>
          <p:spPr>
            <a:xfrm>
              <a:off x="4068472" y="62534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2"/>
                </a:rPr>
                <a:t>link</a:t>
              </a:r>
              <a:endParaRPr lang="en-US" sz="12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499055C-9D50-BE76-77EC-16ECB5151A5F}"/>
              </a:ext>
            </a:extLst>
          </p:cNvPr>
          <p:cNvSpPr txBox="1"/>
          <p:nvPr/>
        </p:nvSpPr>
        <p:spPr>
          <a:xfrm>
            <a:off x="380469" y="3743622"/>
            <a:ext cx="263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Do we have a better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If no, live with watch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48F1-5597-79CC-DDA3-C2CFF522003B}"/>
              </a:ext>
            </a:extLst>
          </p:cNvPr>
          <p:cNvSpPr txBox="1"/>
          <p:nvPr/>
        </p:nvSpPr>
        <p:spPr>
          <a:xfrm>
            <a:off x="8365067" y="158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81AF72-7FA7-AEB7-6AA3-45CB61E8A93B}"/>
              </a:ext>
            </a:extLst>
          </p:cNvPr>
          <p:cNvCxnSpPr>
            <a:cxnSpLocks/>
          </p:cNvCxnSpPr>
          <p:nvPr/>
        </p:nvCxnSpPr>
        <p:spPr>
          <a:xfrm>
            <a:off x="5734215" y="6137882"/>
            <a:ext cx="235131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9385FD-B976-2EF6-964A-5938E192BB4E}"/>
              </a:ext>
            </a:extLst>
          </p:cNvPr>
          <p:cNvCxnSpPr>
            <a:cxnSpLocks/>
          </p:cNvCxnSpPr>
          <p:nvPr/>
        </p:nvCxnSpPr>
        <p:spPr>
          <a:xfrm>
            <a:off x="809492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11C93-8171-5369-3215-5846D141CB66}"/>
              </a:ext>
            </a:extLst>
          </p:cNvPr>
          <p:cNvCxnSpPr>
            <a:cxnSpLocks/>
          </p:cNvCxnSpPr>
          <p:nvPr/>
        </p:nvCxnSpPr>
        <p:spPr>
          <a:xfrm>
            <a:off x="573421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B99E2-385B-1F84-CC53-E652DFBD93E4}"/>
              </a:ext>
            </a:extLst>
          </p:cNvPr>
          <p:cNvCxnSpPr/>
          <p:nvPr/>
        </p:nvCxnSpPr>
        <p:spPr>
          <a:xfrm>
            <a:off x="5734216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832E54-6725-7287-E0FA-F5A6EEFA1279}"/>
              </a:ext>
            </a:extLst>
          </p:cNvPr>
          <p:cNvCxnSpPr/>
          <p:nvPr/>
        </p:nvCxnSpPr>
        <p:spPr>
          <a:xfrm>
            <a:off x="4950444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693950-255C-009B-E16F-1BB97553D0DD}"/>
              </a:ext>
            </a:extLst>
          </p:cNvPr>
          <p:cNvCxnSpPr/>
          <p:nvPr/>
        </p:nvCxnSpPr>
        <p:spPr>
          <a:xfrm>
            <a:off x="4950444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3EF3B-0704-CAB6-9F27-F52013815AF2}"/>
              </a:ext>
            </a:extLst>
          </p:cNvPr>
          <p:cNvCxnSpPr/>
          <p:nvPr/>
        </p:nvCxnSpPr>
        <p:spPr>
          <a:xfrm>
            <a:off x="4166673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ECD8E-EA85-8672-E365-C93667D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Revision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65A0-055A-E8E8-B25A-EC3D4627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5" y="169917"/>
            <a:ext cx="4362776" cy="176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ABCC-E555-9D82-6429-4AC06F1992AE}"/>
              </a:ext>
            </a:extLst>
          </p:cNvPr>
          <p:cNvGrpSpPr/>
          <p:nvPr/>
        </p:nvGrpSpPr>
        <p:grpSpPr>
          <a:xfrm>
            <a:off x="4166674" y="4130968"/>
            <a:ext cx="6270168" cy="0"/>
            <a:chOff x="838200" y="5497286"/>
            <a:chExt cx="627016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7DDB5-A0D8-BD5B-3220-C080EEB02125}"/>
                </a:ext>
              </a:extLst>
            </p:cNvPr>
            <p:cNvCxnSpPr/>
            <p:nvPr/>
          </p:nvCxnSpPr>
          <p:spPr>
            <a:xfrm>
              <a:off x="838200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16CE54-8AD1-5263-09BF-E01E40F53458}"/>
                </a:ext>
              </a:extLst>
            </p:cNvPr>
            <p:cNvCxnSpPr/>
            <p:nvPr/>
          </p:nvCxnSpPr>
          <p:spPr>
            <a:xfrm>
              <a:off x="1621971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14810-A8D0-8E55-9C43-70191386C2ED}"/>
                </a:ext>
              </a:extLst>
            </p:cNvPr>
            <p:cNvCxnSpPr/>
            <p:nvPr/>
          </p:nvCxnSpPr>
          <p:spPr>
            <a:xfrm>
              <a:off x="2405742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9EF77-AB37-0557-ED9F-C6E2A266845D}"/>
                </a:ext>
              </a:extLst>
            </p:cNvPr>
            <p:cNvCxnSpPr/>
            <p:nvPr/>
          </p:nvCxnSpPr>
          <p:spPr>
            <a:xfrm>
              <a:off x="3189513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FAE4F-D718-D93D-4A50-A7EF38A46803}"/>
                </a:ext>
              </a:extLst>
            </p:cNvPr>
            <p:cNvGrpSpPr/>
            <p:nvPr/>
          </p:nvGrpSpPr>
          <p:grpSpPr>
            <a:xfrm>
              <a:off x="3973284" y="5497286"/>
              <a:ext cx="3135084" cy="0"/>
              <a:chOff x="4561114" y="5508172"/>
              <a:chExt cx="3135084" cy="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E1C21E-1A0C-7C04-5C98-12CFE475CFDA}"/>
                  </a:ext>
                </a:extLst>
              </p:cNvPr>
              <p:cNvCxnSpPr/>
              <p:nvPr/>
            </p:nvCxnSpPr>
            <p:spPr>
              <a:xfrm>
                <a:off x="4561114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B3AC1A-3CEB-0676-228C-8BCFE72453EA}"/>
                  </a:ext>
                </a:extLst>
              </p:cNvPr>
              <p:cNvCxnSpPr/>
              <p:nvPr/>
            </p:nvCxnSpPr>
            <p:spPr>
              <a:xfrm>
                <a:off x="5344885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910E62-8F83-82F4-216A-9355E4B0B4ED}"/>
                  </a:ext>
                </a:extLst>
              </p:cNvPr>
              <p:cNvCxnSpPr/>
              <p:nvPr/>
            </p:nvCxnSpPr>
            <p:spPr>
              <a:xfrm>
                <a:off x="6128656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32292E-31C8-09F5-6452-BAD408C01524}"/>
                  </a:ext>
                </a:extLst>
              </p:cNvPr>
              <p:cNvCxnSpPr/>
              <p:nvPr/>
            </p:nvCxnSpPr>
            <p:spPr>
              <a:xfrm>
                <a:off x="6912427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ABD8D3-2E8B-9074-AF25-0CCE30EA9B7D}"/>
              </a:ext>
            </a:extLst>
          </p:cNvPr>
          <p:cNvSpPr txBox="1"/>
          <p:nvPr/>
        </p:nvSpPr>
        <p:spPr>
          <a:xfrm>
            <a:off x="968719" y="3946301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Revision (Store)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7ADF1-E4D2-C5AD-BB62-816C32ADF890}"/>
              </a:ext>
            </a:extLst>
          </p:cNvPr>
          <p:cNvSpPr txBox="1"/>
          <p:nvPr/>
        </p:nvSpPr>
        <p:spPr>
          <a:xfrm>
            <a:off x="968719" y="458976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CreateRevision (key)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85A1C1-A8C8-4DED-C9D5-90AD9812558A}"/>
              </a:ext>
            </a:extLst>
          </p:cNvPr>
          <p:cNvCxnSpPr>
            <a:cxnSpLocks/>
          </p:cNvCxnSpPr>
          <p:nvPr/>
        </p:nvCxnSpPr>
        <p:spPr>
          <a:xfrm>
            <a:off x="5734216" y="4789464"/>
            <a:ext cx="0" cy="0"/>
          </a:xfrm>
          <a:prstGeom prst="line">
            <a:avLst/>
          </a:prstGeom>
          <a:ln w="15875">
            <a:solidFill>
              <a:schemeClr val="bg2">
                <a:lumMod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8DCA2-61F6-D3B4-BCC8-46476D415F37}"/>
              </a:ext>
            </a:extLst>
          </p:cNvPr>
          <p:cNvCxnSpPr/>
          <p:nvPr/>
        </p:nvCxnSpPr>
        <p:spPr>
          <a:xfrm>
            <a:off x="4166673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988C8-D13A-A07A-A1FB-1BC4C4941AAE}"/>
              </a:ext>
            </a:extLst>
          </p:cNvPr>
          <p:cNvSpPr txBox="1"/>
          <p:nvPr/>
        </p:nvSpPr>
        <p:spPr>
          <a:xfrm>
            <a:off x="968719" y="522491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ModRevision (key)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705CD-24CD-00DA-FF7C-B56F81DC6FFF}"/>
              </a:ext>
            </a:extLst>
          </p:cNvPr>
          <p:cNvCxnSpPr>
            <a:cxnSpLocks/>
          </p:cNvCxnSpPr>
          <p:nvPr/>
        </p:nvCxnSpPr>
        <p:spPr>
          <a:xfrm>
            <a:off x="5734216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EF28-0332-8AC2-419D-4C6D9DF2106D}"/>
              </a:ext>
            </a:extLst>
          </p:cNvPr>
          <p:cNvCxnSpPr/>
          <p:nvPr/>
        </p:nvCxnSpPr>
        <p:spPr>
          <a:xfrm>
            <a:off x="7301758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AF853-FD3A-A005-FC41-2E5A82B44CB7}"/>
              </a:ext>
            </a:extLst>
          </p:cNvPr>
          <p:cNvCxnSpPr/>
          <p:nvPr/>
        </p:nvCxnSpPr>
        <p:spPr>
          <a:xfrm>
            <a:off x="6517987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93B726-33E0-D0A1-5395-7A7A2FD76E1A}"/>
              </a:ext>
            </a:extLst>
          </p:cNvPr>
          <p:cNvCxnSpPr>
            <a:cxnSpLocks/>
          </p:cNvCxnSpPr>
          <p:nvPr/>
        </p:nvCxnSpPr>
        <p:spPr>
          <a:xfrm>
            <a:off x="8085590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23F20F-513F-B16B-87FF-E5B7F6C23A53}"/>
              </a:ext>
            </a:extLst>
          </p:cNvPr>
          <p:cNvSpPr txBox="1"/>
          <p:nvPr/>
        </p:nvSpPr>
        <p:spPr>
          <a:xfrm>
            <a:off x="968719" y="587048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(key)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36EF3A-0C7C-710E-0A7D-0B992176A1A2}"/>
              </a:ext>
            </a:extLst>
          </p:cNvPr>
          <p:cNvCxnSpPr>
            <a:cxnSpLocks/>
          </p:cNvCxnSpPr>
          <p:nvPr/>
        </p:nvCxnSpPr>
        <p:spPr>
          <a:xfrm>
            <a:off x="5734215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6EE683-F0B7-7E41-7374-D1E2065206F2}"/>
              </a:ext>
            </a:extLst>
          </p:cNvPr>
          <p:cNvCxnSpPr>
            <a:cxnSpLocks/>
          </p:cNvCxnSpPr>
          <p:nvPr/>
        </p:nvCxnSpPr>
        <p:spPr>
          <a:xfrm>
            <a:off x="8085589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D26C1-D383-E980-AEBD-26DD751DF10A}"/>
              </a:ext>
            </a:extLst>
          </p:cNvPr>
          <p:cNvSpPr txBox="1"/>
          <p:nvPr/>
        </p:nvSpPr>
        <p:spPr>
          <a:xfrm>
            <a:off x="7406847" y="510177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16026-68A9-26A2-31FB-1A18E8970DF3}"/>
              </a:ext>
            </a:extLst>
          </p:cNvPr>
          <p:cNvSpPr txBox="1"/>
          <p:nvPr/>
        </p:nvSpPr>
        <p:spPr>
          <a:xfrm>
            <a:off x="6869092" y="284332"/>
            <a:ext cx="71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0EE016-9FBC-1491-2CD7-F4ECFE25116E}"/>
              </a:ext>
            </a:extLst>
          </p:cNvPr>
          <p:cNvSpPr txBox="1"/>
          <p:nvPr/>
        </p:nvSpPr>
        <p:spPr>
          <a:xfrm>
            <a:off x="3833822" y="355750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tick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4AA8665-CFDF-E853-9D8F-8F17F854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7" y="2159627"/>
            <a:ext cx="5425440" cy="7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D265666-987D-3747-C660-45EA6D9074B8}"/>
              </a:ext>
            </a:extLst>
          </p:cNvPr>
          <p:cNvSpPr txBox="1"/>
          <p:nvPr/>
        </p:nvSpPr>
        <p:spPr>
          <a:xfrm>
            <a:off x="4171037" y="41848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F6C51-AE42-FBC5-F55A-E35AB920C330}"/>
              </a:ext>
            </a:extLst>
          </p:cNvPr>
          <p:cNvSpPr txBox="1"/>
          <p:nvPr/>
        </p:nvSpPr>
        <p:spPr>
          <a:xfrm>
            <a:off x="4939762" y="41797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F7640F-3331-F176-15CF-B9EA7253D5A1}"/>
              </a:ext>
            </a:extLst>
          </p:cNvPr>
          <p:cNvSpPr txBox="1"/>
          <p:nvPr/>
        </p:nvSpPr>
        <p:spPr>
          <a:xfrm>
            <a:off x="5708851" y="418049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CC27EE-2F7F-46A8-6FEA-5BAB986441D5}"/>
              </a:ext>
            </a:extLst>
          </p:cNvPr>
          <p:cNvSpPr txBox="1"/>
          <p:nvPr/>
        </p:nvSpPr>
        <p:spPr>
          <a:xfrm>
            <a:off x="6474453" y="41884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C967FD-B7BA-41A0-52F2-E705A06720A1}"/>
              </a:ext>
            </a:extLst>
          </p:cNvPr>
          <p:cNvSpPr txBox="1"/>
          <p:nvPr/>
        </p:nvSpPr>
        <p:spPr>
          <a:xfrm>
            <a:off x="7243178" y="4183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E8482-46FA-2656-3993-9F33CFF554F5}"/>
              </a:ext>
            </a:extLst>
          </p:cNvPr>
          <p:cNvSpPr txBox="1"/>
          <p:nvPr/>
        </p:nvSpPr>
        <p:spPr>
          <a:xfrm>
            <a:off x="8057987" y="41841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B847B-D574-F798-F112-B5C86952C9F1}"/>
              </a:ext>
            </a:extLst>
          </p:cNvPr>
          <p:cNvSpPr txBox="1"/>
          <p:nvPr/>
        </p:nvSpPr>
        <p:spPr>
          <a:xfrm>
            <a:off x="8818946" y="41930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6EC0D-7D06-9207-DFC1-F6FC382CC5F8}"/>
              </a:ext>
            </a:extLst>
          </p:cNvPr>
          <p:cNvSpPr txBox="1"/>
          <p:nvPr/>
        </p:nvSpPr>
        <p:spPr>
          <a:xfrm>
            <a:off x="9587671" y="41879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F1ACF-8689-A993-7DA2-6301759C82D1}"/>
              </a:ext>
            </a:extLst>
          </p:cNvPr>
          <p:cNvSpPr txBox="1"/>
          <p:nvPr/>
        </p:nvSpPr>
        <p:spPr>
          <a:xfrm>
            <a:off x="10356760" y="41886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F09B3-D623-60F7-C748-905654C2BDF7}"/>
              </a:ext>
            </a:extLst>
          </p:cNvPr>
          <p:cNvSpPr txBox="1"/>
          <p:nvPr/>
        </p:nvSpPr>
        <p:spPr>
          <a:xfrm>
            <a:off x="5736392" y="543332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82C42C-63CB-0278-79E0-6FD325358C20}"/>
              </a:ext>
            </a:extLst>
          </p:cNvPr>
          <p:cNvSpPr txBox="1"/>
          <p:nvPr/>
        </p:nvSpPr>
        <p:spPr>
          <a:xfrm>
            <a:off x="8085528" y="54369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9D0B64-0BDC-62A4-7C2F-ED0E5E3457FA}"/>
              </a:ext>
            </a:extLst>
          </p:cNvPr>
          <p:cNvSpPr txBox="1"/>
          <p:nvPr/>
        </p:nvSpPr>
        <p:spPr>
          <a:xfrm>
            <a:off x="5758294" y="61451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6ED6F0-6F17-F8F6-EE15-D8C0F3999DE4}"/>
              </a:ext>
            </a:extLst>
          </p:cNvPr>
          <p:cNvSpPr txBox="1"/>
          <p:nvPr/>
        </p:nvSpPr>
        <p:spPr>
          <a:xfrm>
            <a:off x="8073438" y="61568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48606-DD13-7D58-D974-7AEB52F3C31A}"/>
              </a:ext>
            </a:extLst>
          </p:cNvPr>
          <p:cNvSpPr txBox="1"/>
          <p:nvPr/>
        </p:nvSpPr>
        <p:spPr>
          <a:xfrm>
            <a:off x="5105619" y="478600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create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F55C-F111-A86C-FB0F-084B938F5B3B}"/>
              </a:ext>
            </a:extLst>
          </p:cNvPr>
          <p:cNvSpPr txBox="1"/>
          <p:nvPr/>
        </p:nvSpPr>
        <p:spPr>
          <a:xfrm>
            <a:off x="5740682" y="480853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5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DBA4-A700-271F-2EC9-0001B3B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172179"/>
            <a:ext cx="7810850" cy="406662"/>
          </a:xfrm>
        </p:spPr>
        <p:txBody>
          <a:bodyPr>
            <a:normAutofit fontScale="90000"/>
          </a:bodyPr>
          <a:lstStyle/>
          <a:p>
            <a:r>
              <a:rPr lang="en-US" dirty="0"/>
              <a:t>ETCD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CB8EA-DA74-9B16-FBBC-F2B4769A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" y="738288"/>
            <a:ext cx="3604371" cy="272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D112C-E140-0DC2-04D1-B26AF67B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1" y="3622992"/>
            <a:ext cx="3359336" cy="3143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9968C-A409-3732-E874-E345E9DF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95" y="666380"/>
            <a:ext cx="3660025" cy="3453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4EE10-1E51-60BE-2005-8171A0D9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568" y="4599506"/>
            <a:ext cx="4857163" cy="187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23DC5-C554-33DF-1F8E-4190436DE071}"/>
              </a:ext>
            </a:extLst>
          </p:cNvPr>
          <p:cNvSpPr txBox="1"/>
          <p:nvPr/>
        </p:nvSpPr>
        <p:spPr>
          <a:xfrm>
            <a:off x="10089930" y="92747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B3212-1426-9A6F-41E4-23BC616AB2CE}"/>
              </a:ext>
            </a:extLst>
          </p:cNvPr>
          <p:cNvSpPr txBox="1"/>
          <p:nvPr/>
        </p:nvSpPr>
        <p:spPr>
          <a:xfrm>
            <a:off x="10021963" y="14291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Related post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369BCD-5449-7890-C62A-5C6FCE94CC10}"/>
              </a:ext>
            </a:extLst>
          </p:cNvPr>
          <p:cNvSpPr/>
          <p:nvPr/>
        </p:nvSpPr>
        <p:spPr>
          <a:xfrm>
            <a:off x="4550978" y="2100916"/>
            <a:ext cx="325821" cy="4037125"/>
          </a:xfrm>
          <a:prstGeom prst="rightBrace">
            <a:avLst>
              <a:gd name="adj1" fmla="val 8333"/>
              <a:gd name="adj2" fmla="val 19800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CD0A35D-5E8D-659E-11BC-A884EEE99CF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8802520" y="2392929"/>
            <a:ext cx="560630" cy="220657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20AE-2E02-2C5A-2013-92CA764A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Storage KV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6831E-C324-88FC-053B-FE3CC75FD341}"/>
              </a:ext>
            </a:extLst>
          </p:cNvPr>
          <p:cNvGrpSpPr/>
          <p:nvPr/>
        </p:nvGrpSpPr>
        <p:grpSpPr>
          <a:xfrm>
            <a:off x="991889" y="2491862"/>
            <a:ext cx="11866134" cy="2077095"/>
            <a:chOff x="1706593" y="2554924"/>
            <a:chExt cx="11866134" cy="2077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EE8560-4A48-C552-FF92-09F89BD002D8}"/>
                </a:ext>
              </a:extLst>
            </p:cNvPr>
            <p:cNvSpPr txBox="1"/>
            <p:nvPr/>
          </p:nvSpPr>
          <p:spPr>
            <a:xfrm>
              <a:off x="1706593" y="3122684"/>
              <a:ext cx="10637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Data Key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716722-B656-80DD-04AC-91A10C100517}"/>
                </a:ext>
              </a:extLst>
            </p:cNvPr>
            <p:cNvSpPr txBox="1"/>
            <p:nvPr/>
          </p:nvSpPr>
          <p:spPr>
            <a:xfrm>
              <a:off x="3985595" y="3122684"/>
              <a:ext cx="132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Storage Key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633C7-6945-8209-DFB1-AE12E4FF09A0}"/>
                </a:ext>
              </a:extLst>
            </p:cNvPr>
            <p:cNvSpPr txBox="1"/>
            <p:nvPr/>
          </p:nvSpPr>
          <p:spPr>
            <a:xfrm>
              <a:off x="1985557" y="3724732"/>
              <a:ext cx="717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/a/b/c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50F3A-779C-2ABB-1331-86D772D2361A}"/>
                </a:ext>
              </a:extLst>
            </p:cNvPr>
            <p:cNvSpPr txBox="1"/>
            <p:nvPr/>
          </p:nvSpPr>
          <p:spPr>
            <a:xfrm>
              <a:off x="3742386" y="3788493"/>
              <a:ext cx="23924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B52713-6FF1-82BF-E2AC-80954940C6A5}"/>
                </a:ext>
              </a:extLst>
            </p:cNvPr>
            <p:cNvSpPr/>
            <p:nvPr/>
          </p:nvSpPr>
          <p:spPr>
            <a:xfrm>
              <a:off x="2855856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0148C9EE-E9D4-BDAB-93C9-E0C38468BBCE}"/>
                </a:ext>
              </a:extLst>
            </p:cNvPr>
            <p:cNvSpPr/>
            <p:nvPr/>
          </p:nvSpPr>
          <p:spPr>
            <a:xfrm>
              <a:off x="5988208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10F9-E75F-CDED-E86D-6A9A8BE654A0}"/>
                </a:ext>
              </a:extLst>
            </p:cNvPr>
            <p:cNvSpPr txBox="1"/>
            <p:nvPr/>
          </p:nvSpPr>
          <p:spPr>
            <a:xfrm>
              <a:off x="6917877" y="3600247"/>
              <a:ext cx="31195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ver}, </a:t>
              </a:r>
              <a:r>
                <a:rPr lang="en-US" sz="1600" b="1" i="1" dirty="0">
                  <a:solidFill>
                    <a:srgbClr val="7030A0"/>
                  </a:solidFill>
                </a:rPr>
                <a:t>VALUE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E030EB56-D603-8FBD-5E24-7B6B10DD5AD0}"/>
                </a:ext>
              </a:extLst>
            </p:cNvPr>
            <p:cNvSpPr/>
            <p:nvPr/>
          </p:nvSpPr>
          <p:spPr>
            <a:xfrm>
              <a:off x="10366132" y="3155998"/>
              <a:ext cx="1329070" cy="1476021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785C-C9D1-BE49-5FCB-A57DDFDAEC51}"/>
                </a:ext>
              </a:extLst>
            </p:cNvPr>
            <p:cNvSpPr txBox="1"/>
            <p:nvPr/>
          </p:nvSpPr>
          <p:spPr>
            <a:xfrm>
              <a:off x="10524727" y="255492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BoltDB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F0E5-E330-96AF-1598-E11B57C7E0DC}"/>
                </a:ext>
              </a:extLst>
            </p:cNvPr>
            <p:cNvSpPr txBox="1"/>
            <p:nvPr/>
          </p:nvSpPr>
          <p:spPr>
            <a:xfrm>
              <a:off x="6956224" y="372473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________________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1EC035-E071-23D3-318A-F7843241327B}"/>
                </a:ext>
              </a:extLst>
            </p:cNvPr>
            <p:cNvSpPr txBox="1"/>
            <p:nvPr/>
          </p:nvSpPr>
          <p:spPr>
            <a:xfrm>
              <a:off x="7476727" y="41270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solidFill>
                    <a:srgbClr val="7030A0"/>
                  </a:solidFill>
                </a:rPr>
                <a:t>BoltDB KEY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25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A28D03-C3E4-AC18-054F-3FA19715D7DE}"/>
              </a:ext>
            </a:extLst>
          </p:cNvPr>
          <p:cNvSpPr/>
          <p:nvPr/>
        </p:nvSpPr>
        <p:spPr>
          <a:xfrm>
            <a:off x="9582304" y="3105360"/>
            <a:ext cx="2466017" cy="308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15A6E-E944-7DBE-8829-BAFFD94FB077}"/>
              </a:ext>
            </a:extLst>
          </p:cNvPr>
          <p:cNvSpPr/>
          <p:nvPr/>
        </p:nvSpPr>
        <p:spPr>
          <a:xfrm>
            <a:off x="1159869" y="3649551"/>
            <a:ext cx="4244163" cy="246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741B-6AFA-A389-12C1-29E4700D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9" y="47610"/>
            <a:ext cx="1553209" cy="1874021"/>
          </a:xfrm>
        </p:spPr>
        <p:txBody>
          <a:bodyPr>
            <a:normAutofit fontScale="90000"/>
          </a:bodyPr>
          <a:lstStyle/>
          <a:p>
            <a:r>
              <a:rPr lang="en-US" dirty="0"/>
              <a:t>MVCC in ETCD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851-DF8A-3986-609E-C6FD8918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16" y="196291"/>
            <a:ext cx="8396858" cy="21069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revision tick </a:t>
            </a:r>
            <a:r>
              <a:rPr lang="en-US" sz="1800" dirty="0">
                <a:sym typeface="Wingdings" pitchFamily="2" charset="2"/>
              </a:rPr>
              <a:t> set of {k, v} ops </a:t>
            </a:r>
          </a:p>
          <a:p>
            <a:r>
              <a:rPr lang="en-US" sz="1800" dirty="0"/>
              <a:t>BoltDB (B+ Tree) stores all versions of a key (MVCC)</a:t>
            </a:r>
          </a:p>
          <a:p>
            <a:r>
              <a:rPr lang="en-US" sz="1800" dirty="0"/>
              <a:t>BoltDB stores {k, v} using revision as the DB storage key. </a:t>
            </a:r>
          </a:p>
          <a:p>
            <a:r>
              <a:rPr lang="en-US" sz="1800" dirty="0"/>
              <a:t>Meaning BoltDB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maps to a set of atomic k-v changes</a:t>
            </a:r>
          </a:p>
          <a:p>
            <a:r>
              <a:rPr lang="en-US" sz="1800" i="1" dirty="0"/>
              <a:t>TreeIndex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(B Tree)</a:t>
            </a:r>
            <a:r>
              <a:rPr lang="en-US" sz="1800" dirty="0"/>
              <a:t> maps data key to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</a:t>
            </a:r>
          </a:p>
          <a:p>
            <a:r>
              <a:rPr lang="en-US" sz="1800" i="1" dirty="0"/>
              <a:t>TreeIndex</a:t>
            </a:r>
            <a:r>
              <a:rPr lang="en-US" sz="1800" dirty="0"/>
              <a:t> uses </a:t>
            </a:r>
            <a:r>
              <a:rPr lang="en-US" sz="1800" b="1" dirty="0">
                <a:solidFill>
                  <a:srgbClr val="FF0000"/>
                </a:solidFill>
              </a:rPr>
              <a:t>data key as the tree key </a:t>
            </a:r>
            <a:r>
              <a:rPr lang="en-US" sz="1800" dirty="0"/>
              <a:t>(for better range search)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F562-39F3-1605-A0DB-CCC7D64F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8" y="316306"/>
            <a:ext cx="2303043" cy="14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-keyindex">
            <a:extLst>
              <a:ext uri="{FF2B5EF4-FFF2-40B4-BE49-F238E27FC236}">
                <a16:creationId xmlns:a16="http://schemas.microsoft.com/office/drawing/2014/main" id="{A2358E7E-D615-FE72-2F78-CEE23192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4900" r="21207" b="5199"/>
          <a:stretch/>
        </p:blipFill>
        <p:spPr bwMode="auto">
          <a:xfrm>
            <a:off x="5664833" y="4127670"/>
            <a:ext cx="1922515" cy="133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D66EA-15F6-DA86-8675-C4BF7151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71" y="3694258"/>
            <a:ext cx="3218304" cy="123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21-A1F6-5DFA-C244-52F6BBC3D705}"/>
              </a:ext>
            </a:extLst>
          </p:cNvPr>
          <p:cNvSpPr txBox="1"/>
          <p:nvPr/>
        </p:nvSpPr>
        <p:spPr>
          <a:xfrm>
            <a:off x="2058072" y="4985613"/>
            <a:ext cx="26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  <a:r>
              <a:rPr lang="en-US" dirty="0">
                <a:sym typeface="Wingdings" pitchFamily="2" charset="2"/>
              </a:rPr>
              <a:t> KeyIndex (versions)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525A-92F1-6732-4857-F0AB8F8F4628}"/>
              </a:ext>
            </a:extLst>
          </p:cNvPr>
          <p:cNvSpPr txBox="1"/>
          <p:nvPr/>
        </p:nvSpPr>
        <p:spPr>
          <a:xfrm>
            <a:off x="80891" y="4663101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05D2-0B77-940D-D51E-97084B6EDA44}"/>
              </a:ext>
            </a:extLst>
          </p:cNvPr>
          <p:cNvSpPr txBox="1"/>
          <p:nvPr/>
        </p:nvSpPr>
        <p:spPr>
          <a:xfrm>
            <a:off x="2352729" y="5731075"/>
            <a:ext cx="16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 Tree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3F81-D126-44D0-BDA3-DFC9CF7BA2CE}"/>
              </a:ext>
            </a:extLst>
          </p:cNvPr>
          <p:cNvSpPr txBox="1"/>
          <p:nvPr/>
        </p:nvSpPr>
        <p:spPr>
          <a:xfrm>
            <a:off x="-46386" y="6185445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10BDEC-64BD-3F85-47D7-0E52BA9A5F69}"/>
              </a:ext>
            </a:extLst>
          </p:cNvPr>
          <p:cNvCxnSpPr>
            <a:cxnSpLocks/>
            <a:endCxn id="1028" idx="2"/>
          </p:cNvCxnSpPr>
          <p:nvPr/>
        </p:nvCxnSpPr>
        <p:spPr>
          <a:xfrm flipV="1">
            <a:off x="470695" y="5458641"/>
            <a:ext cx="6155396" cy="8984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DFE40D4-C6F8-84E2-A770-B2077FC5E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951189" y="4312671"/>
            <a:ext cx="704082" cy="5043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AD486-0ED5-95E5-B110-D2131DDFBA68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4873575" y="4312671"/>
            <a:ext cx="791258" cy="48048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6BBDFD3-5A3B-6DBC-5D16-92315C6725E5}"/>
              </a:ext>
            </a:extLst>
          </p:cNvPr>
          <p:cNvCxnSpPr>
            <a:cxnSpLocks/>
            <a:stCxn id="1028" idx="3"/>
            <a:endCxn id="34" idx="2"/>
          </p:cNvCxnSpPr>
          <p:nvPr/>
        </p:nvCxnSpPr>
        <p:spPr>
          <a:xfrm>
            <a:off x="7587348" y="4793156"/>
            <a:ext cx="3227964" cy="1740914"/>
          </a:xfrm>
          <a:prstGeom prst="bentConnector4">
            <a:avLst>
              <a:gd name="adj1" fmla="val 40276"/>
              <a:gd name="adj2" fmla="val 113131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5B8B-D0A0-45CF-EE09-9BA085A91742}"/>
              </a:ext>
            </a:extLst>
          </p:cNvPr>
          <p:cNvSpPr txBox="1"/>
          <p:nvPr/>
        </p:nvSpPr>
        <p:spPr>
          <a:xfrm>
            <a:off x="7938969" y="4325434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  <a:p>
            <a:r>
              <a:rPr lang="en-US" sz="1200" i="1" dirty="0"/>
              <a:t>{created, modified, ver}</a:t>
            </a:r>
          </a:p>
        </p:txBody>
      </p:sp>
      <p:pic>
        <p:nvPicPr>
          <p:cNvPr id="34" name="Picture 2" descr="etcd-backends">
            <a:extLst>
              <a:ext uri="{FF2B5EF4-FFF2-40B4-BE49-F238E27FC236}">
                <a16:creationId xmlns:a16="http://schemas.microsoft.com/office/drawing/2014/main" id="{544364C6-5528-8DD2-CB85-3B7974FB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8812" r="34260" b="8710"/>
          <a:stretch/>
        </p:blipFill>
        <p:spPr bwMode="auto">
          <a:xfrm>
            <a:off x="10187531" y="5648109"/>
            <a:ext cx="1255562" cy="8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9EA34B4D-1CE2-E9EA-CA6C-4B2139596A57}"/>
              </a:ext>
            </a:extLst>
          </p:cNvPr>
          <p:cNvSpPr/>
          <p:nvPr/>
        </p:nvSpPr>
        <p:spPr>
          <a:xfrm>
            <a:off x="10054715" y="3645902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val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4D607-0268-4D06-E158-C9774638B73F}"/>
              </a:ext>
            </a:extLst>
          </p:cNvPr>
          <p:cNvSpPr txBox="1"/>
          <p:nvPr/>
        </p:nvSpPr>
        <p:spPr>
          <a:xfrm>
            <a:off x="10304713" y="32341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03FF2-561C-D5BF-78F4-E8A6753925E2}"/>
              </a:ext>
            </a:extLst>
          </p:cNvPr>
          <p:cNvSpPr txBox="1"/>
          <p:nvPr/>
        </p:nvSpPr>
        <p:spPr>
          <a:xfrm>
            <a:off x="2058072" y="5330482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3899E-51EC-63ED-BA44-50060E711AFD}"/>
              </a:ext>
            </a:extLst>
          </p:cNvPr>
          <p:cNvSpPr txBox="1"/>
          <p:nvPr/>
        </p:nvSpPr>
        <p:spPr>
          <a:xfrm>
            <a:off x="5831595" y="5504610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{/a/b/c, 3}</a:t>
            </a:r>
          </a:p>
          <a:p>
            <a:r>
              <a:rPr lang="en-US" sz="1200" i="1" dirty="0"/>
              <a:t>{/a/b/c, 5}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0C5E2-C149-D107-F1B2-B6E5CD96367E}"/>
              </a:ext>
            </a:extLst>
          </p:cNvPr>
          <p:cNvSpPr txBox="1"/>
          <p:nvPr/>
        </p:nvSpPr>
        <p:spPr>
          <a:xfrm>
            <a:off x="80891" y="1986201"/>
            <a:ext cx="5020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6"/>
              </a:rPr>
              <a:t>Link 1</a:t>
            </a:r>
            <a:endParaRPr lang="en-US" sz="1050" dirty="0"/>
          </a:p>
          <a:p>
            <a:r>
              <a:rPr lang="en-US" sz="1050" dirty="0">
                <a:hlinkClick r:id="rId7"/>
              </a:rPr>
              <a:t>Link 2</a:t>
            </a:r>
            <a:endParaRPr lang="en-US" sz="1050" dirty="0"/>
          </a:p>
          <a:p>
            <a:r>
              <a:rPr lang="en-US" sz="1050" dirty="0">
                <a:hlinkClick r:id="rId8"/>
              </a:rPr>
              <a:t>Link 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97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22F7-B1C8-66EA-FA66-B24E4F9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0"/>
            <a:ext cx="5299841" cy="517744"/>
          </a:xfrm>
        </p:spPr>
        <p:txBody>
          <a:bodyPr>
            <a:normAutofit fontScale="90000"/>
          </a:bodyPr>
          <a:lstStyle/>
          <a:p>
            <a:r>
              <a:rPr lang="en-US" dirty="0"/>
              <a:t>Revision Update In ETCD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B6B9D-4A6C-66CA-84E8-16815AC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83" y="898979"/>
            <a:ext cx="6537434" cy="571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01DC888E-F9FA-FA1D-5C04-6B269750F985}"/>
              </a:ext>
            </a:extLst>
          </p:cNvPr>
          <p:cNvSpPr/>
          <p:nvPr/>
        </p:nvSpPr>
        <p:spPr>
          <a:xfrm>
            <a:off x="2582265" y="4770909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B147C-037D-2F1D-9634-A061FF5BF091}"/>
              </a:ext>
            </a:extLst>
          </p:cNvPr>
          <p:cNvSpPr txBox="1"/>
          <p:nvPr/>
        </p:nvSpPr>
        <p:spPr>
          <a:xfrm>
            <a:off x="2882837" y="62469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F1E356-B8D5-F8B6-2768-C26878C0A390}"/>
              </a:ext>
            </a:extLst>
          </p:cNvPr>
          <p:cNvSpPr/>
          <p:nvPr/>
        </p:nvSpPr>
        <p:spPr>
          <a:xfrm>
            <a:off x="655372" y="2461881"/>
            <a:ext cx="2939165" cy="1476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B710-433B-963B-B912-5E9F5255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52" y="3087100"/>
            <a:ext cx="1897226" cy="729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90210-FDE5-F73B-293E-80EC0EB6FF68}"/>
              </a:ext>
            </a:extLst>
          </p:cNvPr>
          <p:cNvSpPr txBox="1"/>
          <p:nvPr/>
        </p:nvSpPr>
        <p:spPr>
          <a:xfrm>
            <a:off x="2582264" y="2735848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A8335-F6CB-8A00-E492-405E21CC1BFE}"/>
              </a:ext>
            </a:extLst>
          </p:cNvPr>
          <p:cNvSpPr txBox="1"/>
          <p:nvPr/>
        </p:nvSpPr>
        <p:spPr>
          <a:xfrm>
            <a:off x="748454" y="2830559"/>
            <a:ext cx="4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D2CB-C6EC-8E5B-11D1-2989B937D30F}"/>
              </a:ext>
            </a:extLst>
          </p:cNvPr>
          <p:cNvSpPr txBox="1"/>
          <p:nvPr/>
        </p:nvSpPr>
        <p:spPr>
          <a:xfrm>
            <a:off x="2644898" y="206186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84C70-88BE-9631-CE53-50124E47BE3F}"/>
              </a:ext>
            </a:extLst>
          </p:cNvPr>
          <p:cNvSpPr txBox="1"/>
          <p:nvPr/>
        </p:nvSpPr>
        <p:spPr>
          <a:xfrm>
            <a:off x="591713" y="1626994"/>
            <a:ext cx="147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request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70E9439-649F-85A3-C04B-9BD57AC363B7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741708" y="2243203"/>
            <a:ext cx="834233" cy="340479"/>
          </a:xfrm>
          <a:prstGeom prst="bentConnector3">
            <a:avLst>
              <a:gd name="adj1" fmla="val 29842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1E427A9-2A16-ECC3-31DA-F729F79871CC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630910" y="3557564"/>
            <a:ext cx="2309029" cy="159368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25BBDD-B614-9C82-E2F2-45D37CD6D36B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6200000" flipV="1">
            <a:off x="2437190" y="3961298"/>
            <a:ext cx="954686" cy="6645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8F08BC6-1BA7-2A1D-C7FC-4F054636105C}"/>
              </a:ext>
            </a:extLst>
          </p:cNvPr>
          <p:cNvSpPr/>
          <p:nvPr/>
        </p:nvSpPr>
        <p:spPr>
          <a:xfrm>
            <a:off x="491923" y="222235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7B9C4-BE2E-EB14-FDAE-26A4B10EE099}"/>
              </a:ext>
            </a:extLst>
          </p:cNvPr>
          <p:cNvSpPr/>
          <p:nvPr/>
        </p:nvSpPr>
        <p:spPr>
          <a:xfrm>
            <a:off x="640847" y="4770909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FA0754-4678-F164-B7C1-B4D2B206819C}"/>
              </a:ext>
            </a:extLst>
          </p:cNvPr>
          <p:cNvSpPr/>
          <p:nvPr/>
        </p:nvSpPr>
        <p:spPr>
          <a:xfrm>
            <a:off x="3409516" y="432311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407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Office Theme</vt:lpstr>
      <vt:lpstr>PowerPoint Presentation</vt:lpstr>
      <vt:lpstr>ETCD Revision</vt:lpstr>
      <vt:lpstr>ETCD Concepts</vt:lpstr>
      <vt:lpstr>ETCD Storage KV</vt:lpstr>
      <vt:lpstr>MVCC in ETCD</vt:lpstr>
      <vt:lpstr>Revision Update In ETCD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 in ETCD</dc:title>
  <dc:creator>Peng Du</dc:creator>
  <cp:lastModifiedBy>Peng Du</cp:lastModifiedBy>
  <cp:revision>8</cp:revision>
  <dcterms:created xsi:type="dcterms:W3CDTF">2022-05-10T23:48:53Z</dcterms:created>
  <dcterms:modified xsi:type="dcterms:W3CDTF">2022-05-12T22:21:00Z</dcterms:modified>
</cp:coreProperties>
</file>