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520" r:id="rId3"/>
    <p:sldId id="259" r:id="rId4"/>
    <p:sldId id="505" r:id="rId5"/>
    <p:sldId id="503" r:id="rId6"/>
    <p:sldId id="529" r:id="rId7"/>
    <p:sldId id="526" r:id="rId8"/>
    <p:sldId id="530" r:id="rId9"/>
    <p:sldId id="487" r:id="rId10"/>
    <p:sldId id="531" r:id="rId11"/>
    <p:sldId id="522" r:id="rId12"/>
    <p:sldId id="516" r:id="rId13"/>
    <p:sldId id="488" r:id="rId14"/>
    <p:sldId id="509" r:id="rId15"/>
    <p:sldId id="521" r:id="rId16"/>
    <p:sldId id="533" r:id="rId17"/>
    <p:sldId id="542" r:id="rId18"/>
    <p:sldId id="539" r:id="rId19"/>
    <p:sldId id="546" r:id="rId20"/>
    <p:sldId id="540" r:id="rId21"/>
    <p:sldId id="544" r:id="rId22"/>
    <p:sldId id="541" r:id="rId23"/>
    <p:sldId id="534" r:id="rId24"/>
    <p:sldId id="535" r:id="rId25"/>
    <p:sldId id="537" r:id="rId26"/>
    <p:sldId id="543" r:id="rId27"/>
    <p:sldId id="5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0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engdu/futurewei/kv-store-poc/bin/read_same_key_bucket_vs_mod_shard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 Hit Rage</a:t>
            </a:r>
          </a:p>
          <a:p>
            <a:pPr>
              <a:defRPr/>
            </a:pPr>
            <a:r>
              <a:rPr lang="en-US"/>
              <a:t>200</a:t>
            </a:r>
            <a:r>
              <a:rPr lang="en-US" baseline="0"/>
              <a:t> Storage Instances</a:t>
            </a:r>
          </a:p>
          <a:p>
            <a:pPr>
              <a:defRPr/>
            </a:pPr>
            <a:r>
              <a:rPr lang="en-US" baseline="0"/>
              <a:t>Bucket Size = 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rev mod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read_same_key_bucket_vs_mod_sha!$F$12:$F$130</c:f>
              <c:numCache>
                <c:formatCode>General</c:formatCode>
                <c:ptCount val="1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</c:numCache>
            </c:numRef>
          </c:cat>
          <c:val>
            <c:numRef>
              <c:f>read_same_key_bucket_vs_mod_sha!$G$12:$G$130</c:f>
              <c:numCache>
                <c:formatCode>General</c:formatCode>
                <c:ptCount val="1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4A-5C44-ABE4-11660F8722CD}"/>
            </c:ext>
          </c:extLst>
        </c:ser>
        <c:ser>
          <c:idx val="1"/>
          <c:order val="1"/>
          <c:tx>
            <c:v>ver bucket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read_same_key_bucket_vs_mod_sha!$F$12:$F$130</c:f>
              <c:numCache>
                <c:formatCode>General</c:formatCode>
                <c:ptCount val="1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</c:numCache>
            </c:numRef>
          </c:cat>
          <c:val>
            <c:numRef>
              <c:f>read_same_key_bucket_vs_mod_sha!$H$12:$H$130</c:f>
              <c:numCache>
                <c:formatCode>General</c:formatCode>
                <c:ptCount val="11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  <c:pt idx="59">
                  <c:v>120</c:v>
                </c:pt>
                <c:pt idx="60">
                  <c:v>122</c:v>
                </c:pt>
                <c:pt idx="61">
                  <c:v>124</c:v>
                </c:pt>
                <c:pt idx="62">
                  <c:v>126</c:v>
                </c:pt>
                <c:pt idx="63">
                  <c:v>128</c:v>
                </c:pt>
                <c:pt idx="64">
                  <c:v>130</c:v>
                </c:pt>
                <c:pt idx="65">
                  <c:v>132</c:v>
                </c:pt>
                <c:pt idx="66">
                  <c:v>134</c:v>
                </c:pt>
                <c:pt idx="67">
                  <c:v>136</c:v>
                </c:pt>
                <c:pt idx="68">
                  <c:v>138</c:v>
                </c:pt>
                <c:pt idx="69">
                  <c:v>140</c:v>
                </c:pt>
                <c:pt idx="70">
                  <c:v>142</c:v>
                </c:pt>
                <c:pt idx="71">
                  <c:v>144</c:v>
                </c:pt>
                <c:pt idx="72">
                  <c:v>146</c:v>
                </c:pt>
                <c:pt idx="73">
                  <c:v>148</c:v>
                </c:pt>
                <c:pt idx="74">
                  <c:v>150</c:v>
                </c:pt>
                <c:pt idx="75">
                  <c:v>152</c:v>
                </c:pt>
                <c:pt idx="76">
                  <c:v>154</c:v>
                </c:pt>
                <c:pt idx="77">
                  <c:v>156</c:v>
                </c:pt>
                <c:pt idx="78">
                  <c:v>158</c:v>
                </c:pt>
                <c:pt idx="79">
                  <c:v>160</c:v>
                </c:pt>
                <c:pt idx="80">
                  <c:v>162</c:v>
                </c:pt>
                <c:pt idx="81">
                  <c:v>164</c:v>
                </c:pt>
                <c:pt idx="82">
                  <c:v>166</c:v>
                </c:pt>
                <c:pt idx="83">
                  <c:v>168</c:v>
                </c:pt>
                <c:pt idx="84">
                  <c:v>170</c:v>
                </c:pt>
                <c:pt idx="85">
                  <c:v>172</c:v>
                </c:pt>
                <c:pt idx="86">
                  <c:v>174</c:v>
                </c:pt>
                <c:pt idx="87">
                  <c:v>176</c:v>
                </c:pt>
                <c:pt idx="88">
                  <c:v>178</c:v>
                </c:pt>
                <c:pt idx="89">
                  <c:v>180</c:v>
                </c:pt>
                <c:pt idx="90">
                  <c:v>182</c:v>
                </c:pt>
                <c:pt idx="91">
                  <c:v>184</c:v>
                </c:pt>
                <c:pt idx="92">
                  <c:v>186</c:v>
                </c:pt>
                <c:pt idx="93">
                  <c:v>188</c:v>
                </c:pt>
                <c:pt idx="94">
                  <c:v>190</c:v>
                </c:pt>
                <c:pt idx="95">
                  <c:v>192</c:v>
                </c:pt>
                <c:pt idx="96">
                  <c:v>194</c:v>
                </c:pt>
                <c:pt idx="97">
                  <c:v>196</c:v>
                </c:pt>
                <c:pt idx="98">
                  <c:v>198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4A-5C44-ABE4-11660F8722CD}"/>
            </c:ext>
          </c:extLst>
        </c:ser>
        <c:ser>
          <c:idx val="2"/>
          <c:order val="2"/>
          <c:tx>
            <c:v>key grouping with ver bucket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val>
            <c:numRef>
              <c:f>read_same_key_bucket_vs_mod_sha!$M$12:$M$130</c:f>
              <c:numCache>
                <c:formatCode>General</c:formatCode>
                <c:ptCount val="11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4A-5C44-ABE4-11660F872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2100399"/>
        <c:axId val="1862102047"/>
      </c:lineChart>
      <c:catAx>
        <c:axId val="1862100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Length of Revision</a:t>
                </a:r>
                <a:r>
                  <a:rPr lang="en-US" sz="1400" baseline="0"/>
                  <a:t> History (Same Key)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102047"/>
        <c:crosses val="autoZero"/>
        <c:auto val="1"/>
        <c:lblAlgn val="ctr"/>
        <c:lblOffset val="100"/>
        <c:noMultiLvlLbl val="0"/>
      </c:catAx>
      <c:valAx>
        <c:axId val="186210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Unique</a:t>
                </a:r>
                <a:r>
                  <a:rPr lang="en-US" sz="1400" baseline="0"/>
                  <a:t> Storage Instance Hit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10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584027407908563"/>
          <c:y val="0.44197146750829858"/>
          <c:w val="0.32356590709525113"/>
          <c:h val="0.1854607194478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8B2A-1A1A-86FE-04A3-B0CE9039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8255A-79D6-9A2A-CA32-C1BC9C88C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5AEE-D8F1-F83A-FEBF-35160EE9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CE23-2617-2EBC-55FD-2D823B35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FC841-4385-B109-0016-DF95D93D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851B-F744-0D05-4C47-2E1277BA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B7E2B-A6B8-ECD6-8DDA-6F8C23594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8C29-C328-2803-FC8D-AB53481E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D8D4-DFAD-DA1D-7583-17D585B1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9853-B312-8D6E-0BD1-83F64060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971D0-3A0B-EF7A-850C-3FF059807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5205D-56D5-B8F1-B71A-191E85A2F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96AC-D5F6-2E98-0A22-0D7CE20B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03AB-D962-4E11-92A9-C05DB3EA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83CD-1192-E08E-77CE-8DA1F85E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0458-5D6A-C964-53B4-EC8D5583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E361-DA86-291E-4824-DF400215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946E-76BD-8008-B9C4-880941C2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C479-E19A-3C86-54B3-40D40E74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28ED-71AB-9871-C19E-D867E3C9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5755-842B-A8B5-6C1E-841E3479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6924-46AF-06F7-D0F6-34D13D17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EAA4-C6DF-F9B4-44E6-1E6CF454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66C1-A843-504C-E19A-D6180BFE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8A05-F95D-79B7-3780-194B7CD3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2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831B-0E48-10D9-E7F8-56D67DF2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D593-4BC8-B8C3-95D2-A608728C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67667-3544-93E8-7696-45E53A0F8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B0A9E-4595-9446-A082-C120B48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E913-0663-87D5-F130-EA2BFAB4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4F5D2-965F-0AC8-42F9-92B1AE78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9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5CA0-95B2-ACE3-3D86-66E479F3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23B9B-64C8-3CE5-7F0D-25DFF833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DE2C8-05F3-7E26-7E21-25D81494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5A3A0-D9ED-DF78-AD48-F955E54CC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C6862-B835-71E7-C7DB-556B74FD6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A989E-32A8-1067-DCBE-D9A65AD3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F414A-AB40-F79F-36BF-D06F818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B25FA-723C-7006-05CA-5EF7A7AA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1868-394E-8758-A878-5C0CF1B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C580F-674C-2EA2-190F-88437A61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61C69-7742-8CB2-1FF8-EBECFC39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EAABB-5BC4-7B77-128E-A4C6A0A3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6E5A5-08F7-DCC0-D37F-8E6C3830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33417-9EE6-EAA6-4F67-03D0F96E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6140D-0848-0C45-CDDE-56473669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3673-CA6A-5E5C-EED9-692C0709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3B40-6AAD-E3F8-035B-5FD76E7B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1DADA-D269-085C-8ACE-C4FDEF0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436E3-ACD2-CF71-D1D5-885383C5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DBC4-6FCE-0663-0964-E5EC0913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4D9F-F817-4600-3091-2BCD164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08C1-791F-3167-A88D-C00A5878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E1D90-F0E6-A336-34DC-BA7B27F9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71BB6-C74B-A13E-8965-BEB5BFB92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2D684-95CB-ED48-5FE2-325119BE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6F533-C713-E737-9A34-5089E191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7C8A3-5FA5-33E6-7B65-86F04161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945A7-D9F0-D850-0D7D-A4842AA2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D413-9FCC-F281-5978-82BCB778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BD3-8F04-9F13-B5A4-D78C54EAA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A33A-C323-8F4B-89DD-09252186AF80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579F-52F6-1203-FA4A-0045E3A23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6ED6-0ADF-3BD3-5094-EFA81D124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E7D8-16DD-D04C-A531-C926B2D5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60B0-5424-B7E2-0052-821EDBF1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867" y="5253214"/>
            <a:ext cx="1419578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6/27</a:t>
            </a:r>
          </a:p>
        </p:txBody>
      </p:sp>
    </p:spTree>
    <p:extLst>
      <p:ext uri="{BB962C8B-B14F-4D97-AF65-F5344CB8AC3E}">
        <p14:creationId xmlns:p14="http://schemas.microsoft.com/office/powerpoint/2010/main" val="302160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15E-862A-0CDA-8B2F-A8ADD8E7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37" y="274827"/>
            <a:ext cx="10515600" cy="804599"/>
          </a:xfrm>
        </p:spPr>
        <p:txBody>
          <a:bodyPr/>
          <a:lstStyle/>
          <a:p>
            <a:r>
              <a:rPr lang="en-US" dirty="0"/>
              <a:t>ROI Indexing/Sharding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E9E98B-342F-1FB2-2ACE-6E5192212431}"/>
              </a:ext>
            </a:extLst>
          </p:cNvPr>
          <p:cNvGrpSpPr/>
          <p:nvPr/>
        </p:nvGrpSpPr>
        <p:grpSpPr>
          <a:xfrm>
            <a:off x="658476" y="2558056"/>
            <a:ext cx="4791881" cy="2767008"/>
            <a:chOff x="427207" y="2506134"/>
            <a:chExt cx="4791881" cy="276700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1DF8E86-0049-6712-1C82-BE109DA479D4}"/>
                </a:ext>
              </a:extLst>
            </p:cNvPr>
            <p:cNvSpPr/>
            <p:nvPr/>
          </p:nvSpPr>
          <p:spPr>
            <a:xfrm>
              <a:off x="2615335" y="2506134"/>
              <a:ext cx="936978" cy="4289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/a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A332A3F-FEF6-F086-D159-3689120BAABA}"/>
                </a:ext>
              </a:extLst>
            </p:cNvPr>
            <p:cNvSpPr/>
            <p:nvPr/>
          </p:nvSpPr>
          <p:spPr>
            <a:xfrm>
              <a:off x="1805356" y="3311901"/>
              <a:ext cx="936978" cy="4289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/a/a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EFDFD3E-D968-F51C-628F-A8DF76699248}"/>
                </a:ext>
              </a:extLst>
            </p:cNvPr>
            <p:cNvSpPr/>
            <p:nvPr/>
          </p:nvSpPr>
          <p:spPr>
            <a:xfrm>
              <a:off x="1222854" y="4082315"/>
              <a:ext cx="1228678" cy="4289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/a/a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A28670-54CA-6A84-92FD-CFA514924BFE}"/>
                </a:ext>
              </a:extLst>
            </p:cNvPr>
            <p:cNvSpPr/>
            <p:nvPr/>
          </p:nvSpPr>
          <p:spPr>
            <a:xfrm>
              <a:off x="3275540" y="3311900"/>
              <a:ext cx="936978" cy="4289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/a/a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112395-977A-9228-3216-A83DA8D40D4F}"/>
                </a:ext>
              </a:extLst>
            </p:cNvPr>
            <p:cNvSpPr/>
            <p:nvPr/>
          </p:nvSpPr>
          <p:spPr>
            <a:xfrm>
              <a:off x="427207" y="4844165"/>
              <a:ext cx="1430726" cy="42897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/a/a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11</a:t>
              </a:r>
              <a:r>
                <a:rPr lang="en-US" sz="1600" dirty="0">
                  <a:solidFill>
                    <a:schemeClr val="tx1"/>
                  </a:solidFill>
                </a:rPr>
                <a:t>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383AB9B-2B70-4E57-8268-48725D0D3131}"/>
                </a:ext>
              </a:extLst>
            </p:cNvPr>
            <p:cNvSpPr/>
            <p:nvPr/>
          </p:nvSpPr>
          <p:spPr>
            <a:xfrm>
              <a:off x="2151478" y="4832226"/>
              <a:ext cx="1378835" cy="42897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/a/a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12</a:t>
              </a:r>
              <a:r>
                <a:rPr lang="en-US" sz="1600" dirty="0">
                  <a:solidFill>
                    <a:schemeClr val="tx1"/>
                  </a:solidFill>
                </a:rPr>
                <a:t>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122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AD51A3-0CBF-EA5E-8D18-7A5C4F1F42B1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273845" y="2935111"/>
              <a:ext cx="809979" cy="37679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25ADA2-F073-CEE2-AE84-1A32472EF88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1837193" y="3740878"/>
              <a:ext cx="436652" cy="34143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45D904-368D-1DB6-2DAF-566112FD1136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3083824" y="2935111"/>
              <a:ext cx="660205" cy="3767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850B61-3AE4-8EE2-3C2A-9333E5CBBE2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1142570" y="4511292"/>
              <a:ext cx="694623" cy="332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B14B97-CD6F-1DA1-BC9C-AB4DE4F9AA27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1837193" y="4511292"/>
              <a:ext cx="1003703" cy="32093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2D914E3-4253-BACA-D462-8CB6D3D48155}"/>
                </a:ext>
              </a:extLst>
            </p:cNvPr>
            <p:cNvSpPr/>
            <p:nvPr/>
          </p:nvSpPr>
          <p:spPr>
            <a:xfrm>
              <a:off x="2892908" y="4072460"/>
              <a:ext cx="1048576" cy="42897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/a/a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r>
                <a:rPr lang="en-US" sz="1600" dirty="0">
                  <a:solidFill>
                    <a:schemeClr val="tx1"/>
                  </a:solidFill>
                </a:rPr>
                <a:t>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1C22759-A0C1-E319-9182-DBB897BC59A2}"/>
                </a:ext>
              </a:extLst>
            </p:cNvPr>
            <p:cNvSpPr/>
            <p:nvPr/>
          </p:nvSpPr>
          <p:spPr>
            <a:xfrm>
              <a:off x="4170512" y="4082313"/>
              <a:ext cx="1048576" cy="42897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/a/a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r>
                <a:rPr lang="en-US" sz="1600" dirty="0">
                  <a:solidFill>
                    <a:schemeClr val="tx1"/>
                  </a:solidFill>
                </a:rPr>
                <a:t>/a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2617BD-BDFE-D10E-30E9-353AAB7BCBC5}"/>
                </a:ext>
              </a:extLst>
            </p:cNvPr>
            <p:cNvCxnSpPr>
              <a:cxnSpLocks/>
              <a:stCxn id="8" idx="2"/>
              <a:endCxn id="17" idx="0"/>
            </p:cNvCxnSpPr>
            <p:nvPr/>
          </p:nvCxnSpPr>
          <p:spPr>
            <a:xfrm>
              <a:off x="3744029" y="3740877"/>
              <a:ext cx="950771" cy="34143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9BEC5C-5A8D-0D3E-72F4-BB8A04A087AC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flipH="1">
              <a:off x="3417196" y="3740877"/>
              <a:ext cx="326833" cy="33158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638909-B2E4-A0D8-4156-BA7CC436D5F7}"/>
              </a:ext>
            </a:extLst>
          </p:cNvPr>
          <p:cNvGrpSpPr/>
          <p:nvPr/>
        </p:nvGrpSpPr>
        <p:grpSpPr>
          <a:xfrm>
            <a:off x="6561764" y="1665631"/>
            <a:ext cx="5159022" cy="4482073"/>
            <a:chOff x="6310489" y="1726816"/>
            <a:chExt cx="5159022" cy="448207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35C0F61-C7EA-650E-B0FE-D660B74842E9}"/>
                </a:ext>
              </a:extLst>
            </p:cNvPr>
            <p:cNvSpPr/>
            <p:nvPr/>
          </p:nvSpPr>
          <p:spPr>
            <a:xfrm>
              <a:off x="6310489" y="2132277"/>
              <a:ext cx="5159022" cy="40766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60C250-7D57-6604-814E-8C767444812B}"/>
                </a:ext>
              </a:extLst>
            </p:cNvPr>
            <p:cNvSpPr/>
            <p:nvPr/>
          </p:nvSpPr>
          <p:spPr>
            <a:xfrm>
              <a:off x="8319924" y="2973259"/>
              <a:ext cx="2493613" cy="2394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2070"/>
              </a:schemeClr>
            </a:solidFill>
            <a:ln>
              <a:solidFill>
                <a:srgbClr val="7030A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991F50A-D877-799C-A2DC-D6C7B1E87B63}"/>
                </a:ext>
              </a:extLst>
            </p:cNvPr>
            <p:cNvSpPr/>
            <p:nvPr/>
          </p:nvSpPr>
          <p:spPr>
            <a:xfrm>
              <a:off x="9470192" y="4074044"/>
              <a:ext cx="193075" cy="193075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7EDC9E8-2F21-3221-A351-7D255AF1B2C5}"/>
                </a:ext>
              </a:extLst>
            </p:cNvPr>
            <p:cNvCxnSpPr>
              <a:cxnSpLocks/>
              <a:stCxn id="25" idx="1"/>
              <a:endCxn id="24" idx="1"/>
            </p:cNvCxnSpPr>
            <p:nvPr/>
          </p:nvCxnSpPr>
          <p:spPr>
            <a:xfrm flipH="1" flipV="1">
              <a:off x="8685105" y="3323947"/>
              <a:ext cx="813362" cy="778372"/>
            </a:xfrm>
            <a:prstGeom prst="straightConnector1">
              <a:avLst/>
            </a:prstGeom>
            <a:ln w="2222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B45C54-1FC9-862A-E85D-76C651B9BFF2}"/>
                </a:ext>
              </a:extLst>
            </p:cNvPr>
            <p:cNvSpPr/>
            <p:nvPr/>
          </p:nvSpPr>
          <p:spPr>
            <a:xfrm>
              <a:off x="8788036" y="4270505"/>
              <a:ext cx="193075" cy="193075"/>
            </a:xfrm>
            <a:prstGeom prst="ellipse">
              <a:avLst/>
            </a:prstGeom>
            <a:solidFill>
              <a:srgbClr val="7030A0">
                <a:alpha val="3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FBFEF55-FC14-6ADE-FCA1-3A349BD24330}"/>
                </a:ext>
              </a:extLst>
            </p:cNvPr>
            <p:cNvSpPr/>
            <p:nvPr/>
          </p:nvSpPr>
          <p:spPr>
            <a:xfrm>
              <a:off x="10059464" y="3616595"/>
              <a:ext cx="193075" cy="193075"/>
            </a:xfrm>
            <a:prstGeom prst="ellipse">
              <a:avLst/>
            </a:prstGeom>
            <a:solidFill>
              <a:srgbClr val="7030A0">
                <a:alpha val="3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3EF46A-F4C0-F3DD-232E-99BE95A37D99}"/>
                </a:ext>
              </a:extLst>
            </p:cNvPr>
            <p:cNvSpPr/>
            <p:nvPr/>
          </p:nvSpPr>
          <p:spPr>
            <a:xfrm>
              <a:off x="9957841" y="4318215"/>
              <a:ext cx="193075" cy="193075"/>
            </a:xfrm>
            <a:prstGeom prst="ellipse">
              <a:avLst/>
            </a:prstGeom>
            <a:solidFill>
              <a:srgbClr val="7030A0">
                <a:alpha val="3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E95738A-367B-8A33-3520-A13E9A69ACD3}"/>
                </a:ext>
              </a:extLst>
            </p:cNvPr>
            <p:cNvSpPr/>
            <p:nvPr/>
          </p:nvSpPr>
          <p:spPr>
            <a:xfrm>
              <a:off x="9437467" y="5012950"/>
              <a:ext cx="193075" cy="193075"/>
            </a:xfrm>
            <a:prstGeom prst="ellipse">
              <a:avLst/>
            </a:prstGeom>
            <a:solidFill>
              <a:srgbClr val="7030A0">
                <a:alpha val="3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81C3D6-7107-99DE-86E1-3746001FDDFB}"/>
                </a:ext>
              </a:extLst>
            </p:cNvPr>
            <p:cNvSpPr/>
            <p:nvPr/>
          </p:nvSpPr>
          <p:spPr>
            <a:xfrm>
              <a:off x="6870254" y="3809670"/>
              <a:ext cx="193075" cy="1930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03F55D0-3092-A637-1E57-D19DD678A824}"/>
                </a:ext>
              </a:extLst>
            </p:cNvPr>
            <p:cNvSpPr/>
            <p:nvPr/>
          </p:nvSpPr>
          <p:spPr>
            <a:xfrm>
              <a:off x="7567412" y="5080067"/>
              <a:ext cx="193075" cy="1930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AA859FD-1296-E5CD-84CC-D23F6EB79263}"/>
                </a:ext>
              </a:extLst>
            </p:cNvPr>
            <p:cNvSpPr/>
            <p:nvPr/>
          </p:nvSpPr>
          <p:spPr>
            <a:xfrm>
              <a:off x="7470874" y="2811377"/>
              <a:ext cx="193075" cy="1930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4777A4-0822-30E0-2199-0F53B3EC24F7}"/>
                </a:ext>
              </a:extLst>
            </p:cNvPr>
            <p:cNvSpPr txBox="1"/>
            <p:nvPr/>
          </p:nvSpPr>
          <p:spPr>
            <a:xfrm>
              <a:off x="6779018" y="1726816"/>
              <a:ext cx="335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Session Field (“game map”)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92BCEE-3170-54B3-67BD-39E3755062FB}"/>
                </a:ext>
              </a:extLst>
            </p:cNvPr>
            <p:cNvSpPr txBox="1"/>
            <p:nvPr/>
          </p:nvSpPr>
          <p:spPr>
            <a:xfrm>
              <a:off x="8333687" y="2594605"/>
              <a:ext cx="1817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Range Of Interest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53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A6CC336-D943-45F0-E9EB-024F077EDF14}"/>
              </a:ext>
            </a:extLst>
          </p:cNvPr>
          <p:cNvSpPr txBox="1"/>
          <p:nvPr/>
        </p:nvSpPr>
        <p:spPr>
          <a:xfrm>
            <a:off x="0" y="6465156"/>
            <a:ext cx="2683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*Read-</a:t>
            </a:r>
            <a:r>
              <a:rPr lang="en-US" sz="1000" dirty="0" err="1"/>
              <a:t>uncommited</a:t>
            </a:r>
            <a:r>
              <a:rPr lang="en-US" sz="1000" dirty="0"/>
              <a:t> Isolation for demo purpose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6EAEB2-C2C1-2AA4-B562-8DBE22ECE970}"/>
              </a:ext>
            </a:extLst>
          </p:cNvPr>
          <p:cNvGrpSpPr/>
          <p:nvPr/>
        </p:nvGrpSpPr>
        <p:grpSpPr>
          <a:xfrm>
            <a:off x="2952499" y="4525489"/>
            <a:ext cx="8807515" cy="1486316"/>
            <a:chOff x="2362134" y="4291027"/>
            <a:chExt cx="8807515" cy="1486316"/>
          </a:xfrm>
        </p:grpSpPr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449C9B65-BACD-7A26-86BE-006C4029AC65}"/>
                </a:ext>
              </a:extLst>
            </p:cNvPr>
            <p:cNvSpPr/>
            <p:nvPr/>
          </p:nvSpPr>
          <p:spPr>
            <a:xfrm rot="10800000">
              <a:off x="4760739" y="4549553"/>
              <a:ext cx="978408" cy="48463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EC1A3B-C6CD-DE68-AB5E-A2F666EA7FDF}"/>
                </a:ext>
              </a:extLst>
            </p:cNvPr>
            <p:cNvSpPr txBox="1"/>
            <p:nvPr/>
          </p:nvSpPr>
          <p:spPr>
            <a:xfrm>
              <a:off x="2362134" y="4588512"/>
              <a:ext cx="2398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Out-of-session </a:t>
              </a:r>
              <a:r>
                <a:rPr lang="en-US" b="1" i="1" dirty="0"/>
                <a:t>get</a:t>
              </a:r>
              <a:r>
                <a:rPr lang="en-US" i="1" dirty="0"/>
                <a:t>()</a:t>
              </a:r>
            </a:p>
            <a:p>
              <a:r>
                <a:rPr lang="en-US" dirty="0"/>
                <a:t>(read from sync replica)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23EBB5-0F33-042E-CB03-6CDBD575E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280" y="4291027"/>
              <a:ext cx="5183369" cy="14863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57EE4E-8065-CB4E-4E6E-DA7846FE758B}"/>
              </a:ext>
            </a:extLst>
          </p:cNvPr>
          <p:cNvGrpSpPr/>
          <p:nvPr/>
        </p:nvGrpSpPr>
        <p:grpSpPr>
          <a:xfrm>
            <a:off x="284885" y="194749"/>
            <a:ext cx="10345350" cy="2874174"/>
            <a:chOff x="1132377" y="554826"/>
            <a:chExt cx="10345350" cy="28741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BFCE91-017A-4D39-8D96-9430943A52A7}"/>
                </a:ext>
              </a:extLst>
            </p:cNvPr>
            <p:cNvGrpSpPr/>
            <p:nvPr/>
          </p:nvGrpSpPr>
          <p:grpSpPr>
            <a:xfrm>
              <a:off x="1132377" y="1285648"/>
              <a:ext cx="10345350" cy="2143352"/>
              <a:chOff x="1132377" y="1285648"/>
              <a:chExt cx="10345350" cy="2143352"/>
            </a:xfrm>
          </p:grpSpPr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30ED9EF-EC7A-B8E5-0896-8C7134B38698}"/>
                  </a:ext>
                </a:extLst>
              </p:cNvPr>
              <p:cNvSpPr/>
              <p:nvPr/>
            </p:nvSpPr>
            <p:spPr>
              <a:xfrm>
                <a:off x="7855876" y="2684802"/>
                <a:ext cx="978408" cy="484632"/>
              </a:xfrm>
              <a:prstGeom prst="leftArrow">
                <a:avLst/>
              </a:prstGeom>
              <a:solidFill>
                <a:srgbClr val="7030A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AD5056-5AA9-2300-622C-EE6A7A8DDFF5}"/>
                  </a:ext>
                </a:extLst>
              </p:cNvPr>
              <p:cNvSpPr txBox="1"/>
              <p:nvPr/>
            </p:nvSpPr>
            <p:spPr>
              <a:xfrm>
                <a:off x="8968514" y="2684802"/>
                <a:ext cx="25092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In-session </a:t>
                </a:r>
                <a:r>
                  <a:rPr lang="en-US" b="1" i="1" dirty="0"/>
                  <a:t>get</a:t>
                </a:r>
                <a:r>
                  <a:rPr lang="en-US" i="1" dirty="0"/>
                  <a:t>()</a:t>
                </a:r>
              </a:p>
              <a:p>
                <a:r>
                  <a:rPr lang="en-US" dirty="0"/>
                  <a:t>(read from async replica)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F87C4BD-0AE9-617E-DD20-580E7A18A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2377" y="1285648"/>
                <a:ext cx="6577237" cy="214335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964DAB5A-92FD-7050-5B27-EEBD653379A8}"/>
                </a:ext>
              </a:extLst>
            </p:cNvPr>
            <p:cNvSpPr/>
            <p:nvPr/>
          </p:nvSpPr>
          <p:spPr>
            <a:xfrm rot="16200000">
              <a:off x="3828635" y="635676"/>
              <a:ext cx="646332" cy="484632"/>
            </a:xfrm>
            <a:prstGeom prst="leftArrow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6F5DBD-16AE-6641-3316-9036617AC28E}"/>
                </a:ext>
              </a:extLst>
            </p:cNvPr>
            <p:cNvSpPr txBox="1"/>
            <p:nvPr/>
          </p:nvSpPr>
          <p:spPr>
            <a:xfrm>
              <a:off x="4420995" y="701123"/>
              <a:ext cx="187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Session credential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E7A9-AD6E-36CB-D903-8645586C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3" y="254958"/>
            <a:ext cx="10515600" cy="615376"/>
          </a:xfrm>
        </p:spPr>
        <p:txBody>
          <a:bodyPr>
            <a:normAutofit fontScale="90000"/>
          </a:bodyPr>
          <a:lstStyle/>
          <a:p>
            <a:r>
              <a:rPr lang="en-US" dirty="0"/>
              <a:t>“Session"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64C7D-4F7F-4ADF-88DA-9E7131FA3537}"/>
              </a:ext>
            </a:extLst>
          </p:cNvPr>
          <p:cNvSpPr/>
          <p:nvPr/>
        </p:nvSpPr>
        <p:spPr>
          <a:xfrm>
            <a:off x="5983114" y="1004436"/>
            <a:ext cx="5181600" cy="33982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E8A26-06E8-5263-648C-85B38CB82076}"/>
              </a:ext>
            </a:extLst>
          </p:cNvPr>
          <p:cNvSpPr txBox="1"/>
          <p:nvPr/>
        </p:nvSpPr>
        <p:spPr>
          <a:xfrm>
            <a:off x="9715065" y="513296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Session: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RUNNING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C1DDC9-9445-2D95-B49B-CFD1D41FB838}"/>
              </a:ext>
            </a:extLst>
          </p:cNvPr>
          <p:cNvGrpSpPr/>
          <p:nvPr/>
        </p:nvGrpSpPr>
        <p:grpSpPr>
          <a:xfrm>
            <a:off x="6319056" y="1936044"/>
            <a:ext cx="3016741" cy="1367100"/>
            <a:chOff x="6319056" y="1936044"/>
            <a:chExt cx="3016741" cy="1367100"/>
          </a:xfrm>
        </p:grpSpPr>
        <p:sp>
          <p:nvSpPr>
            <p:cNvPr id="5" name="Smiley Face 4">
              <a:extLst>
                <a:ext uri="{FF2B5EF4-FFF2-40B4-BE49-F238E27FC236}">
                  <a16:creationId xmlns:a16="http://schemas.microsoft.com/office/drawing/2014/main" id="{B02E4AAF-8869-8F89-69EA-EF1421A46829}"/>
                </a:ext>
              </a:extLst>
            </p:cNvPr>
            <p:cNvSpPr/>
            <p:nvPr/>
          </p:nvSpPr>
          <p:spPr>
            <a:xfrm>
              <a:off x="6423773" y="1982151"/>
              <a:ext cx="914400" cy="914400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B6904DDB-EDD9-5301-79BE-33F5B29BC843}"/>
                </a:ext>
              </a:extLst>
            </p:cNvPr>
            <p:cNvSpPr/>
            <p:nvPr/>
          </p:nvSpPr>
          <p:spPr>
            <a:xfrm>
              <a:off x="8221519" y="1936044"/>
              <a:ext cx="914400" cy="914400"/>
            </a:xfrm>
            <a:prstGeom prst="smileyFac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42B8D3C9-81BD-9169-FEDA-C21DC79C4E66}"/>
                </a:ext>
              </a:extLst>
            </p:cNvPr>
            <p:cNvSpPr/>
            <p:nvPr/>
          </p:nvSpPr>
          <p:spPr>
            <a:xfrm>
              <a:off x="7530606" y="2190995"/>
              <a:ext cx="498479" cy="496711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7FFEB0-69A0-D33C-C455-570D7610594D}"/>
                </a:ext>
              </a:extLst>
            </p:cNvPr>
            <p:cNvSpPr txBox="1"/>
            <p:nvPr/>
          </p:nvSpPr>
          <p:spPr>
            <a:xfrm>
              <a:off x="6319056" y="2933812"/>
              <a:ext cx="107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 1: red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BEBBE0-F2E0-E7A2-1207-7AFA25AD46C4}"/>
                </a:ext>
              </a:extLst>
            </p:cNvPr>
            <p:cNvSpPr txBox="1"/>
            <p:nvPr/>
          </p:nvSpPr>
          <p:spPr>
            <a:xfrm>
              <a:off x="8031401" y="2933812"/>
              <a:ext cx="1304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 2: green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E36F96-73C6-C5D6-7142-A6B4BB41FCC6}"/>
              </a:ext>
            </a:extLst>
          </p:cNvPr>
          <p:cNvGrpSpPr/>
          <p:nvPr/>
        </p:nvGrpSpPr>
        <p:grpSpPr>
          <a:xfrm>
            <a:off x="6393113" y="5027031"/>
            <a:ext cx="3016741" cy="1367100"/>
            <a:chOff x="6393113" y="5027031"/>
            <a:chExt cx="3016741" cy="1367100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B620CEF9-0538-26B8-23A0-70BE32E37F76}"/>
                </a:ext>
              </a:extLst>
            </p:cNvPr>
            <p:cNvSpPr/>
            <p:nvPr/>
          </p:nvSpPr>
          <p:spPr>
            <a:xfrm>
              <a:off x="6497830" y="5073138"/>
              <a:ext cx="914400" cy="914400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iley Face 24">
              <a:extLst>
                <a:ext uri="{FF2B5EF4-FFF2-40B4-BE49-F238E27FC236}">
                  <a16:creationId xmlns:a16="http://schemas.microsoft.com/office/drawing/2014/main" id="{FBF0E944-A0DA-BD24-E526-40922FE967B5}"/>
                </a:ext>
              </a:extLst>
            </p:cNvPr>
            <p:cNvSpPr/>
            <p:nvPr/>
          </p:nvSpPr>
          <p:spPr>
            <a:xfrm>
              <a:off x="8295576" y="5027031"/>
              <a:ext cx="914400" cy="914400"/>
            </a:xfrm>
            <a:prstGeom prst="smileyFac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1768C6CF-C3BC-5150-2E37-A00A1806618D}"/>
                </a:ext>
              </a:extLst>
            </p:cNvPr>
            <p:cNvSpPr/>
            <p:nvPr/>
          </p:nvSpPr>
          <p:spPr>
            <a:xfrm>
              <a:off x="7604663" y="5281982"/>
              <a:ext cx="498479" cy="496711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2390A3-96D2-C4F4-39D3-4D02BE528747}"/>
                </a:ext>
              </a:extLst>
            </p:cNvPr>
            <p:cNvSpPr txBox="1"/>
            <p:nvPr/>
          </p:nvSpPr>
          <p:spPr>
            <a:xfrm>
              <a:off x="6393113" y="6024799"/>
              <a:ext cx="107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 1: red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B7204A-1ECC-EA87-D51A-2721CB1ACB1A}"/>
                </a:ext>
              </a:extLst>
            </p:cNvPr>
            <p:cNvSpPr txBox="1"/>
            <p:nvPr/>
          </p:nvSpPr>
          <p:spPr>
            <a:xfrm>
              <a:off x="8105458" y="6024799"/>
              <a:ext cx="1304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 2: green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C04D01-D6D1-AB1D-509C-31C3DC4581CF}"/>
              </a:ext>
            </a:extLst>
          </p:cNvPr>
          <p:cNvGrpSpPr/>
          <p:nvPr/>
        </p:nvGrpSpPr>
        <p:grpSpPr>
          <a:xfrm>
            <a:off x="2435326" y="2393244"/>
            <a:ext cx="3547788" cy="980697"/>
            <a:chOff x="2435326" y="2393244"/>
            <a:chExt cx="3547788" cy="980697"/>
          </a:xfrm>
        </p:grpSpPr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94F82582-6DD1-7112-031E-1B98A2E03504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2435326" y="2393244"/>
              <a:ext cx="3547788" cy="310308"/>
            </a:xfrm>
            <a:prstGeom prst="bentConnector3">
              <a:avLst/>
            </a:prstGeom>
            <a:ln w="15875">
              <a:solidFill>
                <a:schemeClr val="bg2">
                  <a:lumMod val="25000"/>
                </a:schemeClr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019466B2-B415-AE06-0E06-A6E7A691FF40}"/>
                </a:ext>
              </a:extLst>
            </p:cNvPr>
            <p:cNvCxnSpPr>
              <a:cxnSpLocks/>
              <a:stCxn id="29" idx="3"/>
              <a:endCxn id="4" idx="1"/>
            </p:cNvCxnSpPr>
            <p:nvPr/>
          </p:nvCxnSpPr>
          <p:spPr>
            <a:xfrm flipV="1">
              <a:off x="2435326" y="2703552"/>
              <a:ext cx="3547788" cy="670389"/>
            </a:xfrm>
            <a:prstGeom prst="bentConnector3">
              <a:avLst/>
            </a:prstGeom>
            <a:ln w="15875">
              <a:solidFill>
                <a:schemeClr val="bg2">
                  <a:lumMod val="25000"/>
                </a:schemeClr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AF83E7-7EC8-FBD6-7EC4-6054347A8F05}"/>
                </a:ext>
              </a:extLst>
            </p:cNvPr>
            <p:cNvSpPr txBox="1"/>
            <p:nvPr/>
          </p:nvSpPr>
          <p:spPr>
            <a:xfrm>
              <a:off x="3095156" y="2700528"/>
              <a:ext cx="630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50000"/>
                    </a:schemeClr>
                  </a:solidFill>
                </a:rPr>
                <a:t>get()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D8016E-F673-5844-DCE5-B2D23F1259C3}"/>
              </a:ext>
            </a:extLst>
          </p:cNvPr>
          <p:cNvCxnSpPr/>
          <p:nvPr/>
        </p:nvCxnSpPr>
        <p:spPr>
          <a:xfrm>
            <a:off x="4845044" y="254958"/>
            <a:ext cx="0" cy="629259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DB199B-4EBD-40DB-52F9-2EC27D8B81A9}"/>
              </a:ext>
            </a:extLst>
          </p:cNvPr>
          <p:cNvGrpSpPr/>
          <p:nvPr/>
        </p:nvGrpSpPr>
        <p:grpSpPr>
          <a:xfrm>
            <a:off x="2435326" y="4960748"/>
            <a:ext cx="3450531" cy="661119"/>
            <a:chOff x="2435326" y="4960748"/>
            <a:chExt cx="3450531" cy="661119"/>
          </a:xfrm>
        </p:grpSpPr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C1F41686-AB5E-C3AF-7028-7FD6BC319C8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435326" y="4960748"/>
              <a:ext cx="3450531" cy="661119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25000"/>
                </a:schemeClr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010018-E28B-7339-0EF4-D9CDBC021184}"/>
                </a:ext>
              </a:extLst>
            </p:cNvPr>
            <p:cNvSpPr txBox="1"/>
            <p:nvPr/>
          </p:nvSpPr>
          <p:spPr>
            <a:xfrm>
              <a:off x="3108724" y="5115713"/>
              <a:ext cx="630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50000"/>
                    </a:schemeClr>
                  </a:solidFill>
                </a:rPr>
                <a:t>get()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E2D302-C2F2-BB51-433E-50BAB082B8F1}"/>
              </a:ext>
            </a:extLst>
          </p:cNvPr>
          <p:cNvGrpSpPr/>
          <p:nvPr/>
        </p:nvGrpSpPr>
        <p:grpSpPr>
          <a:xfrm>
            <a:off x="9354740" y="1936044"/>
            <a:ext cx="1644494" cy="1367100"/>
            <a:chOff x="9354740" y="1936044"/>
            <a:chExt cx="1644494" cy="1367100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97EA6E2C-A998-9502-F30D-D0E6688F9F6D}"/>
                </a:ext>
              </a:extLst>
            </p:cNvPr>
            <p:cNvSpPr/>
            <p:nvPr/>
          </p:nvSpPr>
          <p:spPr>
            <a:xfrm>
              <a:off x="10011786" y="1936044"/>
              <a:ext cx="914400" cy="914400"/>
            </a:xfrm>
            <a:prstGeom prst="smileyFac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EC5DD70B-9DBA-358E-3579-DB874EC8E520}"/>
                </a:ext>
              </a:extLst>
            </p:cNvPr>
            <p:cNvSpPr/>
            <p:nvPr/>
          </p:nvSpPr>
          <p:spPr>
            <a:xfrm>
              <a:off x="9354740" y="2190995"/>
              <a:ext cx="498479" cy="496711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2D327D-B585-27AB-3049-82A033A9C07C}"/>
                </a:ext>
              </a:extLst>
            </p:cNvPr>
            <p:cNvSpPr txBox="1"/>
            <p:nvPr/>
          </p:nvSpPr>
          <p:spPr>
            <a:xfrm>
              <a:off x="9821668" y="2933812"/>
              <a:ext cx="117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 3: blue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765209-003A-CC17-1E43-330ECE750962}"/>
              </a:ext>
            </a:extLst>
          </p:cNvPr>
          <p:cNvSpPr txBox="1"/>
          <p:nvPr/>
        </p:nvSpPr>
        <p:spPr>
          <a:xfrm>
            <a:off x="5111884" y="221838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 Store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141F42-DE90-D2BA-74BC-14B9F94F93F8}"/>
              </a:ext>
            </a:extLst>
          </p:cNvPr>
          <p:cNvGrpSpPr/>
          <p:nvPr/>
        </p:nvGrpSpPr>
        <p:grpSpPr>
          <a:xfrm>
            <a:off x="312256" y="1869747"/>
            <a:ext cx="2123070" cy="1961394"/>
            <a:chOff x="312256" y="1869747"/>
            <a:chExt cx="2123070" cy="1961394"/>
          </a:xfrm>
        </p:grpSpPr>
        <p:pic>
          <p:nvPicPr>
            <p:cNvPr id="9" name="Graphic 8" descr="User outline">
              <a:extLst>
                <a:ext uri="{FF2B5EF4-FFF2-40B4-BE49-F238E27FC236}">
                  <a16:creationId xmlns:a16="http://schemas.microsoft.com/office/drawing/2014/main" id="{C24E6206-6D79-E5AA-2344-E7E43B16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0926" y="1936044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User outline">
              <a:extLst>
                <a:ext uri="{FF2B5EF4-FFF2-40B4-BE49-F238E27FC236}">
                  <a16:creationId xmlns:a16="http://schemas.microsoft.com/office/drawing/2014/main" id="{17D36987-321C-5751-D737-BC175C13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0926" y="2916741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99435D-BDF5-9F37-7D4E-4E5CA45C757B}"/>
                </a:ext>
              </a:extLst>
            </p:cNvPr>
            <p:cNvSpPr txBox="1"/>
            <p:nvPr/>
          </p:nvSpPr>
          <p:spPr>
            <a:xfrm>
              <a:off x="312256" y="1869747"/>
              <a:ext cx="1311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In-session readers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132862-EB57-BA19-64AC-C776D4D45624}"/>
              </a:ext>
            </a:extLst>
          </p:cNvPr>
          <p:cNvGrpSpPr/>
          <p:nvPr/>
        </p:nvGrpSpPr>
        <p:grpSpPr>
          <a:xfrm>
            <a:off x="311390" y="4404122"/>
            <a:ext cx="2123936" cy="1013826"/>
            <a:chOff x="311390" y="4404122"/>
            <a:chExt cx="2123936" cy="1013826"/>
          </a:xfrm>
        </p:grpSpPr>
        <p:pic>
          <p:nvPicPr>
            <p:cNvPr id="7" name="Graphic 6" descr="User with solid fill">
              <a:extLst>
                <a:ext uri="{FF2B5EF4-FFF2-40B4-BE49-F238E27FC236}">
                  <a16:creationId xmlns:a16="http://schemas.microsoft.com/office/drawing/2014/main" id="{91BE5F47-0377-A60A-F8EA-DBB2CEF0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0926" y="450354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71A07C-1F9B-B236-0E5D-8F2163947EF6}"/>
                </a:ext>
              </a:extLst>
            </p:cNvPr>
            <p:cNvSpPr txBox="1"/>
            <p:nvPr/>
          </p:nvSpPr>
          <p:spPr>
            <a:xfrm>
              <a:off x="311390" y="4404122"/>
              <a:ext cx="1593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Out-of-session readers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7EB271-D081-2E77-3D78-086AE53E3B76}"/>
              </a:ext>
            </a:extLst>
          </p:cNvPr>
          <p:cNvGrpSpPr/>
          <p:nvPr/>
        </p:nvGrpSpPr>
        <p:grpSpPr>
          <a:xfrm>
            <a:off x="3424066" y="406504"/>
            <a:ext cx="1058254" cy="1111095"/>
            <a:chOff x="3424066" y="406504"/>
            <a:chExt cx="1058254" cy="1111095"/>
          </a:xfrm>
        </p:grpSpPr>
        <p:pic>
          <p:nvPicPr>
            <p:cNvPr id="17" name="Graphic 16" descr="Artist female outline">
              <a:extLst>
                <a:ext uri="{FF2B5EF4-FFF2-40B4-BE49-F238E27FC236}">
                  <a16:creationId xmlns:a16="http://schemas.microsoft.com/office/drawing/2014/main" id="{345171E0-EF5F-4684-33A8-0D1CF81ED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67920" y="406504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3C30B7-B654-0FA8-7122-D5A1FAA6E9CC}"/>
                </a:ext>
              </a:extLst>
            </p:cNvPr>
            <p:cNvSpPr txBox="1"/>
            <p:nvPr/>
          </p:nvSpPr>
          <p:spPr>
            <a:xfrm>
              <a:off x="3424066" y="1240600"/>
              <a:ext cx="5629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writer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74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362139F-F5DE-DB9A-40F2-BC786C28EB80}"/>
              </a:ext>
            </a:extLst>
          </p:cNvPr>
          <p:cNvSpPr/>
          <p:nvPr/>
        </p:nvSpPr>
        <p:spPr>
          <a:xfrm>
            <a:off x="7762061" y="2712050"/>
            <a:ext cx="4248718" cy="716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AB46081-96FC-126F-853F-9055CB6EAA4D}"/>
              </a:ext>
            </a:extLst>
          </p:cNvPr>
          <p:cNvSpPr/>
          <p:nvPr/>
        </p:nvSpPr>
        <p:spPr>
          <a:xfrm>
            <a:off x="3561772" y="2712050"/>
            <a:ext cx="3729271" cy="716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D1C27-8F66-5D13-8BE3-B482C956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5" y="24485"/>
            <a:ext cx="10515600" cy="716588"/>
          </a:xfrm>
        </p:spPr>
        <p:txBody>
          <a:bodyPr/>
          <a:lstStyle/>
          <a:p>
            <a:r>
              <a:rPr lang="en-US" dirty="0"/>
              <a:t>Replication Consistency by Group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5B0A78-255F-2047-B042-C6D654892B48}"/>
              </a:ext>
            </a:extLst>
          </p:cNvPr>
          <p:cNvGrpSpPr/>
          <p:nvPr/>
        </p:nvGrpSpPr>
        <p:grpSpPr>
          <a:xfrm>
            <a:off x="1087827" y="2365844"/>
            <a:ext cx="1233489" cy="1704975"/>
            <a:chOff x="4089304" y="2794150"/>
            <a:chExt cx="1233489" cy="1704975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EA3A3F6A-E450-8D4B-8BC2-984AB7A54028}"/>
                </a:ext>
              </a:extLst>
            </p:cNvPr>
            <p:cNvSpPr/>
            <p:nvPr/>
          </p:nvSpPr>
          <p:spPr>
            <a:xfrm>
              <a:off x="4089304" y="2794150"/>
              <a:ext cx="1233489" cy="1704975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B9C28C21-0DE4-1308-52F9-6D308A8646BD}"/>
                </a:ext>
              </a:extLst>
            </p:cNvPr>
            <p:cNvSpPr/>
            <p:nvPr/>
          </p:nvSpPr>
          <p:spPr>
            <a:xfrm>
              <a:off x="4093334" y="3182502"/>
              <a:ext cx="1229459" cy="460049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50000"/>
                <a:alpha val="67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6460C0-F7E7-BF2B-6EC4-C1363A11509F}"/>
                </a:ext>
              </a:extLst>
            </p:cNvPr>
            <p:cNvSpPr txBox="1"/>
            <p:nvPr/>
          </p:nvSpPr>
          <p:spPr>
            <a:xfrm>
              <a:off x="4486960" y="3423921"/>
              <a:ext cx="7524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Primary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D96C1E-8C09-A54E-C2F3-39E24770DD52}"/>
              </a:ext>
            </a:extLst>
          </p:cNvPr>
          <p:cNvGrpSpPr/>
          <p:nvPr/>
        </p:nvGrpSpPr>
        <p:grpSpPr>
          <a:xfrm>
            <a:off x="3750364" y="2409662"/>
            <a:ext cx="1233489" cy="1704975"/>
            <a:chOff x="6448274" y="2845944"/>
            <a:chExt cx="1233489" cy="1704975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8D841AD-97F2-F4F7-1C0B-ADF4008EC3AC}"/>
                </a:ext>
              </a:extLst>
            </p:cNvPr>
            <p:cNvSpPr/>
            <p:nvPr/>
          </p:nvSpPr>
          <p:spPr>
            <a:xfrm>
              <a:off x="6448274" y="2845944"/>
              <a:ext cx="1233489" cy="1704975"/>
            </a:xfrm>
            <a:prstGeom prst="can">
              <a:avLst/>
            </a:prstGeom>
            <a:solidFill>
              <a:schemeClr val="accent4">
                <a:lumMod val="20000"/>
                <a:lumOff val="80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76F362E9-A93E-4306-9107-B4DC233EF230}"/>
                </a:ext>
              </a:extLst>
            </p:cNvPr>
            <p:cNvSpPr/>
            <p:nvPr/>
          </p:nvSpPr>
          <p:spPr>
            <a:xfrm>
              <a:off x="6452304" y="3234296"/>
              <a:ext cx="1229459" cy="460049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25E037-5997-154A-6045-233EE43B72D3}"/>
                </a:ext>
              </a:extLst>
            </p:cNvPr>
            <p:cNvSpPr txBox="1"/>
            <p:nvPr/>
          </p:nvSpPr>
          <p:spPr>
            <a:xfrm>
              <a:off x="6835490" y="3463446"/>
              <a:ext cx="8302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Replica 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00190A-0416-05CB-BD46-C19512C15971}"/>
              </a:ext>
            </a:extLst>
          </p:cNvPr>
          <p:cNvGrpSpPr/>
          <p:nvPr/>
        </p:nvGrpSpPr>
        <p:grpSpPr>
          <a:xfrm>
            <a:off x="5831540" y="2409662"/>
            <a:ext cx="1233489" cy="1728579"/>
            <a:chOff x="8480065" y="2845945"/>
            <a:chExt cx="1233489" cy="1728579"/>
          </a:xfrm>
        </p:grpSpPr>
        <p:sp>
          <p:nvSpPr>
            <p:cNvPr id="8" name="Can 7">
              <a:extLst>
                <a:ext uri="{FF2B5EF4-FFF2-40B4-BE49-F238E27FC236}">
                  <a16:creationId xmlns:a16="http://schemas.microsoft.com/office/drawing/2014/main" id="{1F6A3B71-5AAB-072F-E3F1-A921CB9E00DE}"/>
                </a:ext>
              </a:extLst>
            </p:cNvPr>
            <p:cNvSpPr/>
            <p:nvPr/>
          </p:nvSpPr>
          <p:spPr>
            <a:xfrm>
              <a:off x="8480065" y="2845945"/>
              <a:ext cx="1233489" cy="1728579"/>
            </a:xfrm>
            <a:prstGeom prst="can">
              <a:avLst/>
            </a:prstGeom>
            <a:solidFill>
              <a:schemeClr val="accent4">
                <a:lumMod val="20000"/>
                <a:lumOff val="80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92E320DB-661F-FD0C-E031-6DCEB41D3DFF}"/>
                </a:ext>
              </a:extLst>
            </p:cNvPr>
            <p:cNvSpPr/>
            <p:nvPr/>
          </p:nvSpPr>
          <p:spPr>
            <a:xfrm>
              <a:off x="8484095" y="3234297"/>
              <a:ext cx="1229459" cy="460049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F7425A-E509-9350-A00D-E619F02F93CA}"/>
                </a:ext>
              </a:extLst>
            </p:cNvPr>
            <p:cNvSpPr txBox="1"/>
            <p:nvPr/>
          </p:nvSpPr>
          <p:spPr>
            <a:xfrm>
              <a:off x="8856876" y="3463446"/>
              <a:ext cx="8302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Replica 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59FA42-F61D-1839-9253-BADFAFA2D815}"/>
              </a:ext>
            </a:extLst>
          </p:cNvPr>
          <p:cNvGrpSpPr/>
          <p:nvPr/>
        </p:nvGrpSpPr>
        <p:grpSpPr>
          <a:xfrm>
            <a:off x="8211108" y="2421463"/>
            <a:ext cx="1233489" cy="1704975"/>
            <a:chOff x="6448274" y="2845944"/>
            <a:chExt cx="1233489" cy="1704975"/>
          </a:xfrm>
        </p:grpSpPr>
        <p:sp>
          <p:nvSpPr>
            <p:cNvPr id="51" name="Can 50">
              <a:extLst>
                <a:ext uri="{FF2B5EF4-FFF2-40B4-BE49-F238E27FC236}">
                  <a16:creationId xmlns:a16="http://schemas.microsoft.com/office/drawing/2014/main" id="{7814CD7D-CE15-8083-368D-944E48CCC83E}"/>
                </a:ext>
              </a:extLst>
            </p:cNvPr>
            <p:cNvSpPr/>
            <p:nvPr/>
          </p:nvSpPr>
          <p:spPr>
            <a:xfrm>
              <a:off x="6448274" y="2845944"/>
              <a:ext cx="1233489" cy="1704975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67BB5846-4615-51F2-6871-DAC3D742C134}"/>
                </a:ext>
              </a:extLst>
            </p:cNvPr>
            <p:cNvSpPr/>
            <p:nvPr/>
          </p:nvSpPr>
          <p:spPr>
            <a:xfrm>
              <a:off x="6452304" y="3234296"/>
              <a:ext cx="1229459" cy="460049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F22030-41E0-7C9B-65DB-B0EC5D516DB9}"/>
                </a:ext>
              </a:extLst>
            </p:cNvPr>
            <p:cNvSpPr txBox="1"/>
            <p:nvPr/>
          </p:nvSpPr>
          <p:spPr>
            <a:xfrm>
              <a:off x="6835490" y="3463446"/>
              <a:ext cx="8302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Replica 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7EE201-D71F-6A09-3BAC-FB38575D8656}"/>
              </a:ext>
            </a:extLst>
          </p:cNvPr>
          <p:cNvGrpSpPr/>
          <p:nvPr/>
        </p:nvGrpSpPr>
        <p:grpSpPr>
          <a:xfrm>
            <a:off x="10426069" y="2409662"/>
            <a:ext cx="1233489" cy="1728579"/>
            <a:chOff x="8480065" y="2845945"/>
            <a:chExt cx="1233489" cy="1728579"/>
          </a:xfrm>
        </p:grpSpPr>
        <p:sp>
          <p:nvSpPr>
            <p:cNvPr id="55" name="Can 54">
              <a:extLst>
                <a:ext uri="{FF2B5EF4-FFF2-40B4-BE49-F238E27FC236}">
                  <a16:creationId xmlns:a16="http://schemas.microsoft.com/office/drawing/2014/main" id="{B88383A4-7114-A1F0-F420-4E2D2B12510C}"/>
                </a:ext>
              </a:extLst>
            </p:cNvPr>
            <p:cNvSpPr/>
            <p:nvPr/>
          </p:nvSpPr>
          <p:spPr>
            <a:xfrm>
              <a:off x="8480065" y="2845945"/>
              <a:ext cx="1233489" cy="1728579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4DC8A2B8-4BE3-2396-52D8-C3793E425CD6}"/>
                </a:ext>
              </a:extLst>
            </p:cNvPr>
            <p:cNvSpPr/>
            <p:nvPr/>
          </p:nvSpPr>
          <p:spPr>
            <a:xfrm>
              <a:off x="8484095" y="3234297"/>
              <a:ext cx="1229459" cy="460049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B5E84B-0573-E715-72D6-A12E7DC142A3}"/>
                </a:ext>
              </a:extLst>
            </p:cNvPr>
            <p:cNvSpPr txBox="1"/>
            <p:nvPr/>
          </p:nvSpPr>
          <p:spPr>
            <a:xfrm>
              <a:off x="8856876" y="3463446"/>
              <a:ext cx="8302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Replica 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726B35F-6E76-07A7-3208-6D3CAE6DD75D}"/>
              </a:ext>
            </a:extLst>
          </p:cNvPr>
          <p:cNvGrpSpPr/>
          <p:nvPr/>
        </p:nvGrpSpPr>
        <p:grpSpPr>
          <a:xfrm>
            <a:off x="1870313" y="4114638"/>
            <a:ext cx="4579986" cy="2537359"/>
            <a:chOff x="1870313" y="4114638"/>
            <a:chExt cx="4579986" cy="253735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B9A8899-FF16-D711-A7FC-A332558567EC}"/>
                </a:ext>
              </a:extLst>
            </p:cNvPr>
            <p:cNvSpPr txBox="1"/>
            <p:nvPr/>
          </p:nvSpPr>
          <p:spPr>
            <a:xfrm>
              <a:off x="1870313" y="6338751"/>
              <a:ext cx="1444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In-session Clients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0551244-C81E-9961-96F4-9F373F928544}"/>
                </a:ext>
              </a:extLst>
            </p:cNvPr>
            <p:cNvSpPr/>
            <p:nvPr/>
          </p:nvSpPr>
          <p:spPr>
            <a:xfrm>
              <a:off x="3401949" y="5043116"/>
              <a:ext cx="3048350" cy="1608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6C01B95-8BBA-5506-BBA7-ADA91311ED70}"/>
                </a:ext>
              </a:extLst>
            </p:cNvPr>
            <p:cNvSpPr/>
            <p:nvPr/>
          </p:nvSpPr>
          <p:spPr>
            <a:xfrm>
              <a:off x="5176207" y="5540828"/>
              <a:ext cx="91440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CAD3571-D34F-DED7-BE83-263C847D4ECD}"/>
                </a:ext>
              </a:extLst>
            </p:cNvPr>
            <p:cNvSpPr/>
            <p:nvPr/>
          </p:nvSpPr>
          <p:spPr>
            <a:xfrm>
              <a:off x="3661052" y="5540828"/>
              <a:ext cx="91440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D8ACCF88-002A-3D53-85BE-2BBB13F24962}"/>
                </a:ext>
              </a:extLst>
            </p:cNvPr>
            <p:cNvCxnSpPr>
              <a:cxnSpLocks/>
              <a:stCxn id="59" idx="0"/>
              <a:endCxn id="6" idx="3"/>
            </p:cNvCxnSpPr>
            <p:nvPr/>
          </p:nvCxnSpPr>
          <p:spPr>
            <a:xfrm rot="5400000" flipH="1" flipV="1">
              <a:off x="3529585" y="4703305"/>
              <a:ext cx="1426191" cy="248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6D3D7A-85C0-8544-3187-9681030B42FD}"/>
                </a:ext>
              </a:extLst>
            </p:cNvPr>
            <p:cNvCxnSpPr>
              <a:cxnSpLocks/>
              <a:stCxn id="58" idx="0"/>
              <a:endCxn id="8" idx="3"/>
            </p:cNvCxnSpPr>
            <p:nvPr/>
          </p:nvCxnSpPr>
          <p:spPr>
            <a:xfrm rot="5400000" flipH="1" flipV="1">
              <a:off x="5339553" y="4432096"/>
              <a:ext cx="1402587" cy="8148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F2E2ED-A36E-D977-9CF0-C911F452B6D1}"/>
              </a:ext>
            </a:extLst>
          </p:cNvPr>
          <p:cNvGrpSpPr/>
          <p:nvPr/>
        </p:nvGrpSpPr>
        <p:grpSpPr>
          <a:xfrm>
            <a:off x="7648216" y="4126438"/>
            <a:ext cx="2583513" cy="2520091"/>
            <a:chOff x="7648216" y="4126438"/>
            <a:chExt cx="2583513" cy="2520091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0E3235B7-DFD0-703D-01F9-68F79C04347A}"/>
                </a:ext>
              </a:extLst>
            </p:cNvPr>
            <p:cNvSpPr/>
            <p:nvPr/>
          </p:nvSpPr>
          <p:spPr>
            <a:xfrm>
              <a:off x="9317329" y="5540828"/>
              <a:ext cx="914400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C3</a:t>
              </a:r>
            </a:p>
          </p:txBody>
        </p: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0C25E118-05B1-487E-997F-11841735D3B6}"/>
                </a:ext>
              </a:extLst>
            </p:cNvPr>
            <p:cNvCxnSpPr>
              <a:cxnSpLocks/>
              <a:stCxn id="67" idx="0"/>
              <a:endCxn id="51" idx="3"/>
            </p:cNvCxnSpPr>
            <p:nvPr/>
          </p:nvCxnSpPr>
          <p:spPr>
            <a:xfrm rot="16200000" flipV="1">
              <a:off x="8593996" y="4360295"/>
              <a:ext cx="1414390" cy="9466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8F65561-95FB-2894-017A-251C31946FDA}"/>
                </a:ext>
              </a:extLst>
            </p:cNvPr>
            <p:cNvSpPr txBox="1"/>
            <p:nvPr/>
          </p:nvSpPr>
          <p:spPr>
            <a:xfrm>
              <a:off x="7648216" y="6338752"/>
              <a:ext cx="1701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Out-of-session Client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36E3CBC-3E49-9AE6-0A14-9B3FBADD2FC2}"/>
              </a:ext>
            </a:extLst>
          </p:cNvPr>
          <p:cNvSpPr txBox="1"/>
          <p:nvPr/>
        </p:nvSpPr>
        <p:spPr>
          <a:xfrm>
            <a:off x="4411287" y="1621755"/>
            <a:ext cx="2490875" cy="400110"/>
          </a:xfrm>
          <a:prstGeom prst="rect">
            <a:avLst/>
          </a:prstGeom>
          <a:solidFill>
            <a:srgbClr val="D5FC79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</a:t>
            </a:r>
            <a:r>
              <a:rPr lang="en-US" sz="2000" dirty="0"/>
              <a:t>inearizable</a:t>
            </a:r>
            <a:r>
              <a:rPr lang="en-US" sz="1400" dirty="0"/>
              <a:t> Replica Group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7AE513-EE1A-B437-EB61-8C74F382431E}"/>
              </a:ext>
            </a:extLst>
          </p:cNvPr>
          <p:cNvSpPr txBox="1"/>
          <p:nvPr/>
        </p:nvSpPr>
        <p:spPr>
          <a:xfrm>
            <a:off x="9428607" y="1621755"/>
            <a:ext cx="2350067" cy="400110"/>
          </a:xfrm>
          <a:prstGeom prst="rect">
            <a:avLst/>
          </a:prstGeom>
          <a:solidFill>
            <a:srgbClr val="D5FC79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equential</a:t>
            </a:r>
            <a:r>
              <a:rPr lang="en-US" sz="1400" dirty="0"/>
              <a:t> Replica Group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8BFA944-1C0B-A954-43B6-B04F06571429}"/>
              </a:ext>
            </a:extLst>
          </p:cNvPr>
          <p:cNvCxnSpPr>
            <a:cxnSpLocks/>
            <a:stCxn id="78" idx="2"/>
            <a:endCxn id="77" idx="0"/>
          </p:cNvCxnSpPr>
          <p:nvPr/>
        </p:nvCxnSpPr>
        <p:spPr>
          <a:xfrm rot="5400000">
            <a:off x="5196475" y="2251799"/>
            <a:ext cx="690185" cy="23031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0CF0685A-0ECC-0A1D-8107-7057EE95518B}"/>
              </a:ext>
            </a:extLst>
          </p:cNvPr>
          <p:cNvCxnSpPr>
            <a:cxnSpLocks/>
            <a:stCxn id="80" idx="2"/>
            <a:endCxn id="79" idx="0"/>
          </p:cNvCxnSpPr>
          <p:nvPr/>
        </p:nvCxnSpPr>
        <p:spPr>
          <a:xfrm rot="5400000">
            <a:off x="9899939" y="2008347"/>
            <a:ext cx="690185" cy="71722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5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B969883-4B43-0A2B-7078-EBA48D93DA96}"/>
              </a:ext>
            </a:extLst>
          </p:cNvPr>
          <p:cNvSpPr/>
          <p:nvPr/>
        </p:nvSpPr>
        <p:spPr>
          <a:xfrm>
            <a:off x="711759" y="4179327"/>
            <a:ext cx="1338460" cy="5401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In-session Reader Client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EBCBD49-DFF1-8E2C-CBED-BB67EDDFA972}"/>
              </a:ext>
            </a:extLst>
          </p:cNvPr>
          <p:cNvSpPr/>
          <p:nvPr/>
        </p:nvSpPr>
        <p:spPr>
          <a:xfrm>
            <a:off x="426752" y="5088780"/>
            <a:ext cx="1623467" cy="5401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out-of-session  Reader Client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D29249-6225-E618-C887-EC8ACE4D490D}"/>
              </a:ext>
            </a:extLst>
          </p:cNvPr>
          <p:cNvSpPr/>
          <p:nvPr/>
        </p:nvSpPr>
        <p:spPr>
          <a:xfrm>
            <a:off x="711759" y="3268888"/>
            <a:ext cx="1338460" cy="540122"/>
          </a:xfrm>
          <a:prstGeom prst="roundRect">
            <a:avLst/>
          </a:prstGeom>
          <a:solidFill>
            <a:srgbClr val="FF7E7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Writer Client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C215255-DCE3-9C12-0BE5-9A9CA3ADE7E9}"/>
              </a:ext>
            </a:extLst>
          </p:cNvPr>
          <p:cNvCxnSpPr>
            <a:cxnSpLocks/>
            <a:stCxn id="26" idx="3"/>
            <a:endCxn id="44" idx="2"/>
          </p:cNvCxnSpPr>
          <p:nvPr/>
        </p:nvCxnSpPr>
        <p:spPr>
          <a:xfrm flipV="1">
            <a:off x="2050219" y="2684659"/>
            <a:ext cx="2610302" cy="854290"/>
          </a:xfrm>
          <a:prstGeom prst="bentConnector3">
            <a:avLst/>
          </a:prstGeom>
          <a:ln w="15875">
            <a:solidFill>
              <a:srgbClr val="FF000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A02D9F5-01FA-E42E-51B7-EE27D882C584}"/>
              </a:ext>
            </a:extLst>
          </p:cNvPr>
          <p:cNvSpPr txBox="1"/>
          <p:nvPr/>
        </p:nvSpPr>
        <p:spPr>
          <a:xfrm>
            <a:off x="7022768" y="371475"/>
            <a:ext cx="4511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7030A0"/>
                </a:solidFill>
              </a:rPr>
              <a:t>Time T 2: </a:t>
            </a:r>
          </a:p>
          <a:p>
            <a:r>
              <a:rPr lang="en-US" sz="1600" dirty="0"/>
              <a:t>2.1 {k, v3}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primary</a:t>
            </a:r>
          </a:p>
          <a:p>
            <a:r>
              <a:rPr lang="en-US" sz="1600" dirty="0"/>
              <a:t>2.2 Readers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In-session clients blocked on 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Out-of-session can still read {k, v1}, {k, v2} 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5BDDF30-4E2E-7B37-274C-73D8570D455F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2050219" y="4368798"/>
            <a:ext cx="4272129" cy="80590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prstDash val="sysDash"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B736FB3-EAF0-E19E-8DD8-BB9460E6A589}"/>
              </a:ext>
            </a:extLst>
          </p:cNvPr>
          <p:cNvSpPr txBox="1"/>
          <p:nvPr/>
        </p:nvSpPr>
        <p:spPr>
          <a:xfrm>
            <a:off x="2602278" y="318327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4E7DDB-EF8D-C797-87BA-F35F74B480DE}"/>
              </a:ext>
            </a:extLst>
          </p:cNvPr>
          <p:cNvSpPr txBox="1"/>
          <p:nvPr/>
        </p:nvSpPr>
        <p:spPr>
          <a:xfrm>
            <a:off x="2602277" y="4094514"/>
            <a:ext cx="5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94147D-D740-736A-33A7-51A738862945}"/>
              </a:ext>
            </a:extLst>
          </p:cNvPr>
          <p:cNvSpPr txBox="1"/>
          <p:nvPr/>
        </p:nvSpPr>
        <p:spPr>
          <a:xfrm>
            <a:off x="2599052" y="4992186"/>
            <a:ext cx="5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1B4CC-499C-E82E-3111-3694DEDC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48" y="4161625"/>
            <a:ext cx="408720" cy="414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C5F15-FF36-41F2-3B51-454165F4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87" y="5354718"/>
            <a:ext cx="408720" cy="39213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44F5F7-FF7A-7052-B895-BA378556D0B6}"/>
              </a:ext>
            </a:extLst>
          </p:cNvPr>
          <p:cNvGrpSpPr/>
          <p:nvPr/>
        </p:nvGrpSpPr>
        <p:grpSpPr>
          <a:xfrm>
            <a:off x="6731068" y="3317284"/>
            <a:ext cx="1233489" cy="1420846"/>
            <a:chOff x="6448274" y="2845944"/>
            <a:chExt cx="1233489" cy="1704975"/>
          </a:xfrm>
        </p:grpSpPr>
        <p:sp>
          <p:nvSpPr>
            <p:cNvPr id="55" name="Can 54">
              <a:extLst>
                <a:ext uri="{FF2B5EF4-FFF2-40B4-BE49-F238E27FC236}">
                  <a16:creationId xmlns:a16="http://schemas.microsoft.com/office/drawing/2014/main" id="{F88A0B9B-EBC0-EC25-941D-2A7178BF2366}"/>
                </a:ext>
              </a:extLst>
            </p:cNvPr>
            <p:cNvSpPr/>
            <p:nvPr/>
          </p:nvSpPr>
          <p:spPr>
            <a:xfrm>
              <a:off x="6448274" y="2845944"/>
              <a:ext cx="1233489" cy="1704975"/>
            </a:xfrm>
            <a:prstGeom prst="can">
              <a:avLst/>
            </a:prstGeom>
            <a:solidFill>
              <a:schemeClr val="accent4">
                <a:lumMod val="40000"/>
                <a:lumOff val="60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BE3201F7-F5DB-F1F6-CE9F-94E896D444B0}"/>
                </a:ext>
              </a:extLst>
            </p:cNvPr>
            <p:cNvSpPr/>
            <p:nvPr/>
          </p:nvSpPr>
          <p:spPr>
            <a:xfrm>
              <a:off x="6452304" y="3234296"/>
              <a:ext cx="1229459" cy="460049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4EA71FE-8B4A-7BEA-34AD-BD7C56F79CFD}"/>
                </a:ext>
              </a:extLst>
            </p:cNvPr>
            <p:cNvSpPr txBox="1"/>
            <p:nvPr/>
          </p:nvSpPr>
          <p:spPr>
            <a:xfrm>
              <a:off x="6739974" y="3435965"/>
              <a:ext cx="830283" cy="25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Sync Replica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35AAEE-0A4B-78F1-2048-240C4A0D4E02}"/>
              </a:ext>
            </a:extLst>
          </p:cNvPr>
          <p:cNvGrpSpPr/>
          <p:nvPr/>
        </p:nvGrpSpPr>
        <p:grpSpPr>
          <a:xfrm>
            <a:off x="9089881" y="4918479"/>
            <a:ext cx="2048228" cy="1420846"/>
            <a:chOff x="9089881" y="4918479"/>
            <a:chExt cx="2048228" cy="1420846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B2175F-AEEF-D34F-F527-9912C462AE06}"/>
                </a:ext>
              </a:extLst>
            </p:cNvPr>
            <p:cNvGrpSpPr/>
            <p:nvPr/>
          </p:nvGrpSpPr>
          <p:grpSpPr>
            <a:xfrm>
              <a:off x="9089881" y="4918479"/>
              <a:ext cx="1233489" cy="1420846"/>
              <a:chOff x="6448274" y="2845944"/>
              <a:chExt cx="1233489" cy="1704975"/>
            </a:xfrm>
          </p:grpSpPr>
          <p:sp>
            <p:nvSpPr>
              <p:cNvPr id="59" name="Can 58">
                <a:extLst>
                  <a:ext uri="{FF2B5EF4-FFF2-40B4-BE49-F238E27FC236}">
                    <a16:creationId xmlns:a16="http://schemas.microsoft.com/office/drawing/2014/main" id="{1D100C50-661C-A692-397A-454BAF30A5C8}"/>
                  </a:ext>
                </a:extLst>
              </p:cNvPr>
              <p:cNvSpPr/>
              <p:nvPr/>
            </p:nvSpPr>
            <p:spPr>
              <a:xfrm>
                <a:off x="6448274" y="2845944"/>
                <a:ext cx="1233489" cy="1704975"/>
              </a:xfrm>
              <a:prstGeom prst="can">
                <a:avLst/>
              </a:prstGeom>
              <a:solidFill>
                <a:schemeClr val="accent4">
                  <a:lumMod val="20000"/>
                  <a:lumOff val="80000"/>
                  <a:alpha val="68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an 59">
                <a:extLst>
                  <a:ext uri="{FF2B5EF4-FFF2-40B4-BE49-F238E27FC236}">
                    <a16:creationId xmlns:a16="http://schemas.microsoft.com/office/drawing/2014/main" id="{BF2182B3-4308-B9EB-0D80-03CABE219B98}"/>
                  </a:ext>
                </a:extLst>
              </p:cNvPr>
              <p:cNvSpPr/>
              <p:nvPr/>
            </p:nvSpPr>
            <p:spPr>
              <a:xfrm>
                <a:off x="6452304" y="3234296"/>
                <a:ext cx="1229459" cy="460049"/>
              </a:xfrm>
              <a:prstGeom prst="can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46533" dir="5400000" algn="ctr" rotWithShape="0">
                  <a:schemeClr val="bg1">
                    <a:lumMod val="50000"/>
                    <a:alpha val="4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DD3ECFA-F568-0C4B-4AE4-AB0AF601EBAE}"/>
                  </a:ext>
                </a:extLst>
              </p:cNvPr>
              <p:cNvSpPr txBox="1"/>
              <p:nvPr/>
            </p:nvSpPr>
            <p:spPr>
              <a:xfrm>
                <a:off x="6649876" y="3440714"/>
                <a:ext cx="830283" cy="25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Async Replica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BB6C9-92CF-D725-4D40-384A8FADB0FC}"/>
                </a:ext>
              </a:extLst>
            </p:cNvPr>
            <p:cNvSpPr txBox="1"/>
            <p:nvPr/>
          </p:nvSpPr>
          <p:spPr>
            <a:xfrm>
              <a:off x="10327400" y="5324428"/>
              <a:ext cx="81070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k, v1, v2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A48136-8353-1204-00C5-45205A347534}"/>
              </a:ext>
            </a:extLst>
          </p:cNvPr>
          <p:cNvGrpSpPr/>
          <p:nvPr/>
        </p:nvGrpSpPr>
        <p:grpSpPr>
          <a:xfrm>
            <a:off x="4656491" y="1647196"/>
            <a:ext cx="2032640" cy="1420846"/>
            <a:chOff x="4656491" y="1647196"/>
            <a:chExt cx="2032640" cy="142084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55FEB9-3E94-6A96-5C90-E56572C02D16}"/>
                </a:ext>
              </a:extLst>
            </p:cNvPr>
            <p:cNvSpPr txBox="1"/>
            <p:nvPr/>
          </p:nvSpPr>
          <p:spPr>
            <a:xfrm>
              <a:off x="5878422" y="2580200"/>
              <a:ext cx="7524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dirty="0"/>
                <a:t>k, v3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DBF9C5-A886-E7C4-1D05-8FBDF3DBDA32}"/>
                </a:ext>
              </a:extLst>
            </p:cNvPr>
            <p:cNvSpPr txBox="1"/>
            <p:nvPr/>
          </p:nvSpPr>
          <p:spPr>
            <a:xfrm>
              <a:off x="5878422" y="2058894"/>
              <a:ext cx="81070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k, v1, v2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7F442F7-2241-4DB7-EBD7-6F87B9551644}"/>
                </a:ext>
              </a:extLst>
            </p:cNvPr>
            <p:cNvGrpSpPr/>
            <p:nvPr/>
          </p:nvGrpSpPr>
          <p:grpSpPr>
            <a:xfrm>
              <a:off x="4656491" y="1647196"/>
              <a:ext cx="1233489" cy="1420846"/>
              <a:chOff x="4656491" y="1647196"/>
              <a:chExt cx="1233489" cy="14208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32D4A2E-81E9-9A29-FFB6-EEF612533EA6}"/>
                  </a:ext>
                </a:extLst>
              </p:cNvPr>
              <p:cNvGrpSpPr/>
              <p:nvPr/>
            </p:nvGrpSpPr>
            <p:grpSpPr>
              <a:xfrm>
                <a:off x="4656491" y="1647196"/>
                <a:ext cx="1233489" cy="1420846"/>
                <a:chOff x="4089304" y="2794150"/>
                <a:chExt cx="1233489" cy="1704975"/>
              </a:xfrm>
            </p:grpSpPr>
            <p:sp>
              <p:nvSpPr>
                <p:cNvPr id="20" name="Can 19">
                  <a:extLst>
                    <a:ext uri="{FF2B5EF4-FFF2-40B4-BE49-F238E27FC236}">
                      <a16:creationId xmlns:a16="http://schemas.microsoft.com/office/drawing/2014/main" id="{C7E0BC2A-E0B8-BC03-B75C-02212B45E1C4}"/>
                    </a:ext>
                  </a:extLst>
                </p:cNvPr>
                <p:cNvSpPr/>
                <p:nvPr/>
              </p:nvSpPr>
              <p:spPr>
                <a:xfrm>
                  <a:off x="4089304" y="2794150"/>
                  <a:ext cx="1233489" cy="1704975"/>
                </a:xfrm>
                <a:prstGeom prst="can">
                  <a:avLst/>
                </a:prstGeom>
                <a:solidFill>
                  <a:schemeClr val="accent4">
                    <a:lumMod val="60000"/>
                    <a:lumOff val="40000"/>
                    <a:alpha val="68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an 20">
                  <a:extLst>
                    <a:ext uri="{FF2B5EF4-FFF2-40B4-BE49-F238E27FC236}">
                      <a16:creationId xmlns:a16="http://schemas.microsoft.com/office/drawing/2014/main" id="{EFCF3BF5-9741-FA59-9FB9-A266DE0191E4}"/>
                    </a:ext>
                  </a:extLst>
                </p:cNvPr>
                <p:cNvSpPr/>
                <p:nvPr/>
              </p:nvSpPr>
              <p:spPr>
                <a:xfrm>
                  <a:off x="4093334" y="3182502"/>
                  <a:ext cx="1229459" cy="460049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  <a:alpha val="67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50800" dist="46533" dir="5400000" algn="ctr" rotWithShape="0">
                    <a:schemeClr val="bg1">
                      <a:lumMod val="50000"/>
                      <a:alpha val="43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C7AF113-3988-18DD-5866-B6BDA868811D}"/>
                    </a:ext>
                  </a:extLst>
                </p:cNvPr>
                <p:cNvSpPr txBox="1"/>
                <p:nvPr/>
              </p:nvSpPr>
              <p:spPr>
                <a:xfrm>
                  <a:off x="4486960" y="3423922"/>
                  <a:ext cx="752414" cy="25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</a:rPr>
                    <a:t>Primary</a:t>
                  </a:r>
                </a:p>
              </p:txBody>
            </p:sp>
          </p:grpSp>
          <p:sp>
            <p:nvSpPr>
              <p:cNvPr id="44" name="Can 43">
                <a:extLst>
                  <a:ext uri="{FF2B5EF4-FFF2-40B4-BE49-F238E27FC236}">
                    <a16:creationId xmlns:a16="http://schemas.microsoft.com/office/drawing/2014/main" id="{1B17F6B6-878E-BFD3-57F7-1FEC80B7CF4E}"/>
                  </a:ext>
                </a:extLst>
              </p:cNvPr>
              <p:cNvSpPr/>
              <p:nvPr/>
            </p:nvSpPr>
            <p:spPr>
              <a:xfrm>
                <a:off x="4660521" y="2492967"/>
                <a:ext cx="1229459" cy="383383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50000"/>
                  <a:alpha val="91387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46533" dir="5400000" algn="ctr" rotWithShape="0">
                  <a:schemeClr val="bg1">
                    <a:lumMod val="50000"/>
                    <a:alpha val="4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DD9D257-9390-416D-676F-E5E88BF68986}"/>
                  </a:ext>
                </a:extLst>
              </p:cNvPr>
              <p:cNvSpPr txBox="1"/>
              <p:nvPr/>
            </p:nvSpPr>
            <p:spPr>
              <a:xfrm>
                <a:off x="5054147" y="2668135"/>
                <a:ext cx="7524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</a:rPr>
                  <a:t>Primary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AEF27D28-DAF0-994D-1550-2394C8615488}"/>
              </a:ext>
            </a:extLst>
          </p:cNvPr>
          <p:cNvCxnSpPr>
            <a:cxnSpLocks/>
            <a:stCxn id="25" idx="3"/>
            <a:endCxn id="61" idx="2"/>
          </p:cNvCxnSpPr>
          <p:nvPr/>
        </p:nvCxnSpPr>
        <p:spPr>
          <a:xfrm>
            <a:off x="2050219" y="5358841"/>
            <a:ext cx="7656406" cy="270735"/>
          </a:xfrm>
          <a:prstGeom prst="bentConnector4">
            <a:avLst>
              <a:gd name="adj1" fmla="val 47289"/>
              <a:gd name="adj2" fmla="val 184437"/>
            </a:avLst>
          </a:prstGeom>
          <a:ln w="15875">
            <a:solidFill>
              <a:srgbClr val="00B050"/>
            </a:solidFill>
            <a:prstDash val="sysDash"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3BB988C-2BAF-14E5-0C6A-50FBCE3C60AB}"/>
              </a:ext>
            </a:extLst>
          </p:cNvPr>
          <p:cNvSpPr txBox="1"/>
          <p:nvPr/>
        </p:nvSpPr>
        <p:spPr>
          <a:xfrm>
            <a:off x="9508252" y="6571089"/>
            <a:ext cx="2683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*Read-</a:t>
            </a:r>
            <a:r>
              <a:rPr lang="en-US" sz="1000" dirty="0" err="1"/>
              <a:t>uncommited</a:t>
            </a:r>
            <a:r>
              <a:rPr lang="en-US" sz="1000" dirty="0"/>
              <a:t> Isolation for demo purpose </a:t>
            </a:r>
          </a:p>
        </p:txBody>
      </p:sp>
    </p:spTree>
    <p:extLst>
      <p:ext uri="{BB962C8B-B14F-4D97-AF65-F5344CB8AC3E}">
        <p14:creationId xmlns:p14="http://schemas.microsoft.com/office/powerpoint/2010/main" val="57352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8698A5-F3AC-DFB2-1F99-A9C84436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525560"/>
            <a:ext cx="11125200" cy="61873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56C6D9-147F-C5F6-0786-2460F4C6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539240" cy="521208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BC5EAD-EA0E-CE0C-FCDD-102DB73F9FD3}"/>
              </a:ext>
            </a:extLst>
          </p:cNvPr>
          <p:cNvSpPr/>
          <p:nvPr/>
        </p:nvSpPr>
        <p:spPr>
          <a:xfrm>
            <a:off x="769620" y="1933250"/>
            <a:ext cx="5549118" cy="10913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DBA59-EAE0-2312-BC86-46FDD16F222F}"/>
              </a:ext>
            </a:extLst>
          </p:cNvPr>
          <p:cNvSpPr/>
          <p:nvPr/>
        </p:nvSpPr>
        <p:spPr>
          <a:xfrm>
            <a:off x="785444" y="5375266"/>
            <a:ext cx="5423684" cy="7687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93728-BDAE-E81A-C6B9-48CD13D49607}"/>
              </a:ext>
            </a:extLst>
          </p:cNvPr>
          <p:cNvSpPr/>
          <p:nvPr/>
        </p:nvSpPr>
        <p:spPr>
          <a:xfrm>
            <a:off x="6318738" y="4325816"/>
            <a:ext cx="5795302" cy="14056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443BE-1744-88E1-AC71-F8B47EAA8C69}"/>
              </a:ext>
            </a:extLst>
          </p:cNvPr>
          <p:cNvSpPr txBox="1"/>
          <p:nvPr/>
        </p:nvSpPr>
        <p:spPr>
          <a:xfrm>
            <a:off x="328247" y="1563918"/>
            <a:ext cx="186044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Writing to session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BF6DB-DE78-1EC6-6FFD-FBDD6CA3435F}"/>
              </a:ext>
            </a:extLst>
          </p:cNvPr>
          <p:cNvSpPr txBox="1"/>
          <p:nvPr/>
        </p:nvSpPr>
        <p:spPr>
          <a:xfrm>
            <a:off x="328247" y="5123073"/>
            <a:ext cx="371723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Session read blocked for latest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190AE-81E7-28FF-BBB0-ECF3583E8D02}"/>
              </a:ext>
            </a:extLst>
          </p:cNvPr>
          <p:cNvSpPr txBox="1"/>
          <p:nvPr/>
        </p:nvSpPr>
        <p:spPr>
          <a:xfrm>
            <a:off x="7286985" y="4045519"/>
            <a:ext cx="47174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Non-session read continue without latest update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5C2710E-3E81-9F08-BFD0-5181798A276D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2188693" y="1748584"/>
            <a:ext cx="7457015" cy="2296935"/>
          </a:xfrm>
          <a:prstGeom prst="bentConnector2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D5EDB54-CBB3-43EB-06D3-B44D754C762A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 rot="10800000" flipH="1" flipV="1">
            <a:off x="328247" y="1748583"/>
            <a:ext cx="1858618" cy="3374489"/>
          </a:xfrm>
          <a:prstGeom prst="bentConnector4">
            <a:avLst>
              <a:gd name="adj1" fmla="val -12299"/>
              <a:gd name="adj2" fmla="val 52736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7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60B0-5424-B7E2-0052-821EDBF1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484" y="5253214"/>
            <a:ext cx="337896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237941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7E528-098F-1976-E77C-6E1E6BE82E25}"/>
              </a:ext>
            </a:extLst>
          </p:cNvPr>
          <p:cNvCxnSpPr/>
          <p:nvPr/>
        </p:nvCxnSpPr>
        <p:spPr>
          <a:xfrm>
            <a:off x="638342" y="5576199"/>
            <a:ext cx="997888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268F1B-D8C4-6F0D-26E7-C172DC44EDC7}"/>
              </a:ext>
            </a:extLst>
          </p:cNvPr>
          <p:cNvSpPr txBox="1"/>
          <p:nvPr/>
        </p:nvSpPr>
        <p:spPr>
          <a:xfrm>
            <a:off x="10623856" y="575018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C99BBA-C763-11D6-3F40-F148D5ACD058}"/>
              </a:ext>
            </a:extLst>
          </p:cNvPr>
          <p:cNvGrpSpPr/>
          <p:nvPr/>
        </p:nvGrpSpPr>
        <p:grpSpPr>
          <a:xfrm>
            <a:off x="9225464" y="401444"/>
            <a:ext cx="479618" cy="5586578"/>
            <a:chOff x="9147114" y="-161731"/>
            <a:chExt cx="479618" cy="558657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989331-7D24-D420-58C1-E28797F43F15}"/>
                </a:ext>
              </a:extLst>
            </p:cNvPr>
            <p:cNvSpPr/>
            <p:nvPr/>
          </p:nvSpPr>
          <p:spPr>
            <a:xfrm>
              <a:off x="9364010" y="4954034"/>
              <a:ext cx="129209" cy="1292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E890C6-364A-27FF-2434-2DB47E13FAD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9428615" y="-161731"/>
              <a:ext cx="0" cy="5115765"/>
            </a:xfrm>
            <a:prstGeom prst="straightConnector1">
              <a:avLst/>
            </a:prstGeom>
            <a:ln>
              <a:solidFill>
                <a:srgbClr val="FF0000">
                  <a:alpha val="78000"/>
                </a:srgbClr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2D4BE-4E8B-9DBD-B101-E0CCEA016780}"/>
                </a:ext>
              </a:extLst>
            </p:cNvPr>
            <p:cNvSpPr txBox="1"/>
            <p:nvPr/>
          </p:nvSpPr>
          <p:spPr>
            <a:xfrm>
              <a:off x="9147114" y="5147848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7/29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54EA9E-E82B-E785-1F76-D18F8ADC4B31}"/>
              </a:ext>
            </a:extLst>
          </p:cNvPr>
          <p:cNvGrpSpPr/>
          <p:nvPr/>
        </p:nvGrpSpPr>
        <p:grpSpPr>
          <a:xfrm>
            <a:off x="1691706" y="401444"/>
            <a:ext cx="631648" cy="5764486"/>
            <a:chOff x="8315656" y="-154973"/>
            <a:chExt cx="631648" cy="57644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2DD39E-9F15-99AF-3F39-04DACFE55270}"/>
                </a:ext>
              </a:extLst>
            </p:cNvPr>
            <p:cNvGrpSpPr/>
            <p:nvPr/>
          </p:nvGrpSpPr>
          <p:grpSpPr>
            <a:xfrm>
              <a:off x="8566877" y="-154973"/>
              <a:ext cx="129209" cy="5238216"/>
              <a:chOff x="8566877" y="-154973"/>
              <a:chExt cx="129209" cy="523821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809F227-0EDC-ECD7-F757-2C243912E42F}"/>
                  </a:ext>
                </a:extLst>
              </p:cNvPr>
              <p:cNvSpPr/>
              <p:nvPr/>
            </p:nvSpPr>
            <p:spPr>
              <a:xfrm>
                <a:off x="8566877" y="4954034"/>
                <a:ext cx="129209" cy="12920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F41B7B7-CAD3-0383-517E-770C4EB61AD3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H="1" flipV="1">
                <a:off x="8631480" y="-154973"/>
                <a:ext cx="2" cy="5109007"/>
              </a:xfrm>
              <a:prstGeom prst="straightConnector1">
                <a:avLst/>
              </a:prstGeom>
              <a:ln>
                <a:solidFill>
                  <a:srgbClr val="FF0000">
                    <a:alpha val="78000"/>
                  </a:srgbClr>
                </a:solidFill>
                <a:prstDash val="dash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76CEF7-E2BE-F186-27CF-A7C5E8A67E53}"/>
                </a:ext>
              </a:extLst>
            </p:cNvPr>
            <p:cNvSpPr txBox="1"/>
            <p:nvPr/>
          </p:nvSpPr>
          <p:spPr>
            <a:xfrm>
              <a:off x="8315656" y="5147848"/>
              <a:ext cx="631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7/5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i="1" dirty="0"/>
                <a:t>today</a:t>
              </a:r>
              <a:r>
                <a:rPr lang="en-US" sz="1200" dirty="0"/>
                <a:t>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F5C877-A6AE-F4B3-9CA9-CBB93B1A4C9E}"/>
              </a:ext>
            </a:extLst>
          </p:cNvPr>
          <p:cNvGrpSpPr/>
          <p:nvPr/>
        </p:nvGrpSpPr>
        <p:grpSpPr>
          <a:xfrm>
            <a:off x="7553762" y="401444"/>
            <a:ext cx="941412" cy="5764486"/>
            <a:chOff x="9845529" y="-161266"/>
            <a:chExt cx="941412" cy="57644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1724F7-4DC2-B784-E33D-E2A7AB42D451}"/>
                </a:ext>
              </a:extLst>
            </p:cNvPr>
            <p:cNvSpPr txBox="1"/>
            <p:nvPr/>
          </p:nvSpPr>
          <p:spPr>
            <a:xfrm>
              <a:off x="9845529" y="5141555"/>
              <a:ext cx="941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7/22</a:t>
              </a:r>
            </a:p>
            <a:p>
              <a:pPr algn="ctr"/>
              <a:r>
                <a:rPr lang="en-US" sz="1200" dirty="0"/>
                <a:t>(brown bag)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FA3D5B-CC3C-2A73-FDA6-46A069A8F95E}"/>
                </a:ext>
              </a:extLst>
            </p:cNvPr>
            <p:cNvGrpSpPr/>
            <p:nvPr/>
          </p:nvGrpSpPr>
          <p:grpSpPr>
            <a:xfrm>
              <a:off x="10251632" y="-161266"/>
              <a:ext cx="129209" cy="5240852"/>
              <a:chOff x="10251632" y="-161266"/>
              <a:chExt cx="129209" cy="5240852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F65109B-7082-79D7-CF93-8CA28CCC2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6237" y="-161266"/>
                <a:ext cx="0" cy="5176248"/>
              </a:xfrm>
              <a:prstGeom prst="straightConnector1">
                <a:avLst/>
              </a:prstGeom>
              <a:ln>
                <a:solidFill>
                  <a:srgbClr val="FF0000">
                    <a:alpha val="78000"/>
                  </a:srgbClr>
                </a:solidFill>
                <a:prstDash val="dash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D5EE5EE-B005-ED98-0C2E-D9802367D48F}"/>
                  </a:ext>
                </a:extLst>
              </p:cNvPr>
              <p:cNvSpPr/>
              <p:nvPr/>
            </p:nvSpPr>
            <p:spPr>
              <a:xfrm>
                <a:off x="10251632" y="4950377"/>
                <a:ext cx="129209" cy="12920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3C8E2A-ECEC-3501-0325-6DC21A505D76}"/>
              </a:ext>
            </a:extLst>
          </p:cNvPr>
          <p:cNvGrpSpPr/>
          <p:nvPr/>
        </p:nvGrpSpPr>
        <p:grpSpPr>
          <a:xfrm>
            <a:off x="3319229" y="401444"/>
            <a:ext cx="401071" cy="5586578"/>
            <a:chOff x="8430944" y="-161731"/>
            <a:chExt cx="401071" cy="55865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604CCF2-9D01-58C2-D880-864324059D1A}"/>
                </a:ext>
              </a:extLst>
            </p:cNvPr>
            <p:cNvGrpSpPr/>
            <p:nvPr/>
          </p:nvGrpSpPr>
          <p:grpSpPr>
            <a:xfrm>
              <a:off x="8566877" y="-161731"/>
              <a:ext cx="129209" cy="5244974"/>
              <a:chOff x="8566877" y="-161731"/>
              <a:chExt cx="129209" cy="524497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E6E8DBB-BC57-7A95-7F53-43C60AB2A5BF}"/>
                  </a:ext>
                </a:extLst>
              </p:cNvPr>
              <p:cNvSpPr/>
              <p:nvPr/>
            </p:nvSpPr>
            <p:spPr>
              <a:xfrm>
                <a:off x="8566877" y="4954034"/>
                <a:ext cx="129209" cy="12920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5BED0C6-912B-257A-899B-E79E4B3B5FCB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8631482" y="-161731"/>
                <a:ext cx="0" cy="5115765"/>
              </a:xfrm>
              <a:prstGeom prst="straightConnector1">
                <a:avLst/>
              </a:prstGeom>
              <a:ln>
                <a:solidFill>
                  <a:srgbClr val="FF0000">
                    <a:alpha val="78000"/>
                  </a:srgbClr>
                </a:solidFill>
                <a:prstDash val="dash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1BD89D-2D1E-610F-B951-5BB621E95D74}"/>
                </a:ext>
              </a:extLst>
            </p:cNvPr>
            <p:cNvSpPr txBox="1"/>
            <p:nvPr/>
          </p:nvSpPr>
          <p:spPr>
            <a:xfrm>
              <a:off x="8430944" y="5147848"/>
              <a:ext cx="401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7/8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72DDEB-8DF5-42B5-0322-D7D28210CD06}"/>
              </a:ext>
            </a:extLst>
          </p:cNvPr>
          <p:cNvGrpSpPr/>
          <p:nvPr/>
        </p:nvGrpSpPr>
        <p:grpSpPr>
          <a:xfrm>
            <a:off x="5454464" y="401444"/>
            <a:ext cx="479619" cy="5586578"/>
            <a:chOff x="8391670" y="-161731"/>
            <a:chExt cx="479619" cy="558657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C91F82-07C6-5CF6-BA9C-CDA15AFED995}"/>
                </a:ext>
              </a:extLst>
            </p:cNvPr>
            <p:cNvGrpSpPr/>
            <p:nvPr/>
          </p:nvGrpSpPr>
          <p:grpSpPr>
            <a:xfrm>
              <a:off x="8566877" y="-161731"/>
              <a:ext cx="129209" cy="5244974"/>
              <a:chOff x="8566877" y="-161731"/>
              <a:chExt cx="129209" cy="524497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1EE66B6-0F5A-0269-4D16-00237C4B1FF5}"/>
                  </a:ext>
                </a:extLst>
              </p:cNvPr>
              <p:cNvSpPr/>
              <p:nvPr/>
            </p:nvSpPr>
            <p:spPr>
              <a:xfrm>
                <a:off x="8566877" y="4954034"/>
                <a:ext cx="129209" cy="12920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3610D68-C334-5BD2-B64C-30068FA1E92C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8631482" y="-161731"/>
                <a:ext cx="0" cy="5115765"/>
              </a:xfrm>
              <a:prstGeom prst="straightConnector1">
                <a:avLst/>
              </a:prstGeom>
              <a:ln>
                <a:solidFill>
                  <a:srgbClr val="FF0000">
                    <a:alpha val="78000"/>
                  </a:srgbClr>
                </a:solidFill>
                <a:prstDash val="dash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FC6BBB-1EEA-649F-EA22-035786637DC5}"/>
                </a:ext>
              </a:extLst>
            </p:cNvPr>
            <p:cNvSpPr txBox="1"/>
            <p:nvPr/>
          </p:nvSpPr>
          <p:spPr>
            <a:xfrm>
              <a:off x="8391670" y="5147848"/>
              <a:ext cx="479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7/15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155F7-C5CB-3544-464A-14CF9B08704A}"/>
              </a:ext>
            </a:extLst>
          </p:cNvPr>
          <p:cNvSpPr/>
          <p:nvPr/>
        </p:nvSpPr>
        <p:spPr>
          <a:xfrm>
            <a:off x="2007533" y="3986349"/>
            <a:ext cx="5104635" cy="5410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Implementation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4E0213-B414-31BD-88D5-DADB15C592D0}"/>
              </a:ext>
            </a:extLst>
          </p:cNvPr>
          <p:cNvSpPr/>
          <p:nvPr/>
        </p:nvSpPr>
        <p:spPr>
          <a:xfrm>
            <a:off x="6902600" y="4177152"/>
            <a:ext cx="2604355" cy="541010"/>
          </a:xfrm>
          <a:prstGeom prst="rect">
            <a:avLst/>
          </a:prstGeom>
          <a:solidFill>
            <a:schemeClr val="accent4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 Test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0F47E7-8978-643E-9EBF-EE58667ACD11}"/>
              </a:ext>
            </a:extLst>
          </p:cNvPr>
          <p:cNvSpPr/>
          <p:nvPr/>
        </p:nvSpPr>
        <p:spPr>
          <a:xfrm>
            <a:off x="1992666" y="1439897"/>
            <a:ext cx="1855169" cy="1018758"/>
          </a:xfrm>
          <a:prstGeom prst="rect">
            <a:avLst/>
          </a:prstGeom>
          <a:solidFill>
            <a:srgbClr val="76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730-Feature Research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E3C26B-087C-19A2-FD3E-58973BC683FE}"/>
              </a:ext>
            </a:extLst>
          </p:cNvPr>
          <p:cNvSpPr txBox="1"/>
          <p:nvPr/>
        </p:nvSpPr>
        <p:spPr>
          <a:xfrm>
            <a:off x="632937" y="2332804"/>
            <a:ext cx="2704587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Sharding (CH +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Rev Bucket + Path Group</a:t>
            </a:r>
            <a:r>
              <a:rPr lang="en-US" sz="900" dirty="0"/>
              <a:t>) </a:t>
            </a:r>
            <a:r>
              <a:rPr lang="en-US" sz="900" i="1" dirty="0"/>
              <a:t>- Peng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Distributed Indexing – Hongwei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Consistency (CR) - Ke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2541A6-D0A8-3323-B756-183B73241FC1}"/>
              </a:ext>
            </a:extLst>
          </p:cNvPr>
          <p:cNvSpPr/>
          <p:nvPr/>
        </p:nvSpPr>
        <p:spPr>
          <a:xfrm>
            <a:off x="3729038" y="1884556"/>
            <a:ext cx="6940721" cy="723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Post-730 Feature Research</a:t>
            </a:r>
          </a:p>
        </p:txBody>
      </p:sp>
    </p:spTree>
    <p:extLst>
      <p:ext uri="{BB962C8B-B14F-4D97-AF65-F5344CB8AC3E}">
        <p14:creationId xmlns:p14="http://schemas.microsoft.com/office/powerpoint/2010/main" val="284853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B71F-EA7E-AF7A-F17B-4A42BAEC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03868"/>
            <a:ext cx="5501640" cy="793115"/>
          </a:xfrm>
        </p:spPr>
        <p:txBody>
          <a:bodyPr>
            <a:normAutofit/>
          </a:bodyPr>
          <a:lstStyle/>
          <a:p>
            <a:r>
              <a:rPr lang="en-US" dirty="0"/>
              <a:t>730 Solution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E881F-107E-BF03-2161-65E8148035A1}"/>
              </a:ext>
            </a:extLst>
          </p:cNvPr>
          <p:cNvSpPr/>
          <p:nvPr/>
        </p:nvSpPr>
        <p:spPr>
          <a:xfrm>
            <a:off x="8870572" y="1407366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14C37-F213-A468-7D15-2AC1B7C22943}"/>
              </a:ext>
            </a:extLst>
          </p:cNvPr>
          <p:cNvSpPr/>
          <p:nvPr/>
        </p:nvSpPr>
        <p:spPr>
          <a:xfrm>
            <a:off x="9085061" y="2387648"/>
            <a:ext cx="2181578" cy="615156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Linearizable 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(Chain-Replication)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8F9BE-89E5-9785-5E96-46AD66402E15}"/>
              </a:ext>
            </a:extLst>
          </p:cNvPr>
          <p:cNvSpPr/>
          <p:nvPr/>
        </p:nvSpPr>
        <p:spPr>
          <a:xfrm>
            <a:off x="9085061" y="3140077"/>
            <a:ext cx="2181578" cy="615156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Sequential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(Chain-Replication)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DC79D-C3AB-7A93-820D-F77C0850C5BF}"/>
              </a:ext>
            </a:extLst>
          </p:cNvPr>
          <p:cNvSpPr/>
          <p:nvPr/>
        </p:nvSpPr>
        <p:spPr>
          <a:xfrm>
            <a:off x="5140495" y="1402806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Sharding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3A3677-B6DD-C958-19BF-4568F60A0FF7}"/>
              </a:ext>
            </a:extLst>
          </p:cNvPr>
          <p:cNvSpPr/>
          <p:nvPr/>
        </p:nvSpPr>
        <p:spPr>
          <a:xfrm>
            <a:off x="5403925" y="2400825"/>
            <a:ext cx="2181578" cy="57281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Revision Bucket + Consistency Hashing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5A55F-53DD-D7A8-6094-ACCE59A2EFA0}"/>
              </a:ext>
            </a:extLst>
          </p:cNvPr>
          <p:cNvSpPr/>
          <p:nvPr/>
        </p:nvSpPr>
        <p:spPr>
          <a:xfrm>
            <a:off x="1192660" y="4675186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21E0D-E989-E958-F595-41A3BC48F324}"/>
              </a:ext>
            </a:extLst>
          </p:cNvPr>
          <p:cNvSpPr/>
          <p:nvPr/>
        </p:nvSpPr>
        <p:spPr>
          <a:xfrm>
            <a:off x="1459360" y="5655468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Raft?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61EC4-8C20-4970-EA7A-F35B9038FE63}"/>
              </a:ext>
            </a:extLst>
          </p:cNvPr>
          <p:cNvSpPr/>
          <p:nvPr/>
        </p:nvSpPr>
        <p:spPr>
          <a:xfrm>
            <a:off x="5140495" y="4664794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Caching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CD002-64B8-679A-2E9F-7315B0B1F339}"/>
              </a:ext>
            </a:extLst>
          </p:cNvPr>
          <p:cNvSpPr/>
          <p:nvPr/>
        </p:nvSpPr>
        <p:spPr>
          <a:xfrm>
            <a:off x="5403925" y="5655468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Read 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4FC10-EECD-AB4D-86A8-64F627AA2339}"/>
              </a:ext>
            </a:extLst>
          </p:cNvPr>
          <p:cNvSpPr/>
          <p:nvPr/>
        </p:nvSpPr>
        <p:spPr>
          <a:xfrm>
            <a:off x="1194223" y="1402806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02B34A-623D-3D30-0DE8-1AD7AB0E2668}"/>
              </a:ext>
            </a:extLst>
          </p:cNvPr>
          <p:cNvSpPr/>
          <p:nvPr/>
        </p:nvSpPr>
        <p:spPr>
          <a:xfrm>
            <a:off x="1459360" y="2398615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B-Tree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AACA40-BE13-4EA3-5ADD-6288FC6B78F5}"/>
              </a:ext>
            </a:extLst>
          </p:cNvPr>
          <p:cNvSpPr/>
          <p:nvPr/>
        </p:nvSpPr>
        <p:spPr>
          <a:xfrm>
            <a:off x="1459360" y="2974373"/>
            <a:ext cx="2181578" cy="488538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Distributed Indexer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(Skip-list)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E33D9D-0F8A-60D1-0874-1825564F6479}"/>
              </a:ext>
            </a:extLst>
          </p:cNvPr>
          <p:cNvSpPr/>
          <p:nvPr/>
        </p:nvSpPr>
        <p:spPr>
          <a:xfrm>
            <a:off x="1459360" y="6176818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Chain-replication</a:t>
            </a:r>
          </a:p>
        </p:txBody>
      </p:sp>
    </p:spTree>
    <p:extLst>
      <p:ext uri="{BB962C8B-B14F-4D97-AF65-F5344CB8AC3E}">
        <p14:creationId xmlns:p14="http://schemas.microsoft.com/office/powerpoint/2010/main" val="30588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E48F29-0D8C-F43E-7230-96160EBF5A74}"/>
              </a:ext>
            </a:extLst>
          </p:cNvPr>
          <p:cNvSpPr/>
          <p:nvPr/>
        </p:nvSpPr>
        <p:spPr>
          <a:xfrm>
            <a:off x="2966225" y="2509024"/>
            <a:ext cx="1260088" cy="147196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E7CED-310A-A7CA-F7CB-0DE815235C7D}"/>
              </a:ext>
            </a:extLst>
          </p:cNvPr>
          <p:cNvSpPr txBox="1"/>
          <p:nvPr/>
        </p:nvSpPr>
        <p:spPr>
          <a:xfrm>
            <a:off x="2893288" y="2104016"/>
            <a:ext cx="140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bxx</a:t>
            </a:r>
            <a:r>
              <a:rPr lang="en-US" dirty="0"/>
              <a:t>" </a:t>
            </a:r>
            <a:r>
              <a:rPr lang="en-US" dirty="0">
                <a:sym typeface="Wingdings" pitchFamily="2" charset="2"/>
              </a:rPr>
              <a:t> revs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9F2EBE7-65E6-87CF-C284-845674D86E11}"/>
              </a:ext>
            </a:extLst>
          </p:cNvPr>
          <p:cNvSpPr/>
          <p:nvPr/>
        </p:nvSpPr>
        <p:spPr>
          <a:xfrm>
            <a:off x="8244469" y="2322348"/>
            <a:ext cx="1260088" cy="1471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13399-5FBF-3545-A2FD-6B72E4900350}"/>
              </a:ext>
            </a:extLst>
          </p:cNvPr>
          <p:cNvSpPr txBox="1"/>
          <p:nvPr/>
        </p:nvSpPr>
        <p:spPr>
          <a:xfrm>
            <a:off x="7965689" y="1720182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 </a:t>
            </a:r>
            <a:r>
              <a:rPr lang="en-US" dirty="0">
                <a:sym typeface="Wingdings" pitchFamily="2" charset="2"/>
              </a:rPr>
              <a:t> {key, value}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B47DFD-AD60-C98D-2EFD-D26AA3874663}"/>
              </a:ext>
            </a:extLst>
          </p:cNvPr>
          <p:cNvSpPr/>
          <p:nvPr/>
        </p:nvSpPr>
        <p:spPr>
          <a:xfrm>
            <a:off x="4382430" y="4382429"/>
            <a:ext cx="1260088" cy="147196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A8A63-5EAD-15BE-65C5-1CC60F267115}"/>
              </a:ext>
            </a:extLst>
          </p:cNvPr>
          <p:cNvSpPr txBox="1"/>
          <p:nvPr/>
        </p:nvSpPr>
        <p:spPr>
          <a:xfrm>
            <a:off x="4324561" y="3982998"/>
            <a:ext cx="137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“cxx” </a:t>
            </a:r>
            <a:r>
              <a:rPr lang="en-US" dirty="0">
                <a:sym typeface="Wingdings" pitchFamily="2" charset="2"/>
              </a:rPr>
              <a:t> revs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65639F-6468-D260-0074-F6A1A5B20333}"/>
              </a:ext>
            </a:extLst>
          </p:cNvPr>
          <p:cNvSpPr/>
          <p:nvPr/>
        </p:nvSpPr>
        <p:spPr>
          <a:xfrm>
            <a:off x="5012474" y="1170877"/>
            <a:ext cx="1260088" cy="147196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D550D-5C8E-9E52-523F-ED323C419378}"/>
              </a:ext>
            </a:extLst>
          </p:cNvPr>
          <p:cNvSpPr txBox="1"/>
          <p:nvPr/>
        </p:nvSpPr>
        <p:spPr>
          <a:xfrm>
            <a:off x="4942230" y="753377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axx</a:t>
            </a:r>
            <a:r>
              <a:rPr lang="en-US" dirty="0"/>
              <a:t>” </a:t>
            </a:r>
            <a:r>
              <a:rPr lang="en-US" dirty="0">
                <a:sym typeface="Wingdings" pitchFamily="2" charset="2"/>
              </a:rPr>
              <a:t> revs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EA568-C2EE-C94D-F1F9-5533B12EA7DC}"/>
              </a:ext>
            </a:extLst>
          </p:cNvPr>
          <p:cNvSpPr txBox="1"/>
          <p:nvPr/>
        </p:nvSpPr>
        <p:spPr>
          <a:xfrm>
            <a:off x="966285" y="3242321"/>
            <a:ext cx="893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txn { </a:t>
            </a:r>
          </a:p>
          <a:p>
            <a:r>
              <a:rPr lang="en-US" dirty="0"/>
              <a:t> </a:t>
            </a:r>
            <a:r>
              <a:rPr lang="en-US" dirty="0" err="1"/>
              <a:t>axy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 err="1"/>
              <a:t>bxy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 err="1"/>
              <a:t>cxy</a:t>
            </a:r>
            <a:r>
              <a:rPr lang="en-US" dirty="0"/>
              <a:t>,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C21088-61D0-637B-7713-2C8E638F3171}"/>
              </a:ext>
            </a:extLst>
          </p:cNvPr>
          <p:cNvSpPr/>
          <p:nvPr/>
        </p:nvSpPr>
        <p:spPr>
          <a:xfrm>
            <a:off x="8927499" y="2798958"/>
            <a:ext cx="1260088" cy="1471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4F796B4-ED31-AFE8-1318-157394E57FD3}"/>
              </a:ext>
            </a:extLst>
          </p:cNvPr>
          <p:cNvSpPr/>
          <p:nvPr/>
        </p:nvSpPr>
        <p:spPr>
          <a:xfrm>
            <a:off x="9557543" y="3543196"/>
            <a:ext cx="1260088" cy="1471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531793E-5B18-B8CF-8B7C-04EE67510D68}"/>
              </a:ext>
            </a:extLst>
          </p:cNvPr>
          <p:cNvSpPr/>
          <p:nvPr/>
        </p:nvSpPr>
        <p:spPr>
          <a:xfrm>
            <a:off x="10188498" y="4167664"/>
            <a:ext cx="1260088" cy="1471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69603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BC6568-3F25-76D1-2109-DAE4628753A7}"/>
              </a:ext>
            </a:extLst>
          </p:cNvPr>
          <p:cNvSpPr txBox="1"/>
          <p:nvPr/>
        </p:nvSpPr>
        <p:spPr>
          <a:xfrm>
            <a:off x="530588" y="1717195"/>
            <a:ext cx="241086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/>
              <a:t>esearch &amp; Design</a:t>
            </a:r>
          </a:p>
          <a:p>
            <a:r>
              <a:rPr lang="en-US" dirty="0"/>
              <a:t>(functional validation)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7E528-098F-1976-E77C-6E1E6BE82E25}"/>
              </a:ext>
            </a:extLst>
          </p:cNvPr>
          <p:cNvCxnSpPr/>
          <p:nvPr/>
        </p:nvCxnSpPr>
        <p:spPr>
          <a:xfrm>
            <a:off x="1117844" y="5018639"/>
            <a:ext cx="997888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155F7-C5CB-3544-464A-14CF9B08704A}"/>
              </a:ext>
            </a:extLst>
          </p:cNvPr>
          <p:cNvSpPr/>
          <p:nvPr/>
        </p:nvSpPr>
        <p:spPr>
          <a:xfrm>
            <a:off x="3241795" y="3886137"/>
            <a:ext cx="4932487" cy="318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947191-8F4E-9E0B-56F1-A68F1E42E8BC}"/>
              </a:ext>
            </a:extLst>
          </p:cNvPr>
          <p:cNvGrpSpPr/>
          <p:nvPr/>
        </p:nvGrpSpPr>
        <p:grpSpPr>
          <a:xfrm>
            <a:off x="3241796" y="2104631"/>
            <a:ext cx="8161163" cy="530352"/>
            <a:chOff x="3230508" y="2567476"/>
            <a:chExt cx="8829519" cy="5303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478623-E80C-6933-F92B-D79B0CE240E8}"/>
                </a:ext>
              </a:extLst>
            </p:cNvPr>
            <p:cNvSpPr/>
            <p:nvPr/>
          </p:nvSpPr>
          <p:spPr>
            <a:xfrm>
              <a:off x="3230508" y="2673626"/>
              <a:ext cx="8547651" cy="3180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9DE05AD2-C731-E90F-9F17-F34390BF0C81}"/>
                </a:ext>
              </a:extLst>
            </p:cNvPr>
            <p:cNvSpPr/>
            <p:nvPr/>
          </p:nvSpPr>
          <p:spPr>
            <a:xfrm rot="5400000">
              <a:off x="11566251" y="2604052"/>
              <a:ext cx="530352" cy="457200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riangle 17">
            <a:extLst>
              <a:ext uri="{FF2B5EF4-FFF2-40B4-BE49-F238E27FC236}">
                <a16:creationId xmlns:a16="http://schemas.microsoft.com/office/drawing/2014/main" id="{8AB7836B-15A6-AC2B-690F-6B01521050E9}"/>
              </a:ext>
            </a:extLst>
          </p:cNvPr>
          <p:cNvSpPr/>
          <p:nvPr/>
        </p:nvSpPr>
        <p:spPr>
          <a:xfrm rot="5400000">
            <a:off x="8143967" y="3816563"/>
            <a:ext cx="530352" cy="4572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68F1B-D8C4-6F0D-26E7-C172DC44EDC7}"/>
              </a:ext>
            </a:extLst>
          </p:cNvPr>
          <p:cNvSpPr txBox="1"/>
          <p:nvPr/>
        </p:nvSpPr>
        <p:spPr>
          <a:xfrm>
            <a:off x="11103358" y="519262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989331-7D24-D420-58C1-E28797F43F15}"/>
              </a:ext>
            </a:extLst>
          </p:cNvPr>
          <p:cNvSpPr/>
          <p:nvPr/>
        </p:nvSpPr>
        <p:spPr>
          <a:xfrm>
            <a:off x="9364010" y="4954034"/>
            <a:ext cx="129209" cy="1292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E890C6-364A-27FF-2434-2DB47E13FAD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428615" y="1718338"/>
            <a:ext cx="0" cy="3235696"/>
          </a:xfrm>
          <a:prstGeom prst="straightConnector1">
            <a:avLst/>
          </a:prstGeom>
          <a:ln>
            <a:solidFill>
              <a:srgbClr val="FF0000">
                <a:alpha val="78000"/>
              </a:srgb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42D4BE-4E8B-9DBD-B101-E0CCEA016780}"/>
              </a:ext>
            </a:extLst>
          </p:cNvPr>
          <p:cNvSpPr txBox="1"/>
          <p:nvPr/>
        </p:nvSpPr>
        <p:spPr>
          <a:xfrm>
            <a:off x="9147114" y="514784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6/30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FDD636-6E65-E9DE-2F27-3D15E382434D}"/>
              </a:ext>
            </a:extLst>
          </p:cNvPr>
          <p:cNvSpPr txBox="1"/>
          <p:nvPr/>
        </p:nvSpPr>
        <p:spPr>
          <a:xfrm>
            <a:off x="359453" y="3474266"/>
            <a:ext cx="275313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</a:t>
            </a:r>
            <a:r>
              <a:rPr lang="en-US" dirty="0"/>
              <a:t>evelopment</a:t>
            </a:r>
          </a:p>
          <a:p>
            <a:r>
              <a:rPr lang="en-US" dirty="0"/>
              <a:t>(perf &amp; capacity validation)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09F227-0EDC-ECD7-F757-2C243912E42F}"/>
              </a:ext>
            </a:extLst>
          </p:cNvPr>
          <p:cNvSpPr/>
          <p:nvPr/>
        </p:nvSpPr>
        <p:spPr>
          <a:xfrm>
            <a:off x="8566877" y="4954034"/>
            <a:ext cx="129209" cy="12920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41B7B7-CAD3-0383-517E-770C4EB61AD3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631482" y="1718338"/>
            <a:ext cx="0" cy="3235696"/>
          </a:xfrm>
          <a:prstGeom prst="straightConnector1">
            <a:avLst/>
          </a:prstGeom>
          <a:ln>
            <a:solidFill>
              <a:srgbClr val="FF0000">
                <a:alpha val="78000"/>
              </a:srgb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76CEF7-E2BE-F186-27CF-A7C5E8A67E53}"/>
              </a:ext>
            </a:extLst>
          </p:cNvPr>
          <p:cNvSpPr txBox="1"/>
          <p:nvPr/>
        </p:nvSpPr>
        <p:spPr>
          <a:xfrm>
            <a:off x="8315656" y="5147848"/>
            <a:ext cx="63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6/27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today</a:t>
            </a:r>
            <a:r>
              <a:rPr lang="en-US" sz="1200" dirty="0"/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6DD16E-FA14-C14C-1BAA-F11942ADE2DB}"/>
              </a:ext>
            </a:extLst>
          </p:cNvPr>
          <p:cNvGrpSpPr/>
          <p:nvPr/>
        </p:nvGrpSpPr>
        <p:grpSpPr>
          <a:xfrm>
            <a:off x="5735753" y="2911913"/>
            <a:ext cx="3686584" cy="1147785"/>
            <a:chOff x="5735753" y="2911913"/>
            <a:chExt cx="3686584" cy="1147785"/>
          </a:xfrm>
        </p:grpSpPr>
        <p:sp>
          <p:nvSpPr>
            <p:cNvPr id="5" name="Line Callout 1 4">
              <a:extLst>
                <a:ext uri="{FF2B5EF4-FFF2-40B4-BE49-F238E27FC236}">
                  <a16:creationId xmlns:a16="http://schemas.microsoft.com/office/drawing/2014/main" id="{3020E549-61D1-1EB1-8C4D-969860DD4EB6}"/>
                </a:ext>
              </a:extLst>
            </p:cNvPr>
            <p:cNvSpPr/>
            <p:nvPr/>
          </p:nvSpPr>
          <p:spPr>
            <a:xfrm>
              <a:off x="5735753" y="2911913"/>
              <a:ext cx="2468431" cy="318052"/>
            </a:xfrm>
            <a:prstGeom prst="borderCallout1">
              <a:avLst>
                <a:gd name="adj1" fmla="val 52079"/>
                <a:gd name="adj2" fmla="val 100934"/>
                <a:gd name="adj3" fmla="val 282585"/>
                <a:gd name="adj4" fmla="val 13394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Storage Capacity validation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A24DD54-B04A-75CA-2894-B56AC490C9EE}"/>
                </a:ext>
              </a:extLst>
            </p:cNvPr>
            <p:cNvSpPr/>
            <p:nvPr/>
          </p:nvSpPr>
          <p:spPr>
            <a:xfrm rot="5400000">
              <a:off x="8901410" y="3538770"/>
              <a:ext cx="257260" cy="784595"/>
            </a:xfrm>
            <a:prstGeom prst="leftBrac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65109B-7082-79D7-CF93-8CA28CCC209A}"/>
              </a:ext>
            </a:extLst>
          </p:cNvPr>
          <p:cNvCxnSpPr>
            <a:cxnSpLocks/>
          </p:cNvCxnSpPr>
          <p:nvPr/>
        </p:nvCxnSpPr>
        <p:spPr>
          <a:xfrm flipV="1">
            <a:off x="10316237" y="1779286"/>
            <a:ext cx="0" cy="3235696"/>
          </a:xfrm>
          <a:prstGeom prst="straightConnector1">
            <a:avLst/>
          </a:prstGeom>
          <a:ln>
            <a:solidFill>
              <a:srgbClr val="FF0000">
                <a:alpha val="78000"/>
              </a:srgb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1724F7-4DC2-B784-E33D-E2A7AB42D451}"/>
              </a:ext>
            </a:extLst>
          </p:cNvPr>
          <p:cNvSpPr txBox="1"/>
          <p:nvPr/>
        </p:nvSpPr>
        <p:spPr>
          <a:xfrm>
            <a:off x="9845529" y="5141555"/>
            <a:ext cx="94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7/22</a:t>
            </a:r>
          </a:p>
          <a:p>
            <a:pPr algn="ctr"/>
            <a:r>
              <a:rPr lang="en-US" sz="1200" dirty="0"/>
              <a:t>(brown bag)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5EE5EE-B005-ED98-0C2E-D9802367D48F}"/>
              </a:ext>
            </a:extLst>
          </p:cNvPr>
          <p:cNvSpPr/>
          <p:nvPr/>
        </p:nvSpPr>
        <p:spPr>
          <a:xfrm>
            <a:off x="10251632" y="4950377"/>
            <a:ext cx="129209" cy="1292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B71F-EA7E-AF7A-F17B-4A42BAEC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03868"/>
            <a:ext cx="6405632" cy="793115"/>
          </a:xfrm>
        </p:spPr>
        <p:txBody>
          <a:bodyPr>
            <a:normAutofit/>
          </a:bodyPr>
          <a:lstStyle/>
          <a:p>
            <a:r>
              <a:rPr lang="en-US" dirty="0"/>
              <a:t>730 Storage Evaluation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4097-12F8-E086-C339-C042A43B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13" y="1211232"/>
            <a:ext cx="7573794" cy="5423744"/>
          </a:xfrm>
        </p:spPr>
        <p:txBody>
          <a:bodyPr>
            <a:normAutofit/>
          </a:bodyPr>
          <a:lstStyle/>
          <a:p>
            <a:r>
              <a:rPr lang="en-US" sz="2400" dirty="0"/>
              <a:t>Testing method</a:t>
            </a:r>
          </a:p>
          <a:p>
            <a:pPr lvl="1"/>
            <a:r>
              <a:rPr lang="en-US" sz="2000" dirty="0"/>
              <a:t>YCSB-go</a:t>
            </a:r>
          </a:p>
          <a:p>
            <a:pPr lvl="1"/>
            <a:r>
              <a:rPr lang="en-US" sz="2000" dirty="0"/>
              <a:t>Read latency</a:t>
            </a:r>
          </a:p>
          <a:p>
            <a:pPr lvl="2"/>
            <a:r>
              <a:rPr lang="en-US" sz="1800" dirty="0"/>
              <a:t>Replica (e.g. Locality)</a:t>
            </a:r>
          </a:p>
          <a:p>
            <a:pPr lvl="2"/>
            <a:r>
              <a:rPr lang="en-US" sz="1800" dirty="0"/>
              <a:t>Single Key, all revisions</a:t>
            </a:r>
          </a:p>
          <a:p>
            <a:pPr lvl="2"/>
            <a:r>
              <a:rPr lang="en-US" sz="1800" dirty="0"/>
              <a:t>Range key</a:t>
            </a:r>
            <a:endParaRPr lang="en-US" sz="2000" dirty="0"/>
          </a:p>
          <a:p>
            <a:pPr lvl="1"/>
            <a:r>
              <a:rPr lang="en-US" sz="2000" dirty="0"/>
              <a:t>Write latency</a:t>
            </a:r>
          </a:p>
          <a:p>
            <a:pPr lvl="2"/>
            <a:r>
              <a:rPr lang="en-US" sz="1600" dirty="0"/>
              <a:t>Replication (CR, sync-async)</a:t>
            </a:r>
          </a:p>
          <a:p>
            <a:pPr lvl="2"/>
            <a:endParaRPr lang="en-US" sz="2400" dirty="0"/>
          </a:p>
          <a:p>
            <a:r>
              <a:rPr lang="en-US" sz="2400" dirty="0"/>
              <a:t>Metrics Variables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Total data capacity</a:t>
            </a:r>
            <a:r>
              <a:rPr lang="zh-CN" altLang="en-US" sz="2000" dirty="0"/>
              <a:t> </a:t>
            </a:r>
            <a:r>
              <a:rPr lang="en-US" altLang="zh-CN" sz="2000" dirty="0"/>
              <a:t>(50 G, 100 G, 250 G, …)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Number of storage instance (also the data size per SI)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Read vs Write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Consistency, replication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Backend options, (Redis, BoltDB, RocksDB? …)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F3DA7A-5789-6336-0A65-8D0A39EBD099}"/>
              </a:ext>
            </a:extLst>
          </p:cNvPr>
          <p:cNvGrpSpPr/>
          <p:nvPr/>
        </p:nvGrpSpPr>
        <p:grpSpPr>
          <a:xfrm>
            <a:off x="9132849" y="1597766"/>
            <a:ext cx="2682645" cy="4601534"/>
            <a:chOff x="8222421" y="360660"/>
            <a:chExt cx="3514495" cy="6028402"/>
          </a:xfrm>
        </p:grpSpPr>
        <p:sp>
          <p:nvSpPr>
            <p:cNvPr id="5" name="Can 4">
              <a:extLst>
                <a:ext uri="{FF2B5EF4-FFF2-40B4-BE49-F238E27FC236}">
                  <a16:creationId xmlns:a16="http://schemas.microsoft.com/office/drawing/2014/main" id="{68024B6E-7DD0-7CFB-6A90-65EC879ECB8D}"/>
                </a:ext>
              </a:extLst>
            </p:cNvPr>
            <p:cNvSpPr/>
            <p:nvPr/>
          </p:nvSpPr>
          <p:spPr>
            <a:xfrm>
              <a:off x="8456651" y="3238739"/>
              <a:ext cx="1432879" cy="1347474"/>
            </a:xfrm>
            <a:prstGeom prst="can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495AEFB-E011-E762-69AF-0FC0E2D76D2D}"/>
                </a:ext>
              </a:extLst>
            </p:cNvPr>
            <p:cNvSpPr/>
            <p:nvPr/>
          </p:nvSpPr>
          <p:spPr>
            <a:xfrm>
              <a:off x="8456650" y="3694115"/>
              <a:ext cx="1432879" cy="892097"/>
            </a:xfrm>
            <a:prstGeom prst="can">
              <a:avLst>
                <a:gd name="adj" fmla="val 3375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697EB474-D76A-356A-2243-1D7658C4D49C}"/>
                </a:ext>
              </a:extLst>
            </p:cNvPr>
            <p:cNvSpPr/>
            <p:nvPr/>
          </p:nvSpPr>
          <p:spPr>
            <a:xfrm>
              <a:off x="10304037" y="3238739"/>
              <a:ext cx="1432879" cy="1347474"/>
            </a:xfrm>
            <a:prstGeom prst="can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ECD49FFE-F30D-0935-80B3-4076FDA1D076}"/>
                </a:ext>
              </a:extLst>
            </p:cNvPr>
            <p:cNvSpPr/>
            <p:nvPr/>
          </p:nvSpPr>
          <p:spPr>
            <a:xfrm>
              <a:off x="10304036" y="3694115"/>
              <a:ext cx="1432879" cy="892097"/>
            </a:xfrm>
            <a:prstGeom prst="can">
              <a:avLst>
                <a:gd name="adj" fmla="val 3375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0E488203-5DD5-2F20-17EE-02FF0171E42A}"/>
                </a:ext>
              </a:extLst>
            </p:cNvPr>
            <p:cNvSpPr/>
            <p:nvPr/>
          </p:nvSpPr>
          <p:spPr>
            <a:xfrm>
              <a:off x="8456650" y="5041588"/>
              <a:ext cx="1432879" cy="1347474"/>
            </a:xfrm>
            <a:prstGeom prst="can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E7B65F7B-83AC-F12D-CCAB-7B6D286AAA4C}"/>
                </a:ext>
              </a:extLst>
            </p:cNvPr>
            <p:cNvSpPr/>
            <p:nvPr/>
          </p:nvSpPr>
          <p:spPr>
            <a:xfrm>
              <a:off x="8456649" y="5496964"/>
              <a:ext cx="1432879" cy="892097"/>
            </a:xfrm>
            <a:prstGeom prst="can">
              <a:avLst>
                <a:gd name="adj" fmla="val 3375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E9B57B6D-74FE-34B3-8AE4-1821877F550C}"/>
                </a:ext>
              </a:extLst>
            </p:cNvPr>
            <p:cNvSpPr/>
            <p:nvPr/>
          </p:nvSpPr>
          <p:spPr>
            <a:xfrm>
              <a:off x="10304037" y="5041588"/>
              <a:ext cx="1432879" cy="1347474"/>
            </a:xfrm>
            <a:prstGeom prst="can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6E6C1041-89C5-4DF4-16AB-FAD418209421}"/>
                </a:ext>
              </a:extLst>
            </p:cNvPr>
            <p:cNvSpPr/>
            <p:nvPr/>
          </p:nvSpPr>
          <p:spPr>
            <a:xfrm>
              <a:off x="10304036" y="5496964"/>
              <a:ext cx="1432879" cy="892097"/>
            </a:xfrm>
            <a:prstGeom prst="can">
              <a:avLst>
                <a:gd name="adj" fmla="val 3375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8B1D314F-8D11-3526-FDF5-77F7F6ADDD8A}"/>
                </a:ext>
              </a:extLst>
            </p:cNvPr>
            <p:cNvSpPr/>
            <p:nvPr/>
          </p:nvSpPr>
          <p:spPr>
            <a:xfrm>
              <a:off x="8222421" y="1984916"/>
              <a:ext cx="3514494" cy="798447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Regionless KV</a:t>
              </a:r>
            </a:p>
          </p:txBody>
        </p:sp>
        <p:sp>
          <p:nvSpPr>
            <p:cNvPr id="16" name="Up-Down Arrow 15">
              <a:extLst>
                <a:ext uri="{FF2B5EF4-FFF2-40B4-BE49-F238E27FC236}">
                  <a16:creationId xmlns:a16="http://schemas.microsoft.com/office/drawing/2014/main" id="{9605FADE-2E44-98C7-C1AF-F1F5EDAA78B2}"/>
                </a:ext>
              </a:extLst>
            </p:cNvPr>
            <p:cNvSpPr/>
            <p:nvPr/>
          </p:nvSpPr>
          <p:spPr>
            <a:xfrm>
              <a:off x="9652374" y="777270"/>
              <a:ext cx="815643" cy="1087933"/>
            </a:xfrm>
            <a:prstGeom prst="upDownArrow">
              <a:avLst>
                <a:gd name="adj1" fmla="val 52734"/>
                <a:gd name="adj2" fmla="val 2129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B96998-DDC9-8223-A07C-755D39F65FA1}"/>
                </a:ext>
              </a:extLst>
            </p:cNvPr>
            <p:cNvSpPr txBox="1"/>
            <p:nvPr/>
          </p:nvSpPr>
          <p:spPr>
            <a:xfrm>
              <a:off x="9652374" y="360660"/>
              <a:ext cx="1141232" cy="37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clients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66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D330-05B4-D3D5-D252-D6D4FE21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27DE-F734-BAAF-6718-82F73D1D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60B0-5424-B7E2-0052-821EDBF1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484" y="5253214"/>
            <a:ext cx="337896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70599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3942-432A-38E4-49C6-8316C246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7" y="268410"/>
            <a:ext cx="1948962" cy="443768"/>
          </a:xfrm>
        </p:spPr>
        <p:txBody>
          <a:bodyPr>
            <a:noAutofit/>
          </a:bodyPr>
          <a:lstStyle/>
          <a:p>
            <a:r>
              <a:rPr lang="en-US" sz="3200" dirty="0"/>
              <a:t>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4FC6-DDF7-A8BC-1B7B-8C6CF6BB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9" y="912569"/>
            <a:ext cx="11390435" cy="56770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Sharding algorithm</a:t>
            </a:r>
          </a:p>
          <a:p>
            <a:pPr lvl="1"/>
            <a:r>
              <a:rPr lang="en-US" sz="1600" dirty="0"/>
              <a:t>Key path group + rev bucketing + consistency hashing</a:t>
            </a:r>
          </a:p>
          <a:p>
            <a:pPr lvl="1"/>
            <a:r>
              <a:rPr lang="en-US" sz="1600" dirty="0"/>
              <a:t>Key groups</a:t>
            </a:r>
          </a:p>
          <a:p>
            <a:pPr lvl="2"/>
            <a:r>
              <a:rPr lang="en-US" sz="1200" dirty="0"/>
              <a:t>Path group</a:t>
            </a:r>
          </a:p>
          <a:p>
            <a:pPr lvl="2"/>
            <a:r>
              <a:rPr lang="en-US" sz="1200" dirty="0"/>
              <a:t>Txn group</a:t>
            </a:r>
          </a:p>
          <a:p>
            <a:endParaRPr lang="en-US" sz="1000" dirty="0"/>
          </a:p>
          <a:p>
            <a:r>
              <a:rPr lang="en-US" sz="2000" dirty="0"/>
              <a:t>Indexing: </a:t>
            </a:r>
          </a:p>
          <a:p>
            <a:pPr lvl="1"/>
            <a:r>
              <a:rPr lang="en-US" sz="1600" dirty="0"/>
              <a:t>B-tree</a:t>
            </a:r>
          </a:p>
          <a:p>
            <a:pPr lvl="1"/>
            <a:r>
              <a:rPr lang="en-US" sz="1600" dirty="0"/>
              <a:t>7/12 demo</a:t>
            </a:r>
          </a:p>
          <a:p>
            <a:pPr lvl="2"/>
            <a:r>
              <a:rPr lang="en-US" sz="1200" dirty="0"/>
              <a:t>ROI algorithm (7/12)</a:t>
            </a:r>
          </a:p>
          <a:p>
            <a:pPr lvl="2"/>
            <a:r>
              <a:rPr lang="en-US" sz="1200" dirty="0"/>
              <a:t>Smart indexer (access pattern aware)</a:t>
            </a:r>
          </a:p>
          <a:p>
            <a:endParaRPr lang="en-US" sz="800" dirty="0"/>
          </a:p>
          <a:p>
            <a:r>
              <a:rPr lang="en-US" sz="2000" dirty="0"/>
              <a:t>Extension of the last face-color-changing demo</a:t>
            </a:r>
          </a:p>
          <a:p>
            <a:pPr lvl="1"/>
            <a:r>
              <a:rPr lang="en-US" sz="1800" dirty="0"/>
              <a:t>Txn, multiple values in the same transaction in the same session</a:t>
            </a:r>
          </a:p>
          <a:p>
            <a:pPr lvl="1"/>
            <a:r>
              <a:rPr lang="en-US" sz="1800" dirty="0"/>
              <a:t>Sharding,</a:t>
            </a:r>
            <a:r>
              <a:rPr lang="en-US" sz="1800" dirty="0">
                <a:sym typeface="Wingdings" pitchFamily="2" charset="2"/>
              </a:rPr>
              <a:t> same txn to the same storage instance for atomicity</a:t>
            </a:r>
          </a:p>
          <a:p>
            <a:pPr lvl="1"/>
            <a:endParaRPr lang="en-US" sz="18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Replication protocol</a:t>
            </a:r>
            <a:endParaRPr lang="en-US" sz="2000" dirty="0"/>
          </a:p>
          <a:p>
            <a:endParaRPr lang="en-US" sz="800" dirty="0"/>
          </a:p>
          <a:p>
            <a:r>
              <a:rPr lang="en-US" sz="2000" dirty="0"/>
              <a:t> 7/30 release</a:t>
            </a:r>
          </a:p>
          <a:p>
            <a:pPr lvl="1"/>
            <a:r>
              <a:rPr lang="en-US" sz="1800" dirty="0"/>
              <a:t>KV store</a:t>
            </a:r>
          </a:p>
          <a:p>
            <a:pPr lvl="2"/>
            <a:r>
              <a:rPr lang="en-US" sz="1600" dirty="0"/>
              <a:t>Golang Code (Features see next slide)</a:t>
            </a:r>
          </a:p>
          <a:p>
            <a:pPr lvl="2"/>
            <a:r>
              <a:rPr lang="en-US" sz="1600" dirty="0"/>
              <a:t>Deployment scripts (download, deploy and test)</a:t>
            </a:r>
          </a:p>
          <a:p>
            <a:pPr lvl="1"/>
            <a:r>
              <a:rPr lang="en-US" sz="1800" dirty="0"/>
              <a:t>Performance test result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0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ECCD62-6397-2438-70A7-3AE846E91AF3}"/>
              </a:ext>
            </a:extLst>
          </p:cNvPr>
          <p:cNvSpPr/>
          <p:nvPr/>
        </p:nvSpPr>
        <p:spPr>
          <a:xfrm>
            <a:off x="9466277" y="303454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B0292A-C171-CF11-D053-3BB6833E668D}"/>
              </a:ext>
            </a:extLst>
          </p:cNvPr>
          <p:cNvSpPr txBox="1"/>
          <p:nvPr/>
        </p:nvSpPr>
        <p:spPr>
          <a:xfrm>
            <a:off x="10427132" y="78513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bg2">
                    <a:lumMod val="25000"/>
                  </a:schemeClr>
                </a:solidFill>
              </a:rPr>
              <a:t>Owner: Ke Xu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3B179F-EA57-6E51-CEED-4664F1FA4C47}"/>
              </a:ext>
            </a:extLst>
          </p:cNvPr>
          <p:cNvSpPr/>
          <p:nvPr/>
        </p:nvSpPr>
        <p:spPr>
          <a:xfrm>
            <a:off x="9680766" y="1283736"/>
            <a:ext cx="2181578" cy="615156"/>
          </a:xfrm>
          <a:prstGeom prst="rect">
            <a:avLst/>
          </a:prstGeom>
          <a:solidFill>
            <a:srgbClr val="76D6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Linearizable 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(Chain-Replication)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DD6F2-EA7A-2019-F29B-0831E2D03B3B}"/>
              </a:ext>
            </a:extLst>
          </p:cNvPr>
          <p:cNvSpPr/>
          <p:nvPr/>
        </p:nvSpPr>
        <p:spPr>
          <a:xfrm>
            <a:off x="9680766" y="2036165"/>
            <a:ext cx="2181578" cy="477574"/>
          </a:xfrm>
          <a:prstGeom prst="rect">
            <a:avLst/>
          </a:prstGeom>
          <a:solidFill>
            <a:srgbClr val="76D6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Sequential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(Chain-Replication)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75E36-6277-42DC-A47E-CB30AB56C24A}"/>
              </a:ext>
            </a:extLst>
          </p:cNvPr>
          <p:cNvSpPr/>
          <p:nvPr/>
        </p:nvSpPr>
        <p:spPr>
          <a:xfrm>
            <a:off x="5004127" y="321090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Sharding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D81F89-BCD6-F110-49E4-555B277E2A3B}"/>
              </a:ext>
            </a:extLst>
          </p:cNvPr>
          <p:cNvSpPr/>
          <p:nvPr/>
        </p:nvSpPr>
        <p:spPr>
          <a:xfrm>
            <a:off x="5645231" y="1302342"/>
            <a:ext cx="2181578" cy="410104"/>
          </a:xfrm>
          <a:prstGeom prst="rect">
            <a:avLst/>
          </a:prstGeom>
          <a:solidFill>
            <a:srgbClr val="76D6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By Revision Group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B8535D-4D9A-CC04-C8AE-041B0EFC6874}"/>
              </a:ext>
            </a:extLst>
          </p:cNvPr>
          <p:cNvSpPr/>
          <p:nvPr/>
        </p:nvSpPr>
        <p:spPr>
          <a:xfrm>
            <a:off x="5645231" y="2513739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By Version Group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CBB72-806A-4A6A-E6D5-5FED6FE68255}"/>
              </a:ext>
            </a:extLst>
          </p:cNvPr>
          <p:cNvSpPr/>
          <p:nvPr/>
        </p:nvSpPr>
        <p:spPr>
          <a:xfrm>
            <a:off x="5645231" y="1890315"/>
            <a:ext cx="2181578" cy="410104"/>
          </a:xfrm>
          <a:prstGeom prst="rect">
            <a:avLst/>
          </a:prstGeom>
          <a:solidFill>
            <a:srgbClr val="76D6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By Key Space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0D04B0-6B7B-F1B4-92D6-F0EC931EE31E}"/>
              </a:ext>
            </a:extLst>
          </p:cNvPr>
          <p:cNvSpPr txBox="1"/>
          <p:nvPr/>
        </p:nvSpPr>
        <p:spPr>
          <a:xfrm>
            <a:off x="5946749" y="44224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bg2">
                    <a:lumMod val="25000"/>
                  </a:schemeClr>
                </a:solidFill>
              </a:rPr>
              <a:t>Owner: Peng Du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F6206A-E8AB-9858-7B14-93C36707C3AE}"/>
              </a:ext>
            </a:extLst>
          </p:cNvPr>
          <p:cNvSpPr/>
          <p:nvPr/>
        </p:nvSpPr>
        <p:spPr>
          <a:xfrm>
            <a:off x="1358124" y="4344261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Replication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7501CD-2EC5-5685-BFA6-05F7997C4171}"/>
              </a:ext>
            </a:extLst>
          </p:cNvPr>
          <p:cNvSpPr/>
          <p:nvPr/>
        </p:nvSpPr>
        <p:spPr>
          <a:xfrm>
            <a:off x="1624824" y="5324543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Modding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AE0D19-7A3E-3DBC-AE90-3D2B7FB047A3}"/>
              </a:ext>
            </a:extLst>
          </p:cNvPr>
          <p:cNvSpPr/>
          <p:nvPr/>
        </p:nvSpPr>
        <p:spPr>
          <a:xfrm>
            <a:off x="1624824" y="5838238"/>
            <a:ext cx="2181578" cy="351048"/>
          </a:xfrm>
          <a:prstGeom prst="rect">
            <a:avLst/>
          </a:prstGeom>
          <a:solidFill>
            <a:srgbClr val="76D6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Plus-one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E9FBA2-DC3D-916E-8851-2745C999670D}"/>
              </a:ext>
            </a:extLst>
          </p:cNvPr>
          <p:cNvSpPr txBox="1"/>
          <p:nvPr/>
        </p:nvSpPr>
        <p:spPr>
          <a:xfrm>
            <a:off x="2623709" y="412368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bg2">
                    <a:lumMod val="25000"/>
                  </a:schemeClr>
                </a:solidFill>
              </a:rPr>
              <a:t>Owner: Peng Du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D72A17-CD67-FF10-208B-64CD6748F20E}"/>
              </a:ext>
            </a:extLst>
          </p:cNvPr>
          <p:cNvSpPr/>
          <p:nvPr/>
        </p:nvSpPr>
        <p:spPr>
          <a:xfrm>
            <a:off x="5004127" y="4333869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Caching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1E7541-4681-D55D-3AEB-F18AD7420970}"/>
              </a:ext>
            </a:extLst>
          </p:cNvPr>
          <p:cNvSpPr/>
          <p:nvPr/>
        </p:nvSpPr>
        <p:spPr>
          <a:xfrm>
            <a:off x="5798583" y="5352664"/>
            <a:ext cx="2181578" cy="410104"/>
          </a:xfrm>
          <a:prstGeom prst="rect">
            <a:avLst/>
          </a:prstGeom>
          <a:solidFill>
            <a:srgbClr val="76D6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Read Cache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BCF674-9332-3486-A54D-D6F8CD08CD22}"/>
              </a:ext>
            </a:extLst>
          </p:cNvPr>
          <p:cNvSpPr txBox="1"/>
          <p:nvPr/>
        </p:nvSpPr>
        <p:spPr>
          <a:xfrm>
            <a:off x="6962724" y="5094237"/>
            <a:ext cx="1431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bg2">
                    <a:lumMod val="25000"/>
                  </a:schemeClr>
                </a:solidFill>
              </a:rPr>
              <a:t>Owner: Hongwei Chen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6A8161-C746-D8C5-5348-58ABC5531E10}"/>
              </a:ext>
            </a:extLst>
          </p:cNvPr>
          <p:cNvSpPr/>
          <p:nvPr/>
        </p:nvSpPr>
        <p:spPr>
          <a:xfrm>
            <a:off x="5798583" y="5949302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Smart Global Cache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AB6FE2-EA20-EAB4-6FBD-2BCCA484B6C1}"/>
              </a:ext>
            </a:extLst>
          </p:cNvPr>
          <p:cNvSpPr/>
          <p:nvPr/>
        </p:nvSpPr>
        <p:spPr>
          <a:xfrm>
            <a:off x="657983" y="259427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85634B-9FAD-E3EA-7ADB-45A744439617}"/>
              </a:ext>
            </a:extLst>
          </p:cNvPr>
          <p:cNvSpPr/>
          <p:nvPr/>
        </p:nvSpPr>
        <p:spPr>
          <a:xfrm>
            <a:off x="1261938" y="1239709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B-Tree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110742-4DBF-5B7F-0310-87A505660C33}"/>
              </a:ext>
            </a:extLst>
          </p:cNvPr>
          <p:cNvSpPr/>
          <p:nvPr/>
        </p:nvSpPr>
        <p:spPr>
          <a:xfrm>
            <a:off x="1261938" y="2597882"/>
            <a:ext cx="2181578" cy="488538"/>
          </a:xfrm>
          <a:prstGeom prst="rect">
            <a:avLst/>
          </a:prstGeom>
          <a:solidFill>
            <a:srgbClr val="76D6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Distributed Indexer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(Skip-list)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FBB17B-0856-7142-5535-CA29CAA2E8A5}"/>
              </a:ext>
            </a:extLst>
          </p:cNvPr>
          <p:cNvSpPr txBox="1"/>
          <p:nvPr/>
        </p:nvSpPr>
        <p:spPr>
          <a:xfrm>
            <a:off x="2725723" y="2400999"/>
            <a:ext cx="1431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bg2">
                    <a:lumMod val="25000"/>
                  </a:schemeClr>
                </a:solidFill>
              </a:rPr>
              <a:t>Owner: Hongwei Chen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01C4D2-EADB-0354-2921-581024CB6CFE}"/>
              </a:ext>
            </a:extLst>
          </p:cNvPr>
          <p:cNvSpPr/>
          <p:nvPr/>
        </p:nvSpPr>
        <p:spPr>
          <a:xfrm>
            <a:off x="1261938" y="3274466"/>
            <a:ext cx="2181578" cy="410104"/>
          </a:xfrm>
          <a:prstGeom prst="rect">
            <a:avLst/>
          </a:prstGeom>
          <a:solidFill>
            <a:srgbClr val="76D6FF"/>
          </a:solidFill>
          <a:ln w="28575">
            <a:solidFill>
              <a:srgbClr val="FF8A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ROI (2- &amp; 3-D)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16D902-F9D6-9CB0-C744-14667711298D}"/>
              </a:ext>
            </a:extLst>
          </p:cNvPr>
          <p:cNvSpPr txBox="1"/>
          <p:nvPr/>
        </p:nvSpPr>
        <p:spPr>
          <a:xfrm>
            <a:off x="2849911" y="306354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bg2">
                    <a:lumMod val="25000"/>
                  </a:schemeClr>
                </a:solidFill>
              </a:rPr>
              <a:t>Owner: Peng Du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D4ADB3-C6F9-6849-9BF4-4492373BCFC8}"/>
              </a:ext>
            </a:extLst>
          </p:cNvPr>
          <p:cNvSpPr/>
          <p:nvPr/>
        </p:nvSpPr>
        <p:spPr>
          <a:xfrm>
            <a:off x="1261938" y="1915505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Segmented 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7D21CA-4A7C-79C3-1FF4-DA1AB62F41F8}"/>
              </a:ext>
            </a:extLst>
          </p:cNvPr>
          <p:cNvSpPr txBox="1"/>
          <p:nvPr/>
        </p:nvSpPr>
        <p:spPr>
          <a:xfrm>
            <a:off x="2929381" y="1715578"/>
            <a:ext cx="1117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chemeClr val="bg2">
                    <a:lumMod val="25000"/>
                  </a:schemeClr>
                </a:solidFill>
              </a:rPr>
              <a:t>Owner: Jun Shao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36372-3985-CF83-3ACD-0C1A655A11C6}"/>
              </a:ext>
            </a:extLst>
          </p:cNvPr>
          <p:cNvSpPr/>
          <p:nvPr/>
        </p:nvSpPr>
        <p:spPr>
          <a:xfrm>
            <a:off x="227522" y="5703193"/>
            <a:ext cx="386976" cy="270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D59EB-6F75-9D8B-675A-C7E4CD6008FB}"/>
              </a:ext>
            </a:extLst>
          </p:cNvPr>
          <p:cNvSpPr txBox="1"/>
          <p:nvPr/>
        </p:nvSpPr>
        <p:spPr>
          <a:xfrm>
            <a:off x="-175450" y="5949302"/>
            <a:ext cx="11929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Interface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C21220-2636-8F9B-6C74-654958DC1B34}"/>
              </a:ext>
            </a:extLst>
          </p:cNvPr>
          <p:cNvSpPr/>
          <p:nvPr/>
        </p:nvSpPr>
        <p:spPr>
          <a:xfrm>
            <a:off x="239905" y="6288522"/>
            <a:ext cx="374594" cy="299906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1C47A2-AA81-0557-2C7F-E03F6E31ED9B}"/>
              </a:ext>
            </a:extLst>
          </p:cNvPr>
          <p:cNvSpPr txBox="1"/>
          <p:nvPr/>
        </p:nvSpPr>
        <p:spPr>
          <a:xfrm>
            <a:off x="-124973" y="6591079"/>
            <a:ext cx="10919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Implementation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F44714-1700-E99F-DB01-BDC79E617AF3}"/>
              </a:ext>
            </a:extLst>
          </p:cNvPr>
          <p:cNvSpPr/>
          <p:nvPr/>
        </p:nvSpPr>
        <p:spPr>
          <a:xfrm>
            <a:off x="9466277" y="4344261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Fault-tolerance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7E9812-8B2C-1595-108F-F21505A13CC6}"/>
              </a:ext>
            </a:extLst>
          </p:cNvPr>
          <p:cNvSpPr txBox="1"/>
          <p:nvPr/>
        </p:nvSpPr>
        <p:spPr>
          <a:xfrm>
            <a:off x="10000301" y="4069701"/>
            <a:ext cx="1431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bg2">
                    <a:lumMod val="25000"/>
                  </a:schemeClr>
                </a:solidFill>
              </a:rPr>
              <a:t>Owner: Hongwei Chen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3BAB65-A3B2-1271-3E2D-0849E8EF08EA}"/>
              </a:ext>
            </a:extLst>
          </p:cNvPr>
          <p:cNvSpPr/>
          <p:nvPr/>
        </p:nvSpPr>
        <p:spPr>
          <a:xfrm>
            <a:off x="9680766" y="2642061"/>
            <a:ext cx="2181578" cy="410104"/>
          </a:xfrm>
          <a:prstGeom prst="rect">
            <a:avLst/>
          </a:prstGeom>
          <a:solidFill>
            <a:srgbClr val="76D6FF"/>
          </a:solidFill>
          <a:ln w="28575">
            <a:solidFill>
              <a:srgbClr val="FF8A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Session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531FAE-76F6-6BEA-D7E7-38A6F39019EA}"/>
              </a:ext>
            </a:extLst>
          </p:cNvPr>
          <p:cNvSpPr/>
          <p:nvPr/>
        </p:nvSpPr>
        <p:spPr>
          <a:xfrm>
            <a:off x="9680766" y="3255004"/>
            <a:ext cx="2181578" cy="410104"/>
          </a:xfrm>
          <a:prstGeom prst="rect">
            <a:avLst/>
          </a:prstGeom>
          <a:solidFill>
            <a:srgbClr val="76D6FF"/>
          </a:solidFill>
          <a:ln w="28575">
            <a:solidFill>
              <a:srgbClr val="FF8A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Bounded Staleness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42A61A-3741-7C06-CA5C-D8D861DC822F}"/>
              </a:ext>
            </a:extLst>
          </p:cNvPr>
          <p:cNvSpPr/>
          <p:nvPr/>
        </p:nvSpPr>
        <p:spPr>
          <a:xfrm>
            <a:off x="1624824" y="6334353"/>
            <a:ext cx="2181578" cy="351048"/>
          </a:xfrm>
          <a:prstGeom prst="rect">
            <a:avLst/>
          </a:prstGeom>
          <a:solidFill>
            <a:srgbClr val="76D6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Locality</a:t>
            </a:r>
          </a:p>
        </p:txBody>
      </p:sp>
    </p:spTree>
    <p:extLst>
      <p:ext uri="{BB962C8B-B14F-4D97-AF65-F5344CB8AC3E}">
        <p14:creationId xmlns:p14="http://schemas.microsoft.com/office/powerpoint/2010/main" val="37009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66E8-0F31-FBB4-A9B7-6D543CC6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233241"/>
            <a:ext cx="10515600" cy="725121"/>
          </a:xfrm>
        </p:spPr>
        <p:txBody>
          <a:bodyPr/>
          <a:lstStyle/>
          <a:p>
            <a:r>
              <a:rPr lang="en-US" dirty="0"/>
              <a:t>”The Demo”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457D-472F-A360-6FE0-8789EA22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3" y="1534685"/>
            <a:ext cx="11136922" cy="4351338"/>
          </a:xfrm>
        </p:spPr>
        <p:txBody>
          <a:bodyPr/>
          <a:lstStyle/>
          <a:p>
            <a:r>
              <a:rPr lang="en-US" dirty="0"/>
              <a:t>Use cases: </a:t>
            </a:r>
          </a:p>
          <a:p>
            <a:endParaRPr lang="en-US" dirty="0"/>
          </a:p>
          <a:p>
            <a:pPr lvl="1"/>
            <a:r>
              <a:rPr lang="en-US" dirty="0"/>
              <a:t>Datacenter: </a:t>
            </a:r>
          </a:p>
          <a:p>
            <a:pPr lvl="2"/>
            <a:r>
              <a:rPr lang="en-US" dirty="0"/>
              <a:t>Regionless data store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Edge:</a:t>
            </a:r>
          </a:p>
          <a:p>
            <a:pPr lvl="2"/>
            <a:r>
              <a:rPr lang="en-US" dirty="0"/>
              <a:t>Stateful edge</a:t>
            </a:r>
          </a:p>
        </p:txBody>
      </p:sp>
    </p:spTree>
    <p:extLst>
      <p:ext uri="{BB962C8B-B14F-4D97-AF65-F5344CB8AC3E}">
        <p14:creationId xmlns:p14="http://schemas.microsoft.com/office/powerpoint/2010/main" val="33496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2BE1F27-D212-EBCA-B90A-3620673D92F4}"/>
              </a:ext>
            </a:extLst>
          </p:cNvPr>
          <p:cNvSpPr/>
          <p:nvPr/>
        </p:nvSpPr>
        <p:spPr>
          <a:xfrm>
            <a:off x="4761570" y="2761450"/>
            <a:ext cx="2754351" cy="1617596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000FE-B327-9AFE-398E-F3531026CE94}"/>
              </a:ext>
            </a:extLst>
          </p:cNvPr>
          <p:cNvSpPr/>
          <p:nvPr/>
        </p:nvSpPr>
        <p:spPr>
          <a:xfrm>
            <a:off x="1300975" y="2761450"/>
            <a:ext cx="2754351" cy="1617596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8535B-6BFD-F4A7-6975-EB77F6CDA45E}"/>
              </a:ext>
            </a:extLst>
          </p:cNvPr>
          <p:cNvSpPr txBox="1"/>
          <p:nvPr/>
        </p:nvSpPr>
        <p:spPr>
          <a:xfrm>
            <a:off x="1639228" y="4646340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Rev: 5</a:t>
            </a:r>
          </a:p>
          <a:p>
            <a:r>
              <a:rPr lang="en-US" dirty="0"/>
              <a:t>Value: k=a, v=b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B8449-C425-BF8F-5D11-1BC5F518D704}"/>
              </a:ext>
            </a:extLst>
          </p:cNvPr>
          <p:cNvSpPr txBox="1"/>
          <p:nvPr/>
        </p:nvSpPr>
        <p:spPr>
          <a:xfrm>
            <a:off x="5360020" y="464634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Rev: 5</a:t>
            </a:r>
          </a:p>
          <a:p>
            <a:r>
              <a:rPr lang="en-US" dirty="0"/>
              <a:t>Value: k=a, v=b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66AE4-AF6C-956F-6F46-35FB40BF39CC}"/>
              </a:ext>
            </a:extLst>
          </p:cNvPr>
          <p:cNvSpPr txBox="1"/>
          <p:nvPr/>
        </p:nvSpPr>
        <p:spPr>
          <a:xfrm>
            <a:off x="2219755" y="2124824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71EC-DC70-D452-4959-DCCEC8D008E2}"/>
              </a:ext>
            </a:extLst>
          </p:cNvPr>
          <p:cNvSpPr txBox="1"/>
          <p:nvPr/>
        </p:nvSpPr>
        <p:spPr>
          <a:xfrm>
            <a:off x="5702485" y="2124824"/>
            <a:ext cx="81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7A13F2-F2EB-E7F3-2476-7D153B2241CF}"/>
              </a:ext>
            </a:extLst>
          </p:cNvPr>
          <p:cNvSpPr/>
          <p:nvPr/>
        </p:nvSpPr>
        <p:spPr>
          <a:xfrm>
            <a:off x="8150506" y="2761449"/>
            <a:ext cx="2754351" cy="1617596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C822F-A1F2-1D4A-6456-2A6DC954D35E}"/>
              </a:ext>
            </a:extLst>
          </p:cNvPr>
          <p:cNvSpPr txBox="1"/>
          <p:nvPr/>
        </p:nvSpPr>
        <p:spPr>
          <a:xfrm>
            <a:off x="8748956" y="4646340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Rev: 5</a:t>
            </a:r>
          </a:p>
          <a:p>
            <a:r>
              <a:rPr lang="en-US" dirty="0"/>
              <a:t>Value: k=a, v=b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FB7CC-09A0-9338-E285-D1506EFC725D}"/>
              </a:ext>
            </a:extLst>
          </p:cNvPr>
          <p:cNvSpPr txBox="1"/>
          <p:nvPr/>
        </p:nvSpPr>
        <p:spPr>
          <a:xfrm>
            <a:off x="9091421" y="2124823"/>
            <a:ext cx="81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385036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2BE1F27-D212-EBCA-B90A-3620673D92F4}"/>
              </a:ext>
            </a:extLst>
          </p:cNvPr>
          <p:cNvSpPr/>
          <p:nvPr/>
        </p:nvSpPr>
        <p:spPr>
          <a:xfrm>
            <a:off x="4736807" y="1143853"/>
            <a:ext cx="2754351" cy="1617596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000FE-B327-9AFE-398E-F3531026CE94}"/>
              </a:ext>
            </a:extLst>
          </p:cNvPr>
          <p:cNvSpPr/>
          <p:nvPr/>
        </p:nvSpPr>
        <p:spPr>
          <a:xfrm>
            <a:off x="1300975" y="2761450"/>
            <a:ext cx="2754351" cy="1617596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8535B-6BFD-F4A7-6975-EB77F6CDA45E}"/>
              </a:ext>
            </a:extLst>
          </p:cNvPr>
          <p:cNvSpPr txBox="1"/>
          <p:nvPr/>
        </p:nvSpPr>
        <p:spPr>
          <a:xfrm>
            <a:off x="1639228" y="4646340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Rev: 5</a:t>
            </a:r>
          </a:p>
          <a:p>
            <a:r>
              <a:rPr lang="en-US" dirty="0"/>
              <a:t>Value: k=a, v=b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B8449-C425-BF8F-5D11-1BC5F518D704}"/>
              </a:ext>
            </a:extLst>
          </p:cNvPr>
          <p:cNvSpPr txBox="1"/>
          <p:nvPr/>
        </p:nvSpPr>
        <p:spPr>
          <a:xfrm>
            <a:off x="5335257" y="3028744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Rev: 5</a:t>
            </a:r>
          </a:p>
          <a:p>
            <a:r>
              <a:rPr lang="en-US" dirty="0"/>
              <a:t>Value: k=a, v=b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7A13F2-F2EB-E7F3-2476-7D153B2241CF}"/>
              </a:ext>
            </a:extLst>
          </p:cNvPr>
          <p:cNvSpPr/>
          <p:nvPr/>
        </p:nvSpPr>
        <p:spPr>
          <a:xfrm>
            <a:off x="8150506" y="2761449"/>
            <a:ext cx="2754351" cy="1617596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C822F-A1F2-1D4A-6456-2A6DC954D35E}"/>
              </a:ext>
            </a:extLst>
          </p:cNvPr>
          <p:cNvSpPr txBox="1"/>
          <p:nvPr/>
        </p:nvSpPr>
        <p:spPr>
          <a:xfrm>
            <a:off x="8748956" y="4646340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Rev: 5</a:t>
            </a:r>
          </a:p>
          <a:p>
            <a:r>
              <a:rPr lang="en-US" dirty="0"/>
              <a:t>Value: k=a, v=b</a:t>
            </a:r>
          </a:p>
        </p:txBody>
      </p:sp>
    </p:spTree>
    <p:extLst>
      <p:ext uri="{BB962C8B-B14F-4D97-AF65-F5344CB8AC3E}">
        <p14:creationId xmlns:p14="http://schemas.microsoft.com/office/powerpoint/2010/main" val="368867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BD83D2-A9DE-CFAD-2F30-6CA70DF47507}"/>
              </a:ext>
            </a:extLst>
          </p:cNvPr>
          <p:cNvGrpSpPr/>
          <p:nvPr/>
        </p:nvGrpSpPr>
        <p:grpSpPr>
          <a:xfrm>
            <a:off x="273311" y="1494378"/>
            <a:ext cx="6587468" cy="3869243"/>
            <a:chOff x="984380" y="242107"/>
            <a:chExt cx="10538119" cy="6189714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C0566FB-0323-9A2A-7ED7-72DAE4FF5863}"/>
                </a:ext>
              </a:extLst>
            </p:cNvPr>
            <p:cNvSpPr/>
            <p:nvPr/>
          </p:nvSpPr>
          <p:spPr>
            <a:xfrm>
              <a:off x="4217565" y="3448151"/>
              <a:ext cx="850629" cy="85062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/a/y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6D647AE-2982-629C-3079-8C0305702A8F}"/>
                </a:ext>
              </a:extLst>
            </p:cNvPr>
            <p:cNvSpPr/>
            <p:nvPr/>
          </p:nvSpPr>
          <p:spPr>
            <a:xfrm>
              <a:off x="4065165" y="3295751"/>
              <a:ext cx="850629" cy="85062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/a/y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9E82F99-91CB-DD65-963C-055B109A548F}"/>
                </a:ext>
              </a:extLst>
            </p:cNvPr>
            <p:cNvSpPr/>
            <p:nvPr/>
          </p:nvSpPr>
          <p:spPr>
            <a:xfrm>
              <a:off x="10751492" y="3448149"/>
              <a:ext cx="771007" cy="7710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/c/t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C0D1F4C-780F-AAD6-322E-860C55203CB7}"/>
                </a:ext>
              </a:extLst>
            </p:cNvPr>
            <p:cNvSpPr/>
            <p:nvPr/>
          </p:nvSpPr>
          <p:spPr>
            <a:xfrm>
              <a:off x="10599092" y="3295749"/>
              <a:ext cx="771007" cy="7710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/c/t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CCC3B55-721A-05C7-6DFA-6786A55D8CA1}"/>
                </a:ext>
              </a:extLst>
            </p:cNvPr>
            <p:cNvSpPr/>
            <p:nvPr/>
          </p:nvSpPr>
          <p:spPr>
            <a:xfrm>
              <a:off x="8414176" y="3295749"/>
              <a:ext cx="771007" cy="7710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/c/s0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AB9D43-8C53-1829-F184-1880E36E70C4}"/>
                </a:ext>
              </a:extLst>
            </p:cNvPr>
            <p:cNvSpPr/>
            <p:nvPr/>
          </p:nvSpPr>
          <p:spPr>
            <a:xfrm>
              <a:off x="6329704" y="3295749"/>
              <a:ext cx="771007" cy="7710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/b/m0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F2905C-F7B4-5C70-B668-43C83278F944}"/>
                </a:ext>
              </a:extLst>
            </p:cNvPr>
            <p:cNvSpPr/>
            <p:nvPr/>
          </p:nvSpPr>
          <p:spPr>
            <a:xfrm>
              <a:off x="3462339" y="5621260"/>
              <a:ext cx="810561" cy="8105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/a/x/x1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2F8C30-9E7F-F907-8205-5374F5586C62}"/>
                </a:ext>
              </a:extLst>
            </p:cNvPr>
            <p:cNvSpPr/>
            <p:nvPr/>
          </p:nvSpPr>
          <p:spPr>
            <a:xfrm>
              <a:off x="3309939" y="5468860"/>
              <a:ext cx="810561" cy="8105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/a/x/x1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FF6E2DC-FB52-F2F0-4258-034AAD4DADFB}"/>
                </a:ext>
              </a:extLst>
            </p:cNvPr>
            <p:cNvSpPr/>
            <p:nvPr/>
          </p:nvSpPr>
          <p:spPr>
            <a:xfrm>
              <a:off x="3157539" y="5316460"/>
              <a:ext cx="810561" cy="8105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/a/x/x1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89D38CF-AF04-E4FD-7A3F-A4C9779A7D2D}"/>
                </a:ext>
              </a:extLst>
            </p:cNvPr>
            <p:cNvSpPr/>
            <p:nvPr/>
          </p:nvSpPr>
          <p:spPr>
            <a:xfrm>
              <a:off x="3005139" y="5164060"/>
              <a:ext cx="810561" cy="8105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/a/x/x1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1B769A6-0192-A631-ED94-19B1ADFF9324}"/>
                </a:ext>
              </a:extLst>
            </p:cNvPr>
            <p:cNvSpPr/>
            <p:nvPr/>
          </p:nvSpPr>
          <p:spPr>
            <a:xfrm>
              <a:off x="1289180" y="5316461"/>
              <a:ext cx="810561" cy="8105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/a/x/x0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D4FA2E3-1AC8-28D3-706B-B51456625BB5}"/>
                </a:ext>
              </a:extLst>
            </p:cNvPr>
            <p:cNvSpPr/>
            <p:nvPr/>
          </p:nvSpPr>
          <p:spPr>
            <a:xfrm>
              <a:off x="1136780" y="5164061"/>
              <a:ext cx="810561" cy="8105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/a/x/x0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CCB47B7-015E-0F78-2768-8BFBC6A8691D}"/>
                </a:ext>
              </a:extLst>
            </p:cNvPr>
            <p:cNvSpPr/>
            <p:nvPr/>
          </p:nvSpPr>
          <p:spPr>
            <a:xfrm>
              <a:off x="5844837" y="242107"/>
              <a:ext cx="1025071" cy="10250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00E7E1-EDFD-47DE-65C8-0AEE8CEAC7D0}"/>
                </a:ext>
              </a:extLst>
            </p:cNvPr>
            <p:cNvSpPr/>
            <p:nvPr/>
          </p:nvSpPr>
          <p:spPr>
            <a:xfrm>
              <a:off x="3760365" y="1579839"/>
              <a:ext cx="1025071" cy="10250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F3DB43-DC1D-647E-DBE9-9966F64E5A65}"/>
                </a:ext>
              </a:extLst>
            </p:cNvPr>
            <p:cNvSpPr/>
            <p:nvPr/>
          </p:nvSpPr>
          <p:spPr>
            <a:xfrm>
              <a:off x="5844837" y="1579839"/>
              <a:ext cx="1025071" cy="10250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021873-B9C9-40E2-31E8-40BC2B2A4092}"/>
                </a:ext>
              </a:extLst>
            </p:cNvPr>
            <p:cNvSpPr/>
            <p:nvPr/>
          </p:nvSpPr>
          <p:spPr>
            <a:xfrm>
              <a:off x="7929309" y="1579839"/>
              <a:ext cx="1025071" cy="10250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F2B11B-4D75-FBDE-460B-78DA1D6FEE23}"/>
                </a:ext>
              </a:extLst>
            </p:cNvPr>
            <p:cNvSpPr/>
            <p:nvPr/>
          </p:nvSpPr>
          <p:spPr>
            <a:xfrm>
              <a:off x="2337893" y="3143350"/>
              <a:ext cx="1025071" cy="10250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B17B0D-D2E2-2B18-5BC5-68368D6E16FC}"/>
                </a:ext>
              </a:extLst>
            </p:cNvPr>
            <p:cNvSpPr/>
            <p:nvPr/>
          </p:nvSpPr>
          <p:spPr>
            <a:xfrm>
              <a:off x="3912765" y="3143351"/>
              <a:ext cx="850629" cy="8506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CBE7FF-F32A-7FFE-6E63-0005BFE97F6E}"/>
                </a:ext>
              </a:extLst>
            </p:cNvPr>
            <p:cNvSpPr/>
            <p:nvPr/>
          </p:nvSpPr>
          <p:spPr>
            <a:xfrm>
              <a:off x="984380" y="5011661"/>
              <a:ext cx="810561" cy="81056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3BAFBE-B622-3703-4CC6-B87DB55C2CE1}"/>
                </a:ext>
              </a:extLst>
            </p:cNvPr>
            <p:cNvSpPr/>
            <p:nvPr/>
          </p:nvSpPr>
          <p:spPr>
            <a:xfrm>
              <a:off x="2852739" y="5011660"/>
              <a:ext cx="810561" cy="81056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17E3C0-233B-BD3B-E4C6-2365A5ECEE2B}"/>
                </a:ext>
              </a:extLst>
            </p:cNvPr>
            <p:cNvCxnSpPr>
              <a:cxnSpLocks/>
              <a:stCxn id="4" idx="4"/>
              <a:endCxn id="6" idx="7"/>
            </p:cNvCxnSpPr>
            <p:nvPr/>
          </p:nvCxnSpPr>
          <p:spPr>
            <a:xfrm flipH="1">
              <a:off x="4635318" y="1267178"/>
              <a:ext cx="1722055" cy="46277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027C0D-89CC-67E3-CF87-4A7A893DE9FF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>
              <a:off x="6357373" y="1267178"/>
              <a:ext cx="0" cy="31266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1E5EB7-6572-FBA8-44F6-AD10FA2E6F29}"/>
                </a:ext>
              </a:extLst>
            </p:cNvPr>
            <p:cNvCxnSpPr>
              <a:cxnSpLocks/>
              <a:stCxn id="4" idx="4"/>
              <a:endCxn id="8" idx="1"/>
            </p:cNvCxnSpPr>
            <p:nvPr/>
          </p:nvCxnSpPr>
          <p:spPr>
            <a:xfrm>
              <a:off x="6357373" y="1267178"/>
              <a:ext cx="1722054" cy="46277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325CA3-7FAB-9F78-54B7-E279368C81B8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4272901" y="2604910"/>
              <a:ext cx="65179" cy="53844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0F54C0-1EC6-0F90-2D70-33FEB89A961C}"/>
                </a:ext>
              </a:extLst>
            </p:cNvPr>
            <p:cNvCxnSpPr>
              <a:cxnSpLocks/>
              <a:stCxn id="6" idx="4"/>
              <a:endCxn id="9" idx="7"/>
            </p:cNvCxnSpPr>
            <p:nvPr/>
          </p:nvCxnSpPr>
          <p:spPr>
            <a:xfrm flipH="1">
              <a:off x="3212846" y="2604910"/>
              <a:ext cx="1060055" cy="68855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D12BA6-0EB5-445C-95C1-645BE6B034C5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1389661" y="4168421"/>
              <a:ext cx="1460768" cy="84324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3EE728-1EC9-78B4-7777-5FC2655DAFBC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2850429" y="4168421"/>
              <a:ext cx="407591" cy="84323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F6621C-B30C-846A-4092-24B0A3C6D048}"/>
                </a:ext>
              </a:extLst>
            </p:cNvPr>
            <p:cNvSpPr/>
            <p:nvPr/>
          </p:nvSpPr>
          <p:spPr>
            <a:xfrm>
              <a:off x="6177304" y="3143349"/>
              <a:ext cx="771007" cy="7710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FFB55E-9B3E-5AF9-54E4-1DCBDD678432}"/>
                </a:ext>
              </a:extLst>
            </p:cNvPr>
            <p:cNvCxnSpPr>
              <a:cxnSpLocks/>
              <a:stCxn id="7" idx="4"/>
              <a:endCxn id="39" idx="0"/>
            </p:cNvCxnSpPr>
            <p:nvPr/>
          </p:nvCxnSpPr>
          <p:spPr>
            <a:xfrm>
              <a:off x="6357373" y="2604910"/>
              <a:ext cx="205435" cy="53843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AFF8BD-8212-5A7F-E869-7574E7D58375}"/>
                </a:ext>
              </a:extLst>
            </p:cNvPr>
            <p:cNvCxnSpPr>
              <a:cxnSpLocks/>
              <a:stCxn id="8" idx="4"/>
              <a:endCxn id="48" idx="0"/>
            </p:cNvCxnSpPr>
            <p:nvPr/>
          </p:nvCxnSpPr>
          <p:spPr>
            <a:xfrm>
              <a:off x="8441845" y="2604910"/>
              <a:ext cx="205435" cy="53843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378B95-EFE8-A70F-AE64-5B63DE349020}"/>
                </a:ext>
              </a:extLst>
            </p:cNvPr>
            <p:cNvSpPr/>
            <p:nvPr/>
          </p:nvSpPr>
          <p:spPr>
            <a:xfrm>
              <a:off x="8261776" y="3143349"/>
              <a:ext cx="771007" cy="7710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F2296FC-E695-3445-CD0F-A6DCA651ADB9}"/>
                </a:ext>
              </a:extLst>
            </p:cNvPr>
            <p:cNvSpPr/>
            <p:nvPr/>
          </p:nvSpPr>
          <p:spPr>
            <a:xfrm>
              <a:off x="10446692" y="3143349"/>
              <a:ext cx="771007" cy="7710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E8DC012-DF81-8EB2-C5B9-830D1E606F62}"/>
                </a:ext>
              </a:extLst>
            </p:cNvPr>
            <p:cNvCxnSpPr>
              <a:cxnSpLocks/>
              <a:stCxn id="8" idx="4"/>
              <a:endCxn id="51" idx="0"/>
            </p:cNvCxnSpPr>
            <p:nvPr/>
          </p:nvCxnSpPr>
          <p:spPr>
            <a:xfrm>
              <a:off x="8441845" y="2604910"/>
              <a:ext cx="2390351" cy="53843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n 41">
            <a:extLst>
              <a:ext uri="{FF2B5EF4-FFF2-40B4-BE49-F238E27FC236}">
                <a16:creationId xmlns:a16="http://schemas.microsoft.com/office/drawing/2014/main" id="{D25081D3-D7BD-5D89-C9F1-640C6E8C7578}"/>
              </a:ext>
            </a:extLst>
          </p:cNvPr>
          <p:cNvSpPr/>
          <p:nvPr/>
        </p:nvSpPr>
        <p:spPr>
          <a:xfrm>
            <a:off x="9956447" y="873106"/>
            <a:ext cx="1239985" cy="95596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59E7E29B-659A-10B0-7701-5E4F79436FAB}"/>
              </a:ext>
            </a:extLst>
          </p:cNvPr>
          <p:cNvSpPr/>
          <p:nvPr/>
        </p:nvSpPr>
        <p:spPr>
          <a:xfrm>
            <a:off x="9956445" y="2292017"/>
            <a:ext cx="1239985" cy="95596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AEF6F7F8-C234-0A33-FB94-F0577F0C0C2C}"/>
              </a:ext>
            </a:extLst>
          </p:cNvPr>
          <p:cNvSpPr/>
          <p:nvPr/>
        </p:nvSpPr>
        <p:spPr>
          <a:xfrm>
            <a:off x="9956445" y="3710928"/>
            <a:ext cx="1239985" cy="95596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FAC38C41-07D7-2CC3-4B89-EC975986367E}"/>
              </a:ext>
            </a:extLst>
          </p:cNvPr>
          <p:cNvSpPr/>
          <p:nvPr/>
        </p:nvSpPr>
        <p:spPr>
          <a:xfrm>
            <a:off x="9956445" y="5129839"/>
            <a:ext cx="1239985" cy="95596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376350-D5B8-D820-D8AE-08FDF08502E6}"/>
              </a:ext>
            </a:extLst>
          </p:cNvPr>
          <p:cNvSpPr txBox="1"/>
          <p:nvPr/>
        </p:nvSpPr>
        <p:spPr>
          <a:xfrm>
            <a:off x="9708987" y="402864"/>
            <a:ext cx="173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Instance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457CDE4-07A6-1553-7069-D0C6265D55DE}"/>
              </a:ext>
            </a:extLst>
          </p:cNvPr>
          <p:cNvSpPr/>
          <p:nvPr/>
        </p:nvSpPr>
        <p:spPr>
          <a:xfrm>
            <a:off x="7818981" y="2382804"/>
            <a:ext cx="993422" cy="194474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E98B6F-92EB-3506-C230-A1F309CA5C83}"/>
              </a:ext>
            </a:extLst>
          </p:cNvPr>
          <p:cNvSpPr/>
          <p:nvPr/>
        </p:nvSpPr>
        <p:spPr>
          <a:xfrm>
            <a:off x="3839763" y="6271357"/>
            <a:ext cx="430983" cy="4309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5EED7-ED23-78F0-6E46-7DD999D90C2F}"/>
              </a:ext>
            </a:extLst>
          </p:cNvPr>
          <p:cNvSpPr txBox="1"/>
          <p:nvPr/>
        </p:nvSpPr>
        <p:spPr>
          <a:xfrm>
            <a:off x="3658211" y="6009747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Key path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144E84-E7F6-B71C-164C-501C2867980C}"/>
              </a:ext>
            </a:extLst>
          </p:cNvPr>
          <p:cNvSpPr/>
          <p:nvPr/>
        </p:nvSpPr>
        <p:spPr>
          <a:xfrm>
            <a:off x="4616767" y="6316450"/>
            <a:ext cx="340794" cy="3407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2407FA-13B9-D6D3-21AC-BEDB99E64AB8}"/>
              </a:ext>
            </a:extLst>
          </p:cNvPr>
          <p:cNvSpPr txBox="1"/>
          <p:nvPr/>
        </p:nvSpPr>
        <p:spPr>
          <a:xfrm>
            <a:off x="4518745" y="6009747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object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931CD2-959A-0C83-AF86-D7D925712230}"/>
              </a:ext>
            </a:extLst>
          </p:cNvPr>
          <p:cNvSpPr/>
          <p:nvPr/>
        </p:nvSpPr>
        <p:spPr>
          <a:xfrm>
            <a:off x="5475636" y="6316449"/>
            <a:ext cx="340795" cy="3407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DA53EC0C-DB04-D6BC-E957-60065844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8" y="194906"/>
            <a:ext cx="10515600" cy="1325563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A8F92C-71D7-9178-E0EB-6131A706DD88}"/>
              </a:ext>
            </a:extLst>
          </p:cNvPr>
          <p:cNvSpPr txBox="1"/>
          <p:nvPr/>
        </p:nvSpPr>
        <p:spPr>
          <a:xfrm>
            <a:off x="5057135" y="6009747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Revisioned object</a:t>
            </a:r>
          </a:p>
        </p:txBody>
      </p:sp>
    </p:spTree>
    <p:extLst>
      <p:ext uri="{BB962C8B-B14F-4D97-AF65-F5344CB8AC3E}">
        <p14:creationId xmlns:p14="http://schemas.microsoft.com/office/powerpoint/2010/main" val="251882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31C7-6E74-3B79-AE74-AF7BF4EB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8" y="194906"/>
            <a:ext cx="10515600" cy="1325563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1D25C-8311-A89F-F65C-27E0916771DE}"/>
              </a:ext>
            </a:extLst>
          </p:cNvPr>
          <p:cNvSpPr/>
          <p:nvPr/>
        </p:nvSpPr>
        <p:spPr>
          <a:xfrm>
            <a:off x="3287756" y="2191597"/>
            <a:ext cx="2038525" cy="2676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2769-3FBE-1B66-DC60-4431F7CF2D21}"/>
              </a:ext>
            </a:extLst>
          </p:cNvPr>
          <p:cNvSpPr txBox="1"/>
          <p:nvPr/>
        </p:nvSpPr>
        <p:spPr>
          <a:xfrm>
            <a:off x="354713" y="3154774"/>
            <a:ext cx="2944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[Key, Value] Pairs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2644B-A2F8-50D8-2DF3-F3F9CED7B1E9}"/>
              </a:ext>
            </a:extLst>
          </p:cNvPr>
          <p:cNvCxnSpPr/>
          <p:nvPr/>
        </p:nvCxnSpPr>
        <p:spPr>
          <a:xfrm>
            <a:off x="1220235" y="3827972"/>
            <a:ext cx="1887523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98A13B-C22B-C3C2-F06C-2A541C89ABF1}"/>
              </a:ext>
            </a:extLst>
          </p:cNvPr>
          <p:cNvSpPr txBox="1"/>
          <p:nvPr/>
        </p:nvSpPr>
        <p:spPr>
          <a:xfrm>
            <a:off x="5626009" y="3273717"/>
            <a:ext cx="348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Revision, [Key, Value] Pairs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341944-FDAD-2E5F-2F13-E1CCB1061CF5}"/>
              </a:ext>
            </a:extLst>
          </p:cNvPr>
          <p:cNvCxnSpPr>
            <a:cxnSpLocks/>
          </p:cNvCxnSpPr>
          <p:nvPr/>
        </p:nvCxnSpPr>
        <p:spPr>
          <a:xfrm>
            <a:off x="5508978" y="3827972"/>
            <a:ext cx="3307768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AA430-F9A3-D6CD-B83A-614DF7A836CC}"/>
              </a:ext>
            </a:extLst>
          </p:cNvPr>
          <p:cNvSpPr/>
          <p:nvPr/>
        </p:nvSpPr>
        <p:spPr>
          <a:xfrm>
            <a:off x="9076910" y="2191597"/>
            <a:ext cx="2038525" cy="2676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Storage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C4EF4729-ED94-2B65-7A2D-48869214CE0F}"/>
              </a:ext>
            </a:extLst>
          </p:cNvPr>
          <p:cNvSpPr/>
          <p:nvPr/>
        </p:nvSpPr>
        <p:spPr>
          <a:xfrm>
            <a:off x="10682264" y="4119028"/>
            <a:ext cx="1024932" cy="983548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DAD884F9-C65C-045C-173E-3C82E07B6872}"/>
              </a:ext>
            </a:extLst>
          </p:cNvPr>
          <p:cNvSpPr/>
          <p:nvPr/>
        </p:nvSpPr>
        <p:spPr>
          <a:xfrm>
            <a:off x="10410522" y="4689111"/>
            <a:ext cx="704913" cy="54428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6214A942-A855-699C-CEBA-78FBAA36D91F}"/>
              </a:ext>
            </a:extLst>
          </p:cNvPr>
          <p:cNvSpPr/>
          <p:nvPr/>
        </p:nvSpPr>
        <p:spPr>
          <a:xfrm>
            <a:off x="10842273" y="4893483"/>
            <a:ext cx="704913" cy="54428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D423AB79-ED78-5861-80B5-2C02B8ED2C8D}"/>
              </a:ext>
            </a:extLst>
          </p:cNvPr>
          <p:cNvSpPr/>
          <p:nvPr/>
        </p:nvSpPr>
        <p:spPr>
          <a:xfrm>
            <a:off x="11274735" y="4621530"/>
            <a:ext cx="704913" cy="54428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3E506626-487B-152D-C569-E9722D916408}"/>
              </a:ext>
            </a:extLst>
          </p:cNvPr>
          <p:cNvSpPr/>
          <p:nvPr/>
        </p:nvSpPr>
        <p:spPr>
          <a:xfrm>
            <a:off x="2393294" y="5551238"/>
            <a:ext cx="2038525" cy="746668"/>
          </a:xfrm>
          <a:prstGeom prst="borderCallout1">
            <a:avLst>
              <a:gd name="adj1" fmla="val 489"/>
              <a:gd name="adj2" fmla="val 57932"/>
              <a:gd name="adj3" fmla="val -90095"/>
              <a:gd name="adj4" fmla="val 801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Range Query</a:t>
            </a:r>
          </a:p>
        </p:txBody>
      </p: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15DB895A-B726-9E51-DA0D-E632D088EBBB}"/>
              </a:ext>
            </a:extLst>
          </p:cNvPr>
          <p:cNvSpPr/>
          <p:nvPr/>
        </p:nvSpPr>
        <p:spPr>
          <a:xfrm>
            <a:off x="5943777" y="1204982"/>
            <a:ext cx="2872969" cy="936432"/>
          </a:xfrm>
          <a:prstGeom prst="borderCallout1">
            <a:avLst>
              <a:gd name="adj1" fmla="val 101787"/>
              <a:gd name="adj2" fmla="val 49626"/>
              <a:gd name="adj3" fmla="val 218106"/>
              <a:gd name="adj4" fmla="val 501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MVCC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List-Watch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Txn (atomicity I/O)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D8D49-3D32-CA4E-A661-0E47C44C85AF}"/>
              </a:ext>
            </a:extLst>
          </p:cNvPr>
          <p:cNvSpPr txBox="1"/>
          <p:nvPr/>
        </p:nvSpPr>
        <p:spPr>
          <a:xfrm>
            <a:off x="1466852" y="4147633"/>
            <a:ext cx="1140056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/>
              <a:t>{</a:t>
            </a:r>
          </a:p>
          <a:p>
            <a:r>
              <a:rPr lang="en-US" sz="1000" i="1" dirty="0"/>
              <a:t>   {hello </a:t>
            </a:r>
            <a:r>
              <a:rPr lang="en-US" sz="1000" i="1" dirty="0">
                <a:sym typeface="Wingdings" pitchFamily="2" charset="2"/>
              </a:rPr>
              <a:t> </a:t>
            </a:r>
            <a:r>
              <a:rPr lang="en-US" sz="1000" i="1" dirty="0"/>
              <a:t>world}, </a:t>
            </a:r>
          </a:p>
          <a:p>
            <a:r>
              <a:rPr lang="en-US" sz="1000" i="1" dirty="0"/>
              <a:t>   {Seattle </a:t>
            </a:r>
            <a:r>
              <a:rPr lang="en-US" sz="1000" i="1" dirty="0">
                <a:sym typeface="Wingdings" pitchFamily="2" charset="2"/>
              </a:rPr>
              <a:t> </a:t>
            </a:r>
            <a:r>
              <a:rPr lang="en-US" sz="1000" i="1" dirty="0"/>
              <a:t>rain}</a:t>
            </a:r>
          </a:p>
          <a:p>
            <a:r>
              <a:rPr lang="en-US" sz="1000" i="1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668DF9-71ED-290A-9CF6-90235E84334A}"/>
              </a:ext>
            </a:extLst>
          </p:cNvPr>
          <p:cNvSpPr txBox="1"/>
          <p:nvPr/>
        </p:nvSpPr>
        <p:spPr>
          <a:xfrm>
            <a:off x="6795057" y="3985310"/>
            <a:ext cx="1226618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/>
              <a:t>{</a:t>
            </a:r>
          </a:p>
          <a:p>
            <a:r>
              <a:rPr lang="en-US" sz="1000" i="1" dirty="0"/>
              <a:t>   123 </a:t>
            </a:r>
            <a:r>
              <a:rPr lang="en-US" sz="1000" i="1" dirty="0">
                <a:sym typeface="Wingdings" pitchFamily="2" charset="2"/>
              </a:rPr>
              <a:t></a:t>
            </a:r>
            <a:endParaRPr lang="en-US" sz="1000" i="1" dirty="0"/>
          </a:p>
          <a:p>
            <a:r>
              <a:rPr lang="en-US" sz="1000" i="1" dirty="0"/>
              <a:t>   {</a:t>
            </a:r>
          </a:p>
          <a:p>
            <a:r>
              <a:rPr lang="en-US" sz="1000" i="1" dirty="0"/>
              <a:t>      {hello </a:t>
            </a:r>
            <a:r>
              <a:rPr lang="en-US" sz="1000" i="1" dirty="0">
                <a:sym typeface="Wingdings" pitchFamily="2" charset="2"/>
              </a:rPr>
              <a:t> </a:t>
            </a:r>
            <a:r>
              <a:rPr lang="en-US" sz="1000" i="1" dirty="0"/>
              <a:t>world}, </a:t>
            </a:r>
          </a:p>
          <a:p>
            <a:r>
              <a:rPr lang="en-US" sz="1000" i="1" dirty="0"/>
              <a:t>      {Seattle </a:t>
            </a:r>
            <a:r>
              <a:rPr lang="en-US" sz="1000" i="1" dirty="0">
                <a:sym typeface="Wingdings" pitchFamily="2" charset="2"/>
              </a:rPr>
              <a:t> r</a:t>
            </a:r>
            <a:r>
              <a:rPr lang="en-US" sz="1000" i="1" dirty="0"/>
              <a:t>ain}</a:t>
            </a:r>
          </a:p>
          <a:p>
            <a:r>
              <a:rPr lang="en-US" sz="1000" i="1" dirty="0"/>
              <a:t>   }</a:t>
            </a:r>
          </a:p>
          <a:p>
            <a:r>
              <a:rPr lang="en-US" sz="1000" i="1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7157B-6C00-0F79-874E-7EFB57220D2C}"/>
              </a:ext>
            </a:extLst>
          </p:cNvPr>
          <p:cNvSpPr txBox="1"/>
          <p:nvPr/>
        </p:nvSpPr>
        <p:spPr>
          <a:xfrm>
            <a:off x="722308" y="3965062"/>
            <a:ext cx="825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1574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94FE5-62B3-B712-C7CA-CDA18ED89175}"/>
              </a:ext>
            </a:extLst>
          </p:cNvPr>
          <p:cNvGrpSpPr/>
          <p:nvPr/>
        </p:nvGrpSpPr>
        <p:grpSpPr>
          <a:xfrm>
            <a:off x="755415" y="841212"/>
            <a:ext cx="10850537" cy="5734996"/>
            <a:chOff x="495770" y="683677"/>
            <a:chExt cx="10850537" cy="57349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AC51F1-B5C2-1657-608E-68B4F958B005}"/>
                </a:ext>
              </a:extLst>
            </p:cNvPr>
            <p:cNvSpPr/>
            <p:nvPr/>
          </p:nvSpPr>
          <p:spPr>
            <a:xfrm>
              <a:off x="1032303" y="2984720"/>
              <a:ext cx="1979377" cy="955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Sharding Mgr Interface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2BF643-15BF-519C-29CD-BC38225407F6}"/>
                </a:ext>
              </a:extLst>
            </p:cNvPr>
            <p:cNvSpPr/>
            <p:nvPr/>
          </p:nvSpPr>
          <p:spPr>
            <a:xfrm>
              <a:off x="3749724" y="2991017"/>
              <a:ext cx="2424565" cy="955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Replication/Consistency Mgr Interface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E97596AF-C82E-9127-A79F-071903B4AFA0}"/>
                </a:ext>
              </a:extLst>
            </p:cNvPr>
            <p:cNvSpPr/>
            <p:nvPr/>
          </p:nvSpPr>
          <p:spPr>
            <a:xfrm>
              <a:off x="9180323" y="1191893"/>
              <a:ext cx="1239985" cy="955965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1BB9C3-2879-7EC4-613B-3672645B9324}"/>
                </a:ext>
              </a:extLst>
            </p:cNvPr>
            <p:cNvSpPr txBox="1"/>
            <p:nvPr/>
          </p:nvSpPr>
          <p:spPr>
            <a:xfrm>
              <a:off x="8372584" y="683677"/>
              <a:ext cx="29497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Storage Instance Interface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6A9CE0C5-E75B-727D-BD4B-1D4331B788A7}"/>
                </a:ext>
              </a:extLst>
            </p:cNvPr>
            <p:cNvSpPr/>
            <p:nvPr/>
          </p:nvSpPr>
          <p:spPr>
            <a:xfrm>
              <a:off x="9180321" y="2610804"/>
              <a:ext cx="1239985" cy="955965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232FDD3F-365B-2DBF-D681-9F4C30FAE83E}"/>
                </a:ext>
              </a:extLst>
            </p:cNvPr>
            <p:cNvSpPr/>
            <p:nvPr/>
          </p:nvSpPr>
          <p:spPr>
            <a:xfrm>
              <a:off x="9180321" y="4029715"/>
              <a:ext cx="1239985" cy="955965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153108DA-F854-10A4-0BC5-3B477893D0B3}"/>
                </a:ext>
              </a:extLst>
            </p:cNvPr>
            <p:cNvSpPr/>
            <p:nvPr/>
          </p:nvSpPr>
          <p:spPr>
            <a:xfrm>
              <a:off x="9180321" y="5448626"/>
              <a:ext cx="1239985" cy="955965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893223-42D9-14B5-ADCD-B4AA6EA1E1C7}"/>
                </a:ext>
              </a:extLst>
            </p:cNvPr>
            <p:cNvSpPr/>
            <p:nvPr/>
          </p:nvSpPr>
          <p:spPr>
            <a:xfrm>
              <a:off x="6852788" y="2984720"/>
              <a:ext cx="1436339" cy="955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Piping(I/O) Mgr Interface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D55FC5FB-5133-E6CC-88F0-36F486BE68F1}"/>
                </a:ext>
              </a:extLst>
            </p:cNvPr>
            <p:cNvSpPr/>
            <p:nvPr/>
          </p:nvSpPr>
          <p:spPr>
            <a:xfrm>
              <a:off x="9180320" y="1464113"/>
              <a:ext cx="1225266" cy="539715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Rev-&gt;[kvs]</a:t>
              </a:r>
            </a:p>
          </p:txBody>
        </p:sp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7A5C2FC7-7A9D-BC23-19A9-EA433967763D}"/>
                </a:ext>
              </a:extLst>
            </p:cNvPr>
            <p:cNvSpPr/>
            <p:nvPr/>
          </p:nvSpPr>
          <p:spPr>
            <a:xfrm>
              <a:off x="9180320" y="2971346"/>
              <a:ext cx="1239985" cy="539715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91CC8DDB-1990-A4BE-C0D9-76031CA45C4E}"/>
                </a:ext>
              </a:extLst>
            </p:cNvPr>
            <p:cNvSpPr/>
            <p:nvPr/>
          </p:nvSpPr>
          <p:spPr>
            <a:xfrm>
              <a:off x="9180320" y="5878958"/>
              <a:ext cx="1239985" cy="539715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28A1ECB3-3EB2-9591-1233-C2BF640AD6F8}"/>
                </a:ext>
              </a:extLst>
            </p:cNvPr>
            <p:cNvCxnSpPr>
              <a:cxnSpLocks/>
              <a:stCxn id="12" idx="3"/>
              <a:endCxn id="25" idx="2"/>
            </p:cNvCxnSpPr>
            <p:nvPr/>
          </p:nvCxnSpPr>
          <p:spPr>
            <a:xfrm flipV="1">
              <a:off x="8289127" y="1733971"/>
              <a:ext cx="891193" cy="172873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2">
                  <a:lumMod val="75000"/>
                </a:schemeClr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7EA30F67-6783-CE72-2BE1-B9B869FCA6FD}"/>
                </a:ext>
              </a:extLst>
            </p:cNvPr>
            <p:cNvCxnSpPr>
              <a:cxnSpLocks/>
              <a:stCxn id="12" idx="3"/>
              <a:endCxn id="27" idx="2"/>
            </p:cNvCxnSpPr>
            <p:nvPr/>
          </p:nvCxnSpPr>
          <p:spPr>
            <a:xfrm flipV="1">
              <a:off x="8289127" y="3241204"/>
              <a:ext cx="891193" cy="221499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74010D7C-8CA6-AC54-D52F-FA3292663A86}"/>
                </a:ext>
              </a:extLst>
            </p:cNvPr>
            <p:cNvCxnSpPr>
              <a:cxnSpLocks/>
              <a:stCxn id="12" idx="3"/>
              <a:endCxn id="28" idx="2"/>
            </p:cNvCxnSpPr>
            <p:nvPr/>
          </p:nvCxnSpPr>
          <p:spPr>
            <a:xfrm>
              <a:off x="8289127" y="3462703"/>
              <a:ext cx="891193" cy="2686113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2">
                  <a:lumMod val="25000"/>
                </a:schemeClr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2F23B8-5A9A-32C3-E5D9-BB663BF1271F}"/>
                </a:ext>
              </a:extLst>
            </p:cNvPr>
            <p:cNvSpPr txBox="1"/>
            <p:nvPr/>
          </p:nvSpPr>
          <p:spPr>
            <a:xfrm>
              <a:off x="10405586" y="1517734"/>
              <a:ext cx="9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DB6A40-4614-AD7B-A10E-ADD73837E351}"/>
                </a:ext>
              </a:extLst>
            </p:cNvPr>
            <p:cNvSpPr txBox="1"/>
            <p:nvPr/>
          </p:nvSpPr>
          <p:spPr>
            <a:xfrm>
              <a:off x="10405586" y="3063783"/>
              <a:ext cx="933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Replica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6DFF6C-2717-2041-A5EB-91961D53C3B0}"/>
                </a:ext>
              </a:extLst>
            </p:cNvPr>
            <p:cNvSpPr txBox="1"/>
            <p:nvPr/>
          </p:nvSpPr>
          <p:spPr>
            <a:xfrm>
              <a:off x="10410986" y="6023576"/>
              <a:ext cx="935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Replica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240587-321A-2D29-DF79-4711D0EB60EB}"/>
                </a:ext>
              </a:extLst>
            </p:cNvPr>
            <p:cNvSpPr/>
            <p:nvPr/>
          </p:nvSpPr>
          <p:spPr>
            <a:xfrm>
              <a:off x="1873235" y="1359865"/>
              <a:ext cx="1085408" cy="72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Cache Interface</a:t>
              </a:r>
            </a:p>
          </p:txBody>
        </p: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86D12F18-80FC-58B2-2286-3CF6717C5E10}"/>
                </a:ext>
              </a:extLst>
            </p:cNvPr>
            <p:cNvCxnSpPr>
              <a:cxnSpLocks/>
              <a:stCxn id="31" idx="2"/>
              <a:endCxn id="4" idx="0"/>
            </p:cNvCxnSpPr>
            <p:nvPr/>
          </p:nvCxnSpPr>
          <p:spPr>
            <a:xfrm rot="5400000">
              <a:off x="2702916" y="1405191"/>
              <a:ext cx="898605" cy="226045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2">
                  <a:lumMod val="75000"/>
                </a:schemeClr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550FAD9D-8B0D-D01E-5577-509D6CF13DAB}"/>
                </a:ext>
              </a:extLst>
            </p:cNvPr>
            <p:cNvCxnSpPr>
              <a:cxnSpLocks/>
              <a:stCxn id="5" idx="3"/>
              <a:endCxn id="12" idx="0"/>
            </p:cNvCxnSpPr>
            <p:nvPr/>
          </p:nvCxnSpPr>
          <p:spPr>
            <a:xfrm flipV="1">
              <a:off x="6174289" y="2984720"/>
              <a:ext cx="1396669" cy="484280"/>
            </a:xfrm>
            <a:prstGeom prst="bentConnector4">
              <a:avLst>
                <a:gd name="adj1" fmla="val 24290"/>
                <a:gd name="adj2" fmla="val 147204"/>
              </a:avLst>
            </a:prstGeom>
            <a:ln w="22225">
              <a:solidFill>
                <a:schemeClr val="accent2">
                  <a:lumMod val="75000"/>
                </a:schemeClr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FBF565-FFA1-228A-C5AF-B2D6802D2BA2}"/>
                </a:ext>
              </a:extLst>
            </p:cNvPr>
            <p:cNvSpPr/>
            <p:nvPr/>
          </p:nvSpPr>
          <p:spPr>
            <a:xfrm>
              <a:off x="3045209" y="5063570"/>
              <a:ext cx="4057380" cy="4653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Config Mgr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26A0A8D-2904-4095-92EC-E187857A292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962006" y="3946982"/>
              <a:ext cx="1" cy="1110291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DB1DE39-79D9-9239-D647-E8E7B9786BCC}"/>
                </a:ext>
              </a:extLst>
            </p:cNvPr>
            <p:cNvCxnSpPr>
              <a:cxnSpLocks/>
            </p:cNvCxnSpPr>
            <p:nvPr/>
          </p:nvCxnSpPr>
          <p:spPr>
            <a:xfrm>
              <a:off x="6962553" y="3940685"/>
              <a:ext cx="0" cy="1116588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5D2E66E6-2166-F90C-A97A-BDEAAC19D159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V="1">
              <a:off x="3011680" y="2991017"/>
              <a:ext cx="1950327" cy="471686"/>
            </a:xfrm>
            <a:prstGeom prst="bentConnector4">
              <a:avLst>
                <a:gd name="adj1" fmla="val 18921"/>
                <a:gd name="adj2" fmla="val 149799"/>
              </a:avLst>
            </a:prstGeom>
            <a:ln w="22225">
              <a:solidFill>
                <a:schemeClr val="accent2">
                  <a:lumMod val="75000"/>
                </a:schemeClr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Pentagon 78">
              <a:extLst>
                <a:ext uri="{FF2B5EF4-FFF2-40B4-BE49-F238E27FC236}">
                  <a16:creationId xmlns:a16="http://schemas.microsoft.com/office/drawing/2014/main" id="{7FC68FC7-83CA-815F-EB11-6B3035170A40}"/>
                </a:ext>
              </a:extLst>
            </p:cNvPr>
            <p:cNvSpPr/>
            <p:nvPr/>
          </p:nvSpPr>
          <p:spPr>
            <a:xfrm>
              <a:off x="495770" y="1485209"/>
              <a:ext cx="1294067" cy="369332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User request put/get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EDEBC4-83D7-0FBD-A99E-7568B641C947}"/>
                </a:ext>
              </a:extLst>
            </p:cNvPr>
            <p:cNvSpPr/>
            <p:nvPr/>
          </p:nvSpPr>
          <p:spPr>
            <a:xfrm>
              <a:off x="1128100" y="4804924"/>
              <a:ext cx="1417723" cy="81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Revision number Mgr Interface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DBF3FA0-F3EE-3B67-E617-BF969F374A84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1836962" y="3940685"/>
              <a:ext cx="0" cy="864239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C53C37-9EAC-D89B-D2A9-A4485EF91D7E}"/>
                </a:ext>
              </a:extLst>
            </p:cNvPr>
            <p:cNvSpPr/>
            <p:nvPr/>
          </p:nvSpPr>
          <p:spPr>
            <a:xfrm>
              <a:off x="3739740" y="1360196"/>
              <a:ext cx="1085408" cy="72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Indexer Interface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304E45C3-1DA8-7FEC-BADA-C7598109B256}"/>
                </a:ext>
              </a:extLst>
            </p:cNvPr>
            <p:cNvCxnSpPr>
              <a:cxnSpLocks/>
              <a:stCxn id="75" idx="3"/>
              <a:endCxn id="31" idx="0"/>
            </p:cNvCxnSpPr>
            <p:nvPr/>
          </p:nvCxnSpPr>
          <p:spPr>
            <a:xfrm flipV="1">
              <a:off x="2958643" y="1360196"/>
              <a:ext cx="1323801" cy="362629"/>
            </a:xfrm>
            <a:prstGeom prst="bentConnector4">
              <a:avLst>
                <a:gd name="adj1" fmla="val 29502"/>
                <a:gd name="adj2" fmla="val 163131"/>
              </a:avLst>
            </a:prstGeom>
            <a:ln w="22225">
              <a:solidFill>
                <a:schemeClr val="accent2">
                  <a:lumMod val="75000"/>
                </a:schemeClr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98CB68A-4F6C-2305-8410-3DC59904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0" y="96574"/>
            <a:ext cx="10515600" cy="744638"/>
          </a:xfrm>
        </p:spPr>
        <p:txBody>
          <a:bodyPr/>
          <a:lstStyle/>
          <a:p>
            <a:r>
              <a:rPr lang="en-US" dirty="0"/>
              <a:t>Architecture </a:t>
            </a:r>
            <a:r>
              <a:rPr lang="en-US" sz="1600" dirty="0"/>
              <a:t>(at interface level)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E5763772-1FD5-3394-B79E-01E52BD4A6BA}"/>
              </a:ext>
            </a:extLst>
          </p:cNvPr>
          <p:cNvGrpSpPr/>
          <p:nvPr/>
        </p:nvGrpSpPr>
        <p:grpSpPr>
          <a:xfrm>
            <a:off x="9273583" y="544968"/>
            <a:ext cx="2396067" cy="2367756"/>
            <a:chOff x="9053195" y="419462"/>
            <a:chExt cx="2396067" cy="23677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ECCD62-6397-2438-70A7-3AE846E91AF3}"/>
                </a:ext>
              </a:extLst>
            </p:cNvPr>
            <p:cNvSpPr/>
            <p:nvPr/>
          </p:nvSpPr>
          <p:spPr>
            <a:xfrm>
              <a:off x="9053195" y="644403"/>
              <a:ext cx="1885245" cy="11853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Consistency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B0292A-C171-CF11-D053-3BB6833E668D}"/>
                </a:ext>
              </a:extLst>
            </p:cNvPr>
            <p:cNvSpPr txBox="1"/>
            <p:nvPr/>
          </p:nvSpPr>
          <p:spPr>
            <a:xfrm>
              <a:off x="10014050" y="419462"/>
              <a:ext cx="9492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Ke Xu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3B179F-EA57-6E51-CEED-4664F1FA4C47}"/>
                </a:ext>
              </a:extLst>
            </p:cNvPr>
            <p:cNvSpPr/>
            <p:nvPr/>
          </p:nvSpPr>
          <p:spPr>
            <a:xfrm>
              <a:off x="9267684" y="1624685"/>
              <a:ext cx="2181578" cy="615156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Linearizable </a:t>
              </a:r>
            </a:p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(Chain-Replication)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DDD6F2-EA7A-2019-F29B-0831E2D03B3B}"/>
                </a:ext>
              </a:extLst>
            </p:cNvPr>
            <p:cNvSpPr/>
            <p:nvPr/>
          </p:nvSpPr>
          <p:spPr>
            <a:xfrm>
              <a:off x="9267684" y="2377114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Sequential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B56CB02-6481-CFDF-DA50-C96182B2C725}"/>
              </a:ext>
            </a:extLst>
          </p:cNvPr>
          <p:cNvGrpSpPr/>
          <p:nvPr/>
        </p:nvGrpSpPr>
        <p:grpSpPr>
          <a:xfrm>
            <a:off x="4993480" y="362689"/>
            <a:ext cx="2822682" cy="2836371"/>
            <a:chOff x="4773092" y="237183"/>
            <a:chExt cx="2822682" cy="28363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075E36-6277-42DC-A47E-CB30AB56C24A}"/>
                </a:ext>
              </a:extLst>
            </p:cNvPr>
            <p:cNvSpPr/>
            <p:nvPr/>
          </p:nvSpPr>
          <p:spPr>
            <a:xfrm>
              <a:off x="4773092" y="470801"/>
              <a:ext cx="1885245" cy="11853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Sharding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D81F89-BCD6-F110-49E4-555B277E2A3B}"/>
                </a:ext>
              </a:extLst>
            </p:cNvPr>
            <p:cNvSpPr/>
            <p:nvPr/>
          </p:nvSpPr>
          <p:spPr>
            <a:xfrm>
              <a:off x="5414196" y="1452053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By Revision Group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B8535D-4D9A-CC04-C8AE-041B0EFC6874}"/>
                </a:ext>
              </a:extLst>
            </p:cNvPr>
            <p:cNvSpPr/>
            <p:nvPr/>
          </p:nvSpPr>
          <p:spPr>
            <a:xfrm>
              <a:off x="5414196" y="2663450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By Version Group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CBB72-806A-4A6A-E6D5-5FED6FE68255}"/>
                </a:ext>
              </a:extLst>
            </p:cNvPr>
            <p:cNvSpPr/>
            <p:nvPr/>
          </p:nvSpPr>
          <p:spPr>
            <a:xfrm>
              <a:off x="5414196" y="2040026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By Key Space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0D04B0-6B7B-F1B4-92D6-F0EC931EE31E}"/>
                </a:ext>
              </a:extLst>
            </p:cNvPr>
            <p:cNvSpPr txBox="1"/>
            <p:nvPr/>
          </p:nvSpPr>
          <p:spPr>
            <a:xfrm>
              <a:off x="5715714" y="237183"/>
              <a:ext cx="1091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Peng Du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CE6B38-1AA1-05DC-462B-220D31A792CB}"/>
              </a:ext>
            </a:extLst>
          </p:cNvPr>
          <p:cNvGrpSpPr/>
          <p:nvPr/>
        </p:nvGrpSpPr>
        <p:grpSpPr>
          <a:xfrm>
            <a:off x="2070431" y="4378263"/>
            <a:ext cx="2836246" cy="2414433"/>
            <a:chOff x="2545202" y="4252387"/>
            <a:chExt cx="2836246" cy="241443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F6206A-E8AB-9858-7B14-93C36707C3AE}"/>
                </a:ext>
              </a:extLst>
            </p:cNvPr>
            <p:cNvSpPr/>
            <p:nvPr/>
          </p:nvSpPr>
          <p:spPr>
            <a:xfrm>
              <a:off x="2545202" y="4252387"/>
              <a:ext cx="1885245" cy="11853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Replication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7501CD-2EC5-5685-BFA6-05F7997C4171}"/>
                </a:ext>
              </a:extLst>
            </p:cNvPr>
            <p:cNvSpPr/>
            <p:nvPr/>
          </p:nvSpPr>
          <p:spPr>
            <a:xfrm>
              <a:off x="2811902" y="5232669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Modding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AE0D19-7A3E-3DBC-AE90-3D2B7FB047A3}"/>
                </a:ext>
              </a:extLst>
            </p:cNvPr>
            <p:cNvSpPr/>
            <p:nvPr/>
          </p:nvSpPr>
          <p:spPr>
            <a:xfrm>
              <a:off x="2811902" y="5878518"/>
              <a:ext cx="2181578" cy="516966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Sync-Async</a:t>
              </a:r>
            </a:p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“Session”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E9FBA2-DC3D-916E-8851-2745C999670D}"/>
                </a:ext>
              </a:extLst>
            </p:cNvPr>
            <p:cNvSpPr txBox="1"/>
            <p:nvPr/>
          </p:nvSpPr>
          <p:spPr>
            <a:xfrm>
              <a:off x="4289482" y="6412904"/>
              <a:ext cx="1091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Peng Du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5E0B8CB-557A-2B20-2CC4-03DAEAEB609B}"/>
              </a:ext>
            </a:extLst>
          </p:cNvPr>
          <p:cNvGrpSpPr/>
          <p:nvPr/>
        </p:nvGrpSpPr>
        <p:grpSpPr>
          <a:xfrm>
            <a:off x="5717478" y="4344261"/>
            <a:ext cx="3390399" cy="2025537"/>
            <a:chOff x="6192249" y="4218385"/>
            <a:chExt cx="3390399" cy="202553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D72A17-CD67-FF10-208B-64CD6748F20E}"/>
                </a:ext>
              </a:extLst>
            </p:cNvPr>
            <p:cNvSpPr/>
            <p:nvPr/>
          </p:nvSpPr>
          <p:spPr>
            <a:xfrm>
              <a:off x="6192249" y="4218385"/>
              <a:ext cx="1885245" cy="11853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Caching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F1E7541-4681-D55D-3AEB-F18AD7420970}"/>
                </a:ext>
              </a:extLst>
            </p:cNvPr>
            <p:cNvSpPr/>
            <p:nvPr/>
          </p:nvSpPr>
          <p:spPr>
            <a:xfrm>
              <a:off x="6986705" y="5237180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Read Cache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BCF674-9332-3486-A54D-D6F8CD08CD22}"/>
                </a:ext>
              </a:extLst>
            </p:cNvPr>
            <p:cNvSpPr txBox="1"/>
            <p:nvPr/>
          </p:nvSpPr>
          <p:spPr>
            <a:xfrm>
              <a:off x="8150846" y="4978753"/>
              <a:ext cx="1431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Hongwei Chen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6A8161-C746-D8C5-5348-58ABC5531E10}"/>
                </a:ext>
              </a:extLst>
            </p:cNvPr>
            <p:cNvSpPr/>
            <p:nvPr/>
          </p:nvSpPr>
          <p:spPr>
            <a:xfrm>
              <a:off x="6986705" y="5833818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Smart Global Cache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3AB6FE2-EA20-EAB4-6FBD-2BCCA484B6C1}"/>
              </a:ext>
            </a:extLst>
          </p:cNvPr>
          <p:cNvSpPr/>
          <p:nvPr/>
        </p:nvSpPr>
        <p:spPr>
          <a:xfrm>
            <a:off x="657983" y="259427"/>
            <a:ext cx="1885245" cy="118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85634B-9FAD-E3EA-7ADB-45A744439617}"/>
              </a:ext>
            </a:extLst>
          </p:cNvPr>
          <p:cNvSpPr/>
          <p:nvPr/>
        </p:nvSpPr>
        <p:spPr>
          <a:xfrm>
            <a:off x="1261938" y="1239709"/>
            <a:ext cx="2181578" cy="410104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B-Tree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E0D559E-A6B9-60DF-9A36-080A9428D06B}"/>
              </a:ext>
            </a:extLst>
          </p:cNvPr>
          <p:cNvGrpSpPr/>
          <p:nvPr/>
        </p:nvGrpSpPr>
        <p:grpSpPr>
          <a:xfrm>
            <a:off x="1261938" y="2400999"/>
            <a:ext cx="2895587" cy="606987"/>
            <a:chOff x="1261938" y="2400999"/>
            <a:chExt cx="2895587" cy="6069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C110742-4DBF-5B7F-0310-87A505660C33}"/>
                </a:ext>
              </a:extLst>
            </p:cNvPr>
            <p:cNvSpPr/>
            <p:nvPr/>
          </p:nvSpPr>
          <p:spPr>
            <a:xfrm>
              <a:off x="1261938" y="2597882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Skip-list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FBB17B-0856-7142-5535-CA29CAA2E8A5}"/>
                </a:ext>
              </a:extLst>
            </p:cNvPr>
            <p:cNvSpPr txBox="1"/>
            <p:nvPr/>
          </p:nvSpPr>
          <p:spPr>
            <a:xfrm>
              <a:off x="2725723" y="2400999"/>
              <a:ext cx="1431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Hongwei Chen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67FD84-E1CB-4A15-4D86-2585979BFEA6}"/>
              </a:ext>
            </a:extLst>
          </p:cNvPr>
          <p:cNvGrpSpPr/>
          <p:nvPr/>
        </p:nvGrpSpPr>
        <p:grpSpPr>
          <a:xfrm>
            <a:off x="1261938" y="3063540"/>
            <a:ext cx="2679939" cy="621030"/>
            <a:chOff x="1261938" y="3063540"/>
            <a:chExt cx="2679939" cy="62103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01C4D2-EADB-0354-2921-581024CB6CFE}"/>
                </a:ext>
              </a:extLst>
            </p:cNvPr>
            <p:cNvSpPr/>
            <p:nvPr/>
          </p:nvSpPr>
          <p:spPr>
            <a:xfrm>
              <a:off x="1261938" y="3274466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ROI (2- &amp; 3-D)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16D902-F9D6-9CB0-C744-14667711298D}"/>
                </a:ext>
              </a:extLst>
            </p:cNvPr>
            <p:cNvSpPr txBox="1"/>
            <p:nvPr/>
          </p:nvSpPr>
          <p:spPr>
            <a:xfrm>
              <a:off x="2849911" y="3063540"/>
              <a:ext cx="1091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Peng Du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148420-2CCB-118B-FD20-E7E7CD644CA1}"/>
              </a:ext>
            </a:extLst>
          </p:cNvPr>
          <p:cNvGrpSpPr/>
          <p:nvPr/>
        </p:nvGrpSpPr>
        <p:grpSpPr>
          <a:xfrm>
            <a:off x="1261938" y="1715578"/>
            <a:ext cx="2785057" cy="610031"/>
            <a:chOff x="1261938" y="1715578"/>
            <a:chExt cx="2785057" cy="6100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D4ADB3-C6F9-6849-9BF4-4492373BCFC8}"/>
                </a:ext>
              </a:extLst>
            </p:cNvPr>
            <p:cNvSpPr/>
            <p:nvPr/>
          </p:nvSpPr>
          <p:spPr>
            <a:xfrm>
              <a:off x="1261938" y="1915505"/>
              <a:ext cx="2181578" cy="410104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Segmented Tree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7D21CA-4A7C-79C3-1FF4-DA1AB62F41F8}"/>
                </a:ext>
              </a:extLst>
            </p:cNvPr>
            <p:cNvSpPr txBox="1"/>
            <p:nvPr/>
          </p:nvSpPr>
          <p:spPr>
            <a:xfrm>
              <a:off x="2929381" y="1715578"/>
              <a:ext cx="11176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Jun Shao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0136372-3985-CF83-3ACD-0C1A655A11C6}"/>
              </a:ext>
            </a:extLst>
          </p:cNvPr>
          <p:cNvSpPr/>
          <p:nvPr/>
        </p:nvSpPr>
        <p:spPr>
          <a:xfrm>
            <a:off x="227522" y="5703193"/>
            <a:ext cx="386976" cy="270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D59EB-6F75-9D8B-675A-C7E4CD6008FB}"/>
              </a:ext>
            </a:extLst>
          </p:cNvPr>
          <p:cNvSpPr txBox="1"/>
          <p:nvPr/>
        </p:nvSpPr>
        <p:spPr>
          <a:xfrm>
            <a:off x="-175450" y="5949302"/>
            <a:ext cx="11929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Interface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C21220-2636-8F9B-6C74-654958DC1B34}"/>
              </a:ext>
            </a:extLst>
          </p:cNvPr>
          <p:cNvSpPr/>
          <p:nvPr/>
        </p:nvSpPr>
        <p:spPr>
          <a:xfrm>
            <a:off x="239905" y="6288522"/>
            <a:ext cx="374594" cy="299906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1C47A2-AA81-0557-2C7F-E03F6E31ED9B}"/>
              </a:ext>
            </a:extLst>
          </p:cNvPr>
          <p:cNvSpPr txBox="1"/>
          <p:nvPr/>
        </p:nvSpPr>
        <p:spPr>
          <a:xfrm>
            <a:off x="-124973" y="6591079"/>
            <a:ext cx="10919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Implementation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2AB2A9D-2C8F-D544-0861-B749D85A72B9}"/>
              </a:ext>
            </a:extLst>
          </p:cNvPr>
          <p:cNvGrpSpPr/>
          <p:nvPr/>
        </p:nvGrpSpPr>
        <p:grpSpPr>
          <a:xfrm>
            <a:off x="9703824" y="4402594"/>
            <a:ext cx="1965826" cy="1459894"/>
            <a:chOff x="10218885" y="3943825"/>
            <a:chExt cx="1965826" cy="145989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6F44714-1700-E99F-DB01-BDC79E617AF3}"/>
                </a:ext>
              </a:extLst>
            </p:cNvPr>
            <p:cNvSpPr/>
            <p:nvPr/>
          </p:nvSpPr>
          <p:spPr>
            <a:xfrm>
              <a:off x="10218885" y="4218385"/>
              <a:ext cx="1885245" cy="11853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HA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Fault-tolerance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7E9812-8B2C-1595-108F-F21505A13CC6}"/>
                </a:ext>
              </a:extLst>
            </p:cNvPr>
            <p:cNvSpPr txBox="1"/>
            <p:nvPr/>
          </p:nvSpPr>
          <p:spPr>
            <a:xfrm>
              <a:off x="10752909" y="3943825"/>
              <a:ext cx="1431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Hongwei 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A4F7E-DC43-1C64-7B16-A693F879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93" y="959554"/>
            <a:ext cx="5494135" cy="513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D774C-404D-F03F-BE93-FFE8448DD2C1}"/>
              </a:ext>
            </a:extLst>
          </p:cNvPr>
          <p:cNvSpPr txBox="1"/>
          <p:nvPr/>
        </p:nvSpPr>
        <p:spPr>
          <a:xfrm>
            <a:off x="180622" y="248355"/>
            <a:ext cx="389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6/30 Item</a:t>
            </a:r>
            <a:r>
              <a:rPr lang="en-US" sz="2400" dirty="0"/>
              <a:t>: Key Features POC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A55D-F203-C709-2F1D-FBE0DF24F616}"/>
              </a:ext>
            </a:extLst>
          </p:cNvPr>
          <p:cNvSpPr txBox="1"/>
          <p:nvPr/>
        </p:nvSpPr>
        <p:spPr>
          <a:xfrm>
            <a:off x="2788356" y="6205221"/>
            <a:ext cx="3785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*This repo is private now but will be made public shortly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EF0A9-8C29-AA7D-D076-55C6A535C6E9}"/>
              </a:ext>
            </a:extLst>
          </p:cNvPr>
          <p:cNvGrpSpPr/>
          <p:nvPr/>
        </p:nvGrpSpPr>
        <p:grpSpPr>
          <a:xfrm>
            <a:off x="7347676" y="375780"/>
            <a:ext cx="4509296" cy="5976533"/>
            <a:chOff x="7347676" y="375780"/>
            <a:chExt cx="4509296" cy="59765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DE8600-AD36-01B1-4414-2FD10F567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7676" y="1069700"/>
              <a:ext cx="4111935" cy="52826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909B36-A8FF-377E-27C3-DFAFB10B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2134" y="375780"/>
              <a:ext cx="1984838" cy="19416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64B226-3FF1-CEB4-C76D-DE925269C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63" y="5919273"/>
            <a:ext cx="1878868" cy="461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9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AF007-AF59-D55F-AFA7-E3FF20D3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91" y="3868616"/>
            <a:ext cx="4962281" cy="249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29430-9AF6-504E-CA51-F41FB394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90" y="131125"/>
            <a:ext cx="7123289" cy="642598"/>
          </a:xfrm>
        </p:spPr>
        <p:txBody>
          <a:bodyPr>
            <a:no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6/30 Item</a:t>
            </a:r>
            <a:r>
              <a:rPr lang="en-US" sz="2400" dirty="0"/>
              <a:t>: Storage and Performance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5769C-F8AB-A32A-D59E-DB6263FA34A2}"/>
              </a:ext>
            </a:extLst>
          </p:cNvPr>
          <p:cNvSpPr txBox="1"/>
          <p:nvPr/>
        </p:nvSpPr>
        <p:spPr>
          <a:xfrm>
            <a:off x="10819410" y="6506872"/>
            <a:ext cx="11256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bg2">
                    <a:lumMod val="25000"/>
                  </a:schemeClr>
                </a:solidFill>
              </a:rPr>
              <a:t>Owner: Jun Shao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275CE3-0418-6C7A-382F-55EF09DD1ED9}"/>
              </a:ext>
            </a:extLst>
          </p:cNvPr>
          <p:cNvGrpSpPr/>
          <p:nvPr/>
        </p:nvGrpSpPr>
        <p:grpSpPr>
          <a:xfrm>
            <a:off x="314501" y="3287361"/>
            <a:ext cx="2809840" cy="2365136"/>
            <a:chOff x="314501" y="3287361"/>
            <a:chExt cx="2809840" cy="23651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6B335C-7DF9-92D6-FC0B-282F5B418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501" y="3712003"/>
              <a:ext cx="2756077" cy="16312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2AC355-BFF3-50CA-4B31-086D10EC5790}"/>
                </a:ext>
              </a:extLst>
            </p:cNvPr>
            <p:cNvSpPr txBox="1"/>
            <p:nvPr/>
          </p:nvSpPr>
          <p:spPr>
            <a:xfrm>
              <a:off x="322731" y="3287361"/>
              <a:ext cx="1341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I/O Perf 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5354E8-F2B2-5AF0-2AAF-69DA809BA735}"/>
                </a:ext>
              </a:extLst>
            </p:cNvPr>
            <p:cNvSpPr txBox="1"/>
            <p:nvPr/>
          </p:nvSpPr>
          <p:spPr>
            <a:xfrm>
              <a:off x="1692539" y="5398581"/>
              <a:ext cx="1431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Hongwei Chen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1AAEA-5FE8-AC08-F9D2-6722C536C1AB}"/>
              </a:ext>
            </a:extLst>
          </p:cNvPr>
          <p:cNvGrpSpPr/>
          <p:nvPr/>
        </p:nvGrpSpPr>
        <p:grpSpPr>
          <a:xfrm>
            <a:off x="4391378" y="900462"/>
            <a:ext cx="7553661" cy="2825481"/>
            <a:chOff x="4391378" y="900462"/>
            <a:chExt cx="7553661" cy="28254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6D30224-5234-D8C4-DEC8-8E483280B42F}"/>
                </a:ext>
              </a:extLst>
            </p:cNvPr>
            <p:cNvGrpSpPr/>
            <p:nvPr/>
          </p:nvGrpSpPr>
          <p:grpSpPr>
            <a:xfrm>
              <a:off x="4391378" y="1154378"/>
              <a:ext cx="7553661" cy="2571565"/>
              <a:chOff x="3692334" y="916396"/>
              <a:chExt cx="8252705" cy="28095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055C2F4-A92D-39F1-DDE4-CA4EA43F6E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9945"/>
              <a:stretch/>
            </p:blipFill>
            <p:spPr>
              <a:xfrm>
                <a:off x="3692334" y="916396"/>
                <a:ext cx="8051432" cy="255563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BE2463E-28D1-0F12-26AC-D90AFC69B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1860" y="3229906"/>
                <a:ext cx="1833179" cy="4960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226BC5-1FE5-C3E5-8E9C-29307399375D}"/>
                </a:ext>
              </a:extLst>
            </p:cNvPr>
            <p:cNvSpPr txBox="1"/>
            <p:nvPr/>
          </p:nvSpPr>
          <p:spPr>
            <a:xfrm>
              <a:off x="10543274" y="900462"/>
              <a:ext cx="11256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bg2">
                      <a:lumMod val="25000"/>
                    </a:schemeClr>
                  </a:solidFill>
                </a:rPr>
                <a:t>Owner: Jun Shao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8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A88972-CEE4-3950-2E31-687E2CC32F97}"/>
              </a:ext>
            </a:extLst>
          </p:cNvPr>
          <p:cNvGraphicFramePr>
            <a:graphicFrameLocks noGrp="1"/>
          </p:cNvGraphicFramePr>
          <p:nvPr/>
        </p:nvGraphicFramePr>
        <p:xfrm>
          <a:off x="3897275" y="540930"/>
          <a:ext cx="8110534" cy="5776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6AF4B2BC-08C6-1025-6DF9-6C48E403DCBF}"/>
              </a:ext>
            </a:extLst>
          </p:cNvPr>
          <p:cNvGrpSpPr/>
          <p:nvPr/>
        </p:nvGrpSpPr>
        <p:grpSpPr>
          <a:xfrm>
            <a:off x="188686" y="2354913"/>
            <a:ext cx="3135642" cy="1138694"/>
            <a:chOff x="188686" y="3083939"/>
            <a:chExt cx="3135642" cy="1138694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29441543-8D3B-7DC5-CBE5-6CED3ABA1E59}"/>
                </a:ext>
              </a:extLst>
            </p:cNvPr>
            <p:cNvSpPr/>
            <p:nvPr/>
          </p:nvSpPr>
          <p:spPr>
            <a:xfrm>
              <a:off x="188686" y="3083940"/>
              <a:ext cx="812555" cy="1123144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518432C6-0B48-107D-B654-9567E94C80E6}"/>
                </a:ext>
              </a:extLst>
            </p:cNvPr>
            <p:cNvSpPr/>
            <p:nvPr/>
          </p:nvSpPr>
          <p:spPr>
            <a:xfrm>
              <a:off x="191341" y="3472291"/>
              <a:ext cx="809900" cy="303055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80A8E79D-BF2D-2AEE-2EE1-2B4BA72A5F03}"/>
                </a:ext>
              </a:extLst>
            </p:cNvPr>
            <p:cNvSpPr/>
            <p:nvPr/>
          </p:nvSpPr>
          <p:spPr>
            <a:xfrm>
              <a:off x="1371233" y="3083940"/>
              <a:ext cx="812555" cy="1123144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E84901C5-D660-E6C9-F27B-D81048EDE8BC}"/>
                </a:ext>
              </a:extLst>
            </p:cNvPr>
            <p:cNvSpPr/>
            <p:nvPr/>
          </p:nvSpPr>
          <p:spPr>
            <a:xfrm>
              <a:off x="1373888" y="3472291"/>
              <a:ext cx="809900" cy="303055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5CD80325-CFC7-0B5F-56C2-02F59B4C5AC1}"/>
                </a:ext>
              </a:extLst>
            </p:cNvPr>
            <p:cNvSpPr/>
            <p:nvPr/>
          </p:nvSpPr>
          <p:spPr>
            <a:xfrm>
              <a:off x="2511773" y="3083939"/>
              <a:ext cx="812555" cy="1138693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EBA9AA15-8230-F6F5-5447-D6933D90C6E6}"/>
                </a:ext>
              </a:extLst>
            </p:cNvPr>
            <p:cNvSpPr/>
            <p:nvPr/>
          </p:nvSpPr>
          <p:spPr>
            <a:xfrm>
              <a:off x="2514428" y="3472291"/>
              <a:ext cx="809900" cy="303055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2EF712-A2CE-097F-A539-4A2C60EFED4C}"/>
                </a:ext>
              </a:extLst>
            </p:cNvPr>
            <p:cNvSpPr txBox="1"/>
            <p:nvPr/>
          </p:nvSpPr>
          <p:spPr>
            <a:xfrm>
              <a:off x="352724" y="3575451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0-5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F2AE4-8FF6-8041-B7C7-B8D8A3A65BED}"/>
                </a:ext>
              </a:extLst>
            </p:cNvPr>
            <p:cNvSpPr txBox="1"/>
            <p:nvPr/>
          </p:nvSpPr>
          <p:spPr>
            <a:xfrm>
              <a:off x="1547929" y="3593718"/>
              <a:ext cx="5469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6-10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A2F957-503B-823C-1023-27E981698831}"/>
                </a:ext>
              </a:extLst>
            </p:cNvPr>
            <p:cNvSpPr txBox="1"/>
            <p:nvPr/>
          </p:nvSpPr>
          <p:spPr>
            <a:xfrm>
              <a:off x="2644577" y="3593718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11-15</a:t>
              </a:r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CE3819D9-658E-0C1F-E0BA-50E2BB1C8D2B}"/>
                </a:ext>
              </a:extLst>
            </p:cNvPr>
            <p:cNvSpPr/>
            <p:nvPr/>
          </p:nvSpPr>
          <p:spPr>
            <a:xfrm>
              <a:off x="191341" y="3904029"/>
              <a:ext cx="809900" cy="303055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251119-31FF-581D-A8A4-7F2DC0CC73C3}"/>
                </a:ext>
              </a:extLst>
            </p:cNvPr>
            <p:cNvSpPr txBox="1"/>
            <p:nvPr/>
          </p:nvSpPr>
          <p:spPr>
            <a:xfrm>
              <a:off x="352724" y="4007189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16-20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49DDDA0-11FF-E9C5-5508-D92BA308C94F}"/>
              </a:ext>
            </a:extLst>
          </p:cNvPr>
          <p:cNvGrpSpPr/>
          <p:nvPr/>
        </p:nvGrpSpPr>
        <p:grpSpPr>
          <a:xfrm>
            <a:off x="229919" y="581318"/>
            <a:ext cx="3135642" cy="1123144"/>
            <a:chOff x="188686" y="1018377"/>
            <a:chExt cx="3135642" cy="1123144"/>
          </a:xfrm>
        </p:grpSpPr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BB0651F4-1354-648C-D88F-C6E4F63F67EC}"/>
                </a:ext>
              </a:extLst>
            </p:cNvPr>
            <p:cNvSpPr/>
            <p:nvPr/>
          </p:nvSpPr>
          <p:spPr>
            <a:xfrm>
              <a:off x="188686" y="1018377"/>
              <a:ext cx="812555" cy="1123144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A4F8C64A-1923-D9D9-04BA-54ACB8EE144D}"/>
                </a:ext>
              </a:extLst>
            </p:cNvPr>
            <p:cNvSpPr/>
            <p:nvPr/>
          </p:nvSpPr>
          <p:spPr>
            <a:xfrm>
              <a:off x="191341" y="1406729"/>
              <a:ext cx="809900" cy="50163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67CC72-7D35-9A1A-10E5-E42F7198BFF4}"/>
                </a:ext>
              </a:extLst>
            </p:cNvPr>
            <p:cNvSpPr txBox="1"/>
            <p:nvPr/>
          </p:nvSpPr>
          <p:spPr>
            <a:xfrm>
              <a:off x="388817" y="1431810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0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DF331268-7D5C-CEE5-6554-030090B10F33}"/>
                </a:ext>
              </a:extLst>
            </p:cNvPr>
            <p:cNvSpPr/>
            <p:nvPr/>
          </p:nvSpPr>
          <p:spPr>
            <a:xfrm>
              <a:off x="1371233" y="1018377"/>
              <a:ext cx="812555" cy="1123144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C8323C8E-0EBC-29C6-A5EE-F624D02C293A}"/>
                </a:ext>
              </a:extLst>
            </p:cNvPr>
            <p:cNvSpPr/>
            <p:nvPr/>
          </p:nvSpPr>
          <p:spPr>
            <a:xfrm>
              <a:off x="1373888" y="1406729"/>
              <a:ext cx="809900" cy="50163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D4D2E5-EDE1-F0DB-E8B5-9DB0F0EBCEF7}"/>
                </a:ext>
              </a:extLst>
            </p:cNvPr>
            <p:cNvSpPr txBox="1"/>
            <p:nvPr/>
          </p:nvSpPr>
          <p:spPr>
            <a:xfrm>
              <a:off x="1571364" y="1431810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1</a:t>
              </a: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B7FC1A61-AFE9-F329-7672-01AA11E09A70}"/>
                </a:ext>
              </a:extLst>
            </p:cNvPr>
            <p:cNvSpPr/>
            <p:nvPr/>
          </p:nvSpPr>
          <p:spPr>
            <a:xfrm>
              <a:off x="2511773" y="1018377"/>
              <a:ext cx="812555" cy="1123144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62CA634F-7733-8297-F542-53CBB0FF7388}"/>
                </a:ext>
              </a:extLst>
            </p:cNvPr>
            <p:cNvSpPr/>
            <p:nvPr/>
          </p:nvSpPr>
          <p:spPr>
            <a:xfrm>
              <a:off x="2514428" y="1406729"/>
              <a:ext cx="809900" cy="50163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4CA839-493F-798A-28E8-0ACF9F9401F4}"/>
                </a:ext>
              </a:extLst>
            </p:cNvPr>
            <p:cNvSpPr txBox="1"/>
            <p:nvPr/>
          </p:nvSpPr>
          <p:spPr>
            <a:xfrm>
              <a:off x="2711904" y="1431810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2</a:t>
              </a:r>
            </a:p>
          </p:txBody>
        </p:sp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98AD6C92-646F-7A56-D30D-FBA56C348B46}"/>
                </a:ext>
              </a:extLst>
            </p:cNvPr>
            <p:cNvSpPr/>
            <p:nvPr/>
          </p:nvSpPr>
          <p:spPr>
            <a:xfrm>
              <a:off x="191341" y="1700871"/>
              <a:ext cx="809900" cy="50163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0ED641-ABAA-0B43-068D-47E66B6A2B72}"/>
                </a:ext>
              </a:extLst>
            </p:cNvPr>
            <p:cNvSpPr txBox="1"/>
            <p:nvPr/>
          </p:nvSpPr>
          <p:spPr>
            <a:xfrm>
              <a:off x="388817" y="1725952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3</a:t>
              </a:r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4002F0D9-D564-D688-591A-65EFD028EAD6}"/>
                </a:ext>
              </a:extLst>
            </p:cNvPr>
            <p:cNvSpPr/>
            <p:nvPr/>
          </p:nvSpPr>
          <p:spPr>
            <a:xfrm>
              <a:off x="1373888" y="1700871"/>
              <a:ext cx="809900" cy="50163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AF7757-E8AA-7FE6-1D78-646930D8A55E}"/>
                </a:ext>
              </a:extLst>
            </p:cNvPr>
            <p:cNvSpPr txBox="1"/>
            <p:nvPr/>
          </p:nvSpPr>
          <p:spPr>
            <a:xfrm>
              <a:off x="1571364" y="1725952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4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D798E2A2-B4BA-142A-76CA-854B55722745}"/>
                </a:ext>
              </a:extLst>
            </p:cNvPr>
            <p:cNvSpPr/>
            <p:nvPr/>
          </p:nvSpPr>
          <p:spPr>
            <a:xfrm>
              <a:off x="2514428" y="1700871"/>
              <a:ext cx="809900" cy="50163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5574-EFCF-E32C-E27C-DAB77ADB414C}"/>
                </a:ext>
              </a:extLst>
            </p:cNvPr>
            <p:cNvSpPr txBox="1"/>
            <p:nvPr/>
          </p:nvSpPr>
          <p:spPr>
            <a:xfrm>
              <a:off x="2711904" y="1725952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AF143F0-5719-84BC-3DCD-A9B7D05D5B0C}"/>
              </a:ext>
            </a:extLst>
          </p:cNvPr>
          <p:cNvSpPr txBox="1"/>
          <p:nvPr/>
        </p:nvSpPr>
        <p:spPr>
          <a:xfrm>
            <a:off x="194602" y="194679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 Mod Sharding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98922-F6A1-A936-177C-64EE58B9240D}"/>
              </a:ext>
            </a:extLst>
          </p:cNvPr>
          <p:cNvSpPr txBox="1"/>
          <p:nvPr/>
        </p:nvSpPr>
        <p:spPr>
          <a:xfrm>
            <a:off x="153368" y="1954977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 Bucket Sharding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3EAEDE-77BA-FA91-6E8E-7C5D188CF578}"/>
              </a:ext>
            </a:extLst>
          </p:cNvPr>
          <p:cNvSpPr txBox="1"/>
          <p:nvPr/>
        </p:nvSpPr>
        <p:spPr>
          <a:xfrm>
            <a:off x="92080" y="4049610"/>
            <a:ext cx="356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Grouping + Rev Bucket Sharding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B5540D6-BA5A-D74C-8F3D-FF23F25E7035}"/>
              </a:ext>
            </a:extLst>
          </p:cNvPr>
          <p:cNvGrpSpPr/>
          <p:nvPr/>
        </p:nvGrpSpPr>
        <p:grpSpPr>
          <a:xfrm>
            <a:off x="188686" y="4464927"/>
            <a:ext cx="3135642" cy="2231678"/>
            <a:chOff x="188686" y="4343115"/>
            <a:chExt cx="3135642" cy="2231678"/>
          </a:xfrm>
        </p:grpSpPr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4C0A2141-C79E-4A63-26D2-6DABC545FD4D}"/>
                </a:ext>
              </a:extLst>
            </p:cNvPr>
            <p:cNvSpPr/>
            <p:nvPr/>
          </p:nvSpPr>
          <p:spPr>
            <a:xfrm>
              <a:off x="188686" y="5239029"/>
              <a:ext cx="812555" cy="1295853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AB78A385-78BC-285C-C4F1-B82AAB1F0562}"/>
                </a:ext>
              </a:extLst>
            </p:cNvPr>
            <p:cNvSpPr/>
            <p:nvPr/>
          </p:nvSpPr>
          <p:spPr>
            <a:xfrm>
              <a:off x="191341" y="5544010"/>
              <a:ext cx="809900" cy="303055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FAFDA85A-6E09-9A56-EC5E-1C083869765F}"/>
                </a:ext>
              </a:extLst>
            </p:cNvPr>
            <p:cNvSpPr/>
            <p:nvPr/>
          </p:nvSpPr>
          <p:spPr>
            <a:xfrm>
              <a:off x="1371233" y="5239029"/>
              <a:ext cx="812555" cy="1295853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B04B65CF-A37B-BB60-7A9B-A7C830B1D659}"/>
                </a:ext>
              </a:extLst>
            </p:cNvPr>
            <p:cNvSpPr/>
            <p:nvPr/>
          </p:nvSpPr>
          <p:spPr>
            <a:xfrm>
              <a:off x="1373888" y="5544010"/>
              <a:ext cx="809900" cy="303055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59AAF5D8-E1C4-3EE1-4D58-DC14D05AAC12}"/>
                </a:ext>
              </a:extLst>
            </p:cNvPr>
            <p:cNvSpPr/>
            <p:nvPr/>
          </p:nvSpPr>
          <p:spPr>
            <a:xfrm>
              <a:off x="2511773" y="5155658"/>
              <a:ext cx="812555" cy="1419135"/>
            </a:xfrm>
            <a:prstGeom prst="can">
              <a:avLst/>
            </a:prstGeom>
            <a:solidFill>
              <a:schemeClr val="bg1">
                <a:lumMod val="85000"/>
                <a:alpha val="68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Can 39">
              <a:extLst>
                <a:ext uri="{FF2B5EF4-FFF2-40B4-BE49-F238E27FC236}">
                  <a16:creationId xmlns:a16="http://schemas.microsoft.com/office/drawing/2014/main" id="{DA092813-4A96-49BE-ED15-A097681E6AE1}"/>
                </a:ext>
              </a:extLst>
            </p:cNvPr>
            <p:cNvSpPr/>
            <p:nvPr/>
          </p:nvSpPr>
          <p:spPr>
            <a:xfrm>
              <a:off x="191758" y="5955118"/>
              <a:ext cx="809900" cy="303055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D13E9A-B0D1-6534-279E-092EE8DD8704}"/>
                </a:ext>
              </a:extLst>
            </p:cNvPr>
            <p:cNvSpPr txBox="1"/>
            <p:nvPr/>
          </p:nvSpPr>
          <p:spPr>
            <a:xfrm>
              <a:off x="352724" y="5647170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0-5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732D27-A469-0767-FA58-22526B31C938}"/>
                </a:ext>
              </a:extLst>
            </p:cNvPr>
            <p:cNvSpPr txBox="1"/>
            <p:nvPr/>
          </p:nvSpPr>
          <p:spPr>
            <a:xfrm>
              <a:off x="1547929" y="5665437"/>
              <a:ext cx="5469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6-10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DA7E09-3EF9-D75F-9A2A-6E141CA8CB66}"/>
                </a:ext>
              </a:extLst>
            </p:cNvPr>
            <p:cNvSpPr txBox="1"/>
            <p:nvPr/>
          </p:nvSpPr>
          <p:spPr>
            <a:xfrm>
              <a:off x="321907" y="6076545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11-15</a:t>
              </a:r>
            </a:p>
          </p:txBody>
        </p:sp>
        <p:sp>
          <p:nvSpPr>
            <p:cNvPr id="44" name="Can 43">
              <a:extLst>
                <a:ext uri="{FF2B5EF4-FFF2-40B4-BE49-F238E27FC236}">
                  <a16:creationId xmlns:a16="http://schemas.microsoft.com/office/drawing/2014/main" id="{B7402C32-E3AA-B560-5F0E-496E5B403D8E}"/>
                </a:ext>
              </a:extLst>
            </p:cNvPr>
            <p:cNvSpPr/>
            <p:nvPr/>
          </p:nvSpPr>
          <p:spPr>
            <a:xfrm>
              <a:off x="1374722" y="5975747"/>
              <a:ext cx="809900" cy="303055"/>
            </a:xfrm>
            <a:prstGeom prst="can">
              <a:avLst>
                <a:gd name="adj" fmla="val 50000"/>
              </a:avLst>
            </a:prstGeom>
            <a:solidFill>
              <a:srgbClr val="D5FC79">
                <a:alpha val="26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46533" dir="5400000" algn="ctr" rotWithShape="0">
                <a:schemeClr val="bg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70C817-87CD-3A81-191C-3D9429B6FC5E}"/>
                </a:ext>
              </a:extLst>
            </p:cNvPr>
            <p:cNvSpPr txBox="1"/>
            <p:nvPr/>
          </p:nvSpPr>
          <p:spPr>
            <a:xfrm>
              <a:off x="1536105" y="6078907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Rev 16-20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265F122-0693-B8F0-97DB-3E45EB015C2E}"/>
                </a:ext>
              </a:extLst>
            </p:cNvPr>
            <p:cNvSpPr txBox="1"/>
            <p:nvPr/>
          </p:nvSpPr>
          <p:spPr>
            <a:xfrm>
              <a:off x="1335846" y="4969333"/>
              <a:ext cx="11015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Node group for key prefix /t1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397D3BB-C918-AA4F-8D04-1399D90E542B}"/>
                </a:ext>
              </a:extLst>
            </p:cNvPr>
            <p:cNvGrpSpPr/>
            <p:nvPr/>
          </p:nvGrpSpPr>
          <p:grpSpPr>
            <a:xfrm>
              <a:off x="1048020" y="4343115"/>
              <a:ext cx="2048056" cy="683862"/>
              <a:chOff x="5039720" y="389358"/>
              <a:chExt cx="2701098" cy="901919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115B34AF-F986-6D5B-CFC0-5EC504BE381E}"/>
                  </a:ext>
                </a:extLst>
              </p:cNvPr>
              <p:cNvSpPr/>
              <p:nvPr/>
            </p:nvSpPr>
            <p:spPr>
              <a:xfrm>
                <a:off x="6094711" y="389358"/>
                <a:ext cx="377720" cy="2714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60FFC94-653A-F923-0ADD-0F50F8CB44D3}"/>
                  </a:ext>
                </a:extLst>
              </p:cNvPr>
              <p:cNvSpPr/>
              <p:nvPr/>
            </p:nvSpPr>
            <p:spPr>
              <a:xfrm>
                <a:off x="5039720" y="1013406"/>
                <a:ext cx="469586" cy="27787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/t1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DCB701E3-6CC8-C524-8254-14108F1D9DA9}"/>
                  </a:ext>
                </a:extLst>
              </p:cNvPr>
              <p:cNvSpPr/>
              <p:nvPr/>
            </p:nvSpPr>
            <p:spPr>
              <a:xfrm>
                <a:off x="7271232" y="1013406"/>
                <a:ext cx="469586" cy="27787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/t2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35E21B-74EA-698B-D30D-632F07347B37}"/>
                  </a:ext>
                </a:extLst>
              </p:cNvPr>
              <p:cNvCxnSpPr>
                <a:cxnSpLocks/>
                <a:stCxn id="51" idx="2"/>
                <a:endCxn id="52" idx="0"/>
              </p:cNvCxnSpPr>
              <p:nvPr/>
            </p:nvCxnSpPr>
            <p:spPr>
              <a:xfrm flipH="1">
                <a:off x="5274514" y="660836"/>
                <a:ext cx="1009058" cy="35257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ECB4476-23CF-A2C1-2637-3E1ADD82DB2B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>
                <a:off x="6283572" y="660836"/>
                <a:ext cx="1222453" cy="35257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970F7841-F08F-F87A-0E92-94CC355D1742}"/>
                </a:ext>
              </a:extLst>
            </p:cNvPr>
            <p:cNvSpPr/>
            <p:nvPr/>
          </p:nvSpPr>
          <p:spPr>
            <a:xfrm rot="16200000">
              <a:off x="1066967" y="4533644"/>
              <a:ext cx="303055" cy="1297630"/>
            </a:xfrm>
            <a:prstGeom prst="rightBrac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35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</TotalTime>
  <Words>1105</Words>
  <Application>Microsoft Macintosh PowerPoint</Application>
  <PresentationFormat>Widescreen</PresentationFormat>
  <Paragraphs>351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6/27</vt:lpstr>
      <vt:lpstr>PowerPoint Presentation</vt:lpstr>
      <vt:lpstr>Data Model</vt:lpstr>
      <vt:lpstr>Data Model</vt:lpstr>
      <vt:lpstr>Architecture (at interface level)</vt:lpstr>
      <vt:lpstr>PowerPoint Presentation</vt:lpstr>
      <vt:lpstr>PowerPoint Presentation</vt:lpstr>
      <vt:lpstr>6/30 Item: Storage and Performance Validation</vt:lpstr>
      <vt:lpstr>PowerPoint Presentation</vt:lpstr>
      <vt:lpstr>ROI Indexing/Sharding</vt:lpstr>
      <vt:lpstr>PowerPoint Presentation</vt:lpstr>
      <vt:lpstr>“Session"</vt:lpstr>
      <vt:lpstr>Replication Consistency by Group</vt:lpstr>
      <vt:lpstr>PowerPoint Presentation</vt:lpstr>
      <vt:lpstr>Demo</vt:lpstr>
      <vt:lpstr>7/11</vt:lpstr>
      <vt:lpstr>PowerPoint Presentation</vt:lpstr>
      <vt:lpstr>730 Solution Selection</vt:lpstr>
      <vt:lpstr>PowerPoint Presentation</vt:lpstr>
      <vt:lpstr>730 Storage Evaluation  </vt:lpstr>
      <vt:lpstr>PowerPoint Presentation</vt:lpstr>
      <vt:lpstr>Later</vt:lpstr>
      <vt:lpstr>Visions</vt:lpstr>
      <vt:lpstr>PowerPoint Presentation</vt:lpstr>
      <vt:lpstr>”The Demo”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106</cp:revision>
  <dcterms:created xsi:type="dcterms:W3CDTF">2022-06-27T15:52:00Z</dcterms:created>
  <dcterms:modified xsi:type="dcterms:W3CDTF">2022-07-06T15:24:40Z</dcterms:modified>
</cp:coreProperties>
</file>