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6"/>
  </p:notesMasterIdLst>
  <p:sldIdLst>
    <p:sldId id="307" r:id="rId2"/>
    <p:sldId id="334" r:id="rId3"/>
    <p:sldId id="326" r:id="rId4"/>
    <p:sldId id="336" r:id="rId5"/>
    <p:sldId id="309" r:id="rId6"/>
    <p:sldId id="337" r:id="rId7"/>
    <p:sldId id="338" r:id="rId8"/>
    <p:sldId id="311" r:id="rId9"/>
    <p:sldId id="312" r:id="rId10"/>
    <p:sldId id="320" r:id="rId11"/>
    <p:sldId id="333" r:id="rId12"/>
    <p:sldId id="339" r:id="rId13"/>
    <p:sldId id="340" r:id="rId14"/>
    <p:sldId id="341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1C1C1C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6F000"/>
    <a:srgbClr val="000000"/>
    <a:srgbClr val="CC00CC"/>
    <a:srgbClr val="CC0000"/>
    <a:srgbClr val="0000FF"/>
    <a:srgbClr val="FFE7FF"/>
    <a:srgbClr val="FF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1" autoAdjust="0"/>
    <p:restoredTop sz="95245" autoAdjust="0"/>
  </p:normalViewPr>
  <p:slideViewPr>
    <p:cSldViewPr>
      <p:cViewPr varScale="1">
        <p:scale>
          <a:sx n="89" d="100"/>
          <a:sy n="89" d="100"/>
        </p:scale>
        <p:origin x="-1128" y="-12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2.wmf"/><Relationship Id="rId7" Type="http://schemas.openxmlformats.org/officeDocument/2006/relationships/image" Target="../media/image85.wmf"/><Relationship Id="rId2" Type="http://schemas.openxmlformats.org/officeDocument/2006/relationships/image" Target="../media/image48.wmf"/><Relationship Id="rId1" Type="http://schemas.openxmlformats.org/officeDocument/2006/relationships/image" Target="../media/image33.wmf"/><Relationship Id="rId6" Type="http://schemas.openxmlformats.org/officeDocument/2006/relationships/image" Target="../media/image6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6.wmf"/><Relationship Id="rId5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emf"/><Relationship Id="rId7" Type="http://schemas.openxmlformats.org/officeDocument/2006/relationships/image" Target="../media/image43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E11139-3521-4084-99D5-996851778B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624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3251" name="Group 3"/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53252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3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4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5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6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7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58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59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5" name="Group 17"/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5326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9" name="Group 21"/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53270" name="Freeform 22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Freeform 23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3" name="Group 25"/>
            <p:cNvGrpSpPr>
              <a:grpSpLocks/>
            </p:cNvGrpSpPr>
            <p:nvPr userDrawn="1"/>
          </p:nvGrpSpPr>
          <p:grpSpPr bwMode="auto"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53274" name="Freeform 26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5" name="Freeform 27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6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77" name="Group 29"/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53278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0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81" name="Group 33"/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53282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3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4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85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1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92" name="Rectangle 4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3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3294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223C740-0FAB-4118-8668-7D9CEA8526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329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rgbClr val="993366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329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8B710-D644-4F9F-9B01-92D5E8C92A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BCBDD-7752-4E63-B421-AC519F659E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59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49769-891C-4FF9-93D1-053DD06C0E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26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BF679-C55B-4A44-A07A-F2024CDD68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0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700E9-FB77-4E81-8363-C486A71242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7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FFC01-7030-4609-8003-A3A4C2BE47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15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CA867-50D2-458B-8D4B-7431C801DC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1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081803-E7C0-4E9B-A0FD-CCCB7BE575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9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F2C45-9053-4A7B-9D0A-B3B110D492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88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411D40-82B5-4253-9795-AE0AB004E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file:///F:\hpwu\&#29289;&#29702;&#35838;&#20214;\&#39532;&#25991;&#34074;&#22823;&#23398;&#29289;&#29702;&#35838;&#20214;\&#29289;&#29702;&#23398;&#65288;&#31532;&#22235;&#29256;&#65289;&#19979;&#20876;1\&#29289;&#29702;&#23398;&#19979;&#20876;&#30446;&#24405;.ppt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52227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52229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0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1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32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33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52234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5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6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7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8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5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2239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52240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1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2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9" y="1720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2243" name="Group 19"/>
            <p:cNvGrpSpPr>
              <a:grpSpLocks/>
            </p:cNvGrpSpPr>
            <p:nvPr/>
          </p:nvGrpSpPr>
          <p:grpSpPr bwMode="auto"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52244" name="Freeform 2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5" name="Freeform 2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6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52248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51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52252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55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7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0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2270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227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227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6807C592-854A-476A-B6EF-DF0B2885F87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gradFill rotWithShape="0">
            <a:gsLst>
              <a:gs pos="0">
                <a:srgbClr val="0000FF">
                  <a:gamma/>
                  <a:shade val="56078"/>
                  <a:invGamma/>
                </a:srgbClr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66FF">
                  <a:gamma/>
                  <a:shade val="56078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AutoShape 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6324600" y="76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第十七章 相对论</a:t>
            </a:r>
          </a:p>
        </p:txBody>
      </p:sp>
      <p:sp>
        <p:nvSpPr>
          <p:cNvPr id="52283" name="Rectangle 59"/>
          <p:cNvSpPr>
            <a:spLocks noChangeArrowheads="1"/>
          </p:cNvSpPr>
          <p:nvPr/>
        </p:nvSpPr>
        <p:spPr bwMode="auto">
          <a:xfrm>
            <a:off x="0" y="0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17.4 </a:t>
            </a:r>
            <a:r>
              <a:rPr lang="zh-CN" altLang="en-US" sz="3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相对论动力学基础</a:t>
            </a:r>
          </a:p>
        </p:txBody>
      </p:sp>
      <p:sp>
        <p:nvSpPr>
          <p:cNvPr id="52284" name="AutoShape 60">
            <a:hlinkClick r:id="rId13" action="ppaction://hlinkpres?slideindex=9&amp;slidetitle=PowerPoint 演示文稿"/>
          </p:cNvPr>
          <p:cNvSpPr>
            <a:spLocks noChangeArrowheads="1"/>
          </p:cNvSpPr>
          <p:nvPr/>
        </p:nvSpPr>
        <p:spPr bwMode="auto">
          <a:xfrm>
            <a:off x="7620000" y="6629400"/>
            <a:ext cx="457200" cy="228600"/>
          </a:xfrm>
          <a:prstGeom prst="leftArrow">
            <a:avLst>
              <a:gd name="adj1" fmla="val 50000"/>
              <a:gd name="adj2" fmla="val 98611"/>
            </a:avLst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rgbClr val="FFCC0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34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3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6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6.wmf"/><Relationship Id="rId10" Type="http://schemas.openxmlformats.org/officeDocument/2006/relationships/image" Target="../media/image15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6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2.bin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53.wmf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2.wmf"/><Relationship Id="rId4" Type="http://schemas.openxmlformats.org/officeDocument/2006/relationships/image" Target="../media/image45.wmf"/><Relationship Id="rId9" Type="http://schemas.openxmlformats.org/officeDocument/2006/relationships/image" Target="../media/image8.png"/><Relationship Id="rId14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828800" y="381000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36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457200" y="852488"/>
            <a:ext cx="647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牛顿定律与光速极限的</a:t>
            </a:r>
            <a:r>
              <a:rPr lang="zh-CN" altLang="en-US">
                <a:solidFill>
                  <a:srgbClr val="CC0000"/>
                </a:solidFill>
              </a:rPr>
              <a:t>矛盾</a:t>
            </a:r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1371600" y="2362200"/>
          <a:ext cx="2971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6" name="Equation" r:id="rId4" imgW="1663560" imgH="609480" progId="Equation.3">
                  <p:embed/>
                </p:oleObj>
              </mc:Choice>
              <mc:Fallback>
                <p:oleObj name="Equation" r:id="rId4" imgW="166356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2971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905000" y="36576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37" name="公式" r:id="rId6" imgW="419040" imgH="419040" progId="Equation.3">
                  <p:embed/>
                </p:oleObj>
              </mc:Choice>
              <mc:Fallback>
                <p:oleObj name="公式" r:id="rId6" imgW="41904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813" name="Group 93"/>
          <p:cNvGrpSpPr>
            <a:grpSpLocks/>
          </p:cNvGrpSpPr>
          <p:nvPr/>
        </p:nvGrpSpPr>
        <p:grpSpPr bwMode="auto">
          <a:xfrm>
            <a:off x="5105400" y="1981200"/>
            <a:ext cx="3429000" cy="2819400"/>
            <a:chOff x="3312" y="816"/>
            <a:chExt cx="2160" cy="1776"/>
          </a:xfrm>
        </p:grpSpPr>
        <p:sp>
          <p:nvSpPr>
            <p:cNvPr id="158791" name="Rectangle 71"/>
            <p:cNvSpPr>
              <a:spLocks noChangeArrowheads="1"/>
            </p:cNvSpPr>
            <p:nvPr/>
          </p:nvSpPr>
          <p:spPr bwMode="auto">
            <a:xfrm>
              <a:off x="3312" y="816"/>
              <a:ext cx="2160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772" name="Line 52"/>
            <p:cNvSpPr>
              <a:spLocks noChangeShapeType="1"/>
            </p:cNvSpPr>
            <p:nvPr/>
          </p:nvSpPr>
          <p:spPr bwMode="auto">
            <a:xfrm>
              <a:off x="3816" y="2213"/>
              <a:ext cx="1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73" name="Line 53"/>
            <p:cNvSpPr>
              <a:spLocks noChangeShapeType="1"/>
            </p:cNvSpPr>
            <p:nvPr/>
          </p:nvSpPr>
          <p:spPr bwMode="auto">
            <a:xfrm flipV="1">
              <a:off x="3816" y="953"/>
              <a:ext cx="0" cy="1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74" name="Line 54"/>
            <p:cNvSpPr>
              <a:spLocks noChangeShapeType="1"/>
            </p:cNvSpPr>
            <p:nvPr/>
          </p:nvSpPr>
          <p:spPr bwMode="auto">
            <a:xfrm flipV="1">
              <a:off x="3810" y="1089"/>
              <a:ext cx="1292" cy="94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8775" name="Line 55"/>
            <p:cNvSpPr>
              <a:spLocks noChangeShapeType="1"/>
            </p:cNvSpPr>
            <p:nvPr/>
          </p:nvSpPr>
          <p:spPr bwMode="auto">
            <a:xfrm>
              <a:off x="3816" y="1402"/>
              <a:ext cx="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58776" name="Object 56"/>
            <p:cNvGraphicFramePr>
              <a:graphicFrameLocks noChangeAspect="1"/>
            </p:cNvGraphicFramePr>
            <p:nvPr/>
          </p:nvGraphicFramePr>
          <p:xfrm>
            <a:off x="5022" y="2250"/>
            <a:ext cx="16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38" name="公式" r:id="rId8" imgW="88560" imgH="152280" progId="Equation.3">
                    <p:embed/>
                  </p:oleObj>
                </mc:Choice>
                <mc:Fallback>
                  <p:oleObj name="公式" r:id="rId8" imgW="88560" imgH="1522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2250"/>
                          <a:ext cx="16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77" name="Object 57"/>
            <p:cNvGraphicFramePr>
              <a:graphicFrameLocks noChangeAspect="1"/>
            </p:cNvGraphicFramePr>
            <p:nvPr/>
          </p:nvGraphicFramePr>
          <p:xfrm>
            <a:off x="3860" y="953"/>
            <a:ext cx="25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39" name="Equation" r:id="rId10" imgW="177480" imgH="190440" progId="Equation.3">
                    <p:embed/>
                  </p:oleObj>
                </mc:Choice>
                <mc:Fallback>
                  <p:oleObj name="Equation" r:id="rId10" imgW="177480" imgH="1904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953"/>
                          <a:ext cx="253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78" name="Text Box 58"/>
            <p:cNvSpPr txBox="1">
              <a:spLocks noChangeArrowheads="1"/>
            </p:cNvSpPr>
            <p:nvPr/>
          </p:nvSpPr>
          <p:spPr bwMode="auto">
            <a:xfrm>
              <a:off x="3456" y="1226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CC0000"/>
                  </a:solidFill>
                </a:rPr>
                <a:t>C</a:t>
              </a:r>
            </a:p>
          </p:txBody>
        </p:sp>
        <p:graphicFrame>
          <p:nvGraphicFramePr>
            <p:cNvPr id="158779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236936"/>
                </p:ext>
              </p:extLst>
            </p:nvPr>
          </p:nvGraphicFramePr>
          <p:xfrm>
            <a:off x="3456" y="1800"/>
            <a:ext cx="30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40" name="Equation" r:id="rId12" imgW="266400" imgH="330120" progId="Equation.DSMT4">
                    <p:embed/>
                  </p:oleObj>
                </mc:Choice>
                <mc:Fallback>
                  <p:oleObj name="Equation" r:id="rId12" imgW="266400" imgH="33012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00"/>
                          <a:ext cx="301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80" name="Object 60"/>
            <p:cNvGraphicFramePr>
              <a:graphicFrameLocks noChangeAspect="1"/>
            </p:cNvGraphicFramePr>
            <p:nvPr/>
          </p:nvGraphicFramePr>
          <p:xfrm>
            <a:off x="3696" y="2256"/>
            <a:ext cx="19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41" name="Equation" r:id="rId14" imgW="164880" imgH="190440" progId="Equation.3">
                    <p:embed/>
                  </p:oleObj>
                </mc:Choice>
                <mc:Fallback>
                  <p:oleObj name="Equation" r:id="rId14" imgW="164880" imgH="19044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56"/>
                          <a:ext cx="19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804" name="Text Box 84"/>
          <p:cNvSpPr txBox="1">
            <a:spLocks noChangeArrowheads="1"/>
          </p:cNvSpPr>
          <p:nvPr/>
        </p:nvSpPr>
        <p:spPr bwMode="auto">
          <a:xfrm>
            <a:off x="457200" y="15382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物体在恒力作用下的运动</a:t>
            </a:r>
          </a:p>
        </p:txBody>
      </p:sp>
      <p:grpSp>
        <p:nvGrpSpPr>
          <p:cNvPr id="158814" name="Group 94"/>
          <p:cNvGrpSpPr>
            <a:grpSpLocks/>
          </p:cNvGrpSpPr>
          <p:nvPr/>
        </p:nvGrpSpPr>
        <p:grpSpPr bwMode="auto">
          <a:xfrm>
            <a:off x="533400" y="5029200"/>
            <a:ext cx="6629400" cy="1319213"/>
            <a:chOff x="336" y="3168"/>
            <a:chExt cx="4176" cy="831"/>
          </a:xfrm>
        </p:grpSpPr>
        <p:graphicFrame>
          <p:nvGraphicFramePr>
            <p:cNvPr id="1587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445188"/>
                </p:ext>
              </p:extLst>
            </p:nvPr>
          </p:nvGraphicFramePr>
          <p:xfrm>
            <a:off x="2016" y="3552"/>
            <a:ext cx="163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42" name="Equation" r:id="rId16" imgW="1206360" imgH="330120" progId="Equation.DSMT4">
                    <p:embed/>
                  </p:oleObj>
                </mc:Choice>
                <mc:Fallback>
                  <p:oleObj name="Equation" r:id="rId16" imgW="1206360" imgH="3301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552"/>
                          <a:ext cx="163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805" name="Text Box 85"/>
            <p:cNvSpPr txBox="1">
              <a:spLocks noChangeArrowheads="1"/>
            </p:cNvSpPr>
            <p:nvPr/>
          </p:nvSpPr>
          <p:spPr bwMode="auto">
            <a:xfrm>
              <a:off x="336" y="3168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经典力学中物体的质量与运动无关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0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X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893763"/>
            <a:ext cx="6172200" cy="46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762000" y="5715000"/>
            <a:ext cx="7620000" cy="5889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我国于 </a:t>
            </a:r>
            <a:r>
              <a:rPr lang="en-US" altLang="zh-CN" sz="3200" b="0"/>
              <a:t>1958</a:t>
            </a:r>
            <a:r>
              <a:rPr lang="en-US" altLang="zh-CN" sz="3200"/>
              <a:t> </a:t>
            </a:r>
            <a:r>
              <a:rPr lang="zh-CN" altLang="en-US" sz="3200"/>
              <a:t>年建成的首座重水反应堆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304800" y="6096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四  动量与能量的关系</a:t>
            </a:r>
          </a:p>
        </p:txBody>
      </p:sp>
      <p:graphicFrame>
        <p:nvGraphicFramePr>
          <p:cNvPr id="194563" name="Object 3"/>
          <p:cNvGraphicFramePr>
            <a:graphicFrameLocks noChangeAspect="1"/>
          </p:cNvGraphicFramePr>
          <p:nvPr/>
        </p:nvGraphicFramePr>
        <p:xfrm>
          <a:off x="685800" y="1087438"/>
          <a:ext cx="3962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1" name="Equation" r:id="rId3" imgW="2286000" imgH="799920" progId="Equation.3">
                  <p:embed/>
                </p:oleObj>
              </mc:Choice>
              <mc:Fallback>
                <p:oleObj name="Equation" r:id="rId3" imgW="2286000" imgH="799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87438"/>
                        <a:ext cx="39624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28321"/>
              </p:ext>
            </p:extLst>
          </p:nvPr>
        </p:nvGraphicFramePr>
        <p:xfrm>
          <a:off x="4953000" y="955675"/>
          <a:ext cx="3810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2" name="Equation" r:id="rId5" imgW="2158920" imgH="736560" progId="Equation.DSMT4">
                  <p:embed/>
                </p:oleObj>
              </mc:Choice>
              <mc:Fallback>
                <p:oleObj name="Equation" r:id="rId5" imgW="2158920" imgH="736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55675"/>
                        <a:ext cx="38100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533400" y="2438400"/>
          <a:ext cx="480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3" name="Equation" r:id="rId7" imgW="2831760" imgH="380880" progId="Equation.3">
                  <p:embed/>
                </p:oleObj>
              </mc:Choice>
              <mc:Fallback>
                <p:oleObj name="Equation" r:id="rId7" imgW="283176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4800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66" name="Group 6"/>
          <p:cNvGrpSpPr>
            <a:grpSpLocks/>
          </p:cNvGrpSpPr>
          <p:nvPr/>
        </p:nvGrpSpPr>
        <p:grpSpPr bwMode="auto">
          <a:xfrm>
            <a:off x="5791200" y="2362200"/>
            <a:ext cx="2819400" cy="1905000"/>
            <a:chOff x="3360" y="1440"/>
            <a:chExt cx="1776" cy="1200"/>
          </a:xfrm>
        </p:grpSpPr>
        <p:sp>
          <p:nvSpPr>
            <p:cNvPr id="194567" name="Rectangle 7"/>
            <p:cNvSpPr>
              <a:spLocks noChangeArrowheads="1"/>
            </p:cNvSpPr>
            <p:nvPr/>
          </p:nvSpPr>
          <p:spPr bwMode="auto">
            <a:xfrm>
              <a:off x="3360" y="1440"/>
              <a:ext cx="177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568" name="Group 8"/>
            <p:cNvGrpSpPr>
              <a:grpSpLocks/>
            </p:cNvGrpSpPr>
            <p:nvPr/>
          </p:nvGrpSpPr>
          <p:grpSpPr bwMode="auto">
            <a:xfrm>
              <a:off x="3600" y="1584"/>
              <a:ext cx="1440" cy="1008"/>
              <a:chOff x="3264" y="2112"/>
              <a:chExt cx="1838" cy="1169"/>
            </a:xfrm>
          </p:grpSpPr>
          <p:sp>
            <p:nvSpPr>
              <p:cNvPr id="194569" name="AutoShape 9"/>
              <p:cNvSpPr>
                <a:spLocks noChangeArrowheads="1"/>
              </p:cNvSpPr>
              <p:nvPr/>
            </p:nvSpPr>
            <p:spPr bwMode="auto">
              <a:xfrm flipH="1">
                <a:off x="3264" y="2112"/>
                <a:ext cx="1440" cy="720"/>
              </a:xfrm>
              <a:prstGeom prst="rtTriangl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570" name="Object 10"/>
              <p:cNvGraphicFramePr>
                <a:graphicFrameLocks noChangeAspect="1"/>
              </p:cNvGraphicFramePr>
              <p:nvPr/>
            </p:nvGraphicFramePr>
            <p:xfrm>
              <a:off x="3792" y="2160"/>
              <a:ext cx="314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24" name="公式" r:id="rId9" imgW="152280" imgH="164880" progId="Equation.3">
                      <p:embed/>
                    </p:oleObj>
                  </mc:Choice>
                  <mc:Fallback>
                    <p:oleObj name="公式" r:id="rId9" imgW="15228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160"/>
                            <a:ext cx="314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71" name="Object 11"/>
              <p:cNvGraphicFramePr>
                <a:graphicFrameLocks noChangeAspect="1"/>
              </p:cNvGraphicFramePr>
              <p:nvPr/>
            </p:nvGraphicFramePr>
            <p:xfrm>
              <a:off x="3360" y="2784"/>
              <a:ext cx="1352" cy="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25" name="公式" r:id="rId11" imgW="647640" imgH="241200" progId="Equation.3">
                      <p:embed/>
                    </p:oleObj>
                  </mc:Choice>
                  <mc:Fallback>
                    <p:oleObj name="公式" r:id="rId11" imgW="647640" imgH="241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784"/>
                            <a:ext cx="1352" cy="4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572" name="Object 12"/>
              <p:cNvGraphicFramePr>
                <a:graphicFrameLocks noChangeAspect="1"/>
              </p:cNvGraphicFramePr>
              <p:nvPr/>
            </p:nvGraphicFramePr>
            <p:xfrm>
              <a:off x="4656" y="2352"/>
              <a:ext cx="44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626" name="公式" r:id="rId13" imgW="215640" imgH="164880" progId="Equation.3">
                      <p:embed/>
                    </p:oleObj>
                  </mc:Choice>
                  <mc:Fallback>
                    <p:oleObj name="公式" r:id="rId13" imgW="215640" imgH="1648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2352"/>
                            <a:ext cx="44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4573" name="Object 13"/>
          <p:cNvGraphicFramePr>
            <a:graphicFrameLocks noChangeAspect="1"/>
          </p:cNvGraphicFramePr>
          <p:nvPr/>
        </p:nvGraphicFramePr>
        <p:xfrm>
          <a:off x="1371600" y="3276600"/>
          <a:ext cx="2895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7" name="公式" r:id="rId15" imgW="965160" imgH="241200" progId="Equation.3">
                  <p:embed/>
                </p:oleObj>
              </mc:Choice>
              <mc:Fallback>
                <p:oleObj name="公式" r:id="rId15" imgW="96516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76600"/>
                        <a:ext cx="2895600" cy="7524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EE2F9"/>
                          </a:gs>
                          <a:gs pos="50000">
                            <a:srgbClr val="FFFFFF"/>
                          </a:gs>
                          <a:gs pos="100000">
                            <a:srgbClr val="FEE2F9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84079"/>
              </p:ext>
            </p:extLst>
          </p:nvPr>
        </p:nvGraphicFramePr>
        <p:xfrm>
          <a:off x="468313" y="3933825"/>
          <a:ext cx="31686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8" name="Equation" r:id="rId17" imgW="1206360" imgH="457200" progId="Equation.DSMT4">
                  <p:embed/>
                </p:oleObj>
              </mc:Choice>
              <mc:Fallback>
                <p:oleObj name="Equation" r:id="rId17" imgW="120636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33825"/>
                        <a:ext cx="31686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577" name="Group 17"/>
          <p:cNvGrpSpPr>
            <a:grpSpLocks/>
          </p:cNvGrpSpPr>
          <p:nvPr/>
        </p:nvGrpSpPr>
        <p:grpSpPr bwMode="auto">
          <a:xfrm>
            <a:off x="395288" y="5013325"/>
            <a:ext cx="7391400" cy="644525"/>
            <a:chOff x="288" y="3072"/>
            <a:chExt cx="4656" cy="406"/>
          </a:xfrm>
        </p:grpSpPr>
        <p:sp>
          <p:nvSpPr>
            <p:cNvPr id="194578" name="Text Box 18"/>
            <p:cNvSpPr txBox="1">
              <a:spLocks noChangeArrowheads="1"/>
            </p:cNvSpPr>
            <p:nvPr/>
          </p:nvSpPr>
          <p:spPr bwMode="auto">
            <a:xfrm>
              <a:off x="288" y="312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光子</a:t>
              </a:r>
              <a:endParaRPr lang="zh-CN" altLang="en-US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194579" name="Object 19"/>
            <p:cNvGraphicFramePr>
              <a:graphicFrameLocks noChangeAspect="1"/>
            </p:cNvGraphicFramePr>
            <p:nvPr/>
          </p:nvGraphicFramePr>
          <p:xfrm>
            <a:off x="1200" y="3120"/>
            <a:ext cx="168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29" name="Equation" r:id="rId19" imgW="1536480" imgH="330120" progId="Equation.3">
                    <p:embed/>
                  </p:oleObj>
                </mc:Choice>
                <mc:Fallback>
                  <p:oleObj name="Equation" r:id="rId19" imgW="1536480" imgH="3301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120"/>
                          <a:ext cx="168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80" name="Object 20"/>
            <p:cNvGraphicFramePr>
              <a:graphicFrameLocks noChangeAspect="1"/>
            </p:cNvGraphicFramePr>
            <p:nvPr/>
          </p:nvGraphicFramePr>
          <p:xfrm>
            <a:off x="3312" y="3072"/>
            <a:ext cx="163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0" name="公式" r:id="rId21" imgW="863280" imgH="215640" progId="Equation.3">
                    <p:embed/>
                  </p:oleObj>
                </mc:Choice>
                <mc:Fallback>
                  <p:oleObj name="公式" r:id="rId21" imgW="86328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163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581" name="Text Box 21"/>
          <p:cNvSpPr txBox="1">
            <a:spLocks noChangeArrowheads="1"/>
          </p:cNvSpPr>
          <p:nvPr/>
        </p:nvSpPr>
        <p:spPr bwMode="auto">
          <a:xfrm>
            <a:off x="5638800" y="601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solidFill>
                <a:srgbClr val="FF0000"/>
              </a:solidFill>
            </a:endParaRPr>
          </a:p>
        </p:txBody>
      </p:sp>
      <p:grpSp>
        <p:nvGrpSpPr>
          <p:cNvPr id="194582" name="Group 22"/>
          <p:cNvGrpSpPr>
            <a:grpSpLocks/>
          </p:cNvGrpSpPr>
          <p:nvPr/>
        </p:nvGrpSpPr>
        <p:grpSpPr bwMode="auto">
          <a:xfrm>
            <a:off x="395288" y="5516563"/>
            <a:ext cx="6019800" cy="1065212"/>
            <a:chOff x="288" y="3456"/>
            <a:chExt cx="3792" cy="671"/>
          </a:xfrm>
        </p:grpSpPr>
        <p:sp>
          <p:nvSpPr>
            <p:cNvPr id="194583" name="Text Box 23"/>
            <p:cNvSpPr txBox="1">
              <a:spLocks noChangeArrowheads="1"/>
            </p:cNvSpPr>
            <p:nvPr/>
          </p:nvSpPr>
          <p:spPr bwMode="auto">
            <a:xfrm>
              <a:off x="288" y="3600"/>
              <a:ext cx="2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光的波粒二象性</a:t>
              </a:r>
            </a:p>
          </p:txBody>
        </p:sp>
        <p:graphicFrame>
          <p:nvGraphicFramePr>
            <p:cNvPr id="194584" name="Object 24"/>
            <p:cNvGraphicFramePr>
              <a:graphicFrameLocks noChangeAspect="1"/>
            </p:cNvGraphicFramePr>
            <p:nvPr/>
          </p:nvGraphicFramePr>
          <p:xfrm>
            <a:off x="2208" y="3456"/>
            <a:ext cx="1872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1" name="Equation" r:id="rId23" imgW="1688760" imgH="609480" progId="Equation.3">
                    <p:embed/>
                  </p:oleObj>
                </mc:Choice>
                <mc:Fallback>
                  <p:oleObj name="Equation" r:id="rId23" imgW="1688760" imgH="609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456"/>
                          <a:ext cx="1872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585" name="Group 25"/>
          <p:cNvGrpSpPr>
            <a:grpSpLocks/>
          </p:cNvGrpSpPr>
          <p:nvPr/>
        </p:nvGrpSpPr>
        <p:grpSpPr bwMode="auto">
          <a:xfrm>
            <a:off x="6705600" y="5715000"/>
            <a:ext cx="2438400" cy="609600"/>
            <a:chOff x="4224" y="3600"/>
            <a:chExt cx="1536" cy="384"/>
          </a:xfrm>
        </p:grpSpPr>
        <p:sp>
          <p:nvSpPr>
            <p:cNvPr id="194586" name="AutoShape 26"/>
            <p:cNvSpPr>
              <a:spLocks noChangeArrowheads="1"/>
            </p:cNvSpPr>
            <p:nvPr/>
          </p:nvSpPr>
          <p:spPr bwMode="auto">
            <a:xfrm flipV="1">
              <a:off x="4224" y="3600"/>
              <a:ext cx="1296" cy="384"/>
            </a:xfrm>
            <a:prstGeom prst="wedgeRectCallout">
              <a:avLst>
                <a:gd name="adj1" fmla="val -63662"/>
                <a:gd name="adj2" fmla="val 38801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194587" name="Text Box 27"/>
            <p:cNvSpPr txBox="1">
              <a:spLocks noChangeArrowheads="1"/>
            </p:cNvSpPr>
            <p:nvPr/>
          </p:nvSpPr>
          <p:spPr bwMode="auto">
            <a:xfrm>
              <a:off x="4272" y="3648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普朗克常量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宋体" pitchFamily="2" charset="-122"/>
              </a:rPr>
              <a:t>一  基本原理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0" y="14843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    1.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相对性原理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0" y="22050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    2.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光速不变原理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468313" y="3141663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宋体" pitchFamily="2" charset="-122"/>
              </a:rPr>
              <a:t>二  洛仑兹变换</a:t>
            </a:r>
          </a:p>
        </p:txBody>
      </p:sp>
      <p:grpSp>
        <p:nvGrpSpPr>
          <p:cNvPr id="201734" name="Group 6"/>
          <p:cNvGrpSpPr>
            <a:grpSpLocks/>
          </p:cNvGrpSpPr>
          <p:nvPr/>
        </p:nvGrpSpPr>
        <p:grpSpPr bwMode="auto">
          <a:xfrm>
            <a:off x="588963" y="3784600"/>
            <a:ext cx="3581400" cy="2455863"/>
            <a:chOff x="480" y="565"/>
            <a:chExt cx="2256" cy="1547"/>
          </a:xfrm>
        </p:grpSpPr>
        <p:graphicFrame>
          <p:nvGraphicFramePr>
            <p:cNvPr id="201735" name="Object 7"/>
            <p:cNvGraphicFramePr>
              <a:graphicFrameLocks noChangeAspect="1"/>
            </p:cNvGraphicFramePr>
            <p:nvPr/>
          </p:nvGraphicFramePr>
          <p:xfrm>
            <a:off x="1153" y="565"/>
            <a:ext cx="141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78" name="Equation" r:id="rId3" imgW="1333440" imgH="304560" progId="Equation.3">
                    <p:embed/>
                  </p:oleObj>
                </mc:Choice>
                <mc:Fallback>
                  <p:oleObj name="Equation" r:id="rId3" imgW="1333440" imgH="3045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565"/>
                          <a:ext cx="141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6" name="Object 8"/>
            <p:cNvGraphicFramePr>
              <a:graphicFrameLocks noChangeAspect="1"/>
            </p:cNvGraphicFramePr>
            <p:nvPr/>
          </p:nvGraphicFramePr>
          <p:xfrm>
            <a:off x="1145" y="951"/>
            <a:ext cx="72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79" name="Equation" r:id="rId5" imgW="596880" imgH="291960" progId="Equation.3">
                    <p:embed/>
                  </p:oleObj>
                </mc:Choice>
                <mc:Fallback>
                  <p:oleObj name="Equation" r:id="rId5" imgW="596880" imgH="291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951"/>
                          <a:ext cx="72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7" name="Object 9"/>
            <p:cNvGraphicFramePr>
              <a:graphicFrameLocks noChangeAspect="1"/>
            </p:cNvGraphicFramePr>
            <p:nvPr/>
          </p:nvGraphicFramePr>
          <p:xfrm>
            <a:off x="1142" y="1254"/>
            <a:ext cx="73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0" name="Equation" r:id="rId7" imgW="558720" imgH="228600" progId="Equation.3">
                    <p:embed/>
                  </p:oleObj>
                </mc:Choice>
                <mc:Fallback>
                  <p:oleObj name="Equation" r:id="rId7" imgW="55872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1254"/>
                          <a:ext cx="73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38" name="Object 10"/>
            <p:cNvGraphicFramePr>
              <a:graphicFrameLocks noChangeAspect="1"/>
            </p:cNvGraphicFramePr>
            <p:nvPr/>
          </p:nvGraphicFramePr>
          <p:xfrm>
            <a:off x="1161" y="1434"/>
            <a:ext cx="1575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1" name="Equation" r:id="rId9" imgW="1434960" imgH="634680" progId="Equation.3">
                    <p:embed/>
                  </p:oleObj>
                </mc:Choice>
                <mc:Fallback>
                  <p:oleObj name="Equation" r:id="rId9" imgW="1434960" imgH="634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1434"/>
                          <a:ext cx="1575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39" name="AutoShape 11"/>
            <p:cNvSpPr>
              <a:spLocks/>
            </p:cNvSpPr>
            <p:nvPr/>
          </p:nvSpPr>
          <p:spPr bwMode="auto">
            <a:xfrm>
              <a:off x="905" y="791"/>
              <a:ext cx="164" cy="995"/>
            </a:xfrm>
            <a:prstGeom prst="leftBrace">
              <a:avLst>
                <a:gd name="adj1" fmla="val 50559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480" y="936"/>
              <a:ext cx="328" cy="8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正</a:t>
              </a:r>
              <a:r>
                <a:rPr lang="zh-CN" altLang="en-US">
                  <a:solidFill>
                    <a:schemeClr val="tx1"/>
                  </a:solidFill>
                </a:rPr>
                <a:t>变换</a:t>
              </a:r>
            </a:p>
          </p:txBody>
        </p:sp>
      </p:grpSp>
      <p:grpSp>
        <p:nvGrpSpPr>
          <p:cNvPr id="201741" name="Group 13"/>
          <p:cNvGrpSpPr>
            <a:grpSpLocks/>
          </p:cNvGrpSpPr>
          <p:nvPr/>
        </p:nvGrpSpPr>
        <p:grpSpPr bwMode="auto">
          <a:xfrm>
            <a:off x="4932363" y="3860800"/>
            <a:ext cx="3581400" cy="2608263"/>
            <a:chOff x="2976" y="565"/>
            <a:chExt cx="2256" cy="1643"/>
          </a:xfrm>
        </p:grpSpPr>
        <p:graphicFrame>
          <p:nvGraphicFramePr>
            <p:cNvPr id="201742" name="Object 14"/>
            <p:cNvGraphicFramePr>
              <a:graphicFrameLocks noChangeAspect="1"/>
            </p:cNvGraphicFramePr>
            <p:nvPr/>
          </p:nvGraphicFramePr>
          <p:xfrm>
            <a:off x="3600" y="565"/>
            <a:ext cx="157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2" name="Equation" r:id="rId11" imgW="1346040" imgH="304560" progId="Equation.3">
                    <p:embed/>
                  </p:oleObj>
                </mc:Choice>
                <mc:Fallback>
                  <p:oleObj name="Equation" r:id="rId11" imgW="134604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565"/>
                          <a:ext cx="1575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3" name="Object 15"/>
            <p:cNvGraphicFramePr>
              <a:graphicFrameLocks noChangeAspect="1"/>
            </p:cNvGraphicFramePr>
            <p:nvPr/>
          </p:nvGraphicFramePr>
          <p:xfrm>
            <a:off x="3571" y="942"/>
            <a:ext cx="74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3" name="Equation" r:id="rId13" imgW="634680" imgH="291960" progId="Equation.3">
                    <p:embed/>
                  </p:oleObj>
                </mc:Choice>
                <mc:Fallback>
                  <p:oleObj name="Equation" r:id="rId13" imgW="634680" imgH="2919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942"/>
                          <a:ext cx="74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4" name="Object 16"/>
            <p:cNvGraphicFramePr>
              <a:graphicFrameLocks noChangeAspect="1"/>
            </p:cNvGraphicFramePr>
            <p:nvPr/>
          </p:nvGraphicFramePr>
          <p:xfrm>
            <a:off x="3571" y="1294"/>
            <a:ext cx="65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4" name="Equation" r:id="rId15" imgW="583920" imgH="228600" progId="Equation.3">
                    <p:embed/>
                  </p:oleObj>
                </mc:Choice>
                <mc:Fallback>
                  <p:oleObj name="Equation" r:id="rId15" imgW="58392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294"/>
                          <a:ext cx="653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45" name="Object 17"/>
            <p:cNvGraphicFramePr>
              <a:graphicFrameLocks noChangeAspect="1"/>
            </p:cNvGraphicFramePr>
            <p:nvPr/>
          </p:nvGraphicFramePr>
          <p:xfrm>
            <a:off x="3616" y="1500"/>
            <a:ext cx="1616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5" name="Equation" r:id="rId17" imgW="1473120" imgH="634680" progId="Equation.3">
                    <p:embed/>
                  </p:oleObj>
                </mc:Choice>
                <mc:Fallback>
                  <p:oleObj name="Equation" r:id="rId17" imgW="1473120" imgH="634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1500"/>
                          <a:ext cx="1616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46" name="AutoShape 18"/>
            <p:cNvSpPr>
              <a:spLocks/>
            </p:cNvSpPr>
            <p:nvPr/>
          </p:nvSpPr>
          <p:spPr bwMode="auto">
            <a:xfrm>
              <a:off x="3398" y="739"/>
              <a:ext cx="174" cy="1095"/>
            </a:xfrm>
            <a:prstGeom prst="leftBrace">
              <a:avLst>
                <a:gd name="adj1" fmla="val 5244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47" name="Rectangle 19"/>
            <p:cNvSpPr>
              <a:spLocks noChangeArrowheads="1"/>
            </p:cNvSpPr>
            <p:nvPr/>
          </p:nvSpPr>
          <p:spPr bwMode="auto">
            <a:xfrm>
              <a:off x="2976" y="849"/>
              <a:ext cx="375" cy="87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逆</a:t>
              </a:r>
              <a:r>
                <a:rPr lang="zh-CN" altLang="en-US">
                  <a:solidFill>
                    <a:schemeClr val="tx1"/>
                  </a:solidFill>
                </a:rPr>
                <a:t> 变 换</a:t>
              </a:r>
            </a:p>
          </p:txBody>
        </p: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5580063" y="2133600"/>
            <a:ext cx="2590800" cy="1143000"/>
            <a:chOff x="3515" y="1344"/>
            <a:chExt cx="1632" cy="720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3515" y="1344"/>
              <a:ext cx="1632" cy="7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50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1750" name="Object 22"/>
            <p:cNvGraphicFramePr>
              <a:graphicFrameLocks noChangeAspect="1"/>
            </p:cNvGraphicFramePr>
            <p:nvPr/>
          </p:nvGraphicFramePr>
          <p:xfrm>
            <a:off x="3560" y="1344"/>
            <a:ext cx="1497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6" name="公式" r:id="rId19" imgW="901440" imgH="457200" progId="Equation.3">
                    <p:embed/>
                  </p:oleObj>
                </mc:Choice>
                <mc:Fallback>
                  <p:oleObj name="公式" r:id="rId19" imgW="901440" imgH="457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344"/>
                          <a:ext cx="1497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bg1"/>
                                  </a:gs>
                                  <a:gs pos="5000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宋体" pitchFamily="2" charset="-122"/>
              </a:rPr>
              <a:t>三  时空观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0" y="14843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    1.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同时的相对性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0" y="23495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    2.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时间膨胀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0" y="328453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宋体" pitchFamily="2" charset="-122"/>
              </a:rPr>
              <a:t>     3.</a:t>
            </a:r>
            <a:r>
              <a:rPr lang="zh-CN" altLang="en-US">
                <a:solidFill>
                  <a:schemeClr val="tx1"/>
                </a:solidFill>
                <a:latin typeface="宋体" pitchFamily="2" charset="-122"/>
              </a:rPr>
              <a:t>长度收缩</a:t>
            </a:r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3708400" y="3357563"/>
          <a:ext cx="15843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5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357563"/>
                        <a:ext cx="158432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/>
          <p:cNvGraphicFramePr>
            <a:graphicFrameLocks noChangeAspect="1"/>
          </p:cNvGraphicFramePr>
          <p:nvPr/>
        </p:nvGraphicFramePr>
        <p:xfrm>
          <a:off x="3779838" y="2276475"/>
          <a:ext cx="14398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6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76475"/>
                        <a:ext cx="14398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539750" y="42926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  <a:latin typeface="宋体" pitchFamily="2" charset="-122"/>
              </a:rPr>
              <a:t>四  动力学关系</a:t>
            </a:r>
          </a:p>
        </p:txBody>
      </p:sp>
      <p:graphicFrame>
        <p:nvGraphicFramePr>
          <p:cNvPr id="202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907221"/>
              </p:ext>
            </p:extLst>
          </p:nvPr>
        </p:nvGraphicFramePr>
        <p:xfrm>
          <a:off x="993775" y="4868863"/>
          <a:ext cx="3167063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7" name="Equation" r:id="rId7" imgW="1206360" imgH="647640" progId="Equation.DSMT4">
                  <p:embed/>
                </p:oleObj>
              </mc:Choice>
              <mc:Fallback>
                <p:oleObj name="Equation" r:id="rId7" imgW="1206360" imgH="647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868863"/>
                        <a:ext cx="3167063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2" name="Object 10"/>
          <p:cNvGraphicFramePr>
            <a:graphicFrameLocks noChangeAspect="1"/>
          </p:cNvGraphicFramePr>
          <p:nvPr/>
        </p:nvGraphicFramePr>
        <p:xfrm>
          <a:off x="5364163" y="5084763"/>
          <a:ext cx="30241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8" name="公式" r:id="rId9" imgW="939600" imgH="228600" progId="Equation.3">
                  <p:embed/>
                </p:oleObj>
              </mc:Choice>
              <mc:Fallback>
                <p:oleObj name="公式" r:id="rId9" imgW="9396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084763"/>
                        <a:ext cx="302418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/>
        </p:nvGraphicFramePr>
        <p:xfrm>
          <a:off x="900113" y="765175"/>
          <a:ext cx="27368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0" name="公式" r:id="rId3" imgW="1066680" imgH="393480" progId="Equation.3">
                  <p:embed/>
                </p:oleObj>
              </mc:Choice>
              <mc:Fallback>
                <p:oleObj name="公式" r:id="rId3" imgW="10666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27368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5508625" y="1989138"/>
          <a:ext cx="19446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1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1989138"/>
                        <a:ext cx="1944688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CCFF">
                                    <a:gamma/>
                                    <a:shade val="56078"/>
                                    <a:invGamma/>
                                  </a:srgbClr>
                                </a:gs>
                                <a:gs pos="50000">
                                  <a:srgbClr val="FFCCFF"/>
                                </a:gs>
                                <a:gs pos="100000">
                                  <a:srgbClr val="FFCCFF">
                                    <a:gamma/>
                                    <a:shade val="56078"/>
                                    <a:invGamma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/>
          <p:cNvGraphicFramePr>
            <a:graphicFrameLocks noChangeAspect="1"/>
          </p:cNvGraphicFramePr>
          <p:nvPr/>
        </p:nvGraphicFramePr>
        <p:xfrm>
          <a:off x="900113" y="1989138"/>
          <a:ext cx="39592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2" name="公式" r:id="rId7" imgW="1409400" imgH="241200" progId="Equation.3">
                  <p:embed/>
                </p:oleObj>
              </mc:Choice>
              <mc:Fallback>
                <p:oleObj name="公式" r:id="rId7" imgW="14094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39592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827088" y="2924175"/>
          <a:ext cx="63134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3" name="公式" r:id="rId9" imgW="2247840" imgH="241200" progId="Equation.3">
                  <p:embed/>
                </p:oleObj>
              </mc:Choice>
              <mc:Fallback>
                <p:oleObj name="公式" r:id="rId9" imgW="22478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631348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827088" y="3860800"/>
          <a:ext cx="20335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4" name="公式" r:id="rId11" imgW="723600" imgH="203040" progId="Equation.3">
                  <p:embed/>
                </p:oleObj>
              </mc:Choice>
              <mc:Fallback>
                <p:oleObj name="公式" r:id="rId11" imgW="7236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20335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4211638" y="3860800"/>
          <a:ext cx="26638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5" name="公式" r:id="rId13" imgW="965160" imgH="241200" progId="Equation.3">
                  <p:embed/>
                </p:oleObj>
              </mc:Choice>
              <mc:Fallback>
                <p:oleObj name="公式" r:id="rId13" imgW="9651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860800"/>
                        <a:ext cx="26638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E2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/>
          <p:cNvGraphicFramePr>
            <a:graphicFrameLocks noChangeAspect="1"/>
          </p:cNvGraphicFramePr>
          <p:nvPr/>
        </p:nvGraphicFramePr>
        <p:xfrm>
          <a:off x="755650" y="4724400"/>
          <a:ext cx="46736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6" name="公式" r:id="rId15" imgW="1663560" imgH="431640" progId="Equation.3">
                  <p:embed/>
                </p:oleObj>
              </mc:Choice>
              <mc:Fallback>
                <p:oleObj name="公式" r:id="rId15" imgW="16635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24400"/>
                        <a:ext cx="46736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42814"/>
              </p:ext>
            </p:extLst>
          </p:nvPr>
        </p:nvGraphicFramePr>
        <p:xfrm>
          <a:off x="6011863" y="4652963"/>
          <a:ext cx="23177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17" name="Equation" r:id="rId17" imgW="825480" imgH="469800" progId="Equation.DSMT4">
                  <p:embed/>
                </p:oleObj>
              </mc:Choice>
              <mc:Fallback>
                <p:oleObj name="Equation" r:id="rId17" imgW="82548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652963"/>
                        <a:ext cx="23177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588" name="Group 4"/>
          <p:cNvGrpSpPr>
            <a:grpSpLocks/>
          </p:cNvGrpSpPr>
          <p:nvPr/>
        </p:nvGrpSpPr>
        <p:grpSpPr bwMode="auto">
          <a:xfrm>
            <a:off x="611188" y="1557338"/>
            <a:ext cx="3365500" cy="4860925"/>
            <a:chOff x="432" y="844"/>
            <a:chExt cx="2120" cy="3062"/>
          </a:xfrm>
        </p:grpSpPr>
        <p:pic>
          <p:nvPicPr>
            <p:cNvPr id="195589" name="Picture 5" descr="斯坦福加速器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221"/>
              <a:ext cx="2120" cy="2685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432" y="844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tx1"/>
                  </a:solidFill>
                </a:rPr>
                <a:t>斯坦福加速器全貌</a:t>
              </a:r>
            </a:p>
          </p:txBody>
        </p:sp>
      </p:grpSp>
      <p:grpSp>
        <p:nvGrpSpPr>
          <p:cNvPr id="195591" name="Group 7"/>
          <p:cNvGrpSpPr>
            <a:grpSpLocks/>
          </p:cNvGrpSpPr>
          <p:nvPr/>
        </p:nvGrpSpPr>
        <p:grpSpPr bwMode="auto">
          <a:xfrm>
            <a:off x="4356100" y="3068638"/>
            <a:ext cx="4133850" cy="3346450"/>
            <a:chOff x="2736" y="1828"/>
            <a:chExt cx="2604" cy="2108"/>
          </a:xfrm>
        </p:grpSpPr>
        <p:pic>
          <p:nvPicPr>
            <p:cNvPr id="195592" name="Picture 8" descr="斯坦福加速器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277"/>
              <a:ext cx="2604" cy="1659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593" name="Text Box 9"/>
            <p:cNvSpPr txBox="1">
              <a:spLocks noChangeArrowheads="1"/>
            </p:cNvSpPr>
            <p:nvPr/>
          </p:nvSpPr>
          <p:spPr bwMode="auto">
            <a:xfrm>
              <a:off x="2890" y="1828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chemeClr val="tx1"/>
                  </a:solidFill>
                </a:rPr>
                <a:t>斯坦福加速器内貌</a:t>
              </a:r>
            </a:p>
          </p:txBody>
        </p:sp>
      </p:grpSp>
      <p:sp>
        <p:nvSpPr>
          <p:cNvPr id="195594" name="Text Box 10"/>
          <p:cNvSpPr txBox="1">
            <a:spLocks noChangeArrowheads="1"/>
          </p:cNvSpPr>
          <p:nvPr/>
        </p:nvSpPr>
        <p:spPr bwMode="auto">
          <a:xfrm>
            <a:off x="147638" y="81756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依经典理论电子速达到</a:t>
            </a:r>
          </a:p>
        </p:txBody>
      </p:sp>
      <p:graphicFrame>
        <p:nvGraphicFramePr>
          <p:cNvPr id="1955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48066"/>
              </p:ext>
            </p:extLst>
          </p:nvPr>
        </p:nvGraphicFramePr>
        <p:xfrm>
          <a:off x="4251325" y="765175"/>
          <a:ext cx="43418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5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765175"/>
                        <a:ext cx="43418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4500563" y="16097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CC0000"/>
                </a:solidFill>
                <a:ea typeface="幼圆" pitchFamily="49" charset="-122"/>
              </a:rPr>
              <a:t>而实测值为</a:t>
            </a:r>
          </a:p>
        </p:txBody>
      </p:sp>
      <p:graphicFrame>
        <p:nvGraphicFramePr>
          <p:cNvPr id="195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7247"/>
              </p:ext>
            </p:extLst>
          </p:nvPr>
        </p:nvGraphicFramePr>
        <p:xfrm>
          <a:off x="4154488" y="2257425"/>
          <a:ext cx="47704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6" name="Equation" r:id="rId7" imgW="1549080" imgH="203040" progId="Equation.DSMT4">
                  <p:embed/>
                </p:oleObj>
              </mc:Choice>
              <mc:Fallback>
                <p:oleObj name="Equation" r:id="rId7" imgW="15490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2257425"/>
                        <a:ext cx="47704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4" grpId="0" autoUpdateAnimBg="0"/>
      <p:bldP spid="1955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01" name="Text Box 1033"/>
          <p:cNvSpPr txBox="1">
            <a:spLocks noChangeArrowheads="1"/>
          </p:cNvSpPr>
          <p:nvPr/>
        </p:nvSpPr>
        <p:spPr bwMode="auto">
          <a:xfrm>
            <a:off x="304800" y="7620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一　相对论中的质速关系</a:t>
            </a: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87403" name="Text Box 1035"/>
          <p:cNvSpPr txBox="1">
            <a:spLocks noChangeArrowheads="1"/>
          </p:cNvSpPr>
          <p:nvPr/>
        </p:nvSpPr>
        <p:spPr bwMode="auto">
          <a:xfrm>
            <a:off x="1042988" y="148431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>
                <a:solidFill>
                  <a:schemeClr val="tx1"/>
                </a:solidFill>
              </a:rPr>
              <a:t>相对论质量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87404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64721"/>
              </p:ext>
            </p:extLst>
          </p:nvPr>
        </p:nvGraphicFramePr>
        <p:xfrm>
          <a:off x="1066800" y="2276475"/>
          <a:ext cx="3167063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1" name="Equation" r:id="rId3" imgW="1206360" imgH="647640" progId="Equation.DSMT4">
                  <p:embed/>
                </p:oleObj>
              </mc:Choice>
              <mc:Fallback>
                <p:oleObj name="Equation" r:id="rId3" imgW="1206360" imgH="647640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6475"/>
                        <a:ext cx="3167063" cy="17033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7FF"/>
                          </a:gs>
                          <a:gs pos="50000">
                            <a:srgbClr val="FFFFFF"/>
                          </a:gs>
                          <a:gs pos="100000">
                            <a:srgbClr val="FFE7FF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405" name="Group 1037"/>
          <p:cNvGrpSpPr>
            <a:grpSpLocks/>
          </p:cNvGrpSpPr>
          <p:nvPr/>
        </p:nvGrpSpPr>
        <p:grpSpPr bwMode="auto">
          <a:xfrm>
            <a:off x="1116013" y="4508500"/>
            <a:ext cx="8305800" cy="731838"/>
            <a:chOff x="288" y="1680"/>
            <a:chExt cx="5232" cy="461"/>
          </a:xfrm>
        </p:grpSpPr>
        <p:graphicFrame>
          <p:nvGraphicFramePr>
            <p:cNvPr id="187406" name="Object 1038"/>
            <p:cNvGraphicFramePr>
              <a:graphicFrameLocks noChangeAspect="1"/>
            </p:cNvGraphicFramePr>
            <p:nvPr/>
          </p:nvGraphicFramePr>
          <p:xfrm>
            <a:off x="1008" y="1680"/>
            <a:ext cx="424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2" name="公式" r:id="rId5" imgW="203040" imgH="228600" progId="Equation.3">
                    <p:embed/>
                  </p:oleObj>
                </mc:Choice>
                <mc:Fallback>
                  <p:oleObj name="公式" r:id="rId5" imgW="203040" imgH="22860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680"/>
                          <a:ext cx="424" cy="4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07" name="Text Box 1039"/>
            <p:cNvSpPr txBox="1">
              <a:spLocks noChangeArrowheads="1"/>
            </p:cNvSpPr>
            <p:nvPr/>
          </p:nvSpPr>
          <p:spPr bwMode="auto">
            <a:xfrm>
              <a:off x="288" y="1776"/>
              <a:ext cx="5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静质量        </a:t>
              </a:r>
              <a:r>
                <a:rPr lang="zh-CN" altLang="en-US">
                  <a:solidFill>
                    <a:schemeClr val="tx1"/>
                  </a:solidFill>
                </a:rPr>
                <a:t>：物体相对于惯性系静止时的质量 </a:t>
              </a:r>
              <a:r>
                <a:rPr lang="en-US" altLang="zh-CN">
                  <a:solidFill>
                    <a:schemeClr val="tx1"/>
                  </a:solidFill>
                </a:rPr>
                <a:t>.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  <p:grpSp>
        <p:nvGrpSpPr>
          <p:cNvPr id="187415" name="Group 1047"/>
          <p:cNvGrpSpPr>
            <a:grpSpLocks/>
          </p:cNvGrpSpPr>
          <p:nvPr/>
        </p:nvGrpSpPr>
        <p:grpSpPr bwMode="auto">
          <a:xfrm>
            <a:off x="5508625" y="1557338"/>
            <a:ext cx="3048000" cy="2362200"/>
            <a:chOff x="3552" y="672"/>
            <a:chExt cx="1920" cy="1488"/>
          </a:xfrm>
        </p:grpSpPr>
        <p:sp>
          <p:nvSpPr>
            <p:cNvPr id="187416" name="Rectangle 1048"/>
            <p:cNvSpPr>
              <a:spLocks noChangeArrowheads="1"/>
            </p:cNvSpPr>
            <p:nvPr/>
          </p:nvSpPr>
          <p:spPr bwMode="auto">
            <a:xfrm>
              <a:off x="3552" y="672"/>
              <a:ext cx="1920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417" name="Line 1049"/>
            <p:cNvSpPr>
              <a:spLocks noChangeShapeType="1"/>
            </p:cNvSpPr>
            <p:nvPr/>
          </p:nvSpPr>
          <p:spPr bwMode="auto">
            <a:xfrm>
              <a:off x="3888" y="182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18" name="Line 1050"/>
            <p:cNvSpPr>
              <a:spLocks noChangeShapeType="1"/>
            </p:cNvSpPr>
            <p:nvPr/>
          </p:nvSpPr>
          <p:spPr bwMode="auto">
            <a:xfrm flipV="1">
              <a:off x="3888" y="91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7419" name="Object 1051"/>
            <p:cNvGraphicFramePr>
              <a:graphicFrameLocks noChangeAspect="1"/>
            </p:cNvGraphicFramePr>
            <p:nvPr/>
          </p:nvGraphicFramePr>
          <p:xfrm>
            <a:off x="5168" y="1868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3" name="Equation" r:id="rId7" imgW="177480" imgH="190440" progId="Equation.3">
                    <p:embed/>
                  </p:oleObj>
                </mc:Choice>
                <mc:Fallback>
                  <p:oleObj name="Equation" r:id="rId7" imgW="177480" imgH="190440" progId="Equation.3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868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20" name="Object 1052"/>
            <p:cNvGraphicFramePr>
              <a:graphicFrameLocks noChangeAspect="1"/>
            </p:cNvGraphicFramePr>
            <p:nvPr/>
          </p:nvGraphicFramePr>
          <p:xfrm>
            <a:off x="3946" y="816"/>
            <a:ext cx="24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4" name="公式" r:id="rId9" imgW="164880" imgH="139680" progId="Equation.3">
                    <p:embed/>
                  </p:oleObj>
                </mc:Choice>
                <mc:Fallback>
                  <p:oleObj name="公式" r:id="rId9" imgW="164880" imgH="139680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816"/>
                          <a:ext cx="24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21" name="Line 1053"/>
            <p:cNvSpPr>
              <a:spLocks noChangeShapeType="1"/>
            </p:cNvSpPr>
            <p:nvPr/>
          </p:nvSpPr>
          <p:spPr bwMode="auto">
            <a:xfrm>
              <a:off x="5088" y="864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7422" name="Text Box 1054"/>
            <p:cNvSpPr txBox="1">
              <a:spLocks noChangeArrowheads="1"/>
            </p:cNvSpPr>
            <p:nvPr/>
          </p:nvSpPr>
          <p:spPr bwMode="auto">
            <a:xfrm>
              <a:off x="4944" y="17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CC0000"/>
                  </a:solidFill>
                </a:rPr>
                <a:t>C</a:t>
              </a:r>
            </a:p>
          </p:txBody>
        </p:sp>
        <p:graphicFrame>
          <p:nvGraphicFramePr>
            <p:cNvPr id="187423" name="Object 1055"/>
            <p:cNvGraphicFramePr>
              <a:graphicFrameLocks noChangeAspect="1"/>
            </p:cNvGraphicFramePr>
            <p:nvPr/>
          </p:nvGraphicFramePr>
          <p:xfrm>
            <a:off x="3600" y="1344"/>
            <a:ext cx="30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5" name="公式" r:id="rId11" imgW="203040" imgH="228600" progId="Equation.3">
                    <p:embed/>
                  </p:oleObj>
                </mc:Choice>
                <mc:Fallback>
                  <p:oleObj name="公式" r:id="rId11" imgW="203040" imgH="228600" progId="Equation.3">
                    <p:embed/>
                    <p:pic>
                      <p:nvPicPr>
                        <p:cNvPr id="0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344"/>
                          <a:ext cx="30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24" name="Freeform 1056"/>
            <p:cNvSpPr>
              <a:spLocks/>
            </p:cNvSpPr>
            <p:nvPr/>
          </p:nvSpPr>
          <p:spPr bwMode="auto">
            <a:xfrm>
              <a:off x="3888" y="808"/>
              <a:ext cx="1152" cy="920"/>
            </a:xfrm>
            <a:custGeom>
              <a:avLst/>
              <a:gdLst>
                <a:gd name="T0" fmla="*/ 0 w 1152"/>
                <a:gd name="T1" fmla="*/ 912 h 920"/>
                <a:gd name="T2" fmla="*/ 480 w 1152"/>
                <a:gd name="T3" fmla="*/ 912 h 920"/>
                <a:gd name="T4" fmla="*/ 912 w 1152"/>
                <a:gd name="T5" fmla="*/ 864 h 920"/>
                <a:gd name="T6" fmla="*/ 1104 w 1152"/>
                <a:gd name="T7" fmla="*/ 624 h 920"/>
                <a:gd name="T8" fmla="*/ 1152 w 1152"/>
                <a:gd name="T9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920">
                  <a:moveTo>
                    <a:pt x="0" y="912"/>
                  </a:moveTo>
                  <a:cubicBezTo>
                    <a:pt x="164" y="916"/>
                    <a:pt x="328" y="920"/>
                    <a:pt x="480" y="912"/>
                  </a:cubicBezTo>
                  <a:cubicBezTo>
                    <a:pt x="632" y="904"/>
                    <a:pt x="808" y="912"/>
                    <a:pt x="912" y="864"/>
                  </a:cubicBezTo>
                  <a:cubicBezTo>
                    <a:pt x="1016" y="816"/>
                    <a:pt x="1064" y="768"/>
                    <a:pt x="1104" y="624"/>
                  </a:cubicBezTo>
                  <a:cubicBezTo>
                    <a:pt x="1144" y="480"/>
                    <a:pt x="1148" y="240"/>
                    <a:pt x="1152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87425" name="Object 1057"/>
            <p:cNvGraphicFramePr>
              <a:graphicFrameLocks noChangeAspect="1"/>
            </p:cNvGraphicFramePr>
            <p:nvPr/>
          </p:nvGraphicFramePr>
          <p:xfrm>
            <a:off x="3840" y="1824"/>
            <a:ext cx="16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6" name="Equation" r:id="rId12" imgW="164880" imgH="190440" progId="Equation.3">
                    <p:embed/>
                  </p:oleObj>
                </mc:Choice>
                <mc:Fallback>
                  <p:oleObj name="Equation" r:id="rId12" imgW="164880" imgH="190440" progId="Equation.3">
                    <p:embed/>
                    <p:pic>
                      <p:nvPicPr>
                        <p:cNvPr id="0" name="Object 1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24"/>
                          <a:ext cx="16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434" name="Group 1066"/>
          <p:cNvGrpSpPr>
            <a:grpSpLocks/>
          </p:cNvGrpSpPr>
          <p:nvPr/>
        </p:nvGrpSpPr>
        <p:grpSpPr bwMode="auto">
          <a:xfrm>
            <a:off x="1116013" y="5661025"/>
            <a:ext cx="8305800" cy="520700"/>
            <a:chOff x="703" y="3566"/>
            <a:chExt cx="5232" cy="328"/>
          </a:xfrm>
        </p:grpSpPr>
        <p:graphicFrame>
          <p:nvGraphicFramePr>
            <p:cNvPr id="187432" name="Object 1064"/>
            <p:cNvGraphicFramePr>
              <a:graphicFrameLocks noChangeAspect="1"/>
            </p:cNvGraphicFramePr>
            <p:nvPr/>
          </p:nvGraphicFramePr>
          <p:xfrm>
            <a:off x="1474" y="3612"/>
            <a:ext cx="34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7" name="公式" r:id="rId14" imgW="164880" imgH="139680" progId="Equation.3">
                    <p:embed/>
                  </p:oleObj>
                </mc:Choice>
                <mc:Fallback>
                  <p:oleObj name="公式" r:id="rId14" imgW="164880" imgH="139680" progId="Equation.3">
                    <p:embed/>
                    <p:pic>
                      <p:nvPicPr>
                        <p:cNvPr id="0" name="Object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612"/>
                          <a:ext cx="34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33" name="Text Box 1065"/>
            <p:cNvSpPr txBox="1">
              <a:spLocks noChangeArrowheads="1"/>
            </p:cNvSpPr>
            <p:nvPr/>
          </p:nvSpPr>
          <p:spPr bwMode="auto">
            <a:xfrm>
              <a:off x="703" y="3566"/>
              <a:ext cx="5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动质量        </a:t>
              </a:r>
              <a:r>
                <a:rPr lang="zh-CN" altLang="en-US">
                  <a:solidFill>
                    <a:schemeClr val="tx1"/>
                  </a:solidFill>
                </a:rPr>
                <a:t>：物体相对于惯性系运动时的质量 </a:t>
              </a:r>
              <a:r>
                <a:rPr lang="en-US" altLang="zh-CN">
                  <a:solidFill>
                    <a:schemeClr val="tx1"/>
                  </a:solidFill>
                </a:rPr>
                <a:t>.</a:t>
              </a:r>
              <a:endParaRPr lang="en-US" altLang="zh-CN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1116013" y="2781300"/>
            <a:ext cx="712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）物体质量随物体运动速率增大而增大；</a:t>
            </a:r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812123"/>
              </p:ext>
            </p:extLst>
          </p:nvPr>
        </p:nvGraphicFramePr>
        <p:xfrm>
          <a:off x="5099050" y="692150"/>
          <a:ext cx="3167063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3" name="Equation" r:id="rId3" imgW="1206360" imgH="647640" progId="Equation.DSMT4">
                  <p:embed/>
                </p:oleObj>
              </mc:Choice>
              <mc:Fallback>
                <p:oleObj name="Equation" r:id="rId3" imgW="1206360" imgH="647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692150"/>
                        <a:ext cx="3167063" cy="17033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7FF"/>
                          </a:gs>
                          <a:gs pos="50000">
                            <a:srgbClr val="FFFFFF"/>
                          </a:gs>
                          <a:gs pos="100000">
                            <a:srgbClr val="FFE7FF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4" name="Group 12"/>
          <p:cNvGrpSpPr>
            <a:grpSpLocks/>
          </p:cNvGrpSpPr>
          <p:nvPr/>
        </p:nvGrpSpPr>
        <p:grpSpPr bwMode="auto">
          <a:xfrm>
            <a:off x="395288" y="836613"/>
            <a:ext cx="3789362" cy="1066800"/>
            <a:chOff x="249" y="527"/>
            <a:chExt cx="2387" cy="672"/>
          </a:xfrm>
        </p:grpSpPr>
        <p:sp>
          <p:nvSpPr>
            <p:cNvPr id="197642" name="AutoShape 10"/>
            <p:cNvSpPr>
              <a:spLocks noChangeArrowheads="1"/>
            </p:cNvSpPr>
            <p:nvPr/>
          </p:nvSpPr>
          <p:spPr bwMode="auto">
            <a:xfrm>
              <a:off x="249" y="527"/>
              <a:ext cx="1134" cy="672"/>
            </a:xfrm>
            <a:prstGeom prst="wave">
              <a:avLst>
                <a:gd name="adj1" fmla="val 11903"/>
                <a:gd name="adj2" fmla="val 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643" name="Rectangle 11"/>
            <p:cNvSpPr>
              <a:spLocks noChangeArrowheads="1"/>
            </p:cNvSpPr>
            <p:nvPr/>
          </p:nvSpPr>
          <p:spPr bwMode="auto">
            <a:xfrm>
              <a:off x="476" y="709"/>
              <a:ext cx="21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CC0000"/>
                  </a:solidFill>
                </a:rPr>
                <a:t>说明：</a:t>
              </a:r>
            </a:p>
          </p:txBody>
        </p:sp>
      </p:grpSp>
      <p:grpSp>
        <p:nvGrpSpPr>
          <p:cNvPr id="197659" name="Group 27"/>
          <p:cNvGrpSpPr>
            <a:grpSpLocks/>
          </p:cNvGrpSpPr>
          <p:nvPr/>
        </p:nvGrpSpPr>
        <p:grpSpPr bwMode="auto">
          <a:xfrm>
            <a:off x="1116013" y="3500438"/>
            <a:ext cx="7127875" cy="1220787"/>
            <a:chOff x="703" y="2205"/>
            <a:chExt cx="4490" cy="769"/>
          </a:xfrm>
        </p:grpSpPr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703" y="2205"/>
              <a:ext cx="4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2</a:t>
              </a:r>
              <a:r>
                <a:rPr lang="zh-CN" altLang="en-US">
                  <a:solidFill>
                    <a:schemeClr val="tx1"/>
                  </a:solidFill>
                </a:rPr>
                <a:t>）实物粒子             ，当             时，</a:t>
              </a:r>
            </a:p>
          </p:txBody>
        </p:sp>
        <p:graphicFrame>
          <p:nvGraphicFramePr>
            <p:cNvPr id="197646" name="Object 14"/>
            <p:cNvGraphicFramePr>
              <a:graphicFrameLocks noChangeAspect="1"/>
            </p:cNvGraphicFramePr>
            <p:nvPr/>
          </p:nvGraphicFramePr>
          <p:xfrm>
            <a:off x="2018" y="2205"/>
            <a:ext cx="68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94" name="公式" r:id="rId5" imgW="444240" imgH="228600" progId="Equation.3">
                    <p:embed/>
                  </p:oleObj>
                </mc:Choice>
                <mc:Fallback>
                  <p:oleObj name="公式" r:id="rId5" imgW="44424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205"/>
                          <a:ext cx="68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7" name="Object 15"/>
            <p:cNvGraphicFramePr>
              <a:graphicFrameLocks noChangeAspect="1"/>
            </p:cNvGraphicFramePr>
            <p:nvPr/>
          </p:nvGraphicFramePr>
          <p:xfrm>
            <a:off x="3198" y="2251"/>
            <a:ext cx="72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95" name="公式" r:id="rId7" imgW="406080" imgH="139680" progId="Equation.3">
                    <p:embed/>
                  </p:oleObj>
                </mc:Choice>
                <mc:Fallback>
                  <p:oleObj name="公式" r:id="rId7" imgW="406080" imgH="139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251"/>
                          <a:ext cx="72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8" name="Object 16"/>
            <p:cNvGraphicFramePr>
              <a:graphicFrameLocks noChangeAspect="1"/>
            </p:cNvGraphicFramePr>
            <p:nvPr/>
          </p:nvGraphicFramePr>
          <p:xfrm>
            <a:off x="4286" y="2251"/>
            <a:ext cx="8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96" name="公式" r:id="rId9" imgW="482400" imgH="139680" progId="Equation.3">
                    <p:embed/>
                  </p:oleObj>
                </mc:Choice>
                <mc:Fallback>
                  <p:oleObj name="公式" r:id="rId9" imgW="482400" imgH="1396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251"/>
                          <a:ext cx="85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49" name="Object 17"/>
            <p:cNvGraphicFramePr>
              <a:graphicFrameLocks noChangeAspect="1"/>
            </p:cNvGraphicFramePr>
            <p:nvPr/>
          </p:nvGraphicFramePr>
          <p:xfrm>
            <a:off x="1111" y="2614"/>
            <a:ext cx="77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97" name="公式" r:id="rId11" imgW="431640" imgH="203040" progId="Equation.3">
                    <p:embed/>
                  </p:oleObj>
                </mc:Choice>
                <mc:Fallback>
                  <p:oleObj name="公式" r:id="rId11" imgW="43164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14"/>
                          <a:ext cx="77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658" name="Group 26"/>
          <p:cNvGrpSpPr>
            <a:grpSpLocks/>
          </p:cNvGrpSpPr>
          <p:nvPr/>
        </p:nvGrpSpPr>
        <p:grpSpPr bwMode="auto">
          <a:xfrm>
            <a:off x="1116013" y="4868863"/>
            <a:ext cx="7127875" cy="554037"/>
            <a:chOff x="703" y="2976"/>
            <a:chExt cx="4490" cy="349"/>
          </a:xfrm>
        </p:grpSpPr>
        <p:sp>
          <p:nvSpPr>
            <p:cNvPr id="197651" name="Text Box 19"/>
            <p:cNvSpPr txBox="1">
              <a:spLocks noChangeArrowheads="1"/>
            </p:cNvSpPr>
            <p:nvPr/>
          </p:nvSpPr>
          <p:spPr bwMode="auto">
            <a:xfrm>
              <a:off x="703" y="2976"/>
              <a:ext cx="4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3</a:t>
              </a:r>
              <a:r>
                <a:rPr lang="zh-CN" altLang="en-US">
                  <a:solidFill>
                    <a:schemeClr val="tx1"/>
                  </a:solidFill>
                </a:rPr>
                <a:t>）光子             ，</a:t>
              </a:r>
            </a:p>
          </p:txBody>
        </p:sp>
        <p:graphicFrame>
          <p:nvGraphicFramePr>
            <p:cNvPr id="197652" name="Object 20"/>
            <p:cNvGraphicFramePr>
              <a:graphicFrameLocks noChangeAspect="1"/>
            </p:cNvGraphicFramePr>
            <p:nvPr/>
          </p:nvGraphicFramePr>
          <p:xfrm>
            <a:off x="1565" y="2976"/>
            <a:ext cx="68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98" name="公式" r:id="rId13" imgW="444240" imgH="228600" progId="Equation.3">
                    <p:embed/>
                  </p:oleObj>
                </mc:Choice>
                <mc:Fallback>
                  <p:oleObj name="公式" r:id="rId13" imgW="44424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976"/>
                          <a:ext cx="68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3" name="Object 21"/>
            <p:cNvGraphicFramePr>
              <a:graphicFrameLocks noChangeAspect="1"/>
            </p:cNvGraphicFramePr>
            <p:nvPr/>
          </p:nvGraphicFramePr>
          <p:xfrm>
            <a:off x="3288" y="3022"/>
            <a:ext cx="81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99" name="公式" r:id="rId15" imgW="457200" imgH="164880" progId="Equation.3">
                    <p:embed/>
                  </p:oleObj>
                </mc:Choice>
                <mc:Fallback>
                  <p:oleObj name="公式" r:id="rId15" imgW="457200" imgH="164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022"/>
                          <a:ext cx="817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4" name="Object 22"/>
            <p:cNvGraphicFramePr>
              <a:graphicFrameLocks noChangeAspect="1"/>
            </p:cNvGraphicFramePr>
            <p:nvPr/>
          </p:nvGraphicFramePr>
          <p:xfrm>
            <a:off x="2472" y="2976"/>
            <a:ext cx="693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00" name="公式" r:id="rId17" imgW="393480" imgH="177480" progId="Equation.3">
                    <p:embed/>
                  </p:oleObj>
                </mc:Choice>
                <mc:Fallback>
                  <p:oleObj name="公式" r:id="rId17" imgW="393480" imgH="177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976"/>
                          <a:ext cx="693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55" name="Object 23"/>
            <p:cNvGraphicFramePr>
              <a:graphicFrameLocks noChangeAspect="1"/>
            </p:cNvGraphicFramePr>
            <p:nvPr/>
          </p:nvGraphicFramePr>
          <p:xfrm>
            <a:off x="4309" y="3032"/>
            <a:ext cx="63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01" name="公式" r:id="rId19" imgW="355320" imgH="139680" progId="Equation.3">
                    <p:embed/>
                  </p:oleObj>
                </mc:Choice>
                <mc:Fallback>
                  <p:oleObj name="公式" r:id="rId19" imgW="355320" imgH="1396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3032"/>
                          <a:ext cx="63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657" name="Group 25"/>
          <p:cNvGrpSpPr>
            <a:grpSpLocks/>
          </p:cNvGrpSpPr>
          <p:nvPr/>
        </p:nvGrpSpPr>
        <p:grpSpPr bwMode="auto">
          <a:xfrm>
            <a:off x="1116013" y="5661025"/>
            <a:ext cx="7127875" cy="569913"/>
            <a:chOff x="703" y="3475"/>
            <a:chExt cx="4490" cy="359"/>
          </a:xfrm>
        </p:grpSpPr>
        <p:graphicFrame>
          <p:nvGraphicFramePr>
            <p:cNvPr id="197638" name="Object 6"/>
            <p:cNvGraphicFramePr>
              <a:graphicFrameLocks noChangeAspect="1"/>
            </p:cNvGraphicFramePr>
            <p:nvPr/>
          </p:nvGraphicFramePr>
          <p:xfrm>
            <a:off x="1338" y="3521"/>
            <a:ext cx="77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02" name="公式" r:id="rId21" imgW="431640" imgH="139680" progId="Equation.3">
                    <p:embed/>
                  </p:oleObj>
                </mc:Choice>
                <mc:Fallback>
                  <p:oleObj name="公式" r:id="rId21" imgW="431640" imgH="139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521"/>
                          <a:ext cx="77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639" name="Object 7"/>
            <p:cNvGraphicFramePr>
              <a:graphicFrameLocks noChangeAspect="1"/>
            </p:cNvGraphicFramePr>
            <p:nvPr/>
          </p:nvGraphicFramePr>
          <p:xfrm>
            <a:off x="2517" y="3475"/>
            <a:ext cx="91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03" name="公式" r:id="rId23" imgW="838080" imgH="330120" progId="Equation.3">
                    <p:embed/>
                  </p:oleObj>
                </mc:Choice>
                <mc:Fallback>
                  <p:oleObj name="公式" r:id="rId23" imgW="838080" imgH="3301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475"/>
                          <a:ext cx="91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56" name="Text Box 24"/>
            <p:cNvSpPr txBox="1">
              <a:spLocks noChangeArrowheads="1"/>
            </p:cNvSpPr>
            <p:nvPr/>
          </p:nvSpPr>
          <p:spPr bwMode="auto">
            <a:xfrm>
              <a:off x="703" y="3475"/>
              <a:ext cx="4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</a:rPr>
                <a:t>4</a:t>
              </a:r>
              <a:r>
                <a:rPr lang="zh-CN" altLang="en-US">
                  <a:solidFill>
                    <a:schemeClr val="tx1"/>
                  </a:solidFill>
                </a:rPr>
                <a:t>）当              时，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二　狭义相对论力学的基本方程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1331913" y="1341438"/>
          <a:ext cx="30241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1" name="公式" r:id="rId3" imgW="1104840" imgH="393480" progId="Equation.3">
                  <p:embed/>
                </p:oleObj>
              </mc:Choice>
              <mc:Fallback>
                <p:oleObj name="公式" r:id="rId3" imgW="11048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302418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4500563" y="1341438"/>
          <a:ext cx="2362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2" name="Equation" r:id="rId5" imgW="1460160" imgH="609480" progId="Equation.3">
                  <p:embed/>
                </p:oleObj>
              </mc:Choice>
              <mc:Fallback>
                <p:oleObj name="Equation" r:id="rId5" imgW="146016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341438"/>
                        <a:ext cx="2362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2484438" y="2420938"/>
          <a:ext cx="52562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3" name="Equation" r:id="rId7" imgW="2006280" imgH="393480" progId="Equation.DSMT4">
                  <p:embed/>
                </p:oleObj>
              </mc:Choice>
              <mc:Fallback>
                <p:oleObj name="Equation" r:id="rId7" imgW="20062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420938"/>
                        <a:ext cx="52562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539750" y="26368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经典力学中</a:t>
            </a:r>
          </a:p>
        </p:txBody>
      </p:sp>
      <p:grpSp>
        <p:nvGrpSpPr>
          <p:cNvPr id="160800" name="Group 32"/>
          <p:cNvGrpSpPr>
            <a:grpSpLocks/>
          </p:cNvGrpSpPr>
          <p:nvPr/>
        </p:nvGrpSpPr>
        <p:grpSpPr bwMode="auto">
          <a:xfrm>
            <a:off x="2555875" y="3357563"/>
            <a:ext cx="2473325" cy="582612"/>
            <a:chOff x="839" y="2160"/>
            <a:chExt cx="1558" cy="367"/>
          </a:xfrm>
        </p:grpSpPr>
        <p:sp>
          <p:nvSpPr>
            <p:cNvPr id="160797" name="Text Box 29"/>
            <p:cNvSpPr txBox="1">
              <a:spLocks noChangeArrowheads="1"/>
            </p:cNvSpPr>
            <p:nvPr/>
          </p:nvSpPr>
          <p:spPr bwMode="auto">
            <a:xfrm>
              <a:off x="839" y="2160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</a:rPr>
                <a:t>动量：</a:t>
              </a:r>
            </a:p>
          </p:txBody>
        </p:sp>
        <p:graphicFrame>
          <p:nvGraphicFramePr>
            <p:cNvPr id="160799" name="Object 31"/>
            <p:cNvGraphicFramePr>
              <a:graphicFrameLocks noChangeAspect="1"/>
            </p:cNvGraphicFramePr>
            <p:nvPr/>
          </p:nvGraphicFramePr>
          <p:xfrm>
            <a:off x="1519" y="2160"/>
            <a:ext cx="87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4" name="公式" r:id="rId9" imgW="482400" imgH="203040" progId="Equation.3">
                    <p:embed/>
                  </p:oleObj>
                </mc:Choice>
                <mc:Fallback>
                  <p:oleObj name="公式" r:id="rId9" imgW="482400" imgH="20304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160"/>
                          <a:ext cx="87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802" name="Text Box 34"/>
          <p:cNvSpPr txBox="1">
            <a:spLocks noChangeArrowheads="1"/>
          </p:cNvSpPr>
          <p:nvPr/>
        </p:nvSpPr>
        <p:spPr bwMode="auto">
          <a:xfrm>
            <a:off x="611188" y="4149725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相对论中</a:t>
            </a:r>
          </a:p>
        </p:txBody>
      </p:sp>
      <p:graphicFrame>
        <p:nvGraphicFramePr>
          <p:cNvPr id="160803" name="Object 35"/>
          <p:cNvGraphicFramePr>
            <a:graphicFrameLocks noChangeAspect="1"/>
          </p:cNvGraphicFramePr>
          <p:nvPr/>
        </p:nvGraphicFramePr>
        <p:xfrm>
          <a:off x="2482850" y="4149725"/>
          <a:ext cx="160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5" name="公式" r:id="rId11" imgW="520560" imgH="228600" progId="Equation.3">
                  <p:embed/>
                </p:oleObj>
              </mc:Choice>
              <mc:Fallback>
                <p:oleObj name="公式" r:id="rId11" imgW="52056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149725"/>
                        <a:ext cx="1604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06" name="Object 38"/>
          <p:cNvGraphicFramePr>
            <a:graphicFrameLocks noChangeAspect="1"/>
          </p:cNvGraphicFramePr>
          <p:nvPr/>
        </p:nvGraphicFramePr>
        <p:xfrm>
          <a:off x="4427538" y="4005263"/>
          <a:ext cx="27368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6" name="公式" r:id="rId13" imgW="1066680" imgH="393480" progId="Equation.3">
                  <p:embed/>
                </p:oleObj>
              </mc:Choice>
              <mc:Fallback>
                <p:oleObj name="公式" r:id="rId13" imgW="1066680" imgH="393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05263"/>
                        <a:ext cx="27368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810" name="Group 42"/>
          <p:cNvGrpSpPr>
            <a:grpSpLocks/>
          </p:cNvGrpSpPr>
          <p:nvPr/>
        </p:nvGrpSpPr>
        <p:grpSpPr bwMode="auto">
          <a:xfrm>
            <a:off x="2627313" y="5013325"/>
            <a:ext cx="4103687" cy="650875"/>
            <a:chOff x="1837" y="3566"/>
            <a:chExt cx="2585" cy="410"/>
          </a:xfrm>
        </p:grpSpPr>
        <p:sp>
          <p:nvSpPr>
            <p:cNvPr id="160808" name="Text Box 40"/>
            <p:cNvSpPr txBox="1">
              <a:spLocks noChangeArrowheads="1"/>
            </p:cNvSpPr>
            <p:nvPr/>
          </p:nvSpPr>
          <p:spPr bwMode="auto">
            <a:xfrm>
              <a:off x="1837" y="3612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动量：</a:t>
              </a:r>
            </a:p>
          </p:txBody>
        </p:sp>
        <p:graphicFrame>
          <p:nvGraphicFramePr>
            <p:cNvPr id="160809" name="Object 41"/>
            <p:cNvGraphicFramePr>
              <a:graphicFrameLocks noChangeAspect="1"/>
            </p:cNvGraphicFramePr>
            <p:nvPr/>
          </p:nvGraphicFramePr>
          <p:xfrm>
            <a:off x="2517" y="3566"/>
            <a:ext cx="1905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7" name="公式" r:id="rId15" imgW="939600" imgH="228600" progId="Equation.3">
                    <p:embed/>
                  </p:oleObj>
                </mc:Choice>
                <mc:Fallback>
                  <p:oleObj name="公式" r:id="rId15" imgW="939600" imgH="228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566"/>
                          <a:ext cx="1905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811" name="Text Box 43"/>
          <p:cNvSpPr txBox="1">
            <a:spLocks noChangeArrowheads="1"/>
          </p:cNvSpPr>
          <p:nvPr/>
        </p:nvSpPr>
        <p:spPr bwMode="auto">
          <a:xfrm>
            <a:off x="539750" y="5805488"/>
            <a:ext cx="4103688" cy="5318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17"/>
              </a:buBlip>
            </a:pP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相对论动量守恒定律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60812" name="Group 44"/>
          <p:cNvGrpSpPr>
            <a:grpSpLocks/>
          </p:cNvGrpSpPr>
          <p:nvPr/>
        </p:nvGrpSpPr>
        <p:grpSpPr bwMode="auto">
          <a:xfrm>
            <a:off x="4932363" y="5805488"/>
            <a:ext cx="3527425" cy="614362"/>
            <a:chOff x="295" y="1253"/>
            <a:chExt cx="2222" cy="387"/>
          </a:xfrm>
        </p:grpSpPr>
        <p:graphicFrame>
          <p:nvGraphicFramePr>
            <p:cNvPr id="160813" name="Object 45"/>
            <p:cNvGraphicFramePr>
              <a:graphicFrameLocks noChangeAspect="1"/>
            </p:cNvGraphicFramePr>
            <p:nvPr/>
          </p:nvGraphicFramePr>
          <p:xfrm>
            <a:off x="657" y="1253"/>
            <a:ext cx="75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8" name="Equation" r:id="rId18" imgW="393480" imgH="203040" progId="Equation.DSMT4">
                    <p:embed/>
                  </p:oleObj>
                </mc:Choice>
                <mc:Fallback>
                  <p:oleObj name="Equation" r:id="rId18" imgW="393480" imgH="20304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53"/>
                          <a:ext cx="75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814" name="Text Box 46"/>
            <p:cNvSpPr txBox="1">
              <a:spLocks noChangeArrowheads="1"/>
            </p:cNvSpPr>
            <p:nvPr/>
          </p:nvSpPr>
          <p:spPr bwMode="auto">
            <a:xfrm>
              <a:off x="295" y="1266"/>
              <a:ext cx="1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当</a:t>
              </a:r>
            </a:p>
          </p:txBody>
        </p:sp>
        <p:sp>
          <p:nvSpPr>
            <p:cNvPr id="160815" name="Text Box 47"/>
            <p:cNvSpPr txBox="1">
              <a:spLocks noChangeArrowheads="1"/>
            </p:cNvSpPr>
            <p:nvPr/>
          </p:nvSpPr>
          <p:spPr bwMode="auto">
            <a:xfrm>
              <a:off x="1383" y="1253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  <a:latin typeface="Arial" charset="0"/>
                </a:rPr>
                <a:t>时，</a:t>
              </a:r>
            </a:p>
          </p:txBody>
        </p:sp>
        <p:graphicFrame>
          <p:nvGraphicFramePr>
            <p:cNvPr id="160816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253028"/>
                </p:ext>
              </p:extLst>
            </p:nvPr>
          </p:nvGraphicFramePr>
          <p:xfrm>
            <a:off x="1791" y="1298"/>
            <a:ext cx="726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9" name="Equation" r:id="rId20" imgW="431640" imgH="203040" progId="Equation.DSMT4">
                    <p:embed/>
                  </p:oleObj>
                </mc:Choice>
                <mc:Fallback>
                  <p:oleObj name="Equation" r:id="rId20" imgW="431640" imgH="20304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298"/>
                          <a:ext cx="726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9" grpId="0"/>
      <p:bldP spid="160802" grpId="0"/>
      <p:bldP spid="16081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8" name="Line 18"/>
          <p:cNvSpPr>
            <a:spLocks noChangeShapeType="1"/>
          </p:cNvSpPr>
          <p:nvPr/>
        </p:nvSpPr>
        <p:spPr bwMode="auto">
          <a:xfrm>
            <a:off x="5724525" y="1844675"/>
            <a:ext cx="2792413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8424863" y="17002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199703" name="Group 23"/>
          <p:cNvGrpSpPr>
            <a:grpSpLocks/>
          </p:cNvGrpSpPr>
          <p:nvPr/>
        </p:nvGrpSpPr>
        <p:grpSpPr bwMode="auto">
          <a:xfrm>
            <a:off x="7380288" y="763588"/>
            <a:ext cx="1325562" cy="1076325"/>
            <a:chOff x="4649" y="663"/>
            <a:chExt cx="835" cy="678"/>
          </a:xfrm>
        </p:grpSpPr>
        <p:sp>
          <p:nvSpPr>
            <p:cNvPr id="199692" name="Oval 12"/>
            <p:cNvSpPr>
              <a:spLocks noChangeArrowheads="1"/>
            </p:cNvSpPr>
            <p:nvPr/>
          </p:nvSpPr>
          <p:spPr bwMode="auto">
            <a:xfrm>
              <a:off x="4649" y="981"/>
              <a:ext cx="346" cy="346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9696" name="Object 16"/>
            <p:cNvGraphicFramePr>
              <a:graphicFrameLocks noChangeAspect="1"/>
            </p:cNvGraphicFramePr>
            <p:nvPr/>
          </p:nvGraphicFramePr>
          <p:xfrm>
            <a:off x="4921" y="663"/>
            <a:ext cx="305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57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663"/>
                          <a:ext cx="305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00" name="Line 20"/>
            <p:cNvSpPr>
              <a:spLocks noChangeShapeType="1"/>
            </p:cNvSpPr>
            <p:nvPr/>
          </p:nvSpPr>
          <p:spPr bwMode="auto">
            <a:xfrm>
              <a:off x="4830" y="1162"/>
              <a:ext cx="354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9701" name="Object 21"/>
            <p:cNvGraphicFramePr>
              <a:graphicFrameLocks noChangeAspect="1"/>
            </p:cNvGraphicFramePr>
            <p:nvPr/>
          </p:nvGraphicFramePr>
          <p:xfrm>
            <a:off x="5193" y="981"/>
            <a:ext cx="29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58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981"/>
                          <a:ext cx="29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9709" name="Group 29"/>
          <p:cNvGrpSpPr>
            <a:grpSpLocks/>
          </p:cNvGrpSpPr>
          <p:nvPr/>
        </p:nvGrpSpPr>
        <p:grpSpPr bwMode="auto">
          <a:xfrm>
            <a:off x="5724525" y="1268413"/>
            <a:ext cx="1325563" cy="571500"/>
            <a:chOff x="3606" y="981"/>
            <a:chExt cx="835" cy="360"/>
          </a:xfrm>
        </p:grpSpPr>
        <p:sp>
          <p:nvSpPr>
            <p:cNvPr id="199705" name="Oval 25"/>
            <p:cNvSpPr>
              <a:spLocks noChangeArrowheads="1"/>
            </p:cNvSpPr>
            <p:nvPr/>
          </p:nvSpPr>
          <p:spPr bwMode="auto">
            <a:xfrm>
              <a:off x="3606" y="981"/>
              <a:ext cx="346" cy="346"/>
            </a:xfrm>
            <a:prstGeom prst="ellipse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707" name="Line 27"/>
            <p:cNvSpPr>
              <a:spLocks noChangeShapeType="1"/>
            </p:cNvSpPr>
            <p:nvPr/>
          </p:nvSpPr>
          <p:spPr bwMode="auto">
            <a:xfrm>
              <a:off x="3787" y="1162"/>
              <a:ext cx="354" cy="0"/>
            </a:xfrm>
            <a:prstGeom prst="line">
              <a:avLst/>
            </a:prstGeom>
            <a:noFill/>
            <a:ln w="57150">
              <a:solidFill>
                <a:srgbClr val="99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9708" name="Object 28"/>
            <p:cNvGraphicFramePr>
              <a:graphicFrameLocks noChangeAspect="1"/>
            </p:cNvGraphicFramePr>
            <p:nvPr/>
          </p:nvGraphicFramePr>
          <p:xfrm>
            <a:off x="4150" y="981"/>
            <a:ext cx="29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59" name="公式" r:id="rId7" imgW="164880" imgH="203040" progId="Equation.3">
                    <p:embed/>
                  </p:oleObj>
                </mc:Choice>
                <mc:Fallback>
                  <p:oleObj name="公式" r:id="rId7" imgW="164880" imgH="2030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981"/>
                          <a:ext cx="291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710" name="Text Box 30"/>
          <p:cNvSpPr txBox="1">
            <a:spLocks noChangeArrowheads="1"/>
          </p:cNvSpPr>
          <p:nvPr/>
        </p:nvSpPr>
        <p:spPr bwMode="auto">
          <a:xfrm>
            <a:off x="457200" y="6096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0000"/>
                </a:solidFill>
              </a:rPr>
              <a:t>三　质量与能量的关系</a:t>
            </a:r>
          </a:p>
        </p:txBody>
      </p:sp>
      <p:sp>
        <p:nvSpPr>
          <p:cNvPr id="199712" name="Text Box 32"/>
          <p:cNvSpPr txBox="1">
            <a:spLocks noChangeArrowheads="1"/>
          </p:cNvSpPr>
          <p:nvPr/>
        </p:nvSpPr>
        <p:spPr bwMode="auto">
          <a:xfrm>
            <a:off x="611188" y="13414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</a:rPr>
              <a:t>动能定理</a:t>
            </a:r>
          </a:p>
        </p:txBody>
      </p:sp>
      <p:graphicFrame>
        <p:nvGraphicFramePr>
          <p:cNvPr id="1997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42452"/>
              </p:ext>
            </p:extLst>
          </p:nvPr>
        </p:nvGraphicFramePr>
        <p:xfrm>
          <a:off x="822325" y="2205038"/>
          <a:ext cx="7589838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0" name="Equation" r:id="rId9" imgW="2184120" imgH="228600" progId="Equation.DSMT4">
                  <p:embed/>
                </p:oleObj>
              </mc:Choice>
              <mc:Fallback>
                <p:oleObj name="Equation" r:id="rId9" imgW="218412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205038"/>
                        <a:ext cx="7589838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2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59992"/>
              </p:ext>
            </p:extLst>
          </p:nvPr>
        </p:nvGraphicFramePr>
        <p:xfrm>
          <a:off x="900113" y="2852738"/>
          <a:ext cx="30972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1" name="Equation" r:id="rId11" imgW="965160" imgH="203040" progId="Equation.DSMT4">
                  <p:embed/>
                </p:oleObj>
              </mc:Choice>
              <mc:Fallback>
                <p:oleObj name="Equation" r:id="rId11" imgW="965160" imgH="20304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30972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9732" name="Group 52"/>
          <p:cNvGrpSpPr>
            <a:grpSpLocks/>
          </p:cNvGrpSpPr>
          <p:nvPr/>
        </p:nvGrpSpPr>
        <p:grpSpPr bwMode="auto">
          <a:xfrm>
            <a:off x="755650" y="3429000"/>
            <a:ext cx="2732088" cy="1703388"/>
            <a:chOff x="476" y="2160"/>
            <a:chExt cx="1721" cy="1073"/>
          </a:xfrm>
        </p:grpSpPr>
        <p:sp>
          <p:nvSpPr>
            <p:cNvPr id="199724" name="Text Box 44"/>
            <p:cNvSpPr txBox="1">
              <a:spLocks noChangeArrowheads="1"/>
            </p:cNvSpPr>
            <p:nvPr/>
          </p:nvSpPr>
          <p:spPr bwMode="auto">
            <a:xfrm>
              <a:off x="476" y="234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又</a:t>
              </a:r>
            </a:p>
          </p:txBody>
        </p:sp>
        <p:graphicFrame>
          <p:nvGraphicFramePr>
            <p:cNvPr id="199726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013868"/>
                </p:ext>
              </p:extLst>
            </p:nvPr>
          </p:nvGraphicFramePr>
          <p:xfrm>
            <a:off x="874" y="2160"/>
            <a:ext cx="1323" cy="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62" name="Equation" r:id="rId13" imgW="799920" imgH="647640" progId="Equation.DSMT4">
                    <p:embed/>
                  </p:oleObj>
                </mc:Choice>
                <mc:Fallback>
                  <p:oleObj name="Equation" r:id="rId13" imgW="799920" imgH="6476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160"/>
                          <a:ext cx="1323" cy="10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7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727" name="Text Box 47"/>
          <p:cNvSpPr txBox="1">
            <a:spLocks noChangeArrowheads="1"/>
          </p:cNvSpPr>
          <p:nvPr/>
        </p:nvSpPr>
        <p:spPr bwMode="auto">
          <a:xfrm>
            <a:off x="3851275" y="3716338"/>
            <a:ext cx="187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两边平方</a:t>
            </a:r>
          </a:p>
        </p:txBody>
      </p:sp>
      <p:graphicFrame>
        <p:nvGraphicFramePr>
          <p:cNvPr id="19972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82353"/>
              </p:ext>
            </p:extLst>
          </p:nvPr>
        </p:nvGraphicFramePr>
        <p:xfrm>
          <a:off x="5418138" y="3644900"/>
          <a:ext cx="34925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3" name="Equation" r:id="rId15" imgW="1218960" imgH="241200" progId="Equation.DSMT4">
                  <p:embed/>
                </p:oleObj>
              </mc:Choice>
              <mc:Fallback>
                <p:oleObj name="Equation" r:id="rId15" imgW="1218960" imgH="2412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3644900"/>
                        <a:ext cx="34925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29" name="Text Box 49"/>
          <p:cNvSpPr txBox="1">
            <a:spLocks noChangeArrowheads="1"/>
          </p:cNvSpPr>
          <p:nvPr/>
        </p:nvSpPr>
        <p:spPr bwMode="auto">
          <a:xfrm>
            <a:off x="827088" y="5516563"/>
            <a:ext cx="2519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两边取微分</a:t>
            </a:r>
          </a:p>
        </p:txBody>
      </p:sp>
      <p:graphicFrame>
        <p:nvGraphicFramePr>
          <p:cNvPr id="19973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19437"/>
              </p:ext>
            </p:extLst>
          </p:nvPr>
        </p:nvGraphicFramePr>
        <p:xfrm>
          <a:off x="2862263" y="5373688"/>
          <a:ext cx="38735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64" name="Equation" r:id="rId17" imgW="1206360" imgH="228600" progId="Equation.DSMT4">
                  <p:embed/>
                </p:oleObj>
              </mc:Choice>
              <mc:Fallback>
                <p:oleObj name="Equation" r:id="rId17" imgW="1206360" imgH="228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5373688"/>
                        <a:ext cx="38735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8" grpId="0" animBg="1"/>
      <p:bldP spid="199699" grpId="0"/>
      <p:bldP spid="199712" grpId="0"/>
      <p:bldP spid="199727" grpId="0"/>
      <p:bldP spid="1997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86436"/>
              </p:ext>
            </p:extLst>
          </p:nvPr>
        </p:nvGraphicFramePr>
        <p:xfrm>
          <a:off x="847725" y="765175"/>
          <a:ext cx="23637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0" name="Equation" r:id="rId3" imgW="736560" imgH="241200" progId="Equation.DSMT4">
                  <p:embed/>
                </p:oleObj>
              </mc:Choice>
              <mc:Fallback>
                <p:oleObj name="Equation" r:id="rId3" imgW="7365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765175"/>
                        <a:ext cx="2363788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0741" name="Group 37"/>
          <p:cNvGrpSpPr>
            <a:grpSpLocks/>
          </p:cNvGrpSpPr>
          <p:nvPr/>
        </p:nvGrpSpPr>
        <p:grpSpPr bwMode="auto">
          <a:xfrm>
            <a:off x="3563938" y="620713"/>
            <a:ext cx="4897437" cy="1147762"/>
            <a:chOff x="2245" y="391"/>
            <a:chExt cx="3085" cy="723"/>
          </a:xfrm>
        </p:grpSpPr>
        <p:graphicFrame>
          <p:nvGraphicFramePr>
            <p:cNvPr id="2007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5944423"/>
                </p:ext>
              </p:extLst>
            </p:nvPr>
          </p:nvGraphicFramePr>
          <p:xfrm>
            <a:off x="2835" y="391"/>
            <a:ext cx="2495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1" name="Equation" r:id="rId5" imgW="1130040" imgH="355320" progId="Equation.DSMT4">
                    <p:embed/>
                  </p:oleObj>
                </mc:Choice>
                <mc:Fallback>
                  <p:oleObj name="Equation" r:id="rId5" imgW="1130040" imgH="35532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91"/>
                          <a:ext cx="2495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3" name="Text Box 9"/>
            <p:cNvSpPr txBox="1">
              <a:spLocks noChangeArrowheads="1"/>
            </p:cNvSpPr>
            <p:nvPr/>
          </p:nvSpPr>
          <p:spPr bwMode="auto">
            <a:xfrm>
              <a:off x="2245" y="572"/>
              <a:ext cx="15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积分</a:t>
              </a:r>
            </a:p>
          </p:txBody>
        </p:sp>
      </p:grpSp>
      <p:grpSp>
        <p:nvGrpSpPr>
          <p:cNvPr id="200717" name="Group 13"/>
          <p:cNvGrpSpPr>
            <a:grpSpLocks/>
          </p:cNvGrpSpPr>
          <p:nvPr/>
        </p:nvGrpSpPr>
        <p:grpSpPr bwMode="auto">
          <a:xfrm>
            <a:off x="611188" y="1773238"/>
            <a:ext cx="5910262" cy="827087"/>
            <a:chOff x="385" y="1117"/>
            <a:chExt cx="3723" cy="521"/>
          </a:xfrm>
        </p:grpSpPr>
        <p:graphicFrame>
          <p:nvGraphicFramePr>
            <p:cNvPr id="200715" name="Object 11"/>
            <p:cNvGraphicFramePr>
              <a:graphicFrameLocks noChangeAspect="1"/>
            </p:cNvGraphicFramePr>
            <p:nvPr/>
          </p:nvGraphicFramePr>
          <p:xfrm>
            <a:off x="2018" y="1117"/>
            <a:ext cx="2090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2" name="Equation" r:id="rId7" imgW="1015920" imgH="241200" progId="Equation.DSMT4">
                    <p:embed/>
                  </p:oleObj>
                </mc:Choice>
                <mc:Fallback>
                  <p:oleObj name="Equation" r:id="rId7" imgW="1015920" imgH="241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117"/>
                          <a:ext cx="2090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16" name="Text Box 12"/>
            <p:cNvSpPr txBox="1">
              <a:spLocks noChangeArrowheads="1"/>
            </p:cNvSpPr>
            <p:nvPr/>
          </p:nvSpPr>
          <p:spPr bwMode="auto">
            <a:xfrm>
              <a:off x="385" y="1207"/>
              <a:ext cx="1440" cy="333"/>
            </a:xfrm>
            <a:prstGeom prst="rect">
              <a:avLst/>
            </a:prstGeom>
            <a:gradFill rotWithShape="0">
              <a:gsLst>
                <a:gs pos="0">
                  <a:srgbClr val="F4FCE4"/>
                </a:gs>
                <a:gs pos="50000">
                  <a:srgbClr val="FFFFFF"/>
                </a:gs>
                <a:gs pos="100000">
                  <a:srgbClr val="F4FCE4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相对论</a:t>
              </a:r>
              <a:r>
                <a:rPr lang="zh-CN" altLang="en-US" dirty="0">
                  <a:solidFill>
                    <a:srgbClr val="CC0000"/>
                  </a:solidFill>
                </a:rPr>
                <a:t>动能</a:t>
              </a:r>
            </a:p>
          </p:txBody>
        </p:sp>
      </p:grpSp>
      <p:grpSp>
        <p:nvGrpSpPr>
          <p:cNvPr id="200742" name="Group 38"/>
          <p:cNvGrpSpPr>
            <a:grpSpLocks/>
          </p:cNvGrpSpPr>
          <p:nvPr/>
        </p:nvGrpSpPr>
        <p:grpSpPr bwMode="auto">
          <a:xfrm>
            <a:off x="468313" y="2781300"/>
            <a:ext cx="8153400" cy="693738"/>
            <a:chOff x="295" y="1752"/>
            <a:chExt cx="5136" cy="437"/>
          </a:xfrm>
        </p:grpSpPr>
        <p:sp>
          <p:nvSpPr>
            <p:cNvPr id="200719" name="Text Box 15"/>
            <p:cNvSpPr txBox="1">
              <a:spLocks noChangeArrowheads="1"/>
            </p:cNvSpPr>
            <p:nvPr/>
          </p:nvSpPr>
          <p:spPr bwMode="auto">
            <a:xfrm>
              <a:off x="295" y="1842"/>
              <a:ext cx="5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9"/>
                </a:buBlip>
              </a:pPr>
              <a:r>
                <a:rPr lang="en-US" altLang="zh-CN">
                  <a:solidFill>
                    <a:srgbClr val="CC0000"/>
                  </a:solidFill>
                </a:rPr>
                <a:t>     </a:t>
              </a:r>
              <a:r>
                <a:rPr lang="zh-CN" altLang="en-US">
                  <a:solidFill>
                    <a:srgbClr val="CC0000"/>
                  </a:solidFill>
                </a:rPr>
                <a:t>静</a:t>
              </a:r>
              <a:r>
                <a:rPr lang="zh-CN" altLang="en-US">
                  <a:solidFill>
                    <a:schemeClr val="tx1"/>
                  </a:solidFill>
                </a:rPr>
                <a:t>能  </a:t>
              </a:r>
              <a:r>
                <a:rPr lang="zh-CN" altLang="en-US">
                  <a:solidFill>
                    <a:srgbClr val="CC0000"/>
                  </a:solidFill>
                </a:rPr>
                <a:t>                    </a:t>
              </a:r>
              <a:r>
                <a:rPr lang="zh-CN" altLang="en-US">
                  <a:solidFill>
                    <a:schemeClr val="tx1"/>
                  </a:solidFill>
                </a:rPr>
                <a:t>：物体</a:t>
              </a:r>
              <a:r>
                <a:rPr lang="zh-CN" altLang="en-US">
                  <a:solidFill>
                    <a:srgbClr val="CC0000"/>
                  </a:solidFill>
                </a:rPr>
                <a:t>静止</a:t>
              </a:r>
              <a:r>
                <a:rPr lang="zh-CN" altLang="en-US">
                  <a:solidFill>
                    <a:schemeClr val="tx1"/>
                  </a:solidFill>
                </a:rPr>
                <a:t>时所具有的</a:t>
              </a:r>
              <a:r>
                <a:rPr lang="zh-CN" altLang="en-US">
                  <a:solidFill>
                    <a:srgbClr val="CC0000"/>
                  </a:solidFill>
                </a:rPr>
                <a:t>能量 </a:t>
              </a:r>
              <a:r>
                <a:rPr lang="en-US" altLang="zh-CN">
                  <a:solidFill>
                    <a:schemeClr val="tx1"/>
                  </a:solidFill>
                </a:rPr>
                <a:t>.</a:t>
              </a:r>
            </a:p>
          </p:txBody>
        </p:sp>
        <p:graphicFrame>
          <p:nvGraphicFramePr>
            <p:cNvPr id="200720" name="Object 16"/>
            <p:cNvGraphicFramePr>
              <a:graphicFrameLocks noChangeAspect="1"/>
            </p:cNvGraphicFramePr>
            <p:nvPr/>
          </p:nvGraphicFramePr>
          <p:xfrm>
            <a:off x="1292" y="1752"/>
            <a:ext cx="1225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3" name="Equation" r:id="rId10" imgW="634680" imgH="241200" progId="Equation.DSMT4">
                    <p:embed/>
                  </p:oleObj>
                </mc:Choice>
                <mc:Fallback>
                  <p:oleObj name="Equation" r:id="rId10" imgW="63468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752"/>
                          <a:ext cx="1225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CCFF">
                                      <a:gamma/>
                                      <a:shade val="56078"/>
                                      <a:invGamma/>
                                    </a:srgbClr>
                                  </a:gs>
                                  <a:gs pos="50000">
                                    <a:srgbClr val="FFCCFF"/>
                                  </a:gs>
                                  <a:gs pos="100000">
                                    <a:srgbClr val="FFCCFF">
                                      <a:gamma/>
                                      <a:shade val="56078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729" name="Group 25"/>
          <p:cNvGrpSpPr>
            <a:grpSpLocks/>
          </p:cNvGrpSpPr>
          <p:nvPr/>
        </p:nvGrpSpPr>
        <p:grpSpPr bwMode="auto">
          <a:xfrm>
            <a:off x="468313" y="4941888"/>
            <a:ext cx="8496300" cy="587375"/>
            <a:chOff x="295" y="2205"/>
            <a:chExt cx="5352" cy="370"/>
          </a:xfrm>
        </p:grpSpPr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295" y="2238"/>
              <a:ext cx="5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9"/>
                </a:buBlip>
              </a:pPr>
              <a:r>
                <a:rPr lang="en-US" altLang="zh-CN">
                  <a:solidFill>
                    <a:srgbClr val="CC0000"/>
                  </a:solidFill>
                </a:rPr>
                <a:t>     </a:t>
              </a:r>
              <a:r>
                <a:rPr lang="zh-CN" altLang="en-US">
                  <a:solidFill>
                    <a:srgbClr val="CC0000"/>
                  </a:solidFill>
                </a:rPr>
                <a:t>总</a:t>
              </a:r>
              <a:r>
                <a:rPr lang="zh-CN" altLang="en-US">
                  <a:solidFill>
                    <a:schemeClr val="tx1"/>
                  </a:solidFill>
                </a:rPr>
                <a:t>能  </a:t>
              </a:r>
              <a:r>
                <a:rPr lang="zh-CN" altLang="en-US">
                  <a:solidFill>
                    <a:srgbClr val="CC0000"/>
                  </a:solidFill>
                </a:rPr>
                <a:t>                   </a:t>
              </a:r>
              <a:r>
                <a:rPr lang="zh-CN" altLang="en-US">
                  <a:solidFill>
                    <a:schemeClr val="tx1"/>
                  </a:solidFill>
                </a:rPr>
                <a:t>：物体</a:t>
              </a:r>
              <a:r>
                <a:rPr lang="zh-CN" altLang="en-US">
                  <a:solidFill>
                    <a:srgbClr val="CC0000"/>
                  </a:solidFill>
                </a:rPr>
                <a:t>运动</a:t>
              </a:r>
              <a:r>
                <a:rPr lang="zh-CN" altLang="en-US">
                  <a:solidFill>
                    <a:schemeClr val="tx1"/>
                  </a:solidFill>
                </a:rPr>
                <a:t>时所具有的</a:t>
              </a:r>
              <a:r>
                <a:rPr lang="zh-CN" altLang="en-US">
                  <a:solidFill>
                    <a:srgbClr val="CC0000"/>
                  </a:solidFill>
                </a:rPr>
                <a:t>总能量 </a:t>
              </a:r>
              <a:r>
                <a:rPr lang="en-US" altLang="zh-CN">
                  <a:solidFill>
                    <a:schemeClr val="tx1"/>
                  </a:solidFill>
                </a:rPr>
                <a:t>.</a:t>
              </a:r>
            </a:p>
          </p:txBody>
        </p:sp>
        <p:graphicFrame>
          <p:nvGraphicFramePr>
            <p:cNvPr id="200723" name="Object 19"/>
            <p:cNvGraphicFramePr>
              <a:graphicFrameLocks noChangeAspect="1"/>
            </p:cNvGraphicFramePr>
            <p:nvPr/>
          </p:nvGraphicFramePr>
          <p:xfrm>
            <a:off x="1292" y="2205"/>
            <a:ext cx="103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4" name="Equation" r:id="rId12" imgW="533160" imgH="203040" progId="Equation.DSMT4">
                    <p:embed/>
                  </p:oleObj>
                </mc:Choice>
                <mc:Fallback>
                  <p:oleObj name="Equation" r:id="rId12" imgW="533160" imgH="2030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05"/>
                          <a:ext cx="103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CCFF">
                                      <a:gamma/>
                                      <a:shade val="56078"/>
                                      <a:invGamma/>
                                    </a:srgbClr>
                                  </a:gs>
                                  <a:gs pos="50000">
                                    <a:srgbClr val="FFCCFF"/>
                                  </a:gs>
                                  <a:gs pos="100000">
                                    <a:srgbClr val="FFCCFF">
                                      <a:gamma/>
                                      <a:shade val="56078"/>
                                      <a:invGamma/>
                                    </a:srgb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0728" name="Object 24"/>
          <p:cNvGraphicFramePr>
            <a:graphicFrameLocks noChangeAspect="1"/>
          </p:cNvGraphicFramePr>
          <p:nvPr/>
        </p:nvGraphicFramePr>
        <p:xfrm>
          <a:off x="6516688" y="1844675"/>
          <a:ext cx="178593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5" name="Equation" r:id="rId14" imgW="545760" imgH="228600" progId="Equation.DSMT4">
                  <p:embed/>
                </p:oleObj>
              </mc:Choice>
              <mc:Fallback>
                <p:oleObj name="Equation" r:id="rId14" imgW="54576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844675"/>
                        <a:ext cx="178593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0733" name="Group 29"/>
          <p:cNvGrpSpPr>
            <a:grpSpLocks/>
          </p:cNvGrpSpPr>
          <p:nvPr/>
        </p:nvGrpSpPr>
        <p:grpSpPr bwMode="auto">
          <a:xfrm>
            <a:off x="1187450" y="3500438"/>
            <a:ext cx="5041900" cy="647700"/>
            <a:chOff x="703" y="2205"/>
            <a:chExt cx="3176" cy="408"/>
          </a:xfrm>
        </p:grpSpPr>
        <p:graphicFrame>
          <p:nvGraphicFramePr>
            <p:cNvPr id="200731" name="Object 27"/>
            <p:cNvGraphicFramePr>
              <a:graphicFrameLocks noChangeAspect="1"/>
            </p:cNvGraphicFramePr>
            <p:nvPr/>
          </p:nvGraphicFramePr>
          <p:xfrm>
            <a:off x="2064" y="2205"/>
            <a:ext cx="181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6" name="Equation" r:id="rId16" imgW="1066680" imgH="241200" progId="Equation.DSMT4">
                    <p:embed/>
                  </p:oleObj>
                </mc:Choice>
                <mc:Fallback>
                  <p:oleObj name="Equation" r:id="rId16" imgW="1066680" imgH="241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05"/>
                          <a:ext cx="1815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32" name="Rectangle 28"/>
            <p:cNvSpPr>
              <a:spLocks noChangeArrowheads="1"/>
            </p:cNvSpPr>
            <p:nvPr/>
          </p:nvSpPr>
          <p:spPr bwMode="auto">
            <a:xfrm>
              <a:off x="703" y="2251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电子的静能 </a:t>
              </a:r>
            </a:p>
          </p:txBody>
        </p:sp>
      </p:grpSp>
      <p:grpSp>
        <p:nvGrpSpPr>
          <p:cNvPr id="200737" name="Group 33"/>
          <p:cNvGrpSpPr>
            <a:grpSpLocks/>
          </p:cNvGrpSpPr>
          <p:nvPr/>
        </p:nvGrpSpPr>
        <p:grpSpPr bwMode="auto">
          <a:xfrm>
            <a:off x="1187450" y="4221163"/>
            <a:ext cx="4968875" cy="654050"/>
            <a:chOff x="703" y="2659"/>
            <a:chExt cx="3130" cy="412"/>
          </a:xfrm>
        </p:grpSpPr>
        <p:graphicFrame>
          <p:nvGraphicFramePr>
            <p:cNvPr id="200735" name="Object 31"/>
            <p:cNvGraphicFramePr>
              <a:graphicFrameLocks noChangeAspect="1"/>
            </p:cNvGraphicFramePr>
            <p:nvPr/>
          </p:nvGraphicFramePr>
          <p:xfrm>
            <a:off x="2064" y="2659"/>
            <a:ext cx="1769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7" name="Equation" r:id="rId18" imgW="1028520" imgH="241200" progId="Equation.DSMT4">
                    <p:embed/>
                  </p:oleObj>
                </mc:Choice>
                <mc:Fallback>
                  <p:oleObj name="Equation" r:id="rId18" imgW="1028520" imgH="241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59"/>
                          <a:ext cx="1769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36" name="Rectangle 32"/>
            <p:cNvSpPr>
              <a:spLocks noChangeArrowheads="1"/>
            </p:cNvSpPr>
            <p:nvPr/>
          </p:nvSpPr>
          <p:spPr bwMode="auto">
            <a:xfrm>
              <a:off x="703" y="270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质子的静能</a:t>
              </a: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endParaRPr lang="zh-CN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200738" name="Group 34"/>
          <p:cNvGrpSpPr>
            <a:grpSpLocks/>
          </p:cNvGrpSpPr>
          <p:nvPr/>
        </p:nvGrpSpPr>
        <p:grpSpPr bwMode="auto">
          <a:xfrm>
            <a:off x="468313" y="5445125"/>
            <a:ext cx="5759450" cy="1150938"/>
            <a:chOff x="384" y="1344"/>
            <a:chExt cx="3600" cy="685"/>
          </a:xfrm>
        </p:grpSpPr>
        <p:graphicFrame>
          <p:nvGraphicFramePr>
            <p:cNvPr id="200739" name="Object 35"/>
            <p:cNvGraphicFramePr>
              <a:graphicFrameLocks noChangeAspect="1"/>
            </p:cNvGraphicFramePr>
            <p:nvPr/>
          </p:nvGraphicFramePr>
          <p:xfrm>
            <a:off x="1008" y="1344"/>
            <a:ext cx="2976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78" name="Equation" r:id="rId20" imgW="1714320" imgH="393480" progId="Equation.3">
                    <p:embed/>
                  </p:oleObj>
                </mc:Choice>
                <mc:Fallback>
                  <p:oleObj name="Equation" r:id="rId20" imgW="1714320" imgH="3934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2976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40" name="Text Box 36"/>
            <p:cNvSpPr txBox="1">
              <a:spLocks noChangeArrowheads="1"/>
            </p:cNvSpPr>
            <p:nvPr/>
          </p:nvSpPr>
          <p:spPr bwMode="auto">
            <a:xfrm>
              <a:off x="384" y="1536"/>
              <a:ext cx="283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9"/>
                </a:buBlip>
              </a:pPr>
              <a:r>
                <a:rPr lang="en-US" altLang="zh-CN"/>
                <a:t>     </a:t>
              </a:r>
              <a:r>
                <a:rPr lang="zh-CN" altLang="en-US"/>
                <a:t>当                时</a:t>
              </a:r>
              <a:r>
                <a:rPr lang="en-US" altLang="zh-CN"/>
                <a:t>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80" name="Group 64"/>
          <p:cNvGrpSpPr>
            <a:grpSpLocks/>
          </p:cNvGrpSpPr>
          <p:nvPr/>
        </p:nvGrpSpPr>
        <p:grpSpPr bwMode="auto">
          <a:xfrm>
            <a:off x="611188" y="2924175"/>
            <a:ext cx="6496050" cy="603250"/>
            <a:chOff x="340" y="2659"/>
            <a:chExt cx="4092" cy="380"/>
          </a:xfrm>
        </p:grpSpPr>
        <p:graphicFrame>
          <p:nvGraphicFramePr>
            <p:cNvPr id="162841" name="Object 25"/>
            <p:cNvGraphicFramePr>
              <a:graphicFrameLocks noChangeAspect="1"/>
            </p:cNvGraphicFramePr>
            <p:nvPr/>
          </p:nvGraphicFramePr>
          <p:xfrm>
            <a:off x="3424" y="2659"/>
            <a:ext cx="100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87" name="Equation" r:id="rId3" imgW="533160" imgH="203040" progId="Equation.DSMT4">
                    <p:embed/>
                  </p:oleObj>
                </mc:Choice>
                <mc:Fallback>
                  <p:oleObj name="Equation" r:id="rId3" imgW="533160" imgH="203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59"/>
                          <a:ext cx="1008" cy="37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E7FF"/>
                            </a:gs>
                            <a:gs pos="50000">
                              <a:srgbClr val="FFFFFF"/>
                            </a:gs>
                            <a:gs pos="100000">
                              <a:srgbClr val="FFE7FF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rgbClr val="CC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42" name="Text Box 26"/>
            <p:cNvSpPr txBox="1">
              <a:spLocks noChangeArrowheads="1"/>
            </p:cNvSpPr>
            <p:nvPr/>
          </p:nvSpPr>
          <p:spPr bwMode="auto">
            <a:xfrm>
              <a:off x="340" y="2704"/>
              <a:ext cx="1968" cy="335"/>
            </a:xfrm>
            <a:prstGeom prst="rect">
              <a:avLst/>
            </a:prstGeom>
            <a:gradFill rotWithShape="0">
              <a:gsLst>
                <a:gs pos="0">
                  <a:srgbClr val="FFE7FF"/>
                </a:gs>
                <a:gs pos="50000">
                  <a:srgbClr val="FFFFFF"/>
                </a:gs>
                <a:gs pos="100000">
                  <a:srgbClr val="FFE7FF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tx1"/>
                  </a:solidFill>
                </a:rPr>
                <a:t>相对论</a:t>
              </a:r>
              <a:r>
                <a:rPr lang="zh-CN" altLang="en-US">
                  <a:solidFill>
                    <a:srgbClr val="CC0000"/>
                  </a:solidFill>
                </a:rPr>
                <a:t>质能</a:t>
              </a:r>
              <a:r>
                <a:rPr lang="zh-CN" altLang="en-US">
                  <a:solidFill>
                    <a:schemeClr val="tx1"/>
                  </a:solidFill>
                </a:rPr>
                <a:t>关系</a:t>
              </a:r>
              <a:r>
                <a:rPr lang="zh-CN" altLang="en-US" sz="240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162866" name="Text Box 50"/>
          <p:cNvSpPr txBox="1">
            <a:spLocks noChangeArrowheads="1"/>
          </p:cNvSpPr>
          <p:nvPr/>
        </p:nvSpPr>
        <p:spPr bwMode="auto">
          <a:xfrm>
            <a:off x="179388" y="765175"/>
            <a:ext cx="4897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chemeClr val="tx1"/>
                </a:solidFill>
              </a:rPr>
              <a:t>爱因斯坦认为（</a:t>
            </a:r>
            <a:r>
              <a:rPr lang="en-US" altLang="zh-CN">
                <a:solidFill>
                  <a:schemeClr val="tx1"/>
                </a:solidFill>
              </a:rPr>
              <a:t>1905</a:t>
            </a:r>
            <a:r>
              <a:rPr lang="zh-CN" altLang="en-US">
                <a:solidFill>
                  <a:schemeClr val="tx1"/>
                </a:solidFill>
              </a:rPr>
              <a:t>） </a:t>
            </a:r>
          </a:p>
        </p:txBody>
      </p:sp>
      <p:sp>
        <p:nvSpPr>
          <p:cNvPr id="162873" name="Text Box 57"/>
          <p:cNvSpPr txBox="1">
            <a:spLocks noChangeArrowheads="1"/>
          </p:cNvSpPr>
          <p:nvPr/>
        </p:nvSpPr>
        <p:spPr bwMode="auto">
          <a:xfrm>
            <a:off x="179388" y="1773238"/>
            <a:ext cx="8534400" cy="5318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质能关系</a:t>
            </a:r>
            <a:r>
              <a:rPr lang="zh-CN" altLang="en-US">
                <a:solidFill>
                  <a:srgbClr val="CC0000"/>
                </a:solidFill>
              </a:rPr>
              <a:t>预言</a:t>
            </a:r>
            <a:r>
              <a:rPr lang="zh-CN" altLang="en-US">
                <a:solidFill>
                  <a:schemeClr val="tx1"/>
                </a:solidFill>
              </a:rPr>
              <a:t>：物质的质量就是能量的一种储藏 </a:t>
            </a:r>
            <a:r>
              <a:rPr lang="en-US" altLang="zh-CN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2877" name="Text Box 61"/>
          <p:cNvSpPr txBox="1">
            <a:spLocks noChangeArrowheads="1"/>
          </p:cNvSpPr>
          <p:nvPr/>
        </p:nvSpPr>
        <p:spPr bwMode="auto">
          <a:xfrm>
            <a:off x="468313" y="4437063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latin typeface="宋体" pitchFamily="2" charset="-122"/>
              </a:rPr>
              <a:t>质能相互依存，且同增减</a:t>
            </a:r>
          </a:p>
        </p:txBody>
      </p:sp>
      <p:graphicFrame>
        <p:nvGraphicFramePr>
          <p:cNvPr id="162878" name="Object 62"/>
          <p:cNvGraphicFramePr>
            <a:graphicFrameLocks noChangeAspect="1"/>
          </p:cNvGraphicFramePr>
          <p:nvPr/>
        </p:nvGraphicFramePr>
        <p:xfrm>
          <a:off x="5364163" y="4365625"/>
          <a:ext cx="21717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8" name="Equation" r:id="rId5" imgW="723600" imgH="203040" progId="Equation.DSMT4">
                  <p:embed/>
                </p:oleObj>
              </mc:Choice>
              <mc:Fallback>
                <p:oleObj name="Equation" r:id="rId5" imgW="723600" imgH="20304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365625"/>
                        <a:ext cx="21717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79" name="Text Box 63"/>
          <p:cNvSpPr txBox="1">
            <a:spLocks noChangeArrowheads="1"/>
          </p:cNvSpPr>
          <p:nvPr/>
        </p:nvSpPr>
        <p:spPr bwMode="auto">
          <a:xfrm>
            <a:off x="468313" y="5516563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相对论能量和质量守恒是一个</a:t>
            </a:r>
            <a:r>
              <a:rPr lang="zh-CN" altLang="en-US">
                <a:solidFill>
                  <a:srgbClr val="CC0000"/>
                </a:solidFill>
              </a:rPr>
              <a:t>统一</a:t>
            </a:r>
            <a:r>
              <a:rPr lang="zh-CN" altLang="en-US">
                <a:solidFill>
                  <a:schemeClr val="tx1"/>
                </a:solidFill>
              </a:rPr>
              <a:t>的物理规律。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73" grpId="0" animBg="1"/>
      <p:bldP spid="162877" grpId="0" autoUpdateAnimBg="0"/>
      <p:bldP spid="1628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4" name="Group 54"/>
          <p:cNvGrpSpPr>
            <a:grpSpLocks/>
          </p:cNvGrpSpPr>
          <p:nvPr/>
        </p:nvGrpSpPr>
        <p:grpSpPr bwMode="auto">
          <a:xfrm>
            <a:off x="533400" y="1219200"/>
            <a:ext cx="2590800" cy="914400"/>
            <a:chOff x="336" y="480"/>
            <a:chExt cx="1632" cy="576"/>
          </a:xfrm>
        </p:grpSpPr>
        <p:sp>
          <p:nvSpPr>
            <p:cNvPr id="163869" name="AutoShape 29"/>
            <p:cNvSpPr>
              <a:spLocks noChangeArrowheads="1"/>
            </p:cNvSpPr>
            <p:nvPr/>
          </p:nvSpPr>
          <p:spPr bwMode="auto">
            <a:xfrm>
              <a:off x="336" y="480"/>
              <a:ext cx="1296" cy="576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46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CC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</a:rPr>
                <a:t>物理意义</a:t>
              </a:r>
              <a:endParaRPr lang="zh-CN" altLang="en-US" sz="2400">
                <a:solidFill>
                  <a:srgbClr val="CC0000"/>
                </a:solidFill>
              </a:endParaRPr>
            </a:p>
          </p:txBody>
        </p:sp>
      </p:grpSp>
      <p:graphicFrame>
        <p:nvGraphicFramePr>
          <p:cNvPr id="163866" name="Object 26"/>
          <p:cNvGraphicFramePr>
            <a:graphicFrameLocks noChangeAspect="1"/>
          </p:cNvGraphicFramePr>
          <p:nvPr/>
        </p:nvGraphicFramePr>
        <p:xfrm>
          <a:off x="3429000" y="1295400"/>
          <a:ext cx="167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3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5400"/>
                        <a:ext cx="1676400" cy="622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6" name="Object 36"/>
          <p:cNvGraphicFramePr>
            <a:graphicFrameLocks noChangeAspect="1"/>
          </p:cNvGraphicFramePr>
          <p:nvPr/>
        </p:nvGraphicFramePr>
        <p:xfrm>
          <a:off x="5791200" y="1295400"/>
          <a:ext cx="2474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4" name="Equation" r:id="rId5" imgW="1384200" imgH="368280" progId="Equation.3">
                  <p:embed/>
                </p:oleObj>
              </mc:Choice>
              <mc:Fallback>
                <p:oleObj name="Equation" r:id="rId5" imgW="13842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295400"/>
                        <a:ext cx="2474913" cy="609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533400" y="2617788"/>
            <a:ext cx="8229600" cy="18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FCE4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7"/>
              </a:buBlip>
            </a:pPr>
            <a:r>
              <a:rPr lang="en-US" altLang="zh-CN" sz="2400">
                <a:solidFill>
                  <a:schemeClr val="tx1"/>
                </a:solidFill>
              </a:rPr>
              <a:t>       </a:t>
            </a:r>
            <a:r>
              <a:rPr lang="zh-CN" altLang="en-US">
                <a:solidFill>
                  <a:schemeClr val="tx1"/>
                </a:solidFill>
              </a:rPr>
              <a:t>惯性质量的增加和能量的增加相联系，质量的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大小应标志着能量的大小，这是相对论的又一极其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重要的推论 </a:t>
            </a:r>
            <a:r>
              <a:rPr lang="en-US" altLang="zh-CN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3896" name="Text Box 56"/>
          <p:cNvSpPr txBox="1">
            <a:spLocks noChangeArrowheads="1"/>
          </p:cNvSpPr>
          <p:nvPr/>
        </p:nvSpPr>
        <p:spPr bwMode="auto">
          <a:xfrm>
            <a:off x="609600" y="4800600"/>
            <a:ext cx="8305800" cy="116998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相对论的质能关系为开创原子能时代提供了理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论基础 </a:t>
            </a:r>
            <a:r>
              <a:rPr lang="en-US" altLang="zh-CN"/>
              <a:t>,  </a:t>
            </a:r>
            <a:r>
              <a:rPr lang="zh-CN" altLang="en-US"/>
              <a:t>这是一个具有划时代的意义的理论公式 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1" grpId="0" autoUpdateAnimBg="0"/>
      <p:bldP spid="163896" grpId="0" animBg="1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0000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4146</TotalTime>
  <Words>319</Words>
  <Application>Microsoft Office PowerPoint</Application>
  <PresentationFormat>全屏显示(4:3)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Balloons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南京建筑工程学院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基础部</dc:creator>
  <cp:lastModifiedBy>xiaobao</cp:lastModifiedBy>
  <cp:revision>199</cp:revision>
  <dcterms:created xsi:type="dcterms:W3CDTF">2001-03-15T01:39:43Z</dcterms:created>
  <dcterms:modified xsi:type="dcterms:W3CDTF">2016-12-09T06:40:54Z</dcterms:modified>
</cp:coreProperties>
</file>