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7" r:id="rId2"/>
    <p:sldMasterId id="2147483659" r:id="rId3"/>
  </p:sldMasterIdLst>
  <p:notesMasterIdLst>
    <p:notesMasterId r:id="rId25"/>
  </p:notesMasterIdLst>
  <p:sldIdLst>
    <p:sldId id="292" r:id="rId4"/>
    <p:sldId id="293" r:id="rId5"/>
    <p:sldId id="304" r:id="rId6"/>
    <p:sldId id="305" r:id="rId7"/>
    <p:sldId id="306" r:id="rId8"/>
    <p:sldId id="294" r:id="rId9"/>
    <p:sldId id="295" r:id="rId10"/>
    <p:sldId id="296" r:id="rId11"/>
    <p:sldId id="297" r:id="rId12"/>
    <p:sldId id="308" r:id="rId13"/>
    <p:sldId id="310" r:id="rId14"/>
    <p:sldId id="309" r:id="rId15"/>
    <p:sldId id="307" r:id="rId16"/>
    <p:sldId id="311" r:id="rId17"/>
    <p:sldId id="312" r:id="rId18"/>
    <p:sldId id="313" r:id="rId19"/>
    <p:sldId id="314" r:id="rId20"/>
    <p:sldId id="319" r:id="rId21"/>
    <p:sldId id="316" r:id="rId22"/>
    <p:sldId id="317" r:id="rId23"/>
    <p:sldId id="31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6F000"/>
    <a:srgbClr val="000000"/>
    <a:srgbClr val="CC0099"/>
    <a:srgbClr val="0000FF"/>
    <a:srgbClr val="CC0000"/>
    <a:srgbClr val="FF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900" autoAdjust="0"/>
    <p:restoredTop sz="94669" autoAdjust="0"/>
  </p:normalViewPr>
  <p:slideViewPr>
    <p:cSldViewPr>
      <p:cViewPr varScale="1">
        <p:scale>
          <a:sx n="89" d="100"/>
          <a:sy n="89" d="100"/>
        </p:scale>
        <p:origin x="-1566" y="-108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0.wmf"/><Relationship Id="rId3" Type="http://schemas.openxmlformats.org/officeDocument/2006/relationships/image" Target="../media/image18.wmf"/><Relationship Id="rId7" Type="http://schemas.openxmlformats.org/officeDocument/2006/relationships/image" Target="../media/image77.wmf"/><Relationship Id="rId12" Type="http://schemas.openxmlformats.org/officeDocument/2006/relationships/image" Target="../media/image79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7.wmf"/><Relationship Id="rId11" Type="http://schemas.openxmlformats.org/officeDocument/2006/relationships/image" Target="../media/image46.wmf"/><Relationship Id="rId5" Type="http://schemas.openxmlformats.org/officeDocument/2006/relationships/image" Target="../media/image16.wmf"/><Relationship Id="rId15" Type="http://schemas.openxmlformats.org/officeDocument/2006/relationships/image" Target="../media/image81.wmf"/><Relationship Id="rId10" Type="http://schemas.openxmlformats.org/officeDocument/2006/relationships/image" Target="../media/image45.wmf"/><Relationship Id="rId4" Type="http://schemas.openxmlformats.org/officeDocument/2006/relationships/image" Target="../media/image15.wmf"/><Relationship Id="rId9" Type="http://schemas.openxmlformats.org/officeDocument/2006/relationships/image" Target="../media/image21.wmf"/><Relationship Id="rId14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77.wmf"/><Relationship Id="rId18" Type="http://schemas.openxmlformats.org/officeDocument/2006/relationships/image" Target="../media/image79.wmf"/><Relationship Id="rId3" Type="http://schemas.openxmlformats.org/officeDocument/2006/relationships/image" Target="../media/image84.wmf"/><Relationship Id="rId21" Type="http://schemas.openxmlformats.org/officeDocument/2006/relationships/image" Target="../media/image81.wmf"/><Relationship Id="rId7" Type="http://schemas.openxmlformats.org/officeDocument/2006/relationships/image" Target="../media/image22.wmf"/><Relationship Id="rId12" Type="http://schemas.openxmlformats.org/officeDocument/2006/relationships/image" Target="../media/image17.wmf"/><Relationship Id="rId17" Type="http://schemas.openxmlformats.org/officeDocument/2006/relationships/image" Target="../media/image46.wmf"/><Relationship Id="rId2" Type="http://schemas.openxmlformats.org/officeDocument/2006/relationships/image" Target="../media/image83.wmf"/><Relationship Id="rId16" Type="http://schemas.openxmlformats.org/officeDocument/2006/relationships/image" Target="../media/image45.wmf"/><Relationship Id="rId20" Type="http://schemas.openxmlformats.org/officeDocument/2006/relationships/image" Target="../media/image9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16.wmf"/><Relationship Id="rId5" Type="http://schemas.openxmlformats.org/officeDocument/2006/relationships/image" Target="../media/image86.wmf"/><Relationship Id="rId15" Type="http://schemas.openxmlformats.org/officeDocument/2006/relationships/image" Target="../media/image21.wmf"/><Relationship Id="rId10" Type="http://schemas.openxmlformats.org/officeDocument/2006/relationships/image" Target="../media/image15.wmf"/><Relationship Id="rId19" Type="http://schemas.openxmlformats.org/officeDocument/2006/relationships/image" Target="../media/image80.wmf"/><Relationship Id="rId4" Type="http://schemas.openxmlformats.org/officeDocument/2006/relationships/image" Target="../media/image85.wmf"/><Relationship Id="rId9" Type="http://schemas.openxmlformats.org/officeDocument/2006/relationships/image" Target="../media/image18.wmf"/><Relationship Id="rId1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6.wmf"/><Relationship Id="rId18" Type="http://schemas.openxmlformats.org/officeDocument/2006/relationships/image" Target="../media/image45.wmf"/><Relationship Id="rId3" Type="http://schemas.openxmlformats.org/officeDocument/2006/relationships/image" Target="../media/image90.wmf"/><Relationship Id="rId21" Type="http://schemas.openxmlformats.org/officeDocument/2006/relationships/image" Target="../media/image80.wmf"/><Relationship Id="rId7" Type="http://schemas.openxmlformats.org/officeDocument/2006/relationships/image" Target="../media/image94.wmf"/><Relationship Id="rId12" Type="http://schemas.openxmlformats.org/officeDocument/2006/relationships/image" Target="../media/image15.wmf"/><Relationship Id="rId17" Type="http://schemas.openxmlformats.org/officeDocument/2006/relationships/image" Target="../media/image21.wmf"/><Relationship Id="rId2" Type="http://schemas.openxmlformats.org/officeDocument/2006/relationships/image" Target="../media/image89.wmf"/><Relationship Id="rId16" Type="http://schemas.openxmlformats.org/officeDocument/2006/relationships/image" Target="../media/image78.wmf"/><Relationship Id="rId20" Type="http://schemas.openxmlformats.org/officeDocument/2006/relationships/image" Target="../media/image7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18.wmf"/><Relationship Id="rId5" Type="http://schemas.openxmlformats.org/officeDocument/2006/relationships/image" Target="../media/image92.wmf"/><Relationship Id="rId15" Type="http://schemas.openxmlformats.org/officeDocument/2006/relationships/image" Target="../media/image96.wmf"/><Relationship Id="rId10" Type="http://schemas.openxmlformats.org/officeDocument/2006/relationships/image" Target="../media/image23.wmf"/><Relationship Id="rId19" Type="http://schemas.openxmlformats.org/officeDocument/2006/relationships/image" Target="../media/image46.wmf"/><Relationship Id="rId4" Type="http://schemas.openxmlformats.org/officeDocument/2006/relationships/image" Target="../media/image91.wmf"/><Relationship Id="rId9" Type="http://schemas.openxmlformats.org/officeDocument/2006/relationships/image" Target="../media/image22.wmf"/><Relationship Id="rId14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image" Target="../media/image11.wmf"/><Relationship Id="rId21" Type="http://schemas.openxmlformats.org/officeDocument/2006/relationships/image" Target="../media/image29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emf"/><Relationship Id="rId2" Type="http://schemas.openxmlformats.org/officeDocument/2006/relationships/image" Target="../media/image10.wmf"/><Relationship Id="rId16" Type="http://schemas.openxmlformats.org/officeDocument/2006/relationships/image" Target="../media/image24.emf"/><Relationship Id="rId20" Type="http://schemas.openxmlformats.org/officeDocument/2006/relationships/image" Target="../media/image28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19" Type="http://schemas.openxmlformats.org/officeDocument/2006/relationships/image" Target="../media/image27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18.wmf"/><Relationship Id="rId18" Type="http://schemas.openxmlformats.org/officeDocument/2006/relationships/image" Target="../media/image23.wmf"/><Relationship Id="rId3" Type="http://schemas.openxmlformats.org/officeDocument/2006/relationships/image" Target="../media/image32.wmf"/><Relationship Id="rId21" Type="http://schemas.openxmlformats.org/officeDocument/2006/relationships/image" Target="../media/image26.wmf"/><Relationship Id="rId7" Type="http://schemas.openxmlformats.org/officeDocument/2006/relationships/image" Target="../media/image36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31.wmf"/><Relationship Id="rId16" Type="http://schemas.openxmlformats.org/officeDocument/2006/relationships/image" Target="../media/image21.wmf"/><Relationship Id="rId20" Type="http://schemas.openxmlformats.org/officeDocument/2006/relationships/image" Target="../media/image41.e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16.wmf"/><Relationship Id="rId24" Type="http://schemas.openxmlformats.org/officeDocument/2006/relationships/image" Target="../media/image29.wmf"/><Relationship Id="rId5" Type="http://schemas.openxmlformats.org/officeDocument/2006/relationships/image" Target="../media/image34.wmf"/><Relationship Id="rId15" Type="http://schemas.openxmlformats.org/officeDocument/2006/relationships/image" Target="../media/image20.wmf"/><Relationship Id="rId23" Type="http://schemas.openxmlformats.org/officeDocument/2006/relationships/image" Target="../media/image28.wmf"/><Relationship Id="rId10" Type="http://schemas.openxmlformats.org/officeDocument/2006/relationships/image" Target="../media/image15.wmf"/><Relationship Id="rId19" Type="http://schemas.openxmlformats.org/officeDocument/2006/relationships/image" Target="../media/image40.e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39.wmf"/><Relationship Id="rId22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46.wmf"/><Relationship Id="rId3" Type="http://schemas.openxmlformats.org/officeDocument/2006/relationships/image" Target="../media/image15.wmf"/><Relationship Id="rId7" Type="http://schemas.openxmlformats.org/officeDocument/2006/relationships/image" Target="../media/image39.wmf"/><Relationship Id="rId12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45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46.wmf"/><Relationship Id="rId1" Type="http://schemas.openxmlformats.org/officeDocument/2006/relationships/image" Target="../media/image39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00CC7E-5B63-4CC8-BF9A-DD5BF12AD8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505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95A8231-7281-4F80-86C1-1834BEB8B84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5F832-ED7E-4D41-8151-E70544C30B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67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E75A3-A68B-46CF-9019-C5542E356E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63843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63844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45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46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47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48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49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50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851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2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3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4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5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56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857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63858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59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0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861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163862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3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4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865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63866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7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68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869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163870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1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2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3873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6387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87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87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7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7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8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8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8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8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84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85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86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DE9CA0A-9C0C-4693-8A53-0CA999CFA21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63887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63888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FEF4F-5EAB-417C-888F-DC07688C09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77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B32E9-1737-468F-937A-A5B0B31ED2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75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A2D8A-E4D2-47D4-8FE1-5C4DF70823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06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F6EB4B-4E00-42B9-A503-DAFB769033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78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6992A-B8B9-4930-9D1D-FE15648F64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043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B3E1D-C880-4DB2-92AD-80B56F8D88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322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F08D3-5D55-4511-9D12-766BC716BD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84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CD258-201F-410F-865F-450BE4D787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941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076EB-1F59-4854-85E0-48C6971D78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056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92D8D-B295-4944-B585-026BD0A1AD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578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E878D-8E10-4B6E-B35F-D5C8B4322D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21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9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149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149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49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49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49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49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49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49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149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150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150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0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0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50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19151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51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151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51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19151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1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52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152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52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152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2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2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2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2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3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3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153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153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9153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724E2F5-72EB-479B-A310-374B98F216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153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153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29A6-D08B-47B4-B33B-C99CAA9886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278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A8BD-487D-482A-8D82-8738675BB9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0333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8F8F8-A43B-4C46-B371-2A868D851F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3582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99BD5-2D9E-4755-BD68-30E1F8BD53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787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88864-73BD-4C13-B72A-5D5A2293D2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896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FC292-4A79-42AD-816F-701E006EAF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23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99AAC-9B50-4F34-B017-2A92B53C6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5956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212E9-7AD0-4707-B1F7-6C632EA870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08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350B29-2348-4683-AD2F-2486BEF0AE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58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2C2ED2-CDED-4FFC-8BBD-7C7A2F0979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4166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F7C38-2B25-433A-8D0A-DFC44D7FBA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6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ABBE2-D365-40F1-91F8-7152BDA0FE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72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F04A6-0F83-4B0E-8775-DACDA3768F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98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3348E-785C-4B25-810F-252D8D7414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25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76589-2D91-49EA-A621-EF056E4B45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93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8C6C8-E040-4DEA-A906-8B05BE1D47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35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7DEF7-6062-4054-9254-A45E1488BD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0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hyperlink" Target="../&#29289;&#29702;&#23398;&#19979;&#20876;&#30446;&#24405;.ppt" TargetMode="Externa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A72E3FDC-5D6D-41E2-A198-B765ECFA7FF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56078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6553200" y="76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第十七章 相对论</a:t>
            </a:r>
          </a:p>
        </p:txBody>
      </p:sp>
      <p:sp>
        <p:nvSpPr>
          <p:cNvPr id="52281" name="Rectangle 57"/>
          <p:cNvSpPr>
            <a:spLocks noChangeArrowheads="1"/>
          </p:cNvSpPr>
          <p:nvPr/>
        </p:nvSpPr>
        <p:spPr bwMode="auto">
          <a:xfrm>
            <a:off x="152400" y="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第十七章 教学基本要求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18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62819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2820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6282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282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282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62826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7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8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29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0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2831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62832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833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834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2835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62836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7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38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2839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62840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1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2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2843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62844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5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846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2847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8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49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0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1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2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3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4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5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6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7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8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9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0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286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2863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62864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6286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4A8E651B-CF0F-47E4-B592-D95620D1C97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62866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56078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7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8" name="Text Box 52"/>
          <p:cNvSpPr txBox="1">
            <a:spLocks noChangeArrowheads="1"/>
          </p:cNvSpPr>
          <p:nvPr/>
        </p:nvSpPr>
        <p:spPr bwMode="auto">
          <a:xfrm>
            <a:off x="6553200" y="76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第十七章 相对论</a:t>
            </a:r>
          </a:p>
        </p:txBody>
      </p:sp>
      <p:sp>
        <p:nvSpPr>
          <p:cNvPr id="162869" name="Rectangle 53"/>
          <p:cNvSpPr>
            <a:spLocks noChangeArrowheads="1"/>
          </p:cNvSpPr>
          <p:nvPr/>
        </p:nvSpPr>
        <p:spPr bwMode="auto">
          <a:xfrm>
            <a:off x="0" y="762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17.1 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伽利略变换式  经典力学的时空观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46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9046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046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046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7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7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047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047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047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7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7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7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7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047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048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48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048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048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048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8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8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048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048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8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9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049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049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9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49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049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49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50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050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051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051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9051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9051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A474A8C3-962D-4FFE-B5B5-D761C96D890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051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56078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1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16" name="AutoShape 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17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518" name="Text Box 54"/>
          <p:cNvSpPr txBox="1">
            <a:spLocks noChangeArrowheads="1"/>
          </p:cNvSpPr>
          <p:nvPr/>
        </p:nvSpPr>
        <p:spPr bwMode="auto">
          <a:xfrm>
            <a:off x="6324600" y="76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第十七章 相对论</a:t>
            </a:r>
          </a:p>
        </p:txBody>
      </p:sp>
      <p:sp>
        <p:nvSpPr>
          <p:cNvPr id="190519" name="Rectangle 55"/>
          <p:cNvSpPr>
            <a:spLocks noChangeArrowheads="1"/>
          </p:cNvSpPr>
          <p:nvPr/>
        </p:nvSpPr>
        <p:spPr bwMode="auto">
          <a:xfrm>
            <a:off x="0" y="53975"/>
            <a:ext cx="534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17.2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爱因斯坦假设 洛仑兹变换</a:t>
            </a:r>
          </a:p>
        </p:txBody>
      </p:sp>
      <p:sp>
        <p:nvSpPr>
          <p:cNvPr id="190520" name="AutoShape 56">
            <a:hlinkClick r:id="rId13"/>
          </p:cNvPr>
          <p:cNvSpPr>
            <a:spLocks noChangeArrowheads="1"/>
          </p:cNvSpPr>
          <p:nvPr/>
        </p:nvSpPr>
        <p:spPr bwMode="auto">
          <a:xfrm>
            <a:off x="7620000" y="6629400"/>
            <a:ext cx="457200" cy="228600"/>
          </a:xfrm>
          <a:prstGeom prst="leftArrow">
            <a:avLst>
              <a:gd name="adj1" fmla="val 50000"/>
              <a:gd name="adj2" fmla="val 98611"/>
            </a:avLst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rgbClr val="FFCC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20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46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4.bin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54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53.wmf"/><Relationship Id="rId22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57.emf"/><Relationship Id="rId2" Type="http://schemas.openxmlformats.org/officeDocument/2006/relationships/audio" Target="file:///C:\Program%20Files\Microsoft%20Office\Clipart\MMedia\Beetvn9.wav" TargetMode="Externa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8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64.wmf"/><Relationship Id="rId26" Type="http://schemas.openxmlformats.org/officeDocument/2006/relationships/oleObject" Target="../embeddings/oleObject101.bin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image" Target="../media/image6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67.wmf"/><Relationship Id="rId32" Type="http://schemas.openxmlformats.org/officeDocument/2006/relationships/oleObject" Target="../embeddings/oleObject105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oleObject" Target="../embeddings/oleObject103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97.bin"/><Relationship Id="rId31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102.bin"/><Relationship Id="rId30" Type="http://schemas.openxmlformats.org/officeDocument/2006/relationships/oleObject" Target="../embeddings/oleObject10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78.wmf"/><Relationship Id="rId26" Type="http://schemas.openxmlformats.org/officeDocument/2006/relationships/image" Target="../media/image79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77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46.wmf"/><Relationship Id="rId32" Type="http://schemas.openxmlformats.org/officeDocument/2006/relationships/image" Target="../media/image81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80.wmf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20.bin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7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23.wmf"/><Relationship Id="rId26" Type="http://schemas.openxmlformats.org/officeDocument/2006/relationships/image" Target="../media/image17.wmf"/><Relationship Id="rId39" Type="http://schemas.openxmlformats.org/officeDocument/2006/relationships/oleObject" Target="../embeddings/oleObject145.bin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45.wmf"/><Relationship Id="rId42" Type="http://schemas.openxmlformats.org/officeDocument/2006/relationships/image" Target="../media/image9.wmf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38" Type="http://schemas.openxmlformats.org/officeDocument/2006/relationships/image" Target="../media/image79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22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140.bin"/><Relationship Id="rId41" Type="http://schemas.openxmlformats.org/officeDocument/2006/relationships/oleObject" Target="../embeddings/oleObject14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6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144.bin"/><Relationship Id="rId40" Type="http://schemas.openxmlformats.org/officeDocument/2006/relationships/image" Target="../media/image80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77.wmf"/><Relationship Id="rId36" Type="http://schemas.openxmlformats.org/officeDocument/2006/relationships/image" Target="../media/image46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4" Type="http://schemas.openxmlformats.org/officeDocument/2006/relationships/image" Target="../media/image81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87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78.wmf"/><Relationship Id="rId35" Type="http://schemas.openxmlformats.org/officeDocument/2006/relationships/oleObject" Target="../embeddings/oleObject143.bin"/><Relationship Id="rId43" Type="http://schemas.openxmlformats.org/officeDocument/2006/relationships/oleObject" Target="../embeddings/oleObject14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95.wmf"/><Relationship Id="rId26" Type="http://schemas.openxmlformats.org/officeDocument/2006/relationships/image" Target="../media/image15.wmf"/><Relationship Id="rId39" Type="http://schemas.openxmlformats.org/officeDocument/2006/relationships/oleObject" Target="../embeddings/oleObject166.bin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34" Type="http://schemas.openxmlformats.org/officeDocument/2006/relationships/image" Target="../media/image78.wmf"/><Relationship Id="rId42" Type="http://schemas.openxmlformats.org/officeDocument/2006/relationships/image" Target="../media/image79.wmf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33" Type="http://schemas.openxmlformats.org/officeDocument/2006/relationships/oleObject" Target="../embeddings/oleObject163.bin"/><Relationship Id="rId38" Type="http://schemas.openxmlformats.org/officeDocument/2006/relationships/image" Target="../media/image45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94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161.bin"/><Relationship Id="rId41" Type="http://schemas.openxmlformats.org/officeDocument/2006/relationships/oleObject" Target="../embeddings/oleObject16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18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165.bin"/><Relationship Id="rId40" Type="http://schemas.openxmlformats.org/officeDocument/2006/relationships/image" Target="../media/image46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image" Target="../media/image16.wmf"/><Relationship Id="rId36" Type="http://schemas.openxmlformats.org/officeDocument/2006/relationships/image" Target="../media/image21.w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56.bin"/><Relationship Id="rId31" Type="http://schemas.openxmlformats.org/officeDocument/2006/relationships/oleObject" Target="../embeddings/oleObject162.bin"/><Relationship Id="rId44" Type="http://schemas.openxmlformats.org/officeDocument/2006/relationships/image" Target="../media/image80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93.wmf"/><Relationship Id="rId22" Type="http://schemas.openxmlformats.org/officeDocument/2006/relationships/image" Target="../media/image23.wmf"/><Relationship Id="rId27" Type="http://schemas.openxmlformats.org/officeDocument/2006/relationships/oleObject" Target="../embeddings/oleObject160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164.bin"/><Relationship Id="rId43" Type="http://schemas.openxmlformats.org/officeDocument/2006/relationships/oleObject" Target="../embeddings/oleObject1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76.bin"/><Relationship Id="rId3" Type="http://schemas.openxmlformats.org/officeDocument/2006/relationships/image" Target="../media/image42.png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03.w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17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7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27.bin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24.emf"/><Relationship Id="rId42" Type="http://schemas.openxmlformats.org/officeDocument/2006/relationships/image" Target="../media/image27.wmf"/><Relationship Id="rId47" Type="http://schemas.openxmlformats.org/officeDocument/2006/relationships/oleObject" Target="../embeddings/oleObject33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38" Type="http://schemas.openxmlformats.org/officeDocument/2006/relationships/image" Target="../media/image26.wmf"/><Relationship Id="rId46" Type="http://schemas.openxmlformats.org/officeDocument/2006/relationships/image" Target="../media/image28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22.bin"/><Relationship Id="rId41" Type="http://schemas.openxmlformats.org/officeDocument/2006/relationships/oleObject" Target="../embeddings/oleObject2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oleObject" Target="../embeddings/oleObject26.bin"/><Relationship Id="rId40" Type="http://schemas.openxmlformats.org/officeDocument/2006/relationships/oleObject" Target="../embeddings/oleObject28.bin"/><Relationship Id="rId45" Type="http://schemas.openxmlformats.org/officeDocument/2006/relationships/oleObject" Target="../embeddings/oleObject32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1.wmf"/><Relationship Id="rId36" Type="http://schemas.openxmlformats.org/officeDocument/2006/relationships/image" Target="../media/image25.e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4" Type="http://schemas.openxmlformats.org/officeDocument/2006/relationships/oleObject" Target="../embeddings/oleObject31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22.wmf"/><Relationship Id="rId35" Type="http://schemas.openxmlformats.org/officeDocument/2006/relationships/oleObject" Target="../embeddings/oleObject25.bin"/><Relationship Id="rId43" Type="http://schemas.openxmlformats.org/officeDocument/2006/relationships/oleObject" Target="../embeddings/oleObject30.bin"/><Relationship Id="rId48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7.wmf"/><Relationship Id="rId26" Type="http://schemas.openxmlformats.org/officeDocument/2006/relationships/image" Target="../media/image17.wmf"/><Relationship Id="rId39" Type="http://schemas.openxmlformats.org/officeDocument/2006/relationships/oleObject" Target="../embeddings/oleObject52.bin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34" Type="http://schemas.openxmlformats.org/officeDocument/2006/relationships/image" Target="../media/image21.wmf"/><Relationship Id="rId42" Type="http://schemas.openxmlformats.org/officeDocument/2006/relationships/image" Target="../media/image41.emf"/><Relationship Id="rId47" Type="http://schemas.openxmlformats.org/officeDocument/2006/relationships/oleObject" Target="../embeddings/oleObject57.bin"/><Relationship Id="rId50" Type="http://schemas.openxmlformats.org/officeDocument/2006/relationships/oleObject" Target="../embeddings/oleObject59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49.bin"/><Relationship Id="rId38" Type="http://schemas.openxmlformats.org/officeDocument/2006/relationships/image" Target="../media/image23.wmf"/><Relationship Id="rId46" Type="http://schemas.openxmlformats.org/officeDocument/2006/relationships/oleObject" Target="../embeddings/oleObject5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29" Type="http://schemas.openxmlformats.org/officeDocument/2006/relationships/oleObject" Target="../embeddings/oleObject47.bin"/><Relationship Id="rId41" Type="http://schemas.openxmlformats.org/officeDocument/2006/relationships/oleObject" Target="../embeddings/oleObject53.bin"/><Relationship Id="rId54" Type="http://schemas.openxmlformats.org/officeDocument/2006/relationships/image" Target="../media/image2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37" Type="http://schemas.openxmlformats.org/officeDocument/2006/relationships/oleObject" Target="../embeddings/oleObject51.bin"/><Relationship Id="rId40" Type="http://schemas.openxmlformats.org/officeDocument/2006/relationships/image" Target="../media/image40.emf"/><Relationship Id="rId45" Type="http://schemas.openxmlformats.org/officeDocument/2006/relationships/oleObject" Target="../embeddings/oleObject55.bin"/><Relationship Id="rId53" Type="http://schemas.openxmlformats.org/officeDocument/2006/relationships/oleObject" Target="../embeddings/oleObject61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18.wmf"/><Relationship Id="rId36" Type="http://schemas.openxmlformats.org/officeDocument/2006/relationships/image" Target="../media/image22.wmf"/><Relationship Id="rId49" Type="http://schemas.openxmlformats.org/officeDocument/2006/relationships/oleObject" Target="../embeddings/oleObject58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2.bin"/><Relationship Id="rId31" Type="http://schemas.openxmlformats.org/officeDocument/2006/relationships/oleObject" Target="../embeddings/oleObject48.bin"/><Relationship Id="rId44" Type="http://schemas.openxmlformats.org/officeDocument/2006/relationships/image" Target="../media/image26.wmf"/><Relationship Id="rId52" Type="http://schemas.openxmlformats.org/officeDocument/2006/relationships/image" Target="../media/image28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5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39.wmf"/><Relationship Id="rId35" Type="http://schemas.openxmlformats.org/officeDocument/2006/relationships/oleObject" Target="../embeddings/oleObject50.bin"/><Relationship Id="rId43" Type="http://schemas.openxmlformats.org/officeDocument/2006/relationships/oleObject" Target="../embeddings/oleObject54.bin"/><Relationship Id="rId48" Type="http://schemas.openxmlformats.org/officeDocument/2006/relationships/image" Target="../media/image27.wmf"/><Relationship Id="rId8" Type="http://schemas.openxmlformats.org/officeDocument/2006/relationships/image" Target="../media/image32.wmf"/><Relationship Id="rId51" Type="http://schemas.openxmlformats.org/officeDocument/2006/relationships/oleObject" Target="../embeddings/oleObject6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WordArt 2"/>
          <p:cNvSpPr>
            <a:spLocks noChangeArrowheads="1" noChangeShapeType="1" noTextEdit="1"/>
          </p:cNvSpPr>
          <p:nvPr/>
        </p:nvSpPr>
        <p:spPr bwMode="auto">
          <a:xfrm>
            <a:off x="1600200" y="1143000"/>
            <a:ext cx="5715000" cy="18288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27778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第十七章 相对论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0" y="3886200"/>
            <a:ext cx="9144000" cy="2743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4876800" y="3962400"/>
          <a:ext cx="167640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4" name="剪辑" r:id="rId3" imgW="3153960" imgH="4708080" progId="MS_ClipArt_Gallery.2">
                  <p:embed/>
                </p:oleObj>
              </mc:Choice>
              <mc:Fallback>
                <p:oleObj name="剪辑" r:id="rId3" imgW="3153960" imgH="470808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1676400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1371600" y="3886200"/>
          <a:ext cx="6604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5" name="ClipArt" r:id="rId5" imgW="3657600" imgH="3259440" progId="MS_ClipArt_Gallery.2">
                  <p:embed/>
                </p:oleObj>
              </mc:Choice>
              <mc:Fallback>
                <p:oleObj name="ClipArt" r:id="rId5" imgW="3657600" imgH="325944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604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2743200" y="4876800"/>
          <a:ext cx="4524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6" name="剪辑" r:id="rId7" imgW="3285720" imgH="3038040" progId="MS_ClipArt_Gallery.2">
                  <p:embed/>
                </p:oleObj>
              </mc:Choice>
              <mc:Fallback>
                <p:oleObj name="剪辑" r:id="rId7" imgW="3285720" imgH="303804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4524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9"/>
          <p:cNvGraphicFramePr>
            <a:graphicFrameLocks noChangeAspect="1"/>
          </p:cNvGraphicFramePr>
          <p:nvPr/>
        </p:nvGraphicFramePr>
        <p:xfrm>
          <a:off x="7010400" y="3352800"/>
          <a:ext cx="10207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7" name="剪辑" r:id="rId9" imgW="5317920" imgH="3085560" progId="MS_ClipArt_Gallery.2">
                  <p:embed/>
                </p:oleObj>
              </mc:Choice>
              <mc:Fallback>
                <p:oleObj name="剪辑" r:id="rId9" imgW="5317920" imgH="3085560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352800"/>
                        <a:ext cx="10207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8382000" cy="9588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对于不同的惯性系，电磁现象基本规律的形式是一样的吗 ？</a:t>
            </a:r>
            <a:endParaRPr lang="zh-CN" altLang="en-US" sz="3200">
              <a:solidFill>
                <a:schemeClr val="tx1"/>
              </a:solidFill>
            </a:endParaRPr>
          </a:p>
        </p:txBody>
      </p:sp>
      <p:grpSp>
        <p:nvGrpSpPr>
          <p:cNvPr id="193539" name="Group 3"/>
          <p:cNvGrpSpPr>
            <a:grpSpLocks/>
          </p:cNvGrpSpPr>
          <p:nvPr/>
        </p:nvGrpSpPr>
        <p:grpSpPr bwMode="auto">
          <a:xfrm>
            <a:off x="457200" y="1981200"/>
            <a:ext cx="7239000" cy="1062038"/>
            <a:chOff x="336" y="1392"/>
            <a:chExt cx="4560" cy="669"/>
          </a:xfrm>
        </p:grpSpPr>
        <p:sp>
          <p:nvSpPr>
            <p:cNvPr id="193540" name="Text Box 4"/>
            <p:cNvSpPr txBox="1">
              <a:spLocks noChangeArrowheads="1"/>
            </p:cNvSpPr>
            <p:nvPr/>
          </p:nvSpPr>
          <p:spPr bwMode="auto">
            <a:xfrm>
              <a:off x="336" y="1536"/>
              <a:ext cx="2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真空中的光速</a:t>
              </a:r>
            </a:p>
          </p:txBody>
        </p:sp>
        <p:graphicFrame>
          <p:nvGraphicFramePr>
            <p:cNvPr id="193541" name="Object 5"/>
            <p:cNvGraphicFramePr>
              <a:graphicFrameLocks noChangeAspect="1"/>
            </p:cNvGraphicFramePr>
            <p:nvPr/>
          </p:nvGraphicFramePr>
          <p:xfrm>
            <a:off x="2149" y="1392"/>
            <a:ext cx="2747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79" name="Equation" r:id="rId3" imgW="2819160" imgH="685800" progId="Equation.3">
                    <p:embed/>
                  </p:oleObj>
                </mc:Choice>
                <mc:Fallback>
                  <p:oleObj name="Equation" r:id="rId3" imgW="2819160" imgH="685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" y="1392"/>
                          <a:ext cx="2747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533400" y="3490913"/>
            <a:ext cx="3657600" cy="138588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对于两个不同的惯性参考系 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zh-CN" altLang="en-US">
                <a:solidFill>
                  <a:schemeClr val="tx1"/>
                </a:solidFill>
              </a:rPr>
              <a:t>光速满足伽利略变换吗 ？</a:t>
            </a:r>
          </a:p>
        </p:txBody>
      </p:sp>
      <p:graphicFrame>
        <p:nvGraphicFramePr>
          <p:cNvPr id="193543" name="Object 7"/>
          <p:cNvGraphicFramePr>
            <a:graphicFrameLocks noChangeAspect="1"/>
          </p:cNvGraphicFramePr>
          <p:nvPr/>
        </p:nvGraphicFramePr>
        <p:xfrm>
          <a:off x="1200150" y="5475288"/>
          <a:ext cx="23987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80" name="Equation" r:id="rId5" imgW="1054080" imgH="253800" progId="Equation.3">
                  <p:embed/>
                </p:oleObj>
              </mc:Choice>
              <mc:Fallback>
                <p:oleObj name="Equation" r:id="rId5" imgW="10540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475288"/>
                        <a:ext cx="23987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3544" name="Group 8"/>
          <p:cNvGrpSpPr>
            <a:grpSpLocks/>
          </p:cNvGrpSpPr>
          <p:nvPr/>
        </p:nvGrpSpPr>
        <p:grpSpPr bwMode="auto">
          <a:xfrm>
            <a:off x="4648200" y="3200400"/>
            <a:ext cx="4038600" cy="3200400"/>
            <a:chOff x="2928" y="2016"/>
            <a:chExt cx="2544" cy="2016"/>
          </a:xfrm>
        </p:grpSpPr>
        <p:sp>
          <p:nvSpPr>
            <p:cNvPr id="193545" name="Rectangle 9"/>
            <p:cNvSpPr>
              <a:spLocks noChangeArrowheads="1"/>
            </p:cNvSpPr>
            <p:nvPr/>
          </p:nvSpPr>
          <p:spPr bwMode="auto">
            <a:xfrm>
              <a:off x="2928" y="2016"/>
              <a:ext cx="2544" cy="20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6" name="Line 10"/>
            <p:cNvSpPr>
              <a:spLocks noChangeShapeType="1"/>
            </p:cNvSpPr>
            <p:nvPr/>
          </p:nvSpPr>
          <p:spPr bwMode="auto">
            <a:xfrm>
              <a:off x="3474" y="340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7" name="Line 11"/>
            <p:cNvSpPr>
              <a:spLocks noChangeShapeType="1"/>
            </p:cNvSpPr>
            <p:nvPr/>
          </p:nvSpPr>
          <p:spPr bwMode="auto">
            <a:xfrm flipV="1">
              <a:off x="3504" y="220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8" name="Line 12"/>
            <p:cNvSpPr>
              <a:spLocks noChangeShapeType="1"/>
            </p:cNvSpPr>
            <p:nvPr/>
          </p:nvSpPr>
          <p:spPr bwMode="auto">
            <a:xfrm flipH="1">
              <a:off x="3120" y="3408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49" name="Line 13"/>
            <p:cNvSpPr>
              <a:spLocks noChangeShapeType="1"/>
            </p:cNvSpPr>
            <p:nvPr/>
          </p:nvSpPr>
          <p:spPr bwMode="auto">
            <a:xfrm flipH="1">
              <a:off x="3810" y="3408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50" name="Line 14"/>
            <p:cNvSpPr>
              <a:spLocks noChangeShapeType="1"/>
            </p:cNvSpPr>
            <p:nvPr/>
          </p:nvSpPr>
          <p:spPr bwMode="auto">
            <a:xfrm>
              <a:off x="4128" y="2496"/>
              <a:ext cx="3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51" name="Object 15"/>
            <p:cNvGraphicFramePr>
              <a:graphicFrameLocks noChangeAspect="1"/>
            </p:cNvGraphicFramePr>
            <p:nvPr/>
          </p:nvGraphicFramePr>
          <p:xfrm>
            <a:off x="5154" y="3431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1" name="公式" r:id="rId7" imgW="177480" imgH="190440" progId="Equation.3">
                    <p:embed/>
                  </p:oleObj>
                </mc:Choice>
                <mc:Fallback>
                  <p:oleObj name="公式" r:id="rId7" imgW="177480" imgH="1904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4" y="3431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2" name="Object 16"/>
            <p:cNvGraphicFramePr>
              <a:graphicFrameLocks noChangeAspect="1"/>
            </p:cNvGraphicFramePr>
            <p:nvPr/>
          </p:nvGraphicFramePr>
          <p:xfrm>
            <a:off x="5159" y="3071"/>
            <a:ext cx="26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2"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3071"/>
                          <a:ext cx="26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3" name="Object 17"/>
            <p:cNvGraphicFramePr>
              <a:graphicFrameLocks noChangeAspect="1"/>
            </p:cNvGraphicFramePr>
            <p:nvPr/>
          </p:nvGraphicFramePr>
          <p:xfrm>
            <a:off x="3504" y="2160"/>
            <a:ext cx="22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3" name="公式" r:id="rId11" imgW="190440" imgH="241200" progId="Equation.3">
                    <p:embed/>
                  </p:oleObj>
                </mc:Choice>
                <mc:Fallback>
                  <p:oleObj name="公式" r:id="rId11" imgW="19044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160"/>
                          <a:ext cx="22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4" name="Object 18"/>
            <p:cNvGraphicFramePr>
              <a:graphicFrameLocks noChangeAspect="1"/>
            </p:cNvGraphicFramePr>
            <p:nvPr/>
          </p:nvGraphicFramePr>
          <p:xfrm>
            <a:off x="4128" y="2063"/>
            <a:ext cx="26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4" name="Equation" r:id="rId13" imgW="228600" imgH="291960" progId="Equation.3">
                    <p:embed/>
                  </p:oleObj>
                </mc:Choice>
                <mc:Fallback>
                  <p:oleObj name="Equation" r:id="rId13" imgW="228600" imgH="2919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063"/>
                          <a:ext cx="265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5" name="Object 19"/>
            <p:cNvGraphicFramePr>
              <a:graphicFrameLocks noChangeAspect="1"/>
            </p:cNvGraphicFramePr>
            <p:nvPr/>
          </p:nvGraphicFramePr>
          <p:xfrm>
            <a:off x="4530" y="2304"/>
            <a:ext cx="24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5" name="Equation" r:id="rId15" imgW="177480" imgH="228600" progId="Equation.3">
                    <p:embed/>
                  </p:oleObj>
                </mc:Choice>
                <mc:Fallback>
                  <p:oleObj name="Equation" r:id="rId15" imgW="17748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0" y="2304"/>
                          <a:ext cx="242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6" name="Object 20"/>
            <p:cNvGraphicFramePr>
              <a:graphicFrameLocks noChangeAspect="1"/>
            </p:cNvGraphicFramePr>
            <p:nvPr/>
          </p:nvGraphicFramePr>
          <p:xfrm>
            <a:off x="3282" y="3312"/>
            <a:ext cx="1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6" name="Equation" r:id="rId17" imgW="164880" imgH="190440" progId="Equation.3">
                    <p:embed/>
                  </p:oleObj>
                </mc:Choice>
                <mc:Fallback>
                  <p:oleObj name="Equation" r:id="rId17" imgW="164880" imgH="1904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" y="3312"/>
                          <a:ext cx="1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7" name="Object 21"/>
            <p:cNvGraphicFramePr>
              <a:graphicFrameLocks noChangeAspect="1"/>
            </p:cNvGraphicFramePr>
            <p:nvPr/>
          </p:nvGraphicFramePr>
          <p:xfrm>
            <a:off x="3888" y="3387"/>
            <a:ext cx="22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7" name="Equation" r:id="rId19" imgW="203040" imgH="241200" progId="Equation.3">
                    <p:embed/>
                  </p:oleObj>
                </mc:Choice>
                <mc:Fallback>
                  <p:oleObj name="Equation" r:id="rId19" imgW="20304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87"/>
                          <a:ext cx="22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8" name="Object 22"/>
            <p:cNvGraphicFramePr>
              <a:graphicFrameLocks noChangeAspect="1"/>
            </p:cNvGraphicFramePr>
            <p:nvPr/>
          </p:nvGraphicFramePr>
          <p:xfrm>
            <a:off x="3216" y="3744"/>
            <a:ext cx="19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8" name="公式" r:id="rId21" imgW="164880" imgH="164880" progId="Equation.3">
                    <p:embed/>
                  </p:oleObj>
                </mc:Choice>
                <mc:Fallback>
                  <p:oleObj name="公式" r:id="rId21" imgW="164880" imgH="1648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744"/>
                          <a:ext cx="19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59" name="Object 23"/>
            <p:cNvGraphicFramePr>
              <a:graphicFrameLocks noChangeAspect="1"/>
            </p:cNvGraphicFramePr>
            <p:nvPr/>
          </p:nvGraphicFramePr>
          <p:xfrm>
            <a:off x="3906" y="3690"/>
            <a:ext cx="2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89" name="Equation" r:id="rId23" imgW="203040" imgH="228600" progId="Equation.3">
                    <p:embed/>
                  </p:oleObj>
                </mc:Choice>
                <mc:Fallback>
                  <p:oleObj name="Equation" r:id="rId23" imgW="20304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" y="3690"/>
                          <a:ext cx="2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60" name="Object 24"/>
            <p:cNvGraphicFramePr>
              <a:graphicFrameLocks noChangeAspect="1"/>
            </p:cNvGraphicFramePr>
            <p:nvPr/>
          </p:nvGraphicFramePr>
          <p:xfrm>
            <a:off x="3849" y="2276"/>
            <a:ext cx="21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90" name="Equation" r:id="rId25" imgW="203040" imgH="279360" progId="Equation.3">
                    <p:embed/>
                  </p:oleObj>
                </mc:Choice>
                <mc:Fallback>
                  <p:oleObj name="Equation" r:id="rId25" imgW="203040" imgH="2793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9" y="2276"/>
                          <a:ext cx="21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561" name="Object 25"/>
            <p:cNvGraphicFramePr>
              <a:graphicFrameLocks noChangeAspect="1"/>
            </p:cNvGraphicFramePr>
            <p:nvPr/>
          </p:nvGraphicFramePr>
          <p:xfrm>
            <a:off x="3282" y="2384"/>
            <a:ext cx="1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91" name="Equation" r:id="rId27" imgW="152280" imgH="215640" progId="Equation.3">
                    <p:embed/>
                  </p:oleObj>
                </mc:Choice>
                <mc:Fallback>
                  <p:oleObj name="Equation" r:id="rId27" imgW="15228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" y="2384"/>
                          <a:ext cx="19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562" name="Line 26"/>
            <p:cNvSpPr>
              <a:spLocks noChangeShapeType="1"/>
            </p:cNvSpPr>
            <p:nvPr/>
          </p:nvSpPr>
          <p:spPr bwMode="auto">
            <a:xfrm flipV="1">
              <a:off x="4128" y="2208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3563" name="Freeform 27"/>
            <p:cNvSpPr>
              <a:spLocks/>
            </p:cNvSpPr>
            <p:nvPr/>
          </p:nvSpPr>
          <p:spPr bwMode="auto">
            <a:xfrm>
              <a:off x="3696" y="2880"/>
              <a:ext cx="720" cy="144"/>
            </a:xfrm>
            <a:custGeom>
              <a:avLst/>
              <a:gdLst>
                <a:gd name="T0" fmla="*/ 0 w 672"/>
                <a:gd name="T1" fmla="*/ 96 h 104"/>
                <a:gd name="T2" fmla="*/ 48 w 672"/>
                <a:gd name="T3" fmla="*/ 0 h 104"/>
                <a:gd name="T4" fmla="*/ 96 w 672"/>
                <a:gd name="T5" fmla="*/ 96 h 104"/>
                <a:gd name="T6" fmla="*/ 144 w 672"/>
                <a:gd name="T7" fmla="*/ 0 h 104"/>
                <a:gd name="T8" fmla="*/ 192 w 672"/>
                <a:gd name="T9" fmla="*/ 96 h 104"/>
                <a:gd name="T10" fmla="*/ 240 w 672"/>
                <a:gd name="T11" fmla="*/ 0 h 104"/>
                <a:gd name="T12" fmla="*/ 288 w 672"/>
                <a:gd name="T13" fmla="*/ 96 h 104"/>
                <a:gd name="T14" fmla="*/ 336 w 672"/>
                <a:gd name="T15" fmla="*/ 0 h 104"/>
                <a:gd name="T16" fmla="*/ 384 w 672"/>
                <a:gd name="T17" fmla="*/ 96 h 104"/>
                <a:gd name="T18" fmla="*/ 432 w 672"/>
                <a:gd name="T19" fmla="*/ 0 h 104"/>
                <a:gd name="T20" fmla="*/ 480 w 672"/>
                <a:gd name="T21" fmla="*/ 96 h 104"/>
                <a:gd name="T22" fmla="*/ 528 w 672"/>
                <a:gd name="T23" fmla="*/ 48 h 104"/>
                <a:gd name="T24" fmla="*/ 624 w 672"/>
                <a:gd name="T25" fmla="*/ 48 h 104"/>
                <a:gd name="T26" fmla="*/ 672 w 672"/>
                <a:gd name="T27" fmla="*/ 4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104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96"/>
                    <a:pt x="96" y="96"/>
                  </a:cubicBezTo>
                  <a:cubicBezTo>
                    <a:pt x="112" y="96"/>
                    <a:pt x="128" y="0"/>
                    <a:pt x="144" y="0"/>
                  </a:cubicBezTo>
                  <a:cubicBezTo>
                    <a:pt x="160" y="0"/>
                    <a:pt x="176" y="96"/>
                    <a:pt x="192" y="96"/>
                  </a:cubicBezTo>
                  <a:cubicBezTo>
                    <a:pt x="208" y="96"/>
                    <a:pt x="224" y="0"/>
                    <a:pt x="240" y="0"/>
                  </a:cubicBezTo>
                  <a:cubicBezTo>
                    <a:pt x="256" y="0"/>
                    <a:pt x="272" y="96"/>
                    <a:pt x="288" y="96"/>
                  </a:cubicBezTo>
                  <a:cubicBezTo>
                    <a:pt x="304" y="96"/>
                    <a:pt x="320" y="0"/>
                    <a:pt x="336" y="0"/>
                  </a:cubicBezTo>
                  <a:cubicBezTo>
                    <a:pt x="352" y="0"/>
                    <a:pt x="368" y="96"/>
                    <a:pt x="384" y="96"/>
                  </a:cubicBezTo>
                  <a:cubicBezTo>
                    <a:pt x="400" y="96"/>
                    <a:pt x="416" y="0"/>
                    <a:pt x="432" y="0"/>
                  </a:cubicBezTo>
                  <a:cubicBezTo>
                    <a:pt x="448" y="0"/>
                    <a:pt x="464" y="88"/>
                    <a:pt x="480" y="96"/>
                  </a:cubicBezTo>
                  <a:cubicBezTo>
                    <a:pt x="496" y="104"/>
                    <a:pt x="504" y="56"/>
                    <a:pt x="528" y="48"/>
                  </a:cubicBezTo>
                  <a:cubicBezTo>
                    <a:pt x="552" y="40"/>
                    <a:pt x="600" y="48"/>
                    <a:pt x="624" y="48"/>
                  </a:cubicBezTo>
                  <a:cubicBezTo>
                    <a:pt x="648" y="48"/>
                    <a:pt x="660" y="48"/>
                    <a:pt x="672" y="4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 type="none" w="med" len="med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3564" name="Object 28"/>
            <p:cNvGraphicFramePr>
              <a:graphicFrameLocks noChangeAspect="1"/>
            </p:cNvGraphicFramePr>
            <p:nvPr/>
          </p:nvGraphicFramePr>
          <p:xfrm>
            <a:off x="4464" y="2784"/>
            <a:ext cx="2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92" name="Equation" r:id="rId29" imgW="177480" imgH="228600" progId="Equation.3">
                    <p:embed/>
                  </p:oleObj>
                </mc:Choice>
                <mc:Fallback>
                  <p:oleObj name="Equation" r:id="rId29" imgW="17748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784"/>
                          <a:ext cx="2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/>
          <p:cNvGrpSpPr>
            <a:grpSpLocks/>
          </p:cNvGrpSpPr>
          <p:nvPr/>
        </p:nvGrpSpPr>
        <p:grpSpPr bwMode="auto">
          <a:xfrm>
            <a:off x="533400" y="1676400"/>
            <a:ext cx="8153400" cy="4114800"/>
            <a:chOff x="336" y="1056"/>
            <a:chExt cx="5136" cy="2592"/>
          </a:xfrm>
        </p:grpSpPr>
        <p:sp>
          <p:nvSpPr>
            <p:cNvPr id="194563" name="Rectangle 3"/>
            <p:cNvSpPr>
              <a:spLocks noChangeArrowheads="1"/>
            </p:cNvSpPr>
            <p:nvPr/>
          </p:nvSpPr>
          <p:spPr bwMode="auto">
            <a:xfrm>
              <a:off x="336" y="1056"/>
              <a:ext cx="5136" cy="25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64" name="Rectangle 4"/>
            <p:cNvSpPr>
              <a:spLocks noChangeArrowheads="1"/>
            </p:cNvSpPr>
            <p:nvPr/>
          </p:nvSpPr>
          <p:spPr bwMode="auto">
            <a:xfrm>
              <a:off x="864" y="1824"/>
              <a:ext cx="288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565" name="Object 5"/>
            <p:cNvGraphicFramePr>
              <a:graphicFrameLocks noChangeAspect="1"/>
            </p:cNvGraphicFramePr>
            <p:nvPr/>
          </p:nvGraphicFramePr>
          <p:xfrm>
            <a:off x="816" y="1342"/>
            <a:ext cx="494" cy="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8" name="剪辑" r:id="rId3" imgW="2559600" imgH="3660480" progId="MS_ClipArt_Gallery.2">
                    <p:embed/>
                  </p:oleObj>
                </mc:Choice>
                <mc:Fallback>
                  <p:oleObj name="剪辑" r:id="rId3" imgW="2559600" imgH="366048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42"/>
                          <a:ext cx="494" cy="8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66" name="Line 6"/>
            <p:cNvSpPr>
              <a:spLocks noChangeShapeType="1"/>
            </p:cNvSpPr>
            <p:nvPr/>
          </p:nvSpPr>
          <p:spPr bwMode="auto">
            <a:xfrm>
              <a:off x="624" y="2206"/>
              <a:ext cx="398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567" name="Object 7"/>
            <p:cNvGraphicFramePr>
              <a:graphicFrameLocks noChangeAspect="1"/>
            </p:cNvGraphicFramePr>
            <p:nvPr/>
          </p:nvGraphicFramePr>
          <p:xfrm flipH="1">
            <a:off x="3792" y="1342"/>
            <a:ext cx="435" cy="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09" name="ClipArt" r:id="rId5" imgW="1838880" imgH="3660480" progId="MS_ClipArt_Gallery.2">
                    <p:embed/>
                  </p:oleObj>
                </mc:Choice>
                <mc:Fallback>
                  <p:oleObj name="ClipArt" r:id="rId5" imgW="1838880" imgH="366048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792" y="1342"/>
                          <a:ext cx="435" cy="8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68" name="Rectangle 8"/>
            <p:cNvSpPr>
              <a:spLocks noChangeArrowheads="1"/>
            </p:cNvSpPr>
            <p:nvPr/>
          </p:nvSpPr>
          <p:spPr bwMode="auto">
            <a:xfrm>
              <a:off x="336" y="1068"/>
              <a:ext cx="336" cy="11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球投出</a:t>
              </a:r>
              <a:r>
                <a:rPr lang="zh-CN" altLang="en-US">
                  <a:solidFill>
                    <a:srgbClr val="CC0000"/>
                  </a:solidFill>
                </a:rPr>
                <a:t>前</a:t>
              </a:r>
            </a:p>
          </p:txBody>
        </p:sp>
        <p:sp>
          <p:nvSpPr>
            <p:cNvPr id="194569" name="Rectangle 9"/>
            <p:cNvSpPr>
              <a:spLocks noChangeArrowheads="1"/>
            </p:cNvSpPr>
            <p:nvPr/>
          </p:nvSpPr>
          <p:spPr bwMode="auto">
            <a:xfrm>
              <a:off x="1056" y="1294"/>
              <a:ext cx="336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0" name="Oval 10"/>
            <p:cNvSpPr>
              <a:spLocks noChangeArrowheads="1"/>
            </p:cNvSpPr>
            <p:nvPr/>
          </p:nvSpPr>
          <p:spPr bwMode="auto">
            <a:xfrm>
              <a:off x="1008" y="134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5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1" name="Line 11"/>
            <p:cNvSpPr>
              <a:spLocks noChangeShapeType="1"/>
            </p:cNvSpPr>
            <p:nvPr/>
          </p:nvSpPr>
          <p:spPr bwMode="auto">
            <a:xfrm flipV="1">
              <a:off x="1056" y="1534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4572" name="Group 12"/>
            <p:cNvGrpSpPr>
              <a:grpSpLocks/>
            </p:cNvGrpSpPr>
            <p:nvPr/>
          </p:nvGrpSpPr>
          <p:grpSpPr bwMode="auto">
            <a:xfrm>
              <a:off x="1296" y="1312"/>
              <a:ext cx="977" cy="295"/>
              <a:chOff x="1296" y="1312"/>
              <a:chExt cx="977" cy="295"/>
            </a:xfrm>
          </p:grpSpPr>
          <p:graphicFrame>
            <p:nvGraphicFramePr>
              <p:cNvPr id="194573" name="Object 13"/>
              <p:cNvGraphicFramePr>
                <a:graphicFrameLocks noChangeAspect="1"/>
              </p:cNvGraphicFramePr>
              <p:nvPr/>
            </p:nvGraphicFramePr>
            <p:xfrm>
              <a:off x="2044" y="1312"/>
              <a:ext cx="229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10" name="Equation" r:id="rId7" imgW="177480" imgH="228600" progId="Equation.3">
                      <p:embed/>
                    </p:oleObj>
                  </mc:Choice>
                  <mc:Fallback>
                    <p:oleObj name="Equation" r:id="rId7" imgW="177480" imgH="2286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4" y="1312"/>
                            <a:ext cx="229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574" name="Freeform 14"/>
              <p:cNvSpPr>
                <a:spLocks/>
              </p:cNvSpPr>
              <p:nvPr/>
            </p:nvSpPr>
            <p:spPr bwMode="auto">
              <a:xfrm>
                <a:off x="1296" y="1390"/>
                <a:ext cx="720" cy="144"/>
              </a:xfrm>
              <a:custGeom>
                <a:avLst/>
                <a:gdLst>
                  <a:gd name="T0" fmla="*/ 0 w 672"/>
                  <a:gd name="T1" fmla="*/ 96 h 104"/>
                  <a:gd name="T2" fmla="*/ 48 w 672"/>
                  <a:gd name="T3" fmla="*/ 0 h 104"/>
                  <a:gd name="T4" fmla="*/ 96 w 672"/>
                  <a:gd name="T5" fmla="*/ 96 h 104"/>
                  <a:gd name="T6" fmla="*/ 144 w 672"/>
                  <a:gd name="T7" fmla="*/ 0 h 104"/>
                  <a:gd name="T8" fmla="*/ 192 w 672"/>
                  <a:gd name="T9" fmla="*/ 96 h 104"/>
                  <a:gd name="T10" fmla="*/ 240 w 672"/>
                  <a:gd name="T11" fmla="*/ 0 h 104"/>
                  <a:gd name="T12" fmla="*/ 288 w 672"/>
                  <a:gd name="T13" fmla="*/ 96 h 104"/>
                  <a:gd name="T14" fmla="*/ 336 w 672"/>
                  <a:gd name="T15" fmla="*/ 0 h 104"/>
                  <a:gd name="T16" fmla="*/ 384 w 672"/>
                  <a:gd name="T17" fmla="*/ 96 h 104"/>
                  <a:gd name="T18" fmla="*/ 432 w 672"/>
                  <a:gd name="T19" fmla="*/ 0 h 104"/>
                  <a:gd name="T20" fmla="*/ 480 w 672"/>
                  <a:gd name="T21" fmla="*/ 96 h 104"/>
                  <a:gd name="T22" fmla="*/ 528 w 672"/>
                  <a:gd name="T23" fmla="*/ 48 h 104"/>
                  <a:gd name="T24" fmla="*/ 624 w 672"/>
                  <a:gd name="T25" fmla="*/ 48 h 104"/>
                  <a:gd name="T26" fmla="*/ 672 w 672"/>
                  <a:gd name="T27" fmla="*/ 4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 type="none" w="med" len="med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575" name="Line 15"/>
            <p:cNvSpPr>
              <a:spLocks noChangeShapeType="1"/>
            </p:cNvSpPr>
            <p:nvPr/>
          </p:nvSpPr>
          <p:spPr bwMode="auto">
            <a:xfrm>
              <a:off x="1008" y="1824"/>
              <a:ext cx="2928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576" name="Object 16"/>
            <p:cNvGraphicFramePr>
              <a:graphicFrameLocks noChangeAspect="1"/>
            </p:cNvGraphicFramePr>
            <p:nvPr/>
          </p:nvGraphicFramePr>
          <p:xfrm>
            <a:off x="2496" y="1600"/>
            <a:ext cx="2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1" name="Equation" r:id="rId9" imgW="190440" imgH="253800" progId="Equation.3">
                    <p:embed/>
                  </p:oleObj>
                </mc:Choice>
                <mc:Fallback>
                  <p:oleObj name="Equation" r:id="rId9" imgW="190440" imgH="253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600"/>
                          <a:ext cx="2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77" name="Object 17"/>
            <p:cNvGraphicFramePr>
              <a:graphicFrameLocks noChangeAspect="1"/>
            </p:cNvGraphicFramePr>
            <p:nvPr/>
          </p:nvGraphicFramePr>
          <p:xfrm>
            <a:off x="4416" y="1488"/>
            <a:ext cx="912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2" name="Equation" r:id="rId11" imgW="787320" imgH="609480" progId="Equation.3">
                    <p:embed/>
                  </p:oleObj>
                </mc:Choice>
                <mc:Fallback>
                  <p:oleObj name="Equation" r:id="rId11" imgW="787320" imgH="609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488"/>
                          <a:ext cx="912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578" name="Object 18"/>
          <p:cNvGraphicFramePr>
            <a:graphicFrameLocks noChangeAspect="1"/>
          </p:cNvGraphicFramePr>
          <p:nvPr/>
        </p:nvGraphicFramePr>
        <p:xfrm>
          <a:off x="6858000" y="5181600"/>
          <a:ext cx="182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3" name="公式" r:id="rId13" imgW="901440" imgH="317160" progId="Equation.3">
                  <p:embed/>
                </p:oleObj>
              </mc:Choice>
              <mc:Fallback>
                <p:oleObj name="公式" r:id="rId13" imgW="901440" imgH="317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81600"/>
                        <a:ext cx="1828800" cy="609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9" name="Object 19"/>
          <p:cNvGraphicFramePr>
            <a:graphicFrameLocks noChangeAspect="1"/>
          </p:cNvGraphicFramePr>
          <p:nvPr/>
        </p:nvGraphicFramePr>
        <p:xfrm>
          <a:off x="3810000" y="4721225"/>
          <a:ext cx="1981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4" name="Equation" r:id="rId15" imgW="1143000" imgH="609480" progId="Equation.3">
                  <p:embed/>
                </p:oleObj>
              </mc:Choice>
              <mc:Fallback>
                <p:oleObj name="Equation" r:id="rId15" imgW="1143000" imgH="609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21225"/>
                        <a:ext cx="1981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0" name="Text Box 20"/>
          <p:cNvSpPr txBox="1">
            <a:spLocks noChangeArrowheads="1"/>
          </p:cNvSpPr>
          <p:nvPr/>
        </p:nvSpPr>
        <p:spPr bwMode="auto">
          <a:xfrm>
            <a:off x="457200" y="59436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Arial" charset="0"/>
              </a:rPr>
              <a:t>结果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: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观察者先看到投出后的球，后看到投出前的球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.</a:t>
            </a:r>
          </a:p>
        </p:txBody>
      </p: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381000" y="65405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试计算球被投出前后的瞬间，球所发出的光波达到观察者所需要的时间</a:t>
            </a:r>
            <a:r>
              <a:rPr lang="en-US" altLang="zh-CN"/>
              <a:t>. (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根据</a:t>
            </a:r>
            <a:r>
              <a:rPr lang="zh-CN" altLang="en-US">
                <a:solidFill>
                  <a:schemeClr val="tx1"/>
                </a:solidFill>
              </a:rPr>
              <a:t>伽利略变换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94582" name="Group 22"/>
          <p:cNvGrpSpPr>
            <a:grpSpLocks/>
          </p:cNvGrpSpPr>
          <p:nvPr/>
        </p:nvGrpSpPr>
        <p:grpSpPr bwMode="auto">
          <a:xfrm>
            <a:off x="533400" y="3886200"/>
            <a:ext cx="6781800" cy="1908175"/>
            <a:chOff x="336" y="2448"/>
            <a:chExt cx="4272" cy="1202"/>
          </a:xfrm>
        </p:grpSpPr>
        <p:sp>
          <p:nvSpPr>
            <p:cNvPr id="194583" name="Line 23"/>
            <p:cNvSpPr>
              <a:spLocks noChangeShapeType="1"/>
            </p:cNvSpPr>
            <p:nvPr/>
          </p:nvSpPr>
          <p:spPr bwMode="auto">
            <a:xfrm>
              <a:off x="528" y="364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584" name="Object 24"/>
            <p:cNvGraphicFramePr>
              <a:graphicFrameLocks noChangeAspect="1"/>
            </p:cNvGraphicFramePr>
            <p:nvPr/>
          </p:nvGraphicFramePr>
          <p:xfrm flipH="1">
            <a:off x="3840" y="2784"/>
            <a:ext cx="435" cy="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15" name="ClipArt" r:id="rId17" imgW="1838880" imgH="3660480" progId="MS_ClipArt_Gallery.2">
                    <p:embed/>
                  </p:oleObj>
                </mc:Choice>
                <mc:Fallback>
                  <p:oleObj name="ClipArt" r:id="rId17" imgW="1838880" imgH="3660480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3840" y="2784"/>
                          <a:ext cx="435" cy="8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585" name="Text Box 25"/>
            <p:cNvSpPr txBox="1">
              <a:spLocks noChangeArrowheads="1"/>
            </p:cNvSpPr>
            <p:nvPr/>
          </p:nvSpPr>
          <p:spPr bwMode="auto">
            <a:xfrm>
              <a:off x="336" y="2496"/>
              <a:ext cx="336" cy="11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球投出</a:t>
              </a:r>
              <a:r>
                <a:rPr lang="zh-CN" altLang="en-US">
                  <a:solidFill>
                    <a:srgbClr val="0000FF"/>
                  </a:solidFill>
                </a:rPr>
                <a:t>后</a:t>
              </a:r>
            </a:p>
          </p:txBody>
        </p:sp>
        <p:grpSp>
          <p:nvGrpSpPr>
            <p:cNvPr id="194586" name="Group 26"/>
            <p:cNvGrpSpPr>
              <a:grpSpLocks/>
            </p:cNvGrpSpPr>
            <p:nvPr/>
          </p:nvGrpSpPr>
          <p:grpSpPr bwMode="auto">
            <a:xfrm>
              <a:off x="816" y="2448"/>
              <a:ext cx="1920" cy="1202"/>
              <a:chOff x="816" y="2448"/>
              <a:chExt cx="1920" cy="1202"/>
            </a:xfrm>
          </p:grpSpPr>
          <p:graphicFrame>
            <p:nvGraphicFramePr>
              <p:cNvPr id="194587" name="Object 27"/>
              <p:cNvGraphicFramePr>
                <a:graphicFrameLocks noChangeAspect="1"/>
              </p:cNvGraphicFramePr>
              <p:nvPr/>
            </p:nvGraphicFramePr>
            <p:xfrm>
              <a:off x="816" y="2736"/>
              <a:ext cx="498" cy="9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16" name="剪辑" r:id="rId18" imgW="2559600" imgH="3660480" progId="MS_ClipArt_Gallery.2">
                      <p:embed/>
                    </p:oleObj>
                  </mc:Choice>
                  <mc:Fallback>
                    <p:oleObj name="剪辑" r:id="rId18" imgW="2559600" imgH="3660480" progId="MS_ClipArt_Gallery.2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2736"/>
                            <a:ext cx="498" cy="9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588" name="Rectangle 28"/>
              <p:cNvSpPr>
                <a:spLocks noChangeArrowheads="1"/>
              </p:cNvSpPr>
              <p:nvPr/>
            </p:nvSpPr>
            <p:spPr bwMode="auto">
              <a:xfrm>
                <a:off x="1104" y="2448"/>
                <a:ext cx="432" cy="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589" name="Object 29"/>
              <p:cNvGraphicFramePr>
                <a:graphicFrameLocks noChangeAspect="1"/>
              </p:cNvGraphicFramePr>
              <p:nvPr/>
            </p:nvGraphicFramePr>
            <p:xfrm>
              <a:off x="2160" y="2731"/>
              <a:ext cx="576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17" name="Equation" r:id="rId19" imgW="533160" imgH="228600" progId="Equation.3">
                      <p:embed/>
                    </p:oleObj>
                  </mc:Choice>
                  <mc:Fallback>
                    <p:oleObj name="Equation" r:id="rId19" imgW="533160" imgH="2286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731"/>
                            <a:ext cx="576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590" name="Freeform 30"/>
              <p:cNvSpPr>
                <a:spLocks/>
              </p:cNvSpPr>
              <p:nvPr/>
            </p:nvSpPr>
            <p:spPr bwMode="auto">
              <a:xfrm>
                <a:off x="1440" y="2832"/>
                <a:ext cx="720" cy="144"/>
              </a:xfrm>
              <a:custGeom>
                <a:avLst/>
                <a:gdLst>
                  <a:gd name="T0" fmla="*/ 0 w 672"/>
                  <a:gd name="T1" fmla="*/ 96 h 104"/>
                  <a:gd name="T2" fmla="*/ 48 w 672"/>
                  <a:gd name="T3" fmla="*/ 0 h 104"/>
                  <a:gd name="T4" fmla="*/ 96 w 672"/>
                  <a:gd name="T5" fmla="*/ 96 h 104"/>
                  <a:gd name="T6" fmla="*/ 144 w 672"/>
                  <a:gd name="T7" fmla="*/ 0 h 104"/>
                  <a:gd name="T8" fmla="*/ 192 w 672"/>
                  <a:gd name="T9" fmla="*/ 96 h 104"/>
                  <a:gd name="T10" fmla="*/ 240 w 672"/>
                  <a:gd name="T11" fmla="*/ 0 h 104"/>
                  <a:gd name="T12" fmla="*/ 288 w 672"/>
                  <a:gd name="T13" fmla="*/ 96 h 104"/>
                  <a:gd name="T14" fmla="*/ 336 w 672"/>
                  <a:gd name="T15" fmla="*/ 0 h 104"/>
                  <a:gd name="T16" fmla="*/ 384 w 672"/>
                  <a:gd name="T17" fmla="*/ 96 h 104"/>
                  <a:gd name="T18" fmla="*/ 432 w 672"/>
                  <a:gd name="T19" fmla="*/ 0 h 104"/>
                  <a:gd name="T20" fmla="*/ 480 w 672"/>
                  <a:gd name="T21" fmla="*/ 96 h 104"/>
                  <a:gd name="T22" fmla="*/ 528 w 672"/>
                  <a:gd name="T23" fmla="*/ 48 h 104"/>
                  <a:gd name="T24" fmla="*/ 624 w 672"/>
                  <a:gd name="T25" fmla="*/ 48 h 104"/>
                  <a:gd name="T26" fmla="*/ 672 w 672"/>
                  <a:gd name="T27" fmla="*/ 4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104">
                    <a:moveTo>
                      <a:pt x="0" y="96"/>
                    </a:moveTo>
                    <a:cubicBezTo>
                      <a:pt x="16" y="48"/>
                      <a:pt x="32" y="0"/>
                      <a:pt x="48" y="0"/>
                    </a:cubicBezTo>
                    <a:cubicBezTo>
                      <a:pt x="64" y="0"/>
                      <a:pt x="80" y="96"/>
                      <a:pt x="96" y="96"/>
                    </a:cubicBezTo>
                    <a:cubicBezTo>
                      <a:pt x="112" y="96"/>
                      <a:pt x="128" y="0"/>
                      <a:pt x="144" y="0"/>
                    </a:cubicBezTo>
                    <a:cubicBezTo>
                      <a:pt x="160" y="0"/>
                      <a:pt x="176" y="96"/>
                      <a:pt x="192" y="96"/>
                    </a:cubicBezTo>
                    <a:cubicBezTo>
                      <a:pt x="208" y="96"/>
                      <a:pt x="224" y="0"/>
                      <a:pt x="240" y="0"/>
                    </a:cubicBezTo>
                    <a:cubicBezTo>
                      <a:pt x="256" y="0"/>
                      <a:pt x="272" y="96"/>
                      <a:pt x="288" y="96"/>
                    </a:cubicBezTo>
                    <a:cubicBezTo>
                      <a:pt x="304" y="96"/>
                      <a:pt x="320" y="0"/>
                      <a:pt x="336" y="0"/>
                    </a:cubicBezTo>
                    <a:cubicBezTo>
                      <a:pt x="352" y="0"/>
                      <a:pt x="368" y="96"/>
                      <a:pt x="384" y="96"/>
                    </a:cubicBezTo>
                    <a:cubicBezTo>
                      <a:pt x="400" y="96"/>
                      <a:pt x="416" y="0"/>
                      <a:pt x="432" y="0"/>
                    </a:cubicBezTo>
                    <a:cubicBezTo>
                      <a:pt x="448" y="0"/>
                      <a:pt x="464" y="88"/>
                      <a:pt x="480" y="96"/>
                    </a:cubicBezTo>
                    <a:cubicBezTo>
                      <a:pt x="496" y="104"/>
                      <a:pt x="504" y="56"/>
                      <a:pt x="528" y="48"/>
                    </a:cubicBezTo>
                    <a:cubicBezTo>
                      <a:pt x="552" y="40"/>
                      <a:pt x="600" y="48"/>
                      <a:pt x="624" y="48"/>
                    </a:cubicBezTo>
                    <a:cubicBezTo>
                      <a:pt x="648" y="48"/>
                      <a:pt x="660" y="48"/>
                      <a:pt x="672" y="48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 type="none" w="med" len="med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591" name="Object 31"/>
              <p:cNvGraphicFramePr>
                <a:graphicFrameLocks noChangeAspect="1"/>
              </p:cNvGraphicFramePr>
              <p:nvPr/>
            </p:nvGraphicFramePr>
            <p:xfrm>
              <a:off x="1824" y="2544"/>
              <a:ext cx="227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18" name="Equation" r:id="rId21" imgW="177480" imgH="228600" progId="Equation.3">
                      <p:embed/>
                    </p:oleObj>
                  </mc:Choice>
                  <mc:Fallback>
                    <p:oleObj name="Equation" r:id="rId21" imgW="177480" imgH="2286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544"/>
                            <a:ext cx="227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592" name="Rectangle 32"/>
              <p:cNvSpPr>
                <a:spLocks noChangeArrowheads="1"/>
              </p:cNvSpPr>
              <p:nvPr/>
            </p:nvSpPr>
            <p:spPr bwMode="auto">
              <a:xfrm>
                <a:off x="1008" y="2688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593" name="Freeform 33"/>
              <p:cNvSpPr>
                <a:spLocks/>
              </p:cNvSpPr>
              <p:nvPr/>
            </p:nvSpPr>
            <p:spPr bwMode="auto">
              <a:xfrm>
                <a:off x="1008" y="2832"/>
                <a:ext cx="96" cy="144"/>
              </a:xfrm>
              <a:custGeom>
                <a:avLst/>
                <a:gdLst>
                  <a:gd name="T0" fmla="*/ 0 w 96"/>
                  <a:gd name="T1" fmla="*/ 96 h 96"/>
                  <a:gd name="T2" fmla="*/ 96 w 96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" h="96">
                    <a:moveTo>
                      <a:pt x="0" y="96"/>
                    </a:moveTo>
                    <a:cubicBezTo>
                      <a:pt x="40" y="56"/>
                      <a:pt x="80" y="16"/>
                      <a:pt x="96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594" name="Freeform 34"/>
              <p:cNvSpPr>
                <a:spLocks/>
              </p:cNvSpPr>
              <p:nvPr/>
            </p:nvSpPr>
            <p:spPr bwMode="auto">
              <a:xfrm>
                <a:off x="1008" y="3024"/>
                <a:ext cx="144" cy="48"/>
              </a:xfrm>
              <a:custGeom>
                <a:avLst/>
                <a:gdLst>
                  <a:gd name="T0" fmla="*/ 0 w 48"/>
                  <a:gd name="T1" fmla="*/ 48 h 48"/>
                  <a:gd name="T2" fmla="*/ 48 w 48"/>
                  <a:gd name="T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48">
                    <a:moveTo>
                      <a:pt x="0" y="48"/>
                    </a:moveTo>
                    <a:cubicBezTo>
                      <a:pt x="20" y="28"/>
                      <a:pt x="40" y="8"/>
                      <a:pt x="4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595" name="Line 35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596" name="Oval 36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56078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90" name="Text Box 14"/>
          <p:cNvSpPr txBox="1">
            <a:spLocks noChangeArrowheads="1"/>
          </p:cNvSpPr>
          <p:nvPr/>
        </p:nvSpPr>
        <p:spPr bwMode="auto">
          <a:xfrm>
            <a:off x="1258888" y="5492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CC0000"/>
                </a:solidFill>
              </a:rPr>
              <a:t>机械波</a:t>
            </a:r>
          </a:p>
        </p:txBody>
      </p:sp>
      <p:sp>
        <p:nvSpPr>
          <p:cNvPr id="203791" name="Text Box 15"/>
          <p:cNvSpPr txBox="1">
            <a:spLocks noChangeArrowheads="1"/>
          </p:cNvSpPr>
          <p:nvPr/>
        </p:nvSpPr>
        <p:spPr bwMode="auto">
          <a:xfrm>
            <a:off x="6156325" y="549275"/>
            <a:ext cx="2081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CC0000"/>
                </a:solidFill>
              </a:rPr>
              <a:t>电磁波</a:t>
            </a:r>
            <a:r>
              <a:rPr kumimoji="1" lang="en-US" altLang="zh-CN">
                <a:solidFill>
                  <a:srgbClr val="CC0000"/>
                </a:solidFill>
              </a:rPr>
              <a:t>(</a:t>
            </a:r>
            <a:r>
              <a:rPr kumimoji="1" lang="zh-CN" altLang="en-US">
                <a:solidFill>
                  <a:srgbClr val="CC0000"/>
                </a:solidFill>
              </a:rPr>
              <a:t>光）</a:t>
            </a:r>
          </a:p>
        </p:txBody>
      </p:sp>
      <p:sp>
        <p:nvSpPr>
          <p:cNvPr id="203792" name="Line 16"/>
          <p:cNvSpPr>
            <a:spLocks noChangeShapeType="1"/>
          </p:cNvSpPr>
          <p:nvPr/>
        </p:nvSpPr>
        <p:spPr bwMode="auto">
          <a:xfrm>
            <a:off x="468313" y="1052513"/>
            <a:ext cx="8458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93" name="Text Box 17"/>
          <p:cNvSpPr txBox="1">
            <a:spLocks noChangeArrowheads="1"/>
          </p:cNvSpPr>
          <p:nvPr/>
        </p:nvSpPr>
        <p:spPr bwMode="auto">
          <a:xfrm>
            <a:off x="395288" y="1125538"/>
            <a:ext cx="42068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</a:rPr>
              <a:t>1</a:t>
            </a:r>
            <a:r>
              <a:rPr kumimoji="1" lang="zh-CN" altLang="en-US">
                <a:solidFill>
                  <a:schemeClr val="tx1"/>
                </a:solidFill>
              </a:rPr>
              <a:t>）依靠弹性媒质传播，</a:t>
            </a:r>
          </a:p>
          <a:p>
            <a:r>
              <a:rPr kumimoji="1" lang="zh-CN" altLang="en-US">
                <a:solidFill>
                  <a:schemeClr val="tx1"/>
                </a:solidFill>
              </a:rPr>
              <a:t>其波速由弹性模量和媒质密度决定。</a:t>
            </a:r>
          </a:p>
        </p:txBody>
      </p:sp>
      <p:graphicFrame>
        <p:nvGraphicFramePr>
          <p:cNvPr id="203794" name="Object 18"/>
          <p:cNvGraphicFramePr>
            <a:graphicFrameLocks noChangeAspect="1"/>
          </p:cNvGraphicFramePr>
          <p:nvPr/>
        </p:nvGraphicFramePr>
        <p:xfrm>
          <a:off x="2195513" y="2060575"/>
          <a:ext cx="115093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0" name="公式" r:id="rId4" imgW="533160" imgH="469800" progId="Equation.3">
                  <p:embed/>
                </p:oleObj>
              </mc:Choice>
              <mc:Fallback>
                <p:oleObj name="公式" r:id="rId4" imgW="53316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0575"/>
                        <a:ext cx="1150937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5" name="Text Box 19"/>
          <p:cNvSpPr txBox="1">
            <a:spLocks noChangeArrowheads="1"/>
          </p:cNvSpPr>
          <p:nvPr/>
        </p:nvSpPr>
        <p:spPr bwMode="auto">
          <a:xfrm>
            <a:off x="539750" y="31416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如声波在空气中传播</a:t>
            </a:r>
          </a:p>
        </p:txBody>
      </p:sp>
      <p:sp>
        <p:nvSpPr>
          <p:cNvPr id="203796" name="Text Box 20"/>
          <p:cNvSpPr txBox="1">
            <a:spLocks noChangeArrowheads="1"/>
          </p:cNvSpPr>
          <p:nvPr/>
        </p:nvSpPr>
        <p:spPr bwMode="auto">
          <a:xfrm>
            <a:off x="684213" y="5157788"/>
            <a:ext cx="39020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</a:rPr>
              <a:t>2</a:t>
            </a:r>
            <a:r>
              <a:rPr kumimoji="1" lang="zh-CN" altLang="en-US">
                <a:solidFill>
                  <a:schemeClr val="tx1"/>
                </a:solidFill>
              </a:rPr>
              <a:t>）波速是相对于和静止媒质保持相对静止的参照系的波速。</a:t>
            </a:r>
          </a:p>
        </p:txBody>
      </p:sp>
      <p:sp>
        <p:nvSpPr>
          <p:cNvPr id="203797" name="Text Box 21"/>
          <p:cNvSpPr txBox="1">
            <a:spLocks noChangeArrowheads="1"/>
          </p:cNvSpPr>
          <p:nvPr/>
        </p:nvSpPr>
        <p:spPr bwMode="auto">
          <a:xfrm>
            <a:off x="4932363" y="1125538"/>
            <a:ext cx="40401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</a:rPr>
              <a:t>1</a:t>
            </a:r>
            <a:r>
              <a:rPr kumimoji="1" lang="zh-CN" altLang="en-US">
                <a:solidFill>
                  <a:schemeClr val="tx1"/>
                </a:solidFill>
              </a:rPr>
              <a:t>）依靠弥漫宇宙的“以太”（</a:t>
            </a:r>
            <a:r>
              <a:rPr kumimoji="1" lang="en-US" altLang="zh-CN">
                <a:solidFill>
                  <a:schemeClr val="tx1"/>
                </a:solidFill>
              </a:rPr>
              <a:t>Aether</a:t>
            </a:r>
            <a:r>
              <a:rPr kumimoji="1" lang="zh-CN" altLang="en-US">
                <a:solidFill>
                  <a:schemeClr val="tx1"/>
                </a:solidFill>
              </a:rPr>
              <a:t>）传播。</a:t>
            </a:r>
          </a:p>
        </p:txBody>
      </p:sp>
      <p:graphicFrame>
        <p:nvGraphicFramePr>
          <p:cNvPr id="203798" name="Object 22"/>
          <p:cNvGraphicFramePr>
            <a:graphicFrameLocks noChangeAspect="1"/>
          </p:cNvGraphicFramePr>
          <p:nvPr/>
        </p:nvGraphicFramePr>
        <p:xfrm>
          <a:off x="6156325" y="2060575"/>
          <a:ext cx="11699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21" name="公式" r:id="rId6" imgW="558720" imgH="469800" progId="Equation.3">
                  <p:embed/>
                </p:oleObj>
              </mc:Choice>
              <mc:Fallback>
                <p:oleObj name="公式" r:id="rId6" imgW="55872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060575"/>
                        <a:ext cx="1169988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5165725" y="3141663"/>
            <a:ext cx="39782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</a:rPr>
              <a:t>C</a:t>
            </a:r>
            <a:r>
              <a:rPr kumimoji="1" lang="zh-CN" altLang="en-US">
                <a:solidFill>
                  <a:schemeClr val="tx1"/>
                </a:solidFill>
              </a:rPr>
              <a:t>很大，故“以太”应比钢还硬且星体在其中运动时要畅行无阻。</a:t>
            </a: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5076825" y="4581525"/>
            <a:ext cx="3749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</a:rPr>
              <a:t>2</a:t>
            </a:r>
            <a:r>
              <a:rPr kumimoji="1" lang="zh-CN" altLang="en-US">
                <a:solidFill>
                  <a:schemeClr val="tx1"/>
                </a:solidFill>
              </a:rPr>
              <a:t>）</a:t>
            </a:r>
            <a:r>
              <a:rPr kumimoji="1" lang="en-US" altLang="zh-CN">
                <a:solidFill>
                  <a:schemeClr val="tx1"/>
                </a:solidFill>
              </a:rPr>
              <a:t>C</a:t>
            </a:r>
            <a:r>
              <a:rPr kumimoji="1" lang="zh-CN" altLang="en-US">
                <a:solidFill>
                  <a:schemeClr val="tx1"/>
                </a:solidFill>
              </a:rPr>
              <a:t>是相对“以太”参照系的速度</a:t>
            </a:r>
          </a:p>
        </p:txBody>
      </p:sp>
      <p:sp>
        <p:nvSpPr>
          <p:cNvPr id="203801" name="Text Box 25"/>
          <p:cNvSpPr txBox="1">
            <a:spLocks noChangeArrowheads="1"/>
          </p:cNvSpPr>
          <p:nvPr/>
        </p:nvSpPr>
        <p:spPr bwMode="auto">
          <a:xfrm>
            <a:off x="5165725" y="5589588"/>
            <a:ext cx="3978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</a:rPr>
              <a:t>“</a:t>
            </a:r>
            <a:r>
              <a:rPr kumimoji="1" lang="zh-CN" altLang="en-US">
                <a:solidFill>
                  <a:schemeClr val="tx1"/>
                </a:solidFill>
              </a:rPr>
              <a:t>以太”是宇宙间的绝对静止参照 系。</a:t>
            </a:r>
          </a:p>
        </p:txBody>
      </p:sp>
      <p:sp>
        <p:nvSpPr>
          <p:cNvPr id="203802" name="Line 26"/>
          <p:cNvSpPr>
            <a:spLocks noChangeShapeType="1"/>
          </p:cNvSpPr>
          <p:nvPr/>
        </p:nvSpPr>
        <p:spPr bwMode="auto">
          <a:xfrm flipH="1">
            <a:off x="4643438" y="549275"/>
            <a:ext cx="0" cy="60483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3803" name="Group 27"/>
          <p:cNvGrpSpPr>
            <a:grpSpLocks/>
          </p:cNvGrpSpPr>
          <p:nvPr/>
        </p:nvGrpSpPr>
        <p:grpSpPr bwMode="auto">
          <a:xfrm>
            <a:off x="250825" y="3716338"/>
            <a:ext cx="4038600" cy="1524000"/>
            <a:chOff x="48" y="2400"/>
            <a:chExt cx="2544" cy="960"/>
          </a:xfrm>
        </p:grpSpPr>
        <p:grpSp>
          <p:nvGrpSpPr>
            <p:cNvPr id="203804" name="Group 28"/>
            <p:cNvGrpSpPr>
              <a:grpSpLocks/>
            </p:cNvGrpSpPr>
            <p:nvPr/>
          </p:nvGrpSpPr>
          <p:grpSpPr bwMode="auto">
            <a:xfrm>
              <a:off x="336" y="2400"/>
              <a:ext cx="2256" cy="768"/>
              <a:chOff x="336" y="2400"/>
              <a:chExt cx="2256" cy="768"/>
            </a:xfrm>
          </p:grpSpPr>
          <p:sp>
            <p:nvSpPr>
              <p:cNvPr id="203805" name="Oval 29"/>
              <p:cNvSpPr>
                <a:spLocks noChangeArrowheads="1"/>
              </p:cNvSpPr>
              <p:nvPr/>
            </p:nvSpPr>
            <p:spPr bwMode="auto">
              <a:xfrm>
                <a:off x="1383" y="2614"/>
                <a:ext cx="384" cy="480"/>
              </a:xfrm>
              <a:prstGeom prst="ellipse">
                <a:avLst/>
              </a:prstGeom>
              <a:noFill/>
              <a:ln w="38100">
                <a:solidFill>
                  <a:srgbClr val="99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06" name="Rectangle 30"/>
              <p:cNvSpPr>
                <a:spLocks noChangeArrowheads="1"/>
              </p:cNvSpPr>
              <p:nvPr/>
            </p:nvSpPr>
            <p:spPr bwMode="auto">
              <a:xfrm>
                <a:off x="1296" y="2400"/>
                <a:ext cx="240" cy="7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07" name="Oval 31"/>
              <p:cNvSpPr>
                <a:spLocks noChangeArrowheads="1"/>
              </p:cNvSpPr>
              <p:nvPr/>
            </p:nvSpPr>
            <p:spPr bwMode="auto">
              <a:xfrm>
                <a:off x="1791" y="2614"/>
                <a:ext cx="384" cy="480"/>
              </a:xfrm>
              <a:prstGeom prst="ellipse">
                <a:avLst/>
              </a:prstGeom>
              <a:noFill/>
              <a:ln w="38100">
                <a:solidFill>
                  <a:srgbClr val="99FF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08" name="Rectangle 32"/>
              <p:cNvSpPr>
                <a:spLocks noChangeArrowheads="1"/>
              </p:cNvSpPr>
              <p:nvPr/>
            </p:nvSpPr>
            <p:spPr bwMode="auto">
              <a:xfrm>
                <a:off x="1776" y="2400"/>
                <a:ext cx="240" cy="7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09" name="Oval 33"/>
              <p:cNvSpPr>
                <a:spLocks noChangeArrowheads="1"/>
              </p:cNvSpPr>
              <p:nvPr/>
            </p:nvSpPr>
            <p:spPr bwMode="auto">
              <a:xfrm>
                <a:off x="960" y="2592"/>
                <a:ext cx="384" cy="4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0" name="Rectangle 34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240" cy="7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1" name="Oval 35"/>
              <p:cNvSpPr>
                <a:spLocks noChangeArrowheads="1"/>
              </p:cNvSpPr>
              <p:nvPr/>
            </p:nvSpPr>
            <p:spPr bwMode="auto">
              <a:xfrm>
                <a:off x="619" y="2592"/>
                <a:ext cx="341" cy="48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6FF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812" name="Rectangle 36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213" cy="7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3813" name="Group 37"/>
              <p:cNvGrpSpPr>
                <a:grpSpLocks/>
              </p:cNvGrpSpPr>
              <p:nvPr/>
            </p:nvGrpSpPr>
            <p:grpSpPr bwMode="auto">
              <a:xfrm>
                <a:off x="336" y="2448"/>
                <a:ext cx="2256" cy="720"/>
                <a:chOff x="576" y="2448"/>
                <a:chExt cx="2256" cy="720"/>
              </a:xfrm>
            </p:grpSpPr>
            <p:sp>
              <p:nvSpPr>
                <p:cNvPr id="203814" name="Line 38"/>
                <p:cNvSpPr>
                  <a:spLocks noChangeShapeType="1"/>
                </p:cNvSpPr>
                <p:nvPr/>
              </p:nvSpPr>
              <p:spPr bwMode="auto">
                <a:xfrm>
                  <a:off x="576" y="3168"/>
                  <a:ext cx="2256" cy="0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3815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576" y="2448"/>
                  <a:ext cx="0" cy="720"/>
                </a:xfrm>
                <a:prstGeom prst="line">
                  <a:avLst/>
                </a:prstGeom>
                <a:noFill/>
                <a:ln w="762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203816" name="Beetvn9.wav">
                <a:hlinkClick r:id="" action="ppaction://media"/>
              </p:cNvPr>
              <p:cNvPicPr>
                <a:picLocks noRot="1" noChangeAspect="1" noChangeArrowheads="1"/>
              </p:cNvPicPr>
              <p:nvPr>
                <a:audioFile r:link="rId2"/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2640"/>
                <a:ext cx="432" cy="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3817" name="Line 41"/>
            <p:cNvSpPr>
              <a:spLocks noChangeShapeType="1"/>
            </p:cNvSpPr>
            <p:nvPr/>
          </p:nvSpPr>
          <p:spPr bwMode="auto">
            <a:xfrm flipH="1">
              <a:off x="48" y="3168"/>
              <a:ext cx="288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90" grpId="0" autoUpdateAnimBg="0"/>
      <p:bldP spid="203791" grpId="0" autoUpdateAnimBg="0"/>
      <p:bldP spid="203793" grpId="0" autoUpdateAnimBg="0"/>
      <p:bldP spid="203795" grpId="0" autoUpdateAnimBg="0"/>
      <p:bldP spid="203796" grpId="0" autoUpdateAnimBg="0"/>
      <p:bldP spid="203797" grpId="0" autoUpdateAnimBg="0"/>
      <p:bldP spid="203799" grpId="0" autoUpdateAnimBg="0"/>
      <p:bldP spid="203800" grpId="0" autoUpdateAnimBg="0"/>
      <p:bldP spid="20380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ext Box 2"/>
          <p:cNvSpPr txBox="1">
            <a:spLocks noChangeArrowheads="1"/>
          </p:cNvSpPr>
          <p:nvPr/>
        </p:nvSpPr>
        <p:spPr bwMode="auto">
          <a:xfrm>
            <a:off x="609600" y="11430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/>
              <a:t>     </a:t>
            </a:r>
            <a:r>
              <a:rPr lang="zh-CN" altLang="en-US"/>
              <a:t>迈克尔孙 </a:t>
            </a:r>
            <a:r>
              <a:rPr lang="en-US" altLang="zh-CN"/>
              <a:t>— </a:t>
            </a:r>
            <a:r>
              <a:rPr lang="zh-CN" altLang="en-US"/>
              <a:t>莫雷实验</a:t>
            </a:r>
            <a:endParaRPr lang="zh-CN" altLang="en-US">
              <a:solidFill>
                <a:srgbClr val="CC0000"/>
              </a:solidFill>
            </a:endParaRP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584600" y="2564904"/>
            <a:ext cx="8001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为了测量地球相对于“以太”的运动 </a:t>
            </a:r>
            <a:r>
              <a:rPr lang="en-US" altLang="zh-CN" dirty="0"/>
              <a:t>,   </a:t>
            </a:r>
            <a:r>
              <a:rPr lang="en-US" altLang="zh-CN" b="0" dirty="0"/>
              <a:t>1881</a:t>
            </a:r>
            <a:r>
              <a:rPr lang="zh-CN" altLang="en-US" dirty="0" smtClean="0"/>
              <a:t>年迈</a:t>
            </a:r>
            <a:r>
              <a:rPr lang="zh-CN" altLang="en-US" dirty="0"/>
              <a:t>克尔孙用他自制的干涉仪进行测量</a:t>
            </a:r>
            <a:r>
              <a:rPr lang="en-US" altLang="zh-CN" dirty="0"/>
              <a:t>,  </a:t>
            </a:r>
            <a:r>
              <a:rPr lang="zh-CN" altLang="en-US" dirty="0"/>
              <a:t>没有结果 </a:t>
            </a:r>
            <a:r>
              <a:rPr lang="en-US" altLang="zh-CN" dirty="0"/>
              <a:t>. </a:t>
            </a:r>
            <a:r>
              <a:rPr lang="en-US" altLang="zh-CN" b="0" dirty="0" smtClean="0"/>
              <a:t>1887</a:t>
            </a:r>
            <a:r>
              <a:rPr lang="zh-CN" altLang="en-US" dirty="0"/>
              <a:t>年他与莫雷以更高的精度重新做了此类实验</a:t>
            </a:r>
            <a:r>
              <a:rPr lang="en-US" altLang="zh-CN" dirty="0" smtClean="0"/>
              <a:t>,</a:t>
            </a:r>
            <a:r>
              <a:rPr lang="zh-CN" altLang="en-US" dirty="0" smtClean="0"/>
              <a:t>仍</a:t>
            </a:r>
            <a:r>
              <a:rPr lang="zh-CN" altLang="en-US" dirty="0"/>
              <a:t>得到零结果</a:t>
            </a:r>
            <a:r>
              <a:rPr lang="en-US" altLang="zh-CN" dirty="0"/>
              <a:t>,    </a:t>
            </a:r>
            <a:r>
              <a:rPr lang="zh-CN" altLang="en-US" dirty="0"/>
              <a:t>即</a:t>
            </a:r>
            <a:r>
              <a:rPr lang="zh-CN" altLang="en-US" dirty="0">
                <a:solidFill>
                  <a:srgbClr val="CC0000"/>
                </a:solidFill>
              </a:rPr>
              <a:t>未观测到地球相对“以太”的</a:t>
            </a:r>
            <a:r>
              <a:rPr lang="zh-CN" altLang="en-US" dirty="0" smtClean="0">
                <a:solidFill>
                  <a:srgbClr val="CC0000"/>
                </a:solidFill>
              </a:rPr>
              <a:t>运动 </a:t>
            </a:r>
            <a:r>
              <a:rPr lang="en-US" altLang="zh-CN" dirty="0">
                <a:solidFill>
                  <a:srgbClr val="CC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86" name="Group 2"/>
          <p:cNvGrpSpPr>
            <a:grpSpLocks/>
          </p:cNvGrpSpPr>
          <p:nvPr/>
        </p:nvGrpSpPr>
        <p:grpSpPr bwMode="auto">
          <a:xfrm>
            <a:off x="457200" y="685800"/>
            <a:ext cx="8229600" cy="2514600"/>
            <a:chOff x="288" y="480"/>
            <a:chExt cx="5184" cy="1584"/>
          </a:xfrm>
        </p:grpSpPr>
        <p:sp>
          <p:nvSpPr>
            <p:cNvPr id="195587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588" name="Group 4"/>
            <p:cNvGrpSpPr>
              <a:grpSpLocks/>
            </p:cNvGrpSpPr>
            <p:nvPr/>
          </p:nvGrpSpPr>
          <p:grpSpPr bwMode="auto">
            <a:xfrm>
              <a:off x="432" y="576"/>
              <a:ext cx="1824" cy="1370"/>
              <a:chOff x="432" y="576"/>
              <a:chExt cx="1824" cy="1370"/>
            </a:xfrm>
          </p:grpSpPr>
          <p:sp>
            <p:nvSpPr>
              <p:cNvPr id="195589" name="Rectangle 5"/>
              <p:cNvSpPr>
                <a:spLocks noChangeArrowheads="1"/>
              </p:cNvSpPr>
              <p:nvPr/>
            </p:nvSpPr>
            <p:spPr bwMode="auto">
              <a:xfrm>
                <a:off x="977" y="697"/>
                <a:ext cx="299" cy="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90" name="Rectangle 6"/>
              <p:cNvSpPr>
                <a:spLocks noChangeArrowheads="1"/>
              </p:cNvSpPr>
              <p:nvPr/>
            </p:nvSpPr>
            <p:spPr bwMode="auto">
              <a:xfrm>
                <a:off x="1673" y="1096"/>
                <a:ext cx="34" cy="2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91" name="Line 7"/>
              <p:cNvSpPr>
                <a:spLocks noChangeShapeType="1"/>
              </p:cNvSpPr>
              <p:nvPr/>
            </p:nvSpPr>
            <p:spPr bwMode="auto">
              <a:xfrm>
                <a:off x="1143" y="733"/>
                <a:ext cx="0" cy="98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92" name="Line 8"/>
              <p:cNvSpPr>
                <a:spLocks noChangeShapeType="1"/>
              </p:cNvSpPr>
              <p:nvPr/>
            </p:nvSpPr>
            <p:spPr bwMode="auto">
              <a:xfrm flipH="1">
                <a:off x="712" y="1278"/>
                <a:ext cx="961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93" name="Line 9"/>
              <p:cNvSpPr>
                <a:spLocks noChangeShapeType="1"/>
              </p:cNvSpPr>
              <p:nvPr/>
            </p:nvSpPr>
            <p:spPr bwMode="auto">
              <a:xfrm flipV="1">
                <a:off x="1077" y="1205"/>
                <a:ext cx="132" cy="14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94" name="AutoShape 10"/>
              <p:cNvSpPr>
                <a:spLocks noChangeArrowheads="1"/>
              </p:cNvSpPr>
              <p:nvPr/>
            </p:nvSpPr>
            <p:spPr bwMode="auto">
              <a:xfrm>
                <a:off x="1081" y="1728"/>
                <a:ext cx="144" cy="218"/>
              </a:xfrm>
              <a:prstGeom prst="can">
                <a:avLst>
                  <a:gd name="adj" fmla="val 37847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595" name="AutoShape 11"/>
              <p:cNvSpPr>
                <a:spLocks noChangeArrowheads="1"/>
              </p:cNvSpPr>
              <p:nvPr/>
            </p:nvSpPr>
            <p:spPr bwMode="auto">
              <a:xfrm>
                <a:off x="1344" y="1584"/>
                <a:ext cx="265" cy="109"/>
              </a:xfrm>
              <a:prstGeom prst="rightArrow">
                <a:avLst>
                  <a:gd name="adj1" fmla="val 50000"/>
                  <a:gd name="adj2" fmla="val 60780"/>
                </a:avLst>
              </a:prstGeom>
              <a:solidFill>
                <a:srgbClr val="FFEB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596" name="Object 12"/>
              <p:cNvGraphicFramePr>
                <a:graphicFrameLocks noChangeAspect="1"/>
              </p:cNvGraphicFramePr>
              <p:nvPr/>
            </p:nvGraphicFramePr>
            <p:xfrm>
              <a:off x="1629" y="1488"/>
              <a:ext cx="203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87" name="Equation" r:id="rId3" imgW="177480" imgH="228600" progId="Equation.3">
                      <p:embed/>
                    </p:oleObj>
                  </mc:Choice>
                  <mc:Fallback>
                    <p:oleObj name="Equation" r:id="rId3" imgW="177480" imgH="2286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9" y="1488"/>
                            <a:ext cx="203" cy="2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597" name="Group 13"/>
              <p:cNvGrpSpPr>
                <a:grpSpLocks/>
              </p:cNvGrpSpPr>
              <p:nvPr/>
            </p:nvGrpSpPr>
            <p:grpSpPr bwMode="auto">
              <a:xfrm>
                <a:off x="432" y="1136"/>
                <a:ext cx="384" cy="272"/>
                <a:chOff x="432" y="1136"/>
                <a:chExt cx="384" cy="272"/>
              </a:xfrm>
            </p:grpSpPr>
            <p:sp>
              <p:nvSpPr>
                <p:cNvPr id="19559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622" y="1178"/>
                  <a:ext cx="194" cy="16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599" name="Line 15"/>
                <p:cNvSpPr>
                  <a:spLocks noChangeShapeType="1"/>
                </p:cNvSpPr>
                <p:nvPr/>
              </p:nvSpPr>
              <p:spPr bwMode="auto">
                <a:xfrm>
                  <a:off x="645" y="1152"/>
                  <a:ext cx="122" cy="22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5600" name="Object 16"/>
                <p:cNvGraphicFramePr>
                  <a:graphicFrameLocks noChangeAspect="1"/>
                </p:cNvGraphicFramePr>
                <p:nvPr/>
              </p:nvGraphicFramePr>
              <p:xfrm>
                <a:off x="432" y="1136"/>
                <a:ext cx="186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688" name="Equation" r:id="rId5" imgW="152280" imgH="215640" progId="Equation.3">
                        <p:embed/>
                      </p:oleObj>
                    </mc:Choice>
                    <mc:Fallback>
                      <p:oleObj name="Equation" r:id="rId5" imgW="152280" imgH="21564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" y="1136"/>
                              <a:ext cx="186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5601" name="Text Box 17"/>
              <p:cNvSpPr txBox="1">
                <a:spLocks noChangeArrowheads="1"/>
              </p:cNvSpPr>
              <p:nvPr/>
            </p:nvSpPr>
            <p:spPr bwMode="auto">
              <a:xfrm>
                <a:off x="912" y="1008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195602" name="Text Box 18"/>
              <p:cNvSpPr txBox="1">
                <a:spLocks noChangeArrowheads="1"/>
              </p:cNvSpPr>
              <p:nvPr/>
            </p:nvSpPr>
            <p:spPr bwMode="auto">
              <a:xfrm>
                <a:off x="1632" y="816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95603" name="Text Box 19"/>
              <p:cNvSpPr txBox="1">
                <a:spLocks noChangeArrowheads="1"/>
              </p:cNvSpPr>
              <p:nvPr/>
            </p:nvSpPr>
            <p:spPr bwMode="auto">
              <a:xfrm>
                <a:off x="1296" y="576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sp>
          <p:nvSpPr>
            <p:cNvPr id="195604" name="Text Box 20"/>
            <p:cNvSpPr txBox="1">
              <a:spLocks noChangeArrowheads="1"/>
            </p:cNvSpPr>
            <p:nvPr/>
          </p:nvSpPr>
          <p:spPr bwMode="auto">
            <a:xfrm>
              <a:off x="816" y="163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</p:grpSp>
      <p:sp>
        <p:nvSpPr>
          <p:cNvPr id="195605" name="Text Box 21"/>
          <p:cNvSpPr txBox="1">
            <a:spLocks noChangeArrowheads="1"/>
          </p:cNvSpPr>
          <p:nvPr/>
        </p:nvSpPr>
        <p:spPr bwMode="auto">
          <a:xfrm>
            <a:off x="1600200" y="3048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95606" name="Group 22"/>
          <p:cNvGrpSpPr>
            <a:grpSpLocks/>
          </p:cNvGrpSpPr>
          <p:nvPr/>
        </p:nvGrpSpPr>
        <p:grpSpPr bwMode="auto">
          <a:xfrm>
            <a:off x="3317875" y="3810000"/>
            <a:ext cx="2397125" cy="1565275"/>
            <a:chOff x="2090" y="2400"/>
            <a:chExt cx="1510" cy="986"/>
          </a:xfrm>
        </p:grpSpPr>
        <p:grpSp>
          <p:nvGrpSpPr>
            <p:cNvPr id="195607" name="Group 23"/>
            <p:cNvGrpSpPr>
              <a:grpSpLocks/>
            </p:cNvGrpSpPr>
            <p:nvPr/>
          </p:nvGrpSpPr>
          <p:grpSpPr bwMode="auto">
            <a:xfrm>
              <a:off x="2112" y="2400"/>
              <a:ext cx="1487" cy="327"/>
              <a:chOff x="2209" y="2400"/>
              <a:chExt cx="1487" cy="327"/>
            </a:xfrm>
          </p:grpSpPr>
          <p:sp>
            <p:nvSpPr>
              <p:cNvPr id="195608" name="Text Box 24"/>
              <p:cNvSpPr txBox="1">
                <a:spLocks noChangeArrowheads="1"/>
              </p:cNvSpPr>
              <p:nvPr/>
            </p:nvSpPr>
            <p:spPr bwMode="auto">
              <a:xfrm>
                <a:off x="2209" y="2400"/>
                <a:ext cx="148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G</a:t>
                </a:r>
                <a:r>
                  <a:rPr lang="en-US" altLang="zh-CN" sz="2400" i="1">
                    <a:solidFill>
                      <a:srgbClr val="000000"/>
                    </a:solidFill>
                  </a:rPr>
                  <a:t>       </a:t>
                </a:r>
                <a:r>
                  <a:rPr lang="en-US" altLang="zh-CN">
                    <a:solidFill>
                      <a:srgbClr val="000000"/>
                    </a:solidFill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</a:rPr>
                  <a:t>1</a:t>
                </a:r>
                <a:r>
                  <a:rPr lang="en-US" altLang="zh-CN" sz="2400" i="1">
                    <a:solidFill>
                      <a:srgbClr val="000000"/>
                    </a:solidFill>
                  </a:rPr>
                  <a:t>        </a:t>
                </a:r>
                <a:r>
                  <a:rPr lang="en-US" altLang="zh-CN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195609" name="Line 25"/>
              <p:cNvSpPr>
                <a:spLocks noChangeShapeType="1"/>
              </p:cNvSpPr>
              <p:nvPr/>
            </p:nvSpPr>
            <p:spPr bwMode="auto">
              <a:xfrm>
                <a:off x="2438" y="2552"/>
                <a:ext cx="2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10" name="Line 26"/>
              <p:cNvSpPr>
                <a:spLocks noChangeShapeType="1"/>
              </p:cNvSpPr>
              <p:nvPr/>
            </p:nvSpPr>
            <p:spPr bwMode="auto">
              <a:xfrm>
                <a:off x="3063" y="2552"/>
                <a:ext cx="297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5611" name="Object 27"/>
            <p:cNvGraphicFramePr>
              <a:graphicFrameLocks noChangeAspect="1"/>
            </p:cNvGraphicFramePr>
            <p:nvPr/>
          </p:nvGraphicFramePr>
          <p:xfrm>
            <a:off x="2090" y="2704"/>
            <a:ext cx="1510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89" name="Equation" r:id="rId7" imgW="1688760" imgH="609480" progId="Equation.3">
                    <p:embed/>
                  </p:oleObj>
                </mc:Choice>
                <mc:Fallback>
                  <p:oleObj name="Equation" r:id="rId7" imgW="1688760" imgH="6094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2704"/>
                          <a:ext cx="1510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12" name="Group 28"/>
          <p:cNvGrpSpPr>
            <a:grpSpLocks/>
          </p:cNvGrpSpPr>
          <p:nvPr/>
        </p:nvGrpSpPr>
        <p:grpSpPr bwMode="auto">
          <a:xfrm>
            <a:off x="6172200" y="3824288"/>
            <a:ext cx="2743200" cy="1662112"/>
            <a:chOff x="3888" y="2409"/>
            <a:chExt cx="1728" cy="1047"/>
          </a:xfrm>
        </p:grpSpPr>
        <p:grpSp>
          <p:nvGrpSpPr>
            <p:cNvPr id="195613" name="Group 29"/>
            <p:cNvGrpSpPr>
              <a:grpSpLocks/>
            </p:cNvGrpSpPr>
            <p:nvPr/>
          </p:nvGrpSpPr>
          <p:grpSpPr bwMode="auto">
            <a:xfrm>
              <a:off x="3888" y="2409"/>
              <a:ext cx="1728" cy="327"/>
              <a:chOff x="3936" y="2409"/>
              <a:chExt cx="1728" cy="327"/>
            </a:xfrm>
          </p:grpSpPr>
          <p:sp>
            <p:nvSpPr>
              <p:cNvPr id="195614" name="Text Box 30"/>
              <p:cNvSpPr txBox="1">
                <a:spLocks noChangeArrowheads="1"/>
              </p:cNvSpPr>
              <p:nvPr/>
            </p:nvSpPr>
            <p:spPr bwMode="auto">
              <a:xfrm>
                <a:off x="3936" y="2409"/>
                <a:ext cx="17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G </a:t>
                </a:r>
                <a:r>
                  <a:rPr lang="en-US" altLang="zh-CN" i="1">
                    <a:solidFill>
                      <a:srgbClr val="000000"/>
                    </a:solidFill>
                  </a:rPr>
                  <a:t>      </a:t>
                </a:r>
                <a:r>
                  <a:rPr lang="en-US" altLang="zh-CN">
                    <a:solidFill>
                      <a:srgbClr val="000000"/>
                    </a:solidFill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</a:rPr>
                  <a:t>2</a:t>
                </a:r>
                <a:r>
                  <a:rPr lang="en-US" altLang="zh-CN" i="1">
                    <a:solidFill>
                      <a:srgbClr val="000000"/>
                    </a:solidFill>
                  </a:rPr>
                  <a:t>       </a:t>
                </a:r>
                <a:r>
                  <a:rPr lang="en-US" altLang="zh-CN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195615" name="Line 31"/>
              <p:cNvSpPr>
                <a:spLocks noChangeShapeType="1"/>
              </p:cNvSpPr>
              <p:nvPr/>
            </p:nvSpPr>
            <p:spPr bwMode="auto">
              <a:xfrm>
                <a:off x="4222" y="2544"/>
                <a:ext cx="29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16" name="Line 32"/>
              <p:cNvSpPr>
                <a:spLocks noChangeShapeType="1"/>
              </p:cNvSpPr>
              <p:nvPr/>
            </p:nvSpPr>
            <p:spPr bwMode="auto">
              <a:xfrm>
                <a:off x="4838" y="2544"/>
                <a:ext cx="29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5617" name="Object 33"/>
            <p:cNvGraphicFramePr>
              <a:graphicFrameLocks noChangeAspect="1"/>
            </p:cNvGraphicFramePr>
            <p:nvPr/>
          </p:nvGraphicFramePr>
          <p:xfrm>
            <a:off x="3888" y="2678"/>
            <a:ext cx="1584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0" name="Equation" r:id="rId9" imgW="1726920" imgH="736560" progId="Equation.3">
                    <p:embed/>
                  </p:oleObj>
                </mc:Choice>
                <mc:Fallback>
                  <p:oleObj name="Equation" r:id="rId9" imgW="1726920" imgH="7365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78"/>
                          <a:ext cx="1584" cy="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618" name="Object 34"/>
          <p:cNvGraphicFramePr>
            <a:graphicFrameLocks noChangeAspect="1"/>
          </p:cNvGraphicFramePr>
          <p:nvPr/>
        </p:nvGraphicFramePr>
        <p:xfrm>
          <a:off x="2971800" y="5445125"/>
          <a:ext cx="25685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1" name="Equation" r:id="rId11" imgW="1701720" imgH="761760" progId="Equation.3">
                  <p:embed/>
                </p:oleObj>
              </mc:Choice>
              <mc:Fallback>
                <p:oleObj name="Equation" r:id="rId11" imgW="1701720" imgH="7617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45125"/>
                        <a:ext cx="25685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19" name="Object 35"/>
          <p:cNvGraphicFramePr>
            <a:graphicFrameLocks noChangeAspect="1"/>
          </p:cNvGraphicFramePr>
          <p:nvPr/>
        </p:nvGraphicFramePr>
        <p:xfrm>
          <a:off x="5867400" y="5491163"/>
          <a:ext cx="29368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92" name="Equation" r:id="rId13" imgW="2197080" imgH="761760" progId="Equation.3">
                  <p:embed/>
                </p:oleObj>
              </mc:Choice>
              <mc:Fallback>
                <p:oleObj name="Equation" r:id="rId13" imgW="2197080" imgH="7617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91163"/>
                        <a:ext cx="29368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620" name="Group 36"/>
          <p:cNvGrpSpPr>
            <a:grpSpLocks/>
          </p:cNvGrpSpPr>
          <p:nvPr/>
        </p:nvGrpSpPr>
        <p:grpSpPr bwMode="auto">
          <a:xfrm>
            <a:off x="3886200" y="838200"/>
            <a:ext cx="1784350" cy="2233613"/>
            <a:chOff x="2448" y="576"/>
            <a:chExt cx="1124" cy="1407"/>
          </a:xfrm>
        </p:grpSpPr>
        <p:grpSp>
          <p:nvGrpSpPr>
            <p:cNvPr id="195621" name="Group 37"/>
            <p:cNvGrpSpPr>
              <a:grpSpLocks/>
            </p:cNvGrpSpPr>
            <p:nvPr/>
          </p:nvGrpSpPr>
          <p:grpSpPr bwMode="auto">
            <a:xfrm>
              <a:off x="2448" y="576"/>
              <a:ext cx="1056" cy="327"/>
              <a:chOff x="2496" y="576"/>
              <a:chExt cx="1056" cy="327"/>
            </a:xfrm>
          </p:grpSpPr>
          <p:sp>
            <p:nvSpPr>
              <p:cNvPr id="195622" name="Text Box 38"/>
              <p:cNvSpPr txBox="1">
                <a:spLocks noChangeArrowheads="1"/>
              </p:cNvSpPr>
              <p:nvPr/>
            </p:nvSpPr>
            <p:spPr bwMode="auto">
              <a:xfrm>
                <a:off x="2496" y="576"/>
                <a:ext cx="10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G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        </a:t>
                </a:r>
                <a:r>
                  <a:rPr lang="en-US" altLang="zh-CN">
                    <a:solidFill>
                      <a:srgbClr val="000000"/>
                    </a:solidFill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5623" name="Line 39"/>
              <p:cNvSpPr>
                <a:spLocks noChangeShapeType="1"/>
              </p:cNvSpPr>
              <p:nvPr/>
            </p:nvSpPr>
            <p:spPr bwMode="auto">
              <a:xfrm>
                <a:off x="2736" y="72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5624" name="Group 40"/>
            <p:cNvGrpSpPr>
              <a:grpSpLocks/>
            </p:cNvGrpSpPr>
            <p:nvPr/>
          </p:nvGrpSpPr>
          <p:grpSpPr bwMode="auto">
            <a:xfrm>
              <a:off x="2448" y="960"/>
              <a:ext cx="1124" cy="1023"/>
              <a:chOff x="2448" y="1248"/>
              <a:chExt cx="1124" cy="1023"/>
            </a:xfrm>
          </p:grpSpPr>
          <p:sp>
            <p:nvSpPr>
              <p:cNvPr id="195625" name="Line 41"/>
              <p:cNvSpPr>
                <a:spLocks noChangeShapeType="1"/>
              </p:cNvSpPr>
              <p:nvPr/>
            </p:nvSpPr>
            <p:spPr bwMode="auto">
              <a:xfrm flipH="1">
                <a:off x="2511" y="1994"/>
                <a:ext cx="353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26" name="Line 42"/>
              <p:cNvSpPr>
                <a:spLocks noChangeShapeType="1"/>
              </p:cNvSpPr>
              <p:nvPr/>
            </p:nvSpPr>
            <p:spPr bwMode="auto">
              <a:xfrm flipV="1">
                <a:off x="2864" y="1248"/>
                <a:ext cx="0" cy="74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27" name="Line 43"/>
              <p:cNvSpPr>
                <a:spLocks noChangeShapeType="1"/>
              </p:cNvSpPr>
              <p:nvPr/>
            </p:nvSpPr>
            <p:spPr bwMode="auto">
              <a:xfrm flipV="1">
                <a:off x="2511" y="1248"/>
                <a:ext cx="353" cy="7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628" name="Object 44"/>
              <p:cNvGraphicFramePr>
                <a:graphicFrameLocks noChangeAspect="1"/>
              </p:cNvGraphicFramePr>
              <p:nvPr/>
            </p:nvGraphicFramePr>
            <p:xfrm>
              <a:off x="2448" y="1468"/>
              <a:ext cx="237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93" name="Equation" r:id="rId15" imgW="177480" imgH="228600" progId="Equation.3">
                      <p:embed/>
                    </p:oleObj>
                  </mc:Choice>
                  <mc:Fallback>
                    <p:oleObj name="Equation" r:id="rId15" imgW="177480" imgH="2286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1468"/>
                            <a:ext cx="237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629" name="Object 45"/>
              <p:cNvGraphicFramePr>
                <a:graphicFrameLocks noChangeAspect="1"/>
              </p:cNvGraphicFramePr>
              <p:nvPr/>
            </p:nvGraphicFramePr>
            <p:xfrm>
              <a:off x="2864" y="1489"/>
              <a:ext cx="708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94" name="Equation" r:id="rId17" imgW="952200" imgH="368280" progId="Equation.3">
                      <p:embed/>
                    </p:oleObj>
                  </mc:Choice>
                  <mc:Fallback>
                    <p:oleObj name="Equation" r:id="rId17" imgW="952200" imgH="36828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4" y="1489"/>
                            <a:ext cx="708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630" name="Object 46"/>
              <p:cNvGraphicFramePr>
                <a:graphicFrameLocks noChangeAspect="1"/>
              </p:cNvGraphicFramePr>
              <p:nvPr/>
            </p:nvGraphicFramePr>
            <p:xfrm>
              <a:off x="2550" y="2014"/>
              <a:ext cx="33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95" name="Equation" r:id="rId19" imgW="355320" imgH="253800" progId="Equation.3">
                      <p:embed/>
                    </p:oleObj>
                  </mc:Choice>
                  <mc:Fallback>
                    <p:oleObj name="Equation" r:id="rId19" imgW="355320" imgH="25380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0" y="2014"/>
                            <a:ext cx="330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5631" name="Group 47"/>
          <p:cNvGrpSpPr>
            <a:grpSpLocks/>
          </p:cNvGrpSpPr>
          <p:nvPr/>
        </p:nvGrpSpPr>
        <p:grpSpPr bwMode="auto">
          <a:xfrm>
            <a:off x="6324600" y="852488"/>
            <a:ext cx="2057400" cy="2043112"/>
            <a:chOff x="3984" y="585"/>
            <a:chExt cx="1296" cy="1287"/>
          </a:xfrm>
        </p:grpSpPr>
        <p:grpSp>
          <p:nvGrpSpPr>
            <p:cNvPr id="195632" name="Group 48"/>
            <p:cNvGrpSpPr>
              <a:grpSpLocks/>
            </p:cNvGrpSpPr>
            <p:nvPr/>
          </p:nvGrpSpPr>
          <p:grpSpPr bwMode="auto">
            <a:xfrm>
              <a:off x="3984" y="585"/>
              <a:ext cx="1200" cy="327"/>
              <a:chOff x="3984" y="585"/>
              <a:chExt cx="1200" cy="327"/>
            </a:xfrm>
          </p:grpSpPr>
          <p:sp>
            <p:nvSpPr>
              <p:cNvPr id="195633" name="Text Box 49"/>
              <p:cNvSpPr txBox="1">
                <a:spLocks noChangeArrowheads="1"/>
              </p:cNvSpPr>
              <p:nvPr/>
            </p:nvSpPr>
            <p:spPr bwMode="auto">
              <a:xfrm>
                <a:off x="3984" y="585"/>
                <a:ext cx="12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</a:rPr>
                  <a:t>2</a:t>
                </a:r>
                <a:r>
                  <a:rPr lang="en-US" altLang="zh-CN" sz="2400" i="1">
                    <a:solidFill>
                      <a:srgbClr val="000000"/>
                    </a:solidFill>
                  </a:rPr>
                  <a:t>           </a:t>
                </a:r>
                <a:r>
                  <a:rPr lang="en-US" altLang="zh-CN">
                    <a:solidFill>
                      <a:srgbClr val="000000"/>
                    </a:solidFill>
                  </a:rPr>
                  <a:t>G</a:t>
                </a:r>
              </a:p>
            </p:txBody>
          </p:sp>
          <p:sp>
            <p:nvSpPr>
              <p:cNvPr id="195634" name="Line 50"/>
              <p:cNvSpPr>
                <a:spLocks noChangeShapeType="1"/>
              </p:cNvSpPr>
              <p:nvPr/>
            </p:nvSpPr>
            <p:spPr bwMode="auto">
              <a:xfrm>
                <a:off x="4331" y="720"/>
                <a:ext cx="45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5635" name="Group 51"/>
            <p:cNvGrpSpPr>
              <a:grpSpLocks/>
            </p:cNvGrpSpPr>
            <p:nvPr/>
          </p:nvGrpSpPr>
          <p:grpSpPr bwMode="auto">
            <a:xfrm>
              <a:off x="4080" y="936"/>
              <a:ext cx="1200" cy="936"/>
              <a:chOff x="4080" y="1224"/>
              <a:chExt cx="1200" cy="936"/>
            </a:xfrm>
          </p:grpSpPr>
          <p:sp>
            <p:nvSpPr>
              <p:cNvPr id="195636" name="Line 52"/>
              <p:cNvSpPr>
                <a:spLocks noChangeShapeType="1"/>
              </p:cNvSpPr>
              <p:nvPr/>
            </p:nvSpPr>
            <p:spPr bwMode="auto">
              <a:xfrm flipH="1">
                <a:off x="4190" y="1450"/>
                <a:ext cx="36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7" name="Line 53"/>
              <p:cNvSpPr>
                <a:spLocks noChangeShapeType="1"/>
              </p:cNvSpPr>
              <p:nvPr/>
            </p:nvSpPr>
            <p:spPr bwMode="auto">
              <a:xfrm flipV="1">
                <a:off x="4552" y="1450"/>
                <a:ext cx="0" cy="71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38" name="Line 54"/>
              <p:cNvSpPr>
                <a:spLocks noChangeShapeType="1"/>
              </p:cNvSpPr>
              <p:nvPr/>
            </p:nvSpPr>
            <p:spPr bwMode="auto">
              <a:xfrm>
                <a:off x="4190" y="1450"/>
                <a:ext cx="362" cy="71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639" name="Object 55"/>
              <p:cNvGraphicFramePr>
                <a:graphicFrameLocks noChangeAspect="1"/>
              </p:cNvGraphicFramePr>
              <p:nvPr/>
            </p:nvGraphicFramePr>
            <p:xfrm>
              <a:off x="4080" y="1675"/>
              <a:ext cx="231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96" name="Equation" r:id="rId21" imgW="177480" imgH="228600" progId="Equation.3">
                      <p:embed/>
                    </p:oleObj>
                  </mc:Choice>
                  <mc:Fallback>
                    <p:oleObj name="Equation" r:id="rId21" imgW="177480" imgH="2286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675"/>
                            <a:ext cx="231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640" name="Object 56"/>
              <p:cNvGraphicFramePr>
                <a:graphicFrameLocks noChangeAspect="1"/>
              </p:cNvGraphicFramePr>
              <p:nvPr/>
            </p:nvGraphicFramePr>
            <p:xfrm>
              <a:off x="4231" y="1224"/>
              <a:ext cx="329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97" name="Equation" r:id="rId23" imgW="355320" imgH="253800" progId="Equation.3">
                      <p:embed/>
                    </p:oleObj>
                  </mc:Choice>
                  <mc:Fallback>
                    <p:oleObj name="Equation" r:id="rId23" imgW="355320" imgH="2538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1" y="1224"/>
                            <a:ext cx="329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641" name="Object 57"/>
              <p:cNvGraphicFramePr>
                <a:graphicFrameLocks noChangeAspect="1"/>
              </p:cNvGraphicFramePr>
              <p:nvPr/>
            </p:nvGraphicFramePr>
            <p:xfrm>
              <a:off x="4552" y="1534"/>
              <a:ext cx="72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98" name="Equation" r:id="rId25" imgW="952200" imgH="368280" progId="Equation.3">
                      <p:embed/>
                    </p:oleObj>
                  </mc:Choice>
                  <mc:Fallback>
                    <p:oleObj name="Equation" r:id="rId25" imgW="952200" imgH="368280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2" y="1534"/>
                            <a:ext cx="728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5642" name="Group 58"/>
          <p:cNvGrpSpPr>
            <a:grpSpLocks/>
          </p:cNvGrpSpPr>
          <p:nvPr/>
        </p:nvGrpSpPr>
        <p:grpSpPr bwMode="auto">
          <a:xfrm>
            <a:off x="304800" y="3657600"/>
            <a:ext cx="2665413" cy="2819400"/>
            <a:chOff x="192" y="2304"/>
            <a:chExt cx="1679" cy="1776"/>
          </a:xfrm>
        </p:grpSpPr>
        <p:grpSp>
          <p:nvGrpSpPr>
            <p:cNvPr id="195643" name="Group 59"/>
            <p:cNvGrpSpPr>
              <a:grpSpLocks/>
            </p:cNvGrpSpPr>
            <p:nvPr/>
          </p:nvGrpSpPr>
          <p:grpSpPr bwMode="auto">
            <a:xfrm>
              <a:off x="192" y="2304"/>
              <a:ext cx="1679" cy="1776"/>
              <a:chOff x="288" y="2256"/>
              <a:chExt cx="1679" cy="1776"/>
            </a:xfrm>
          </p:grpSpPr>
          <p:sp>
            <p:nvSpPr>
              <p:cNvPr id="195644" name="Rectangle 60"/>
              <p:cNvSpPr>
                <a:spLocks noChangeArrowheads="1"/>
              </p:cNvSpPr>
              <p:nvPr/>
            </p:nvSpPr>
            <p:spPr bwMode="auto">
              <a:xfrm>
                <a:off x="288" y="2256"/>
                <a:ext cx="1632" cy="17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45" name="Rectangle 61"/>
              <p:cNvSpPr>
                <a:spLocks noChangeArrowheads="1"/>
              </p:cNvSpPr>
              <p:nvPr/>
            </p:nvSpPr>
            <p:spPr bwMode="auto">
              <a:xfrm rot="5393500">
                <a:off x="1452" y="3218"/>
                <a:ext cx="316" cy="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46" name="Rectangle 62"/>
              <p:cNvSpPr>
                <a:spLocks noChangeArrowheads="1"/>
              </p:cNvSpPr>
              <p:nvPr/>
            </p:nvSpPr>
            <p:spPr bwMode="auto">
              <a:xfrm rot="5393500">
                <a:off x="1078" y="3674"/>
                <a:ext cx="35" cy="27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47" name="Line 63"/>
              <p:cNvSpPr>
                <a:spLocks noChangeShapeType="1"/>
              </p:cNvSpPr>
              <p:nvPr/>
            </p:nvSpPr>
            <p:spPr bwMode="auto">
              <a:xfrm rot="5393500">
                <a:off x="1134" y="2794"/>
                <a:ext cx="0" cy="91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48" name="Line 64"/>
              <p:cNvSpPr>
                <a:spLocks noChangeShapeType="1"/>
              </p:cNvSpPr>
              <p:nvPr/>
            </p:nvSpPr>
            <p:spPr bwMode="auto">
              <a:xfrm rot="5393500" flipH="1">
                <a:off x="574" y="3307"/>
                <a:ext cx="1017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49" name="Line 65"/>
              <p:cNvSpPr>
                <a:spLocks noChangeShapeType="1"/>
              </p:cNvSpPr>
              <p:nvPr/>
            </p:nvSpPr>
            <p:spPr bwMode="auto">
              <a:xfrm rot="5393500" flipV="1">
                <a:off x="1012" y="3185"/>
                <a:ext cx="141" cy="13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50" name="AutoShape 66"/>
              <p:cNvSpPr>
                <a:spLocks noChangeArrowheads="1"/>
              </p:cNvSpPr>
              <p:nvPr/>
            </p:nvSpPr>
            <p:spPr bwMode="auto">
              <a:xfrm rot="5393500">
                <a:off x="438" y="3117"/>
                <a:ext cx="148" cy="252"/>
              </a:xfrm>
              <a:prstGeom prst="can">
                <a:avLst>
                  <a:gd name="adj" fmla="val 42568"/>
                </a:avLst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651" name="AutoShape 67"/>
              <p:cNvSpPr>
                <a:spLocks noChangeArrowheads="1"/>
              </p:cNvSpPr>
              <p:nvPr/>
            </p:nvSpPr>
            <p:spPr bwMode="auto">
              <a:xfrm rot="46505">
                <a:off x="1277" y="3563"/>
                <a:ext cx="297" cy="148"/>
              </a:xfrm>
              <a:prstGeom prst="rightArrow">
                <a:avLst>
                  <a:gd name="adj1" fmla="val 30852"/>
                  <a:gd name="adj2" fmla="val 79155"/>
                </a:avLst>
              </a:prstGeom>
              <a:solidFill>
                <a:srgbClr val="FFCC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652" name="Object 68"/>
              <p:cNvGraphicFramePr>
                <a:graphicFrameLocks noChangeAspect="1"/>
              </p:cNvGraphicFramePr>
              <p:nvPr/>
            </p:nvGraphicFramePr>
            <p:xfrm>
              <a:off x="1600" y="3465"/>
              <a:ext cx="22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699" name="Equation" r:id="rId26" imgW="177480" imgH="228600" progId="Equation.3">
                      <p:embed/>
                    </p:oleObj>
                  </mc:Choice>
                  <mc:Fallback>
                    <p:oleObj name="Equation" r:id="rId26" imgW="177480" imgH="22860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0" y="3465"/>
                            <a:ext cx="220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653" name="Group 69"/>
              <p:cNvGrpSpPr>
                <a:grpSpLocks/>
              </p:cNvGrpSpPr>
              <p:nvPr/>
            </p:nvGrpSpPr>
            <p:grpSpPr bwMode="auto">
              <a:xfrm>
                <a:off x="931" y="2660"/>
                <a:ext cx="544" cy="278"/>
                <a:chOff x="912" y="2649"/>
                <a:chExt cx="528" cy="271"/>
              </a:xfrm>
            </p:grpSpPr>
            <p:sp>
              <p:nvSpPr>
                <p:cNvPr id="195654" name="Line 70"/>
                <p:cNvSpPr>
                  <a:spLocks noChangeShapeType="1"/>
                </p:cNvSpPr>
                <p:nvPr/>
              </p:nvSpPr>
              <p:spPr bwMode="auto">
                <a:xfrm rot="5393500" flipH="1">
                  <a:off x="962" y="2671"/>
                  <a:ext cx="191" cy="17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655" name="Line 71"/>
                <p:cNvSpPr>
                  <a:spLocks noChangeShapeType="1"/>
                </p:cNvSpPr>
                <p:nvPr/>
              </p:nvSpPr>
              <p:spPr bwMode="auto">
                <a:xfrm rot="5393500">
                  <a:off x="1006" y="2618"/>
                  <a:ext cx="104" cy="292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lg"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5656" name="Object 72"/>
                <p:cNvGraphicFramePr>
                  <a:graphicFrameLocks noChangeAspect="1"/>
                </p:cNvGraphicFramePr>
                <p:nvPr/>
              </p:nvGraphicFramePr>
              <p:xfrm>
                <a:off x="1216" y="2649"/>
                <a:ext cx="224" cy="2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5700" name="Equation" r:id="rId27" imgW="152280" imgH="215640" progId="Equation.3">
                        <p:embed/>
                      </p:oleObj>
                    </mc:Choice>
                    <mc:Fallback>
                      <p:oleObj name="Equation" r:id="rId27" imgW="152280" imgH="215640" progId="Equation.3">
                        <p:embed/>
                        <p:pic>
                          <p:nvPicPr>
                            <p:cNvPr id="0" name="Object 7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16" y="2649"/>
                              <a:ext cx="224" cy="2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5657" name="Rectangle 73"/>
              <p:cNvSpPr>
                <a:spLocks noChangeArrowheads="1"/>
              </p:cNvSpPr>
              <p:nvPr/>
            </p:nvSpPr>
            <p:spPr bwMode="auto">
              <a:xfrm>
                <a:off x="1584" y="2784"/>
                <a:ext cx="3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95658" name="Rectangle 74"/>
              <p:cNvSpPr>
                <a:spLocks noChangeArrowheads="1"/>
              </p:cNvSpPr>
              <p:nvPr/>
            </p:nvSpPr>
            <p:spPr bwMode="auto">
              <a:xfrm>
                <a:off x="634" y="3647"/>
                <a:ext cx="38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00"/>
                    </a:solidFill>
                  </a:rPr>
                  <a:t>M</a:t>
                </a:r>
                <a:r>
                  <a:rPr lang="en-US" altLang="zh-CN" sz="1400">
                    <a:solidFill>
                      <a:srgbClr val="000000"/>
                    </a:solidFill>
                  </a:rPr>
                  <a:t>1</a:t>
                </a:r>
              </a:p>
            </p:txBody>
          </p:sp>
          <p:graphicFrame>
            <p:nvGraphicFramePr>
              <p:cNvPr id="195659" name="Object 75"/>
              <p:cNvGraphicFramePr>
                <a:graphicFrameLocks noChangeAspect="1"/>
              </p:cNvGraphicFramePr>
              <p:nvPr/>
            </p:nvGraphicFramePr>
            <p:xfrm>
              <a:off x="336" y="2295"/>
              <a:ext cx="148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5701" name="Equation" r:id="rId28" imgW="1968480" imgH="368280" progId="Equation.3">
                      <p:embed/>
                    </p:oleObj>
                  </mc:Choice>
                  <mc:Fallback>
                    <p:oleObj name="Equation" r:id="rId28" imgW="1968480" imgH="368280" progId="Equation.3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2295"/>
                            <a:ext cx="1488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5660" name="Text Box 76"/>
            <p:cNvSpPr txBox="1">
              <a:spLocks noChangeArrowheads="1"/>
            </p:cNvSpPr>
            <p:nvPr/>
          </p:nvSpPr>
          <p:spPr bwMode="auto">
            <a:xfrm>
              <a:off x="960" y="302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G</a:t>
              </a:r>
            </a:p>
          </p:txBody>
        </p:sp>
        <p:sp>
          <p:nvSpPr>
            <p:cNvPr id="195661" name="Text Box 77"/>
            <p:cNvSpPr txBox="1">
              <a:spLocks noChangeArrowheads="1"/>
            </p:cNvSpPr>
            <p:nvPr/>
          </p:nvSpPr>
          <p:spPr bwMode="auto">
            <a:xfrm>
              <a:off x="384" y="288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</a:t>
              </a:r>
            </a:p>
          </p:txBody>
        </p:sp>
      </p:grpSp>
      <p:grpSp>
        <p:nvGrpSpPr>
          <p:cNvPr id="195662" name="Group 78"/>
          <p:cNvGrpSpPr>
            <a:grpSpLocks/>
          </p:cNvGrpSpPr>
          <p:nvPr/>
        </p:nvGrpSpPr>
        <p:grpSpPr bwMode="auto">
          <a:xfrm>
            <a:off x="2895600" y="3290888"/>
            <a:ext cx="6324600" cy="519112"/>
            <a:chOff x="1776" y="2016"/>
            <a:chExt cx="3984" cy="327"/>
          </a:xfrm>
        </p:grpSpPr>
        <p:sp>
          <p:nvSpPr>
            <p:cNvPr id="195663" name="Text Box 79"/>
            <p:cNvSpPr txBox="1">
              <a:spLocks noChangeArrowheads="1"/>
            </p:cNvSpPr>
            <p:nvPr/>
          </p:nvSpPr>
          <p:spPr bwMode="auto">
            <a:xfrm>
              <a:off x="1776" y="2016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设“以太”参考系为</a:t>
              </a:r>
              <a:r>
                <a:rPr lang="en-US" altLang="zh-CN"/>
                <a:t>S</a:t>
              </a:r>
              <a:r>
                <a:rPr lang="zh-CN" altLang="en-US"/>
                <a:t>系，实验室为   系</a:t>
              </a:r>
            </a:p>
          </p:txBody>
        </p:sp>
        <p:graphicFrame>
          <p:nvGraphicFramePr>
            <p:cNvPr id="195664" name="Object 80"/>
            <p:cNvGraphicFramePr>
              <a:graphicFrameLocks noChangeAspect="1"/>
            </p:cNvGraphicFramePr>
            <p:nvPr/>
          </p:nvGraphicFramePr>
          <p:xfrm>
            <a:off x="5088" y="2016"/>
            <a:ext cx="21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02" name="Equation" r:id="rId30" imgW="203040" imgH="279360" progId="Equation.3">
                    <p:embed/>
                  </p:oleObj>
                </mc:Choice>
                <mc:Fallback>
                  <p:oleObj name="Equation" r:id="rId30" imgW="203040" imgH="27936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016"/>
                          <a:ext cx="21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65" name="Group 81"/>
          <p:cNvGrpSpPr>
            <a:grpSpLocks/>
          </p:cNvGrpSpPr>
          <p:nvPr/>
        </p:nvGrpSpPr>
        <p:grpSpPr bwMode="auto">
          <a:xfrm>
            <a:off x="4724400" y="2743200"/>
            <a:ext cx="2743200" cy="519113"/>
            <a:chOff x="2976" y="1728"/>
            <a:chExt cx="1728" cy="327"/>
          </a:xfrm>
        </p:grpSpPr>
        <p:graphicFrame>
          <p:nvGraphicFramePr>
            <p:cNvPr id="195666" name="Object 82"/>
            <p:cNvGraphicFramePr>
              <a:graphicFrameLocks noChangeAspect="1"/>
            </p:cNvGraphicFramePr>
            <p:nvPr/>
          </p:nvGraphicFramePr>
          <p:xfrm>
            <a:off x="3504" y="1728"/>
            <a:ext cx="21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03" name="Equation" r:id="rId32" imgW="203040" imgH="279360" progId="Equation.3">
                    <p:embed/>
                  </p:oleObj>
                </mc:Choice>
                <mc:Fallback>
                  <p:oleObj name="Equation" r:id="rId32" imgW="203040" imgH="27936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28"/>
                          <a:ext cx="21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67" name="Text Box 83"/>
            <p:cNvSpPr txBox="1">
              <a:spLocks noChangeArrowheads="1"/>
            </p:cNvSpPr>
            <p:nvPr/>
          </p:nvSpPr>
          <p:spPr bwMode="auto">
            <a:xfrm>
              <a:off x="2976" y="1728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（从    系看）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610" name="Object 2"/>
          <p:cNvGraphicFramePr>
            <a:graphicFrameLocks noChangeAspect="1"/>
          </p:cNvGraphicFramePr>
          <p:nvPr/>
        </p:nvGraphicFramePr>
        <p:xfrm>
          <a:off x="1905000" y="685800"/>
          <a:ext cx="4786313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7" name="Equation" r:id="rId3" imgW="2197080" imgH="761760" progId="Equation.3">
                  <p:embed/>
                </p:oleObj>
              </mc:Choice>
              <mc:Fallback>
                <p:oleObj name="Equation" r:id="rId3" imgW="2197080" imgH="761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85800"/>
                        <a:ext cx="4786313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990600" y="1919288"/>
          <a:ext cx="723741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8" name="Equation" r:id="rId5" imgW="3517560" imgH="355320" progId="Equation.3">
                  <p:embed/>
                </p:oleObj>
              </mc:Choice>
              <mc:Fallback>
                <p:oleObj name="Equation" r:id="rId5" imgW="35175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19288"/>
                        <a:ext cx="723741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990600" y="2757488"/>
          <a:ext cx="1676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9" name="公式" r:id="rId7" imgW="965160" imgH="241200" progId="Equation.3">
                  <p:embed/>
                </p:oleObj>
              </mc:Choice>
              <mc:Fallback>
                <p:oleObj name="公式" r:id="rId7" imgW="9651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57488"/>
                        <a:ext cx="16764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381000" y="5027613"/>
            <a:ext cx="8686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</a:rPr>
              <a:t>         </a:t>
            </a:r>
            <a:r>
              <a:rPr lang="zh-CN" altLang="en-US">
                <a:solidFill>
                  <a:srgbClr val="000000"/>
                </a:solidFill>
              </a:rPr>
              <a:t>人们为维护</a:t>
            </a:r>
            <a:r>
              <a:rPr lang="zh-CN" altLang="en-US">
                <a:solidFill>
                  <a:srgbClr val="CC0000"/>
                </a:solidFill>
              </a:rPr>
              <a:t>“以太”</a:t>
            </a:r>
            <a:r>
              <a:rPr lang="zh-CN" altLang="en-US">
                <a:solidFill>
                  <a:srgbClr val="000000"/>
                </a:solidFill>
              </a:rPr>
              <a:t>观念作了种种努力， 提出了各种理论 ，但这些理论或与天文观察，或与其它的实验相矛盾，最后均以</a:t>
            </a:r>
            <a:r>
              <a:rPr lang="zh-CN" altLang="en-US">
                <a:solidFill>
                  <a:srgbClr val="CC0000"/>
                </a:solidFill>
              </a:rPr>
              <a:t>失败</a:t>
            </a:r>
            <a:r>
              <a:rPr lang="zh-CN" altLang="en-US">
                <a:solidFill>
                  <a:srgbClr val="000000"/>
                </a:solidFill>
              </a:rPr>
              <a:t>告终 </a:t>
            </a:r>
            <a:r>
              <a:rPr lang="en-US" altLang="zh-CN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196614" name="Group 6"/>
          <p:cNvGrpSpPr>
            <a:grpSpLocks/>
          </p:cNvGrpSpPr>
          <p:nvPr/>
        </p:nvGrpSpPr>
        <p:grpSpPr bwMode="auto">
          <a:xfrm>
            <a:off x="3429000" y="2681288"/>
            <a:ext cx="4800600" cy="519112"/>
            <a:chOff x="2160" y="1536"/>
            <a:chExt cx="3024" cy="327"/>
          </a:xfrm>
        </p:grpSpPr>
        <p:sp>
          <p:nvSpPr>
            <p:cNvPr id="196615" name="Text Box 7"/>
            <p:cNvSpPr txBox="1">
              <a:spLocks noChangeArrowheads="1"/>
            </p:cNvSpPr>
            <p:nvPr/>
          </p:nvSpPr>
          <p:spPr bwMode="auto">
            <a:xfrm>
              <a:off x="2160" y="1536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</a:rPr>
                <a:t>仪器可测量精度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196616" name="Object 8"/>
            <p:cNvGraphicFramePr>
              <a:graphicFrameLocks noChangeAspect="1"/>
            </p:cNvGraphicFramePr>
            <p:nvPr/>
          </p:nvGraphicFramePr>
          <p:xfrm>
            <a:off x="3936" y="1566"/>
            <a:ext cx="1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30" name="公式" r:id="rId9" imgW="1168200" imgH="241200" progId="Equation.3">
                    <p:embed/>
                  </p:oleObj>
                </mc:Choice>
                <mc:Fallback>
                  <p:oleObj name="公式" r:id="rId9" imgW="1168200" imgH="241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66"/>
                          <a:ext cx="1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6617" name="Group 9"/>
          <p:cNvGrpSpPr>
            <a:grpSpLocks/>
          </p:cNvGrpSpPr>
          <p:nvPr/>
        </p:nvGrpSpPr>
        <p:grpSpPr bwMode="auto">
          <a:xfrm>
            <a:off x="914400" y="3627438"/>
            <a:ext cx="7620000" cy="1173162"/>
            <a:chOff x="672" y="2094"/>
            <a:chExt cx="4800" cy="739"/>
          </a:xfrm>
        </p:grpSpPr>
        <p:sp>
          <p:nvSpPr>
            <p:cNvPr id="196618" name="Text Box 10"/>
            <p:cNvSpPr txBox="1">
              <a:spLocks noChangeArrowheads="1"/>
            </p:cNvSpPr>
            <p:nvPr/>
          </p:nvSpPr>
          <p:spPr bwMode="auto">
            <a:xfrm>
              <a:off x="672" y="2094"/>
              <a:ext cx="4800" cy="73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  </a:t>
              </a:r>
              <a:r>
                <a:rPr lang="zh-CN" altLang="en-US">
                  <a:solidFill>
                    <a:srgbClr val="CC0000"/>
                  </a:solidFill>
                </a:rPr>
                <a:t>实验结果                       </a:t>
              </a:r>
            </a:p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             未</a:t>
              </a:r>
              <a:r>
                <a:rPr lang="zh-CN" altLang="en-US">
                  <a:solidFill>
                    <a:srgbClr val="000000"/>
                  </a:solidFill>
                </a:rPr>
                <a:t>观察到地球相对于“以太”的运动</a:t>
              </a:r>
              <a:r>
                <a:rPr lang="en-US" altLang="zh-CN">
                  <a:solidFill>
                    <a:srgbClr val="000000"/>
                  </a:solidFill>
                </a:rPr>
                <a:t>.              </a:t>
              </a:r>
              <a:endParaRPr lang="en-US" altLang="zh-CN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196619" name="Object 11"/>
            <p:cNvGraphicFramePr>
              <a:graphicFrameLocks noChangeAspect="1"/>
            </p:cNvGraphicFramePr>
            <p:nvPr/>
          </p:nvGraphicFramePr>
          <p:xfrm>
            <a:off x="2688" y="2127"/>
            <a:ext cx="86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31" name="公式" r:id="rId11" imgW="774360" imgH="241200" progId="Equation.3">
                    <p:embed/>
                  </p:oleObj>
                </mc:Choice>
                <mc:Fallback>
                  <p:oleObj name="公式" r:id="rId11" imgW="77436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127"/>
                          <a:ext cx="864" cy="26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5292725" y="5876925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2" name="包" showAsIcon="1" r:id="rId13" imgW="1143000" imgH="571680" progId="Package">
                  <p:embed/>
                </p:oleObj>
              </mc:Choice>
              <mc:Fallback>
                <p:oleObj name="包" showAsIcon="1" r:id="rId13" imgW="1143000" imgH="571680" progId="Packag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876925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verb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19" dur="1" fill="hold"/>
                                        <p:tgtEl>
                                          <p:spTgt spid="1966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ChangeArrowheads="1"/>
          </p:cNvSpPr>
          <p:nvPr/>
        </p:nvSpPr>
        <p:spPr bwMode="auto">
          <a:xfrm>
            <a:off x="3429000" y="4343400"/>
            <a:ext cx="5257800" cy="20240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爱因斯坦的</a:t>
            </a:r>
            <a:r>
              <a:rPr lang="zh-CN" altLang="en-US">
                <a:solidFill>
                  <a:srgbClr val="CC0000"/>
                </a:solidFill>
              </a:rPr>
              <a:t>哲学观念：</a:t>
            </a:r>
            <a:r>
              <a:rPr lang="zh-CN" altLang="en-US">
                <a:solidFill>
                  <a:schemeClr val="tx1"/>
                </a:solidFill>
              </a:rPr>
              <a:t>自然界应当是和谐而简单的</a:t>
            </a:r>
            <a:r>
              <a:rPr lang="en-US" altLang="zh-CN">
                <a:solidFill>
                  <a:schemeClr val="tx1"/>
                </a:solidFill>
              </a:rPr>
              <a:t>.  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rgbClr val="CC0000"/>
                </a:solidFill>
              </a:rPr>
              <a:t>理论特色：</a:t>
            </a:r>
            <a:r>
              <a:rPr lang="zh-CN" altLang="en-US">
                <a:solidFill>
                  <a:schemeClr val="tx1"/>
                </a:solidFill>
              </a:rPr>
              <a:t>出于简单而归于深奥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97635" name="Picture 3" descr="PKJ_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228758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36" name="Picture 4" descr="X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3657600"/>
            <a:ext cx="2386012" cy="2743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3200400" y="762000"/>
            <a:ext cx="55626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/>
              <a:t>Albert Einstein  ( 1879 – 1955 )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 20</a:t>
            </a:r>
            <a:r>
              <a:rPr lang="zh-CN" altLang="en-US"/>
              <a:t>世纪最伟大的物理学家</a:t>
            </a:r>
            <a:r>
              <a:rPr lang="en-US" altLang="zh-CN"/>
              <a:t>,  </a:t>
            </a:r>
            <a:r>
              <a:rPr lang="zh-CN" altLang="en-US"/>
              <a:t>于</a:t>
            </a:r>
            <a:r>
              <a:rPr lang="en-US" altLang="zh-CN" b="0"/>
              <a:t>1905</a:t>
            </a:r>
            <a:r>
              <a:rPr lang="zh-CN" altLang="en-US"/>
              <a:t>年和</a:t>
            </a:r>
            <a:r>
              <a:rPr lang="en-US" altLang="zh-CN" b="0"/>
              <a:t>1915</a:t>
            </a:r>
            <a:r>
              <a:rPr lang="zh-CN" altLang="en-US"/>
              <a:t>年先后创立了狭义相对论和广义相对论</a:t>
            </a:r>
            <a:r>
              <a:rPr lang="en-US" altLang="zh-CN"/>
              <a:t>,   </a:t>
            </a:r>
            <a:r>
              <a:rPr lang="zh-CN" altLang="en-US"/>
              <a:t>他于</a:t>
            </a:r>
            <a:r>
              <a:rPr lang="en-US" altLang="zh-CN" b="0"/>
              <a:t>1905</a:t>
            </a:r>
            <a:r>
              <a:rPr lang="zh-CN" altLang="en-US"/>
              <a:t>年提出了光量子假设</a:t>
            </a:r>
            <a:r>
              <a:rPr lang="en-US" altLang="zh-CN"/>
              <a:t>,   </a:t>
            </a:r>
            <a:r>
              <a:rPr lang="zh-CN" altLang="en-US"/>
              <a:t>为此他于</a:t>
            </a:r>
            <a:r>
              <a:rPr lang="en-US" altLang="zh-CN" b="0"/>
              <a:t>1921</a:t>
            </a:r>
            <a:r>
              <a:rPr lang="zh-CN" altLang="en-US"/>
              <a:t>年获得诺贝尔物理学奖</a:t>
            </a:r>
            <a:r>
              <a:rPr lang="en-US" altLang="zh-CN"/>
              <a:t>,   </a:t>
            </a:r>
            <a:r>
              <a:rPr lang="zh-CN" altLang="en-US"/>
              <a:t>他还在量子理论方面具有很多的重要的贡献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563563" y="685800"/>
            <a:ext cx="5913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一　狭义相对论的基本原理</a:t>
            </a:r>
            <a:endParaRPr lang="zh-CN" altLang="en-US" sz="3200">
              <a:solidFill>
                <a:srgbClr val="CC0000"/>
              </a:solidFill>
            </a:endParaRP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33400" y="1281113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        1</a:t>
            </a:r>
            <a:r>
              <a:rPr lang="zh-CN" altLang="en-US">
                <a:solidFill>
                  <a:srgbClr val="CC0000"/>
                </a:solidFill>
              </a:rPr>
              <a:t>）</a:t>
            </a:r>
            <a:r>
              <a:rPr lang="zh-CN" altLang="en-US">
                <a:solidFill>
                  <a:schemeClr val="tx1"/>
                </a:solidFill>
              </a:rPr>
              <a:t>爱因斯坦相对性原理：物理定律在</a:t>
            </a:r>
            <a:r>
              <a:rPr lang="zh-CN" altLang="en-US">
                <a:solidFill>
                  <a:srgbClr val="CC0000"/>
                </a:solidFill>
              </a:rPr>
              <a:t>所有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CC0000"/>
                </a:solidFill>
              </a:rPr>
              <a:t>惯性系</a:t>
            </a:r>
            <a:r>
              <a:rPr lang="zh-CN" altLang="en-US">
                <a:solidFill>
                  <a:schemeClr val="tx1"/>
                </a:solidFill>
              </a:rPr>
              <a:t>中都具有相同的表达形式 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533400" y="36576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        2</a:t>
            </a:r>
            <a:r>
              <a:rPr lang="zh-CN" altLang="en-US">
                <a:solidFill>
                  <a:srgbClr val="CC0000"/>
                </a:solidFill>
              </a:rPr>
              <a:t>）</a:t>
            </a:r>
            <a:r>
              <a:rPr lang="zh-CN" altLang="en-US">
                <a:solidFill>
                  <a:schemeClr val="tx1"/>
                </a:solidFill>
              </a:rPr>
              <a:t>光速不变原理：  真空中的光速是常量，它与光源或观察者的运动无关，即不依赖于惯性系的选择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609600" y="5257800"/>
            <a:ext cx="7315200" cy="531813"/>
          </a:xfrm>
          <a:prstGeom prst="rect">
            <a:avLst/>
          </a:prstGeom>
          <a:gradFill rotWithShape="0">
            <a:gsLst>
              <a:gs pos="0">
                <a:srgbClr val="FFEFFF"/>
              </a:gs>
              <a:gs pos="50000">
                <a:srgbClr val="FFFFFF"/>
              </a:gs>
              <a:gs pos="100000">
                <a:srgbClr val="FFEFFF"/>
              </a:gs>
            </a:gsLst>
            <a:lin ang="5400000" scaled="1"/>
          </a:gradFill>
          <a:ln w="12700">
            <a:solidFill>
              <a:srgbClr val="CC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>
                <a:solidFill>
                  <a:schemeClr val="tx1"/>
                </a:solidFill>
              </a:rPr>
              <a:t>     </a:t>
            </a:r>
            <a:r>
              <a:rPr lang="zh-CN" altLang="en-US">
                <a:solidFill>
                  <a:schemeClr val="tx1"/>
                </a:solidFill>
              </a:rPr>
              <a:t>关键概念：相对性和不变性 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533400" y="22860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/>
              <a:t>      </a:t>
            </a:r>
            <a:r>
              <a:rPr lang="zh-CN" altLang="en-US"/>
              <a:t>相对性原理是自然界的普遍规律</a:t>
            </a:r>
            <a:r>
              <a:rPr lang="en-US" altLang="zh-CN"/>
              <a:t>.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533400" y="2986088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>
                <a:solidFill>
                  <a:schemeClr val="tx1"/>
                </a:solidFill>
              </a:rPr>
              <a:t>      </a:t>
            </a:r>
            <a:r>
              <a:rPr lang="zh-CN" altLang="en-US">
                <a:solidFill>
                  <a:schemeClr val="tx1"/>
                </a:solidFill>
              </a:rPr>
              <a:t>所有的惯性参考系都是等价的 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609600" y="59436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/>
              <a:t>     </a:t>
            </a:r>
            <a:r>
              <a:rPr lang="zh-CN" altLang="en-US"/>
              <a:t>伽利略变换与</a:t>
            </a:r>
            <a:r>
              <a:rPr lang="zh-CN" altLang="en-US">
                <a:solidFill>
                  <a:schemeClr val="tx1"/>
                </a:solidFill>
              </a:rPr>
              <a:t>狭义相对论的基本原理不符 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utoUpdateAnimBg="0"/>
      <p:bldP spid="198661" grpId="0" autoUpdateAnimBg="0"/>
      <p:bldP spid="198662" grpId="0" animBg="1" autoUpdateAnimBg="0"/>
      <p:bldP spid="198663" grpId="0" autoUpdateAnimBg="0"/>
      <p:bldP spid="198664" grpId="0" autoUpdateAnimBg="0"/>
      <p:bldP spid="19866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二　洛伦兹变换式</a:t>
            </a:r>
          </a:p>
        </p:txBody>
      </p:sp>
      <p:grpSp>
        <p:nvGrpSpPr>
          <p:cNvPr id="206853" name="Group 5"/>
          <p:cNvGrpSpPr>
            <a:grpSpLocks/>
          </p:cNvGrpSpPr>
          <p:nvPr/>
        </p:nvGrpSpPr>
        <p:grpSpPr bwMode="auto">
          <a:xfrm>
            <a:off x="4419600" y="2530475"/>
            <a:ext cx="4191000" cy="2514600"/>
            <a:chOff x="2784" y="1488"/>
            <a:chExt cx="2640" cy="1584"/>
          </a:xfrm>
        </p:grpSpPr>
        <p:sp>
          <p:nvSpPr>
            <p:cNvPr id="206854" name="Rectangle 6"/>
            <p:cNvSpPr>
              <a:spLocks noChangeArrowheads="1"/>
            </p:cNvSpPr>
            <p:nvPr/>
          </p:nvSpPr>
          <p:spPr bwMode="auto">
            <a:xfrm>
              <a:off x="2784" y="1488"/>
              <a:ext cx="2640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855" name="Object 7"/>
            <p:cNvGraphicFramePr>
              <a:graphicFrameLocks noChangeAspect="1"/>
            </p:cNvGraphicFramePr>
            <p:nvPr/>
          </p:nvGraphicFramePr>
          <p:xfrm>
            <a:off x="3049" y="2803"/>
            <a:ext cx="14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96" name="公式" r:id="rId3" imgW="164880" imgH="164880" progId="Equation.3">
                    <p:embed/>
                  </p:oleObj>
                </mc:Choice>
                <mc:Fallback>
                  <p:oleObj name="公式" r:id="rId3" imgW="164880" imgH="164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2803"/>
                          <a:ext cx="14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56" name="Object 8"/>
            <p:cNvGraphicFramePr>
              <a:graphicFrameLocks noChangeAspect="1"/>
            </p:cNvGraphicFramePr>
            <p:nvPr/>
          </p:nvGraphicFramePr>
          <p:xfrm>
            <a:off x="3504" y="2827"/>
            <a:ext cx="17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97" name="Equation" r:id="rId5" imgW="203040" imgH="228600" progId="Equation.3">
                    <p:embed/>
                  </p:oleObj>
                </mc:Choice>
                <mc:Fallback>
                  <p:oleObj name="Equation" r:id="rId5" imgW="20304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827"/>
                          <a:ext cx="17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57" name="Object 9"/>
            <p:cNvGraphicFramePr>
              <a:graphicFrameLocks noChangeAspect="1"/>
            </p:cNvGraphicFramePr>
            <p:nvPr/>
          </p:nvGraphicFramePr>
          <p:xfrm>
            <a:off x="3749" y="1632"/>
            <a:ext cx="21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98" name="Equation" r:id="rId7" imgW="228600" imgH="291960" progId="Equation.3">
                    <p:embed/>
                  </p:oleObj>
                </mc:Choice>
                <mc:Fallback>
                  <p:oleObj name="Equation" r:id="rId7" imgW="228600" imgH="2919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1632"/>
                          <a:ext cx="212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58" name="Line 10"/>
            <p:cNvSpPr>
              <a:spLocks noChangeShapeType="1"/>
            </p:cNvSpPr>
            <p:nvPr/>
          </p:nvSpPr>
          <p:spPr bwMode="auto">
            <a:xfrm>
              <a:off x="3184" y="2665"/>
              <a:ext cx="1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59" name="Line 11"/>
            <p:cNvSpPr>
              <a:spLocks noChangeShapeType="1"/>
            </p:cNvSpPr>
            <p:nvPr/>
          </p:nvSpPr>
          <p:spPr bwMode="auto">
            <a:xfrm flipV="1">
              <a:off x="3184" y="1765"/>
              <a:ext cx="0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60" name="Line 12"/>
            <p:cNvSpPr>
              <a:spLocks noChangeShapeType="1"/>
            </p:cNvSpPr>
            <p:nvPr/>
          </p:nvSpPr>
          <p:spPr bwMode="auto">
            <a:xfrm flipV="1">
              <a:off x="3696" y="1803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61" name="Line 13"/>
            <p:cNvSpPr>
              <a:spLocks noChangeShapeType="1"/>
            </p:cNvSpPr>
            <p:nvPr/>
          </p:nvSpPr>
          <p:spPr bwMode="auto">
            <a:xfrm flipH="1">
              <a:off x="2928" y="2665"/>
              <a:ext cx="256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62" name="Line 14"/>
            <p:cNvSpPr>
              <a:spLocks noChangeShapeType="1"/>
            </p:cNvSpPr>
            <p:nvPr/>
          </p:nvSpPr>
          <p:spPr bwMode="auto">
            <a:xfrm flipH="1">
              <a:off x="3440" y="2665"/>
              <a:ext cx="256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63" name="Line 15"/>
            <p:cNvSpPr>
              <a:spLocks noChangeShapeType="1"/>
            </p:cNvSpPr>
            <p:nvPr/>
          </p:nvSpPr>
          <p:spPr bwMode="auto">
            <a:xfrm>
              <a:off x="3696" y="2103"/>
              <a:ext cx="29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864" name="Object 16"/>
            <p:cNvGraphicFramePr>
              <a:graphicFrameLocks noChangeAspect="1"/>
            </p:cNvGraphicFramePr>
            <p:nvPr/>
          </p:nvGraphicFramePr>
          <p:xfrm>
            <a:off x="4946" y="2703"/>
            <a:ext cx="17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99" name="公式" r:id="rId9" imgW="177480" imgH="190440" progId="Equation.3">
                    <p:embed/>
                  </p:oleObj>
                </mc:Choice>
                <mc:Fallback>
                  <p:oleObj name="公式" r:id="rId9" imgW="177480" imgH="1904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703"/>
                          <a:ext cx="17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65" name="Object 17"/>
            <p:cNvGraphicFramePr>
              <a:graphicFrameLocks noChangeAspect="1"/>
            </p:cNvGraphicFramePr>
            <p:nvPr/>
          </p:nvGraphicFramePr>
          <p:xfrm>
            <a:off x="4951" y="2422"/>
            <a:ext cx="20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0" name="Equation" r:id="rId11" imgW="215640" imgH="241200" progId="Equation.3">
                    <p:embed/>
                  </p:oleObj>
                </mc:Choice>
                <mc:Fallback>
                  <p:oleObj name="Equation" r:id="rId11" imgW="21564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2422"/>
                          <a:ext cx="20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66" name="Object 18"/>
            <p:cNvGraphicFramePr>
              <a:graphicFrameLocks noChangeAspect="1"/>
            </p:cNvGraphicFramePr>
            <p:nvPr/>
          </p:nvGraphicFramePr>
          <p:xfrm>
            <a:off x="3221" y="1728"/>
            <a:ext cx="20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1" name="公式" r:id="rId13" imgW="190440" imgH="241200" progId="Equation.3">
                    <p:embed/>
                  </p:oleObj>
                </mc:Choice>
                <mc:Fallback>
                  <p:oleObj name="公式" r:id="rId13" imgW="19044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1728"/>
                          <a:ext cx="20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67" name="Object 19"/>
            <p:cNvGraphicFramePr>
              <a:graphicFrameLocks noChangeAspect="1"/>
            </p:cNvGraphicFramePr>
            <p:nvPr/>
          </p:nvGraphicFramePr>
          <p:xfrm>
            <a:off x="4023" y="1987"/>
            <a:ext cx="13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2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1987"/>
                          <a:ext cx="132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68" name="Object 20"/>
            <p:cNvGraphicFramePr>
              <a:graphicFrameLocks noChangeAspect="1"/>
            </p:cNvGraphicFramePr>
            <p:nvPr/>
          </p:nvGraphicFramePr>
          <p:xfrm>
            <a:off x="3184" y="2640"/>
            <a:ext cx="16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3" name="Equation" r:id="rId17" imgW="164880" imgH="190440" progId="Equation.3">
                    <p:embed/>
                  </p:oleObj>
                </mc:Choice>
                <mc:Fallback>
                  <p:oleObj name="Equation" r:id="rId17" imgW="164880" imgH="1904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2640"/>
                          <a:ext cx="16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69" name="Object 21"/>
            <p:cNvGraphicFramePr>
              <a:graphicFrameLocks noChangeAspect="1"/>
            </p:cNvGraphicFramePr>
            <p:nvPr/>
          </p:nvGraphicFramePr>
          <p:xfrm>
            <a:off x="3648" y="2647"/>
            <a:ext cx="19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4" name="Equation" r:id="rId19" imgW="203040" imgH="241200" progId="Equation.3">
                    <p:embed/>
                  </p:oleObj>
                </mc:Choice>
                <mc:Fallback>
                  <p:oleObj name="Equation" r:id="rId19" imgW="20304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47"/>
                          <a:ext cx="19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70" name="Object 22"/>
            <p:cNvGraphicFramePr>
              <a:graphicFrameLocks noChangeAspect="1"/>
            </p:cNvGraphicFramePr>
            <p:nvPr/>
          </p:nvGraphicFramePr>
          <p:xfrm>
            <a:off x="3470" y="1872"/>
            <a:ext cx="22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5" name="Equation" r:id="rId21" imgW="203040" imgH="279360" progId="Equation.3">
                    <p:embed/>
                  </p:oleObj>
                </mc:Choice>
                <mc:Fallback>
                  <p:oleObj name="Equation" r:id="rId21" imgW="203040" imgH="2793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872"/>
                          <a:ext cx="22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71" name="Object 23"/>
            <p:cNvGraphicFramePr>
              <a:graphicFrameLocks noChangeAspect="1"/>
            </p:cNvGraphicFramePr>
            <p:nvPr/>
          </p:nvGraphicFramePr>
          <p:xfrm>
            <a:off x="2976" y="1968"/>
            <a:ext cx="1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6" name="Equation" r:id="rId23" imgW="152280" imgH="215640" progId="Equation.3">
                    <p:embed/>
                  </p:oleObj>
                </mc:Choice>
                <mc:Fallback>
                  <p:oleObj name="Equation" r:id="rId23" imgW="152280" imgH="21564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968"/>
                          <a:ext cx="18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72" name="Text Box 24"/>
            <p:cNvSpPr txBox="1">
              <a:spLocks noChangeArrowheads="1"/>
            </p:cNvSpPr>
            <p:nvPr/>
          </p:nvSpPr>
          <p:spPr bwMode="auto">
            <a:xfrm>
              <a:off x="4292" y="18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*</a:t>
              </a:r>
            </a:p>
          </p:txBody>
        </p:sp>
        <p:graphicFrame>
          <p:nvGraphicFramePr>
            <p:cNvPr id="206873" name="Object 25"/>
            <p:cNvGraphicFramePr>
              <a:graphicFrameLocks noChangeAspect="1"/>
            </p:cNvGraphicFramePr>
            <p:nvPr/>
          </p:nvGraphicFramePr>
          <p:xfrm>
            <a:off x="4464" y="1872"/>
            <a:ext cx="91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7" name="Equation" r:id="rId25" imgW="1206360" imgH="304560" progId="Equation.3">
                    <p:embed/>
                  </p:oleObj>
                </mc:Choice>
                <mc:Fallback>
                  <p:oleObj name="Equation" r:id="rId25" imgW="1206360" imgH="3045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72"/>
                          <a:ext cx="91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74" name="Object 26"/>
            <p:cNvGraphicFramePr>
              <a:graphicFrameLocks noChangeAspect="1"/>
            </p:cNvGraphicFramePr>
            <p:nvPr/>
          </p:nvGraphicFramePr>
          <p:xfrm>
            <a:off x="4368" y="1605"/>
            <a:ext cx="86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8" name="公式" r:id="rId27" imgW="1130040" imgH="304560" progId="Equation.3">
                    <p:embed/>
                  </p:oleObj>
                </mc:Choice>
                <mc:Fallback>
                  <p:oleObj name="公式" r:id="rId27" imgW="1130040" imgH="304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605"/>
                          <a:ext cx="86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468313" y="1628775"/>
            <a:ext cx="8382000" cy="946150"/>
            <a:chOff x="288" y="816"/>
            <a:chExt cx="5280" cy="596"/>
          </a:xfrm>
        </p:grpSpPr>
        <p:sp>
          <p:nvSpPr>
            <p:cNvPr id="206876" name="Text Box 28"/>
            <p:cNvSpPr txBox="1">
              <a:spLocks noChangeArrowheads="1"/>
            </p:cNvSpPr>
            <p:nvPr/>
          </p:nvSpPr>
          <p:spPr bwMode="auto">
            <a:xfrm>
              <a:off x="288" y="816"/>
              <a:ext cx="52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</a:t>
              </a:r>
              <a:r>
                <a:rPr lang="zh-CN" altLang="en-US"/>
                <a:t>设 ：                 时，         重合 </a:t>
              </a:r>
              <a:r>
                <a:rPr lang="en-US" altLang="zh-CN"/>
                <a:t>;   </a:t>
              </a:r>
              <a:r>
                <a:rPr lang="zh-CN" altLang="en-US"/>
                <a:t>事件 </a:t>
              </a:r>
              <a:r>
                <a:rPr lang="en-US" altLang="zh-CN" i="1"/>
                <a:t>P </a:t>
              </a:r>
              <a:r>
                <a:rPr lang="zh-CN" altLang="en-US"/>
                <a:t>的时空坐标如图所示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06877" name="Object 29"/>
            <p:cNvGraphicFramePr>
              <a:graphicFrameLocks noChangeAspect="1"/>
            </p:cNvGraphicFramePr>
            <p:nvPr/>
          </p:nvGraphicFramePr>
          <p:xfrm>
            <a:off x="1200" y="816"/>
            <a:ext cx="93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9" name="Equation" r:id="rId29" imgW="838080" imgH="241200" progId="Equation.3">
                    <p:embed/>
                  </p:oleObj>
                </mc:Choice>
                <mc:Fallback>
                  <p:oleObj name="Equation" r:id="rId29" imgW="83808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16"/>
                          <a:ext cx="93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878" name="Object 30"/>
            <p:cNvGraphicFramePr>
              <a:graphicFrameLocks noChangeAspect="1"/>
            </p:cNvGraphicFramePr>
            <p:nvPr/>
          </p:nvGraphicFramePr>
          <p:xfrm>
            <a:off x="2640" y="832"/>
            <a:ext cx="57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10" name="Equation" r:id="rId31" imgW="419040" imgH="279360" progId="Equation.3">
                    <p:embed/>
                  </p:oleObj>
                </mc:Choice>
                <mc:Fallback>
                  <p:oleObj name="Equation" r:id="rId31" imgW="419040" imgH="2793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832"/>
                          <a:ext cx="57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879" name="Text Box 31"/>
          <p:cNvSpPr txBox="1">
            <a:spLocks noChangeArrowheads="1"/>
          </p:cNvSpPr>
          <p:nvPr/>
        </p:nvSpPr>
        <p:spPr bwMode="auto">
          <a:xfrm>
            <a:off x="250825" y="3429000"/>
            <a:ext cx="3889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</a:rPr>
              <a:t>1</a:t>
            </a:r>
            <a:r>
              <a:rPr kumimoji="1" lang="zh-CN" altLang="en-US">
                <a:solidFill>
                  <a:schemeClr val="tx1"/>
                </a:solidFill>
              </a:rPr>
              <a:t>）</a:t>
            </a:r>
            <a:r>
              <a:rPr kumimoji="1" lang="zh-CN" altLang="en-US">
                <a:solidFill>
                  <a:schemeClr val="tx1"/>
                </a:solidFill>
                <a:ea typeface="幼圆" pitchFamily="49" charset="-122"/>
              </a:rPr>
              <a:t>时间、空间是均匀    的，要求变换是线性的</a:t>
            </a:r>
            <a:r>
              <a:rPr kumimoji="1" lang="zh-CN" altLang="en-US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206880" name="Text Box 32"/>
          <p:cNvSpPr txBox="1">
            <a:spLocks noChangeArrowheads="1"/>
          </p:cNvSpPr>
          <p:nvPr/>
        </p:nvSpPr>
        <p:spPr bwMode="auto">
          <a:xfrm>
            <a:off x="323850" y="5373688"/>
            <a:ext cx="835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</a:rPr>
              <a:t>2</a:t>
            </a:r>
            <a:r>
              <a:rPr kumimoji="1" lang="zh-CN" altLang="en-US">
                <a:solidFill>
                  <a:schemeClr val="tx1"/>
                </a:solidFill>
              </a:rPr>
              <a:t>）</a:t>
            </a:r>
            <a:r>
              <a:rPr kumimoji="1" lang="zh-CN" altLang="en-US">
                <a:solidFill>
                  <a:schemeClr val="tx1"/>
                </a:solidFill>
                <a:ea typeface="幼圆" pitchFamily="49" charset="-122"/>
              </a:rPr>
              <a:t>新的变换应在低速状态下变成为伽利略坐标变换</a:t>
            </a:r>
            <a:r>
              <a:rPr kumimoji="1" lang="en-US" altLang="zh-CN">
                <a:solidFill>
                  <a:schemeClr val="tx1"/>
                </a:solidFill>
                <a:ea typeface="幼圆" pitchFamily="49" charset="-122"/>
              </a:rPr>
              <a:t>.</a:t>
            </a:r>
            <a:endParaRPr kumimoji="1"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79" grpId="0" autoUpdateAnimBg="0"/>
      <p:bldP spid="20688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745" name="Group 41"/>
          <p:cNvGrpSpPr>
            <a:grpSpLocks/>
          </p:cNvGrpSpPr>
          <p:nvPr/>
        </p:nvGrpSpPr>
        <p:grpSpPr bwMode="auto">
          <a:xfrm>
            <a:off x="5292725" y="5013325"/>
            <a:ext cx="2590800" cy="1143000"/>
            <a:chOff x="3360" y="3370"/>
            <a:chExt cx="1632" cy="720"/>
          </a:xfrm>
        </p:grpSpPr>
        <p:sp>
          <p:nvSpPr>
            <p:cNvPr id="200707" name="Rectangle 3"/>
            <p:cNvSpPr>
              <a:spLocks noChangeArrowheads="1"/>
            </p:cNvSpPr>
            <p:nvPr/>
          </p:nvSpPr>
          <p:spPr bwMode="auto">
            <a:xfrm>
              <a:off x="3360" y="3370"/>
              <a:ext cx="1632" cy="7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0708" name="Object 4"/>
            <p:cNvGraphicFramePr>
              <a:graphicFrameLocks noChangeAspect="1"/>
            </p:cNvGraphicFramePr>
            <p:nvPr/>
          </p:nvGraphicFramePr>
          <p:xfrm>
            <a:off x="3470" y="3385"/>
            <a:ext cx="8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93" name="Equation" r:id="rId3" imgW="520560" imgH="215640" progId="Equation.DSMT4">
                    <p:embed/>
                  </p:oleObj>
                </mc:Choice>
                <mc:Fallback>
                  <p:oleObj name="Equation" r:id="rId3" imgW="520560" imgH="215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385"/>
                          <a:ext cx="8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bg1"/>
                                  </a:gs>
                                  <a:gs pos="50000">
                                    <a:schemeClr val="accent1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09" name="Object 5"/>
            <p:cNvGraphicFramePr>
              <a:graphicFrameLocks noChangeAspect="1"/>
            </p:cNvGraphicFramePr>
            <p:nvPr/>
          </p:nvGraphicFramePr>
          <p:xfrm>
            <a:off x="3456" y="3706"/>
            <a:ext cx="150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94" name="公式" r:id="rId5" imgW="1396800" imgH="380880" progId="Equation.3">
                    <p:embed/>
                  </p:oleObj>
                </mc:Choice>
                <mc:Fallback>
                  <p:oleObj name="公式" r:id="rId5" imgW="1396800" imgH="380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706"/>
                          <a:ext cx="150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bg1"/>
                                  </a:gs>
                                  <a:gs pos="50000">
                                    <a:schemeClr val="accent1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0744" name="Group 40"/>
          <p:cNvGrpSpPr>
            <a:grpSpLocks/>
          </p:cNvGrpSpPr>
          <p:nvPr/>
        </p:nvGrpSpPr>
        <p:grpSpPr bwMode="auto">
          <a:xfrm>
            <a:off x="395288" y="2492375"/>
            <a:ext cx="4191000" cy="3822700"/>
            <a:chOff x="240" y="1752"/>
            <a:chExt cx="2640" cy="2408"/>
          </a:xfrm>
        </p:grpSpPr>
        <p:graphicFrame>
          <p:nvGraphicFramePr>
            <p:cNvPr id="200734" name="Object 30"/>
            <p:cNvGraphicFramePr>
              <a:graphicFrameLocks noChangeAspect="1"/>
            </p:cNvGraphicFramePr>
            <p:nvPr/>
          </p:nvGraphicFramePr>
          <p:xfrm>
            <a:off x="476" y="1752"/>
            <a:ext cx="2358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95" name="Equation" r:id="rId7" imgW="1498320" imgH="469800" progId="Equation.DSMT4">
                    <p:embed/>
                  </p:oleObj>
                </mc:Choice>
                <mc:Fallback>
                  <p:oleObj name="Equation" r:id="rId7" imgW="1498320" imgH="4698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752"/>
                          <a:ext cx="2358" cy="7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35" name="Object 31"/>
            <p:cNvGraphicFramePr>
              <a:graphicFrameLocks noChangeAspect="1"/>
            </p:cNvGraphicFramePr>
            <p:nvPr/>
          </p:nvGraphicFramePr>
          <p:xfrm>
            <a:off x="460" y="2480"/>
            <a:ext cx="74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96" name="Equation" r:id="rId9" imgW="596880" imgH="291960" progId="Equation.3">
                    <p:embed/>
                  </p:oleObj>
                </mc:Choice>
                <mc:Fallback>
                  <p:oleObj name="Equation" r:id="rId9" imgW="596880" imgH="29196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2480"/>
                          <a:ext cx="74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36" name="Object 32"/>
            <p:cNvGraphicFramePr>
              <a:graphicFrameLocks noChangeAspect="1"/>
            </p:cNvGraphicFramePr>
            <p:nvPr/>
          </p:nvGraphicFramePr>
          <p:xfrm>
            <a:off x="480" y="2924"/>
            <a:ext cx="68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97" name="Equation" r:id="rId11" imgW="558720" imgH="228600" progId="Equation.3">
                    <p:embed/>
                  </p:oleObj>
                </mc:Choice>
                <mc:Fallback>
                  <p:oleObj name="Equation" r:id="rId11" imgW="55872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924"/>
                          <a:ext cx="68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37" name="Object 33"/>
            <p:cNvGraphicFramePr>
              <a:graphicFrameLocks noChangeAspect="1"/>
            </p:cNvGraphicFramePr>
            <p:nvPr/>
          </p:nvGraphicFramePr>
          <p:xfrm>
            <a:off x="431" y="3067"/>
            <a:ext cx="2449" cy="10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98" name="Equation" r:id="rId13" imgW="1562040" imgH="647640" progId="Equation.DSMT4">
                    <p:embed/>
                  </p:oleObj>
                </mc:Choice>
                <mc:Fallback>
                  <p:oleObj name="Equation" r:id="rId13" imgW="1562040" imgH="64764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067"/>
                          <a:ext cx="2449" cy="10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38" name="AutoShape 34"/>
            <p:cNvSpPr>
              <a:spLocks/>
            </p:cNvSpPr>
            <p:nvPr/>
          </p:nvSpPr>
          <p:spPr bwMode="auto">
            <a:xfrm>
              <a:off x="240" y="2126"/>
              <a:ext cx="179" cy="1580"/>
            </a:xfrm>
            <a:prstGeom prst="leftBrace">
              <a:avLst>
                <a:gd name="adj1" fmla="val 73557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0746" name="Group 42"/>
          <p:cNvGrpSpPr>
            <a:grpSpLocks/>
          </p:cNvGrpSpPr>
          <p:nvPr/>
        </p:nvGrpSpPr>
        <p:grpSpPr bwMode="auto">
          <a:xfrm>
            <a:off x="4562475" y="2098675"/>
            <a:ext cx="4191000" cy="2514600"/>
            <a:chOff x="2784" y="1488"/>
            <a:chExt cx="2640" cy="1584"/>
          </a:xfrm>
        </p:grpSpPr>
        <p:sp>
          <p:nvSpPr>
            <p:cNvPr id="200747" name="Rectangle 43"/>
            <p:cNvSpPr>
              <a:spLocks noChangeArrowheads="1"/>
            </p:cNvSpPr>
            <p:nvPr/>
          </p:nvSpPr>
          <p:spPr bwMode="auto">
            <a:xfrm>
              <a:off x="2784" y="1488"/>
              <a:ext cx="2640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0748" name="Object 44"/>
            <p:cNvGraphicFramePr>
              <a:graphicFrameLocks noChangeAspect="1"/>
            </p:cNvGraphicFramePr>
            <p:nvPr/>
          </p:nvGraphicFramePr>
          <p:xfrm>
            <a:off x="3049" y="2803"/>
            <a:ext cx="14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99" name="公式" r:id="rId15" imgW="164880" imgH="164880" progId="Equation.3">
                    <p:embed/>
                  </p:oleObj>
                </mc:Choice>
                <mc:Fallback>
                  <p:oleObj name="公式" r:id="rId15" imgW="164880" imgH="16488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2803"/>
                          <a:ext cx="14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49" name="Object 45"/>
            <p:cNvGraphicFramePr>
              <a:graphicFrameLocks noChangeAspect="1"/>
            </p:cNvGraphicFramePr>
            <p:nvPr/>
          </p:nvGraphicFramePr>
          <p:xfrm>
            <a:off x="3504" y="2827"/>
            <a:ext cx="17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0" name="Equation" r:id="rId17" imgW="203040" imgH="228600" progId="Equation.3">
                    <p:embed/>
                  </p:oleObj>
                </mc:Choice>
                <mc:Fallback>
                  <p:oleObj name="Equation" r:id="rId17" imgW="203040" imgH="228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827"/>
                          <a:ext cx="17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50" name="Object 46"/>
            <p:cNvGraphicFramePr>
              <a:graphicFrameLocks noChangeAspect="1"/>
            </p:cNvGraphicFramePr>
            <p:nvPr/>
          </p:nvGraphicFramePr>
          <p:xfrm>
            <a:off x="3749" y="1632"/>
            <a:ext cx="21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1" name="Equation" r:id="rId19" imgW="228600" imgH="291960" progId="Equation.3">
                    <p:embed/>
                  </p:oleObj>
                </mc:Choice>
                <mc:Fallback>
                  <p:oleObj name="Equation" r:id="rId19" imgW="228600" imgH="29196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1632"/>
                          <a:ext cx="212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51" name="Line 47"/>
            <p:cNvSpPr>
              <a:spLocks noChangeShapeType="1"/>
            </p:cNvSpPr>
            <p:nvPr/>
          </p:nvSpPr>
          <p:spPr bwMode="auto">
            <a:xfrm>
              <a:off x="3184" y="2665"/>
              <a:ext cx="1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52" name="Line 48"/>
            <p:cNvSpPr>
              <a:spLocks noChangeShapeType="1"/>
            </p:cNvSpPr>
            <p:nvPr/>
          </p:nvSpPr>
          <p:spPr bwMode="auto">
            <a:xfrm flipV="1">
              <a:off x="3184" y="1765"/>
              <a:ext cx="0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53" name="Line 49"/>
            <p:cNvSpPr>
              <a:spLocks noChangeShapeType="1"/>
            </p:cNvSpPr>
            <p:nvPr/>
          </p:nvSpPr>
          <p:spPr bwMode="auto">
            <a:xfrm flipV="1">
              <a:off x="3696" y="1803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54" name="Line 50"/>
            <p:cNvSpPr>
              <a:spLocks noChangeShapeType="1"/>
            </p:cNvSpPr>
            <p:nvPr/>
          </p:nvSpPr>
          <p:spPr bwMode="auto">
            <a:xfrm flipH="1">
              <a:off x="2928" y="2665"/>
              <a:ext cx="256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55" name="Line 51"/>
            <p:cNvSpPr>
              <a:spLocks noChangeShapeType="1"/>
            </p:cNvSpPr>
            <p:nvPr/>
          </p:nvSpPr>
          <p:spPr bwMode="auto">
            <a:xfrm flipH="1">
              <a:off x="3440" y="2665"/>
              <a:ext cx="256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56" name="Line 52"/>
            <p:cNvSpPr>
              <a:spLocks noChangeShapeType="1"/>
            </p:cNvSpPr>
            <p:nvPr/>
          </p:nvSpPr>
          <p:spPr bwMode="auto">
            <a:xfrm>
              <a:off x="3696" y="2103"/>
              <a:ext cx="29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0757" name="Object 53"/>
            <p:cNvGraphicFramePr>
              <a:graphicFrameLocks noChangeAspect="1"/>
            </p:cNvGraphicFramePr>
            <p:nvPr/>
          </p:nvGraphicFramePr>
          <p:xfrm>
            <a:off x="4946" y="2703"/>
            <a:ext cx="17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2" name="公式" r:id="rId21" imgW="177480" imgH="190440" progId="Equation.3">
                    <p:embed/>
                  </p:oleObj>
                </mc:Choice>
                <mc:Fallback>
                  <p:oleObj name="公式" r:id="rId21" imgW="177480" imgH="1904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703"/>
                          <a:ext cx="17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58" name="Object 54"/>
            <p:cNvGraphicFramePr>
              <a:graphicFrameLocks noChangeAspect="1"/>
            </p:cNvGraphicFramePr>
            <p:nvPr/>
          </p:nvGraphicFramePr>
          <p:xfrm>
            <a:off x="4951" y="2422"/>
            <a:ext cx="20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3" name="Equation" r:id="rId23" imgW="215640" imgH="241200" progId="Equation.3">
                    <p:embed/>
                  </p:oleObj>
                </mc:Choice>
                <mc:Fallback>
                  <p:oleObj name="Equation" r:id="rId23" imgW="215640" imgH="2412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2422"/>
                          <a:ext cx="20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59" name="Object 55"/>
            <p:cNvGraphicFramePr>
              <a:graphicFrameLocks noChangeAspect="1"/>
            </p:cNvGraphicFramePr>
            <p:nvPr/>
          </p:nvGraphicFramePr>
          <p:xfrm>
            <a:off x="3221" y="1728"/>
            <a:ext cx="20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4" name="公式" r:id="rId25" imgW="190440" imgH="241200" progId="Equation.3">
                    <p:embed/>
                  </p:oleObj>
                </mc:Choice>
                <mc:Fallback>
                  <p:oleObj name="公式" r:id="rId25" imgW="190440" imgH="2412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1728"/>
                          <a:ext cx="20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60" name="Object 56"/>
            <p:cNvGraphicFramePr>
              <a:graphicFrameLocks noChangeAspect="1"/>
            </p:cNvGraphicFramePr>
            <p:nvPr/>
          </p:nvGraphicFramePr>
          <p:xfrm>
            <a:off x="4023" y="1987"/>
            <a:ext cx="13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5" name="Equation" r:id="rId27" imgW="126720" imgH="177480" progId="Equation.DSMT4">
                    <p:embed/>
                  </p:oleObj>
                </mc:Choice>
                <mc:Fallback>
                  <p:oleObj name="Equation" r:id="rId27" imgW="126720" imgH="17748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1987"/>
                          <a:ext cx="132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61" name="Object 57"/>
            <p:cNvGraphicFramePr>
              <a:graphicFrameLocks noChangeAspect="1"/>
            </p:cNvGraphicFramePr>
            <p:nvPr/>
          </p:nvGraphicFramePr>
          <p:xfrm>
            <a:off x="3184" y="2640"/>
            <a:ext cx="16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6" name="Equation" r:id="rId29" imgW="164880" imgH="190440" progId="Equation.3">
                    <p:embed/>
                  </p:oleObj>
                </mc:Choice>
                <mc:Fallback>
                  <p:oleObj name="Equation" r:id="rId29" imgW="164880" imgH="1904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2640"/>
                          <a:ext cx="16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62" name="Object 58"/>
            <p:cNvGraphicFramePr>
              <a:graphicFrameLocks noChangeAspect="1"/>
            </p:cNvGraphicFramePr>
            <p:nvPr/>
          </p:nvGraphicFramePr>
          <p:xfrm>
            <a:off x="3648" y="2647"/>
            <a:ext cx="19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7" name="Equation" r:id="rId31" imgW="203040" imgH="241200" progId="Equation.3">
                    <p:embed/>
                  </p:oleObj>
                </mc:Choice>
                <mc:Fallback>
                  <p:oleObj name="Equation" r:id="rId31" imgW="203040" imgH="2412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47"/>
                          <a:ext cx="19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63" name="Object 59"/>
            <p:cNvGraphicFramePr>
              <a:graphicFrameLocks noChangeAspect="1"/>
            </p:cNvGraphicFramePr>
            <p:nvPr/>
          </p:nvGraphicFramePr>
          <p:xfrm>
            <a:off x="3470" y="1872"/>
            <a:ext cx="22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8" name="Equation" r:id="rId33" imgW="203040" imgH="279360" progId="Equation.3">
                    <p:embed/>
                  </p:oleObj>
                </mc:Choice>
                <mc:Fallback>
                  <p:oleObj name="Equation" r:id="rId33" imgW="203040" imgH="27936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872"/>
                          <a:ext cx="22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64" name="Object 60"/>
            <p:cNvGraphicFramePr>
              <a:graphicFrameLocks noChangeAspect="1"/>
            </p:cNvGraphicFramePr>
            <p:nvPr/>
          </p:nvGraphicFramePr>
          <p:xfrm>
            <a:off x="2976" y="1968"/>
            <a:ext cx="1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9" name="Equation" r:id="rId35" imgW="152280" imgH="215640" progId="Equation.3">
                    <p:embed/>
                  </p:oleObj>
                </mc:Choice>
                <mc:Fallback>
                  <p:oleObj name="Equation" r:id="rId35" imgW="152280" imgH="21564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968"/>
                          <a:ext cx="18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65" name="Text Box 61"/>
            <p:cNvSpPr txBox="1">
              <a:spLocks noChangeArrowheads="1"/>
            </p:cNvSpPr>
            <p:nvPr/>
          </p:nvSpPr>
          <p:spPr bwMode="auto">
            <a:xfrm>
              <a:off x="4292" y="18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*</a:t>
              </a:r>
            </a:p>
          </p:txBody>
        </p:sp>
        <p:graphicFrame>
          <p:nvGraphicFramePr>
            <p:cNvPr id="200766" name="Object 62"/>
            <p:cNvGraphicFramePr>
              <a:graphicFrameLocks noChangeAspect="1"/>
            </p:cNvGraphicFramePr>
            <p:nvPr/>
          </p:nvGraphicFramePr>
          <p:xfrm>
            <a:off x="4464" y="1872"/>
            <a:ext cx="91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10" name="Equation" r:id="rId37" imgW="1206360" imgH="304560" progId="Equation.3">
                    <p:embed/>
                  </p:oleObj>
                </mc:Choice>
                <mc:Fallback>
                  <p:oleObj name="Equation" r:id="rId37" imgW="1206360" imgH="30456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72"/>
                          <a:ext cx="91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67" name="Object 63"/>
            <p:cNvGraphicFramePr>
              <a:graphicFrameLocks noChangeAspect="1"/>
            </p:cNvGraphicFramePr>
            <p:nvPr/>
          </p:nvGraphicFramePr>
          <p:xfrm>
            <a:off x="4368" y="1605"/>
            <a:ext cx="86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11" name="公式" r:id="rId39" imgW="1130040" imgH="304560" progId="Equation.3">
                    <p:embed/>
                  </p:oleObj>
                </mc:Choice>
                <mc:Fallback>
                  <p:oleObj name="公式" r:id="rId39" imgW="1130040" imgH="30456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605"/>
                          <a:ext cx="86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0768" name="Group 64"/>
          <p:cNvGrpSpPr>
            <a:grpSpLocks/>
          </p:cNvGrpSpPr>
          <p:nvPr/>
        </p:nvGrpSpPr>
        <p:grpSpPr bwMode="auto">
          <a:xfrm>
            <a:off x="611188" y="1196975"/>
            <a:ext cx="8382000" cy="946150"/>
            <a:chOff x="288" y="816"/>
            <a:chExt cx="5280" cy="596"/>
          </a:xfrm>
        </p:grpSpPr>
        <p:sp>
          <p:nvSpPr>
            <p:cNvPr id="200769" name="Text Box 65"/>
            <p:cNvSpPr txBox="1">
              <a:spLocks noChangeArrowheads="1"/>
            </p:cNvSpPr>
            <p:nvPr/>
          </p:nvSpPr>
          <p:spPr bwMode="auto">
            <a:xfrm>
              <a:off x="288" y="816"/>
              <a:ext cx="52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  </a:t>
              </a:r>
              <a:r>
                <a:rPr lang="zh-CN" altLang="en-US"/>
                <a:t>设 ：                 时，         重合 </a:t>
              </a:r>
              <a:r>
                <a:rPr lang="en-US" altLang="zh-CN"/>
                <a:t>;   </a:t>
              </a:r>
              <a:r>
                <a:rPr lang="zh-CN" altLang="en-US"/>
                <a:t>事件 </a:t>
              </a:r>
              <a:r>
                <a:rPr lang="en-US" altLang="zh-CN" i="1"/>
                <a:t>P </a:t>
              </a:r>
              <a:r>
                <a:rPr lang="zh-CN" altLang="en-US"/>
                <a:t>的时空坐标如图所示 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200770" name="Object 66"/>
            <p:cNvGraphicFramePr>
              <a:graphicFrameLocks noChangeAspect="1"/>
            </p:cNvGraphicFramePr>
            <p:nvPr/>
          </p:nvGraphicFramePr>
          <p:xfrm>
            <a:off x="1200" y="816"/>
            <a:ext cx="93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12" name="Equation" r:id="rId41" imgW="838080" imgH="241200" progId="Equation.3">
                    <p:embed/>
                  </p:oleObj>
                </mc:Choice>
                <mc:Fallback>
                  <p:oleObj name="Equation" r:id="rId41" imgW="838080" imgH="2412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16"/>
                          <a:ext cx="93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71" name="Object 67"/>
            <p:cNvGraphicFramePr>
              <a:graphicFrameLocks noChangeAspect="1"/>
            </p:cNvGraphicFramePr>
            <p:nvPr/>
          </p:nvGraphicFramePr>
          <p:xfrm>
            <a:off x="2640" y="832"/>
            <a:ext cx="57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13" name="Equation" r:id="rId43" imgW="419040" imgH="279360" progId="Equation.3">
                    <p:embed/>
                  </p:oleObj>
                </mc:Choice>
                <mc:Fallback>
                  <p:oleObj name="Equation" r:id="rId43" imgW="419040" imgH="27936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832"/>
                          <a:ext cx="57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762000" y="11430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教学基本要求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838200" y="210185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一</a:t>
            </a:r>
            <a:r>
              <a:rPr lang="zh-CN" altLang="en-US" sz="2800"/>
              <a:t>    </a:t>
            </a:r>
            <a:r>
              <a:rPr lang="zh-CN" altLang="en-US" sz="2800">
                <a:solidFill>
                  <a:srgbClr val="CC0000"/>
                </a:solidFill>
              </a:rPr>
              <a:t>掌握</a:t>
            </a:r>
            <a:r>
              <a:rPr lang="zh-CN" altLang="en-US" sz="2800"/>
              <a:t>爱因斯坦狭义相对论的两条基本原理，以及在此基础上建立起来的洛伦兹变换式</a:t>
            </a:r>
            <a:r>
              <a:rPr lang="en-US" altLang="zh-CN" sz="2800"/>
              <a:t>.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838200" y="3395663"/>
            <a:ext cx="7620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81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二</a:t>
            </a:r>
            <a:r>
              <a:rPr lang="zh-CN" altLang="en-US" sz="2800"/>
              <a:t>    </a:t>
            </a:r>
            <a:r>
              <a:rPr lang="zh-CN" altLang="en-US" sz="2800">
                <a:solidFill>
                  <a:srgbClr val="CC0000"/>
                </a:solidFill>
              </a:rPr>
              <a:t>掌握</a:t>
            </a:r>
            <a:r>
              <a:rPr lang="zh-CN" altLang="en-US" sz="2800"/>
              <a:t>狭义相对论中同时的相对性，以及长度收缩和时间延缓的概念，</a:t>
            </a:r>
            <a:r>
              <a:rPr lang="zh-CN" altLang="en-US" sz="2800">
                <a:solidFill>
                  <a:srgbClr val="CC0000"/>
                </a:solidFill>
              </a:rPr>
              <a:t>了解</a:t>
            </a:r>
            <a:r>
              <a:rPr lang="zh-CN" altLang="en-US" sz="2800"/>
              <a:t>牛顿力学的时空观和狭义相对论的时空观以及二者的差异</a:t>
            </a:r>
            <a:r>
              <a:rPr lang="en-US" altLang="zh-CN" sz="2800"/>
              <a:t>.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914400" y="522605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</a:rPr>
              <a:t>三</a:t>
            </a:r>
            <a:r>
              <a:rPr lang="zh-CN" altLang="en-US" sz="2800"/>
              <a:t>     </a:t>
            </a:r>
            <a:r>
              <a:rPr lang="zh-CN" altLang="en-US" sz="2800">
                <a:solidFill>
                  <a:srgbClr val="CC0000"/>
                </a:solidFill>
              </a:rPr>
              <a:t>理解</a:t>
            </a:r>
            <a:r>
              <a:rPr lang="zh-CN" altLang="en-US" sz="2800"/>
              <a:t>狭义相对论中质量、动量与速度的关系，以及质量与能量间的关系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67" name="Group 39"/>
          <p:cNvGrpSpPr>
            <a:grpSpLocks/>
          </p:cNvGrpSpPr>
          <p:nvPr/>
        </p:nvGrpSpPr>
        <p:grpSpPr bwMode="auto">
          <a:xfrm>
            <a:off x="533400" y="981075"/>
            <a:ext cx="3535363" cy="2493963"/>
            <a:chOff x="336" y="618"/>
            <a:chExt cx="2227" cy="1571"/>
          </a:xfrm>
        </p:grpSpPr>
        <p:graphicFrame>
          <p:nvGraphicFramePr>
            <p:cNvPr id="201731" name="Object 3"/>
            <p:cNvGraphicFramePr>
              <a:graphicFrameLocks noChangeAspect="1"/>
            </p:cNvGraphicFramePr>
            <p:nvPr/>
          </p:nvGraphicFramePr>
          <p:xfrm>
            <a:off x="1020" y="618"/>
            <a:ext cx="149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0" name="Equation" r:id="rId3" imgW="850680" imgH="203040" progId="Equation.DSMT4">
                    <p:embed/>
                  </p:oleObj>
                </mc:Choice>
                <mc:Fallback>
                  <p:oleObj name="Equation" r:id="rId3" imgW="85068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618"/>
                          <a:ext cx="1496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32" name="Object 4"/>
            <p:cNvGraphicFramePr>
              <a:graphicFrameLocks noChangeAspect="1"/>
            </p:cNvGraphicFramePr>
            <p:nvPr/>
          </p:nvGraphicFramePr>
          <p:xfrm>
            <a:off x="1001" y="999"/>
            <a:ext cx="72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1" name="Equation" r:id="rId5" imgW="596880" imgH="291960" progId="Equation.3">
                    <p:embed/>
                  </p:oleObj>
                </mc:Choice>
                <mc:Fallback>
                  <p:oleObj name="Equation" r:id="rId5" imgW="596880" imgH="2919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999"/>
                          <a:ext cx="72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33" name="Object 5"/>
            <p:cNvGraphicFramePr>
              <a:graphicFrameLocks noChangeAspect="1"/>
            </p:cNvGraphicFramePr>
            <p:nvPr/>
          </p:nvGraphicFramePr>
          <p:xfrm>
            <a:off x="998" y="1302"/>
            <a:ext cx="7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2" name="Equation" r:id="rId7" imgW="558720" imgH="228600" progId="Equation.3">
                    <p:embed/>
                  </p:oleObj>
                </mc:Choice>
                <mc:Fallback>
                  <p:oleObj name="Equation" r:id="rId7" imgW="55872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" y="1302"/>
                          <a:ext cx="73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34" name="Object 6"/>
            <p:cNvGraphicFramePr>
              <a:graphicFrameLocks noChangeAspect="1"/>
            </p:cNvGraphicFramePr>
            <p:nvPr/>
          </p:nvGraphicFramePr>
          <p:xfrm>
            <a:off x="975" y="1525"/>
            <a:ext cx="1588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3" name="Equation" r:id="rId9" imgW="914400" imgH="393480" progId="Equation.DSMT4">
                    <p:embed/>
                  </p:oleObj>
                </mc:Choice>
                <mc:Fallback>
                  <p:oleObj name="Equation" r:id="rId9" imgW="914400" imgH="393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525"/>
                          <a:ext cx="1588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35" name="AutoShape 7"/>
            <p:cNvSpPr>
              <a:spLocks/>
            </p:cNvSpPr>
            <p:nvPr/>
          </p:nvSpPr>
          <p:spPr bwMode="auto">
            <a:xfrm>
              <a:off x="761" y="839"/>
              <a:ext cx="164" cy="995"/>
            </a:xfrm>
            <a:prstGeom prst="leftBrace">
              <a:avLst>
                <a:gd name="adj1" fmla="val 50559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6" name="Rectangle 8"/>
            <p:cNvSpPr>
              <a:spLocks noChangeArrowheads="1"/>
            </p:cNvSpPr>
            <p:nvPr/>
          </p:nvSpPr>
          <p:spPr bwMode="auto">
            <a:xfrm>
              <a:off x="336" y="984"/>
              <a:ext cx="328" cy="8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正</a:t>
              </a:r>
              <a:r>
                <a:rPr lang="zh-CN" altLang="en-US">
                  <a:solidFill>
                    <a:schemeClr val="tx1"/>
                  </a:solidFill>
                </a:rPr>
                <a:t>变换</a:t>
              </a:r>
            </a:p>
          </p:txBody>
        </p:sp>
      </p:grpSp>
      <p:grpSp>
        <p:nvGrpSpPr>
          <p:cNvPr id="201768" name="Group 40"/>
          <p:cNvGrpSpPr>
            <a:grpSpLocks/>
          </p:cNvGrpSpPr>
          <p:nvPr/>
        </p:nvGrpSpPr>
        <p:grpSpPr bwMode="auto">
          <a:xfrm>
            <a:off x="4876800" y="981075"/>
            <a:ext cx="3727450" cy="2644775"/>
            <a:chOff x="3072" y="618"/>
            <a:chExt cx="2348" cy="1666"/>
          </a:xfrm>
        </p:grpSpPr>
        <p:graphicFrame>
          <p:nvGraphicFramePr>
            <p:cNvPr id="201738" name="Object 10"/>
            <p:cNvGraphicFramePr>
              <a:graphicFrameLocks noChangeAspect="1"/>
            </p:cNvGraphicFramePr>
            <p:nvPr/>
          </p:nvGraphicFramePr>
          <p:xfrm>
            <a:off x="3696" y="618"/>
            <a:ext cx="172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4" name="Equation" r:id="rId11" imgW="863280" imgH="203040" progId="Equation.DSMT4">
                    <p:embed/>
                  </p:oleObj>
                </mc:Choice>
                <mc:Fallback>
                  <p:oleObj name="Equation" r:id="rId11" imgW="8632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618"/>
                          <a:ext cx="1724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39" name="Object 11"/>
            <p:cNvGraphicFramePr>
              <a:graphicFrameLocks noChangeAspect="1"/>
            </p:cNvGraphicFramePr>
            <p:nvPr/>
          </p:nvGraphicFramePr>
          <p:xfrm>
            <a:off x="3667" y="1038"/>
            <a:ext cx="74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5" name="Equation" r:id="rId13" imgW="634680" imgH="291960" progId="Equation.3">
                    <p:embed/>
                  </p:oleObj>
                </mc:Choice>
                <mc:Fallback>
                  <p:oleObj name="Equation" r:id="rId13" imgW="634680" imgH="2919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1038"/>
                          <a:ext cx="74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40" name="Object 12"/>
            <p:cNvGraphicFramePr>
              <a:graphicFrameLocks noChangeAspect="1"/>
            </p:cNvGraphicFramePr>
            <p:nvPr/>
          </p:nvGraphicFramePr>
          <p:xfrm>
            <a:off x="3667" y="1390"/>
            <a:ext cx="65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6" name="Equation" r:id="rId15" imgW="583920" imgH="228600" progId="Equation.3">
                    <p:embed/>
                  </p:oleObj>
                </mc:Choice>
                <mc:Fallback>
                  <p:oleObj name="Equation" r:id="rId15" imgW="58392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7" y="1390"/>
                          <a:ext cx="653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41" name="Object 13"/>
            <p:cNvGraphicFramePr>
              <a:graphicFrameLocks noChangeAspect="1"/>
            </p:cNvGraphicFramePr>
            <p:nvPr/>
          </p:nvGraphicFramePr>
          <p:xfrm>
            <a:off x="3696" y="1570"/>
            <a:ext cx="1679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7" name="Equation" r:id="rId17" imgW="939600" imgH="393480" progId="Equation.DSMT4">
                    <p:embed/>
                  </p:oleObj>
                </mc:Choice>
                <mc:Fallback>
                  <p:oleObj name="Equation" r:id="rId17" imgW="939600" imgH="393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70"/>
                          <a:ext cx="1679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42" name="AutoShape 14"/>
            <p:cNvSpPr>
              <a:spLocks/>
            </p:cNvSpPr>
            <p:nvPr/>
          </p:nvSpPr>
          <p:spPr bwMode="auto">
            <a:xfrm>
              <a:off x="3494" y="835"/>
              <a:ext cx="174" cy="1095"/>
            </a:xfrm>
            <a:prstGeom prst="leftBrace">
              <a:avLst>
                <a:gd name="adj1" fmla="val 5244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43" name="Rectangle 15"/>
            <p:cNvSpPr>
              <a:spLocks noChangeArrowheads="1"/>
            </p:cNvSpPr>
            <p:nvPr/>
          </p:nvSpPr>
          <p:spPr bwMode="auto">
            <a:xfrm>
              <a:off x="3072" y="945"/>
              <a:ext cx="375" cy="8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逆</a:t>
              </a:r>
              <a:r>
                <a:rPr lang="zh-CN" altLang="en-US">
                  <a:solidFill>
                    <a:schemeClr val="tx1"/>
                  </a:solidFill>
                </a:rPr>
                <a:t> 变 换</a:t>
              </a:r>
            </a:p>
          </p:txBody>
        </p:sp>
      </p:grp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4953000" y="3792538"/>
            <a:ext cx="3733800" cy="24558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>
                <a:solidFill>
                  <a:schemeClr val="tx1"/>
                </a:solidFill>
              </a:rPr>
              <a:t>         </a:t>
            </a:r>
            <a:r>
              <a:rPr lang="zh-CN" altLang="en-US">
                <a:solidFill>
                  <a:srgbClr val="CC0000"/>
                </a:solidFill>
              </a:rPr>
              <a:t>光速</a:t>
            </a: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zh-CN" altLang="en-US">
                <a:solidFill>
                  <a:srgbClr val="CC0000"/>
                </a:solidFill>
              </a:rPr>
              <a:t>任何</a:t>
            </a:r>
            <a:r>
              <a:rPr lang="zh-CN" altLang="en-US">
                <a:solidFill>
                  <a:schemeClr val="tx1"/>
                </a:solidFill>
              </a:rPr>
              <a:t>惯性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系中均为同一</a:t>
            </a:r>
            <a:r>
              <a:rPr lang="zh-CN" altLang="en-US">
                <a:solidFill>
                  <a:srgbClr val="CC0000"/>
                </a:solidFill>
              </a:rPr>
              <a:t>常量  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10000"/>
                </a:solidFill>
              </a:rPr>
              <a:t>利用它将时间测量与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10000"/>
                </a:solidFill>
              </a:rPr>
              <a:t>距离测量联系起来 </a:t>
            </a:r>
            <a:r>
              <a:rPr lang="en-US" altLang="zh-CN">
                <a:solidFill>
                  <a:srgbClr val="010000"/>
                </a:solidFill>
              </a:rPr>
              <a:t>.</a:t>
            </a:r>
          </a:p>
        </p:txBody>
      </p:sp>
      <p:grpSp>
        <p:nvGrpSpPr>
          <p:cNvPr id="201745" name="Group 17"/>
          <p:cNvGrpSpPr>
            <a:grpSpLocks/>
          </p:cNvGrpSpPr>
          <p:nvPr/>
        </p:nvGrpSpPr>
        <p:grpSpPr bwMode="auto">
          <a:xfrm>
            <a:off x="533400" y="3733800"/>
            <a:ext cx="4191000" cy="2514600"/>
            <a:chOff x="2784" y="1488"/>
            <a:chExt cx="2640" cy="1584"/>
          </a:xfrm>
        </p:grpSpPr>
        <p:sp>
          <p:nvSpPr>
            <p:cNvPr id="201746" name="Rectangle 18"/>
            <p:cNvSpPr>
              <a:spLocks noChangeArrowheads="1"/>
            </p:cNvSpPr>
            <p:nvPr/>
          </p:nvSpPr>
          <p:spPr bwMode="auto">
            <a:xfrm>
              <a:off x="2784" y="1488"/>
              <a:ext cx="2640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1747" name="Object 19"/>
            <p:cNvGraphicFramePr>
              <a:graphicFrameLocks noChangeAspect="1"/>
            </p:cNvGraphicFramePr>
            <p:nvPr/>
          </p:nvGraphicFramePr>
          <p:xfrm>
            <a:off x="3049" y="2803"/>
            <a:ext cx="147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8" name="公式" r:id="rId19" imgW="164880" imgH="164880" progId="Equation.3">
                    <p:embed/>
                  </p:oleObj>
                </mc:Choice>
                <mc:Fallback>
                  <p:oleObj name="公式" r:id="rId19" imgW="164880" imgH="164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2803"/>
                          <a:ext cx="147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48" name="Object 20"/>
            <p:cNvGraphicFramePr>
              <a:graphicFrameLocks noChangeAspect="1"/>
            </p:cNvGraphicFramePr>
            <p:nvPr/>
          </p:nvGraphicFramePr>
          <p:xfrm>
            <a:off x="3504" y="2827"/>
            <a:ext cx="17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9" name="Equation" r:id="rId21" imgW="203040" imgH="228600" progId="Equation.3">
                    <p:embed/>
                  </p:oleObj>
                </mc:Choice>
                <mc:Fallback>
                  <p:oleObj name="Equation" r:id="rId21" imgW="20304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827"/>
                          <a:ext cx="17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49" name="Object 21"/>
            <p:cNvGraphicFramePr>
              <a:graphicFrameLocks noChangeAspect="1"/>
            </p:cNvGraphicFramePr>
            <p:nvPr/>
          </p:nvGraphicFramePr>
          <p:xfrm>
            <a:off x="3749" y="1632"/>
            <a:ext cx="21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0" name="Equation" r:id="rId23" imgW="228600" imgH="291960" progId="Equation.3">
                    <p:embed/>
                  </p:oleObj>
                </mc:Choice>
                <mc:Fallback>
                  <p:oleObj name="Equation" r:id="rId23" imgW="228600" imgH="2919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1632"/>
                          <a:ext cx="212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50" name="Line 22"/>
            <p:cNvSpPr>
              <a:spLocks noChangeShapeType="1"/>
            </p:cNvSpPr>
            <p:nvPr/>
          </p:nvSpPr>
          <p:spPr bwMode="auto">
            <a:xfrm>
              <a:off x="3184" y="2665"/>
              <a:ext cx="1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 flipV="1">
              <a:off x="3184" y="1765"/>
              <a:ext cx="0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2" name="Line 24"/>
            <p:cNvSpPr>
              <a:spLocks noChangeShapeType="1"/>
            </p:cNvSpPr>
            <p:nvPr/>
          </p:nvSpPr>
          <p:spPr bwMode="auto">
            <a:xfrm flipV="1">
              <a:off x="3696" y="1803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3" name="Line 25"/>
            <p:cNvSpPr>
              <a:spLocks noChangeShapeType="1"/>
            </p:cNvSpPr>
            <p:nvPr/>
          </p:nvSpPr>
          <p:spPr bwMode="auto">
            <a:xfrm flipH="1">
              <a:off x="2928" y="2665"/>
              <a:ext cx="256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 flipH="1">
              <a:off x="3440" y="2665"/>
              <a:ext cx="256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5" name="Line 27"/>
            <p:cNvSpPr>
              <a:spLocks noChangeShapeType="1"/>
            </p:cNvSpPr>
            <p:nvPr/>
          </p:nvSpPr>
          <p:spPr bwMode="auto">
            <a:xfrm>
              <a:off x="3696" y="2103"/>
              <a:ext cx="29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1756" name="Object 28"/>
            <p:cNvGraphicFramePr>
              <a:graphicFrameLocks noChangeAspect="1"/>
            </p:cNvGraphicFramePr>
            <p:nvPr/>
          </p:nvGraphicFramePr>
          <p:xfrm>
            <a:off x="4946" y="2703"/>
            <a:ext cx="17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1" name="公式" r:id="rId25" imgW="177480" imgH="190440" progId="Equation.3">
                    <p:embed/>
                  </p:oleObj>
                </mc:Choice>
                <mc:Fallback>
                  <p:oleObj name="公式" r:id="rId25" imgW="177480" imgH="1904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703"/>
                          <a:ext cx="17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57" name="Object 29"/>
            <p:cNvGraphicFramePr>
              <a:graphicFrameLocks noChangeAspect="1"/>
            </p:cNvGraphicFramePr>
            <p:nvPr/>
          </p:nvGraphicFramePr>
          <p:xfrm>
            <a:off x="4951" y="2422"/>
            <a:ext cx="20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2" name="Equation" r:id="rId27" imgW="215640" imgH="241200" progId="Equation.3">
                    <p:embed/>
                  </p:oleObj>
                </mc:Choice>
                <mc:Fallback>
                  <p:oleObj name="Equation" r:id="rId27" imgW="21564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2422"/>
                          <a:ext cx="20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58" name="Object 30"/>
            <p:cNvGraphicFramePr>
              <a:graphicFrameLocks noChangeAspect="1"/>
            </p:cNvGraphicFramePr>
            <p:nvPr/>
          </p:nvGraphicFramePr>
          <p:xfrm>
            <a:off x="3221" y="1728"/>
            <a:ext cx="20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3" name="公式" r:id="rId29" imgW="190440" imgH="241200" progId="Equation.3">
                    <p:embed/>
                  </p:oleObj>
                </mc:Choice>
                <mc:Fallback>
                  <p:oleObj name="公式" r:id="rId29" imgW="190440" imgH="241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1728"/>
                          <a:ext cx="20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59" name="Object 31"/>
            <p:cNvGraphicFramePr>
              <a:graphicFrameLocks noChangeAspect="1"/>
            </p:cNvGraphicFramePr>
            <p:nvPr/>
          </p:nvGraphicFramePr>
          <p:xfrm>
            <a:off x="4023" y="1987"/>
            <a:ext cx="133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4" name="Equation" r:id="rId31" imgW="126720" imgH="177480" progId="Equation.DSMT4">
                    <p:embed/>
                  </p:oleObj>
                </mc:Choice>
                <mc:Fallback>
                  <p:oleObj name="Equation" r:id="rId31" imgW="126720" imgH="17748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1987"/>
                          <a:ext cx="133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60" name="Object 32"/>
            <p:cNvGraphicFramePr>
              <a:graphicFrameLocks noChangeAspect="1"/>
            </p:cNvGraphicFramePr>
            <p:nvPr/>
          </p:nvGraphicFramePr>
          <p:xfrm>
            <a:off x="3184" y="2640"/>
            <a:ext cx="16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5" name="Equation" r:id="rId33" imgW="164880" imgH="190440" progId="Equation.3">
                    <p:embed/>
                  </p:oleObj>
                </mc:Choice>
                <mc:Fallback>
                  <p:oleObj name="Equation" r:id="rId33" imgW="164880" imgH="1904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2640"/>
                          <a:ext cx="160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61" name="Object 33"/>
            <p:cNvGraphicFramePr>
              <a:graphicFrameLocks noChangeAspect="1"/>
            </p:cNvGraphicFramePr>
            <p:nvPr/>
          </p:nvGraphicFramePr>
          <p:xfrm>
            <a:off x="3648" y="2647"/>
            <a:ext cx="19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6" name="Equation" r:id="rId35" imgW="203040" imgH="241200" progId="Equation.3">
                    <p:embed/>
                  </p:oleObj>
                </mc:Choice>
                <mc:Fallback>
                  <p:oleObj name="Equation" r:id="rId35" imgW="20304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47"/>
                          <a:ext cx="19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62" name="Object 34"/>
            <p:cNvGraphicFramePr>
              <a:graphicFrameLocks noChangeAspect="1"/>
            </p:cNvGraphicFramePr>
            <p:nvPr/>
          </p:nvGraphicFramePr>
          <p:xfrm>
            <a:off x="3470" y="1872"/>
            <a:ext cx="22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7" name="Equation" r:id="rId37" imgW="203040" imgH="279360" progId="Equation.3">
                    <p:embed/>
                  </p:oleObj>
                </mc:Choice>
                <mc:Fallback>
                  <p:oleObj name="Equation" r:id="rId37" imgW="203040" imgH="2793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1872"/>
                          <a:ext cx="22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63" name="Object 35"/>
            <p:cNvGraphicFramePr>
              <a:graphicFrameLocks noChangeAspect="1"/>
            </p:cNvGraphicFramePr>
            <p:nvPr/>
          </p:nvGraphicFramePr>
          <p:xfrm>
            <a:off x="2976" y="1968"/>
            <a:ext cx="1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8" name="Equation" r:id="rId39" imgW="152280" imgH="215640" progId="Equation.3">
                    <p:embed/>
                  </p:oleObj>
                </mc:Choice>
                <mc:Fallback>
                  <p:oleObj name="Equation" r:id="rId39" imgW="152280" imgH="215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968"/>
                          <a:ext cx="18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64" name="Text Box 36"/>
            <p:cNvSpPr txBox="1">
              <a:spLocks noChangeArrowheads="1"/>
            </p:cNvSpPr>
            <p:nvPr/>
          </p:nvSpPr>
          <p:spPr bwMode="auto">
            <a:xfrm>
              <a:off x="4292" y="18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*</a:t>
              </a:r>
            </a:p>
          </p:txBody>
        </p:sp>
        <p:graphicFrame>
          <p:nvGraphicFramePr>
            <p:cNvPr id="201765" name="Object 37"/>
            <p:cNvGraphicFramePr>
              <a:graphicFrameLocks noChangeAspect="1"/>
            </p:cNvGraphicFramePr>
            <p:nvPr/>
          </p:nvGraphicFramePr>
          <p:xfrm>
            <a:off x="4464" y="1872"/>
            <a:ext cx="91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9" name="Equation" r:id="rId41" imgW="1206360" imgH="304560" progId="Equation.3">
                    <p:embed/>
                  </p:oleObj>
                </mc:Choice>
                <mc:Fallback>
                  <p:oleObj name="Equation" r:id="rId41" imgW="1206360" imgH="3045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72"/>
                          <a:ext cx="91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66" name="Object 38"/>
            <p:cNvGraphicFramePr>
              <a:graphicFrameLocks noChangeAspect="1"/>
            </p:cNvGraphicFramePr>
            <p:nvPr/>
          </p:nvGraphicFramePr>
          <p:xfrm>
            <a:off x="4368" y="1605"/>
            <a:ext cx="86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0" name="公式" r:id="rId43" imgW="1130040" imgH="304560" progId="Equation.3">
                    <p:embed/>
                  </p:oleObj>
                </mc:Choice>
                <mc:Fallback>
                  <p:oleObj name="公式" r:id="rId43" imgW="1130040" imgH="3045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605"/>
                          <a:ext cx="86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63" name="Group 11"/>
          <p:cNvGrpSpPr>
            <a:grpSpLocks/>
          </p:cNvGrpSpPr>
          <p:nvPr/>
        </p:nvGrpSpPr>
        <p:grpSpPr bwMode="auto">
          <a:xfrm>
            <a:off x="827088" y="692150"/>
            <a:ext cx="3505200" cy="1066800"/>
            <a:chOff x="528" y="528"/>
            <a:chExt cx="2208" cy="672"/>
          </a:xfrm>
        </p:grpSpPr>
        <p:sp>
          <p:nvSpPr>
            <p:cNvPr id="202764" name="AutoShape 12"/>
            <p:cNvSpPr>
              <a:spLocks noChangeArrowheads="1"/>
            </p:cNvSpPr>
            <p:nvPr/>
          </p:nvSpPr>
          <p:spPr bwMode="auto">
            <a:xfrm>
              <a:off x="528" y="528"/>
              <a:ext cx="1776" cy="672"/>
            </a:xfrm>
            <a:prstGeom prst="wave">
              <a:avLst>
                <a:gd name="adj1" fmla="val 11903"/>
                <a:gd name="adj2" fmla="val 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576" y="720"/>
              <a:ext cx="2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洛伦兹变换</a:t>
              </a:r>
              <a:r>
                <a:rPr lang="zh-CN" altLang="en-US">
                  <a:solidFill>
                    <a:srgbClr val="CC0000"/>
                  </a:solidFill>
                </a:rPr>
                <a:t>特点</a:t>
              </a:r>
            </a:p>
          </p:txBody>
        </p:sp>
      </p:grpSp>
      <p:sp>
        <p:nvSpPr>
          <p:cNvPr id="202766" name="Text Box 14"/>
          <p:cNvSpPr txBox="1">
            <a:spLocks noChangeArrowheads="1"/>
          </p:cNvSpPr>
          <p:nvPr/>
        </p:nvSpPr>
        <p:spPr bwMode="auto">
          <a:xfrm>
            <a:off x="468313" y="4652963"/>
            <a:ext cx="8382000" cy="18145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 sz="2400">
                <a:solidFill>
                  <a:schemeClr val="tx1"/>
                </a:solidFill>
              </a:rPr>
              <a:t>       </a:t>
            </a:r>
            <a:r>
              <a:rPr lang="zh-CN" altLang="en-US">
                <a:solidFill>
                  <a:srgbClr val="CC0000"/>
                </a:solidFill>
              </a:rPr>
              <a:t>意义：</a:t>
            </a:r>
            <a:r>
              <a:rPr lang="zh-CN" altLang="en-US">
                <a:solidFill>
                  <a:schemeClr val="tx1"/>
                </a:solidFill>
              </a:rPr>
              <a:t>基本的物理定律应该在</a:t>
            </a:r>
            <a:r>
              <a:rPr lang="zh-CN" altLang="en-US">
                <a:solidFill>
                  <a:srgbClr val="CC0000"/>
                </a:solidFill>
              </a:rPr>
              <a:t>洛伦兹变换</a:t>
            </a:r>
            <a:r>
              <a:rPr lang="zh-CN" altLang="en-US">
                <a:solidFill>
                  <a:schemeClr val="tx1"/>
                </a:solidFill>
              </a:rPr>
              <a:t>下保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持</a:t>
            </a:r>
            <a:r>
              <a:rPr lang="zh-CN" altLang="en-US">
                <a:solidFill>
                  <a:srgbClr val="CC0000"/>
                </a:solidFill>
              </a:rPr>
              <a:t>不变 </a:t>
            </a:r>
            <a:r>
              <a:rPr lang="en-US" altLang="zh-CN">
                <a:solidFill>
                  <a:srgbClr val="010000"/>
                </a:solidFill>
              </a:rPr>
              <a:t>.  </a:t>
            </a:r>
            <a:r>
              <a:rPr lang="zh-CN" altLang="en-US">
                <a:solidFill>
                  <a:schemeClr val="tx1"/>
                </a:solidFill>
              </a:rPr>
              <a:t>这种不变显示出物理定律对匀速直线运动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的对称性 </a:t>
            </a:r>
            <a:r>
              <a:rPr lang="en-US" altLang="zh-CN">
                <a:solidFill>
                  <a:schemeClr val="tx1"/>
                </a:solidFill>
              </a:rPr>
              <a:t>—— </a:t>
            </a:r>
            <a:r>
              <a:rPr lang="zh-CN" altLang="en-US">
                <a:solidFill>
                  <a:srgbClr val="CC0000"/>
                </a:solidFill>
              </a:rPr>
              <a:t>相对论对称性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02777" name="Group 25"/>
          <p:cNvGrpSpPr>
            <a:grpSpLocks/>
          </p:cNvGrpSpPr>
          <p:nvPr/>
        </p:nvGrpSpPr>
        <p:grpSpPr bwMode="auto">
          <a:xfrm>
            <a:off x="609600" y="1916113"/>
            <a:ext cx="8534400" cy="2462212"/>
            <a:chOff x="384" y="1207"/>
            <a:chExt cx="5376" cy="1551"/>
          </a:xfrm>
        </p:grpSpPr>
        <p:sp>
          <p:nvSpPr>
            <p:cNvPr id="202755" name="Text Box 3"/>
            <p:cNvSpPr txBox="1">
              <a:spLocks noChangeArrowheads="1"/>
            </p:cNvSpPr>
            <p:nvPr/>
          </p:nvSpPr>
          <p:spPr bwMode="auto">
            <a:xfrm>
              <a:off x="384" y="1207"/>
              <a:ext cx="5376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1</a:t>
              </a:r>
              <a:r>
                <a:rPr lang="zh-CN" altLang="en-US">
                  <a:solidFill>
                    <a:srgbClr val="CC0000"/>
                  </a:solidFill>
                </a:rPr>
                <a:t>）</a:t>
              </a:r>
              <a:r>
                <a:rPr lang="zh-CN" altLang="en-US">
                  <a:solidFill>
                    <a:schemeClr val="tx1"/>
                  </a:solidFill>
                </a:rPr>
                <a:t>时空不独立，    和       变换相互交叉</a:t>
              </a:r>
              <a:r>
                <a:rPr lang="en-US" altLang="zh-CN">
                  <a:solidFill>
                    <a:schemeClr val="tx1"/>
                  </a:solidFill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2</a:t>
              </a:r>
              <a:r>
                <a:rPr lang="zh-CN" altLang="en-US">
                  <a:solidFill>
                    <a:srgbClr val="CC0000"/>
                  </a:solidFill>
                </a:rPr>
                <a:t>）            </a:t>
              </a:r>
              <a:r>
                <a:rPr lang="zh-CN" altLang="en-US">
                  <a:solidFill>
                    <a:schemeClr val="tx1"/>
                  </a:solidFill>
                </a:rPr>
                <a:t>与           成线性关系，但比例系数            </a:t>
              </a:r>
              <a:r>
                <a:rPr lang="en-US" altLang="zh-CN">
                  <a:solidFill>
                    <a:schemeClr val="tx1"/>
                  </a:solidFill>
                </a:rPr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3</a:t>
              </a:r>
              <a:r>
                <a:rPr lang="zh-CN" altLang="en-US">
                  <a:solidFill>
                    <a:srgbClr val="CC0000"/>
                  </a:solidFill>
                </a:rPr>
                <a:t>）</a:t>
              </a:r>
              <a:r>
                <a:rPr lang="zh-CN" altLang="en-US">
                  <a:solidFill>
                    <a:schemeClr val="tx1"/>
                  </a:solidFill>
                </a:rPr>
                <a:t>                 时，洛伦兹变换             伽利略变换。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4</a:t>
              </a:r>
              <a:r>
                <a:rPr lang="zh-CN" altLang="en-US">
                  <a:solidFill>
                    <a:srgbClr val="CC0000"/>
                  </a:solidFill>
                </a:rPr>
                <a:t>）</a:t>
              </a:r>
              <a:r>
                <a:rPr lang="zh-CN" altLang="en-US" sz="2400">
                  <a:solidFill>
                    <a:schemeClr val="tx1"/>
                  </a:solidFill>
                </a:rPr>
                <a:t>     </a:t>
              </a:r>
              <a:r>
                <a:rPr lang="zh-CN" altLang="en-US">
                  <a:solidFill>
                    <a:schemeClr val="tx1"/>
                  </a:solidFill>
                </a:rPr>
                <a:t>是实数，粒子运动速度最高为光速      。</a:t>
              </a:r>
            </a:p>
          </p:txBody>
        </p:sp>
        <p:graphicFrame>
          <p:nvGraphicFramePr>
            <p:cNvPr id="202767" name="Object 15"/>
            <p:cNvGraphicFramePr>
              <a:graphicFrameLocks noChangeAspect="1"/>
            </p:cNvGraphicFramePr>
            <p:nvPr/>
          </p:nvGraphicFramePr>
          <p:xfrm>
            <a:off x="799" y="1595"/>
            <a:ext cx="58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86" name="Equation" r:id="rId4" imgW="444240" imgH="279360" progId="Equation.3">
                    <p:embed/>
                  </p:oleObj>
                </mc:Choice>
                <mc:Fallback>
                  <p:oleObj name="Equation" r:id="rId4" imgW="44424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1595"/>
                          <a:ext cx="583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68" name="Object 16"/>
            <p:cNvGraphicFramePr>
              <a:graphicFrameLocks noChangeAspect="1"/>
            </p:cNvGraphicFramePr>
            <p:nvPr/>
          </p:nvGraphicFramePr>
          <p:xfrm>
            <a:off x="1751" y="1640"/>
            <a:ext cx="48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87" name="公式" r:id="rId6" imgW="342720" imgH="253800" progId="Equation.3">
                    <p:embed/>
                  </p:oleObj>
                </mc:Choice>
                <mc:Fallback>
                  <p:oleObj name="公式" r:id="rId6" imgW="342720" imgH="253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" y="1640"/>
                          <a:ext cx="48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69" name="Object 17"/>
            <p:cNvGraphicFramePr>
              <a:graphicFrameLocks noChangeAspect="1"/>
            </p:cNvGraphicFramePr>
            <p:nvPr/>
          </p:nvGraphicFramePr>
          <p:xfrm>
            <a:off x="4790" y="1595"/>
            <a:ext cx="62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88" name="公式" r:id="rId8" imgW="520560" imgH="291960" progId="Equation.3">
                    <p:embed/>
                  </p:oleObj>
                </mc:Choice>
                <mc:Fallback>
                  <p:oleObj name="公式" r:id="rId8" imgW="520560" imgH="2919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1595"/>
                          <a:ext cx="62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70" name="Object 18"/>
            <p:cNvGraphicFramePr>
              <a:graphicFrameLocks noChangeAspect="1"/>
            </p:cNvGraphicFramePr>
            <p:nvPr/>
          </p:nvGraphicFramePr>
          <p:xfrm>
            <a:off x="2658" y="1232"/>
            <a:ext cx="19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89" name="公式" r:id="rId10" imgW="177480" imgH="190440" progId="Equation.3">
                    <p:embed/>
                  </p:oleObj>
                </mc:Choice>
                <mc:Fallback>
                  <p:oleObj name="公式" r:id="rId10" imgW="177480" imgH="1904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8" y="1232"/>
                          <a:ext cx="19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71" name="Object 19"/>
            <p:cNvGraphicFramePr>
              <a:graphicFrameLocks noChangeAspect="1"/>
            </p:cNvGraphicFramePr>
            <p:nvPr/>
          </p:nvGraphicFramePr>
          <p:xfrm>
            <a:off x="2130" y="1215"/>
            <a:ext cx="12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90" name="公式" r:id="rId12" imgW="114120" imgH="215640" progId="Equation.3">
                    <p:embed/>
                  </p:oleObj>
                </mc:Choice>
                <mc:Fallback>
                  <p:oleObj name="公式" r:id="rId12" imgW="114120" imgH="2156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1215"/>
                          <a:ext cx="12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72" name="AutoShape 20"/>
            <p:cNvSpPr>
              <a:spLocks noChangeArrowheads="1"/>
            </p:cNvSpPr>
            <p:nvPr/>
          </p:nvSpPr>
          <p:spPr bwMode="auto">
            <a:xfrm>
              <a:off x="3424" y="2115"/>
              <a:ext cx="576" cy="144"/>
            </a:xfrm>
            <a:prstGeom prst="rightArrow">
              <a:avLst>
                <a:gd name="adj1" fmla="val 50000"/>
                <a:gd name="adj2" fmla="val 95130"/>
              </a:avLst>
            </a:prstGeom>
            <a:solidFill>
              <a:srgbClr val="FFE7FF"/>
            </a:solidFill>
            <a:ln w="19050">
              <a:solidFill>
                <a:srgbClr val="CC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2773" name="Object 21"/>
            <p:cNvGraphicFramePr>
              <a:graphicFrameLocks noChangeAspect="1"/>
            </p:cNvGraphicFramePr>
            <p:nvPr/>
          </p:nvGraphicFramePr>
          <p:xfrm>
            <a:off x="793" y="2069"/>
            <a:ext cx="81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91" name="Equation" r:id="rId14" imgW="685800" imgH="190440" progId="Equation.3">
                    <p:embed/>
                  </p:oleObj>
                </mc:Choice>
                <mc:Fallback>
                  <p:oleObj name="Equation" r:id="rId14" imgW="685800" imgH="1904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69"/>
                          <a:ext cx="81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75" name="Object 23"/>
            <p:cNvGraphicFramePr>
              <a:graphicFrameLocks noChangeAspect="1"/>
            </p:cNvGraphicFramePr>
            <p:nvPr/>
          </p:nvGraphicFramePr>
          <p:xfrm>
            <a:off x="839" y="2432"/>
            <a:ext cx="25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92" name="Equation" r:id="rId16" imgW="126720" imgH="164880" progId="Equation.DSMT4">
                    <p:embed/>
                  </p:oleObj>
                </mc:Choice>
                <mc:Fallback>
                  <p:oleObj name="Equation" r:id="rId16" imgW="126720" imgH="1648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32"/>
                          <a:ext cx="25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76" name="Object 24"/>
            <p:cNvGraphicFramePr>
              <a:graphicFrameLocks noChangeAspect="1"/>
            </p:cNvGraphicFramePr>
            <p:nvPr/>
          </p:nvGraphicFramePr>
          <p:xfrm>
            <a:off x="4422" y="2432"/>
            <a:ext cx="25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793" name="Equation" r:id="rId18" imgW="114120" imgH="139680" progId="Equation.DSMT4">
                    <p:embed/>
                  </p:oleObj>
                </mc:Choice>
                <mc:Fallback>
                  <p:oleObj name="Equation" r:id="rId18" imgW="114120" imgH="1396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432"/>
                          <a:ext cx="25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250825" y="765175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概述</a:t>
            </a:r>
          </a:p>
        </p:txBody>
      </p:sp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609600" y="1341438"/>
            <a:ext cx="5475288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rgbClr val="FFFF00"/>
                </a:solidFill>
              </a:rPr>
              <a:t>    </a:t>
            </a:r>
            <a:r>
              <a:rPr kumimoji="1" lang="en-US" altLang="zh-CN">
                <a:solidFill>
                  <a:schemeClr val="tx1"/>
                </a:solidFill>
              </a:rPr>
              <a:t>“</a:t>
            </a:r>
            <a:r>
              <a:rPr kumimoji="1" lang="zh-CN" altLang="en-US">
                <a:solidFill>
                  <a:schemeClr val="tx1"/>
                </a:solidFill>
              </a:rPr>
              <a:t>在已经基本建成的科学大厦中，后辈的物理学家只要做一些零碎的修补工作就行了。”</a:t>
            </a:r>
          </a:p>
          <a:p>
            <a:r>
              <a:rPr kumimoji="1" lang="zh-CN" altLang="en-US">
                <a:solidFill>
                  <a:schemeClr val="tx1"/>
                </a:solidFill>
              </a:rPr>
              <a:t>                                     </a:t>
            </a:r>
            <a:r>
              <a:rPr kumimoji="1" lang="en-US" altLang="zh-CN">
                <a:solidFill>
                  <a:schemeClr val="tx1"/>
                </a:solidFill>
              </a:rPr>
              <a:t>--</a:t>
            </a:r>
            <a:r>
              <a:rPr kumimoji="1" lang="zh-CN" altLang="en-US">
                <a:solidFill>
                  <a:schemeClr val="tx1"/>
                </a:solidFill>
                <a:ea typeface="隶书" pitchFamily="49" charset="-122"/>
              </a:rPr>
              <a:t>开尔文</a:t>
            </a:r>
            <a:r>
              <a:rPr kumimoji="1" lang="en-US" altLang="zh-CN">
                <a:solidFill>
                  <a:schemeClr val="tx1"/>
                </a:solidFill>
              </a:rPr>
              <a:t>--</a:t>
            </a:r>
          </a:p>
        </p:txBody>
      </p:sp>
      <p:pic>
        <p:nvPicPr>
          <p:cNvPr id="175112" name="Picture 8" descr="WLKA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125538"/>
            <a:ext cx="1263650" cy="1828800"/>
          </a:xfrm>
          <a:prstGeom prst="rect">
            <a:avLst/>
          </a:prstGeom>
          <a:noFill/>
          <a:ln w="38100">
            <a:solidFill>
              <a:srgbClr val="66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13" name="Text Box 9"/>
          <p:cNvSpPr txBox="1">
            <a:spLocks noChangeArrowheads="1"/>
          </p:cNvSpPr>
          <p:nvPr/>
        </p:nvSpPr>
        <p:spPr bwMode="auto">
          <a:xfrm>
            <a:off x="539750" y="3429000"/>
            <a:ext cx="8245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>
                <a:solidFill>
                  <a:srgbClr val="FFFF00"/>
                </a:solidFill>
              </a:rPr>
              <a:t>      </a:t>
            </a:r>
            <a:r>
              <a:rPr kumimoji="1" lang="en-US" altLang="zh-CN">
                <a:solidFill>
                  <a:schemeClr val="tx1"/>
                </a:solidFill>
              </a:rPr>
              <a:t>“</a:t>
            </a:r>
            <a:r>
              <a:rPr kumimoji="1" lang="zh-CN" altLang="en-US">
                <a:solidFill>
                  <a:schemeClr val="tx1"/>
                </a:solidFill>
              </a:rPr>
              <a:t>但是，在物理学晴朗天空的远处，还有两朵令人不安的乌云，</a:t>
            </a:r>
            <a:r>
              <a:rPr kumimoji="1" lang="en-US" altLang="zh-CN">
                <a:solidFill>
                  <a:schemeClr val="tx1"/>
                </a:solidFill>
              </a:rPr>
              <a:t>----”</a:t>
            </a:r>
          </a:p>
        </p:txBody>
      </p:sp>
      <p:grpSp>
        <p:nvGrpSpPr>
          <p:cNvPr id="175121" name="Group 17"/>
          <p:cNvGrpSpPr>
            <a:grpSpLocks/>
          </p:cNvGrpSpPr>
          <p:nvPr/>
        </p:nvGrpSpPr>
        <p:grpSpPr bwMode="auto">
          <a:xfrm>
            <a:off x="4859338" y="4797425"/>
            <a:ext cx="3240087" cy="1441450"/>
            <a:chOff x="340" y="3158"/>
            <a:chExt cx="2041" cy="908"/>
          </a:xfrm>
        </p:grpSpPr>
        <p:graphicFrame>
          <p:nvGraphicFramePr>
            <p:cNvPr id="175115" name="Object 11"/>
            <p:cNvGraphicFramePr>
              <a:graphicFrameLocks noChangeAspect="1"/>
            </p:cNvGraphicFramePr>
            <p:nvPr/>
          </p:nvGraphicFramePr>
          <p:xfrm>
            <a:off x="340" y="3158"/>
            <a:ext cx="2041" cy="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24" name="剪辑" r:id="rId4" imgW="1087200" imgH="699480" progId="MS_ClipArt_Gallery.2">
                    <p:embed/>
                  </p:oleObj>
                </mc:Choice>
                <mc:Fallback>
                  <p:oleObj name="剪辑" r:id="rId4" imgW="1087200" imgH="69948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158"/>
                          <a:ext cx="2041" cy="9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16" name="Text Box 12"/>
            <p:cNvSpPr txBox="1">
              <a:spLocks noChangeArrowheads="1"/>
            </p:cNvSpPr>
            <p:nvPr/>
          </p:nvSpPr>
          <p:spPr bwMode="auto">
            <a:xfrm>
              <a:off x="839" y="3484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FF0000"/>
                  </a:solidFill>
                </a:rPr>
                <a:t>热辐射实验</a:t>
              </a:r>
            </a:p>
          </p:txBody>
        </p:sp>
      </p:grpSp>
      <p:grpSp>
        <p:nvGrpSpPr>
          <p:cNvPr id="175120" name="Group 16"/>
          <p:cNvGrpSpPr>
            <a:grpSpLocks/>
          </p:cNvGrpSpPr>
          <p:nvPr/>
        </p:nvGrpSpPr>
        <p:grpSpPr bwMode="auto">
          <a:xfrm>
            <a:off x="900113" y="4724400"/>
            <a:ext cx="2727325" cy="1677988"/>
            <a:chOff x="3470" y="2886"/>
            <a:chExt cx="1718" cy="1057"/>
          </a:xfrm>
        </p:grpSpPr>
        <p:graphicFrame>
          <p:nvGraphicFramePr>
            <p:cNvPr id="175118" name="Object 14"/>
            <p:cNvGraphicFramePr>
              <a:graphicFrameLocks noChangeAspect="1"/>
            </p:cNvGraphicFramePr>
            <p:nvPr/>
          </p:nvGraphicFramePr>
          <p:xfrm>
            <a:off x="3470" y="2886"/>
            <a:ext cx="1696" cy="1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25" name="剪辑" r:id="rId6" imgW="1087200" imgH="699480" progId="MS_ClipArt_Gallery.2">
                    <p:embed/>
                  </p:oleObj>
                </mc:Choice>
                <mc:Fallback>
                  <p:oleObj name="剪辑" r:id="rId6" imgW="1087200" imgH="699480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886"/>
                          <a:ext cx="1696" cy="10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119" name="Text Box 15"/>
            <p:cNvSpPr txBox="1">
              <a:spLocks noChangeArrowheads="1"/>
            </p:cNvSpPr>
            <p:nvPr/>
          </p:nvSpPr>
          <p:spPr bwMode="auto">
            <a:xfrm>
              <a:off x="3940" y="3226"/>
              <a:ext cx="124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>
                  <a:solidFill>
                    <a:srgbClr val="FF0000"/>
                  </a:solidFill>
                </a:rPr>
                <a:t>迈克尔逊</a:t>
              </a:r>
              <a:r>
                <a:rPr kumimoji="1" lang="en-US" altLang="zh-CN">
                  <a:solidFill>
                    <a:srgbClr val="FF0000"/>
                  </a:solidFill>
                </a:rPr>
                <a:t>-</a:t>
              </a:r>
            </a:p>
            <a:p>
              <a:r>
                <a:rPr kumimoji="1" lang="zh-CN" altLang="en-US">
                  <a:solidFill>
                    <a:srgbClr val="FF0000"/>
                  </a:solidFill>
                </a:rPr>
                <a:t>莫雷实验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1" grpId="0"/>
      <p:bldP spid="1751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4643438" y="2565400"/>
            <a:ext cx="3671887" cy="576263"/>
          </a:xfrm>
          <a:prstGeom prst="rect">
            <a:avLst/>
          </a:prstGeom>
          <a:noFill/>
          <a:ln w="254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普朗克量子力学的诞生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042988" y="2565400"/>
            <a:ext cx="2736850" cy="576263"/>
          </a:xfrm>
          <a:prstGeom prst="rect">
            <a:avLst/>
          </a:prstGeom>
          <a:noFill/>
          <a:ln w="254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相对论问世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212725" y="5457825"/>
            <a:ext cx="2667000" cy="609600"/>
          </a:xfrm>
          <a:prstGeom prst="rect">
            <a:avLst/>
          </a:prstGeom>
          <a:noFill/>
          <a:ln w="254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经典力学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232525" y="5076825"/>
            <a:ext cx="2667000" cy="609600"/>
          </a:xfrm>
          <a:prstGeom prst="rect">
            <a:avLst/>
          </a:prstGeom>
          <a:noFill/>
          <a:ln w="254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量子力学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156325" y="3933825"/>
            <a:ext cx="2667000" cy="609600"/>
          </a:xfrm>
          <a:prstGeom prst="rect">
            <a:avLst/>
          </a:prstGeom>
          <a:noFill/>
          <a:ln w="254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相对论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260725" y="5076825"/>
            <a:ext cx="2667000" cy="609600"/>
          </a:xfrm>
          <a:prstGeom prst="rect">
            <a:avLst/>
          </a:prstGeom>
          <a:noFill/>
          <a:ln w="254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微观领域</a:t>
            </a: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3184525" y="3933825"/>
            <a:ext cx="2667000" cy="609600"/>
          </a:xfrm>
          <a:prstGeom prst="rect">
            <a:avLst/>
          </a:prstGeom>
          <a:noFill/>
          <a:ln w="25400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高速领域</a:t>
            </a: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V="1">
            <a:off x="1508125" y="4162425"/>
            <a:ext cx="1676400" cy="1295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 flipV="1">
            <a:off x="1584325" y="5305425"/>
            <a:ext cx="1676400" cy="152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>
            <a:off x="5851525" y="4238625"/>
            <a:ext cx="304800" cy="0"/>
          </a:xfrm>
          <a:prstGeom prst="line">
            <a:avLst/>
          </a:prstGeom>
          <a:noFill/>
          <a:ln w="5715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5927725" y="5305425"/>
            <a:ext cx="304800" cy="0"/>
          </a:xfrm>
          <a:prstGeom prst="line">
            <a:avLst/>
          </a:prstGeom>
          <a:noFill/>
          <a:ln w="5715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6145" name="Object 17"/>
          <p:cNvGraphicFramePr>
            <a:graphicFrameLocks noChangeAspect="1"/>
          </p:cNvGraphicFramePr>
          <p:nvPr/>
        </p:nvGraphicFramePr>
        <p:xfrm>
          <a:off x="1547813" y="765175"/>
          <a:ext cx="1944687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9" name="剪辑" r:id="rId3" imgW="740160" imgH="657000" progId="MS_ClipArt_Gallery.2">
                  <p:embed/>
                </p:oleObj>
              </mc:Choice>
              <mc:Fallback>
                <p:oleObj name="剪辑" r:id="rId3" imgW="740160" imgH="657000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5175"/>
                        <a:ext cx="1944687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6" name="Object 18"/>
          <p:cNvGraphicFramePr>
            <a:graphicFrameLocks noChangeAspect="1"/>
          </p:cNvGraphicFramePr>
          <p:nvPr/>
        </p:nvGraphicFramePr>
        <p:xfrm>
          <a:off x="5580063" y="692150"/>
          <a:ext cx="1817687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0" name="剪辑" r:id="rId5" imgW="2825640" imgH="2787840" progId="MS_ClipArt_Gallery.2">
                  <p:embed/>
                </p:oleObj>
              </mc:Choice>
              <mc:Fallback>
                <p:oleObj name="剪辑" r:id="rId5" imgW="2825640" imgH="278784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692150"/>
                        <a:ext cx="1817687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>
                                    <a:gamma/>
                                    <a:shade val="56078"/>
                                    <a:invGamma/>
                                  </a:srgbClr>
                                </a:gs>
                                <a:gs pos="100000">
                                  <a:srgbClr val="FF00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animBg="1" autoUpdateAnimBg="0"/>
      <p:bldP spid="176135" grpId="0" animBg="1" autoUpdateAnimBg="0"/>
      <p:bldP spid="176136" grpId="0" animBg="1" autoUpdateAnimBg="0"/>
      <p:bldP spid="176137" grpId="0" animBg="1" autoUpdateAnimBg="0"/>
      <p:bldP spid="176138" grpId="0" animBg="1" autoUpdateAnimBg="0"/>
      <p:bldP spid="176139" grpId="0" animBg="1" autoUpdateAnimBg="0"/>
      <p:bldP spid="176140" grpId="0" animBg="1"/>
      <p:bldP spid="176141" grpId="0" animBg="1"/>
      <p:bldP spid="176142" grpId="0" animBg="1"/>
      <p:bldP spid="1761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7653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CC0000"/>
                </a:solidFill>
              </a:rPr>
              <a:t>相对论</a:t>
            </a:r>
            <a:r>
              <a:rPr kumimoji="1" lang="en-US" altLang="zh-CN">
                <a:solidFill>
                  <a:schemeClr val="tx1"/>
                </a:solidFill>
              </a:rPr>
              <a:t>---</a:t>
            </a:r>
            <a:r>
              <a:rPr kumimoji="1" lang="zh-CN" altLang="en-US">
                <a:solidFill>
                  <a:schemeClr val="tx1"/>
                </a:solidFill>
              </a:rPr>
              <a:t>关于时空观及时空与物质关系的理论。</a:t>
            </a:r>
          </a:p>
        </p:txBody>
      </p:sp>
      <p:grpSp>
        <p:nvGrpSpPr>
          <p:cNvPr id="177171" name="Group 19"/>
          <p:cNvGrpSpPr>
            <a:grpSpLocks/>
          </p:cNvGrpSpPr>
          <p:nvPr/>
        </p:nvGrpSpPr>
        <p:grpSpPr bwMode="auto">
          <a:xfrm>
            <a:off x="611188" y="3213100"/>
            <a:ext cx="7924800" cy="1143000"/>
            <a:chOff x="385" y="1117"/>
            <a:chExt cx="4992" cy="720"/>
          </a:xfrm>
        </p:grpSpPr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2245" y="1298"/>
              <a:ext cx="28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chemeClr val="tx1"/>
                  </a:solidFill>
                </a:rPr>
                <a:t>关于惯性系时空观的理论；</a:t>
              </a:r>
            </a:p>
          </p:txBody>
        </p:sp>
        <p:sp>
          <p:nvSpPr>
            <p:cNvPr id="177162" name="Text Box 10"/>
            <p:cNvSpPr txBox="1">
              <a:spLocks noChangeArrowheads="1"/>
            </p:cNvSpPr>
            <p:nvPr/>
          </p:nvSpPr>
          <p:spPr bwMode="auto">
            <a:xfrm>
              <a:off x="385" y="1298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chemeClr val="tx1"/>
                  </a:solidFill>
                </a:rPr>
                <a:t>狭义相对论</a:t>
              </a: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385" y="1117"/>
              <a:ext cx="4992" cy="720"/>
            </a:xfrm>
            <a:prstGeom prst="rect">
              <a:avLst/>
            </a:prstGeom>
            <a:noFill/>
            <a:ln w="76200" cmpd="tri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7172" name="Group 20"/>
          <p:cNvGrpSpPr>
            <a:grpSpLocks/>
          </p:cNvGrpSpPr>
          <p:nvPr/>
        </p:nvGrpSpPr>
        <p:grpSpPr bwMode="auto">
          <a:xfrm>
            <a:off x="611188" y="1628775"/>
            <a:ext cx="7924800" cy="1143000"/>
            <a:chOff x="385" y="1933"/>
            <a:chExt cx="4992" cy="720"/>
          </a:xfrm>
        </p:grpSpPr>
        <p:sp>
          <p:nvSpPr>
            <p:cNvPr id="177167" name="Text Box 15"/>
            <p:cNvSpPr txBox="1">
              <a:spLocks noChangeArrowheads="1"/>
            </p:cNvSpPr>
            <p:nvPr/>
          </p:nvSpPr>
          <p:spPr bwMode="auto">
            <a:xfrm>
              <a:off x="385" y="2115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chemeClr val="tx1"/>
                  </a:solidFill>
                </a:rPr>
                <a:t>广义相对论</a:t>
              </a:r>
            </a:p>
          </p:txBody>
        </p:sp>
        <p:sp>
          <p:nvSpPr>
            <p:cNvPr id="177169" name="Rectangle 17"/>
            <p:cNvSpPr>
              <a:spLocks noChangeArrowheads="1"/>
            </p:cNvSpPr>
            <p:nvPr/>
          </p:nvSpPr>
          <p:spPr bwMode="auto">
            <a:xfrm>
              <a:off x="2064" y="2115"/>
              <a:ext cx="32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chemeClr val="tx1"/>
                  </a:solidFill>
                </a:rPr>
                <a:t>关于一般参照系及引力的理论；</a:t>
              </a:r>
            </a:p>
          </p:txBody>
        </p:sp>
        <p:sp>
          <p:nvSpPr>
            <p:cNvPr id="177170" name="Rectangle 18"/>
            <p:cNvSpPr>
              <a:spLocks noChangeArrowheads="1"/>
            </p:cNvSpPr>
            <p:nvPr/>
          </p:nvSpPr>
          <p:spPr bwMode="auto">
            <a:xfrm>
              <a:off x="385" y="1933"/>
              <a:ext cx="4992" cy="720"/>
            </a:xfrm>
            <a:prstGeom prst="rect">
              <a:avLst/>
            </a:prstGeom>
            <a:noFill/>
            <a:ln w="76200" cmpd="tri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173" name="Text Box 21"/>
          <p:cNvSpPr txBox="1">
            <a:spLocks noChangeArrowheads="1"/>
          </p:cNvSpPr>
          <p:nvPr/>
        </p:nvSpPr>
        <p:spPr bwMode="auto">
          <a:xfrm>
            <a:off x="539750" y="47244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CC0000"/>
                </a:solidFill>
              </a:rPr>
              <a:t>基本框架：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2555875" y="47244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基本假设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5219700" y="472440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洛仑兹变换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5292725" y="573405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新时空观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2411413" y="5734050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相对论力学</a:t>
            </a:r>
          </a:p>
        </p:txBody>
      </p:sp>
      <p:sp>
        <p:nvSpPr>
          <p:cNvPr id="177178" name="Line 26"/>
          <p:cNvSpPr>
            <a:spLocks noChangeShapeType="1"/>
          </p:cNvSpPr>
          <p:nvPr/>
        </p:nvSpPr>
        <p:spPr bwMode="auto">
          <a:xfrm>
            <a:off x="4427538" y="5013325"/>
            <a:ext cx="7207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79" name="Line 27"/>
          <p:cNvSpPr>
            <a:spLocks noChangeShapeType="1"/>
          </p:cNvSpPr>
          <p:nvPr/>
        </p:nvSpPr>
        <p:spPr bwMode="auto">
          <a:xfrm>
            <a:off x="6084888" y="5229225"/>
            <a:ext cx="0" cy="504825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0" name="Line 28"/>
          <p:cNvSpPr>
            <a:spLocks noChangeShapeType="1"/>
          </p:cNvSpPr>
          <p:nvPr/>
        </p:nvSpPr>
        <p:spPr bwMode="auto">
          <a:xfrm flipH="1">
            <a:off x="4427538" y="6021388"/>
            <a:ext cx="720725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7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3" grpId="0"/>
      <p:bldP spid="177174" grpId="0"/>
      <p:bldP spid="177175" grpId="0"/>
      <p:bldP spid="177176" grpId="0"/>
      <p:bldP spid="177177" grpId="0"/>
      <p:bldP spid="177178" grpId="0" animBg="1"/>
      <p:bldP spid="177179" grpId="0" animBg="1"/>
      <p:bldP spid="1771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219200" y="533400"/>
            <a:ext cx="1841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一  伽利略变换式  经典力学的相对性原理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09600" y="4783138"/>
            <a:ext cx="83058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         </a:t>
            </a:r>
            <a:r>
              <a:rPr lang="zh-CN" altLang="en-US">
                <a:solidFill>
                  <a:schemeClr val="tx1"/>
                </a:solidFill>
              </a:rPr>
              <a:t>对于任何惯性参照系 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zh-CN" altLang="en-US">
                <a:solidFill>
                  <a:schemeClr val="tx1"/>
                </a:solidFill>
              </a:rPr>
              <a:t>牛顿力学的规律都具有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相同的形式 </a:t>
            </a:r>
            <a:r>
              <a:rPr lang="en-US" altLang="zh-CN">
                <a:solidFill>
                  <a:schemeClr val="tx1"/>
                </a:solidFill>
              </a:rPr>
              <a:t>.  </a:t>
            </a:r>
            <a:r>
              <a:rPr lang="zh-CN" altLang="en-US">
                <a:solidFill>
                  <a:schemeClr val="tx1"/>
                </a:solidFill>
              </a:rPr>
              <a:t>这就是经典力学的相对性原理 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533400" y="2057400"/>
            <a:ext cx="8153400" cy="11731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相对于不同的参考系 </a:t>
            </a:r>
            <a:r>
              <a:rPr lang="en-US" altLang="zh-CN">
                <a:solidFill>
                  <a:schemeClr val="tx1"/>
                </a:solidFill>
              </a:rPr>
              <a:t>,  </a:t>
            </a:r>
            <a:r>
              <a:rPr lang="zh-CN" altLang="en-US">
                <a:solidFill>
                  <a:schemeClr val="tx1"/>
                </a:solidFill>
              </a:rPr>
              <a:t>经典力学定律的形式是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完全一样的吗 ？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609600" y="3868738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牛顿力学的回答</a:t>
            </a:r>
            <a:r>
              <a:rPr lang="en-US" altLang="zh-CN">
                <a:solidFill>
                  <a:srgbClr val="CC0000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utoUpdateAnimBg="0"/>
      <p:bldP spid="164869" grpId="0" animBg="1" autoUpdateAnimBg="0"/>
      <p:bldP spid="16487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52400" y="914400"/>
            <a:ext cx="2971800" cy="5286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伽利略变换</a:t>
            </a:r>
          </a:p>
        </p:txBody>
      </p:sp>
      <p:grpSp>
        <p:nvGrpSpPr>
          <p:cNvPr id="165891" name="Group 3"/>
          <p:cNvGrpSpPr>
            <a:grpSpLocks/>
          </p:cNvGrpSpPr>
          <p:nvPr/>
        </p:nvGrpSpPr>
        <p:grpSpPr bwMode="auto">
          <a:xfrm>
            <a:off x="228600" y="1900238"/>
            <a:ext cx="3429000" cy="1262062"/>
            <a:chOff x="240" y="1197"/>
            <a:chExt cx="2160" cy="795"/>
          </a:xfrm>
        </p:grpSpPr>
        <p:sp>
          <p:nvSpPr>
            <p:cNvPr id="165892" name="Text Box 4"/>
            <p:cNvSpPr txBox="1">
              <a:spLocks noChangeArrowheads="1"/>
            </p:cNvSpPr>
            <p:nvPr/>
          </p:nvSpPr>
          <p:spPr bwMode="auto">
            <a:xfrm>
              <a:off x="240" y="1200"/>
              <a:ext cx="2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当                    时</a:t>
              </a:r>
            </a:p>
          </p:txBody>
        </p:sp>
        <p:graphicFrame>
          <p:nvGraphicFramePr>
            <p:cNvPr id="165893" name="Object 5"/>
            <p:cNvGraphicFramePr>
              <a:graphicFrameLocks noChangeAspect="1"/>
            </p:cNvGraphicFramePr>
            <p:nvPr/>
          </p:nvGraphicFramePr>
          <p:xfrm>
            <a:off x="576" y="1197"/>
            <a:ext cx="93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69" name="Equation" r:id="rId3" imgW="838080" imgH="241200" progId="Equation.3">
                    <p:embed/>
                  </p:oleObj>
                </mc:Choice>
                <mc:Fallback>
                  <p:oleObj name="Equation" r:id="rId3" imgW="838080" imgH="241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197"/>
                          <a:ext cx="93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4" name="Object 6"/>
            <p:cNvGraphicFramePr>
              <a:graphicFrameLocks noChangeAspect="1"/>
            </p:cNvGraphicFramePr>
            <p:nvPr/>
          </p:nvGraphicFramePr>
          <p:xfrm>
            <a:off x="432" y="1584"/>
            <a:ext cx="86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0" name="Equation" r:id="rId5" imgW="761760" imgH="368280" progId="Equation.3">
                    <p:embed/>
                  </p:oleObj>
                </mc:Choice>
                <mc:Fallback>
                  <p:oleObj name="Equation" r:id="rId5" imgW="761760" imgH="3682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584"/>
                          <a:ext cx="86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895" name="Text Box 7"/>
            <p:cNvSpPr txBox="1">
              <a:spLocks noChangeArrowheads="1"/>
            </p:cNvSpPr>
            <p:nvPr/>
          </p:nvSpPr>
          <p:spPr bwMode="auto">
            <a:xfrm>
              <a:off x="624" y="1632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与       重合</a:t>
              </a:r>
            </a:p>
          </p:txBody>
        </p:sp>
      </p:grpSp>
      <p:grpSp>
        <p:nvGrpSpPr>
          <p:cNvPr id="165943" name="Group 55"/>
          <p:cNvGrpSpPr>
            <a:grpSpLocks/>
          </p:cNvGrpSpPr>
          <p:nvPr/>
        </p:nvGrpSpPr>
        <p:grpSpPr bwMode="auto">
          <a:xfrm>
            <a:off x="228600" y="3581400"/>
            <a:ext cx="3810000" cy="2867025"/>
            <a:chOff x="144" y="2256"/>
            <a:chExt cx="2400" cy="1806"/>
          </a:xfrm>
        </p:grpSpPr>
        <p:graphicFrame>
          <p:nvGraphicFramePr>
            <p:cNvPr id="165898" name="Object 10"/>
            <p:cNvGraphicFramePr>
              <a:graphicFrameLocks noChangeAspect="1"/>
            </p:cNvGraphicFramePr>
            <p:nvPr/>
          </p:nvGraphicFramePr>
          <p:xfrm>
            <a:off x="612" y="2568"/>
            <a:ext cx="140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1" name="Equation" r:id="rId7" imgW="660240" imgH="177480" progId="Equation.DSMT4">
                    <p:embed/>
                  </p:oleObj>
                </mc:Choice>
                <mc:Fallback>
                  <p:oleObj name="Equation" r:id="rId7" imgW="660240" imgH="177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568"/>
                          <a:ext cx="140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899" name="Object 11"/>
            <p:cNvGraphicFramePr>
              <a:graphicFrameLocks noChangeAspect="1"/>
            </p:cNvGraphicFramePr>
            <p:nvPr/>
          </p:nvGraphicFramePr>
          <p:xfrm>
            <a:off x="576" y="2976"/>
            <a:ext cx="816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2" name="Equation" r:id="rId9" imgW="380880" imgH="203040" progId="Equation.3">
                    <p:embed/>
                  </p:oleObj>
                </mc:Choice>
                <mc:Fallback>
                  <p:oleObj name="Equation" r:id="rId9" imgW="380880" imgH="2030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976"/>
                          <a:ext cx="816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00" name="Object 12"/>
            <p:cNvGraphicFramePr>
              <a:graphicFrameLocks noChangeAspect="1"/>
            </p:cNvGraphicFramePr>
            <p:nvPr/>
          </p:nvGraphicFramePr>
          <p:xfrm>
            <a:off x="576" y="3360"/>
            <a:ext cx="78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3" name="Equation" r:id="rId11" imgW="647640" imgH="266400" progId="Equation.3">
                    <p:embed/>
                  </p:oleObj>
                </mc:Choice>
                <mc:Fallback>
                  <p:oleObj name="Equation" r:id="rId11" imgW="647640" imgH="266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60"/>
                          <a:ext cx="78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01" name="Object 13"/>
            <p:cNvGraphicFramePr>
              <a:graphicFrameLocks noChangeAspect="1"/>
            </p:cNvGraphicFramePr>
            <p:nvPr/>
          </p:nvGraphicFramePr>
          <p:xfrm>
            <a:off x="624" y="3746"/>
            <a:ext cx="72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4" name="Equation" r:id="rId13" imgW="545760" imgH="279360" progId="Equation.3">
                    <p:embed/>
                  </p:oleObj>
                </mc:Choice>
                <mc:Fallback>
                  <p:oleObj name="Equation" r:id="rId13" imgW="545760" imgH="2793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746"/>
                          <a:ext cx="72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902" name="AutoShape 14"/>
            <p:cNvSpPr>
              <a:spLocks/>
            </p:cNvSpPr>
            <p:nvPr/>
          </p:nvSpPr>
          <p:spPr bwMode="auto">
            <a:xfrm>
              <a:off x="288" y="2832"/>
              <a:ext cx="288" cy="1104"/>
            </a:xfrm>
            <a:prstGeom prst="leftBrace">
              <a:avLst>
                <a:gd name="adj1" fmla="val 31944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3" name="Text Box 15"/>
            <p:cNvSpPr txBox="1">
              <a:spLocks noChangeArrowheads="1"/>
            </p:cNvSpPr>
            <p:nvPr/>
          </p:nvSpPr>
          <p:spPr bwMode="auto">
            <a:xfrm>
              <a:off x="144" y="2256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位置坐标变换公式</a:t>
              </a:r>
            </a:p>
          </p:txBody>
        </p:sp>
      </p:grp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3657600" y="4572000"/>
            <a:ext cx="5105400" cy="18097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经典力学认为：</a:t>
            </a:r>
            <a:r>
              <a:rPr lang="en-US" altLang="zh-CN">
                <a:solidFill>
                  <a:srgbClr val="CC0000"/>
                </a:solidFill>
              </a:rPr>
              <a:t>1</a:t>
            </a:r>
            <a:r>
              <a:rPr lang="zh-CN" altLang="en-US"/>
              <a:t>）空间的量度是绝对的，与参考系无关；</a:t>
            </a:r>
            <a:r>
              <a:rPr lang="en-US" altLang="zh-CN">
                <a:solidFill>
                  <a:srgbClr val="CC0000"/>
                </a:solidFill>
              </a:rPr>
              <a:t>2</a:t>
            </a:r>
            <a:r>
              <a:rPr lang="zh-CN" altLang="en-US"/>
              <a:t>）时间的量度也是绝对的，与参考系无关 </a:t>
            </a:r>
            <a:r>
              <a:rPr lang="en-US" altLang="zh-CN"/>
              <a:t>.</a:t>
            </a:r>
          </a:p>
        </p:txBody>
      </p:sp>
      <p:grpSp>
        <p:nvGrpSpPr>
          <p:cNvPr id="165905" name="Group 17"/>
          <p:cNvGrpSpPr>
            <a:grpSpLocks/>
          </p:cNvGrpSpPr>
          <p:nvPr/>
        </p:nvGrpSpPr>
        <p:grpSpPr bwMode="auto">
          <a:xfrm>
            <a:off x="3581400" y="914400"/>
            <a:ext cx="5257800" cy="3505200"/>
            <a:chOff x="2256" y="480"/>
            <a:chExt cx="3312" cy="2208"/>
          </a:xfrm>
        </p:grpSpPr>
        <p:sp>
          <p:nvSpPr>
            <p:cNvPr id="165906" name="Rectangle 18"/>
            <p:cNvSpPr>
              <a:spLocks noChangeArrowheads="1"/>
            </p:cNvSpPr>
            <p:nvPr/>
          </p:nvSpPr>
          <p:spPr bwMode="auto">
            <a:xfrm>
              <a:off x="2256" y="480"/>
              <a:ext cx="3312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7" name="Line 19"/>
            <p:cNvSpPr>
              <a:spLocks noChangeShapeType="1"/>
            </p:cNvSpPr>
            <p:nvPr/>
          </p:nvSpPr>
          <p:spPr bwMode="auto">
            <a:xfrm>
              <a:off x="2784" y="2016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8" name="Line 20"/>
            <p:cNvSpPr>
              <a:spLocks noChangeShapeType="1"/>
            </p:cNvSpPr>
            <p:nvPr/>
          </p:nvSpPr>
          <p:spPr bwMode="auto">
            <a:xfrm flipV="1">
              <a:off x="2784" y="672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09" name="Line 21"/>
            <p:cNvSpPr>
              <a:spLocks noChangeShapeType="1"/>
            </p:cNvSpPr>
            <p:nvPr/>
          </p:nvSpPr>
          <p:spPr bwMode="auto">
            <a:xfrm flipV="1">
              <a:off x="3456" y="672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0" name="Line 22"/>
            <p:cNvSpPr>
              <a:spLocks noChangeShapeType="1"/>
            </p:cNvSpPr>
            <p:nvPr/>
          </p:nvSpPr>
          <p:spPr bwMode="auto">
            <a:xfrm flipH="1">
              <a:off x="2400" y="2016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1" name="Line 23"/>
            <p:cNvSpPr>
              <a:spLocks noChangeShapeType="1"/>
            </p:cNvSpPr>
            <p:nvPr/>
          </p:nvSpPr>
          <p:spPr bwMode="auto">
            <a:xfrm flipH="1">
              <a:off x="3120" y="2016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12" name="Line 24"/>
            <p:cNvSpPr>
              <a:spLocks noChangeShapeType="1"/>
            </p:cNvSpPr>
            <p:nvPr/>
          </p:nvSpPr>
          <p:spPr bwMode="auto">
            <a:xfrm>
              <a:off x="3456" y="124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5913" name="Object 25"/>
            <p:cNvGraphicFramePr>
              <a:graphicFrameLocks noChangeAspect="1"/>
            </p:cNvGraphicFramePr>
            <p:nvPr/>
          </p:nvGraphicFramePr>
          <p:xfrm>
            <a:off x="5096" y="2064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5" name="公式" r:id="rId15" imgW="177480" imgH="190440" progId="Equation.3">
                    <p:embed/>
                  </p:oleObj>
                </mc:Choice>
                <mc:Fallback>
                  <p:oleObj name="公式" r:id="rId15" imgW="177480" imgH="1904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6" y="2064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4" name="Object 26"/>
            <p:cNvGraphicFramePr>
              <a:graphicFrameLocks noChangeAspect="1"/>
            </p:cNvGraphicFramePr>
            <p:nvPr/>
          </p:nvGraphicFramePr>
          <p:xfrm>
            <a:off x="5101" y="1704"/>
            <a:ext cx="26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6" name="Equation" r:id="rId17" imgW="215640" imgH="241200" progId="Equation.3">
                    <p:embed/>
                  </p:oleObj>
                </mc:Choice>
                <mc:Fallback>
                  <p:oleObj name="Equation" r:id="rId17" imgW="215640" imgH="24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1" y="1704"/>
                          <a:ext cx="26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5" name="Object 27"/>
            <p:cNvGraphicFramePr>
              <a:graphicFrameLocks noChangeAspect="1"/>
            </p:cNvGraphicFramePr>
            <p:nvPr/>
          </p:nvGraphicFramePr>
          <p:xfrm>
            <a:off x="2832" y="624"/>
            <a:ext cx="22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7" name="公式" r:id="rId19" imgW="190440" imgH="241200" progId="Equation.3">
                    <p:embed/>
                  </p:oleObj>
                </mc:Choice>
                <mc:Fallback>
                  <p:oleObj name="公式" r:id="rId19" imgW="19044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624"/>
                          <a:ext cx="22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6" name="Object 28"/>
            <p:cNvGraphicFramePr>
              <a:graphicFrameLocks noChangeAspect="1"/>
            </p:cNvGraphicFramePr>
            <p:nvPr/>
          </p:nvGraphicFramePr>
          <p:xfrm>
            <a:off x="3496" y="551"/>
            <a:ext cx="28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8" name="Equation" r:id="rId21" imgW="228600" imgH="291960" progId="Equation.3">
                    <p:embed/>
                  </p:oleObj>
                </mc:Choice>
                <mc:Fallback>
                  <p:oleObj name="Equation" r:id="rId21" imgW="228600" imgH="2919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551"/>
                          <a:ext cx="28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7" name="Object 29"/>
            <p:cNvGraphicFramePr>
              <a:graphicFrameLocks noChangeAspect="1"/>
            </p:cNvGraphicFramePr>
            <p:nvPr/>
          </p:nvGraphicFramePr>
          <p:xfrm>
            <a:off x="3874" y="1138"/>
            <a:ext cx="173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9" name="Equation" r:id="rId23" imgW="126720" imgH="177480" progId="Equation.DSMT4">
                    <p:embed/>
                  </p:oleObj>
                </mc:Choice>
                <mc:Fallback>
                  <p:oleObj name="Equation" r:id="rId23" imgW="126720" imgH="1774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4" y="1138"/>
                          <a:ext cx="173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8" name="Object 30"/>
            <p:cNvGraphicFramePr>
              <a:graphicFrameLocks noChangeAspect="1"/>
            </p:cNvGraphicFramePr>
            <p:nvPr/>
          </p:nvGraphicFramePr>
          <p:xfrm>
            <a:off x="2592" y="1920"/>
            <a:ext cx="1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0" name="Equation" r:id="rId25" imgW="164880" imgH="190440" progId="Equation.3">
                    <p:embed/>
                  </p:oleObj>
                </mc:Choice>
                <mc:Fallback>
                  <p:oleObj name="Equation" r:id="rId25" imgW="164880" imgH="1904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920"/>
                          <a:ext cx="1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9" name="Object 31"/>
            <p:cNvGraphicFramePr>
              <a:graphicFrameLocks noChangeAspect="1"/>
            </p:cNvGraphicFramePr>
            <p:nvPr/>
          </p:nvGraphicFramePr>
          <p:xfrm>
            <a:off x="3216" y="1920"/>
            <a:ext cx="22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1" name="Equation" r:id="rId27" imgW="203040" imgH="241200" progId="Equation.3">
                    <p:embed/>
                  </p:oleObj>
                </mc:Choice>
                <mc:Fallback>
                  <p:oleObj name="Equation" r:id="rId27" imgW="203040" imgH="241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920"/>
                          <a:ext cx="22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20" name="Object 32"/>
            <p:cNvGraphicFramePr>
              <a:graphicFrameLocks noChangeAspect="1"/>
            </p:cNvGraphicFramePr>
            <p:nvPr/>
          </p:nvGraphicFramePr>
          <p:xfrm>
            <a:off x="2448" y="2399"/>
            <a:ext cx="19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2" name="公式" r:id="rId29" imgW="164880" imgH="164880" progId="Equation.3">
                    <p:embed/>
                  </p:oleObj>
                </mc:Choice>
                <mc:Fallback>
                  <p:oleObj name="公式" r:id="rId29" imgW="164880" imgH="16488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399"/>
                          <a:ext cx="19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21" name="Object 33"/>
            <p:cNvGraphicFramePr>
              <a:graphicFrameLocks noChangeAspect="1"/>
            </p:cNvGraphicFramePr>
            <p:nvPr/>
          </p:nvGraphicFramePr>
          <p:xfrm>
            <a:off x="3216" y="2346"/>
            <a:ext cx="2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3" name="Equation" r:id="rId31" imgW="203040" imgH="228600" progId="Equation.3">
                    <p:embed/>
                  </p:oleObj>
                </mc:Choice>
                <mc:Fallback>
                  <p:oleObj name="Equation" r:id="rId31" imgW="203040" imgH="2286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46"/>
                          <a:ext cx="2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22" name="Object 34"/>
            <p:cNvGraphicFramePr>
              <a:graphicFrameLocks noChangeAspect="1"/>
            </p:cNvGraphicFramePr>
            <p:nvPr/>
          </p:nvGraphicFramePr>
          <p:xfrm>
            <a:off x="3168" y="624"/>
            <a:ext cx="24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4" name="Equation" r:id="rId33" imgW="203040" imgH="279360" progId="Equation.3">
                    <p:embed/>
                  </p:oleObj>
                </mc:Choice>
                <mc:Fallback>
                  <p:oleObj name="Equation" r:id="rId33" imgW="203040" imgH="2793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624"/>
                          <a:ext cx="24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23" name="Object 35"/>
            <p:cNvGraphicFramePr>
              <a:graphicFrameLocks noChangeAspect="1"/>
            </p:cNvGraphicFramePr>
            <p:nvPr/>
          </p:nvGraphicFramePr>
          <p:xfrm>
            <a:off x="2530" y="717"/>
            <a:ext cx="17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5" name="Equation" r:id="rId35" imgW="152280" imgH="215640" progId="Equation.3">
                    <p:embed/>
                  </p:oleObj>
                </mc:Choice>
                <mc:Fallback>
                  <p:oleObj name="Equation" r:id="rId35" imgW="152280" imgH="215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717"/>
                          <a:ext cx="17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924" name="Text Box 36"/>
            <p:cNvSpPr txBox="1">
              <a:spLocks noChangeArrowheads="1"/>
            </p:cNvSpPr>
            <p:nvPr/>
          </p:nvSpPr>
          <p:spPr bwMode="auto">
            <a:xfrm>
              <a:off x="4416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*</a:t>
              </a:r>
            </a:p>
          </p:txBody>
        </p:sp>
        <p:graphicFrame>
          <p:nvGraphicFramePr>
            <p:cNvPr id="165925" name="Object 37"/>
            <p:cNvGraphicFramePr>
              <a:graphicFrameLocks noChangeAspect="1"/>
            </p:cNvGraphicFramePr>
            <p:nvPr/>
          </p:nvGraphicFramePr>
          <p:xfrm>
            <a:off x="4464" y="1023"/>
            <a:ext cx="105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6" name="Equation" r:id="rId37" imgW="1117440" imgH="685800" progId="Equation.3">
                    <p:embed/>
                  </p:oleObj>
                </mc:Choice>
                <mc:Fallback>
                  <p:oleObj name="Equation" r:id="rId37" imgW="1117440" imgH="6858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23"/>
                          <a:ext cx="1056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926" name="Line 38"/>
            <p:cNvSpPr>
              <a:spLocks noChangeShapeType="1"/>
            </p:cNvSpPr>
            <p:nvPr/>
          </p:nvSpPr>
          <p:spPr bwMode="auto">
            <a:xfrm>
              <a:off x="4512" y="1344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27" name="Line 39"/>
            <p:cNvSpPr>
              <a:spLocks noChangeShapeType="1"/>
            </p:cNvSpPr>
            <p:nvPr/>
          </p:nvSpPr>
          <p:spPr bwMode="auto">
            <a:xfrm flipH="1">
              <a:off x="4512" y="2016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28" name="Line 40"/>
            <p:cNvSpPr>
              <a:spLocks noChangeShapeType="1"/>
            </p:cNvSpPr>
            <p:nvPr/>
          </p:nvSpPr>
          <p:spPr bwMode="auto">
            <a:xfrm flipV="1">
              <a:off x="4752" y="18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29" name="Line 41"/>
            <p:cNvSpPr>
              <a:spLocks noChangeShapeType="1"/>
            </p:cNvSpPr>
            <p:nvPr/>
          </p:nvSpPr>
          <p:spPr bwMode="auto">
            <a:xfrm flipH="1">
              <a:off x="2544" y="2304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0" name="Line 42"/>
            <p:cNvSpPr>
              <a:spLocks noChangeShapeType="1"/>
            </p:cNvSpPr>
            <p:nvPr/>
          </p:nvSpPr>
          <p:spPr bwMode="auto">
            <a:xfrm flipH="1">
              <a:off x="3456" y="1824"/>
              <a:ext cx="129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5931" name="Object 43"/>
            <p:cNvGraphicFramePr>
              <a:graphicFrameLocks noChangeAspect="1"/>
            </p:cNvGraphicFramePr>
            <p:nvPr/>
          </p:nvGraphicFramePr>
          <p:xfrm>
            <a:off x="3696" y="196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7" name="公式" r:id="rId39" imgW="177480" imgH="190440" progId="Equation.3">
                    <p:embed/>
                  </p:oleObj>
                </mc:Choice>
                <mc:Fallback>
                  <p:oleObj name="公式" r:id="rId39" imgW="177480" imgH="19044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6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32" name="Object 44"/>
            <p:cNvGraphicFramePr>
              <a:graphicFrameLocks noChangeAspect="1"/>
            </p:cNvGraphicFramePr>
            <p:nvPr/>
          </p:nvGraphicFramePr>
          <p:xfrm>
            <a:off x="4024" y="1551"/>
            <a:ext cx="26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8" name="Equation" r:id="rId40" imgW="215640" imgH="241200" progId="Equation.3">
                    <p:embed/>
                  </p:oleObj>
                </mc:Choice>
                <mc:Fallback>
                  <p:oleObj name="Equation" r:id="rId40" imgW="215640" imgH="2412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1551"/>
                          <a:ext cx="26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933" name="Line 45"/>
            <p:cNvSpPr>
              <a:spLocks noChangeShapeType="1"/>
            </p:cNvSpPr>
            <p:nvPr/>
          </p:nvSpPr>
          <p:spPr bwMode="auto">
            <a:xfrm flipH="1">
              <a:off x="2784" y="1824"/>
              <a:ext cx="672" cy="0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5934" name="Object 46"/>
            <p:cNvGraphicFramePr>
              <a:graphicFrameLocks noChangeAspect="1"/>
            </p:cNvGraphicFramePr>
            <p:nvPr/>
          </p:nvGraphicFramePr>
          <p:xfrm>
            <a:off x="2928" y="1587"/>
            <a:ext cx="2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9" name="Equation" r:id="rId41" imgW="253800" imgH="215640" progId="Equation.3">
                    <p:embed/>
                  </p:oleObj>
                </mc:Choice>
                <mc:Fallback>
                  <p:oleObj name="Equation" r:id="rId41" imgW="253800" imgH="2156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587"/>
                          <a:ext cx="28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5935" name="Line 47"/>
            <p:cNvSpPr>
              <a:spLocks noChangeShapeType="1"/>
            </p:cNvSpPr>
            <p:nvPr/>
          </p:nvSpPr>
          <p:spPr bwMode="auto">
            <a:xfrm flipH="1">
              <a:off x="2640" y="2160"/>
              <a:ext cx="1968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6" name="Line 48"/>
            <p:cNvSpPr>
              <a:spLocks noChangeShapeType="1"/>
            </p:cNvSpPr>
            <p:nvPr/>
          </p:nvSpPr>
          <p:spPr bwMode="auto">
            <a:xfrm flipH="1">
              <a:off x="4512" y="1056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937" name="Line 49"/>
            <p:cNvSpPr>
              <a:spLocks noChangeShapeType="1"/>
            </p:cNvSpPr>
            <p:nvPr/>
          </p:nvSpPr>
          <p:spPr bwMode="auto">
            <a:xfrm flipH="1">
              <a:off x="2784" y="1056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5938" name="Object 50"/>
            <p:cNvGraphicFramePr>
              <a:graphicFrameLocks noChangeAspect="1"/>
            </p:cNvGraphicFramePr>
            <p:nvPr/>
          </p:nvGraphicFramePr>
          <p:xfrm>
            <a:off x="2400" y="2160"/>
            <a:ext cx="19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90" name="公式" r:id="rId43" imgW="164880" imgH="164880" progId="Equation.3">
                    <p:embed/>
                  </p:oleObj>
                </mc:Choice>
                <mc:Fallback>
                  <p:oleObj name="公式" r:id="rId43" imgW="164880" imgH="1648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160"/>
                          <a:ext cx="19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39" name="Object 51"/>
            <p:cNvGraphicFramePr>
              <a:graphicFrameLocks noChangeAspect="1"/>
            </p:cNvGraphicFramePr>
            <p:nvPr/>
          </p:nvGraphicFramePr>
          <p:xfrm>
            <a:off x="3086" y="2154"/>
            <a:ext cx="2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91" name="Equation" r:id="rId44" imgW="203040" imgH="228600" progId="Equation.3">
                    <p:embed/>
                  </p:oleObj>
                </mc:Choice>
                <mc:Fallback>
                  <p:oleObj name="Equation" r:id="rId44" imgW="203040" imgH="2286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" y="2154"/>
                          <a:ext cx="2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40" name="Object 52"/>
            <p:cNvGraphicFramePr>
              <a:graphicFrameLocks noChangeAspect="1"/>
            </p:cNvGraphicFramePr>
            <p:nvPr/>
          </p:nvGraphicFramePr>
          <p:xfrm>
            <a:off x="3216" y="960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92" name="Equation" r:id="rId45" imgW="266400" imgH="342720" progId="Equation.3">
                    <p:embed/>
                  </p:oleObj>
                </mc:Choice>
                <mc:Fallback>
                  <p:oleObj name="Equation" r:id="rId45" imgW="266400" imgH="34272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960"/>
                          <a:ext cx="2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41" name="Object 53"/>
            <p:cNvGraphicFramePr>
              <a:graphicFrameLocks noChangeAspect="1"/>
            </p:cNvGraphicFramePr>
            <p:nvPr/>
          </p:nvGraphicFramePr>
          <p:xfrm>
            <a:off x="2544" y="1008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93" name="Equation" r:id="rId47" imgW="215640" imgH="266400" progId="Equation.3">
                    <p:embed/>
                  </p:oleObj>
                </mc:Choice>
                <mc:Fallback>
                  <p:oleObj name="Equation" r:id="rId47" imgW="215640" imgH="2664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008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4" name="Group 2"/>
          <p:cNvGrpSpPr>
            <a:grpSpLocks/>
          </p:cNvGrpSpPr>
          <p:nvPr/>
        </p:nvGrpSpPr>
        <p:grpSpPr bwMode="auto">
          <a:xfrm>
            <a:off x="228600" y="3733800"/>
            <a:ext cx="3352800" cy="2743200"/>
            <a:chOff x="192" y="2352"/>
            <a:chExt cx="2112" cy="1728"/>
          </a:xfrm>
        </p:grpSpPr>
        <p:grpSp>
          <p:nvGrpSpPr>
            <p:cNvPr id="166915" name="Group 3"/>
            <p:cNvGrpSpPr>
              <a:grpSpLocks/>
            </p:cNvGrpSpPr>
            <p:nvPr/>
          </p:nvGrpSpPr>
          <p:grpSpPr bwMode="auto">
            <a:xfrm>
              <a:off x="480" y="2717"/>
              <a:ext cx="1200" cy="1363"/>
              <a:chOff x="576" y="2717"/>
              <a:chExt cx="1200" cy="1363"/>
            </a:xfrm>
          </p:grpSpPr>
          <p:graphicFrame>
            <p:nvGraphicFramePr>
              <p:cNvPr id="166916" name="Object 4"/>
              <p:cNvGraphicFramePr>
                <a:graphicFrameLocks noChangeAspect="1"/>
              </p:cNvGraphicFramePr>
              <p:nvPr/>
            </p:nvGraphicFramePr>
            <p:xfrm>
              <a:off x="768" y="3705"/>
              <a:ext cx="960" cy="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000" name="Equation" r:id="rId3" imgW="787320" imgH="317160" progId="Equation.3">
                      <p:embed/>
                    </p:oleObj>
                  </mc:Choice>
                  <mc:Fallback>
                    <p:oleObj name="Equation" r:id="rId3" imgW="787320" imgH="31716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3705"/>
                            <a:ext cx="960" cy="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17" name="Object 5"/>
              <p:cNvGraphicFramePr>
                <a:graphicFrameLocks noChangeAspect="1"/>
              </p:cNvGraphicFramePr>
              <p:nvPr/>
            </p:nvGraphicFramePr>
            <p:xfrm>
              <a:off x="776" y="3165"/>
              <a:ext cx="904" cy="4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001" name="Equation" r:id="rId5" imgW="812520" imgH="368280" progId="Equation.3">
                      <p:embed/>
                    </p:oleObj>
                  </mc:Choice>
                  <mc:Fallback>
                    <p:oleObj name="Equation" r:id="rId5" imgW="812520" imgH="36828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6" y="3165"/>
                            <a:ext cx="904" cy="4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18" name="Object 6"/>
              <p:cNvGraphicFramePr>
                <a:graphicFrameLocks noChangeAspect="1"/>
              </p:cNvGraphicFramePr>
              <p:nvPr/>
            </p:nvGraphicFramePr>
            <p:xfrm>
              <a:off x="777" y="2717"/>
              <a:ext cx="99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7002" name="Equation" r:id="rId7" imgW="799920" imgH="330120" progId="Equation.3">
                      <p:embed/>
                    </p:oleObj>
                  </mc:Choice>
                  <mc:Fallback>
                    <p:oleObj name="Equation" r:id="rId7" imgW="799920" imgH="33012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7" y="2717"/>
                            <a:ext cx="99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919" name="AutoShape 7"/>
              <p:cNvSpPr>
                <a:spLocks/>
              </p:cNvSpPr>
              <p:nvPr/>
            </p:nvSpPr>
            <p:spPr bwMode="auto">
              <a:xfrm>
                <a:off x="576" y="2927"/>
                <a:ext cx="192" cy="96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192" y="2352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加速度变换公式</a:t>
              </a:r>
            </a:p>
          </p:txBody>
        </p:sp>
      </p:grpSp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5410200" y="4419600"/>
          <a:ext cx="1447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3" name="Equation" r:id="rId9" imgW="622080" imgH="241200" progId="Equation.3">
                  <p:embed/>
                </p:oleObj>
              </mc:Choice>
              <mc:Fallback>
                <p:oleObj name="Equation" r:id="rId9" imgW="6220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1447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22" name="Group 10"/>
          <p:cNvGrpSpPr>
            <a:grpSpLocks/>
          </p:cNvGrpSpPr>
          <p:nvPr/>
        </p:nvGrpSpPr>
        <p:grpSpPr bwMode="auto">
          <a:xfrm>
            <a:off x="3505200" y="4838700"/>
            <a:ext cx="4938713" cy="615950"/>
            <a:chOff x="2208" y="3048"/>
            <a:chExt cx="3111" cy="388"/>
          </a:xfrm>
        </p:grpSpPr>
        <p:graphicFrame>
          <p:nvGraphicFramePr>
            <p:cNvPr id="166923" name="Object 11"/>
            <p:cNvGraphicFramePr>
              <a:graphicFrameLocks noChangeAspect="1"/>
            </p:cNvGraphicFramePr>
            <p:nvPr/>
          </p:nvGraphicFramePr>
          <p:xfrm>
            <a:off x="2208" y="3072"/>
            <a:ext cx="105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4" name="公式" r:id="rId11" imgW="812520" imgH="279360" progId="Equation.3">
                    <p:embed/>
                  </p:oleObj>
                </mc:Choice>
                <mc:Fallback>
                  <p:oleObj name="公式" r:id="rId11" imgW="812520" imgH="2793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072"/>
                          <a:ext cx="105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24" name="Object 12"/>
            <p:cNvGraphicFramePr>
              <a:graphicFrameLocks noChangeAspect="1"/>
            </p:cNvGraphicFramePr>
            <p:nvPr/>
          </p:nvGraphicFramePr>
          <p:xfrm>
            <a:off x="4224" y="3048"/>
            <a:ext cx="1095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5" name="Equation" r:id="rId13" imgW="850680" imgH="279360" progId="Equation.3">
                    <p:embed/>
                  </p:oleObj>
                </mc:Choice>
                <mc:Fallback>
                  <p:oleObj name="Equation" r:id="rId13" imgW="850680" imgH="2793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48"/>
                          <a:ext cx="1095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5" name="AutoShape 13"/>
            <p:cNvSpPr>
              <a:spLocks noChangeArrowheads="1"/>
            </p:cNvSpPr>
            <p:nvPr/>
          </p:nvSpPr>
          <p:spPr bwMode="auto">
            <a:xfrm>
              <a:off x="3456" y="3264"/>
              <a:ext cx="624" cy="96"/>
            </a:xfrm>
            <a:prstGeom prst="leftRightArrow">
              <a:avLst>
                <a:gd name="adj1" fmla="val 50000"/>
                <a:gd name="adj2" fmla="val 130000"/>
              </a:avLst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6971" name="Group 59"/>
          <p:cNvGrpSpPr>
            <a:grpSpLocks/>
          </p:cNvGrpSpPr>
          <p:nvPr/>
        </p:nvGrpSpPr>
        <p:grpSpPr bwMode="auto">
          <a:xfrm>
            <a:off x="228600" y="762000"/>
            <a:ext cx="4191000" cy="2752725"/>
            <a:chOff x="144" y="480"/>
            <a:chExt cx="2640" cy="1734"/>
          </a:xfrm>
        </p:grpSpPr>
        <p:graphicFrame>
          <p:nvGraphicFramePr>
            <p:cNvPr id="166928" name="Object 16"/>
            <p:cNvGraphicFramePr>
              <a:graphicFrameLocks noChangeAspect="1"/>
            </p:cNvGraphicFramePr>
            <p:nvPr/>
          </p:nvGraphicFramePr>
          <p:xfrm>
            <a:off x="567" y="845"/>
            <a:ext cx="140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6" name="Equation" r:id="rId15" imgW="736560" imgH="228600" progId="Equation.DSMT4">
                    <p:embed/>
                  </p:oleObj>
                </mc:Choice>
                <mc:Fallback>
                  <p:oleObj name="Equation" r:id="rId15" imgW="73656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845"/>
                          <a:ext cx="140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29" name="Object 17"/>
            <p:cNvGraphicFramePr>
              <a:graphicFrameLocks noChangeAspect="1"/>
            </p:cNvGraphicFramePr>
            <p:nvPr/>
          </p:nvGraphicFramePr>
          <p:xfrm>
            <a:off x="577" y="1311"/>
            <a:ext cx="1007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7" name="Equation" r:id="rId17" imgW="812520" imgH="368280" progId="Equation.3">
                    <p:embed/>
                  </p:oleObj>
                </mc:Choice>
                <mc:Fallback>
                  <p:oleObj name="Equation" r:id="rId17" imgW="812520" imgH="3682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" y="1311"/>
                          <a:ext cx="1007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30" name="Object 18"/>
            <p:cNvGraphicFramePr>
              <a:graphicFrameLocks noChangeAspect="1"/>
            </p:cNvGraphicFramePr>
            <p:nvPr/>
          </p:nvGraphicFramePr>
          <p:xfrm>
            <a:off x="591" y="1811"/>
            <a:ext cx="99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8" name="Equation" r:id="rId19" imgW="774360" imgH="317160" progId="Equation.3">
                    <p:embed/>
                  </p:oleObj>
                </mc:Choice>
                <mc:Fallback>
                  <p:oleObj name="Equation" r:id="rId19" imgW="774360" imgH="317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1811"/>
                          <a:ext cx="993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31" name="AutoShape 19"/>
            <p:cNvSpPr>
              <a:spLocks/>
            </p:cNvSpPr>
            <p:nvPr/>
          </p:nvSpPr>
          <p:spPr bwMode="auto">
            <a:xfrm>
              <a:off x="384" y="1047"/>
              <a:ext cx="192" cy="1008"/>
            </a:xfrm>
            <a:prstGeom prst="leftBrace">
              <a:avLst>
                <a:gd name="adj1" fmla="val 4375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144" y="480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伽利略速度变换公式</a:t>
              </a:r>
            </a:p>
          </p:txBody>
        </p:sp>
      </p:grpSp>
      <p:sp>
        <p:nvSpPr>
          <p:cNvPr id="166933" name="Text Box 21"/>
          <p:cNvSpPr txBox="1">
            <a:spLocks noChangeArrowheads="1"/>
          </p:cNvSpPr>
          <p:nvPr/>
        </p:nvSpPr>
        <p:spPr bwMode="auto">
          <a:xfrm>
            <a:off x="2743200" y="5562600"/>
            <a:ext cx="6172200" cy="955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 </a:t>
            </a:r>
            <a:r>
              <a:rPr lang="zh-CN" altLang="en-US"/>
              <a:t>在两相互作匀速直线运动的惯性系中，牛顿运动定律具有相同的形式</a:t>
            </a:r>
            <a:r>
              <a:rPr lang="en-US" altLang="zh-CN"/>
              <a:t>.</a:t>
            </a:r>
          </a:p>
        </p:txBody>
      </p:sp>
      <p:grpSp>
        <p:nvGrpSpPr>
          <p:cNvPr id="166934" name="Group 22"/>
          <p:cNvGrpSpPr>
            <a:grpSpLocks/>
          </p:cNvGrpSpPr>
          <p:nvPr/>
        </p:nvGrpSpPr>
        <p:grpSpPr bwMode="auto">
          <a:xfrm>
            <a:off x="3657600" y="838200"/>
            <a:ext cx="5257800" cy="3505200"/>
            <a:chOff x="2256" y="480"/>
            <a:chExt cx="3312" cy="2208"/>
          </a:xfrm>
        </p:grpSpPr>
        <p:sp>
          <p:nvSpPr>
            <p:cNvPr id="166935" name="Rectangle 23"/>
            <p:cNvSpPr>
              <a:spLocks noChangeArrowheads="1"/>
            </p:cNvSpPr>
            <p:nvPr/>
          </p:nvSpPr>
          <p:spPr bwMode="auto">
            <a:xfrm>
              <a:off x="2256" y="480"/>
              <a:ext cx="3312" cy="22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36" name="Line 24"/>
            <p:cNvSpPr>
              <a:spLocks noChangeShapeType="1"/>
            </p:cNvSpPr>
            <p:nvPr/>
          </p:nvSpPr>
          <p:spPr bwMode="auto">
            <a:xfrm>
              <a:off x="2784" y="2016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37" name="Line 25"/>
            <p:cNvSpPr>
              <a:spLocks noChangeShapeType="1"/>
            </p:cNvSpPr>
            <p:nvPr/>
          </p:nvSpPr>
          <p:spPr bwMode="auto">
            <a:xfrm flipV="1">
              <a:off x="2784" y="672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38" name="Line 26"/>
            <p:cNvSpPr>
              <a:spLocks noChangeShapeType="1"/>
            </p:cNvSpPr>
            <p:nvPr/>
          </p:nvSpPr>
          <p:spPr bwMode="auto">
            <a:xfrm flipV="1">
              <a:off x="3456" y="672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39" name="Line 27"/>
            <p:cNvSpPr>
              <a:spLocks noChangeShapeType="1"/>
            </p:cNvSpPr>
            <p:nvPr/>
          </p:nvSpPr>
          <p:spPr bwMode="auto">
            <a:xfrm flipH="1">
              <a:off x="2400" y="2016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40" name="Line 28"/>
            <p:cNvSpPr>
              <a:spLocks noChangeShapeType="1"/>
            </p:cNvSpPr>
            <p:nvPr/>
          </p:nvSpPr>
          <p:spPr bwMode="auto">
            <a:xfrm flipH="1">
              <a:off x="3120" y="2016"/>
              <a:ext cx="336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41" name="Line 29"/>
            <p:cNvSpPr>
              <a:spLocks noChangeShapeType="1"/>
            </p:cNvSpPr>
            <p:nvPr/>
          </p:nvSpPr>
          <p:spPr bwMode="auto">
            <a:xfrm>
              <a:off x="3456" y="124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6942" name="Object 30"/>
            <p:cNvGraphicFramePr>
              <a:graphicFrameLocks noChangeAspect="1"/>
            </p:cNvGraphicFramePr>
            <p:nvPr/>
          </p:nvGraphicFramePr>
          <p:xfrm>
            <a:off x="5096" y="2064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09" name="公式" r:id="rId21" imgW="177480" imgH="190440" progId="Equation.3">
                    <p:embed/>
                  </p:oleObj>
                </mc:Choice>
                <mc:Fallback>
                  <p:oleObj name="公式" r:id="rId21" imgW="177480" imgH="1904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6" y="2064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3" name="Object 31"/>
            <p:cNvGraphicFramePr>
              <a:graphicFrameLocks noChangeAspect="1"/>
            </p:cNvGraphicFramePr>
            <p:nvPr/>
          </p:nvGraphicFramePr>
          <p:xfrm>
            <a:off x="5101" y="1704"/>
            <a:ext cx="26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0" name="Equation" r:id="rId23" imgW="215640" imgH="241200" progId="Equation.3">
                    <p:embed/>
                  </p:oleObj>
                </mc:Choice>
                <mc:Fallback>
                  <p:oleObj name="Equation" r:id="rId23" imgW="215640" imgH="241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1" y="1704"/>
                          <a:ext cx="26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4" name="Object 32"/>
            <p:cNvGraphicFramePr>
              <a:graphicFrameLocks noChangeAspect="1"/>
            </p:cNvGraphicFramePr>
            <p:nvPr/>
          </p:nvGraphicFramePr>
          <p:xfrm>
            <a:off x="2832" y="624"/>
            <a:ext cx="22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1" name="公式" r:id="rId25" imgW="190440" imgH="241200" progId="Equation.3">
                    <p:embed/>
                  </p:oleObj>
                </mc:Choice>
                <mc:Fallback>
                  <p:oleObj name="公式" r:id="rId25" imgW="19044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624"/>
                          <a:ext cx="22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5" name="Object 33"/>
            <p:cNvGraphicFramePr>
              <a:graphicFrameLocks noChangeAspect="1"/>
            </p:cNvGraphicFramePr>
            <p:nvPr/>
          </p:nvGraphicFramePr>
          <p:xfrm>
            <a:off x="3496" y="551"/>
            <a:ext cx="28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2" name="Equation" r:id="rId27" imgW="228600" imgH="291960" progId="Equation.3">
                    <p:embed/>
                  </p:oleObj>
                </mc:Choice>
                <mc:Fallback>
                  <p:oleObj name="Equation" r:id="rId27" imgW="228600" imgH="2919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551"/>
                          <a:ext cx="28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6" name="Object 34"/>
            <p:cNvGraphicFramePr>
              <a:graphicFrameLocks noChangeAspect="1"/>
            </p:cNvGraphicFramePr>
            <p:nvPr/>
          </p:nvGraphicFramePr>
          <p:xfrm>
            <a:off x="3840" y="1104"/>
            <a:ext cx="24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3" name="Equation" r:id="rId29" imgW="177480" imgH="228600" progId="Equation.3">
                    <p:embed/>
                  </p:oleObj>
                </mc:Choice>
                <mc:Fallback>
                  <p:oleObj name="Equation" r:id="rId29" imgW="17748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104"/>
                          <a:ext cx="242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7" name="Object 35"/>
            <p:cNvGraphicFramePr>
              <a:graphicFrameLocks noChangeAspect="1"/>
            </p:cNvGraphicFramePr>
            <p:nvPr/>
          </p:nvGraphicFramePr>
          <p:xfrm>
            <a:off x="2592" y="1920"/>
            <a:ext cx="1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4" name="Equation" r:id="rId31" imgW="164880" imgH="190440" progId="Equation.3">
                    <p:embed/>
                  </p:oleObj>
                </mc:Choice>
                <mc:Fallback>
                  <p:oleObj name="Equation" r:id="rId31" imgW="164880" imgH="1904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920"/>
                          <a:ext cx="1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8" name="Object 36"/>
            <p:cNvGraphicFramePr>
              <a:graphicFrameLocks noChangeAspect="1"/>
            </p:cNvGraphicFramePr>
            <p:nvPr/>
          </p:nvGraphicFramePr>
          <p:xfrm>
            <a:off x="3216" y="1920"/>
            <a:ext cx="22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5" name="Equation" r:id="rId33" imgW="203040" imgH="241200" progId="Equation.3">
                    <p:embed/>
                  </p:oleObj>
                </mc:Choice>
                <mc:Fallback>
                  <p:oleObj name="Equation" r:id="rId33" imgW="203040" imgH="241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920"/>
                          <a:ext cx="22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49" name="Object 37"/>
            <p:cNvGraphicFramePr>
              <a:graphicFrameLocks noChangeAspect="1"/>
            </p:cNvGraphicFramePr>
            <p:nvPr/>
          </p:nvGraphicFramePr>
          <p:xfrm>
            <a:off x="2448" y="2399"/>
            <a:ext cx="19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6" name="公式" r:id="rId35" imgW="164880" imgH="164880" progId="Equation.3">
                    <p:embed/>
                  </p:oleObj>
                </mc:Choice>
                <mc:Fallback>
                  <p:oleObj name="公式" r:id="rId35" imgW="164880" imgH="1648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399"/>
                          <a:ext cx="19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50" name="Object 38"/>
            <p:cNvGraphicFramePr>
              <a:graphicFrameLocks noChangeAspect="1"/>
            </p:cNvGraphicFramePr>
            <p:nvPr/>
          </p:nvGraphicFramePr>
          <p:xfrm>
            <a:off x="3216" y="2346"/>
            <a:ext cx="2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7" name="Equation" r:id="rId37" imgW="203040" imgH="228600" progId="Equation.3">
                    <p:embed/>
                  </p:oleObj>
                </mc:Choice>
                <mc:Fallback>
                  <p:oleObj name="Equation" r:id="rId37" imgW="203040" imgH="228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46"/>
                          <a:ext cx="2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51" name="Object 39"/>
            <p:cNvGraphicFramePr>
              <a:graphicFrameLocks noChangeAspect="1"/>
            </p:cNvGraphicFramePr>
            <p:nvPr/>
          </p:nvGraphicFramePr>
          <p:xfrm>
            <a:off x="3168" y="624"/>
            <a:ext cx="24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8" name="Equation" r:id="rId39" imgW="203040" imgH="279360" progId="Equation.3">
                    <p:embed/>
                  </p:oleObj>
                </mc:Choice>
                <mc:Fallback>
                  <p:oleObj name="Equation" r:id="rId39" imgW="203040" imgH="27936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624"/>
                          <a:ext cx="24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52" name="Object 40"/>
            <p:cNvGraphicFramePr>
              <a:graphicFrameLocks noChangeAspect="1"/>
            </p:cNvGraphicFramePr>
            <p:nvPr/>
          </p:nvGraphicFramePr>
          <p:xfrm>
            <a:off x="2530" y="717"/>
            <a:ext cx="17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19" name="Equation" r:id="rId41" imgW="152280" imgH="215640" progId="Equation.3">
                    <p:embed/>
                  </p:oleObj>
                </mc:Choice>
                <mc:Fallback>
                  <p:oleObj name="Equation" r:id="rId41" imgW="152280" imgH="2156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717"/>
                          <a:ext cx="170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53" name="Text Box 41"/>
            <p:cNvSpPr txBox="1">
              <a:spLocks noChangeArrowheads="1"/>
            </p:cNvSpPr>
            <p:nvPr/>
          </p:nvSpPr>
          <p:spPr bwMode="auto">
            <a:xfrm>
              <a:off x="4416" y="12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</a:rPr>
                <a:t>*</a:t>
              </a:r>
            </a:p>
          </p:txBody>
        </p:sp>
        <p:graphicFrame>
          <p:nvGraphicFramePr>
            <p:cNvPr id="166954" name="Object 42"/>
            <p:cNvGraphicFramePr>
              <a:graphicFrameLocks noChangeAspect="1"/>
            </p:cNvGraphicFramePr>
            <p:nvPr/>
          </p:nvGraphicFramePr>
          <p:xfrm>
            <a:off x="4464" y="1023"/>
            <a:ext cx="105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0" name="Equation" r:id="rId43" imgW="1117440" imgH="685800" progId="Equation.3">
                    <p:embed/>
                  </p:oleObj>
                </mc:Choice>
                <mc:Fallback>
                  <p:oleObj name="Equation" r:id="rId43" imgW="1117440" imgH="6858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23"/>
                          <a:ext cx="1056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55" name="Line 43"/>
            <p:cNvSpPr>
              <a:spLocks noChangeShapeType="1"/>
            </p:cNvSpPr>
            <p:nvPr/>
          </p:nvSpPr>
          <p:spPr bwMode="auto">
            <a:xfrm>
              <a:off x="4512" y="1344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56" name="Line 44"/>
            <p:cNvSpPr>
              <a:spLocks noChangeShapeType="1"/>
            </p:cNvSpPr>
            <p:nvPr/>
          </p:nvSpPr>
          <p:spPr bwMode="auto">
            <a:xfrm flipH="1">
              <a:off x="4512" y="2016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57" name="Line 45"/>
            <p:cNvSpPr>
              <a:spLocks noChangeShapeType="1"/>
            </p:cNvSpPr>
            <p:nvPr/>
          </p:nvSpPr>
          <p:spPr bwMode="auto">
            <a:xfrm flipV="1">
              <a:off x="4752" y="18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58" name="Line 46"/>
            <p:cNvSpPr>
              <a:spLocks noChangeShapeType="1"/>
            </p:cNvSpPr>
            <p:nvPr/>
          </p:nvSpPr>
          <p:spPr bwMode="auto">
            <a:xfrm flipH="1">
              <a:off x="2544" y="2304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59" name="Line 47"/>
            <p:cNvSpPr>
              <a:spLocks noChangeShapeType="1"/>
            </p:cNvSpPr>
            <p:nvPr/>
          </p:nvSpPr>
          <p:spPr bwMode="auto">
            <a:xfrm flipH="1">
              <a:off x="3456" y="1824"/>
              <a:ext cx="1296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6960" name="Object 48"/>
            <p:cNvGraphicFramePr>
              <a:graphicFrameLocks noChangeAspect="1"/>
            </p:cNvGraphicFramePr>
            <p:nvPr/>
          </p:nvGraphicFramePr>
          <p:xfrm>
            <a:off x="3696" y="196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1" name="公式" r:id="rId45" imgW="177480" imgH="190440" progId="Equation.3">
                    <p:embed/>
                  </p:oleObj>
                </mc:Choice>
                <mc:Fallback>
                  <p:oleObj name="公式" r:id="rId45" imgW="177480" imgH="1904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6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61" name="Object 49"/>
            <p:cNvGraphicFramePr>
              <a:graphicFrameLocks noChangeAspect="1"/>
            </p:cNvGraphicFramePr>
            <p:nvPr/>
          </p:nvGraphicFramePr>
          <p:xfrm>
            <a:off x="4024" y="1551"/>
            <a:ext cx="26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2" name="Equation" r:id="rId46" imgW="215640" imgH="241200" progId="Equation.3">
                    <p:embed/>
                  </p:oleObj>
                </mc:Choice>
                <mc:Fallback>
                  <p:oleObj name="Equation" r:id="rId46" imgW="215640" imgH="2412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1551"/>
                          <a:ext cx="26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62" name="Line 50"/>
            <p:cNvSpPr>
              <a:spLocks noChangeShapeType="1"/>
            </p:cNvSpPr>
            <p:nvPr/>
          </p:nvSpPr>
          <p:spPr bwMode="auto">
            <a:xfrm flipH="1">
              <a:off x="2784" y="1824"/>
              <a:ext cx="672" cy="0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6963" name="Object 51"/>
            <p:cNvGraphicFramePr>
              <a:graphicFrameLocks noChangeAspect="1"/>
            </p:cNvGraphicFramePr>
            <p:nvPr/>
          </p:nvGraphicFramePr>
          <p:xfrm>
            <a:off x="2928" y="1587"/>
            <a:ext cx="28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3" name="Equation" r:id="rId47" imgW="253800" imgH="215640" progId="Equation.3">
                    <p:embed/>
                  </p:oleObj>
                </mc:Choice>
                <mc:Fallback>
                  <p:oleObj name="Equation" r:id="rId47" imgW="253800" imgH="2156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587"/>
                          <a:ext cx="28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64" name="Line 52"/>
            <p:cNvSpPr>
              <a:spLocks noChangeShapeType="1"/>
            </p:cNvSpPr>
            <p:nvPr/>
          </p:nvSpPr>
          <p:spPr bwMode="auto">
            <a:xfrm flipH="1">
              <a:off x="2640" y="2160"/>
              <a:ext cx="1968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65" name="Line 53"/>
            <p:cNvSpPr>
              <a:spLocks noChangeShapeType="1"/>
            </p:cNvSpPr>
            <p:nvPr/>
          </p:nvSpPr>
          <p:spPr bwMode="auto">
            <a:xfrm flipH="1">
              <a:off x="4512" y="1056"/>
              <a:ext cx="24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966" name="Line 54"/>
            <p:cNvSpPr>
              <a:spLocks noChangeShapeType="1"/>
            </p:cNvSpPr>
            <p:nvPr/>
          </p:nvSpPr>
          <p:spPr bwMode="auto">
            <a:xfrm flipH="1">
              <a:off x="2784" y="1056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6967" name="Object 55"/>
            <p:cNvGraphicFramePr>
              <a:graphicFrameLocks noChangeAspect="1"/>
            </p:cNvGraphicFramePr>
            <p:nvPr/>
          </p:nvGraphicFramePr>
          <p:xfrm>
            <a:off x="2400" y="2160"/>
            <a:ext cx="19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4" name="公式" r:id="rId49" imgW="164880" imgH="164880" progId="Equation.3">
                    <p:embed/>
                  </p:oleObj>
                </mc:Choice>
                <mc:Fallback>
                  <p:oleObj name="公式" r:id="rId49" imgW="164880" imgH="1648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160"/>
                          <a:ext cx="192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68" name="Object 56"/>
            <p:cNvGraphicFramePr>
              <a:graphicFrameLocks noChangeAspect="1"/>
            </p:cNvGraphicFramePr>
            <p:nvPr/>
          </p:nvGraphicFramePr>
          <p:xfrm>
            <a:off x="3086" y="2154"/>
            <a:ext cx="22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5" name="Equation" r:id="rId50" imgW="203040" imgH="228600" progId="Equation.3">
                    <p:embed/>
                  </p:oleObj>
                </mc:Choice>
                <mc:Fallback>
                  <p:oleObj name="Equation" r:id="rId50" imgW="203040" imgH="2286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6" y="2154"/>
                          <a:ext cx="22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69" name="Object 57"/>
            <p:cNvGraphicFramePr>
              <a:graphicFrameLocks noChangeAspect="1"/>
            </p:cNvGraphicFramePr>
            <p:nvPr/>
          </p:nvGraphicFramePr>
          <p:xfrm>
            <a:off x="3216" y="960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6" name="Equation" r:id="rId51" imgW="266400" imgH="342720" progId="Equation.3">
                    <p:embed/>
                  </p:oleObj>
                </mc:Choice>
                <mc:Fallback>
                  <p:oleObj name="Equation" r:id="rId51" imgW="266400" imgH="34272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960"/>
                          <a:ext cx="2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970" name="Object 58"/>
            <p:cNvGraphicFramePr>
              <a:graphicFrameLocks noChangeAspect="1"/>
            </p:cNvGraphicFramePr>
            <p:nvPr/>
          </p:nvGraphicFramePr>
          <p:xfrm>
            <a:off x="2544" y="1008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27" name="Equation" r:id="rId53" imgW="215640" imgH="266400" progId="Equation.3">
                    <p:embed/>
                  </p:oleObj>
                </mc:Choice>
                <mc:Fallback>
                  <p:oleObj name="Equation" r:id="rId53" imgW="215640" imgH="2664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008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3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33400" y="2819400"/>
            <a:ext cx="8229600" cy="9588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        </a:t>
            </a:r>
            <a:r>
              <a:rPr lang="zh-CN" altLang="en-US">
                <a:solidFill>
                  <a:schemeClr val="tx1"/>
                </a:solidFill>
              </a:rPr>
              <a:t>相对于不同的参考系 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zh-CN" altLang="en-US">
                <a:solidFill>
                  <a:schemeClr val="tx1"/>
                </a:solidFill>
              </a:rPr>
              <a:t>长度和时间的测量结果是一样的吗</a:t>
            </a:r>
            <a:r>
              <a:rPr lang="en-US" altLang="zh-CN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457200" y="39624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altLang="zh-CN">
                <a:solidFill>
                  <a:schemeClr val="tx1"/>
                </a:solidFill>
              </a:rPr>
              <a:t>      </a:t>
            </a:r>
            <a:r>
              <a:rPr lang="zh-CN" altLang="en-US">
                <a:solidFill>
                  <a:schemeClr val="tx1"/>
                </a:solidFill>
              </a:rPr>
              <a:t>绝对时空概念：时间和空间的量度和参考系无关 </a:t>
            </a:r>
            <a:r>
              <a:rPr lang="en-US" altLang="zh-CN">
                <a:solidFill>
                  <a:schemeClr val="tx1"/>
                </a:solidFill>
              </a:rPr>
              <a:t>, </a:t>
            </a:r>
            <a:r>
              <a:rPr lang="zh-CN" altLang="en-US">
                <a:solidFill>
                  <a:schemeClr val="tx1"/>
                </a:solidFill>
              </a:rPr>
              <a:t>长度和时间的测量是绝对的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67940" name="Group 4"/>
          <p:cNvGrpSpPr>
            <a:grpSpLocks/>
          </p:cNvGrpSpPr>
          <p:nvPr/>
        </p:nvGrpSpPr>
        <p:grpSpPr bwMode="auto">
          <a:xfrm>
            <a:off x="323850" y="5373688"/>
            <a:ext cx="8382000" cy="531812"/>
            <a:chOff x="192" y="3213"/>
            <a:chExt cx="5280" cy="335"/>
          </a:xfrm>
        </p:grpSpPr>
        <p:grpSp>
          <p:nvGrpSpPr>
            <p:cNvPr id="167941" name="Group 5"/>
            <p:cNvGrpSpPr>
              <a:grpSpLocks/>
            </p:cNvGrpSpPr>
            <p:nvPr/>
          </p:nvGrpSpPr>
          <p:grpSpPr bwMode="auto">
            <a:xfrm>
              <a:off x="192" y="3213"/>
              <a:ext cx="5280" cy="335"/>
              <a:chOff x="288" y="3213"/>
              <a:chExt cx="5280" cy="335"/>
            </a:xfrm>
          </p:grpSpPr>
          <p:sp>
            <p:nvSpPr>
              <p:cNvPr id="167942" name="Text Box 6"/>
              <p:cNvSpPr txBox="1">
                <a:spLocks noChangeArrowheads="1"/>
              </p:cNvSpPr>
              <p:nvPr/>
            </p:nvSpPr>
            <p:spPr bwMode="auto">
              <a:xfrm>
                <a:off x="288" y="3213"/>
                <a:ext cx="2112" cy="335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</a:rPr>
                  <a:t>牛顿的绝对时空观</a:t>
                </a:r>
              </a:p>
            </p:txBody>
          </p:sp>
          <p:sp>
            <p:nvSpPr>
              <p:cNvPr id="167943" name="Text Box 7"/>
              <p:cNvSpPr txBox="1">
                <a:spLocks noChangeArrowheads="1"/>
              </p:cNvSpPr>
              <p:nvPr/>
            </p:nvSpPr>
            <p:spPr bwMode="auto">
              <a:xfrm>
                <a:off x="3072" y="3213"/>
                <a:ext cx="2496" cy="335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5000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tx1"/>
                    </a:solidFill>
                  </a:rPr>
                  <a:t>牛顿力学的相对性原理</a:t>
                </a:r>
              </a:p>
            </p:txBody>
          </p:sp>
        </p:grpSp>
        <p:sp>
          <p:nvSpPr>
            <p:cNvPr id="167944" name="AutoShape 8"/>
            <p:cNvSpPr>
              <a:spLocks noChangeArrowheads="1"/>
            </p:cNvSpPr>
            <p:nvPr/>
          </p:nvSpPr>
          <p:spPr bwMode="auto">
            <a:xfrm>
              <a:off x="2352" y="3312"/>
              <a:ext cx="576" cy="141"/>
            </a:xfrm>
            <a:prstGeom prst="leftRightArrow">
              <a:avLst>
                <a:gd name="adj1" fmla="val 50000"/>
                <a:gd name="adj2" fmla="val 81702"/>
              </a:avLst>
            </a:prstGeom>
            <a:gradFill rotWithShape="0">
              <a:gsLst>
                <a:gs pos="0">
                  <a:srgbClr val="FFFFFF"/>
                </a:gs>
                <a:gs pos="50000">
                  <a:schemeClr val="folHlink"/>
                </a:gs>
                <a:gs pos="100000">
                  <a:srgbClr val="FFFFFF"/>
                </a:gs>
              </a:gsLst>
              <a:lin ang="5400000" scaled="1"/>
            </a:gradFill>
            <a:ln w="28575">
              <a:solidFill>
                <a:srgbClr val="CC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457200" y="214788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二  经典力学的绝对时空观</a:t>
            </a:r>
          </a:p>
        </p:txBody>
      </p:sp>
      <p:grpSp>
        <p:nvGrpSpPr>
          <p:cNvPr id="167946" name="Group 10"/>
          <p:cNvGrpSpPr>
            <a:grpSpLocks/>
          </p:cNvGrpSpPr>
          <p:nvPr/>
        </p:nvGrpSpPr>
        <p:grpSpPr bwMode="auto">
          <a:xfrm>
            <a:off x="304800" y="685800"/>
            <a:ext cx="2133600" cy="1219200"/>
            <a:chOff x="432" y="528"/>
            <a:chExt cx="1344" cy="768"/>
          </a:xfrm>
        </p:grpSpPr>
        <p:sp>
          <p:nvSpPr>
            <p:cNvPr id="167947" name="AutoShape 11"/>
            <p:cNvSpPr>
              <a:spLocks noChangeArrowheads="1"/>
            </p:cNvSpPr>
            <p:nvPr/>
          </p:nvSpPr>
          <p:spPr bwMode="auto">
            <a:xfrm>
              <a:off x="432" y="528"/>
              <a:ext cx="1296" cy="768"/>
            </a:xfrm>
            <a:prstGeom prst="irregularSeal1">
              <a:avLst/>
            </a:prstGeom>
            <a:solidFill>
              <a:srgbClr val="FFE7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8" name="Text Box 12"/>
            <p:cNvSpPr txBox="1">
              <a:spLocks noChangeArrowheads="1"/>
            </p:cNvSpPr>
            <p:nvPr/>
          </p:nvSpPr>
          <p:spPr bwMode="auto">
            <a:xfrm>
              <a:off x="768" y="720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注 意</a:t>
              </a:r>
            </a:p>
          </p:txBody>
        </p:sp>
      </p:grpSp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2590800" y="760413"/>
            <a:ext cx="6324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牛顿力学的相对性原理，在宏观、低速的范围内，是与实验结果相一致的 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nimBg="1" autoUpdateAnimBg="0"/>
      <p:bldP spid="167939" grpId="0" autoUpdateAnimBg="0"/>
      <p:bldP spid="167945" grpId="0" autoUpdateAnimBg="0"/>
    </p:bld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1_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2_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3629</TotalTime>
  <Words>1036</Words>
  <Application>Microsoft Office PowerPoint</Application>
  <PresentationFormat>全屏显示(4:3)</PresentationFormat>
  <Paragraphs>122</Paragraphs>
  <Slides>21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Times New Roman</vt:lpstr>
      <vt:lpstr>宋体</vt:lpstr>
      <vt:lpstr>Verdana</vt:lpstr>
      <vt:lpstr>Arial</vt:lpstr>
      <vt:lpstr>楷体_GB2312</vt:lpstr>
      <vt:lpstr>隶书</vt:lpstr>
      <vt:lpstr>幼圆</vt:lpstr>
      <vt:lpstr>Balloons</vt:lpstr>
      <vt:lpstr>1_Balloons</vt:lpstr>
      <vt:lpstr>2_Balloons</vt:lpstr>
      <vt:lpstr>Microsoft Clip Gallery</vt:lpstr>
      <vt:lpstr>Microsoft ClipArt Gallery</vt:lpstr>
      <vt:lpstr>Microsoft Equation 3.0</vt:lpstr>
      <vt:lpstr>Microsoft 公式 3.0</vt:lpstr>
      <vt:lpstr>MathType 5.0 Equation</vt:lpstr>
      <vt:lpstr>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基础部</dc:creator>
  <cp:lastModifiedBy>xiaobao</cp:lastModifiedBy>
  <cp:revision>164</cp:revision>
  <dcterms:created xsi:type="dcterms:W3CDTF">2001-03-15T01:39:43Z</dcterms:created>
  <dcterms:modified xsi:type="dcterms:W3CDTF">2016-09-21T01:24:51Z</dcterms:modified>
</cp:coreProperties>
</file>