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3" r:id="rId2"/>
    <p:sldMasterId id="2147483687" r:id="rId3"/>
  </p:sldMasterIdLst>
  <p:notesMasterIdLst>
    <p:notesMasterId r:id="rId11"/>
  </p:notesMasterIdLst>
  <p:sldIdLst>
    <p:sldId id="611" r:id="rId4"/>
    <p:sldId id="626" r:id="rId5"/>
    <p:sldId id="581" r:id="rId6"/>
    <p:sldId id="443" r:id="rId7"/>
    <p:sldId id="407" r:id="rId8"/>
    <p:sldId id="408" r:id="rId9"/>
    <p:sldId id="406" r:id="rId10"/>
  </p:sldIdLst>
  <p:sldSz cx="9144000" cy="6858000" type="screen4x3"/>
  <p:notesSz cx="9601200" cy="7315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tiria Koloutsou" initials="SK" lastIdx="2" clrIdx="0">
    <p:extLst>
      <p:ext uri="{19B8F6BF-5375-455C-9EA6-DF929625EA0E}">
        <p15:presenceInfo xmlns:p15="http://schemas.microsoft.com/office/powerpoint/2012/main" userId="f2b6a3dbba20f7e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66"/>
    <a:srgbClr val="55CB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68" autoAdjust="0"/>
    <p:restoredTop sz="94014" autoAdjust="0"/>
  </p:normalViewPr>
  <p:slideViewPr>
    <p:cSldViewPr>
      <p:cViewPr varScale="1">
        <p:scale>
          <a:sx n="59" d="100"/>
          <a:sy n="59" d="100"/>
        </p:scale>
        <p:origin x="896"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theme" Target="theme/theme1.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520" cy="3657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5438458" y="0"/>
            <a:ext cx="4160520" cy="365760"/>
          </a:xfrm>
          <a:prstGeom prst="rect">
            <a:avLst/>
          </a:prstGeom>
        </p:spPr>
        <p:txBody>
          <a:bodyPr vert="horz" lIns="96661" tIns="48331" rIns="96661" bIns="48331" rtlCol="0"/>
          <a:lstStyle>
            <a:lvl1pPr algn="r">
              <a:defRPr sz="1300"/>
            </a:lvl1pPr>
          </a:lstStyle>
          <a:p>
            <a:fld id="{DEF52088-7BB8-432E-B891-EF7C1F539816}" type="datetimeFigureOut">
              <a:rPr lang="en-US" smtClean="0"/>
              <a:pPr/>
              <a:t>10/2/2024</a:t>
            </a:fld>
            <a:endParaRPr lang="en-US"/>
          </a:p>
        </p:txBody>
      </p:sp>
      <p:sp>
        <p:nvSpPr>
          <p:cNvPr id="4" name="Slide Image Placeholder 3"/>
          <p:cNvSpPr>
            <a:spLocks noGrp="1" noRot="1" noChangeAspect="1"/>
          </p:cNvSpPr>
          <p:nvPr>
            <p:ph type="sldImg" idx="2"/>
          </p:nvPr>
        </p:nvSpPr>
        <p:spPr>
          <a:xfrm>
            <a:off x="2971800" y="549275"/>
            <a:ext cx="3657600" cy="274320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960120" y="3474720"/>
            <a:ext cx="7680960" cy="32918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948171"/>
            <a:ext cx="4160520" cy="3657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5438458" y="6948171"/>
            <a:ext cx="4160520" cy="365760"/>
          </a:xfrm>
          <a:prstGeom prst="rect">
            <a:avLst/>
          </a:prstGeom>
        </p:spPr>
        <p:txBody>
          <a:bodyPr vert="horz" lIns="96661" tIns="48331" rIns="96661" bIns="48331" rtlCol="0" anchor="b"/>
          <a:lstStyle>
            <a:lvl1pPr algn="r">
              <a:defRPr sz="1300"/>
            </a:lvl1pPr>
          </a:lstStyle>
          <a:p>
            <a:fld id="{9BAC0AB0-AD3E-47C1-B70B-9D9BFCDECF25}" type="slidenum">
              <a:rPr lang="en-US" smtClean="0"/>
              <a:pPr/>
              <a:t>‹#›</a:t>
            </a:fld>
            <a:endParaRPr lang="en-US"/>
          </a:p>
        </p:txBody>
      </p:sp>
    </p:spTree>
    <p:extLst>
      <p:ext uri="{BB962C8B-B14F-4D97-AF65-F5344CB8AC3E}">
        <p14:creationId xmlns:p14="http://schemas.microsoft.com/office/powerpoint/2010/main" val="2337134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BOD: the amount of oxygen consumed by bacteria and other microorganisms while they decompose organic matter under aerobic conditions.</a:t>
            </a:r>
          </a:p>
        </p:txBody>
      </p:sp>
      <p:sp>
        <p:nvSpPr>
          <p:cNvPr id="4" name="Slide Number Placeholder 3"/>
          <p:cNvSpPr>
            <a:spLocks noGrp="1"/>
          </p:cNvSpPr>
          <p:nvPr>
            <p:ph type="sldNum" sz="quarter" idx="5"/>
          </p:nvPr>
        </p:nvSpPr>
        <p:spPr/>
        <p:txBody>
          <a:bodyPr/>
          <a:lstStyle/>
          <a:p>
            <a:fld id="{9BAC0AB0-AD3E-47C1-B70B-9D9BFCDECF25}" type="slidenum">
              <a:rPr lang="en-US" smtClean="0"/>
              <a:pPr/>
              <a:t>1</a:t>
            </a:fld>
            <a:endParaRPr lang="en-US"/>
          </a:p>
        </p:txBody>
      </p:sp>
    </p:spTree>
    <p:extLst>
      <p:ext uri="{BB962C8B-B14F-4D97-AF65-F5344CB8AC3E}">
        <p14:creationId xmlns:p14="http://schemas.microsoft.com/office/powerpoint/2010/main" val="1132395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662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a:latin typeface="Calibri" charset="0"/>
                <a:ea typeface="ＭＳ Ｐゴシック" charset="0"/>
                <a:cs typeface="ＭＳ Ｐゴシック" charset="0"/>
              </a:rPr>
              <a:t>What is that SOMETHING?</a:t>
            </a:r>
          </a:p>
        </p:txBody>
      </p:sp>
      <p:sp>
        <p:nvSpPr>
          <p:cNvPr id="2662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8459A24-2854-0C48-A742-A5487E8FEDB8}" type="slidenum">
              <a:rPr lang="en-US" sz="1200">
                <a:latin typeface="Calibri" charset="0"/>
              </a:rPr>
              <a:pPr eaLnBrk="1" hangingPunct="1"/>
              <a:t>4</a:t>
            </a:fld>
            <a:endParaRPr lang="en-US" sz="1200">
              <a:latin typeface="Calibri" charset="0"/>
            </a:endParaRPr>
          </a:p>
        </p:txBody>
      </p:sp>
    </p:spTree>
    <p:extLst>
      <p:ext uri="{BB962C8B-B14F-4D97-AF65-F5344CB8AC3E}">
        <p14:creationId xmlns:p14="http://schemas.microsoft.com/office/powerpoint/2010/main" val="7133899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C1BBBB3-06C2-4B62-BA76-804C6BBD99EC}" type="datetime1">
              <a:rPr lang="en-US" smtClean="0"/>
              <a:pPr/>
              <a:t>10/2/2024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EB6A80-5F3A-48F8-9A6D-FBAB30EAD4D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D07A0B-FF44-46B3-97A6-0F7FA461C7B4}" type="datetime1">
              <a:rPr lang="en-US" smtClean="0"/>
              <a:pPr/>
              <a:t>10/2/2024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EB6A80-5F3A-48F8-9A6D-FBAB30EAD4D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424530A-B380-47C0-8D11-054115A1823E}" type="datetime1">
              <a:rPr lang="en-US" smtClean="0"/>
              <a:pPr/>
              <a:t>10/2/2024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EB6A80-5F3A-48F8-9A6D-FBAB30EAD4D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68962"/>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80E51794-3593-406F-A5E9-6C01663B3032}" type="datetime1">
              <a:rPr lang="en-US" smtClean="0"/>
              <a:pPr/>
              <a:t>10/2/2024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EB6A80-5F3A-48F8-9A6D-FBAB30EAD4DB}"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A609997-F1F9-46B2-AA90-047EE354FE41}" type="datetime1">
              <a:rPr lang="en-US" smtClean="0"/>
              <a:pPr/>
              <a:t>10/2/2024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638A76-E8B5-4BA7-AD7C-68513020E972}"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4D38548-8796-458C-9232-6FED99FC5362}" type="datetime1">
              <a:rPr lang="en-US" smtClean="0"/>
              <a:pPr/>
              <a:t>10/2/2024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638A76-E8B5-4BA7-AD7C-68513020E972}"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BCA4FF-C1DE-41F4-86FE-144D5DDB861F}" type="datetime1">
              <a:rPr lang="en-US" smtClean="0"/>
              <a:pPr/>
              <a:t>10/2/2024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638A76-E8B5-4BA7-AD7C-68513020E972}"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DF4F005-3D0C-48DB-9989-884A5449D1D8}" type="datetime1">
              <a:rPr lang="en-US" smtClean="0"/>
              <a:pPr/>
              <a:t>10/2/2024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638A76-E8B5-4BA7-AD7C-68513020E972}"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CDF7020-3E2E-4D37-B0A9-A08DDFBED5D9}" type="datetime1">
              <a:rPr lang="en-US" smtClean="0"/>
              <a:pPr/>
              <a:t>10/2/2024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638A76-E8B5-4BA7-AD7C-68513020E972}"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745162"/>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925F6889-CC48-42C6-9611-DA60C1553DBD}" type="datetime1">
              <a:rPr lang="en-US" smtClean="0"/>
              <a:pPr/>
              <a:t>10/2/2024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638A76-E8B5-4BA7-AD7C-68513020E972}"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D7341A9-5C71-4D9A-B6C7-5C05551B9118}" type="datetime1">
              <a:rPr lang="en-US" smtClean="0"/>
              <a:pPr/>
              <a:t>10/2/2024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638A76-E8B5-4BA7-AD7C-68513020E97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E4F3BB-6E94-4BF4-81EE-618CE99AD3BC}" type="datetime1">
              <a:rPr lang="en-US" smtClean="0"/>
              <a:pPr/>
              <a:t>10/2/2024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EB6A80-5F3A-48F8-9A6D-FBAB30EAD4D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EC9498-621E-4696-AF8D-8C219D4611C4}" type="datetime1">
              <a:rPr lang="en-US" smtClean="0"/>
              <a:pPr/>
              <a:t>10/2/2024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638A76-E8B5-4BA7-AD7C-68513020E972}"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7312B9-219B-418E-BC24-7145112EEBCF}" type="datetime1">
              <a:rPr lang="en-US" smtClean="0"/>
              <a:pPr/>
              <a:t>10/2/2024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638A76-E8B5-4BA7-AD7C-68513020E972}"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86C8BF-693E-4683-BC85-BF021602375D}" type="datetime1">
              <a:rPr lang="en-US" smtClean="0"/>
              <a:pPr/>
              <a:t>10/2/2024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638A76-E8B5-4BA7-AD7C-68513020E972}" type="slidenum">
              <a:rPr lang="en-US" smtClean="0"/>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B27D6B-845D-4B87-83CA-D77767E08664}" type="datetime1">
              <a:rPr lang="en-US" smtClean="0"/>
              <a:pPr/>
              <a:t>10/2/2024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638A76-E8B5-4BA7-AD7C-68513020E972}" type="slidenum">
              <a:rPr lang="en-US" smtClean="0"/>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87D6DC-DF7D-4036-B00E-8E59763054DB}" type="datetime1">
              <a:rPr lang="en-US" smtClean="0"/>
              <a:pPr/>
              <a:t>10/2/2024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638A76-E8B5-4BA7-AD7C-68513020E972}" type="slidenum">
              <a:rPr lang="en-US" smtClean="0"/>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8DF5C8A-FBAE-409C-BBA6-AC61253097D3}" type="datetime1">
              <a:rPr lang="en-US" smtClean="0"/>
              <a:pPr/>
              <a:t>10/2/2024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638A76-E8B5-4BA7-AD7C-68513020E972}" type="slidenum">
              <a:rPr lang="en-US" smtClean="0"/>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9AD7D1D-3A4D-4675-843C-49A6598FEB51}" type="datetime1">
              <a:rPr lang="en-US" smtClean="0"/>
              <a:pPr/>
              <a:t>10/2/2024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43231E-83B0-4547-BD3D-A0CACAD09BFE}" type="slidenum">
              <a:rPr lang="en-US" smtClean="0"/>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0DA8C4-55C7-4132-A619-672E25205DA9}" type="datetime1">
              <a:rPr lang="en-US" smtClean="0"/>
              <a:pPr/>
              <a:t>10/2/2024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43231E-83B0-4547-BD3D-A0CACAD09BFE}" type="slidenum">
              <a:rPr lang="en-US" smtClean="0"/>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F4626C-3DAC-4618-9F11-83CD6139603B}" type="datetime1">
              <a:rPr lang="en-US" smtClean="0"/>
              <a:pPr/>
              <a:t>10/2/2024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43231E-83B0-4547-BD3D-A0CACAD09BFE}" type="slidenum">
              <a:rPr lang="en-US" smtClean="0"/>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F46D54A-27E3-47C0-84EA-7D65EC7BC0BB}" type="datetime1">
              <a:rPr lang="en-US" smtClean="0"/>
              <a:pPr/>
              <a:t>10/2/2024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43231E-83B0-4547-BD3D-A0CACAD09BF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7A67A1-D9D8-48F0-8C52-ACB7C2A4E7ED}" type="datetime1">
              <a:rPr lang="en-US" smtClean="0"/>
              <a:pPr/>
              <a:t>10/2/2024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EB6A80-5F3A-48F8-9A6D-FBAB30EAD4DB}"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EB5383A-0072-4655-90FC-7CD9348800A6}" type="datetime1">
              <a:rPr lang="en-US" smtClean="0"/>
              <a:pPr/>
              <a:t>10/2/2024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43231E-83B0-4547-BD3D-A0CACAD09BFE}" type="slidenum">
              <a:rPr lang="en-US" smtClean="0"/>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B12A0B96-AAA5-47BD-8E24-60C656C06150}" type="datetime1">
              <a:rPr lang="en-US" smtClean="0"/>
              <a:pPr/>
              <a:t>10/2/2024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43231E-83B0-4547-BD3D-A0CACAD09BFE}" type="slidenum">
              <a:rPr lang="en-US" smtClean="0"/>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CD5658-8DC5-420D-957E-F54E2C5897A8}" type="datetime1">
              <a:rPr lang="en-US" smtClean="0"/>
              <a:pPr/>
              <a:t>10/2/2024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43231E-83B0-4547-BD3D-A0CACAD09BFE}" type="slidenum">
              <a:rPr lang="en-US" smtClean="0"/>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DAD1FF-3FB7-4C4F-9811-56F40EA8E9B3}" type="datetime1">
              <a:rPr lang="en-US" smtClean="0"/>
              <a:pPr/>
              <a:t>10/2/2024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43231E-83B0-4547-BD3D-A0CACAD09BFE}" type="slidenum">
              <a:rPr lang="en-US" smtClean="0"/>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DFA4AE-A19B-4A4E-951F-4EDE5875ED84}" type="datetime1">
              <a:rPr lang="en-US" smtClean="0"/>
              <a:pPr/>
              <a:t>10/2/2024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43231E-83B0-4547-BD3D-A0CACAD09BFE}" type="slidenum">
              <a:rPr lang="en-US" smtClean="0"/>
              <a:pPr/>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B0695CF-EBEB-46C8-8DED-BACFD822C253}" type="datetime1">
              <a:rPr lang="en-US" smtClean="0"/>
              <a:pPr/>
              <a:t>10/2/2024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43231E-83B0-4547-BD3D-A0CACAD09BFE}" type="slidenum">
              <a:rPr lang="en-US" smtClean="0"/>
              <a:pPr/>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EDB228B-F801-428F-8B4E-941531DBC430}" type="datetime1">
              <a:rPr lang="en-US" smtClean="0"/>
              <a:pPr/>
              <a:t>10/2/2024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43231E-83B0-4547-BD3D-A0CACAD09BF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16CE99A-607C-45ED-BC90-3CC334186CA3}" type="datetime1">
              <a:rPr lang="en-US" smtClean="0"/>
              <a:pPr/>
              <a:t>10/2/2024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EB6A80-5F3A-48F8-9A6D-FBAB30EAD4D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16F29B9-6F6C-4768-A73F-1C6B2FC31167}" type="datetime1">
              <a:rPr lang="en-US" smtClean="0"/>
              <a:pPr/>
              <a:t>10/2/2024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EB6A80-5F3A-48F8-9A6D-FBAB30EAD4D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065BAC6-0CF3-4AC9-B80B-7D6CFCFBC609}" type="datetime1">
              <a:rPr lang="en-US" smtClean="0"/>
              <a:pPr/>
              <a:t>10/2/2024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EB6A80-5F3A-48F8-9A6D-FBAB30EAD4D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5F10BD-3847-4D42-BA32-EC90FA42893C}" type="datetime1">
              <a:rPr lang="en-US" smtClean="0"/>
              <a:pPr/>
              <a:t>10/2/2024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EB6A80-5F3A-48F8-9A6D-FBAB30EAD4D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F03DE5-D1FB-49F2-A21C-9B0BA44DC976}" type="datetime1">
              <a:rPr lang="en-US" smtClean="0"/>
              <a:pPr/>
              <a:t>10/2/2024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EB6A80-5F3A-48F8-9A6D-FBAB30EAD4D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BA7723-24FF-4577-8E2D-1D34C3C094BC}" type="datetime1">
              <a:rPr lang="en-US" smtClean="0"/>
              <a:pPr/>
              <a:t>10/2/2024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EB6A80-5F3A-48F8-9A6D-FBAB30EAD4D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0BE598-4210-4F15-8243-996F80AEE8AB}" type="datetime1">
              <a:rPr lang="en-US" smtClean="0"/>
              <a:pPr/>
              <a:t>10/2/2024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EB6A80-5F3A-48F8-9A6D-FBAB30EAD4D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432DB7-A1A2-4755-88D6-4F83567AD01E}" type="datetime1">
              <a:rPr lang="en-US" smtClean="0"/>
              <a:pPr/>
              <a:t>10/2/2024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638A76-E8B5-4BA7-AD7C-68513020E97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6" r:id="rId7"/>
    <p:sldLayoutId id="2147483680" r:id="rId8"/>
    <p:sldLayoutId id="2147483681" r:id="rId9"/>
    <p:sldLayoutId id="2147483682" r:id="rId10"/>
    <p:sldLayoutId id="2147483683" r:id="rId11"/>
    <p:sldLayoutId id="2147483684" r:id="rId12"/>
    <p:sldLayoutId id="2147483685" r:id="rId13"/>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457200"/>
            <a:ext cx="8229600" cy="5668963"/>
          </a:xfrm>
          <a:prstGeom prst="rect">
            <a:avLst/>
          </a:prstGeom>
        </p:spPr>
        <p:txBody>
          <a:bodyPr vert="horz" lIns="91440" tIns="45720" rIns="91440" bIns="45720" rtlCol="0">
            <a:normAutofit/>
          </a:bodyPr>
          <a:lstStyle/>
          <a:p>
            <a:pPr lvl="0"/>
            <a:r>
              <a:rPr lang="en-US" dirty="0"/>
              <a:t>Click to edit Master text styles</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A44BCE-B25E-4EA9-8F36-1412123DE993}" type="datetime1">
              <a:rPr lang="en-US" smtClean="0"/>
              <a:pPr/>
              <a:t>10/2/2024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43231E-83B0-4547-BD3D-A0CACAD09BF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b="0" kern="1200">
          <a:solidFill>
            <a:schemeClr val="tx1"/>
          </a:solidFill>
          <a:latin typeface="Comic Sans MS" pitchFamily="66"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twitter.com/matei_zaharia/status/1681678002864943104?s=20" TargetMode="External"/><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hyperlink" Target="https://arstechnica.com/information-technology/2023/07/is-chatgpt-getting-worse-over-time-study-claims-yes-but-others-arent-sure/"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jfi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100yearfloods.org/flooding101/" TargetMode="External"/><Relationship Id="rId2" Type="http://schemas.openxmlformats.org/officeDocument/2006/relationships/hyperlink" Target="http://archive.org/details/SF121" TargetMode="External"/><Relationship Id="rId1" Type="http://schemas.openxmlformats.org/officeDocument/2006/relationships/slideLayout" Target="../slideLayouts/slideLayout2.xml"/><Relationship Id="rId4" Type="http://schemas.openxmlformats.org/officeDocument/2006/relationships/hyperlink" Target="https://www.youtube.com/watch?v=kYUpkPTcqP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D9BE6-A9C8-F2E1-B98F-423679BED82C}"/>
              </a:ext>
            </a:extLst>
          </p:cNvPr>
          <p:cNvSpPr>
            <a:spLocks noGrp="1"/>
          </p:cNvSpPr>
          <p:nvPr>
            <p:ph type="title"/>
          </p:nvPr>
        </p:nvSpPr>
        <p:spPr/>
        <p:txBody>
          <a:bodyPr/>
          <a:lstStyle/>
          <a:p>
            <a:r>
              <a:rPr lang="en-US" dirty="0"/>
              <a:t>Environmental Engineering</a:t>
            </a:r>
          </a:p>
        </p:txBody>
      </p:sp>
      <p:sp>
        <p:nvSpPr>
          <p:cNvPr id="3" name="Date Placeholder 2">
            <a:extLst>
              <a:ext uri="{FF2B5EF4-FFF2-40B4-BE49-F238E27FC236}">
                <a16:creationId xmlns:a16="http://schemas.microsoft.com/office/drawing/2014/main" id="{64F83B78-848C-CB1A-02BF-7113DACAEBE2}"/>
              </a:ext>
            </a:extLst>
          </p:cNvPr>
          <p:cNvSpPr>
            <a:spLocks noGrp="1"/>
          </p:cNvSpPr>
          <p:nvPr>
            <p:ph type="dt" sz="half" idx="10"/>
          </p:nvPr>
        </p:nvSpPr>
        <p:spPr/>
        <p:txBody>
          <a:bodyPr/>
          <a:lstStyle/>
          <a:p>
            <a:fld id="{0065BAC6-0CF3-4AC9-B80B-7D6CFCFBC609}" type="datetime1">
              <a:rPr lang="en-US" smtClean="0"/>
              <a:pPr/>
              <a:t>10/2/2024</a:t>
            </a:fld>
            <a:endParaRPr lang="en-US"/>
          </a:p>
        </p:txBody>
      </p:sp>
      <p:sp>
        <p:nvSpPr>
          <p:cNvPr id="4" name="Slide Number Placeholder 3">
            <a:extLst>
              <a:ext uri="{FF2B5EF4-FFF2-40B4-BE49-F238E27FC236}">
                <a16:creationId xmlns:a16="http://schemas.microsoft.com/office/drawing/2014/main" id="{B1EC2AE2-7D75-7271-81ED-8EE3C62DF9EB}"/>
              </a:ext>
            </a:extLst>
          </p:cNvPr>
          <p:cNvSpPr>
            <a:spLocks noGrp="1"/>
          </p:cNvSpPr>
          <p:nvPr>
            <p:ph type="sldNum" sz="quarter" idx="12"/>
          </p:nvPr>
        </p:nvSpPr>
        <p:spPr/>
        <p:txBody>
          <a:bodyPr/>
          <a:lstStyle/>
          <a:p>
            <a:fld id="{99EB6A80-5F3A-48F8-9A6D-FBAB30EAD4DB}" type="slidenum">
              <a:rPr lang="en-US" smtClean="0"/>
              <a:pPr/>
              <a:t>1</a:t>
            </a:fld>
            <a:endParaRPr lang="en-US"/>
          </a:p>
        </p:txBody>
      </p:sp>
      <p:sp>
        <p:nvSpPr>
          <p:cNvPr id="7" name="TextBox 6">
            <a:extLst>
              <a:ext uri="{FF2B5EF4-FFF2-40B4-BE49-F238E27FC236}">
                <a16:creationId xmlns:a16="http://schemas.microsoft.com/office/drawing/2014/main" id="{99A04D2E-80D2-FF38-F265-D66AF4DB3F1D}"/>
              </a:ext>
            </a:extLst>
          </p:cNvPr>
          <p:cNvSpPr txBox="1"/>
          <p:nvPr/>
        </p:nvSpPr>
        <p:spPr>
          <a:xfrm>
            <a:off x="381000" y="1519019"/>
            <a:ext cx="4191000" cy="369332"/>
          </a:xfrm>
          <a:prstGeom prst="rect">
            <a:avLst/>
          </a:prstGeom>
          <a:noFill/>
        </p:spPr>
        <p:txBody>
          <a:bodyPr wrap="square" rtlCol="0">
            <a:spAutoFit/>
          </a:bodyPr>
          <a:lstStyle/>
          <a:p>
            <a:r>
              <a:rPr lang="en-US" dirty="0"/>
              <a:t>Design a wastewater treatment plant</a:t>
            </a:r>
          </a:p>
        </p:txBody>
      </p:sp>
      <p:sp>
        <p:nvSpPr>
          <p:cNvPr id="9" name="TextBox 8">
            <a:extLst>
              <a:ext uri="{FF2B5EF4-FFF2-40B4-BE49-F238E27FC236}">
                <a16:creationId xmlns:a16="http://schemas.microsoft.com/office/drawing/2014/main" id="{4F26E09C-096B-B3E6-1DCA-F743DA21AC54}"/>
              </a:ext>
            </a:extLst>
          </p:cNvPr>
          <p:cNvSpPr txBox="1"/>
          <p:nvPr/>
        </p:nvSpPr>
        <p:spPr>
          <a:xfrm>
            <a:off x="381000" y="2438400"/>
            <a:ext cx="4211320" cy="2862322"/>
          </a:xfrm>
          <a:prstGeom prst="rect">
            <a:avLst/>
          </a:prstGeom>
          <a:noFill/>
        </p:spPr>
        <p:txBody>
          <a:bodyPr wrap="square" rtlCol="0">
            <a:spAutoFit/>
          </a:bodyPr>
          <a:lstStyle/>
          <a:p>
            <a:r>
              <a:rPr lang="en-US" dirty="0"/>
              <a:t>As a result of research, we typically have a target BOD value. </a:t>
            </a:r>
          </a:p>
          <a:p>
            <a:endParaRPr lang="en-US" dirty="0"/>
          </a:p>
          <a:p>
            <a:r>
              <a:rPr lang="en-US" dirty="0"/>
              <a:t>But how do we design the system, so that this BOD value has little probability of being exceeded, considering, there is variability in the flow volumes, weather, composition, etc. </a:t>
            </a:r>
          </a:p>
          <a:p>
            <a:endParaRPr lang="en-US" dirty="0"/>
          </a:p>
        </p:txBody>
      </p:sp>
      <p:grpSp>
        <p:nvGrpSpPr>
          <p:cNvPr id="20" name="Group 19">
            <a:extLst>
              <a:ext uri="{FF2B5EF4-FFF2-40B4-BE49-F238E27FC236}">
                <a16:creationId xmlns:a16="http://schemas.microsoft.com/office/drawing/2014/main" id="{C95A4F20-1AA6-C524-D4D7-8AEBDCC478F8}"/>
              </a:ext>
            </a:extLst>
          </p:cNvPr>
          <p:cNvGrpSpPr/>
          <p:nvPr/>
        </p:nvGrpSpPr>
        <p:grpSpPr>
          <a:xfrm>
            <a:off x="5105400" y="1600200"/>
            <a:ext cx="3733800" cy="2489200"/>
            <a:chOff x="5105400" y="1600200"/>
            <a:chExt cx="3733800" cy="2489200"/>
          </a:xfrm>
        </p:grpSpPr>
        <p:pic>
          <p:nvPicPr>
            <p:cNvPr id="11" name="Picture 10" descr="Aerial view of a sewage treatment plant&#10;&#10;Description automatically generated">
              <a:extLst>
                <a:ext uri="{FF2B5EF4-FFF2-40B4-BE49-F238E27FC236}">
                  <a16:creationId xmlns:a16="http://schemas.microsoft.com/office/drawing/2014/main" id="{96598868-0D8C-99CA-6985-6D1AA33656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5400" y="1600200"/>
              <a:ext cx="3733800" cy="2489200"/>
            </a:xfrm>
            <a:prstGeom prst="rect">
              <a:avLst/>
            </a:prstGeom>
          </p:spPr>
        </p:pic>
        <p:sp>
          <p:nvSpPr>
            <p:cNvPr id="13" name="TextBox 12">
              <a:extLst>
                <a:ext uri="{FF2B5EF4-FFF2-40B4-BE49-F238E27FC236}">
                  <a16:creationId xmlns:a16="http://schemas.microsoft.com/office/drawing/2014/main" id="{65183264-455A-BA0C-8737-8E48C77D3D58}"/>
                </a:ext>
              </a:extLst>
            </p:cNvPr>
            <p:cNvSpPr txBox="1"/>
            <p:nvPr/>
          </p:nvSpPr>
          <p:spPr>
            <a:xfrm>
              <a:off x="7315200" y="3807465"/>
              <a:ext cx="1524000" cy="276999"/>
            </a:xfrm>
            <a:prstGeom prst="rect">
              <a:avLst/>
            </a:prstGeom>
            <a:noFill/>
          </p:spPr>
          <p:txBody>
            <a:bodyPr wrap="square">
              <a:spAutoFit/>
            </a:bodyPr>
            <a:lstStyle/>
            <a:p>
              <a:r>
                <a:rPr lang="en-US" sz="1200" dirty="0">
                  <a:solidFill>
                    <a:schemeClr val="bg1"/>
                  </a:solidFill>
                </a:rPr>
                <a:t>safetechnical.com</a:t>
              </a:r>
            </a:p>
          </p:txBody>
        </p:sp>
      </p:grpSp>
      <p:sp>
        <p:nvSpPr>
          <p:cNvPr id="15" name="TextBox 14">
            <a:extLst>
              <a:ext uri="{FF2B5EF4-FFF2-40B4-BE49-F238E27FC236}">
                <a16:creationId xmlns:a16="http://schemas.microsoft.com/office/drawing/2014/main" id="{ECB78505-A3DA-D00D-9C5B-FEAB0E9C5455}"/>
              </a:ext>
            </a:extLst>
          </p:cNvPr>
          <p:cNvSpPr txBox="1"/>
          <p:nvPr/>
        </p:nvSpPr>
        <p:spPr>
          <a:xfrm>
            <a:off x="5105400" y="4122261"/>
            <a:ext cx="3733800" cy="923330"/>
          </a:xfrm>
          <a:prstGeom prst="rect">
            <a:avLst/>
          </a:prstGeom>
          <a:noFill/>
        </p:spPr>
        <p:txBody>
          <a:bodyPr wrap="square" rtlCol="0">
            <a:spAutoFit/>
          </a:bodyPr>
          <a:lstStyle/>
          <a:p>
            <a:r>
              <a:rPr lang="en-US" dirty="0"/>
              <a:t>BOD: Biological oxygen demand is an indicator of microbiological load in the waste. </a:t>
            </a:r>
          </a:p>
        </p:txBody>
      </p:sp>
      <p:cxnSp>
        <p:nvCxnSpPr>
          <p:cNvPr id="17" name="Straight Arrow Connector 16">
            <a:extLst>
              <a:ext uri="{FF2B5EF4-FFF2-40B4-BE49-F238E27FC236}">
                <a16:creationId xmlns:a16="http://schemas.microsoft.com/office/drawing/2014/main" id="{C19DC0F5-6312-CDB5-61EF-A4B2E7D04E58}"/>
              </a:ext>
            </a:extLst>
          </p:cNvPr>
          <p:cNvCxnSpPr>
            <a:cxnSpLocks/>
            <a:stCxn id="7" idx="3"/>
          </p:cNvCxnSpPr>
          <p:nvPr/>
        </p:nvCxnSpPr>
        <p:spPr>
          <a:xfrm>
            <a:off x="4572000" y="1703685"/>
            <a:ext cx="533400" cy="8109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8140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23095AD-7200-EFBE-0DD4-E389D597BCC2}"/>
              </a:ext>
            </a:extLst>
          </p:cNvPr>
          <p:cNvSpPr>
            <a:spLocks noGrp="1"/>
          </p:cNvSpPr>
          <p:nvPr>
            <p:ph type="dt" sz="half" idx="10"/>
          </p:nvPr>
        </p:nvSpPr>
        <p:spPr/>
        <p:txBody>
          <a:bodyPr/>
          <a:lstStyle/>
          <a:p>
            <a:fld id="{0065BAC6-0CF3-4AC9-B80B-7D6CFCFBC609}" type="datetime1">
              <a:rPr lang="en-US" smtClean="0"/>
              <a:pPr/>
              <a:t>10/2/2024</a:t>
            </a:fld>
            <a:endParaRPr lang="en-US"/>
          </a:p>
        </p:txBody>
      </p:sp>
      <p:sp>
        <p:nvSpPr>
          <p:cNvPr id="4" name="Slide Number Placeholder 3">
            <a:extLst>
              <a:ext uri="{FF2B5EF4-FFF2-40B4-BE49-F238E27FC236}">
                <a16:creationId xmlns:a16="http://schemas.microsoft.com/office/drawing/2014/main" id="{87A5D346-D168-1E91-E9C9-082D08F73991}"/>
              </a:ext>
            </a:extLst>
          </p:cNvPr>
          <p:cNvSpPr>
            <a:spLocks noGrp="1"/>
          </p:cNvSpPr>
          <p:nvPr>
            <p:ph type="sldNum" sz="quarter" idx="12"/>
          </p:nvPr>
        </p:nvSpPr>
        <p:spPr/>
        <p:txBody>
          <a:bodyPr/>
          <a:lstStyle/>
          <a:p>
            <a:fld id="{99EB6A80-5F3A-48F8-9A6D-FBAB30EAD4DB}" type="slidenum">
              <a:rPr lang="en-US" smtClean="0"/>
              <a:pPr/>
              <a:t>2</a:t>
            </a:fld>
            <a:endParaRPr lang="en-US"/>
          </a:p>
        </p:txBody>
      </p:sp>
      <p:pic>
        <p:nvPicPr>
          <p:cNvPr id="6" name="Picture 5">
            <a:extLst>
              <a:ext uri="{FF2B5EF4-FFF2-40B4-BE49-F238E27FC236}">
                <a16:creationId xmlns:a16="http://schemas.microsoft.com/office/drawing/2014/main" id="{04BF6E1A-17D5-5C72-8831-73E35D692E6A}"/>
              </a:ext>
            </a:extLst>
          </p:cNvPr>
          <p:cNvPicPr>
            <a:picLocks noChangeAspect="1"/>
          </p:cNvPicPr>
          <p:nvPr/>
        </p:nvPicPr>
        <p:blipFill>
          <a:blip r:embed="rId2"/>
          <a:stretch>
            <a:fillRect/>
          </a:stretch>
        </p:blipFill>
        <p:spPr>
          <a:xfrm>
            <a:off x="2157137" y="1482303"/>
            <a:ext cx="6529663" cy="4829046"/>
          </a:xfrm>
          <a:prstGeom prst="rect">
            <a:avLst/>
          </a:prstGeom>
        </p:spPr>
      </p:pic>
      <p:sp>
        <p:nvSpPr>
          <p:cNvPr id="8" name="TextBox 7">
            <a:extLst>
              <a:ext uri="{FF2B5EF4-FFF2-40B4-BE49-F238E27FC236}">
                <a16:creationId xmlns:a16="http://schemas.microsoft.com/office/drawing/2014/main" id="{26E2B1DD-D256-9C56-765A-296FEA986300}"/>
              </a:ext>
            </a:extLst>
          </p:cNvPr>
          <p:cNvSpPr txBox="1"/>
          <p:nvPr/>
        </p:nvSpPr>
        <p:spPr>
          <a:xfrm>
            <a:off x="419100" y="1022303"/>
            <a:ext cx="4343400" cy="5355312"/>
          </a:xfrm>
          <a:prstGeom prst="rect">
            <a:avLst/>
          </a:prstGeom>
          <a:solidFill>
            <a:schemeClr val="bg1"/>
          </a:solidFill>
        </p:spPr>
        <p:txBody>
          <a:bodyPr wrap="square">
            <a:spAutoFit/>
          </a:bodyPr>
          <a:lstStyle/>
          <a:p>
            <a:r>
              <a:rPr lang="en-US" dirty="0"/>
              <a:t>In a study titled "How Is ChatGPT’s Behavior Changing over Time?" listed on </a:t>
            </a:r>
            <a:r>
              <a:rPr lang="en-US" dirty="0" err="1"/>
              <a:t>arXiv</a:t>
            </a:r>
            <a:r>
              <a:rPr lang="en-US" dirty="0"/>
              <a:t>, </a:t>
            </a:r>
            <a:r>
              <a:rPr lang="en-US" dirty="0" err="1"/>
              <a:t>Lingjiao</a:t>
            </a:r>
            <a:r>
              <a:rPr lang="en-US" dirty="0"/>
              <a:t> Chen, </a:t>
            </a:r>
            <a:r>
              <a:rPr lang="en-US" dirty="0" err="1"/>
              <a:t>Matei</a:t>
            </a:r>
            <a:r>
              <a:rPr lang="en-US" dirty="0"/>
              <a:t> </a:t>
            </a:r>
            <a:r>
              <a:rPr lang="en-US" dirty="0" err="1"/>
              <a:t>Zaharia</a:t>
            </a:r>
            <a:r>
              <a:rPr lang="en-US" dirty="0"/>
              <a:t>, and James Zou cast doubt on the consistent performance of OpenAI's large language models (LLMs), specifically GPT-3.5 and GPT-4. Using </a:t>
            </a:r>
            <a:r>
              <a:rPr lang="en-US" dirty="0">
                <a:hlinkClick r:id="rId3"/>
              </a:rPr>
              <a:t>API access</a:t>
            </a:r>
            <a:r>
              <a:rPr lang="en-US" dirty="0"/>
              <a:t>, they tested the March and June 2023 versions of these models on tasks like math problem-solving, answering sensitive questions, code generation, and visual reasoning. Most notably, GPT-4's ability to identify prime numbers reportedly plunged dramatically from an accuracy of 97.6 percent in March to just 2.4 percent in June. Strangely, GPT-3.5 showed improved performance in the same period.</a:t>
            </a:r>
          </a:p>
        </p:txBody>
      </p:sp>
      <p:sp>
        <p:nvSpPr>
          <p:cNvPr id="10" name="TextBox 9">
            <a:extLst>
              <a:ext uri="{FF2B5EF4-FFF2-40B4-BE49-F238E27FC236}">
                <a16:creationId xmlns:a16="http://schemas.microsoft.com/office/drawing/2014/main" id="{544FF7E9-12B2-B93A-61FA-54C4DC55B680}"/>
              </a:ext>
            </a:extLst>
          </p:cNvPr>
          <p:cNvSpPr txBox="1"/>
          <p:nvPr/>
        </p:nvSpPr>
        <p:spPr>
          <a:xfrm>
            <a:off x="304800" y="271459"/>
            <a:ext cx="8001000" cy="646331"/>
          </a:xfrm>
          <a:prstGeom prst="rect">
            <a:avLst/>
          </a:prstGeom>
          <a:noFill/>
        </p:spPr>
        <p:txBody>
          <a:bodyPr wrap="square">
            <a:spAutoFit/>
          </a:bodyPr>
          <a:lstStyle/>
          <a:p>
            <a:r>
              <a:rPr lang="en-US" dirty="0">
                <a:hlinkClick r:id="rId4"/>
              </a:rPr>
              <a:t>https://arstechnica.com/information-technology/2023/07/is-chatgpt-getting-worse-over-time-study-claims-yes-but-others-arent-sure/</a:t>
            </a:r>
            <a:r>
              <a:rPr lang="en-US" dirty="0"/>
              <a:t> </a:t>
            </a:r>
          </a:p>
        </p:txBody>
      </p:sp>
    </p:spTree>
    <p:extLst>
      <p:ext uri="{BB962C8B-B14F-4D97-AF65-F5344CB8AC3E}">
        <p14:creationId xmlns:p14="http://schemas.microsoft.com/office/powerpoint/2010/main" val="764711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picture containing grass, outdoor, field, man&#10;&#10;Description automatically generated">
            <a:extLst>
              <a:ext uri="{FF2B5EF4-FFF2-40B4-BE49-F238E27FC236}">
                <a16:creationId xmlns:a16="http://schemas.microsoft.com/office/drawing/2014/main" id="{6AE8497C-005D-4204-913A-C89A5CB9FC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488831"/>
            <a:ext cx="8229600" cy="4937760"/>
          </a:xfrm>
          <a:prstGeom prst="rect">
            <a:avLst/>
          </a:prstGeom>
        </p:spPr>
      </p:pic>
      <p:sp>
        <p:nvSpPr>
          <p:cNvPr id="2" name="Title 1">
            <a:extLst>
              <a:ext uri="{FF2B5EF4-FFF2-40B4-BE49-F238E27FC236}">
                <a16:creationId xmlns:a16="http://schemas.microsoft.com/office/drawing/2014/main" id="{EE275722-5CBA-48A0-BC80-BCB8FE9036B7}"/>
              </a:ext>
            </a:extLst>
          </p:cNvPr>
          <p:cNvSpPr>
            <a:spLocks noGrp="1"/>
          </p:cNvSpPr>
          <p:nvPr>
            <p:ph type="title"/>
          </p:nvPr>
        </p:nvSpPr>
        <p:spPr/>
        <p:txBody>
          <a:bodyPr>
            <a:normAutofit fontScale="90000"/>
          </a:bodyPr>
          <a:lstStyle/>
          <a:p>
            <a:r>
              <a:rPr lang="en-US" dirty="0">
                <a:solidFill>
                  <a:srgbClr val="FF0000"/>
                </a:solidFill>
              </a:rPr>
              <a:t>CEE202: An early stepping stone for CEEs</a:t>
            </a:r>
          </a:p>
        </p:txBody>
      </p:sp>
      <p:sp>
        <p:nvSpPr>
          <p:cNvPr id="3" name="Date Placeholder 2">
            <a:extLst>
              <a:ext uri="{FF2B5EF4-FFF2-40B4-BE49-F238E27FC236}">
                <a16:creationId xmlns:a16="http://schemas.microsoft.com/office/drawing/2014/main" id="{0D7F3F1F-05F5-41D8-9560-E43E1680D82F}"/>
              </a:ext>
            </a:extLst>
          </p:cNvPr>
          <p:cNvSpPr>
            <a:spLocks noGrp="1"/>
          </p:cNvSpPr>
          <p:nvPr>
            <p:ph type="dt" sz="half" idx="10"/>
          </p:nvPr>
        </p:nvSpPr>
        <p:spPr/>
        <p:txBody>
          <a:bodyPr/>
          <a:lstStyle/>
          <a:p>
            <a:fld id="{0065BAC6-0CF3-4AC9-B80B-7D6CFCFBC609}" type="datetime1">
              <a:rPr lang="en-US" smtClean="0"/>
              <a:pPr/>
              <a:t>10/2/2024</a:t>
            </a:fld>
            <a:endParaRPr lang="en-US"/>
          </a:p>
        </p:txBody>
      </p:sp>
      <p:sp>
        <p:nvSpPr>
          <p:cNvPr id="4" name="Slide Number Placeholder 3">
            <a:extLst>
              <a:ext uri="{FF2B5EF4-FFF2-40B4-BE49-F238E27FC236}">
                <a16:creationId xmlns:a16="http://schemas.microsoft.com/office/drawing/2014/main" id="{8B4F62FF-594C-40F6-B20F-B204EF225512}"/>
              </a:ext>
            </a:extLst>
          </p:cNvPr>
          <p:cNvSpPr>
            <a:spLocks noGrp="1"/>
          </p:cNvSpPr>
          <p:nvPr>
            <p:ph type="sldNum" sz="quarter" idx="12"/>
          </p:nvPr>
        </p:nvSpPr>
        <p:spPr/>
        <p:txBody>
          <a:bodyPr/>
          <a:lstStyle/>
          <a:p>
            <a:fld id="{99EB6A80-5F3A-48F8-9A6D-FBAB30EAD4DB}" type="slidenum">
              <a:rPr lang="en-US" smtClean="0"/>
              <a:pPr/>
              <a:t>3</a:t>
            </a:fld>
            <a:endParaRPr lang="en-US"/>
          </a:p>
        </p:txBody>
      </p:sp>
      <p:sp>
        <p:nvSpPr>
          <p:cNvPr id="6" name="Rectangle 5">
            <a:extLst>
              <a:ext uri="{FF2B5EF4-FFF2-40B4-BE49-F238E27FC236}">
                <a16:creationId xmlns:a16="http://schemas.microsoft.com/office/drawing/2014/main" id="{0468A0F3-9869-4E41-9232-FA3C284B1216}"/>
              </a:ext>
            </a:extLst>
          </p:cNvPr>
          <p:cNvSpPr/>
          <p:nvPr/>
        </p:nvSpPr>
        <p:spPr>
          <a:xfrm>
            <a:off x="1295400" y="1524000"/>
            <a:ext cx="7086600" cy="2492990"/>
          </a:xfrm>
          <a:prstGeom prst="rect">
            <a:avLst/>
          </a:prstGeom>
        </p:spPr>
        <p:txBody>
          <a:bodyPr wrap="square">
            <a:spAutoFit/>
          </a:bodyPr>
          <a:lstStyle/>
          <a:p>
            <a:r>
              <a:rPr lang="en-US" sz="2000" dirty="0">
                <a:solidFill>
                  <a:schemeClr val="bg1"/>
                </a:solidFill>
              </a:rPr>
              <a:t>We are drowning in information, while starving for wisdom. The world henceforth will be run by synthesizers, people able to put together the right information at the right time, think critically about it, and make important choices wisely.</a:t>
            </a:r>
          </a:p>
          <a:p>
            <a:endParaRPr lang="en-US" sz="2000" dirty="0">
              <a:solidFill>
                <a:schemeClr val="bg1"/>
              </a:solidFill>
            </a:endParaRPr>
          </a:p>
          <a:p>
            <a:r>
              <a:rPr lang="en-US" sz="2000" dirty="0">
                <a:solidFill>
                  <a:schemeClr val="bg1"/>
                </a:solidFill>
              </a:rPr>
              <a:t>    — E.O. Wilson (1999: 294)</a:t>
            </a:r>
          </a:p>
          <a:p>
            <a:pPr algn="r"/>
            <a:r>
              <a:rPr lang="en-US" sz="1600" dirty="0">
                <a:solidFill>
                  <a:schemeClr val="bg1"/>
                </a:solidFill>
              </a:rPr>
              <a:t>(an American biologist, naturalist, and writer)</a:t>
            </a:r>
          </a:p>
        </p:txBody>
      </p:sp>
    </p:spTree>
    <p:extLst>
      <p:ext uri="{BB962C8B-B14F-4D97-AF65-F5344CB8AC3E}">
        <p14:creationId xmlns:p14="http://schemas.microsoft.com/office/powerpoint/2010/main" val="3439163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r>
              <a:rPr lang="en-US" dirty="0">
                <a:ea typeface="ＭＳ Ｐゴシック" charset="0"/>
                <a:cs typeface="ＭＳ Ｐゴシック" charset="0"/>
              </a:rPr>
              <a:t>Form of probability questions</a:t>
            </a:r>
          </a:p>
        </p:txBody>
      </p:sp>
      <p:sp>
        <p:nvSpPr>
          <p:cNvPr id="25602" name="Content Placeholder 2"/>
          <p:cNvSpPr>
            <a:spLocks noGrp="1"/>
          </p:cNvSpPr>
          <p:nvPr>
            <p:ph idx="1"/>
          </p:nvPr>
        </p:nvSpPr>
        <p:spPr>
          <a:xfrm>
            <a:off x="457200" y="1304955"/>
            <a:ext cx="8229600" cy="1828800"/>
          </a:xfrm>
        </p:spPr>
        <p:txBody>
          <a:bodyPr>
            <a:normAutofit/>
          </a:bodyPr>
          <a:lstStyle/>
          <a:p>
            <a:pPr algn="ctr">
              <a:buFont typeface="Arial" charset="0"/>
              <a:buNone/>
            </a:pPr>
            <a:r>
              <a:rPr lang="ja-JP" altLang="en-US" sz="3600" dirty="0">
                <a:latin typeface="Calisto MT" panose="02040603050505030304" pitchFamily="18" charset="0"/>
                <a:ea typeface="ＭＳ Ｐゴシック" charset="0"/>
              </a:rPr>
              <a:t>“</a:t>
            </a:r>
            <a:r>
              <a:rPr lang="en-US" altLang="ja-JP" sz="3600" dirty="0">
                <a:latin typeface="Calisto MT" panose="02040603050505030304" pitchFamily="18" charset="0"/>
                <a:ea typeface="ＭＳ Ｐゴシック" charset="0"/>
              </a:rPr>
              <a:t>How likely is it that </a:t>
            </a:r>
            <a:r>
              <a:rPr lang="en-US" altLang="ja-JP" sz="3600" dirty="0">
                <a:solidFill>
                  <a:srgbClr val="FF0000"/>
                </a:solidFill>
                <a:latin typeface="Calisto MT" panose="02040603050505030304" pitchFamily="18" charset="0"/>
                <a:ea typeface="ＭＳ Ｐゴシック" charset="0"/>
              </a:rPr>
              <a:t>something </a:t>
            </a:r>
            <a:r>
              <a:rPr lang="en-US" altLang="ja-JP" sz="3600" dirty="0">
                <a:latin typeface="Calisto MT" panose="02040603050505030304" pitchFamily="18" charset="0"/>
                <a:ea typeface="ＭＳ Ｐゴシック" charset="0"/>
              </a:rPr>
              <a:t>will happen?</a:t>
            </a:r>
            <a:r>
              <a:rPr lang="ja-JP" altLang="en-US" sz="3600" dirty="0">
                <a:latin typeface="Calisto MT" panose="02040603050505030304" pitchFamily="18" charset="0"/>
                <a:ea typeface="ＭＳ Ｐゴシック" charset="0"/>
              </a:rPr>
              <a:t>”</a:t>
            </a:r>
            <a:endParaRPr lang="en-US" sz="3600" dirty="0">
              <a:latin typeface="Calisto MT" panose="02040603050505030304" pitchFamily="18" charset="0"/>
              <a:ea typeface="ＭＳ Ｐゴシック" charset="0"/>
            </a:endParaRPr>
          </a:p>
        </p:txBody>
      </p:sp>
      <p:sp>
        <p:nvSpPr>
          <p:cNvPr id="25604" name="Slide Number Placeholder 4"/>
          <p:cNvSpPr>
            <a:spLocks noGrp="1"/>
          </p:cNvSpPr>
          <p:nvPr>
            <p:ph type="sldNum" sz="quarter" idx="12"/>
          </p:nvPr>
        </p:nvSpPr>
        <p:spPr bwMode="auto">
          <a:xfrm>
            <a:off x="612648" y="6356350"/>
            <a:ext cx="1981200" cy="36576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AA68B39-C231-8E40-A005-1DCC14F88D49}" type="slidenum">
              <a:rPr lang="en-US" sz="1200" dirty="0">
                <a:solidFill>
                  <a:srgbClr val="898989"/>
                </a:solidFill>
                <a:latin typeface="Calibri" charset="0"/>
              </a:rPr>
              <a:pPr eaLnBrk="1" hangingPunct="1"/>
              <a:t>4</a:t>
            </a:fld>
            <a:endParaRPr lang="en-US" sz="1200" dirty="0">
              <a:solidFill>
                <a:srgbClr val="898989"/>
              </a:solidFill>
              <a:latin typeface="Calibri" charset="0"/>
            </a:endParaRPr>
          </a:p>
        </p:txBody>
      </p:sp>
      <p:sp>
        <p:nvSpPr>
          <p:cNvPr id="25605" name="TextBox 5"/>
          <p:cNvSpPr txBox="1">
            <a:spLocks noChangeArrowheads="1"/>
          </p:cNvSpPr>
          <p:nvPr/>
        </p:nvSpPr>
        <p:spPr bwMode="auto">
          <a:xfrm>
            <a:off x="2238572" y="4889718"/>
            <a:ext cx="4666854"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dirty="0">
                <a:latin typeface="Calisto MT" panose="02040603050505030304" pitchFamily="18" charset="0"/>
                <a:cs typeface="Franklin Gothic Book"/>
              </a:rPr>
              <a:t>Answer is given as a probability, P.</a:t>
            </a:r>
          </a:p>
          <a:p>
            <a:pPr algn="ctr" eaLnBrk="1" hangingPunct="1"/>
            <a:r>
              <a:rPr lang="en-US" dirty="0">
                <a:latin typeface="Calisto MT" panose="02040603050505030304" pitchFamily="18" charset="0"/>
                <a:cs typeface="Franklin Gothic Book"/>
              </a:rPr>
              <a:t>0 ≤ P ≤ 1</a:t>
            </a:r>
          </a:p>
          <a:p>
            <a:pPr algn="ctr" eaLnBrk="1" hangingPunct="1"/>
            <a:endParaRPr lang="en-US" dirty="0">
              <a:latin typeface="Calisto MT" panose="02040603050505030304" pitchFamily="18" charset="0"/>
              <a:cs typeface="Franklin Gothic Book"/>
            </a:endParaRPr>
          </a:p>
          <a:p>
            <a:pPr algn="ctr" eaLnBrk="1" hangingPunct="1"/>
            <a:r>
              <a:rPr lang="en-US" dirty="0">
                <a:latin typeface="Calisto MT" panose="02040603050505030304" pitchFamily="18" charset="0"/>
                <a:cs typeface="Franklin Gothic Book"/>
              </a:rPr>
              <a:t>More on that next time.</a:t>
            </a:r>
          </a:p>
        </p:txBody>
      </p:sp>
      <p:pic>
        <p:nvPicPr>
          <p:cNvPr id="2" name="Picture 1">
            <a:extLst>
              <a:ext uri="{FF2B5EF4-FFF2-40B4-BE49-F238E27FC236}">
                <a16:creationId xmlns:a16="http://schemas.microsoft.com/office/drawing/2014/main" id="{12D585C1-6941-4BF4-8469-4CBA79C71B9B}"/>
              </a:ext>
            </a:extLst>
          </p:cNvPr>
          <p:cNvPicPr>
            <a:picLocks noChangeAspect="1"/>
          </p:cNvPicPr>
          <p:nvPr/>
        </p:nvPicPr>
        <p:blipFill>
          <a:blip r:embed="rId3"/>
          <a:stretch>
            <a:fillRect/>
          </a:stretch>
        </p:blipFill>
        <p:spPr>
          <a:xfrm>
            <a:off x="1371599" y="2514600"/>
            <a:ext cx="6400800" cy="2015469"/>
          </a:xfrm>
          <a:prstGeom prst="rect">
            <a:avLst/>
          </a:prstGeom>
        </p:spPr>
      </p:pic>
      <p:sp>
        <p:nvSpPr>
          <p:cNvPr id="3" name="Rectangle 2">
            <a:extLst>
              <a:ext uri="{FF2B5EF4-FFF2-40B4-BE49-F238E27FC236}">
                <a16:creationId xmlns:a16="http://schemas.microsoft.com/office/drawing/2014/main" id="{35D62EBE-16CE-4963-8C71-4A08F93CA507}"/>
              </a:ext>
            </a:extLst>
          </p:cNvPr>
          <p:cNvSpPr/>
          <p:nvPr/>
        </p:nvSpPr>
        <p:spPr>
          <a:xfrm>
            <a:off x="1865329" y="4504669"/>
            <a:ext cx="6059471" cy="307777"/>
          </a:xfrm>
          <a:prstGeom prst="rect">
            <a:avLst/>
          </a:prstGeom>
        </p:spPr>
        <p:txBody>
          <a:bodyPr wrap="square">
            <a:spAutoFit/>
          </a:bodyPr>
          <a:lstStyle/>
          <a:p>
            <a:r>
              <a:rPr lang="en-US" sz="1400" dirty="0"/>
              <a:t>https://www.mathsisfun.com/definitions/probability.html</a:t>
            </a:r>
          </a:p>
        </p:txBody>
      </p:sp>
    </p:spTree>
    <p:extLst>
      <p:ext uri="{BB962C8B-B14F-4D97-AF65-F5344CB8AC3E}">
        <p14:creationId xmlns:p14="http://schemas.microsoft.com/office/powerpoint/2010/main" val="1509471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a:t>
            </a:r>
          </a:p>
        </p:txBody>
      </p:sp>
      <p:sp>
        <p:nvSpPr>
          <p:cNvPr id="3" name="Date Placeholder 2"/>
          <p:cNvSpPr>
            <a:spLocks noGrp="1"/>
          </p:cNvSpPr>
          <p:nvPr>
            <p:ph type="dt" sz="half" idx="10"/>
          </p:nvPr>
        </p:nvSpPr>
        <p:spPr>
          <a:xfrm>
            <a:off x="6400800" y="6356350"/>
            <a:ext cx="2289048" cy="365760"/>
          </a:xfrm>
        </p:spPr>
        <p:txBody>
          <a:bodyPr/>
          <a:lstStyle/>
          <a:p>
            <a:fld id="{F3563AE4-DA3B-43C7-9491-93F20296CE92}" type="datetime1">
              <a:rPr lang="en-US" smtClean="0"/>
              <a:pPr/>
              <a:t>10/2/2024</a:t>
            </a:fld>
            <a:endParaRPr lang="en-US"/>
          </a:p>
        </p:txBody>
      </p:sp>
      <p:sp>
        <p:nvSpPr>
          <p:cNvPr id="4" name="Slide Number Placeholder 3"/>
          <p:cNvSpPr>
            <a:spLocks noGrp="1"/>
          </p:cNvSpPr>
          <p:nvPr>
            <p:ph type="sldNum" sz="quarter" idx="12"/>
          </p:nvPr>
        </p:nvSpPr>
        <p:spPr>
          <a:xfrm>
            <a:off x="612648" y="6356350"/>
            <a:ext cx="1981200" cy="365760"/>
          </a:xfrm>
        </p:spPr>
        <p:txBody>
          <a:bodyPr/>
          <a:lstStyle/>
          <a:p>
            <a:fld id="{8CB62BB1-93B2-41D9-A860-4B60755F311C}" type="slidenum">
              <a:rPr lang="en-US" dirty="0" smtClean="0"/>
              <a:pPr/>
              <a:t>5</a:t>
            </a:fld>
            <a:endParaRPr lang="en-US" dirty="0"/>
          </a:p>
        </p:txBody>
      </p:sp>
      <p:sp>
        <p:nvSpPr>
          <p:cNvPr id="5" name="Content Placeholder 4"/>
          <p:cNvSpPr>
            <a:spLocks noGrp="1"/>
          </p:cNvSpPr>
          <p:nvPr>
            <p:ph sz="quarter" idx="1"/>
          </p:nvPr>
        </p:nvSpPr>
        <p:spPr>
          <a:xfrm>
            <a:off x="457200" y="1277034"/>
            <a:ext cx="8229600" cy="4525963"/>
          </a:xfrm>
        </p:spPr>
        <p:txBody>
          <a:bodyPr>
            <a:noAutofit/>
          </a:bodyPr>
          <a:lstStyle/>
          <a:p>
            <a:r>
              <a:rPr lang="en-US" sz="2400" dirty="0">
                <a:latin typeface="Calisto MT" pitchFamily="18" charset="0"/>
              </a:rPr>
              <a:t>An engineer asks:</a:t>
            </a:r>
          </a:p>
          <a:p>
            <a:pPr lvl="4"/>
            <a:r>
              <a:rPr lang="en-US" sz="2400" dirty="0">
                <a:latin typeface="Calisto MT" pitchFamily="18" charset="0"/>
              </a:rPr>
              <a:t>What can go wrong?</a:t>
            </a:r>
          </a:p>
          <a:p>
            <a:pPr lvl="4"/>
            <a:r>
              <a:rPr lang="en-US" sz="2400" dirty="0">
                <a:latin typeface="Calisto MT" pitchFamily="18" charset="0"/>
              </a:rPr>
              <a:t>How </a:t>
            </a:r>
            <a:r>
              <a:rPr lang="en-US" sz="2400" dirty="0">
                <a:solidFill>
                  <a:srgbClr val="FF0000"/>
                </a:solidFill>
                <a:latin typeface="Calisto MT" pitchFamily="18" charset="0"/>
              </a:rPr>
              <a:t>likely</a:t>
            </a:r>
            <a:r>
              <a:rPr lang="en-US" sz="2400" dirty="0">
                <a:latin typeface="Calisto MT" pitchFamily="18" charset="0"/>
              </a:rPr>
              <a:t> are the potential problems to occur?</a:t>
            </a:r>
          </a:p>
          <a:p>
            <a:pPr lvl="4"/>
            <a:r>
              <a:rPr lang="en-US" sz="2400" dirty="0">
                <a:latin typeface="Calisto MT" pitchFamily="18" charset="0"/>
              </a:rPr>
              <a:t>How severe might the potential problems be?</a:t>
            </a:r>
          </a:p>
          <a:p>
            <a:pPr lvl="4"/>
            <a:r>
              <a:rPr lang="en-US" sz="2400" dirty="0">
                <a:latin typeface="Calisto MT" pitchFamily="18" charset="0"/>
              </a:rPr>
              <a:t>Is the risk of potential problems tolerable?</a:t>
            </a:r>
          </a:p>
          <a:p>
            <a:pPr lvl="4"/>
            <a:r>
              <a:rPr lang="en-US" sz="2400" dirty="0">
                <a:latin typeface="Calisto MT" pitchFamily="18" charset="0"/>
              </a:rPr>
              <a:t>What can/should be done to lessen the risk?</a:t>
            </a:r>
          </a:p>
          <a:p>
            <a:pPr lvl="4"/>
            <a:r>
              <a:rPr lang="en-US" sz="2400" dirty="0">
                <a:latin typeface="Calisto MT" pitchFamily="18" charset="0"/>
              </a:rPr>
              <a:t>Do we need to consider environmental change in future designs?</a:t>
            </a:r>
          </a:p>
          <a:p>
            <a:pPr lvl="4"/>
            <a:r>
              <a:rPr lang="en-US" sz="2400" dirty="0">
                <a:latin typeface="Calisto MT" pitchFamily="18" charset="0"/>
              </a:rPr>
              <a:t>Do we need to upgrade our current infrastructure?</a:t>
            </a:r>
          </a:p>
          <a:p>
            <a:endParaRPr lang="en-US" sz="2400" dirty="0">
              <a:latin typeface="Calisto MT" pitchFamily="18" charset="0"/>
            </a:endParaRPr>
          </a:p>
        </p:txBody>
      </p:sp>
      <p:sp>
        <p:nvSpPr>
          <p:cNvPr id="6" name="TextBox 5">
            <a:extLst>
              <a:ext uri="{FF2B5EF4-FFF2-40B4-BE49-F238E27FC236}">
                <a16:creationId xmlns:a16="http://schemas.microsoft.com/office/drawing/2014/main" id="{CBA95C78-7784-4976-9D51-7181A7C2A85A}"/>
              </a:ext>
            </a:extLst>
          </p:cNvPr>
          <p:cNvSpPr txBox="1"/>
          <p:nvPr/>
        </p:nvSpPr>
        <p:spPr>
          <a:xfrm>
            <a:off x="533400" y="5956240"/>
            <a:ext cx="7696200" cy="400110"/>
          </a:xfrm>
          <a:prstGeom prst="rect">
            <a:avLst/>
          </a:prstGeom>
          <a:solidFill>
            <a:srgbClr val="FFC000"/>
          </a:solidFill>
        </p:spPr>
        <p:txBody>
          <a:bodyPr wrap="square" rtlCol="0">
            <a:spAutoFit/>
          </a:bodyPr>
          <a:lstStyle/>
          <a:p>
            <a:pPr algn="ctr"/>
            <a:r>
              <a:rPr lang="en-US" sz="2000" dirty="0">
                <a:latin typeface="Calisto MT" panose="02040603050505030304" pitchFamily="18" charset="0"/>
              </a:rPr>
              <a:t>An engineer’s responsibility is under scrutiny if things go wrong.</a:t>
            </a:r>
          </a:p>
        </p:txBody>
      </p:sp>
    </p:spTree>
    <p:extLst>
      <p:ext uri="{BB962C8B-B14F-4D97-AF65-F5344CB8AC3E}">
        <p14:creationId xmlns:p14="http://schemas.microsoft.com/office/powerpoint/2010/main" val="2491821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Based Design</a:t>
            </a:r>
          </a:p>
        </p:txBody>
      </p:sp>
      <p:sp>
        <p:nvSpPr>
          <p:cNvPr id="3" name="Date Placeholder 2"/>
          <p:cNvSpPr>
            <a:spLocks noGrp="1"/>
          </p:cNvSpPr>
          <p:nvPr>
            <p:ph type="dt" sz="half" idx="10"/>
          </p:nvPr>
        </p:nvSpPr>
        <p:spPr>
          <a:xfrm>
            <a:off x="6400800" y="6356350"/>
            <a:ext cx="2289048" cy="365760"/>
          </a:xfrm>
        </p:spPr>
        <p:txBody>
          <a:bodyPr/>
          <a:lstStyle/>
          <a:p>
            <a:fld id="{F3563AE4-DA3B-43C7-9491-93F20296CE92}" type="datetime1">
              <a:rPr lang="en-US" smtClean="0"/>
              <a:pPr/>
              <a:t>10/2/2024</a:t>
            </a:fld>
            <a:endParaRPr lang="en-US"/>
          </a:p>
        </p:txBody>
      </p:sp>
      <p:sp>
        <p:nvSpPr>
          <p:cNvPr id="4" name="Slide Number Placeholder 3"/>
          <p:cNvSpPr>
            <a:spLocks noGrp="1"/>
          </p:cNvSpPr>
          <p:nvPr>
            <p:ph type="sldNum" sz="quarter" idx="12"/>
          </p:nvPr>
        </p:nvSpPr>
        <p:spPr>
          <a:xfrm>
            <a:off x="612648" y="6356350"/>
            <a:ext cx="1981200" cy="365760"/>
          </a:xfrm>
        </p:spPr>
        <p:txBody>
          <a:bodyPr/>
          <a:lstStyle/>
          <a:p>
            <a:fld id="{8CB62BB1-93B2-41D9-A860-4B60755F311C}" type="slidenum">
              <a:rPr lang="en-US" dirty="0" smtClean="0"/>
              <a:pPr/>
              <a:t>6</a:t>
            </a:fld>
            <a:endParaRPr lang="en-US" dirty="0"/>
          </a:p>
        </p:txBody>
      </p:sp>
      <p:sp>
        <p:nvSpPr>
          <p:cNvPr id="5" name="Content Placeholder 4"/>
          <p:cNvSpPr>
            <a:spLocks noGrp="1"/>
          </p:cNvSpPr>
          <p:nvPr>
            <p:ph sz="quarter" idx="1"/>
          </p:nvPr>
        </p:nvSpPr>
        <p:spPr>
          <a:xfrm>
            <a:off x="612648" y="1524000"/>
            <a:ext cx="7540752" cy="4632960"/>
          </a:xfrm>
        </p:spPr>
        <p:txBody>
          <a:bodyPr/>
          <a:lstStyle/>
          <a:p>
            <a:r>
              <a:rPr lang="en-US" dirty="0">
                <a:latin typeface="Calisto MT" pitchFamily="18" charset="0"/>
              </a:rPr>
              <a:t>A risk based design of an engineering project involves </a:t>
            </a:r>
            <a:r>
              <a:rPr lang="en-US" dirty="0">
                <a:solidFill>
                  <a:srgbClr val="0070C0"/>
                </a:solidFill>
                <a:latin typeface="Calisto MT" pitchFamily="18" charset="0"/>
              </a:rPr>
              <a:t>making decisions </a:t>
            </a:r>
            <a:r>
              <a:rPr lang="en-US" dirty="0">
                <a:latin typeface="Calisto MT" pitchFamily="18" charset="0"/>
              </a:rPr>
              <a:t>based on quantitative risk-benefit trade offs. </a:t>
            </a:r>
          </a:p>
          <a:p>
            <a:endParaRPr lang="en-US" dirty="0">
              <a:latin typeface="Calisto MT" pitchFamily="18" charset="0"/>
            </a:endParaRPr>
          </a:p>
          <a:p>
            <a:r>
              <a:rPr lang="en-US" dirty="0">
                <a:latin typeface="Calisto MT" pitchFamily="18" charset="0"/>
              </a:rPr>
              <a:t>This involves applying the concepts and methods of </a:t>
            </a:r>
            <a:r>
              <a:rPr lang="en-US" dirty="0">
                <a:solidFill>
                  <a:srgbClr val="FF0000"/>
                </a:solidFill>
                <a:latin typeface="Calisto MT" pitchFamily="18" charset="0"/>
              </a:rPr>
              <a:t>probability and statistics</a:t>
            </a:r>
            <a:r>
              <a:rPr lang="en-US" dirty="0">
                <a:latin typeface="Calisto MT" pitchFamily="18" charset="0"/>
              </a:rPr>
              <a:t>. </a:t>
            </a:r>
          </a:p>
          <a:p>
            <a:endParaRPr lang="en-US" dirty="0"/>
          </a:p>
        </p:txBody>
      </p:sp>
    </p:spTree>
    <p:extLst>
      <p:ext uri="{BB962C8B-B14F-4D97-AF65-F5344CB8AC3E}">
        <p14:creationId xmlns:p14="http://schemas.microsoft.com/office/powerpoint/2010/main" val="286214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Examples of things that can go wrong</a:t>
            </a:r>
          </a:p>
        </p:txBody>
      </p:sp>
      <p:sp>
        <p:nvSpPr>
          <p:cNvPr id="3" name="Date Placeholder 2"/>
          <p:cNvSpPr>
            <a:spLocks noGrp="1"/>
          </p:cNvSpPr>
          <p:nvPr>
            <p:ph type="dt" sz="half" idx="10"/>
          </p:nvPr>
        </p:nvSpPr>
        <p:spPr>
          <a:xfrm>
            <a:off x="6400800" y="6356350"/>
            <a:ext cx="2289048" cy="365760"/>
          </a:xfrm>
        </p:spPr>
        <p:txBody>
          <a:bodyPr/>
          <a:lstStyle/>
          <a:p>
            <a:fld id="{F3563AE4-DA3B-43C7-9491-93F20296CE92}" type="datetime1">
              <a:rPr lang="en-US" smtClean="0"/>
              <a:pPr/>
              <a:t>10/2/2024</a:t>
            </a:fld>
            <a:endParaRPr lang="en-US" dirty="0"/>
          </a:p>
        </p:txBody>
      </p:sp>
      <p:sp>
        <p:nvSpPr>
          <p:cNvPr id="4" name="Slide Number Placeholder 3"/>
          <p:cNvSpPr>
            <a:spLocks noGrp="1"/>
          </p:cNvSpPr>
          <p:nvPr>
            <p:ph type="sldNum" sz="quarter" idx="12"/>
          </p:nvPr>
        </p:nvSpPr>
        <p:spPr>
          <a:xfrm>
            <a:off x="612648" y="6356350"/>
            <a:ext cx="1981200" cy="365760"/>
          </a:xfrm>
        </p:spPr>
        <p:txBody>
          <a:bodyPr/>
          <a:lstStyle/>
          <a:p>
            <a:fld id="{8CB62BB1-93B2-41D9-A860-4B60755F311C}" type="slidenum">
              <a:rPr lang="en-US" dirty="0" smtClean="0"/>
              <a:pPr/>
              <a:t>7</a:t>
            </a:fld>
            <a:endParaRPr lang="en-US" dirty="0"/>
          </a:p>
        </p:txBody>
      </p:sp>
      <p:sp>
        <p:nvSpPr>
          <p:cNvPr id="5" name="Content Placeholder 4"/>
          <p:cNvSpPr>
            <a:spLocks noGrp="1"/>
          </p:cNvSpPr>
          <p:nvPr>
            <p:ph sz="quarter" idx="1"/>
          </p:nvPr>
        </p:nvSpPr>
        <p:spPr/>
        <p:txBody>
          <a:bodyPr>
            <a:normAutofit fontScale="92500" lnSpcReduction="10000"/>
          </a:bodyPr>
          <a:lstStyle/>
          <a:p>
            <a:endParaRPr lang="en-US" dirty="0">
              <a:latin typeface="Calisto MT" pitchFamily="18" charset="0"/>
              <a:hlinkClick r:id="rId2"/>
            </a:endParaRPr>
          </a:p>
          <a:p>
            <a:r>
              <a:rPr lang="en-US" dirty="0">
                <a:solidFill>
                  <a:srgbClr val="002060"/>
                </a:solidFill>
                <a:latin typeface="Calisto MT" pitchFamily="18" charset="0"/>
              </a:rPr>
              <a:t>Tacoma bridge collapse, </a:t>
            </a:r>
            <a:r>
              <a:rPr lang="en-US" dirty="0">
                <a:latin typeface="Calisto MT" pitchFamily="18" charset="0"/>
                <a:hlinkClick r:id="rId2"/>
              </a:rPr>
              <a:t>http://archive.org/details/SF121</a:t>
            </a:r>
            <a:endParaRPr lang="en-US" dirty="0">
              <a:latin typeface="Calisto MT" pitchFamily="18" charset="0"/>
            </a:endParaRPr>
          </a:p>
          <a:p>
            <a:endParaRPr lang="en-US" dirty="0">
              <a:latin typeface="Calisto MT" pitchFamily="18" charset="0"/>
            </a:endParaRPr>
          </a:p>
          <a:p>
            <a:r>
              <a:rPr lang="en-US" dirty="0">
                <a:latin typeface="Calisto MT" pitchFamily="18" charset="0"/>
              </a:rPr>
              <a:t>Floods</a:t>
            </a:r>
          </a:p>
          <a:p>
            <a:pPr>
              <a:buNone/>
            </a:pPr>
            <a:r>
              <a:rPr lang="en-US" dirty="0">
                <a:latin typeface="Calisto MT" pitchFamily="18" charset="0"/>
              </a:rPr>
              <a:t>   </a:t>
            </a:r>
            <a:r>
              <a:rPr lang="en-US" dirty="0">
                <a:latin typeface="Calisto MT" pitchFamily="18" charset="0"/>
                <a:hlinkClick r:id="rId3"/>
              </a:rPr>
              <a:t>http://100yearfloods.org/flooding101/</a:t>
            </a:r>
            <a:r>
              <a:rPr lang="en-US" dirty="0">
                <a:latin typeface="Calisto MT" pitchFamily="18" charset="0"/>
              </a:rPr>
              <a:t>  </a:t>
            </a:r>
          </a:p>
          <a:p>
            <a:pPr>
              <a:buNone/>
            </a:pPr>
            <a:endParaRPr lang="en-US" dirty="0">
              <a:latin typeface="Calisto MT" pitchFamily="18" charset="0"/>
            </a:endParaRPr>
          </a:p>
          <a:p>
            <a:pPr indent="0">
              <a:buNone/>
            </a:pPr>
            <a:r>
              <a:rPr lang="en-US" dirty="0">
                <a:latin typeface="Calisto MT" panose="02040603050505030304" pitchFamily="18" charset="0"/>
                <a:hlinkClick r:id="rId4"/>
              </a:rPr>
              <a:t>https://www.youtube.com/watch?v=kYUpkPTcqPY</a:t>
            </a:r>
            <a:endParaRPr lang="en-US" dirty="0">
              <a:latin typeface="Calisto MT" pitchFamily="18" charset="0"/>
            </a:endParaRPr>
          </a:p>
        </p:txBody>
      </p:sp>
    </p:spTree>
    <p:extLst>
      <p:ext uri="{BB962C8B-B14F-4D97-AF65-F5344CB8AC3E}">
        <p14:creationId xmlns:p14="http://schemas.microsoft.com/office/powerpoint/2010/main" val="2098077661"/>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2">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17139</TotalTime>
  <Words>518</Words>
  <Application>Microsoft Office PowerPoint</Application>
  <PresentationFormat>On-screen Show (4:3)</PresentationFormat>
  <Paragraphs>60</Paragraphs>
  <Slides>7</Slides>
  <Notes>2</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7</vt:i4>
      </vt:variant>
    </vt:vector>
  </HeadingPairs>
  <TitlesOfParts>
    <vt:vector size="15" baseType="lpstr">
      <vt:lpstr>ＭＳ Ｐゴシック</vt:lpstr>
      <vt:lpstr>Arial</vt:lpstr>
      <vt:lpstr>Calibri</vt:lpstr>
      <vt:lpstr>Calisto MT</vt:lpstr>
      <vt:lpstr>Comic Sans MS</vt:lpstr>
      <vt:lpstr>Custom Design</vt:lpstr>
      <vt:lpstr>1_Custom Design</vt:lpstr>
      <vt:lpstr>2_Custom Design</vt:lpstr>
      <vt:lpstr>Environmental Engineering</vt:lpstr>
      <vt:lpstr>PowerPoint Presentation</vt:lpstr>
      <vt:lpstr>CEE202: An early stepping stone for CEEs</vt:lpstr>
      <vt:lpstr>Form of probability questions</vt:lpstr>
      <vt:lpstr>Risk</vt:lpstr>
      <vt:lpstr>Risk Based Design</vt:lpstr>
      <vt:lpstr>Examples of things that can go wrong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sotiria koloutsou</dc:creator>
  <cp:lastModifiedBy>Asmita Dabholkar</cp:lastModifiedBy>
  <cp:revision>667</cp:revision>
  <cp:lastPrinted>2023-07-28T20:04:41Z</cp:lastPrinted>
  <dcterms:created xsi:type="dcterms:W3CDTF">2010-01-11T06:57:29Z</dcterms:created>
  <dcterms:modified xsi:type="dcterms:W3CDTF">2024-10-02T19:03:16Z</dcterms:modified>
</cp:coreProperties>
</file>