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webextensions/webextension1.xml" ContentType="application/vnd.ms-office.webextension+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webextensions/webextension2.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44"/>
  </p:notesMasterIdLst>
  <p:sldIdLst>
    <p:sldId id="279" r:id="rId5"/>
    <p:sldId id="353" r:id="rId6"/>
    <p:sldId id="5943" r:id="rId7"/>
    <p:sldId id="286" r:id="rId8"/>
    <p:sldId id="282" r:id="rId9"/>
    <p:sldId id="5948" r:id="rId10"/>
    <p:sldId id="287" r:id="rId11"/>
    <p:sldId id="5964" r:id="rId12"/>
    <p:sldId id="5958" r:id="rId13"/>
    <p:sldId id="5963" r:id="rId14"/>
    <p:sldId id="5965" r:id="rId15"/>
    <p:sldId id="6034" r:id="rId16"/>
    <p:sldId id="5981" r:id="rId17"/>
    <p:sldId id="5957" r:id="rId18"/>
    <p:sldId id="5954" r:id="rId19"/>
    <p:sldId id="5966" r:id="rId20"/>
    <p:sldId id="5950" r:id="rId21"/>
    <p:sldId id="6028" r:id="rId22"/>
    <p:sldId id="6009" r:id="rId23"/>
    <p:sldId id="6036" r:id="rId24"/>
    <p:sldId id="5975" r:id="rId25"/>
    <p:sldId id="298" r:id="rId26"/>
    <p:sldId id="6017" r:id="rId27"/>
    <p:sldId id="6019" r:id="rId28"/>
    <p:sldId id="6020" r:id="rId29"/>
    <p:sldId id="6032" r:id="rId30"/>
    <p:sldId id="6033" r:id="rId31"/>
    <p:sldId id="6022" r:id="rId32"/>
    <p:sldId id="6023" r:id="rId33"/>
    <p:sldId id="6021" r:id="rId34"/>
    <p:sldId id="5976" r:id="rId35"/>
    <p:sldId id="6031" r:id="rId36"/>
    <p:sldId id="5982" r:id="rId37"/>
    <p:sldId id="5984" r:id="rId38"/>
    <p:sldId id="6029" r:id="rId39"/>
    <p:sldId id="6026" r:id="rId40"/>
    <p:sldId id="6030" r:id="rId41"/>
    <p:sldId id="6037" r:id="rId42"/>
    <p:sldId id="364" r:id="rId43"/>
  </p:sldIdLst>
  <p:sldSz cx="18288000" cy="10287000"/>
  <p:notesSz cx="6858000" cy="9144000"/>
  <p:embeddedFontLst>
    <p:embeddedFont>
      <p:font typeface="Calibri" panose="020F0502020204030204" pitchFamily="34" charset="0"/>
      <p:regular r:id="rId45"/>
      <p:bold r:id="rId46"/>
      <p:italic r:id="rId47"/>
      <p:boldItalic r:id="rId48"/>
    </p:embeddedFont>
    <p:embeddedFont>
      <p:font typeface="Montserrat" panose="00000500000000000000" pitchFamily="2" charset="0"/>
      <p:regular r:id="rId49"/>
      <p:bold r:id="rId50"/>
      <p:italic r:id="rId51"/>
      <p:boldItalic r:id="rId52"/>
    </p:embeddedFont>
    <p:embeddedFont>
      <p:font typeface="Montserrat Bold" panose="00000800000000000000" charset="0"/>
      <p:bold r:id="rId53"/>
      <p:italic r:id="rId54"/>
      <p:boldItalic r:id="rId55"/>
    </p:embeddedFont>
    <p:embeddedFont>
      <p:font typeface="Now" panose="020B0604020202020204" charset="0"/>
      <p:regular r:id="rId56"/>
    </p:embeddedFont>
    <p:embeddedFont>
      <p:font typeface="Now Bold" panose="020B0604020202020204" charset="0"/>
      <p:regular r:id="rId57"/>
      <p:bold r:id="rId58"/>
    </p:embeddedFont>
  </p:embeddedFontLst>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FFFFF"/>
    <a:srgbClr val="8EB4E3"/>
    <a:srgbClr val="C0504D"/>
    <a:srgbClr val="A4D2B4"/>
    <a:srgbClr val="97C2A6"/>
    <a:srgbClr val="90B89E"/>
    <a:srgbClr val="AEBFDA"/>
    <a:srgbClr val="BDBEDA"/>
    <a:srgbClr val="CCC1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F04DD-59C3-F159-768B-DBF0EFF8090C}" v="243" dt="2023-10-10T12:22:24.179"/>
    <p1510:client id="{8F519C14-1043-9EBB-BF21-57DCD9AEE44D}" v="3" dt="2023-10-11T12:08:10.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6" autoAdjust="0"/>
    <p:restoredTop sz="79297" autoAdjust="0"/>
  </p:normalViewPr>
  <p:slideViewPr>
    <p:cSldViewPr>
      <p:cViewPr varScale="1">
        <p:scale>
          <a:sx n="45" d="100"/>
          <a:sy n="45" d="100"/>
        </p:scale>
        <p:origin x="1171" y="58"/>
      </p:cViewPr>
      <p:guideLst>
        <p:guide orient="horz" pos="2160"/>
        <p:guide pos="2880"/>
      </p:guideLst>
    </p:cSldViewPr>
  </p:slideViewPr>
  <p:outlineViewPr>
    <p:cViewPr>
      <p:scale>
        <a:sx n="33" d="100"/>
        <a:sy n="33" d="100"/>
      </p:scale>
      <p:origin x="0" y="0"/>
    </p:cViewPr>
  </p:outlin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4.fntdata"/><Relationship Id="rId56" Type="http://schemas.openxmlformats.org/officeDocument/2006/relationships/font" Target="fonts/font12.fntdata"/><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font" Target="fonts/font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59"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27.11.2023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2692251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There are also other dimensionality techniques, such as MDS (linear) and t-</a:t>
            </a:r>
            <a:r>
              <a:rPr lang="en-GB" dirty="0" err="1"/>
              <a:t>sne</a:t>
            </a:r>
            <a:r>
              <a:rPr lang="en-GB" dirty="0"/>
              <a:t> or UMAP (non-linear)</a:t>
            </a: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1332890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1314031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2161474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Montserrat" pitchFamily="2" charset="77"/>
              </a:rPr>
              <a:t>It means there is an effect of which ‘batch’ a data point belongs to that is unrelated to the outcome and that we want to be as low as possible.</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Montserrat" pitchFamily="2" charset="77"/>
              </a:rPr>
              <a:t>Confounded means we cannot distinguish between the effect of the condition (the outcome) and the effect of the batch.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Do more examples of batch effect: two different people doing the processing</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Diana found the link between confounding and batch effect confusing</a:t>
            </a:r>
          </a:p>
          <a:p>
            <a:pPr>
              <a:lnSpc>
                <a:spcPts val="4480"/>
              </a:lnSpc>
            </a:pPr>
            <a:endParaRPr lang="en-US" sz="1200" dirty="0">
              <a:solidFill>
                <a:srgbClr val="404040"/>
              </a:solidFill>
              <a:latin typeface="Now"/>
            </a:endParaRP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What you just discussed is called </a:t>
            </a:r>
            <a:r>
              <a:rPr lang="en-US" sz="1200" b="1" dirty="0">
                <a:solidFill>
                  <a:srgbClr val="404040"/>
                </a:solidFill>
                <a:latin typeface="Now"/>
              </a:rPr>
              <a:t>a batch effect</a:t>
            </a:r>
            <a:r>
              <a:rPr lang="en-US" sz="1200" dirty="0">
                <a:solidFill>
                  <a:srgbClr val="404040"/>
                </a:solidFill>
                <a:latin typeface="Now"/>
              </a:rPr>
              <a:t>. It means that either the main or at least a significant source of variation in your data comes from a variable which is not your outcome of interest.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 think batch effects can lead to confounding. I.e. if I have tissue samples from cancer patients and healthy people, and the cancer samples are all handled in one hospital and the healthy all in a different hospital. Then the hospital and group(cancer/healthy) variables are completely confounded. But this confounding has been introduced by the batching. They are not ‘inherently’ confounded.</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Correcting batch effect is about trying to account for the batching by estimating how large the effect is</a:t>
            </a:r>
          </a:p>
          <a:p>
            <a:pPr>
              <a:lnSpc>
                <a:spcPts val="4480"/>
              </a:lnSpc>
            </a:pPr>
            <a:r>
              <a:rPr lang="en-US" sz="1200" dirty="0">
                <a:solidFill>
                  <a:srgbClr val="404040"/>
                </a:solidFill>
                <a:latin typeface="Now"/>
              </a:rPr>
              <a:t>-&gt; is this correct?</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Sometimes batching is unavoidable, i.e. when samples are too many to be processed on the same day or by the same person. So the point is less to avoid batching and more to do it in a way that introduces the least amounts of confounding. We generally do this by trying to </a:t>
            </a:r>
            <a:r>
              <a:rPr lang="en-AU" sz="1200" noProof="0" dirty="0">
                <a:solidFill>
                  <a:srgbClr val="404040"/>
                </a:solidFill>
                <a:latin typeface="Now"/>
              </a:rPr>
              <a:t>make</a:t>
            </a:r>
            <a:r>
              <a:rPr lang="da-DK" sz="1200" dirty="0">
                <a:solidFill>
                  <a:srgbClr val="404040"/>
                </a:solidFill>
                <a:latin typeface="Now"/>
              </a:rPr>
              <a:t> the </a:t>
            </a:r>
            <a:r>
              <a:rPr lang="en-US" sz="1200" noProof="0" dirty="0">
                <a:solidFill>
                  <a:srgbClr val="404040"/>
                </a:solidFill>
                <a:latin typeface="Now"/>
              </a:rPr>
              <a:t>biological</a:t>
            </a:r>
            <a:r>
              <a:rPr lang="da-DK" sz="1200" dirty="0">
                <a:solidFill>
                  <a:srgbClr val="404040"/>
                </a:solidFill>
                <a:latin typeface="Now"/>
              </a:rPr>
              <a:t> variables </a:t>
            </a:r>
            <a:r>
              <a:rPr lang="en-AU" sz="1200" noProof="0" dirty="0">
                <a:solidFill>
                  <a:srgbClr val="404040"/>
                </a:solidFill>
                <a:latin typeface="Now"/>
              </a:rPr>
              <a:t>uncorrelated</a:t>
            </a:r>
            <a:r>
              <a:rPr lang="da-DK" sz="1200" dirty="0">
                <a:solidFill>
                  <a:srgbClr val="404040"/>
                </a:solidFill>
                <a:latin typeface="Now"/>
              </a:rPr>
              <a:t> with the </a:t>
            </a:r>
            <a:r>
              <a:rPr lang="en-AU" sz="1200" noProof="0" dirty="0">
                <a:solidFill>
                  <a:srgbClr val="404040"/>
                </a:solidFill>
                <a:latin typeface="Now"/>
              </a:rPr>
              <a:t>technical</a:t>
            </a:r>
            <a:r>
              <a:rPr lang="da-DK" sz="1200" dirty="0">
                <a:solidFill>
                  <a:srgbClr val="404040"/>
                </a:solidFill>
                <a:latin typeface="Now"/>
              </a:rPr>
              <a:t> variables.</a:t>
            </a:r>
            <a:r>
              <a:rPr lang="en-US" sz="1200" dirty="0">
                <a:solidFill>
                  <a:srgbClr val="404040"/>
                </a:solidFill>
                <a:latin typeface="Now"/>
              </a:rPr>
              <a:t> </a:t>
            </a:r>
          </a:p>
          <a:p>
            <a:endParaRPr lang="en-GB" dirty="0"/>
          </a:p>
          <a:p>
            <a:pPr>
              <a:lnSpc>
                <a:spcPts val="4480"/>
              </a:lnSpc>
            </a:pPr>
            <a:r>
              <a:rPr lang="en-US" sz="1200" dirty="0">
                <a:solidFill>
                  <a:srgbClr val="404040"/>
                </a:solidFill>
                <a:latin typeface="Now"/>
              </a:rPr>
              <a:t>Batch effects can be accounted for in certain types of models by telling the model to discount the effect of a certain variable. </a:t>
            </a:r>
          </a:p>
          <a:p>
            <a:pPr>
              <a:lnSpc>
                <a:spcPts val="4480"/>
              </a:lnSpc>
            </a:pPr>
            <a:r>
              <a:rPr lang="en-US" sz="1200" dirty="0">
                <a:solidFill>
                  <a:srgbClr val="404040"/>
                </a:solidFill>
                <a:latin typeface="Now"/>
              </a:rPr>
              <a:t>-&gt; look up if this is correct, or how we conceptually correct batch effects</a:t>
            </a:r>
          </a:p>
          <a:p>
            <a:endParaRPr lang="en-GB" dirty="0"/>
          </a:p>
          <a:p>
            <a:endParaRPr lang="en-GB" dirty="0"/>
          </a:p>
          <a:p>
            <a:r>
              <a:rPr lang="en-GB" dirty="0"/>
              <a:t>https://www.nature.com/articles/nrg2825/</a:t>
            </a:r>
          </a:p>
          <a:p>
            <a:r>
              <a:rPr lang="en-US" dirty="0"/>
              <a:t>Although batch effects are difficult or impossible to detect in low-dimensional assays, high-throughput technologies provide enough data to detect and even remove them.</a:t>
            </a:r>
            <a:endParaRPr lang="en-GB" dirty="0"/>
          </a:p>
          <a:p>
            <a:r>
              <a:rPr lang="en-US" dirty="0"/>
              <a:t>But normalization does not remove batch effects, which affect specific subsets of genes and may affect different genes in different ways. In some cases, these normalization procedures may even exacerbate technical artefacts in high-throughput measurements, as batch and other technical effects violate the assumptions of normalization methods. </a:t>
            </a:r>
          </a:p>
          <a:p>
            <a:endParaRPr lang="en-US" dirty="0"/>
          </a:p>
          <a:p>
            <a:r>
              <a:rPr lang="en-US" dirty="0"/>
              <a:t>describe experimental and computational solutions to reduce their impact on high-throughput data</a:t>
            </a:r>
          </a:p>
          <a:p>
            <a:endParaRPr lang="en-US" dirty="0"/>
          </a:p>
          <a:p>
            <a:r>
              <a:rPr lang="en-US" dirty="0"/>
              <a:t>In gene expression studies, the greatest source of differential expression is nearly always across batches rather than across biological groups, which can lead to confusing or incorrect biological conclusions owing to the influence of technical artefacts.</a:t>
            </a:r>
          </a:p>
          <a:p>
            <a:endParaRPr lang="en-US" dirty="0"/>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2291563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2536551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2563120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401236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005015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indent="0">
              <a:lnSpc>
                <a:spcPts val="4480"/>
              </a:lnSpc>
              <a:buFont typeface="Arial" panose="020B0604020202020204" pitchFamily="34" charset="0"/>
              <a:buNone/>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879536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values: </a:t>
            </a:r>
            <a:r>
              <a:rPr lang="en-US" sz="1200" dirty="0">
                <a:solidFill>
                  <a:srgbClr val="404040"/>
                </a:solidFill>
                <a:latin typeface="Montserrat" pitchFamily="2" charset="77"/>
              </a:rPr>
              <a:t>Do you have i.e. patients with a negative age, an age over 100 or a pulse of 20? </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combinations: </a:t>
            </a:r>
            <a:r>
              <a:rPr lang="en-US" sz="1200" dirty="0">
                <a:solidFill>
                  <a:srgbClr val="404040"/>
                </a:solidFill>
                <a:latin typeface="Montserrat" pitchFamily="2" charset="77"/>
              </a:rPr>
              <a:t>children who are also former smokers (this is a real example from a heart disease dataset).</a:t>
            </a:r>
          </a:p>
          <a:p>
            <a:pPr marL="457200" indent="-457200">
              <a:lnSpc>
                <a:spcPts val="4480"/>
              </a:lnSpc>
              <a:buFont typeface="Arial" panose="020B0604020202020204" pitchFamily="34" charset="0"/>
              <a:buChar char="•"/>
            </a:pPr>
            <a:endParaRPr lang="en-US" sz="1200" dirty="0">
              <a:solidFill>
                <a:srgbClr val="404040"/>
              </a:solidFill>
              <a:latin typeface="Montserrat" pitchFamily="2" charset="77"/>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193949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2008314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solidFill>
                  <a:srgbClr val="404040"/>
                </a:solidFill>
                <a:latin typeface="Montserrat" pitchFamily="2" charset="77"/>
              </a:rPr>
              <a:t>Patterns are high dimensional, hierarchical, several variables</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2595537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510103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1697135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3313607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1351034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28492919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29</a:t>
            </a:fld>
            <a:endParaRPr lang="cs-CZ"/>
          </a:p>
        </p:txBody>
      </p:sp>
    </p:spTree>
    <p:extLst>
      <p:ext uri="{BB962C8B-B14F-4D97-AF65-F5344CB8AC3E}">
        <p14:creationId xmlns:p14="http://schemas.microsoft.com/office/powerpoint/2010/main" val="314227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2024695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30</a:t>
            </a:fld>
            <a:endParaRPr lang="cs-CZ"/>
          </a:p>
        </p:txBody>
      </p:sp>
    </p:spTree>
    <p:extLst>
      <p:ext uri="{BB962C8B-B14F-4D97-AF65-F5344CB8AC3E}">
        <p14:creationId xmlns:p14="http://schemas.microsoft.com/office/powerpoint/2010/main" val="1068720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31</a:t>
            </a:fld>
            <a:endParaRPr lang="cs-CZ"/>
          </a:p>
        </p:txBody>
      </p:sp>
    </p:spTree>
    <p:extLst>
      <p:ext uri="{BB962C8B-B14F-4D97-AF65-F5344CB8AC3E}">
        <p14:creationId xmlns:p14="http://schemas.microsoft.com/office/powerpoint/2010/main" val="4033922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32</a:t>
            </a:fld>
            <a:endParaRPr lang="cs-CZ"/>
          </a:p>
        </p:txBody>
      </p:sp>
    </p:spTree>
    <p:extLst>
      <p:ext uri="{BB962C8B-B14F-4D97-AF65-F5344CB8AC3E}">
        <p14:creationId xmlns:p14="http://schemas.microsoft.com/office/powerpoint/2010/main" val="2154128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33</a:t>
            </a:fld>
            <a:endParaRPr lang="cs-CZ"/>
          </a:p>
        </p:txBody>
      </p:sp>
    </p:spTree>
    <p:extLst>
      <p:ext uri="{BB962C8B-B14F-4D97-AF65-F5344CB8AC3E}">
        <p14:creationId xmlns:p14="http://schemas.microsoft.com/office/powerpoint/2010/main" val="2386086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34</a:t>
            </a:fld>
            <a:endParaRPr lang="cs-CZ"/>
          </a:p>
        </p:txBody>
      </p:sp>
    </p:spTree>
    <p:extLst>
      <p:ext uri="{BB962C8B-B14F-4D97-AF65-F5344CB8AC3E}">
        <p14:creationId xmlns:p14="http://schemas.microsoft.com/office/powerpoint/2010/main" val="28745396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35</a:t>
            </a:fld>
            <a:endParaRPr lang="cs-CZ"/>
          </a:p>
        </p:txBody>
      </p:sp>
    </p:spTree>
    <p:extLst>
      <p:ext uri="{BB962C8B-B14F-4D97-AF65-F5344CB8AC3E}">
        <p14:creationId xmlns:p14="http://schemas.microsoft.com/office/powerpoint/2010/main" val="19727006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36</a:t>
            </a:fld>
            <a:endParaRPr lang="cs-CZ"/>
          </a:p>
        </p:txBody>
      </p:sp>
    </p:spTree>
    <p:extLst>
      <p:ext uri="{BB962C8B-B14F-4D97-AF65-F5344CB8AC3E}">
        <p14:creationId xmlns:p14="http://schemas.microsoft.com/office/powerpoint/2010/main" val="1483782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We do not do standardization in the analysis of high throughput omics data, mainly because these data do not follow a normal distribution.</a:t>
            </a:r>
          </a:p>
        </p:txBody>
      </p:sp>
      <p:sp>
        <p:nvSpPr>
          <p:cNvPr id="4" name="Slide Number Placeholder 3"/>
          <p:cNvSpPr>
            <a:spLocks noGrp="1"/>
          </p:cNvSpPr>
          <p:nvPr>
            <p:ph type="sldNum" sz="quarter" idx="5"/>
          </p:nvPr>
        </p:nvSpPr>
        <p:spPr/>
        <p:txBody>
          <a:bodyPr/>
          <a:lstStyle/>
          <a:p>
            <a:fld id="{871B2431-D351-4C6E-A3CF-9DFAC0E3E050}" type="slidenum">
              <a:rPr lang="cs-CZ" smtClean="0"/>
              <a:t>37</a:t>
            </a:fld>
            <a:endParaRPr lang="cs-CZ"/>
          </a:p>
        </p:txBody>
      </p:sp>
    </p:spTree>
    <p:extLst>
      <p:ext uri="{BB962C8B-B14F-4D97-AF65-F5344CB8AC3E}">
        <p14:creationId xmlns:p14="http://schemas.microsoft.com/office/powerpoint/2010/main" val="848476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Data management: file naming, version control, tracking of changes. What has been done to clean the data?</a:t>
            </a:r>
          </a:p>
        </p:txBody>
      </p:sp>
      <p:sp>
        <p:nvSpPr>
          <p:cNvPr id="4" name="Slide Number Placeholder 3"/>
          <p:cNvSpPr>
            <a:spLocks noGrp="1"/>
          </p:cNvSpPr>
          <p:nvPr>
            <p:ph type="sldNum" sz="quarter" idx="5"/>
          </p:nvPr>
        </p:nvSpPr>
        <p:spPr/>
        <p:txBody>
          <a:bodyPr/>
          <a:lstStyle/>
          <a:p>
            <a:fld id="{871B2431-D351-4C6E-A3CF-9DFAC0E3E050}" type="slidenum">
              <a:rPr lang="cs-CZ" smtClean="0"/>
              <a:t>38</a:t>
            </a:fld>
            <a:endParaRPr lang="cs-CZ"/>
          </a:p>
        </p:txBody>
      </p:sp>
    </p:spTree>
    <p:extLst>
      <p:ext uri="{BB962C8B-B14F-4D97-AF65-F5344CB8AC3E}">
        <p14:creationId xmlns:p14="http://schemas.microsoft.com/office/powerpoint/2010/main" val="29745462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39</a:t>
            </a:fld>
            <a:endParaRPr lang="cs-CZ"/>
          </a:p>
        </p:txBody>
      </p:sp>
    </p:spTree>
    <p:extLst>
      <p:ext uri="{BB962C8B-B14F-4D97-AF65-F5344CB8AC3E}">
        <p14:creationId xmlns:p14="http://schemas.microsoft.com/office/powerpoint/2010/main" val="2321237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174430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PCs are linear combinations of all original features. Every original feature contributes to every PC (though some more than others)</a:t>
            </a:r>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059495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948621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56063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This bodes well if wanted to predict the type of wine from the original features since the </a:t>
            </a:r>
            <a:r>
              <a:rPr lang="en-US" sz="1200" dirty="0">
                <a:solidFill>
                  <a:srgbClr val="404040"/>
                </a:solidFill>
                <a:latin typeface="Now Bold" panose="020B0604020202020204" charset="0"/>
              </a:rPr>
              <a:t>principal components are linear combinations </a:t>
            </a:r>
            <a:r>
              <a:rPr lang="en-US" sz="1200" dirty="0">
                <a:solidFill>
                  <a:srgbClr val="404040"/>
                </a:solidFill>
                <a:latin typeface="Now"/>
              </a:rPr>
              <a:t>of the original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Mention what the explained variance means (percentage on the axis)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553555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1821615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0.jpg"/><Relationship Id="rId7" Type="http://schemas.openxmlformats.org/officeDocument/2006/relationships/image" Target="../media/image9.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2.svg"/><Relationship Id="rId4" Type="http://schemas.openxmlformats.org/officeDocument/2006/relationships/image" Target="../media/image21.png"/><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3.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9.svg"/><Relationship Id="rId5" Type="http://schemas.openxmlformats.org/officeDocument/2006/relationships/image" Target="../media/image28.png"/><Relationship Id="rId10" Type="http://schemas.microsoft.com/office/2007/relationships/hdphoto" Target="../media/hdphoto1.wdp"/><Relationship Id="rId4" Type="http://schemas.openxmlformats.org/officeDocument/2006/relationships/image" Target="../media/image27.svg"/><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0.jpg"/><Relationship Id="rId7" Type="http://schemas.openxmlformats.org/officeDocument/2006/relationships/image" Target="../media/image9.sv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2.svg"/><Relationship Id="rId4" Type="http://schemas.openxmlformats.org/officeDocument/2006/relationships/image" Target="../media/image21.pn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3.png"/><Relationship Id="rId7"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3.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microsoft.com/office/2007/relationships/hdphoto" Target="../media/hdphoto1.wdp"/><Relationship Id="rId3" Type="http://schemas.microsoft.com/office/2011/relationships/webextension" Target="../webextensions/webextension1.xml"/><Relationship Id="rId7"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50.svg"/><Relationship Id="rId11" Type="http://schemas.openxmlformats.org/officeDocument/2006/relationships/image" Target="../media/image51.jpg"/><Relationship Id="rId5" Type="http://schemas.openxmlformats.org/officeDocument/2006/relationships/image" Target="../media/image49.png"/><Relationship Id="rId10" Type="http://schemas.openxmlformats.org/officeDocument/2006/relationships/image" Target="../media/image9.svg"/><Relationship Id="rId4" Type="http://schemas.openxmlformats.org/officeDocument/2006/relationships/image" Target="../media/image48.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52.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5.svg"/></Relationships>
</file>

<file path=ppt/slides/_rels/slide3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3.png"/><Relationship Id="rId7"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53.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3.png"/><Relationship Id="rId7"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52.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39.xml.rels><?xml version="1.0" encoding="UTF-8" standalone="yes"?>
<Relationships xmlns="http://schemas.openxmlformats.org/package/2006/relationships"><Relationship Id="rId8" Type="http://schemas.openxmlformats.org/officeDocument/2006/relationships/image" Target="../media/image9.svg"/><Relationship Id="rId3" Type="http://schemas.microsoft.com/office/2011/relationships/webextension" Target="../webextensions/webextension2.xml"/><Relationship Id="rId7"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jp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0"/>
          </a:xfrm>
          <a:prstGeom prst="rect">
            <a:avLst/>
          </a:prstGeom>
        </p:spPr>
      </p:pic>
      <p:grpSp>
        <p:nvGrpSpPr>
          <p:cNvPr id="6" name="Group 3">
            <a:extLst>
              <a:ext uri="{FF2B5EF4-FFF2-40B4-BE49-F238E27FC236}">
                <a16:creationId xmlns:a16="http://schemas.microsoft.com/office/drawing/2014/main" id="{DDB35147-E20E-0CF4-3FA3-842058BFC120}"/>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69470F29-4923-1544-B4D5-B0C043991C1C}"/>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8175B-8A84-2D46-9A39-8AC42537340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1E7ED8CD-76DC-61EF-5034-C39DF557EFE6}"/>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8">
            <a:extLst>
              <a:ext uri="{FF2B5EF4-FFF2-40B4-BE49-F238E27FC236}">
                <a16:creationId xmlns:a16="http://schemas.microsoft.com/office/drawing/2014/main" id="{F114E79B-BD65-FE17-133B-DC17874777F1}"/>
              </a:ext>
            </a:extLst>
          </p:cNvPr>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sp>
        <p:nvSpPr>
          <p:cNvPr id="16" name="TextBox 7">
            <a:extLst>
              <a:ext uri="{FF2B5EF4-FFF2-40B4-BE49-F238E27FC236}">
                <a16:creationId xmlns:a16="http://schemas.microsoft.com/office/drawing/2014/main" id="{AA91E7F0-BFC7-EB08-2426-8A62BE8D198B}"/>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206920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32755" y="2561229"/>
            <a:ext cx="15528250" cy="5097806"/>
          </a:xfrm>
          <a:prstGeom prst="rect">
            <a:avLst/>
          </a:prstGeom>
        </p:spPr>
        <p:txBody>
          <a:bodyPr wrap="square" lIns="0" tIns="0" rIns="0" bIns="0" rtlCol="0" anchor="t">
            <a:spAutoFit/>
          </a:bodyPr>
          <a:lstStyle/>
          <a:p>
            <a:pPr>
              <a:lnSpc>
                <a:spcPct val="150000"/>
              </a:lnSpc>
            </a:pPr>
            <a:r>
              <a:rPr lang="en-US" sz="2800" dirty="0">
                <a:solidFill>
                  <a:srgbClr val="404040"/>
                </a:solidFill>
                <a:latin typeface="Montserrat" pitchFamily="2" charset="77"/>
              </a:rPr>
              <a:t>In summary:</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PCA is a linear</a:t>
            </a:r>
            <a:r>
              <a:rPr lang="en-US" sz="2800" b="1" dirty="0">
                <a:solidFill>
                  <a:srgbClr val="404040"/>
                </a:solidFill>
                <a:latin typeface="Montserrat" pitchFamily="2" charset="77"/>
              </a:rPr>
              <a:t> dimensionality reduction technique </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there are clusters in the data</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whether these clusters correspond to a variable we are interested in</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data points are outliers</a:t>
            </a:r>
          </a:p>
          <a:p>
            <a:pPr marL="457200" indent="-457200">
              <a:lnSpc>
                <a:spcPct val="150000"/>
              </a:lnSpc>
              <a:buFont typeface="Arial" panose="020B0604020202020204" pitchFamily="34" charset="0"/>
              <a:buChar char="•"/>
            </a:pPr>
            <a:r>
              <a:rPr lang="en-US" sz="2800" dirty="0">
                <a:solidFill>
                  <a:srgbClr val="404040"/>
                </a:solidFill>
                <a:latin typeface="Montserrat"/>
              </a:rPr>
              <a:t>We can see if data point behave strangely, i.e. if they are in the wrong cluster.</a:t>
            </a:r>
          </a:p>
          <a:p>
            <a:pPr marL="457200" indent="-457200">
              <a:lnSpc>
                <a:spcPct val="150000"/>
              </a:lnSpc>
              <a:buFont typeface="Arial" panose="020B0604020202020204" pitchFamily="34" charset="0"/>
              <a:buChar char="•"/>
            </a:pPr>
            <a:endParaRPr lang="en-US" sz="2800" dirty="0">
              <a:solidFill>
                <a:srgbClr val="404040"/>
              </a:solidFill>
              <a:latin typeface="Montserrat" pitchFamily="2" charset="77"/>
            </a:endParaRPr>
          </a:p>
          <a:p>
            <a:pPr>
              <a:lnSpc>
                <a:spcPct val="150000"/>
              </a:lnSpc>
            </a:pPr>
            <a:r>
              <a:rPr lang="en-US" sz="2800" b="1" dirty="0">
                <a:solidFill>
                  <a:srgbClr val="404040"/>
                </a:solidFill>
                <a:latin typeface="Montserrat" pitchFamily="2" charset="77"/>
              </a:rPr>
              <a:t>OBS: </a:t>
            </a:r>
            <a:r>
              <a:rPr lang="en-US" sz="2800" dirty="0">
                <a:solidFill>
                  <a:srgbClr val="404040"/>
                </a:solidFill>
                <a:latin typeface="Montserrat" pitchFamily="2" charset="77"/>
              </a:rPr>
              <a:t>PCA works only on numeric data! </a:t>
            </a:r>
          </a:p>
        </p:txBody>
      </p:sp>
      <p:grpSp>
        <p:nvGrpSpPr>
          <p:cNvPr id="6" name="Group 3">
            <a:extLst>
              <a:ext uri="{FF2B5EF4-FFF2-40B4-BE49-F238E27FC236}">
                <a16:creationId xmlns:a16="http://schemas.microsoft.com/office/drawing/2014/main" id="{74C82E6E-920A-3B06-DBE5-39A2FF410005}"/>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6544D59-916B-4EF1-B47E-D8F7881A4ED2}"/>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12F5A39D-9D17-1A47-CBDE-4B196A782103}"/>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1" name="Picture 10" descr="A blue and black logo&#10;&#10;Description automatically generated">
            <a:extLst>
              <a:ext uri="{FF2B5EF4-FFF2-40B4-BE49-F238E27FC236}">
                <a16:creationId xmlns:a16="http://schemas.microsoft.com/office/drawing/2014/main" id="{553E3F95-0295-4F0A-6E67-47311F30D14B}"/>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3" name="TextBox 7">
            <a:extLst>
              <a:ext uri="{FF2B5EF4-FFF2-40B4-BE49-F238E27FC236}">
                <a16:creationId xmlns:a16="http://schemas.microsoft.com/office/drawing/2014/main" id="{6F89FB62-F8C8-2B2F-C642-B4A150013379}"/>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126116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10945090" y="3257550"/>
            <a:ext cx="5510851" cy="1969770"/>
          </a:xfrm>
          <a:prstGeom prst="rect">
            <a:avLst/>
          </a:prstGeom>
          <a:noFill/>
        </p:spPr>
        <p:txBody>
          <a:bodyPr wrap="square" rtlCol="0">
            <a:spAutoFit/>
          </a:bodyPr>
          <a:lstStyle/>
          <a:p>
            <a:pPr>
              <a:lnSpc>
                <a:spcPct val="150000"/>
              </a:lnSpc>
            </a:pPr>
            <a:r>
              <a:rPr lang="en-US" sz="3000" dirty="0">
                <a:latin typeface="Montserrat" pitchFamily="2" charset="77"/>
              </a:rPr>
              <a:t>Have you looked at a PCA before?</a:t>
            </a:r>
          </a:p>
          <a:p>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46175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1991629" cy="3108543"/>
          </a:xfrm>
          <a:prstGeom prst="rect">
            <a:avLst/>
          </a:prstGeom>
          <a:noFill/>
        </p:spPr>
        <p:txBody>
          <a:bodyPr wrap="square" rtlCol="0">
            <a:spAutoFit/>
          </a:bodyPr>
          <a:lstStyle/>
          <a:p>
            <a:r>
              <a:rPr lang="en-US" sz="2800" dirty="0">
                <a:latin typeface="Montserrat" pitchFamily="2" charset="77"/>
              </a:rPr>
              <a:t>In your group discuss the printed PCA plots.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can you see? </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 you think it means?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should/could you do about it?</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2727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93227">
            <a:off x="6908981" y="7124480"/>
            <a:ext cx="2946040" cy="2946040"/>
          </a:xfrm>
          <a:prstGeom prst="rect">
            <a:avLst/>
          </a:prstGeom>
        </p:spPr>
      </p:pic>
      <p:sp>
        <p:nvSpPr>
          <p:cNvPr id="3" name="TextBox 2">
            <a:extLst>
              <a:ext uri="{FF2B5EF4-FFF2-40B4-BE49-F238E27FC236}">
                <a16:creationId xmlns:a16="http://schemas.microsoft.com/office/drawing/2014/main" id="{A4121D1B-883B-C181-F308-2D95F291D99C}"/>
              </a:ext>
            </a:extLst>
          </p:cNvPr>
          <p:cNvSpPr txBox="1"/>
          <p:nvPr/>
        </p:nvSpPr>
        <p:spPr>
          <a:xfrm>
            <a:off x="4639297" y="3009900"/>
            <a:ext cx="8632203" cy="584775"/>
          </a:xfrm>
          <a:prstGeom prst="rect">
            <a:avLst/>
          </a:prstGeom>
          <a:noFill/>
        </p:spPr>
        <p:txBody>
          <a:bodyPr wrap="square" rtlCol="0">
            <a:spAutoFit/>
          </a:bodyPr>
          <a:lstStyle/>
          <a:p>
            <a:pPr algn="ctr"/>
            <a:r>
              <a:rPr lang="en-US" sz="3200" b="1" dirty="0">
                <a:solidFill>
                  <a:srgbClr val="404040"/>
                </a:solidFill>
                <a:latin typeface="Montserrat" pitchFamily="2" charset="77"/>
              </a:rPr>
              <a:t>When things go wrong…</a:t>
            </a:r>
          </a:p>
        </p:txBody>
      </p:sp>
      <p:pic>
        <p:nvPicPr>
          <p:cNvPr id="47" name="Graphic 46" descr="Man with solid fill">
            <a:extLst>
              <a:ext uri="{FF2B5EF4-FFF2-40B4-BE49-F238E27FC236}">
                <a16:creationId xmlns:a16="http://schemas.microsoft.com/office/drawing/2014/main" id="{A6512182-4E6E-41B9-7DB0-0FB9D82267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36360">
            <a:off x="6943450" y="7634658"/>
            <a:ext cx="1004792" cy="1004792"/>
          </a:xfrm>
          <a:prstGeom prst="rect">
            <a:avLst/>
          </a:prstGeom>
        </p:spPr>
      </p:pic>
      <p:grpSp>
        <p:nvGrpSpPr>
          <p:cNvPr id="48" name="Group 47">
            <a:extLst>
              <a:ext uri="{FF2B5EF4-FFF2-40B4-BE49-F238E27FC236}">
                <a16:creationId xmlns:a16="http://schemas.microsoft.com/office/drawing/2014/main" id="{671EB692-7AAF-586A-B40A-D2411AE8B45B}"/>
              </a:ext>
            </a:extLst>
          </p:cNvPr>
          <p:cNvGrpSpPr/>
          <p:nvPr/>
        </p:nvGrpSpPr>
        <p:grpSpPr>
          <a:xfrm>
            <a:off x="-152400" y="8953500"/>
            <a:ext cx="17373600" cy="1524000"/>
            <a:chOff x="-152400" y="8953500"/>
            <a:chExt cx="17373600" cy="1524000"/>
          </a:xfrm>
        </p:grpSpPr>
        <p:grpSp>
          <p:nvGrpSpPr>
            <p:cNvPr id="49" name="Group 48">
              <a:extLst>
                <a:ext uri="{FF2B5EF4-FFF2-40B4-BE49-F238E27FC236}">
                  <a16:creationId xmlns:a16="http://schemas.microsoft.com/office/drawing/2014/main" id="{BF049432-1355-0176-0E3B-0569DB354B43}"/>
                </a:ext>
              </a:extLst>
            </p:cNvPr>
            <p:cNvGrpSpPr/>
            <p:nvPr/>
          </p:nvGrpSpPr>
          <p:grpSpPr>
            <a:xfrm>
              <a:off x="-152400" y="8953500"/>
              <a:ext cx="3962400" cy="1524000"/>
              <a:chOff x="-152400" y="8953500"/>
              <a:chExt cx="3962400" cy="1524000"/>
            </a:xfrm>
          </p:grpSpPr>
          <p:pic>
            <p:nvPicPr>
              <p:cNvPr id="66" name="Graphic 65" descr="Wave with solid fill">
                <a:extLst>
                  <a:ext uri="{FF2B5EF4-FFF2-40B4-BE49-F238E27FC236}">
                    <a16:creationId xmlns:a16="http://schemas.microsoft.com/office/drawing/2014/main" id="{57E40FFB-BFAE-8201-7100-F975B4253A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7" name="Graphic 66" descr="Wave with solid fill">
                <a:extLst>
                  <a:ext uri="{FF2B5EF4-FFF2-40B4-BE49-F238E27FC236}">
                    <a16:creationId xmlns:a16="http://schemas.microsoft.com/office/drawing/2014/main" id="{68BFCFD9-D05C-B907-0FB0-4F9357961F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8" name="Graphic 67" descr="Wave with solid fill">
                <a:extLst>
                  <a:ext uri="{FF2B5EF4-FFF2-40B4-BE49-F238E27FC236}">
                    <a16:creationId xmlns:a16="http://schemas.microsoft.com/office/drawing/2014/main" id="{55677551-4BF5-7F5E-0A30-828F6B2F5D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0" name="Group 49">
              <a:extLst>
                <a:ext uri="{FF2B5EF4-FFF2-40B4-BE49-F238E27FC236}">
                  <a16:creationId xmlns:a16="http://schemas.microsoft.com/office/drawing/2014/main" id="{F422F9C4-391F-2B88-1F00-91FA299709C0}"/>
                </a:ext>
              </a:extLst>
            </p:cNvPr>
            <p:cNvGrpSpPr/>
            <p:nvPr/>
          </p:nvGrpSpPr>
          <p:grpSpPr>
            <a:xfrm>
              <a:off x="3505200" y="8953500"/>
              <a:ext cx="3962400" cy="1524000"/>
              <a:chOff x="-152400" y="8953500"/>
              <a:chExt cx="3962400" cy="1524000"/>
            </a:xfrm>
          </p:grpSpPr>
          <p:pic>
            <p:nvPicPr>
              <p:cNvPr id="63" name="Graphic 62" descr="Wave with solid fill">
                <a:extLst>
                  <a:ext uri="{FF2B5EF4-FFF2-40B4-BE49-F238E27FC236}">
                    <a16:creationId xmlns:a16="http://schemas.microsoft.com/office/drawing/2014/main" id="{3F55D1FE-3B0A-7884-9592-B271AE5B5E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0AF185E9-AFB5-5D1D-F04E-89C0B5F580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5" name="Graphic 64" descr="Wave with solid fill">
                <a:extLst>
                  <a:ext uri="{FF2B5EF4-FFF2-40B4-BE49-F238E27FC236}">
                    <a16:creationId xmlns:a16="http://schemas.microsoft.com/office/drawing/2014/main" id="{D2CDECDA-CCF5-9E52-98F3-9D93086239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1" name="Group 50">
              <a:extLst>
                <a:ext uri="{FF2B5EF4-FFF2-40B4-BE49-F238E27FC236}">
                  <a16:creationId xmlns:a16="http://schemas.microsoft.com/office/drawing/2014/main" id="{D68914EA-DC4F-E54C-A43D-62AF6A4CCF5E}"/>
                </a:ext>
              </a:extLst>
            </p:cNvPr>
            <p:cNvGrpSpPr/>
            <p:nvPr/>
          </p:nvGrpSpPr>
          <p:grpSpPr>
            <a:xfrm>
              <a:off x="7162800" y="8953500"/>
              <a:ext cx="3962400" cy="1524000"/>
              <a:chOff x="-152400" y="8953500"/>
              <a:chExt cx="3962400" cy="1524000"/>
            </a:xfrm>
          </p:grpSpPr>
          <p:pic>
            <p:nvPicPr>
              <p:cNvPr id="60" name="Graphic 59" descr="Wave with solid fill">
                <a:extLst>
                  <a:ext uri="{FF2B5EF4-FFF2-40B4-BE49-F238E27FC236}">
                    <a16:creationId xmlns:a16="http://schemas.microsoft.com/office/drawing/2014/main" id="{1406C0BA-46BA-A7FF-C211-4E9E9935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1" name="Graphic 60" descr="Wave with solid fill">
                <a:extLst>
                  <a:ext uri="{FF2B5EF4-FFF2-40B4-BE49-F238E27FC236}">
                    <a16:creationId xmlns:a16="http://schemas.microsoft.com/office/drawing/2014/main" id="{C0C35B7D-C735-30B3-FF3F-A9A24FF1A8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2" name="Graphic 61" descr="Wave with solid fill">
                <a:extLst>
                  <a:ext uri="{FF2B5EF4-FFF2-40B4-BE49-F238E27FC236}">
                    <a16:creationId xmlns:a16="http://schemas.microsoft.com/office/drawing/2014/main" id="{120C9D6F-3823-959C-4FE6-5620E01401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2" name="Group 51">
              <a:extLst>
                <a:ext uri="{FF2B5EF4-FFF2-40B4-BE49-F238E27FC236}">
                  <a16:creationId xmlns:a16="http://schemas.microsoft.com/office/drawing/2014/main" id="{54AB23A0-8855-2E51-BB12-E98F1B8DCF73}"/>
                </a:ext>
              </a:extLst>
            </p:cNvPr>
            <p:cNvGrpSpPr/>
            <p:nvPr/>
          </p:nvGrpSpPr>
          <p:grpSpPr>
            <a:xfrm>
              <a:off x="108204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C8A27166-70B6-91F0-C2B2-EE35A71477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FE023BD-F8A6-B8DD-C893-A4F24817D4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9" name="Graphic 58" descr="Wave with solid fill">
                <a:extLst>
                  <a:ext uri="{FF2B5EF4-FFF2-40B4-BE49-F238E27FC236}">
                    <a16:creationId xmlns:a16="http://schemas.microsoft.com/office/drawing/2014/main" id="{FC4C5B89-F29C-3EE7-0B03-9348DBB310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3" name="Group 52">
              <a:extLst>
                <a:ext uri="{FF2B5EF4-FFF2-40B4-BE49-F238E27FC236}">
                  <a16:creationId xmlns:a16="http://schemas.microsoft.com/office/drawing/2014/main" id="{2948556E-A761-BCFA-04E0-748B3E4231CC}"/>
                </a:ext>
              </a:extLst>
            </p:cNvPr>
            <p:cNvGrpSpPr/>
            <p:nvPr/>
          </p:nvGrpSpPr>
          <p:grpSpPr>
            <a:xfrm>
              <a:off x="14478000" y="8953500"/>
              <a:ext cx="2743200" cy="1524000"/>
              <a:chOff x="-152400" y="8953500"/>
              <a:chExt cx="2743200" cy="1524000"/>
            </a:xfrm>
          </p:grpSpPr>
          <p:pic>
            <p:nvPicPr>
              <p:cNvPr id="54" name="Graphic 53" descr="Wave with solid fill">
                <a:extLst>
                  <a:ext uri="{FF2B5EF4-FFF2-40B4-BE49-F238E27FC236}">
                    <a16:creationId xmlns:a16="http://schemas.microsoft.com/office/drawing/2014/main" id="{5E3710C3-C44C-1792-A2D2-69B6E153B6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DC9F16F7-0193-4C8C-2E8D-24F0DDEE94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69" name="Rounded Rectangular Callout 68">
            <a:extLst>
              <a:ext uri="{FF2B5EF4-FFF2-40B4-BE49-F238E27FC236}">
                <a16:creationId xmlns:a16="http://schemas.microsoft.com/office/drawing/2014/main" id="{C4093BEC-A1DF-84DF-C9A8-936562061F0C}"/>
              </a:ext>
            </a:extLst>
          </p:cNvPr>
          <p:cNvSpPr/>
          <p:nvPr/>
        </p:nvSpPr>
        <p:spPr>
          <a:xfrm flipH="1">
            <a:off x="6394184" y="6834298"/>
            <a:ext cx="1867483" cy="557755"/>
          </a:xfrm>
          <a:prstGeom prst="wedgeRoundRectCallout">
            <a:avLst>
              <a:gd name="adj1" fmla="val -20833"/>
              <a:gd name="adj2" fmla="val 101162"/>
              <a:gd name="adj3" fmla="val 16667"/>
            </a:avLst>
          </a:prstGeom>
          <a:solidFill>
            <a:srgbClr val="A2C2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0" name="TextBox 69">
            <a:extLst>
              <a:ext uri="{FF2B5EF4-FFF2-40B4-BE49-F238E27FC236}">
                <a16:creationId xmlns:a16="http://schemas.microsoft.com/office/drawing/2014/main" id="{CF57BE68-5DFC-B19E-5379-D42B1D6DD4E7}"/>
              </a:ext>
            </a:extLst>
          </p:cNvPr>
          <p:cNvSpPr txBox="1"/>
          <p:nvPr/>
        </p:nvSpPr>
        <p:spPr>
          <a:xfrm>
            <a:off x="6285094" y="6930725"/>
            <a:ext cx="2249506" cy="369332"/>
          </a:xfrm>
          <a:prstGeom prst="rect">
            <a:avLst/>
          </a:prstGeom>
          <a:noFill/>
        </p:spPr>
        <p:txBody>
          <a:bodyPr wrap="square" rtlCol="0">
            <a:spAutoFit/>
          </a:bodyPr>
          <a:lstStyle/>
          <a:p>
            <a:pPr algn="ctr"/>
            <a:r>
              <a:rPr lang="en-US" b="1" dirty="0">
                <a:solidFill>
                  <a:srgbClr val="404040"/>
                </a:solidFill>
                <a:latin typeface="Montserrat" pitchFamily="2" charset="77"/>
              </a:rPr>
              <a:t>Help, please! </a:t>
            </a:r>
          </a:p>
        </p:txBody>
      </p:sp>
      <p:pic>
        <p:nvPicPr>
          <p:cNvPr id="71" name="Picture 70" descr="A blue and black logo&#10;&#10;Description automatically generated">
            <a:extLst>
              <a:ext uri="{FF2B5EF4-FFF2-40B4-BE49-F238E27FC236}">
                <a16:creationId xmlns:a16="http://schemas.microsoft.com/office/drawing/2014/main" id="{930B87F3-EA63-E69B-1735-F7165CF713D6}"/>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9134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5A16AF41-91E9-3719-CEAA-F53B43A10BB7}"/>
              </a:ext>
            </a:extLst>
          </p:cNvPr>
          <p:cNvSpPr/>
          <p:nvPr/>
        </p:nvSpPr>
        <p:spPr>
          <a:xfrm>
            <a:off x="12385526" y="-190500"/>
            <a:ext cx="5910941" cy="105156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4" name="Freeform 4"/>
          <p:cNvSpPr/>
          <p:nvPr/>
        </p:nvSpPr>
        <p:spPr>
          <a:xfrm>
            <a:off x="0" y="-38100"/>
            <a:ext cx="12377058" cy="2888239"/>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9" name="TextBox 9"/>
          <p:cNvSpPr txBox="1"/>
          <p:nvPr/>
        </p:nvSpPr>
        <p:spPr>
          <a:xfrm>
            <a:off x="3276600" y="1080000"/>
            <a:ext cx="5981700" cy="939300"/>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BATCH EFFECTS</a:t>
            </a:r>
          </a:p>
        </p:txBody>
      </p:sp>
      <p:sp>
        <p:nvSpPr>
          <p:cNvPr id="32" name="TextBox 10">
            <a:extLst>
              <a:ext uri="{FF2B5EF4-FFF2-40B4-BE49-F238E27FC236}">
                <a16:creationId xmlns:a16="http://schemas.microsoft.com/office/drawing/2014/main" id="{A73F6C27-6AC6-0B73-2798-FA6043795C17}"/>
              </a:ext>
            </a:extLst>
          </p:cNvPr>
          <p:cNvSpPr txBox="1"/>
          <p:nvPr/>
        </p:nvSpPr>
        <p:spPr>
          <a:xfrm>
            <a:off x="1161519" y="3619500"/>
            <a:ext cx="10502294" cy="5138201"/>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a:rPr>
              <a:t>Batch effect ==</a:t>
            </a:r>
            <a:r>
              <a:rPr lang="en-US" sz="2800" dirty="0">
                <a:solidFill>
                  <a:srgbClr val="404040"/>
                </a:solidFill>
                <a:latin typeface="Montserrat"/>
              </a:rPr>
              <a:t> unwanted variation introduced by </a:t>
            </a:r>
            <a:r>
              <a:rPr lang="en-US" sz="2800" b="1" dirty="0">
                <a:solidFill>
                  <a:srgbClr val="404040"/>
                </a:solidFill>
                <a:latin typeface="Montserrat"/>
              </a:rPr>
              <a:t>technical procedures, </a:t>
            </a:r>
            <a:r>
              <a:rPr lang="en-US" sz="2800" dirty="0">
                <a:solidFill>
                  <a:srgbClr val="404040"/>
                </a:solidFill>
                <a:latin typeface="Montserrat"/>
              </a:rPr>
              <a:t>i.e. collection, handling, storage, or experimental protocol.</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Batch effects can be corrected during analysis, if they are </a:t>
            </a:r>
            <a:r>
              <a:rPr lang="en-US" sz="2800" b="1" dirty="0">
                <a:solidFill>
                  <a:srgbClr val="404040"/>
                </a:solidFill>
                <a:latin typeface="Montserrat"/>
              </a:rPr>
              <a:t>not</a:t>
            </a:r>
            <a:r>
              <a:rPr lang="en-US" sz="2800" dirty="0">
                <a:solidFill>
                  <a:srgbClr val="404040"/>
                </a:solidFill>
                <a:latin typeface="Montserrat"/>
              </a:rPr>
              <a:t> correlated with the outcome.</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If the batch effect </a:t>
            </a:r>
            <a:r>
              <a:rPr lang="en-US" sz="2800" b="1" dirty="0">
                <a:solidFill>
                  <a:srgbClr val="404040"/>
                </a:solidFill>
                <a:latin typeface="Montserrat"/>
              </a:rPr>
              <a:t>is</a:t>
            </a:r>
            <a:r>
              <a:rPr lang="en-US" sz="2800" dirty="0">
                <a:solidFill>
                  <a:srgbClr val="404040"/>
                </a:solidFill>
                <a:latin typeface="Montserrat"/>
              </a:rPr>
              <a:t> </a:t>
            </a:r>
            <a:r>
              <a:rPr lang="en-US" sz="2800" b="1" dirty="0">
                <a:solidFill>
                  <a:srgbClr val="404040"/>
                </a:solidFill>
                <a:latin typeface="Montserrat"/>
              </a:rPr>
              <a:t>correlated</a:t>
            </a:r>
            <a:r>
              <a:rPr lang="en-US" sz="2800" dirty="0">
                <a:solidFill>
                  <a:srgbClr val="404040"/>
                </a:solidFill>
                <a:latin typeface="Montserrat"/>
              </a:rPr>
              <a:t> with the outcome you </a:t>
            </a:r>
            <a:r>
              <a:rPr lang="en-US" sz="2800" dirty="0">
                <a:solidFill>
                  <a:srgbClr val="404040"/>
                </a:solidFill>
                <a:latin typeface="Montserrat" pitchFamily="2" charset="77"/>
              </a:rPr>
              <a:t>now have a </a:t>
            </a:r>
            <a:r>
              <a:rPr lang="en-US" sz="2800" b="1" dirty="0">
                <a:solidFill>
                  <a:srgbClr val="404040"/>
                </a:solidFill>
                <a:latin typeface="Montserrat" pitchFamily="2" charset="77"/>
              </a:rPr>
              <a:t>confounded</a:t>
            </a:r>
            <a:r>
              <a:rPr lang="en-US" sz="2800" dirty="0">
                <a:solidFill>
                  <a:srgbClr val="404040"/>
                </a:solidFill>
                <a:latin typeface="Montserrat" pitchFamily="2" charset="77"/>
              </a:rPr>
              <a:t> dataset (this can not be fixed!).</a:t>
            </a:r>
            <a:endParaRPr lang="en-US" sz="2800" dirty="0">
              <a:solidFill>
                <a:srgbClr val="404040"/>
              </a:solidFill>
              <a:latin typeface="Montserrat"/>
            </a:endParaRPr>
          </a:p>
        </p:txBody>
      </p:sp>
      <p:grpSp>
        <p:nvGrpSpPr>
          <p:cNvPr id="19" name="Graphic 10" descr="Scientist female outline">
            <a:extLst>
              <a:ext uri="{FF2B5EF4-FFF2-40B4-BE49-F238E27FC236}">
                <a16:creationId xmlns:a16="http://schemas.microsoft.com/office/drawing/2014/main" id="{11F33A1E-E08C-37EE-172C-6B4DBFC1008E}"/>
              </a:ext>
            </a:extLst>
          </p:cNvPr>
          <p:cNvGrpSpPr/>
          <p:nvPr/>
        </p:nvGrpSpPr>
        <p:grpSpPr>
          <a:xfrm>
            <a:off x="14020411" y="951866"/>
            <a:ext cx="1168296" cy="1296034"/>
            <a:chOff x="13620662" y="3390266"/>
            <a:chExt cx="685887" cy="753130"/>
          </a:xfrm>
          <a:solidFill>
            <a:srgbClr val="C00000"/>
          </a:solidFill>
        </p:grpSpPr>
        <p:sp>
          <p:nvSpPr>
            <p:cNvPr id="20" name="Freeform: Shape 19">
              <a:extLst>
                <a:ext uri="{FF2B5EF4-FFF2-40B4-BE49-F238E27FC236}">
                  <a16:creationId xmlns:a16="http://schemas.microsoft.com/office/drawing/2014/main" id="{8B8D5162-F143-97CD-FDF1-72D3530BE2BB}"/>
                </a:ext>
              </a:extLst>
            </p:cNvPr>
            <p:cNvSpPr/>
            <p:nvPr/>
          </p:nvSpPr>
          <p:spPr>
            <a:xfrm>
              <a:off x="13792200" y="3390266"/>
              <a:ext cx="514350" cy="753130"/>
            </a:xfrm>
            <a:custGeom>
              <a:avLst/>
              <a:gdLst>
                <a:gd name="connsiteX0" fmla="*/ 482451 w 514350"/>
                <a:gd name="connsiteY0" fmla="*/ 479180 h 753130"/>
                <a:gd name="connsiteX1" fmla="*/ 373628 w 514350"/>
                <a:gd name="connsiteY1" fmla="*/ 418658 h 753130"/>
                <a:gd name="connsiteX2" fmla="*/ 424301 w 514350"/>
                <a:gd name="connsiteY2" fmla="*/ 397045 h 753130"/>
                <a:gd name="connsiteX3" fmla="*/ 427256 w 514350"/>
                <a:gd name="connsiteY3" fmla="*/ 383903 h 753130"/>
                <a:gd name="connsiteX4" fmla="*/ 425767 w 514350"/>
                <a:gd name="connsiteY4" fmla="*/ 382091 h 753130"/>
                <a:gd name="connsiteX5" fmla="*/ 393821 w 514350"/>
                <a:gd name="connsiteY5" fmla="*/ 322665 h 753130"/>
                <a:gd name="connsiteX6" fmla="*/ 403346 w 514350"/>
                <a:gd name="connsiteY6" fmla="*/ 256599 h 753130"/>
                <a:gd name="connsiteX7" fmla="*/ 418081 w 514350"/>
                <a:gd name="connsiteY7" fmla="*/ 149014 h 753130"/>
                <a:gd name="connsiteX8" fmla="*/ 374952 w 514350"/>
                <a:gd name="connsiteY8" fmla="*/ 58984 h 753130"/>
                <a:gd name="connsiteX9" fmla="*/ 326869 w 514350"/>
                <a:gd name="connsiteY9" fmla="*/ 56050 h 753130"/>
                <a:gd name="connsiteX10" fmla="*/ 250146 w 514350"/>
                <a:gd name="connsiteY10" fmla="*/ 6901 h 753130"/>
                <a:gd name="connsiteX11" fmla="*/ 102003 w 514350"/>
                <a:gd name="connsiteY11" fmla="*/ 26047 h 753130"/>
                <a:gd name="connsiteX12" fmla="*/ 43977 w 514350"/>
                <a:gd name="connsiteY12" fmla="*/ 169455 h 753130"/>
                <a:gd name="connsiteX13" fmla="*/ 47996 w 514350"/>
                <a:gd name="connsiteY13" fmla="*/ 267496 h 753130"/>
                <a:gd name="connsiteX14" fmla="*/ 49206 w 514350"/>
                <a:gd name="connsiteY14" fmla="*/ 342839 h 753130"/>
                <a:gd name="connsiteX15" fmla="*/ 28394 w 514350"/>
                <a:gd name="connsiteY15" fmla="*/ 387606 h 753130"/>
                <a:gd name="connsiteX16" fmla="*/ 30407 w 514350"/>
                <a:gd name="connsiteY16" fmla="*/ 400925 h 753130"/>
                <a:gd name="connsiteX17" fmla="*/ 31509 w 514350"/>
                <a:gd name="connsiteY17" fmla="*/ 401627 h 753130"/>
                <a:gd name="connsiteX18" fmla="*/ 80963 w 514350"/>
                <a:gd name="connsiteY18" fmla="*/ 419734 h 753130"/>
                <a:gd name="connsiteX19" fmla="*/ 0 w 514350"/>
                <a:gd name="connsiteY19" fmla="*/ 460453 h 753130"/>
                <a:gd name="connsiteX20" fmla="*/ 0 w 514350"/>
                <a:gd name="connsiteY20" fmla="*/ 483675 h 753130"/>
                <a:gd name="connsiteX21" fmla="*/ 93345 w 514350"/>
                <a:gd name="connsiteY21" fmla="*/ 435345 h 753130"/>
                <a:gd name="connsiteX22" fmla="*/ 72771 w 514350"/>
                <a:gd name="connsiteY22" fmla="*/ 527300 h 753130"/>
                <a:gd name="connsiteX23" fmla="*/ 79979 w 514350"/>
                <a:gd name="connsiteY23" fmla="*/ 538679 h 753130"/>
                <a:gd name="connsiteX24" fmla="*/ 82058 w 514350"/>
                <a:gd name="connsiteY24" fmla="*/ 538911 h 753130"/>
                <a:gd name="connsiteX25" fmla="*/ 124549 w 514350"/>
                <a:gd name="connsiteY25" fmla="*/ 538911 h 753130"/>
                <a:gd name="connsiteX26" fmla="*/ 102641 w 514350"/>
                <a:gd name="connsiteY26" fmla="*/ 581135 h 753130"/>
                <a:gd name="connsiteX27" fmla="*/ 105956 w 514350"/>
                <a:gd name="connsiteY27" fmla="*/ 593518 h 753130"/>
                <a:gd name="connsiteX28" fmla="*/ 219170 w 514350"/>
                <a:gd name="connsiteY28" fmla="*/ 666089 h 753130"/>
                <a:gd name="connsiteX29" fmla="*/ 219170 w 514350"/>
                <a:gd name="connsiteY29" fmla="*/ 734354 h 753130"/>
                <a:gd name="connsiteX30" fmla="*/ 62503 w 514350"/>
                <a:gd name="connsiteY30" fmla="*/ 723286 h 753130"/>
                <a:gd name="connsiteX31" fmla="*/ 52083 w 514350"/>
                <a:gd name="connsiteY31" fmla="*/ 740527 h 753130"/>
                <a:gd name="connsiteX32" fmla="*/ 231772 w 514350"/>
                <a:gd name="connsiteY32" fmla="*/ 753109 h 753130"/>
                <a:gd name="connsiteX33" fmla="*/ 510569 w 514350"/>
                <a:gd name="connsiteY33" fmla="*/ 708342 h 753130"/>
                <a:gd name="connsiteX34" fmla="*/ 514350 w 514350"/>
                <a:gd name="connsiteY34" fmla="*/ 705484 h 753130"/>
                <a:gd name="connsiteX35" fmla="*/ 514350 w 514350"/>
                <a:gd name="connsiteY35" fmla="*/ 543388 h 753130"/>
                <a:gd name="connsiteX36" fmla="*/ 482451 w 514350"/>
                <a:gd name="connsiteY36" fmla="*/ 479180 h 753130"/>
                <a:gd name="connsiteX37" fmla="*/ 309096 w 514350"/>
                <a:gd name="connsiteY37" fmla="*/ 533767 h 753130"/>
                <a:gd name="connsiteX38" fmla="*/ 334166 w 514350"/>
                <a:gd name="connsiteY38" fmla="*/ 582183 h 753130"/>
                <a:gd name="connsiteX39" fmla="*/ 246307 w 514350"/>
                <a:gd name="connsiteY39" fmla="*/ 638495 h 753130"/>
                <a:gd name="connsiteX40" fmla="*/ 318697 w 514350"/>
                <a:gd name="connsiteY40" fmla="*/ 421744 h 753130"/>
                <a:gd name="connsiteX41" fmla="*/ 344586 w 514350"/>
                <a:gd name="connsiteY41" fmla="*/ 434022 h 753130"/>
                <a:gd name="connsiteX42" fmla="*/ 363779 w 514350"/>
                <a:gd name="connsiteY42" fmla="*/ 519861 h 753130"/>
                <a:gd name="connsiteX43" fmla="*/ 317525 w 514350"/>
                <a:gd name="connsiteY43" fmla="*/ 519861 h 753130"/>
                <a:gd name="connsiteX44" fmla="*/ 307999 w 514350"/>
                <a:gd name="connsiteY44" fmla="*/ 529385 h 753130"/>
                <a:gd name="connsiteX45" fmla="*/ 309067 w 514350"/>
                <a:gd name="connsiteY45" fmla="*/ 533767 h 753130"/>
                <a:gd name="connsiteX46" fmla="*/ 228886 w 514350"/>
                <a:gd name="connsiteY46" fmla="*/ 630541 h 753130"/>
                <a:gd name="connsiteX47" fmla="*/ 154362 w 514350"/>
                <a:gd name="connsiteY47" fmla="*/ 407552 h 753130"/>
                <a:gd name="connsiteX48" fmla="*/ 153410 w 514350"/>
                <a:gd name="connsiteY48" fmla="*/ 405970 h 753130"/>
                <a:gd name="connsiteX49" fmla="*/ 161925 w 514350"/>
                <a:gd name="connsiteY49" fmla="*/ 382091 h 753130"/>
                <a:gd name="connsiteX50" fmla="*/ 161925 w 514350"/>
                <a:gd name="connsiteY50" fmla="*/ 365022 h 753130"/>
                <a:gd name="connsiteX51" fmla="*/ 295332 w 514350"/>
                <a:gd name="connsiteY51" fmla="*/ 365070 h 753130"/>
                <a:gd name="connsiteX52" fmla="*/ 295332 w 514350"/>
                <a:gd name="connsiteY52" fmla="*/ 382091 h 753130"/>
                <a:gd name="connsiteX53" fmla="*/ 303857 w 514350"/>
                <a:gd name="connsiteY53" fmla="*/ 406008 h 753130"/>
                <a:gd name="connsiteX54" fmla="*/ 228686 w 514350"/>
                <a:gd name="connsiteY54" fmla="*/ 362584 h 753130"/>
                <a:gd name="connsiteX55" fmla="*/ 104861 w 514350"/>
                <a:gd name="connsiteY55" fmla="*/ 238759 h 753130"/>
                <a:gd name="connsiteX56" fmla="*/ 104861 w 514350"/>
                <a:gd name="connsiteY56" fmla="*/ 200326 h 753130"/>
                <a:gd name="connsiteX57" fmla="*/ 225133 w 514350"/>
                <a:gd name="connsiteY57" fmla="*/ 171351 h 753130"/>
                <a:gd name="connsiteX58" fmla="*/ 234934 w 514350"/>
                <a:gd name="connsiteY58" fmla="*/ 166455 h 753130"/>
                <a:gd name="connsiteX59" fmla="*/ 306562 w 514350"/>
                <a:gd name="connsiteY59" fmla="*/ 119696 h 753130"/>
                <a:gd name="connsiteX60" fmla="*/ 323136 w 514350"/>
                <a:gd name="connsiteY60" fmla="*/ 184743 h 753130"/>
                <a:gd name="connsiteX61" fmla="*/ 350091 w 514350"/>
                <a:gd name="connsiteY61" fmla="*/ 213022 h 753130"/>
                <a:gd name="connsiteX62" fmla="*/ 352520 w 514350"/>
                <a:gd name="connsiteY62" fmla="*/ 214670 h 753130"/>
                <a:gd name="connsiteX63" fmla="*/ 352520 w 514350"/>
                <a:gd name="connsiteY63" fmla="*/ 238759 h 753130"/>
                <a:gd name="connsiteX64" fmla="*/ 228686 w 514350"/>
                <a:gd name="connsiteY64" fmla="*/ 362584 h 753130"/>
                <a:gd name="connsiteX65" fmla="*/ 371475 w 514350"/>
                <a:gd name="connsiteY65" fmla="*/ 210184 h 753130"/>
                <a:gd name="connsiteX66" fmla="*/ 369094 w 514350"/>
                <a:gd name="connsiteY66" fmla="*/ 203793 h 753130"/>
                <a:gd name="connsiteX67" fmla="*/ 360655 w 514350"/>
                <a:gd name="connsiteY67" fmla="*/ 197125 h 753130"/>
                <a:gd name="connsiteX68" fmla="*/ 339785 w 514350"/>
                <a:gd name="connsiteY68" fmla="*/ 175408 h 753130"/>
                <a:gd name="connsiteX69" fmla="*/ 325393 w 514350"/>
                <a:gd name="connsiteY69" fmla="*/ 116839 h 753130"/>
                <a:gd name="connsiteX70" fmla="*/ 307029 w 514350"/>
                <a:gd name="connsiteY70" fmla="*/ 100942 h 753130"/>
                <a:gd name="connsiteX71" fmla="*/ 306886 w 514350"/>
                <a:gd name="connsiteY71" fmla="*/ 100942 h 753130"/>
                <a:gd name="connsiteX72" fmla="*/ 294037 w 514350"/>
                <a:gd name="connsiteY72" fmla="*/ 106047 h 753130"/>
                <a:gd name="connsiteX73" fmla="*/ 226409 w 514350"/>
                <a:gd name="connsiteY73" fmla="*/ 149386 h 753130"/>
                <a:gd name="connsiteX74" fmla="*/ 216960 w 514350"/>
                <a:gd name="connsiteY74" fmla="*/ 154148 h 753130"/>
                <a:gd name="connsiteX75" fmla="*/ 95317 w 514350"/>
                <a:gd name="connsiteY75" fmla="*/ 181609 h 753130"/>
                <a:gd name="connsiteX76" fmla="*/ 85792 w 514350"/>
                <a:gd name="connsiteY76" fmla="*/ 191134 h 753130"/>
                <a:gd name="connsiteX77" fmla="*/ 85792 w 514350"/>
                <a:gd name="connsiteY77" fmla="*/ 191134 h 753130"/>
                <a:gd name="connsiteX78" fmla="*/ 85792 w 514350"/>
                <a:gd name="connsiteY78" fmla="*/ 238759 h 753130"/>
                <a:gd name="connsiteX79" fmla="*/ 142875 w 514350"/>
                <a:gd name="connsiteY79" fmla="*/ 352764 h 753130"/>
                <a:gd name="connsiteX80" fmla="*/ 142875 w 514350"/>
                <a:gd name="connsiteY80" fmla="*/ 382091 h 753130"/>
                <a:gd name="connsiteX81" fmla="*/ 131626 w 514350"/>
                <a:gd name="connsiteY81" fmla="*/ 399379 h 753130"/>
                <a:gd name="connsiteX82" fmla="*/ 50273 w 514350"/>
                <a:gd name="connsiteY82" fmla="*/ 389521 h 753130"/>
                <a:gd name="connsiteX83" fmla="*/ 68047 w 514350"/>
                <a:gd name="connsiteY83" fmla="*/ 345439 h 753130"/>
                <a:gd name="connsiteX84" fmla="*/ 66989 w 514350"/>
                <a:gd name="connsiteY84" fmla="*/ 266229 h 753130"/>
                <a:gd name="connsiteX85" fmla="*/ 63008 w 514350"/>
                <a:gd name="connsiteY85" fmla="*/ 169436 h 753130"/>
                <a:gd name="connsiteX86" fmla="*/ 111890 w 514350"/>
                <a:gd name="connsiteY86" fmla="*/ 42287 h 753130"/>
                <a:gd name="connsiteX87" fmla="*/ 244783 w 514350"/>
                <a:gd name="connsiteY87" fmla="*/ 25142 h 753130"/>
                <a:gd name="connsiteX88" fmla="*/ 314049 w 514350"/>
                <a:gd name="connsiteY88" fmla="*/ 71033 h 753130"/>
                <a:gd name="connsiteX89" fmla="*/ 324526 w 514350"/>
                <a:gd name="connsiteY89" fmla="*/ 75872 h 753130"/>
                <a:gd name="connsiteX90" fmla="*/ 365484 w 514350"/>
                <a:gd name="connsiteY90" fmla="*/ 75520 h 753130"/>
                <a:gd name="connsiteX91" fmla="*/ 398955 w 514350"/>
                <a:gd name="connsiteY91" fmla="*/ 148919 h 753130"/>
                <a:gd name="connsiteX92" fmla="*/ 384572 w 514350"/>
                <a:gd name="connsiteY92" fmla="*/ 252913 h 753130"/>
                <a:gd name="connsiteX93" fmla="*/ 374771 w 514350"/>
                <a:gd name="connsiteY93" fmla="*/ 324008 h 753130"/>
                <a:gd name="connsiteX94" fmla="*/ 403965 w 514350"/>
                <a:gd name="connsiteY94" fmla="*/ 386530 h 753130"/>
                <a:gd name="connsiteX95" fmla="*/ 325222 w 514350"/>
                <a:gd name="connsiteY95" fmla="*/ 399112 h 753130"/>
                <a:gd name="connsiteX96" fmla="*/ 314344 w 514350"/>
                <a:gd name="connsiteY96" fmla="*/ 382044 h 753130"/>
                <a:gd name="connsiteX97" fmla="*/ 314344 w 514350"/>
                <a:gd name="connsiteY97" fmla="*/ 352840 h 753130"/>
                <a:gd name="connsiteX98" fmla="*/ 371570 w 514350"/>
                <a:gd name="connsiteY98" fmla="*/ 238759 h 753130"/>
                <a:gd name="connsiteX99" fmla="*/ 123577 w 514350"/>
                <a:gd name="connsiteY99" fmla="*/ 582192 h 753130"/>
                <a:gd name="connsiteX100" fmla="*/ 148647 w 514350"/>
                <a:gd name="connsiteY100" fmla="*/ 533767 h 753130"/>
                <a:gd name="connsiteX101" fmla="*/ 144571 w 514350"/>
                <a:gd name="connsiteY101" fmla="*/ 520929 h 753130"/>
                <a:gd name="connsiteX102" fmla="*/ 140198 w 514350"/>
                <a:gd name="connsiteY102" fmla="*/ 519861 h 753130"/>
                <a:gd name="connsiteX103" fmla="*/ 93926 w 514350"/>
                <a:gd name="connsiteY103" fmla="*/ 519861 h 753130"/>
                <a:gd name="connsiteX104" fmla="*/ 113071 w 514350"/>
                <a:gd name="connsiteY104" fmla="*/ 434307 h 753130"/>
                <a:gd name="connsiteX105" fmla="*/ 139532 w 514350"/>
                <a:gd name="connsiteY105" fmla="*/ 423296 h 753130"/>
                <a:gd name="connsiteX106" fmla="*/ 211455 w 514350"/>
                <a:gd name="connsiteY106" fmla="*/ 638495 h 753130"/>
                <a:gd name="connsiteX107" fmla="*/ 495300 w 514350"/>
                <a:gd name="connsiteY107" fmla="*/ 695740 h 753130"/>
                <a:gd name="connsiteX108" fmla="*/ 238220 w 514350"/>
                <a:gd name="connsiteY108" fmla="*/ 734411 h 753130"/>
                <a:gd name="connsiteX109" fmla="*/ 238220 w 514350"/>
                <a:gd name="connsiteY109" fmla="*/ 666289 h 753130"/>
                <a:gd name="connsiteX110" fmla="*/ 351739 w 514350"/>
                <a:gd name="connsiteY110" fmla="*/ 593537 h 753130"/>
                <a:gd name="connsiteX111" fmla="*/ 355044 w 514350"/>
                <a:gd name="connsiteY111" fmla="*/ 581154 h 753130"/>
                <a:gd name="connsiteX112" fmla="*/ 333137 w 514350"/>
                <a:gd name="connsiteY112" fmla="*/ 538930 h 753130"/>
                <a:gd name="connsiteX113" fmla="*/ 375666 w 514350"/>
                <a:gd name="connsiteY113" fmla="*/ 538930 h 753130"/>
                <a:gd name="connsiteX114" fmla="*/ 385194 w 514350"/>
                <a:gd name="connsiteY114" fmla="*/ 529408 h 753130"/>
                <a:gd name="connsiteX115" fmla="*/ 384962 w 514350"/>
                <a:gd name="connsiteY115" fmla="*/ 527319 h 753130"/>
                <a:gd name="connsiteX116" fmla="*/ 364426 w 514350"/>
                <a:gd name="connsiteY116" fmla="*/ 435498 h 753130"/>
                <a:gd name="connsiteX117" fmla="*/ 470154 w 514350"/>
                <a:gd name="connsiteY117" fmla="*/ 493724 h 753130"/>
                <a:gd name="connsiteX118" fmla="*/ 495300 w 514350"/>
                <a:gd name="connsiteY118" fmla="*/ 543559 h 75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14350" h="753130">
                  <a:moveTo>
                    <a:pt x="482451" y="479180"/>
                  </a:moveTo>
                  <a:cubicBezTo>
                    <a:pt x="449704" y="453230"/>
                    <a:pt x="412948" y="432788"/>
                    <a:pt x="373628" y="418658"/>
                  </a:cubicBezTo>
                  <a:cubicBezTo>
                    <a:pt x="391455" y="413885"/>
                    <a:pt x="408516" y="406608"/>
                    <a:pt x="424301" y="397045"/>
                  </a:cubicBezTo>
                  <a:cubicBezTo>
                    <a:pt x="428746" y="394233"/>
                    <a:pt x="430069" y="388348"/>
                    <a:pt x="427256" y="383903"/>
                  </a:cubicBezTo>
                  <a:cubicBezTo>
                    <a:pt x="426836" y="383240"/>
                    <a:pt x="426336" y="382631"/>
                    <a:pt x="425767" y="382091"/>
                  </a:cubicBezTo>
                  <a:cubicBezTo>
                    <a:pt x="425472" y="381815"/>
                    <a:pt x="396050" y="353516"/>
                    <a:pt x="393821" y="322665"/>
                  </a:cubicBezTo>
                  <a:cubicBezTo>
                    <a:pt x="394917" y="300392"/>
                    <a:pt x="398106" y="278273"/>
                    <a:pt x="403346" y="256599"/>
                  </a:cubicBezTo>
                  <a:cubicBezTo>
                    <a:pt x="411341" y="221228"/>
                    <a:pt x="416271" y="185233"/>
                    <a:pt x="418081" y="149014"/>
                  </a:cubicBezTo>
                  <a:cubicBezTo>
                    <a:pt x="418081" y="102418"/>
                    <a:pt x="405584" y="76339"/>
                    <a:pt x="374952" y="58984"/>
                  </a:cubicBezTo>
                  <a:cubicBezTo>
                    <a:pt x="361550" y="51364"/>
                    <a:pt x="338757" y="53984"/>
                    <a:pt x="326869" y="56050"/>
                  </a:cubicBezTo>
                  <a:cubicBezTo>
                    <a:pt x="318611" y="44925"/>
                    <a:pt x="296523" y="21351"/>
                    <a:pt x="250146" y="6901"/>
                  </a:cubicBezTo>
                  <a:cubicBezTo>
                    <a:pt x="200194" y="-6812"/>
                    <a:pt x="146828" y="85"/>
                    <a:pt x="102003" y="26047"/>
                  </a:cubicBezTo>
                  <a:cubicBezTo>
                    <a:pt x="60789" y="52717"/>
                    <a:pt x="43977" y="94217"/>
                    <a:pt x="43977" y="169455"/>
                  </a:cubicBezTo>
                  <a:cubicBezTo>
                    <a:pt x="43977" y="206441"/>
                    <a:pt x="46120" y="238883"/>
                    <a:pt x="47996" y="267496"/>
                  </a:cubicBezTo>
                  <a:cubicBezTo>
                    <a:pt x="50706" y="292520"/>
                    <a:pt x="51111" y="317740"/>
                    <a:pt x="49206" y="342839"/>
                  </a:cubicBezTo>
                  <a:cubicBezTo>
                    <a:pt x="46216" y="359297"/>
                    <a:pt x="39051" y="374712"/>
                    <a:pt x="28394" y="387606"/>
                  </a:cubicBezTo>
                  <a:cubicBezTo>
                    <a:pt x="25272" y="391840"/>
                    <a:pt x="26173" y="397803"/>
                    <a:pt x="30407" y="400925"/>
                  </a:cubicBezTo>
                  <a:cubicBezTo>
                    <a:pt x="30757" y="401184"/>
                    <a:pt x="31126" y="401418"/>
                    <a:pt x="31509" y="401627"/>
                  </a:cubicBezTo>
                  <a:cubicBezTo>
                    <a:pt x="47154" y="409748"/>
                    <a:pt x="63773" y="415833"/>
                    <a:pt x="80963" y="419734"/>
                  </a:cubicBezTo>
                  <a:cubicBezTo>
                    <a:pt x="52685" y="430574"/>
                    <a:pt x="25562" y="444215"/>
                    <a:pt x="0" y="460453"/>
                  </a:cubicBezTo>
                  <a:lnTo>
                    <a:pt x="0" y="483675"/>
                  </a:lnTo>
                  <a:cubicBezTo>
                    <a:pt x="28919" y="463638"/>
                    <a:pt x="60290" y="447396"/>
                    <a:pt x="93345" y="435345"/>
                  </a:cubicBezTo>
                  <a:lnTo>
                    <a:pt x="72771" y="527300"/>
                  </a:lnTo>
                  <a:cubicBezTo>
                    <a:pt x="71618" y="532433"/>
                    <a:pt x="74846" y="537528"/>
                    <a:pt x="79979" y="538679"/>
                  </a:cubicBezTo>
                  <a:cubicBezTo>
                    <a:pt x="80662" y="538833"/>
                    <a:pt x="81359" y="538910"/>
                    <a:pt x="82058" y="538911"/>
                  </a:cubicBezTo>
                  <a:lnTo>
                    <a:pt x="124549" y="538911"/>
                  </a:lnTo>
                  <a:lnTo>
                    <a:pt x="102641" y="581135"/>
                  </a:lnTo>
                  <a:cubicBezTo>
                    <a:pt x="100388" y="585499"/>
                    <a:pt x="101824" y="590862"/>
                    <a:pt x="105956" y="593518"/>
                  </a:cubicBezTo>
                  <a:lnTo>
                    <a:pt x="219170" y="666089"/>
                  </a:lnTo>
                  <a:lnTo>
                    <a:pt x="219170" y="734354"/>
                  </a:lnTo>
                  <a:cubicBezTo>
                    <a:pt x="166760" y="734152"/>
                    <a:pt x="114421" y="730455"/>
                    <a:pt x="62503" y="723286"/>
                  </a:cubicBezTo>
                  <a:cubicBezTo>
                    <a:pt x="60228" y="729677"/>
                    <a:pt x="56682" y="735541"/>
                    <a:pt x="52083" y="740527"/>
                  </a:cubicBezTo>
                  <a:cubicBezTo>
                    <a:pt x="111574" y="749262"/>
                    <a:pt x="171643" y="753468"/>
                    <a:pt x="231772" y="753109"/>
                  </a:cubicBezTo>
                  <a:cubicBezTo>
                    <a:pt x="351787" y="753109"/>
                    <a:pt x="470849" y="738174"/>
                    <a:pt x="510569" y="708342"/>
                  </a:cubicBezTo>
                  <a:lnTo>
                    <a:pt x="514350" y="705484"/>
                  </a:lnTo>
                  <a:lnTo>
                    <a:pt x="514350" y="543388"/>
                  </a:lnTo>
                  <a:cubicBezTo>
                    <a:pt x="513359" y="518415"/>
                    <a:pt x="501753" y="495054"/>
                    <a:pt x="482451" y="479180"/>
                  </a:cubicBezTo>
                  <a:close/>
                  <a:moveTo>
                    <a:pt x="309096" y="533767"/>
                  </a:moveTo>
                  <a:lnTo>
                    <a:pt x="334166" y="582183"/>
                  </a:lnTo>
                  <a:lnTo>
                    <a:pt x="246307" y="638495"/>
                  </a:lnTo>
                  <a:lnTo>
                    <a:pt x="318697" y="421744"/>
                  </a:lnTo>
                  <a:lnTo>
                    <a:pt x="344586" y="434022"/>
                  </a:lnTo>
                  <a:lnTo>
                    <a:pt x="363779" y="519861"/>
                  </a:lnTo>
                  <a:lnTo>
                    <a:pt x="317525" y="519861"/>
                  </a:lnTo>
                  <a:cubicBezTo>
                    <a:pt x="312265" y="519861"/>
                    <a:pt x="308000" y="524124"/>
                    <a:pt x="307999" y="529385"/>
                  </a:cubicBezTo>
                  <a:cubicBezTo>
                    <a:pt x="307999" y="530910"/>
                    <a:pt x="308365" y="532413"/>
                    <a:pt x="309067" y="533767"/>
                  </a:cubicBezTo>
                  <a:close/>
                  <a:moveTo>
                    <a:pt x="228886" y="630541"/>
                  </a:moveTo>
                  <a:lnTo>
                    <a:pt x="154362" y="407552"/>
                  </a:lnTo>
                  <a:cubicBezTo>
                    <a:pt x="154097" y="406994"/>
                    <a:pt x="153778" y="406465"/>
                    <a:pt x="153410" y="405970"/>
                  </a:cubicBezTo>
                  <a:cubicBezTo>
                    <a:pt x="158905" y="399224"/>
                    <a:pt x="161911" y="390792"/>
                    <a:pt x="161925" y="382091"/>
                  </a:cubicBezTo>
                  <a:lnTo>
                    <a:pt x="161925" y="365022"/>
                  </a:lnTo>
                  <a:cubicBezTo>
                    <a:pt x="203626" y="387193"/>
                    <a:pt x="253615" y="387211"/>
                    <a:pt x="295332" y="365070"/>
                  </a:cubicBezTo>
                  <a:lnTo>
                    <a:pt x="295332" y="382091"/>
                  </a:lnTo>
                  <a:cubicBezTo>
                    <a:pt x="295343" y="390807"/>
                    <a:pt x="298353" y="399251"/>
                    <a:pt x="303857" y="406008"/>
                  </a:cubicBezTo>
                  <a:close/>
                  <a:moveTo>
                    <a:pt x="228686" y="362584"/>
                  </a:moveTo>
                  <a:cubicBezTo>
                    <a:pt x="160330" y="362511"/>
                    <a:pt x="104934" y="307115"/>
                    <a:pt x="104861" y="238759"/>
                  </a:cubicBezTo>
                  <a:lnTo>
                    <a:pt x="104861" y="200326"/>
                  </a:lnTo>
                  <a:cubicBezTo>
                    <a:pt x="146200" y="196890"/>
                    <a:pt x="186764" y="187117"/>
                    <a:pt x="225133" y="171351"/>
                  </a:cubicBezTo>
                  <a:lnTo>
                    <a:pt x="234934" y="166455"/>
                  </a:lnTo>
                  <a:cubicBezTo>
                    <a:pt x="261269" y="155006"/>
                    <a:pt x="285484" y="139198"/>
                    <a:pt x="306562" y="119696"/>
                  </a:cubicBezTo>
                  <a:cubicBezTo>
                    <a:pt x="308172" y="130907"/>
                    <a:pt x="314182" y="168731"/>
                    <a:pt x="323136" y="184743"/>
                  </a:cubicBezTo>
                  <a:cubicBezTo>
                    <a:pt x="329501" y="196358"/>
                    <a:pt x="338794" y="206107"/>
                    <a:pt x="350091" y="213022"/>
                  </a:cubicBezTo>
                  <a:cubicBezTo>
                    <a:pt x="350930" y="213584"/>
                    <a:pt x="351749" y="214137"/>
                    <a:pt x="352520" y="214670"/>
                  </a:cubicBezTo>
                  <a:lnTo>
                    <a:pt x="352520" y="238759"/>
                  </a:lnTo>
                  <a:cubicBezTo>
                    <a:pt x="352441" y="307117"/>
                    <a:pt x="297044" y="362511"/>
                    <a:pt x="228686" y="362584"/>
                  </a:cubicBezTo>
                  <a:close/>
                  <a:moveTo>
                    <a:pt x="371475" y="210184"/>
                  </a:moveTo>
                  <a:cubicBezTo>
                    <a:pt x="371507" y="207831"/>
                    <a:pt x="370658" y="205551"/>
                    <a:pt x="369094" y="203793"/>
                  </a:cubicBezTo>
                  <a:cubicBezTo>
                    <a:pt x="366565" y="201232"/>
                    <a:pt x="363731" y="198993"/>
                    <a:pt x="360655" y="197125"/>
                  </a:cubicBezTo>
                  <a:cubicBezTo>
                    <a:pt x="351888" y="191874"/>
                    <a:pt x="344683" y="184377"/>
                    <a:pt x="339785" y="175408"/>
                  </a:cubicBezTo>
                  <a:cubicBezTo>
                    <a:pt x="332456" y="156595"/>
                    <a:pt x="327618" y="136906"/>
                    <a:pt x="325393" y="116839"/>
                  </a:cubicBezTo>
                  <a:cubicBezTo>
                    <a:pt x="324016" y="107744"/>
                    <a:pt x="316227" y="101002"/>
                    <a:pt x="307029" y="100942"/>
                  </a:cubicBezTo>
                  <a:lnTo>
                    <a:pt x="306886" y="100942"/>
                  </a:lnTo>
                  <a:cubicBezTo>
                    <a:pt x="302101" y="100900"/>
                    <a:pt x="297489" y="102732"/>
                    <a:pt x="294037" y="106047"/>
                  </a:cubicBezTo>
                  <a:cubicBezTo>
                    <a:pt x="273948" y="124005"/>
                    <a:pt x="251117" y="138636"/>
                    <a:pt x="226409" y="149386"/>
                  </a:cubicBezTo>
                  <a:lnTo>
                    <a:pt x="216960" y="154148"/>
                  </a:lnTo>
                  <a:cubicBezTo>
                    <a:pt x="178276" y="170172"/>
                    <a:pt x="137134" y="179460"/>
                    <a:pt x="95317" y="181609"/>
                  </a:cubicBezTo>
                  <a:cubicBezTo>
                    <a:pt x="90056" y="181609"/>
                    <a:pt x="85792" y="185873"/>
                    <a:pt x="85792" y="191134"/>
                  </a:cubicBezTo>
                  <a:lnTo>
                    <a:pt x="85792" y="191134"/>
                  </a:lnTo>
                  <a:lnTo>
                    <a:pt x="85792" y="238759"/>
                  </a:lnTo>
                  <a:cubicBezTo>
                    <a:pt x="85821" y="283626"/>
                    <a:pt x="106969" y="325861"/>
                    <a:pt x="142875" y="352764"/>
                  </a:cubicBezTo>
                  <a:lnTo>
                    <a:pt x="142875" y="382091"/>
                  </a:lnTo>
                  <a:cubicBezTo>
                    <a:pt x="142865" y="389569"/>
                    <a:pt x="138459" y="396342"/>
                    <a:pt x="131626" y="399379"/>
                  </a:cubicBezTo>
                  <a:cubicBezTo>
                    <a:pt x="105842" y="411142"/>
                    <a:pt x="67932" y="397350"/>
                    <a:pt x="50273" y="389521"/>
                  </a:cubicBezTo>
                  <a:cubicBezTo>
                    <a:pt x="59554" y="376414"/>
                    <a:pt x="65641" y="361318"/>
                    <a:pt x="68047" y="345439"/>
                  </a:cubicBezTo>
                  <a:cubicBezTo>
                    <a:pt x="70208" y="319062"/>
                    <a:pt x="69853" y="292539"/>
                    <a:pt x="66989" y="266229"/>
                  </a:cubicBezTo>
                  <a:cubicBezTo>
                    <a:pt x="65084" y="237902"/>
                    <a:pt x="63008" y="205803"/>
                    <a:pt x="63008" y="169436"/>
                  </a:cubicBezTo>
                  <a:cubicBezTo>
                    <a:pt x="63008" y="101570"/>
                    <a:pt x="77295" y="64661"/>
                    <a:pt x="111890" y="42287"/>
                  </a:cubicBezTo>
                  <a:cubicBezTo>
                    <a:pt x="152128" y="19075"/>
                    <a:pt x="199972" y="12903"/>
                    <a:pt x="244783" y="25142"/>
                  </a:cubicBezTo>
                  <a:cubicBezTo>
                    <a:pt x="297380" y="41525"/>
                    <a:pt x="313915" y="70805"/>
                    <a:pt x="314049" y="71033"/>
                  </a:cubicBezTo>
                  <a:cubicBezTo>
                    <a:pt x="316056" y="74819"/>
                    <a:pt x="320343" y="76800"/>
                    <a:pt x="324526" y="75872"/>
                  </a:cubicBezTo>
                  <a:cubicBezTo>
                    <a:pt x="336909" y="73072"/>
                    <a:pt x="357759" y="71109"/>
                    <a:pt x="365484" y="75520"/>
                  </a:cubicBezTo>
                  <a:cubicBezTo>
                    <a:pt x="386144" y="87216"/>
                    <a:pt x="398955" y="103580"/>
                    <a:pt x="398955" y="148919"/>
                  </a:cubicBezTo>
                  <a:cubicBezTo>
                    <a:pt x="397118" y="183929"/>
                    <a:pt x="392306" y="218719"/>
                    <a:pt x="384572" y="252913"/>
                  </a:cubicBezTo>
                  <a:cubicBezTo>
                    <a:pt x="378860" y="276209"/>
                    <a:pt x="375576" y="300035"/>
                    <a:pt x="374771" y="324008"/>
                  </a:cubicBezTo>
                  <a:cubicBezTo>
                    <a:pt x="378008" y="347306"/>
                    <a:pt x="388180" y="369091"/>
                    <a:pt x="403965" y="386530"/>
                  </a:cubicBezTo>
                  <a:cubicBezTo>
                    <a:pt x="386553" y="395521"/>
                    <a:pt x="350349" y="410866"/>
                    <a:pt x="325222" y="399112"/>
                  </a:cubicBezTo>
                  <a:cubicBezTo>
                    <a:pt x="318596" y="396009"/>
                    <a:pt x="314358" y="389360"/>
                    <a:pt x="314344" y="382044"/>
                  </a:cubicBezTo>
                  <a:lnTo>
                    <a:pt x="314344" y="352840"/>
                  </a:lnTo>
                  <a:cubicBezTo>
                    <a:pt x="350321" y="325947"/>
                    <a:pt x="371525" y="283676"/>
                    <a:pt x="371570" y="238759"/>
                  </a:cubicBezTo>
                  <a:close/>
                  <a:moveTo>
                    <a:pt x="123577" y="582192"/>
                  </a:moveTo>
                  <a:lnTo>
                    <a:pt x="148647" y="533767"/>
                  </a:lnTo>
                  <a:cubicBezTo>
                    <a:pt x="151067" y="529096"/>
                    <a:pt x="149242" y="523348"/>
                    <a:pt x="144571" y="520929"/>
                  </a:cubicBezTo>
                  <a:cubicBezTo>
                    <a:pt x="143220" y="520228"/>
                    <a:pt x="141721" y="519862"/>
                    <a:pt x="140198" y="519861"/>
                  </a:cubicBezTo>
                  <a:lnTo>
                    <a:pt x="93926" y="519861"/>
                  </a:lnTo>
                  <a:lnTo>
                    <a:pt x="113071" y="434307"/>
                  </a:lnTo>
                  <a:lnTo>
                    <a:pt x="139532" y="423296"/>
                  </a:lnTo>
                  <a:lnTo>
                    <a:pt x="211455" y="638495"/>
                  </a:lnTo>
                  <a:close/>
                  <a:moveTo>
                    <a:pt x="495300" y="695740"/>
                  </a:moveTo>
                  <a:cubicBezTo>
                    <a:pt x="455628" y="721162"/>
                    <a:pt x="348072" y="734059"/>
                    <a:pt x="238220" y="734411"/>
                  </a:cubicBezTo>
                  <a:lnTo>
                    <a:pt x="238220" y="666289"/>
                  </a:lnTo>
                  <a:lnTo>
                    <a:pt x="351739" y="593537"/>
                  </a:lnTo>
                  <a:cubicBezTo>
                    <a:pt x="355868" y="590878"/>
                    <a:pt x="357299" y="585517"/>
                    <a:pt x="355044" y="581154"/>
                  </a:cubicBezTo>
                  <a:lnTo>
                    <a:pt x="333137" y="538930"/>
                  </a:lnTo>
                  <a:lnTo>
                    <a:pt x="375666" y="538930"/>
                  </a:lnTo>
                  <a:cubicBezTo>
                    <a:pt x="380927" y="538932"/>
                    <a:pt x="385192" y="534668"/>
                    <a:pt x="385194" y="529408"/>
                  </a:cubicBezTo>
                  <a:cubicBezTo>
                    <a:pt x="385194" y="528705"/>
                    <a:pt x="385117" y="528005"/>
                    <a:pt x="384962" y="527319"/>
                  </a:cubicBezTo>
                  <a:lnTo>
                    <a:pt x="364426" y="435498"/>
                  </a:lnTo>
                  <a:cubicBezTo>
                    <a:pt x="402619" y="448988"/>
                    <a:pt x="438337" y="468658"/>
                    <a:pt x="470154" y="493724"/>
                  </a:cubicBezTo>
                  <a:cubicBezTo>
                    <a:pt x="485321" y="505940"/>
                    <a:pt x="494485" y="524101"/>
                    <a:pt x="495300" y="543559"/>
                  </a:cubicBezTo>
                  <a:close/>
                </a:path>
              </a:pathLst>
            </a:custGeom>
            <a:solidFill>
              <a:srgbClr val="C00000"/>
            </a:solidFill>
            <a:ln w="9525"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7EA04693-5E52-9CCE-00EA-EC369639049C}"/>
                </a:ext>
              </a:extLst>
            </p:cNvPr>
            <p:cNvSpPr/>
            <p:nvPr/>
          </p:nvSpPr>
          <p:spPr>
            <a:xfrm>
              <a:off x="13620662" y="3795521"/>
              <a:ext cx="218213" cy="332616"/>
            </a:xfrm>
            <a:custGeom>
              <a:avLst/>
              <a:gdLst>
                <a:gd name="connsiteX0" fmla="*/ 152487 w 218213"/>
                <a:gd name="connsiteY0" fmla="*/ 144970 h 332616"/>
                <a:gd name="connsiteX1" fmla="*/ 152487 w 218213"/>
                <a:gd name="connsiteY1" fmla="*/ 48768 h 332616"/>
                <a:gd name="connsiteX2" fmla="*/ 168680 w 218213"/>
                <a:gd name="connsiteY2" fmla="*/ 20193 h 332616"/>
                <a:gd name="connsiteX3" fmla="*/ 173781 w 218213"/>
                <a:gd name="connsiteY3" fmla="*/ 6583 h 332616"/>
                <a:gd name="connsiteX4" fmla="*/ 173442 w 218213"/>
                <a:gd name="connsiteY4" fmla="*/ 5905 h 332616"/>
                <a:gd name="connsiteX5" fmla="*/ 164794 w 218213"/>
                <a:gd name="connsiteY5" fmla="*/ 0 h 332616"/>
                <a:gd name="connsiteX6" fmla="*/ 162965 w 218213"/>
                <a:gd name="connsiteY6" fmla="*/ 191 h 332616"/>
                <a:gd name="connsiteX7" fmla="*/ 54380 w 218213"/>
                <a:gd name="connsiteY7" fmla="*/ 191 h 332616"/>
                <a:gd name="connsiteX8" fmla="*/ 42967 w 218213"/>
                <a:gd name="connsiteY8" fmla="*/ 10282 h 332616"/>
                <a:gd name="connsiteX9" fmla="*/ 42950 w 218213"/>
                <a:gd name="connsiteY9" fmla="*/ 10668 h 332616"/>
                <a:gd name="connsiteX10" fmla="*/ 48665 w 218213"/>
                <a:gd name="connsiteY10" fmla="*/ 21146 h 332616"/>
                <a:gd name="connsiteX11" fmla="*/ 64857 w 218213"/>
                <a:gd name="connsiteY11" fmla="*/ 49721 h 332616"/>
                <a:gd name="connsiteX12" fmla="*/ 64857 w 218213"/>
                <a:gd name="connsiteY12" fmla="*/ 145923 h 332616"/>
                <a:gd name="connsiteX13" fmla="*/ 2945 w 218213"/>
                <a:gd name="connsiteY13" fmla="*/ 286893 h 332616"/>
                <a:gd name="connsiteX14" fmla="*/ 18418 w 218213"/>
                <a:gd name="connsiteY14" fmla="*/ 329039 h 332616"/>
                <a:gd name="connsiteX15" fmla="*/ 20090 w 218213"/>
                <a:gd name="connsiteY15" fmla="*/ 329756 h 332616"/>
                <a:gd name="connsiteX16" fmla="*/ 33425 w 218213"/>
                <a:gd name="connsiteY16" fmla="*/ 332613 h 332616"/>
                <a:gd name="connsiteX17" fmla="*/ 185825 w 218213"/>
                <a:gd name="connsiteY17" fmla="*/ 332613 h 332616"/>
                <a:gd name="connsiteX18" fmla="*/ 218210 w 218213"/>
                <a:gd name="connsiteY18" fmla="*/ 300763 h 332616"/>
                <a:gd name="connsiteX19" fmla="*/ 218210 w 218213"/>
                <a:gd name="connsiteY19" fmla="*/ 300228 h 332616"/>
                <a:gd name="connsiteX20" fmla="*/ 215352 w 218213"/>
                <a:gd name="connsiteY20" fmla="*/ 286893 h 332616"/>
                <a:gd name="connsiteX21" fmla="*/ 142762 w 218213"/>
                <a:gd name="connsiteY21" fmla="*/ 19241 h 332616"/>
                <a:gd name="connsiteX22" fmla="*/ 133437 w 218213"/>
                <a:gd name="connsiteY22" fmla="*/ 48768 h 332616"/>
                <a:gd name="connsiteX23" fmla="*/ 133437 w 218213"/>
                <a:gd name="connsiteY23" fmla="*/ 81153 h 332616"/>
                <a:gd name="connsiteX24" fmla="*/ 83907 w 218213"/>
                <a:gd name="connsiteY24" fmla="*/ 81153 h 332616"/>
                <a:gd name="connsiteX25" fmla="*/ 83907 w 218213"/>
                <a:gd name="connsiteY25" fmla="*/ 49721 h 332616"/>
                <a:gd name="connsiteX26" fmla="*/ 74382 w 218213"/>
                <a:gd name="connsiteY26" fmla="*/ 19241 h 332616"/>
                <a:gd name="connsiteX27" fmla="*/ 185825 w 218213"/>
                <a:gd name="connsiteY27" fmla="*/ 313563 h 332616"/>
                <a:gd name="connsiteX28" fmla="*/ 33425 w 218213"/>
                <a:gd name="connsiteY28" fmla="*/ 313563 h 332616"/>
                <a:gd name="connsiteX29" fmla="*/ 28662 w 218213"/>
                <a:gd name="connsiteY29" fmla="*/ 312715 h 332616"/>
                <a:gd name="connsiteX30" fmla="*/ 27872 w 218213"/>
                <a:gd name="connsiteY30" fmla="*/ 312325 h 332616"/>
                <a:gd name="connsiteX31" fmla="*/ 27052 w 218213"/>
                <a:gd name="connsiteY31" fmla="*/ 312001 h 332616"/>
                <a:gd name="connsiteX32" fmla="*/ 20033 w 218213"/>
                <a:gd name="connsiteY32" fmla="*/ 304971 h 332616"/>
                <a:gd name="connsiteX33" fmla="*/ 20233 w 218213"/>
                <a:gd name="connsiteY33" fmla="*/ 295008 h 332616"/>
                <a:gd name="connsiteX34" fmla="*/ 20337 w 218213"/>
                <a:gd name="connsiteY34" fmla="*/ 294780 h 332616"/>
                <a:gd name="connsiteX35" fmla="*/ 20442 w 218213"/>
                <a:gd name="connsiteY35" fmla="*/ 294551 h 332616"/>
                <a:gd name="connsiteX36" fmla="*/ 82355 w 218213"/>
                <a:gd name="connsiteY36" fmla="*/ 153581 h 332616"/>
                <a:gd name="connsiteX37" fmla="*/ 83964 w 218213"/>
                <a:gd name="connsiteY37" fmla="*/ 149924 h 332616"/>
                <a:gd name="connsiteX38" fmla="*/ 83964 w 218213"/>
                <a:gd name="connsiteY38" fmla="*/ 100203 h 332616"/>
                <a:gd name="connsiteX39" fmla="*/ 133437 w 218213"/>
                <a:gd name="connsiteY39" fmla="*/ 100203 h 332616"/>
                <a:gd name="connsiteX40" fmla="*/ 133437 w 218213"/>
                <a:gd name="connsiteY40" fmla="*/ 148990 h 332616"/>
                <a:gd name="connsiteX41" fmla="*/ 135066 w 218213"/>
                <a:gd name="connsiteY41" fmla="*/ 152676 h 332616"/>
                <a:gd name="connsiteX42" fmla="*/ 197931 w 218213"/>
                <a:gd name="connsiteY42" fmla="*/ 294599 h 332616"/>
                <a:gd name="connsiteX43" fmla="*/ 198112 w 218213"/>
                <a:gd name="connsiteY43" fmla="*/ 295008 h 332616"/>
                <a:gd name="connsiteX44" fmla="*/ 198312 w 218213"/>
                <a:gd name="connsiteY44" fmla="*/ 295408 h 332616"/>
                <a:gd name="connsiteX45" fmla="*/ 199160 w 218213"/>
                <a:gd name="connsiteY45" fmla="*/ 300171 h 332616"/>
                <a:gd name="connsiteX46" fmla="*/ 186481 w 218213"/>
                <a:gd name="connsiteY46" fmla="*/ 313562 h 332616"/>
                <a:gd name="connsiteX47" fmla="*/ 185825 w 218213"/>
                <a:gd name="connsiteY47" fmla="*/ 313563 h 33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8213" h="332616">
                  <a:moveTo>
                    <a:pt x="152487" y="144970"/>
                  </a:moveTo>
                  <a:lnTo>
                    <a:pt x="152487" y="48768"/>
                  </a:lnTo>
                  <a:cubicBezTo>
                    <a:pt x="152706" y="37118"/>
                    <a:pt x="158798" y="26368"/>
                    <a:pt x="168680" y="20193"/>
                  </a:cubicBezTo>
                  <a:cubicBezTo>
                    <a:pt x="173847" y="17843"/>
                    <a:pt x="176130" y="11750"/>
                    <a:pt x="173781" y="6583"/>
                  </a:cubicBezTo>
                  <a:cubicBezTo>
                    <a:pt x="173677" y="6353"/>
                    <a:pt x="173563" y="6127"/>
                    <a:pt x="173442" y="5905"/>
                  </a:cubicBezTo>
                  <a:cubicBezTo>
                    <a:pt x="171922" y="2448"/>
                    <a:pt x="168567" y="157"/>
                    <a:pt x="164794" y="0"/>
                  </a:cubicBezTo>
                  <a:cubicBezTo>
                    <a:pt x="164179" y="4"/>
                    <a:pt x="163567" y="68"/>
                    <a:pt x="162965" y="191"/>
                  </a:cubicBezTo>
                  <a:lnTo>
                    <a:pt x="54380" y="191"/>
                  </a:lnTo>
                  <a:cubicBezTo>
                    <a:pt x="48441" y="-174"/>
                    <a:pt x="43332" y="4343"/>
                    <a:pt x="42967" y="10282"/>
                  </a:cubicBezTo>
                  <a:cubicBezTo>
                    <a:pt x="42958" y="10411"/>
                    <a:pt x="42953" y="10539"/>
                    <a:pt x="42950" y="10668"/>
                  </a:cubicBezTo>
                  <a:cubicBezTo>
                    <a:pt x="42615" y="14984"/>
                    <a:pt x="44856" y="19090"/>
                    <a:pt x="48665" y="21146"/>
                  </a:cubicBezTo>
                  <a:cubicBezTo>
                    <a:pt x="58850" y="27024"/>
                    <a:pt x="65049" y="37962"/>
                    <a:pt x="64857" y="49721"/>
                  </a:cubicBezTo>
                  <a:lnTo>
                    <a:pt x="64857" y="145923"/>
                  </a:lnTo>
                  <a:lnTo>
                    <a:pt x="2945" y="286893"/>
                  </a:lnTo>
                  <a:cubicBezTo>
                    <a:pt x="-4421" y="302805"/>
                    <a:pt x="2507" y="321674"/>
                    <a:pt x="18418" y="329039"/>
                  </a:cubicBezTo>
                  <a:cubicBezTo>
                    <a:pt x="18968" y="329294"/>
                    <a:pt x="19526" y="329533"/>
                    <a:pt x="20090" y="329756"/>
                  </a:cubicBezTo>
                  <a:cubicBezTo>
                    <a:pt x="24261" y="331705"/>
                    <a:pt x="28821" y="332682"/>
                    <a:pt x="33425" y="332613"/>
                  </a:cubicBezTo>
                  <a:lnTo>
                    <a:pt x="185825" y="332613"/>
                  </a:lnTo>
                  <a:cubicBezTo>
                    <a:pt x="203562" y="332761"/>
                    <a:pt x="218062" y="318502"/>
                    <a:pt x="218210" y="300763"/>
                  </a:cubicBezTo>
                  <a:cubicBezTo>
                    <a:pt x="218212" y="300585"/>
                    <a:pt x="218212" y="300406"/>
                    <a:pt x="218210" y="300228"/>
                  </a:cubicBezTo>
                  <a:cubicBezTo>
                    <a:pt x="218278" y="295624"/>
                    <a:pt x="217302" y="291064"/>
                    <a:pt x="215352" y="286893"/>
                  </a:cubicBezTo>
                  <a:close/>
                  <a:moveTo>
                    <a:pt x="142762" y="19241"/>
                  </a:moveTo>
                  <a:cubicBezTo>
                    <a:pt x="136777" y="27932"/>
                    <a:pt x="133530" y="38215"/>
                    <a:pt x="133437" y="48768"/>
                  </a:cubicBezTo>
                  <a:lnTo>
                    <a:pt x="133437" y="81153"/>
                  </a:lnTo>
                  <a:lnTo>
                    <a:pt x="83907" y="81153"/>
                  </a:lnTo>
                  <a:lnTo>
                    <a:pt x="83907" y="49721"/>
                  </a:lnTo>
                  <a:cubicBezTo>
                    <a:pt x="83955" y="38821"/>
                    <a:pt x="80628" y="28173"/>
                    <a:pt x="74382" y="19241"/>
                  </a:cubicBezTo>
                  <a:close/>
                  <a:moveTo>
                    <a:pt x="185825" y="313563"/>
                  </a:moveTo>
                  <a:lnTo>
                    <a:pt x="33425" y="313563"/>
                  </a:lnTo>
                  <a:cubicBezTo>
                    <a:pt x="31796" y="313609"/>
                    <a:pt x="30175" y="313320"/>
                    <a:pt x="28662" y="312715"/>
                  </a:cubicBezTo>
                  <a:lnTo>
                    <a:pt x="27872" y="312325"/>
                  </a:lnTo>
                  <a:lnTo>
                    <a:pt x="27052" y="312001"/>
                  </a:lnTo>
                  <a:cubicBezTo>
                    <a:pt x="23834" y="310741"/>
                    <a:pt x="21289" y="308192"/>
                    <a:pt x="20033" y="304971"/>
                  </a:cubicBezTo>
                  <a:cubicBezTo>
                    <a:pt x="18723" y="301764"/>
                    <a:pt x="18795" y="298160"/>
                    <a:pt x="20233" y="295008"/>
                  </a:cubicBezTo>
                  <a:lnTo>
                    <a:pt x="20337" y="294780"/>
                  </a:lnTo>
                  <a:lnTo>
                    <a:pt x="20442" y="294551"/>
                  </a:lnTo>
                  <a:lnTo>
                    <a:pt x="82355" y="153581"/>
                  </a:lnTo>
                  <a:lnTo>
                    <a:pt x="83964" y="149924"/>
                  </a:lnTo>
                  <a:lnTo>
                    <a:pt x="83964" y="100203"/>
                  </a:lnTo>
                  <a:lnTo>
                    <a:pt x="133437" y="100203"/>
                  </a:lnTo>
                  <a:lnTo>
                    <a:pt x="133437" y="148990"/>
                  </a:lnTo>
                  <a:lnTo>
                    <a:pt x="135066" y="152676"/>
                  </a:lnTo>
                  <a:lnTo>
                    <a:pt x="197931" y="294599"/>
                  </a:lnTo>
                  <a:lnTo>
                    <a:pt x="198112" y="295008"/>
                  </a:lnTo>
                  <a:lnTo>
                    <a:pt x="198312" y="295408"/>
                  </a:lnTo>
                  <a:cubicBezTo>
                    <a:pt x="198919" y="296921"/>
                    <a:pt x="199207" y="298542"/>
                    <a:pt x="199160" y="300171"/>
                  </a:cubicBezTo>
                  <a:cubicBezTo>
                    <a:pt x="199356" y="307370"/>
                    <a:pt x="193680" y="313365"/>
                    <a:pt x="186481" y="313562"/>
                  </a:cubicBezTo>
                  <a:cubicBezTo>
                    <a:pt x="186262" y="313568"/>
                    <a:pt x="186044" y="313568"/>
                    <a:pt x="185825" y="313563"/>
                  </a:cubicBezTo>
                  <a:close/>
                </a:path>
              </a:pathLst>
            </a:custGeom>
            <a:solidFill>
              <a:srgbClr val="C00000"/>
            </a:solidFill>
            <a:ln w="9525"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8DA4FF37-BA95-7C09-A4DF-61660A787127}"/>
                </a:ext>
              </a:extLst>
            </p:cNvPr>
            <p:cNvSpPr/>
            <p:nvPr/>
          </p:nvSpPr>
          <p:spPr>
            <a:xfrm>
              <a:off x="13724610" y="3648075"/>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solidFill>
              <a:srgbClr val="C00000"/>
            </a:solidFill>
            <a:ln w="9525"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05306E89-AC1C-81F3-C500-083D65A7F5E9}"/>
                </a:ext>
              </a:extLst>
            </p:cNvPr>
            <p:cNvSpPr/>
            <p:nvPr/>
          </p:nvSpPr>
          <p:spPr>
            <a:xfrm>
              <a:off x="13752194" y="3697605"/>
              <a:ext cx="32385" cy="32384"/>
            </a:xfrm>
            <a:custGeom>
              <a:avLst/>
              <a:gdLst>
                <a:gd name="connsiteX0" fmla="*/ 0 w 32385"/>
                <a:gd name="connsiteY0" fmla="*/ 16193 h 32384"/>
                <a:gd name="connsiteX1" fmla="*/ 16193 w 32385"/>
                <a:gd name="connsiteY1" fmla="*/ 32385 h 32384"/>
                <a:gd name="connsiteX2" fmla="*/ 32385 w 32385"/>
                <a:gd name="connsiteY2" fmla="*/ 16193 h 32384"/>
                <a:gd name="connsiteX3" fmla="*/ 16193 w 32385"/>
                <a:gd name="connsiteY3" fmla="*/ 0 h 32384"/>
                <a:gd name="connsiteX4" fmla="*/ 0 w 32385"/>
                <a:gd name="connsiteY4" fmla="*/ 16193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 h="32384">
                  <a:moveTo>
                    <a:pt x="0" y="16193"/>
                  </a:moveTo>
                  <a:cubicBezTo>
                    <a:pt x="0" y="25136"/>
                    <a:pt x="7249" y="32385"/>
                    <a:pt x="16193" y="32385"/>
                  </a:cubicBezTo>
                  <a:cubicBezTo>
                    <a:pt x="25136" y="32385"/>
                    <a:pt x="32385" y="25136"/>
                    <a:pt x="32385" y="16193"/>
                  </a:cubicBezTo>
                  <a:cubicBezTo>
                    <a:pt x="32385" y="7249"/>
                    <a:pt x="25136" y="0"/>
                    <a:pt x="16193" y="0"/>
                  </a:cubicBezTo>
                  <a:cubicBezTo>
                    <a:pt x="7249" y="0"/>
                    <a:pt x="0" y="7249"/>
                    <a:pt x="0" y="16193"/>
                  </a:cubicBezTo>
                  <a:close/>
                </a:path>
              </a:pathLst>
            </a:custGeom>
            <a:solidFill>
              <a:srgbClr val="C00000"/>
            </a:solidFill>
            <a:ln w="9525"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F7DAEA3B-0B20-88A8-BFF1-516D40DE8FB2}"/>
                </a:ext>
              </a:extLst>
            </p:cNvPr>
            <p:cNvSpPr/>
            <p:nvPr/>
          </p:nvSpPr>
          <p:spPr>
            <a:xfrm>
              <a:off x="13692187" y="3686175"/>
              <a:ext cx="32384" cy="32385"/>
            </a:xfrm>
            <a:custGeom>
              <a:avLst/>
              <a:gdLst>
                <a:gd name="connsiteX0" fmla="*/ 16192 w 32384"/>
                <a:gd name="connsiteY0" fmla="*/ 32385 h 32385"/>
                <a:gd name="connsiteX1" fmla="*/ 32385 w 32384"/>
                <a:gd name="connsiteY1" fmla="*/ 16193 h 32385"/>
                <a:gd name="connsiteX2" fmla="*/ 16192 w 32384"/>
                <a:gd name="connsiteY2" fmla="*/ 0 h 32385"/>
                <a:gd name="connsiteX3" fmla="*/ 0 w 32384"/>
                <a:gd name="connsiteY3" fmla="*/ 16193 h 32385"/>
                <a:gd name="connsiteX4" fmla="*/ 16192 w 32384"/>
                <a:gd name="connsiteY4" fmla="*/ 32385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16192" y="32385"/>
                  </a:moveTo>
                  <a:cubicBezTo>
                    <a:pt x="25136" y="32385"/>
                    <a:pt x="32385" y="25136"/>
                    <a:pt x="32385" y="16193"/>
                  </a:cubicBezTo>
                  <a:cubicBezTo>
                    <a:pt x="32385" y="7249"/>
                    <a:pt x="25136" y="0"/>
                    <a:pt x="16192" y="0"/>
                  </a:cubicBezTo>
                  <a:cubicBezTo>
                    <a:pt x="7249" y="0"/>
                    <a:pt x="0" y="7249"/>
                    <a:pt x="0" y="16193"/>
                  </a:cubicBezTo>
                  <a:cubicBezTo>
                    <a:pt x="0" y="25136"/>
                    <a:pt x="7249" y="32385"/>
                    <a:pt x="16192" y="32385"/>
                  </a:cubicBezTo>
                  <a:close/>
                </a:path>
              </a:pathLst>
            </a:custGeom>
            <a:solidFill>
              <a:srgbClr val="C00000"/>
            </a:solidFill>
            <a:ln w="9525"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15FCF8-76FB-1964-3647-FB839A85BD26}"/>
                </a:ext>
              </a:extLst>
            </p:cNvPr>
            <p:cNvSpPr/>
            <p:nvPr/>
          </p:nvSpPr>
          <p:spPr>
            <a:xfrm>
              <a:off x="13696950" y="3740467"/>
              <a:ext cx="43815" cy="43814"/>
            </a:xfrm>
            <a:custGeom>
              <a:avLst/>
              <a:gdLst>
                <a:gd name="connsiteX0" fmla="*/ 0 w 43815"/>
                <a:gd name="connsiteY0" fmla="*/ 21907 h 43814"/>
                <a:gd name="connsiteX1" fmla="*/ 21907 w 43815"/>
                <a:gd name="connsiteY1" fmla="*/ 43815 h 43814"/>
                <a:gd name="connsiteX2" fmla="*/ 43815 w 43815"/>
                <a:gd name="connsiteY2" fmla="*/ 21907 h 43814"/>
                <a:gd name="connsiteX3" fmla="*/ 21907 w 43815"/>
                <a:gd name="connsiteY3" fmla="*/ 0 h 43814"/>
                <a:gd name="connsiteX4" fmla="*/ 0 w 43815"/>
                <a:gd name="connsiteY4" fmla="*/ 21907 h 4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43814">
                  <a:moveTo>
                    <a:pt x="0" y="21907"/>
                  </a:moveTo>
                  <a:cubicBezTo>
                    <a:pt x="0" y="34007"/>
                    <a:pt x="9808" y="43815"/>
                    <a:pt x="21907" y="43815"/>
                  </a:cubicBezTo>
                  <a:cubicBezTo>
                    <a:pt x="34007" y="43815"/>
                    <a:pt x="43815" y="34007"/>
                    <a:pt x="43815" y="21907"/>
                  </a:cubicBezTo>
                  <a:cubicBezTo>
                    <a:pt x="43815" y="9808"/>
                    <a:pt x="34007" y="0"/>
                    <a:pt x="21907" y="0"/>
                  </a:cubicBezTo>
                  <a:cubicBezTo>
                    <a:pt x="9808" y="0"/>
                    <a:pt x="0" y="9808"/>
                    <a:pt x="0" y="21907"/>
                  </a:cubicBezTo>
                  <a:close/>
                </a:path>
              </a:pathLst>
            </a:custGeom>
            <a:solidFill>
              <a:srgbClr val="C00000"/>
            </a:solidFill>
            <a:ln w="9525" cap="flat">
              <a:noFill/>
              <a:prstDash val="solid"/>
              <a:miter/>
            </a:ln>
          </p:spPr>
          <p:txBody>
            <a:bodyPr rtlCol="0" anchor="ctr"/>
            <a:lstStyle/>
            <a:p>
              <a:endParaRPr lang="en-GB"/>
            </a:p>
          </p:txBody>
        </p:sp>
      </p:grpSp>
      <p:grpSp>
        <p:nvGrpSpPr>
          <p:cNvPr id="27" name="Graphic 10" descr="Scientist female outline">
            <a:extLst>
              <a:ext uri="{FF2B5EF4-FFF2-40B4-BE49-F238E27FC236}">
                <a16:creationId xmlns:a16="http://schemas.microsoft.com/office/drawing/2014/main" id="{A7106367-78B2-8907-F593-59D54D689EEF}"/>
              </a:ext>
            </a:extLst>
          </p:cNvPr>
          <p:cNvGrpSpPr/>
          <p:nvPr/>
        </p:nvGrpSpPr>
        <p:grpSpPr>
          <a:xfrm>
            <a:off x="15844012" y="951866"/>
            <a:ext cx="1168296" cy="1296034"/>
            <a:chOff x="13620662" y="3390266"/>
            <a:chExt cx="685887" cy="753130"/>
          </a:xfrm>
          <a:solidFill>
            <a:srgbClr val="002060"/>
          </a:solidFill>
        </p:grpSpPr>
        <p:sp>
          <p:nvSpPr>
            <p:cNvPr id="28" name="Freeform: Shape 27">
              <a:extLst>
                <a:ext uri="{FF2B5EF4-FFF2-40B4-BE49-F238E27FC236}">
                  <a16:creationId xmlns:a16="http://schemas.microsoft.com/office/drawing/2014/main" id="{60BEB177-7B17-D6AA-6857-6B938143919D}"/>
                </a:ext>
              </a:extLst>
            </p:cNvPr>
            <p:cNvSpPr/>
            <p:nvPr/>
          </p:nvSpPr>
          <p:spPr>
            <a:xfrm>
              <a:off x="13792200" y="3390266"/>
              <a:ext cx="514350" cy="753130"/>
            </a:xfrm>
            <a:custGeom>
              <a:avLst/>
              <a:gdLst>
                <a:gd name="connsiteX0" fmla="*/ 482451 w 514350"/>
                <a:gd name="connsiteY0" fmla="*/ 479180 h 753130"/>
                <a:gd name="connsiteX1" fmla="*/ 373628 w 514350"/>
                <a:gd name="connsiteY1" fmla="*/ 418658 h 753130"/>
                <a:gd name="connsiteX2" fmla="*/ 424301 w 514350"/>
                <a:gd name="connsiteY2" fmla="*/ 397045 h 753130"/>
                <a:gd name="connsiteX3" fmla="*/ 427256 w 514350"/>
                <a:gd name="connsiteY3" fmla="*/ 383903 h 753130"/>
                <a:gd name="connsiteX4" fmla="*/ 425767 w 514350"/>
                <a:gd name="connsiteY4" fmla="*/ 382091 h 753130"/>
                <a:gd name="connsiteX5" fmla="*/ 393821 w 514350"/>
                <a:gd name="connsiteY5" fmla="*/ 322665 h 753130"/>
                <a:gd name="connsiteX6" fmla="*/ 403346 w 514350"/>
                <a:gd name="connsiteY6" fmla="*/ 256599 h 753130"/>
                <a:gd name="connsiteX7" fmla="*/ 418081 w 514350"/>
                <a:gd name="connsiteY7" fmla="*/ 149014 h 753130"/>
                <a:gd name="connsiteX8" fmla="*/ 374952 w 514350"/>
                <a:gd name="connsiteY8" fmla="*/ 58984 h 753130"/>
                <a:gd name="connsiteX9" fmla="*/ 326869 w 514350"/>
                <a:gd name="connsiteY9" fmla="*/ 56050 h 753130"/>
                <a:gd name="connsiteX10" fmla="*/ 250146 w 514350"/>
                <a:gd name="connsiteY10" fmla="*/ 6901 h 753130"/>
                <a:gd name="connsiteX11" fmla="*/ 102003 w 514350"/>
                <a:gd name="connsiteY11" fmla="*/ 26047 h 753130"/>
                <a:gd name="connsiteX12" fmla="*/ 43977 w 514350"/>
                <a:gd name="connsiteY12" fmla="*/ 169455 h 753130"/>
                <a:gd name="connsiteX13" fmla="*/ 47996 w 514350"/>
                <a:gd name="connsiteY13" fmla="*/ 267496 h 753130"/>
                <a:gd name="connsiteX14" fmla="*/ 49206 w 514350"/>
                <a:gd name="connsiteY14" fmla="*/ 342839 h 753130"/>
                <a:gd name="connsiteX15" fmla="*/ 28394 w 514350"/>
                <a:gd name="connsiteY15" fmla="*/ 387606 h 753130"/>
                <a:gd name="connsiteX16" fmla="*/ 30407 w 514350"/>
                <a:gd name="connsiteY16" fmla="*/ 400925 h 753130"/>
                <a:gd name="connsiteX17" fmla="*/ 31509 w 514350"/>
                <a:gd name="connsiteY17" fmla="*/ 401627 h 753130"/>
                <a:gd name="connsiteX18" fmla="*/ 80963 w 514350"/>
                <a:gd name="connsiteY18" fmla="*/ 419734 h 753130"/>
                <a:gd name="connsiteX19" fmla="*/ 0 w 514350"/>
                <a:gd name="connsiteY19" fmla="*/ 460453 h 753130"/>
                <a:gd name="connsiteX20" fmla="*/ 0 w 514350"/>
                <a:gd name="connsiteY20" fmla="*/ 483675 h 753130"/>
                <a:gd name="connsiteX21" fmla="*/ 93345 w 514350"/>
                <a:gd name="connsiteY21" fmla="*/ 435345 h 753130"/>
                <a:gd name="connsiteX22" fmla="*/ 72771 w 514350"/>
                <a:gd name="connsiteY22" fmla="*/ 527300 h 753130"/>
                <a:gd name="connsiteX23" fmla="*/ 79979 w 514350"/>
                <a:gd name="connsiteY23" fmla="*/ 538679 h 753130"/>
                <a:gd name="connsiteX24" fmla="*/ 82058 w 514350"/>
                <a:gd name="connsiteY24" fmla="*/ 538911 h 753130"/>
                <a:gd name="connsiteX25" fmla="*/ 124549 w 514350"/>
                <a:gd name="connsiteY25" fmla="*/ 538911 h 753130"/>
                <a:gd name="connsiteX26" fmla="*/ 102641 w 514350"/>
                <a:gd name="connsiteY26" fmla="*/ 581135 h 753130"/>
                <a:gd name="connsiteX27" fmla="*/ 105956 w 514350"/>
                <a:gd name="connsiteY27" fmla="*/ 593518 h 753130"/>
                <a:gd name="connsiteX28" fmla="*/ 219170 w 514350"/>
                <a:gd name="connsiteY28" fmla="*/ 666089 h 753130"/>
                <a:gd name="connsiteX29" fmla="*/ 219170 w 514350"/>
                <a:gd name="connsiteY29" fmla="*/ 734354 h 753130"/>
                <a:gd name="connsiteX30" fmla="*/ 62503 w 514350"/>
                <a:gd name="connsiteY30" fmla="*/ 723286 h 753130"/>
                <a:gd name="connsiteX31" fmla="*/ 52083 w 514350"/>
                <a:gd name="connsiteY31" fmla="*/ 740527 h 753130"/>
                <a:gd name="connsiteX32" fmla="*/ 231772 w 514350"/>
                <a:gd name="connsiteY32" fmla="*/ 753109 h 753130"/>
                <a:gd name="connsiteX33" fmla="*/ 510569 w 514350"/>
                <a:gd name="connsiteY33" fmla="*/ 708342 h 753130"/>
                <a:gd name="connsiteX34" fmla="*/ 514350 w 514350"/>
                <a:gd name="connsiteY34" fmla="*/ 705484 h 753130"/>
                <a:gd name="connsiteX35" fmla="*/ 514350 w 514350"/>
                <a:gd name="connsiteY35" fmla="*/ 543388 h 753130"/>
                <a:gd name="connsiteX36" fmla="*/ 482451 w 514350"/>
                <a:gd name="connsiteY36" fmla="*/ 479180 h 753130"/>
                <a:gd name="connsiteX37" fmla="*/ 309096 w 514350"/>
                <a:gd name="connsiteY37" fmla="*/ 533767 h 753130"/>
                <a:gd name="connsiteX38" fmla="*/ 334166 w 514350"/>
                <a:gd name="connsiteY38" fmla="*/ 582183 h 753130"/>
                <a:gd name="connsiteX39" fmla="*/ 246307 w 514350"/>
                <a:gd name="connsiteY39" fmla="*/ 638495 h 753130"/>
                <a:gd name="connsiteX40" fmla="*/ 318697 w 514350"/>
                <a:gd name="connsiteY40" fmla="*/ 421744 h 753130"/>
                <a:gd name="connsiteX41" fmla="*/ 344586 w 514350"/>
                <a:gd name="connsiteY41" fmla="*/ 434022 h 753130"/>
                <a:gd name="connsiteX42" fmla="*/ 363779 w 514350"/>
                <a:gd name="connsiteY42" fmla="*/ 519861 h 753130"/>
                <a:gd name="connsiteX43" fmla="*/ 317525 w 514350"/>
                <a:gd name="connsiteY43" fmla="*/ 519861 h 753130"/>
                <a:gd name="connsiteX44" fmla="*/ 307999 w 514350"/>
                <a:gd name="connsiteY44" fmla="*/ 529385 h 753130"/>
                <a:gd name="connsiteX45" fmla="*/ 309067 w 514350"/>
                <a:gd name="connsiteY45" fmla="*/ 533767 h 753130"/>
                <a:gd name="connsiteX46" fmla="*/ 228886 w 514350"/>
                <a:gd name="connsiteY46" fmla="*/ 630541 h 753130"/>
                <a:gd name="connsiteX47" fmla="*/ 154362 w 514350"/>
                <a:gd name="connsiteY47" fmla="*/ 407552 h 753130"/>
                <a:gd name="connsiteX48" fmla="*/ 153410 w 514350"/>
                <a:gd name="connsiteY48" fmla="*/ 405970 h 753130"/>
                <a:gd name="connsiteX49" fmla="*/ 161925 w 514350"/>
                <a:gd name="connsiteY49" fmla="*/ 382091 h 753130"/>
                <a:gd name="connsiteX50" fmla="*/ 161925 w 514350"/>
                <a:gd name="connsiteY50" fmla="*/ 365022 h 753130"/>
                <a:gd name="connsiteX51" fmla="*/ 295332 w 514350"/>
                <a:gd name="connsiteY51" fmla="*/ 365070 h 753130"/>
                <a:gd name="connsiteX52" fmla="*/ 295332 w 514350"/>
                <a:gd name="connsiteY52" fmla="*/ 382091 h 753130"/>
                <a:gd name="connsiteX53" fmla="*/ 303857 w 514350"/>
                <a:gd name="connsiteY53" fmla="*/ 406008 h 753130"/>
                <a:gd name="connsiteX54" fmla="*/ 228686 w 514350"/>
                <a:gd name="connsiteY54" fmla="*/ 362584 h 753130"/>
                <a:gd name="connsiteX55" fmla="*/ 104861 w 514350"/>
                <a:gd name="connsiteY55" fmla="*/ 238759 h 753130"/>
                <a:gd name="connsiteX56" fmla="*/ 104861 w 514350"/>
                <a:gd name="connsiteY56" fmla="*/ 200326 h 753130"/>
                <a:gd name="connsiteX57" fmla="*/ 225133 w 514350"/>
                <a:gd name="connsiteY57" fmla="*/ 171351 h 753130"/>
                <a:gd name="connsiteX58" fmla="*/ 234934 w 514350"/>
                <a:gd name="connsiteY58" fmla="*/ 166455 h 753130"/>
                <a:gd name="connsiteX59" fmla="*/ 306562 w 514350"/>
                <a:gd name="connsiteY59" fmla="*/ 119696 h 753130"/>
                <a:gd name="connsiteX60" fmla="*/ 323136 w 514350"/>
                <a:gd name="connsiteY60" fmla="*/ 184743 h 753130"/>
                <a:gd name="connsiteX61" fmla="*/ 350091 w 514350"/>
                <a:gd name="connsiteY61" fmla="*/ 213022 h 753130"/>
                <a:gd name="connsiteX62" fmla="*/ 352520 w 514350"/>
                <a:gd name="connsiteY62" fmla="*/ 214670 h 753130"/>
                <a:gd name="connsiteX63" fmla="*/ 352520 w 514350"/>
                <a:gd name="connsiteY63" fmla="*/ 238759 h 753130"/>
                <a:gd name="connsiteX64" fmla="*/ 228686 w 514350"/>
                <a:gd name="connsiteY64" fmla="*/ 362584 h 753130"/>
                <a:gd name="connsiteX65" fmla="*/ 371475 w 514350"/>
                <a:gd name="connsiteY65" fmla="*/ 210184 h 753130"/>
                <a:gd name="connsiteX66" fmla="*/ 369094 w 514350"/>
                <a:gd name="connsiteY66" fmla="*/ 203793 h 753130"/>
                <a:gd name="connsiteX67" fmla="*/ 360655 w 514350"/>
                <a:gd name="connsiteY67" fmla="*/ 197125 h 753130"/>
                <a:gd name="connsiteX68" fmla="*/ 339785 w 514350"/>
                <a:gd name="connsiteY68" fmla="*/ 175408 h 753130"/>
                <a:gd name="connsiteX69" fmla="*/ 325393 w 514350"/>
                <a:gd name="connsiteY69" fmla="*/ 116839 h 753130"/>
                <a:gd name="connsiteX70" fmla="*/ 307029 w 514350"/>
                <a:gd name="connsiteY70" fmla="*/ 100942 h 753130"/>
                <a:gd name="connsiteX71" fmla="*/ 306886 w 514350"/>
                <a:gd name="connsiteY71" fmla="*/ 100942 h 753130"/>
                <a:gd name="connsiteX72" fmla="*/ 294037 w 514350"/>
                <a:gd name="connsiteY72" fmla="*/ 106047 h 753130"/>
                <a:gd name="connsiteX73" fmla="*/ 226409 w 514350"/>
                <a:gd name="connsiteY73" fmla="*/ 149386 h 753130"/>
                <a:gd name="connsiteX74" fmla="*/ 216960 w 514350"/>
                <a:gd name="connsiteY74" fmla="*/ 154148 h 753130"/>
                <a:gd name="connsiteX75" fmla="*/ 95317 w 514350"/>
                <a:gd name="connsiteY75" fmla="*/ 181609 h 753130"/>
                <a:gd name="connsiteX76" fmla="*/ 85792 w 514350"/>
                <a:gd name="connsiteY76" fmla="*/ 191134 h 753130"/>
                <a:gd name="connsiteX77" fmla="*/ 85792 w 514350"/>
                <a:gd name="connsiteY77" fmla="*/ 191134 h 753130"/>
                <a:gd name="connsiteX78" fmla="*/ 85792 w 514350"/>
                <a:gd name="connsiteY78" fmla="*/ 238759 h 753130"/>
                <a:gd name="connsiteX79" fmla="*/ 142875 w 514350"/>
                <a:gd name="connsiteY79" fmla="*/ 352764 h 753130"/>
                <a:gd name="connsiteX80" fmla="*/ 142875 w 514350"/>
                <a:gd name="connsiteY80" fmla="*/ 382091 h 753130"/>
                <a:gd name="connsiteX81" fmla="*/ 131626 w 514350"/>
                <a:gd name="connsiteY81" fmla="*/ 399379 h 753130"/>
                <a:gd name="connsiteX82" fmla="*/ 50273 w 514350"/>
                <a:gd name="connsiteY82" fmla="*/ 389521 h 753130"/>
                <a:gd name="connsiteX83" fmla="*/ 68047 w 514350"/>
                <a:gd name="connsiteY83" fmla="*/ 345439 h 753130"/>
                <a:gd name="connsiteX84" fmla="*/ 66989 w 514350"/>
                <a:gd name="connsiteY84" fmla="*/ 266229 h 753130"/>
                <a:gd name="connsiteX85" fmla="*/ 63008 w 514350"/>
                <a:gd name="connsiteY85" fmla="*/ 169436 h 753130"/>
                <a:gd name="connsiteX86" fmla="*/ 111890 w 514350"/>
                <a:gd name="connsiteY86" fmla="*/ 42287 h 753130"/>
                <a:gd name="connsiteX87" fmla="*/ 244783 w 514350"/>
                <a:gd name="connsiteY87" fmla="*/ 25142 h 753130"/>
                <a:gd name="connsiteX88" fmla="*/ 314049 w 514350"/>
                <a:gd name="connsiteY88" fmla="*/ 71033 h 753130"/>
                <a:gd name="connsiteX89" fmla="*/ 324526 w 514350"/>
                <a:gd name="connsiteY89" fmla="*/ 75872 h 753130"/>
                <a:gd name="connsiteX90" fmla="*/ 365484 w 514350"/>
                <a:gd name="connsiteY90" fmla="*/ 75520 h 753130"/>
                <a:gd name="connsiteX91" fmla="*/ 398955 w 514350"/>
                <a:gd name="connsiteY91" fmla="*/ 148919 h 753130"/>
                <a:gd name="connsiteX92" fmla="*/ 384572 w 514350"/>
                <a:gd name="connsiteY92" fmla="*/ 252913 h 753130"/>
                <a:gd name="connsiteX93" fmla="*/ 374771 w 514350"/>
                <a:gd name="connsiteY93" fmla="*/ 324008 h 753130"/>
                <a:gd name="connsiteX94" fmla="*/ 403965 w 514350"/>
                <a:gd name="connsiteY94" fmla="*/ 386530 h 753130"/>
                <a:gd name="connsiteX95" fmla="*/ 325222 w 514350"/>
                <a:gd name="connsiteY95" fmla="*/ 399112 h 753130"/>
                <a:gd name="connsiteX96" fmla="*/ 314344 w 514350"/>
                <a:gd name="connsiteY96" fmla="*/ 382044 h 753130"/>
                <a:gd name="connsiteX97" fmla="*/ 314344 w 514350"/>
                <a:gd name="connsiteY97" fmla="*/ 352840 h 753130"/>
                <a:gd name="connsiteX98" fmla="*/ 371570 w 514350"/>
                <a:gd name="connsiteY98" fmla="*/ 238759 h 753130"/>
                <a:gd name="connsiteX99" fmla="*/ 123577 w 514350"/>
                <a:gd name="connsiteY99" fmla="*/ 582192 h 753130"/>
                <a:gd name="connsiteX100" fmla="*/ 148647 w 514350"/>
                <a:gd name="connsiteY100" fmla="*/ 533767 h 753130"/>
                <a:gd name="connsiteX101" fmla="*/ 144571 w 514350"/>
                <a:gd name="connsiteY101" fmla="*/ 520929 h 753130"/>
                <a:gd name="connsiteX102" fmla="*/ 140198 w 514350"/>
                <a:gd name="connsiteY102" fmla="*/ 519861 h 753130"/>
                <a:gd name="connsiteX103" fmla="*/ 93926 w 514350"/>
                <a:gd name="connsiteY103" fmla="*/ 519861 h 753130"/>
                <a:gd name="connsiteX104" fmla="*/ 113071 w 514350"/>
                <a:gd name="connsiteY104" fmla="*/ 434307 h 753130"/>
                <a:gd name="connsiteX105" fmla="*/ 139532 w 514350"/>
                <a:gd name="connsiteY105" fmla="*/ 423296 h 753130"/>
                <a:gd name="connsiteX106" fmla="*/ 211455 w 514350"/>
                <a:gd name="connsiteY106" fmla="*/ 638495 h 753130"/>
                <a:gd name="connsiteX107" fmla="*/ 495300 w 514350"/>
                <a:gd name="connsiteY107" fmla="*/ 695740 h 753130"/>
                <a:gd name="connsiteX108" fmla="*/ 238220 w 514350"/>
                <a:gd name="connsiteY108" fmla="*/ 734411 h 753130"/>
                <a:gd name="connsiteX109" fmla="*/ 238220 w 514350"/>
                <a:gd name="connsiteY109" fmla="*/ 666289 h 753130"/>
                <a:gd name="connsiteX110" fmla="*/ 351739 w 514350"/>
                <a:gd name="connsiteY110" fmla="*/ 593537 h 753130"/>
                <a:gd name="connsiteX111" fmla="*/ 355044 w 514350"/>
                <a:gd name="connsiteY111" fmla="*/ 581154 h 753130"/>
                <a:gd name="connsiteX112" fmla="*/ 333137 w 514350"/>
                <a:gd name="connsiteY112" fmla="*/ 538930 h 753130"/>
                <a:gd name="connsiteX113" fmla="*/ 375666 w 514350"/>
                <a:gd name="connsiteY113" fmla="*/ 538930 h 753130"/>
                <a:gd name="connsiteX114" fmla="*/ 385194 w 514350"/>
                <a:gd name="connsiteY114" fmla="*/ 529408 h 753130"/>
                <a:gd name="connsiteX115" fmla="*/ 384962 w 514350"/>
                <a:gd name="connsiteY115" fmla="*/ 527319 h 753130"/>
                <a:gd name="connsiteX116" fmla="*/ 364426 w 514350"/>
                <a:gd name="connsiteY116" fmla="*/ 435498 h 753130"/>
                <a:gd name="connsiteX117" fmla="*/ 470154 w 514350"/>
                <a:gd name="connsiteY117" fmla="*/ 493724 h 753130"/>
                <a:gd name="connsiteX118" fmla="*/ 495300 w 514350"/>
                <a:gd name="connsiteY118" fmla="*/ 543559 h 75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14350" h="753130">
                  <a:moveTo>
                    <a:pt x="482451" y="479180"/>
                  </a:moveTo>
                  <a:cubicBezTo>
                    <a:pt x="449704" y="453230"/>
                    <a:pt x="412948" y="432788"/>
                    <a:pt x="373628" y="418658"/>
                  </a:cubicBezTo>
                  <a:cubicBezTo>
                    <a:pt x="391455" y="413885"/>
                    <a:pt x="408516" y="406608"/>
                    <a:pt x="424301" y="397045"/>
                  </a:cubicBezTo>
                  <a:cubicBezTo>
                    <a:pt x="428746" y="394233"/>
                    <a:pt x="430069" y="388348"/>
                    <a:pt x="427256" y="383903"/>
                  </a:cubicBezTo>
                  <a:cubicBezTo>
                    <a:pt x="426836" y="383240"/>
                    <a:pt x="426336" y="382631"/>
                    <a:pt x="425767" y="382091"/>
                  </a:cubicBezTo>
                  <a:cubicBezTo>
                    <a:pt x="425472" y="381815"/>
                    <a:pt x="396050" y="353516"/>
                    <a:pt x="393821" y="322665"/>
                  </a:cubicBezTo>
                  <a:cubicBezTo>
                    <a:pt x="394917" y="300392"/>
                    <a:pt x="398106" y="278273"/>
                    <a:pt x="403346" y="256599"/>
                  </a:cubicBezTo>
                  <a:cubicBezTo>
                    <a:pt x="411341" y="221228"/>
                    <a:pt x="416271" y="185233"/>
                    <a:pt x="418081" y="149014"/>
                  </a:cubicBezTo>
                  <a:cubicBezTo>
                    <a:pt x="418081" y="102418"/>
                    <a:pt x="405584" y="76339"/>
                    <a:pt x="374952" y="58984"/>
                  </a:cubicBezTo>
                  <a:cubicBezTo>
                    <a:pt x="361550" y="51364"/>
                    <a:pt x="338757" y="53984"/>
                    <a:pt x="326869" y="56050"/>
                  </a:cubicBezTo>
                  <a:cubicBezTo>
                    <a:pt x="318611" y="44925"/>
                    <a:pt x="296523" y="21351"/>
                    <a:pt x="250146" y="6901"/>
                  </a:cubicBezTo>
                  <a:cubicBezTo>
                    <a:pt x="200194" y="-6812"/>
                    <a:pt x="146828" y="85"/>
                    <a:pt x="102003" y="26047"/>
                  </a:cubicBezTo>
                  <a:cubicBezTo>
                    <a:pt x="60789" y="52717"/>
                    <a:pt x="43977" y="94217"/>
                    <a:pt x="43977" y="169455"/>
                  </a:cubicBezTo>
                  <a:cubicBezTo>
                    <a:pt x="43977" y="206441"/>
                    <a:pt x="46120" y="238883"/>
                    <a:pt x="47996" y="267496"/>
                  </a:cubicBezTo>
                  <a:cubicBezTo>
                    <a:pt x="50706" y="292520"/>
                    <a:pt x="51111" y="317740"/>
                    <a:pt x="49206" y="342839"/>
                  </a:cubicBezTo>
                  <a:cubicBezTo>
                    <a:pt x="46216" y="359297"/>
                    <a:pt x="39051" y="374712"/>
                    <a:pt x="28394" y="387606"/>
                  </a:cubicBezTo>
                  <a:cubicBezTo>
                    <a:pt x="25272" y="391840"/>
                    <a:pt x="26173" y="397803"/>
                    <a:pt x="30407" y="400925"/>
                  </a:cubicBezTo>
                  <a:cubicBezTo>
                    <a:pt x="30757" y="401184"/>
                    <a:pt x="31126" y="401418"/>
                    <a:pt x="31509" y="401627"/>
                  </a:cubicBezTo>
                  <a:cubicBezTo>
                    <a:pt x="47154" y="409748"/>
                    <a:pt x="63773" y="415833"/>
                    <a:pt x="80963" y="419734"/>
                  </a:cubicBezTo>
                  <a:cubicBezTo>
                    <a:pt x="52685" y="430574"/>
                    <a:pt x="25562" y="444215"/>
                    <a:pt x="0" y="460453"/>
                  </a:cubicBezTo>
                  <a:lnTo>
                    <a:pt x="0" y="483675"/>
                  </a:lnTo>
                  <a:cubicBezTo>
                    <a:pt x="28919" y="463638"/>
                    <a:pt x="60290" y="447396"/>
                    <a:pt x="93345" y="435345"/>
                  </a:cubicBezTo>
                  <a:lnTo>
                    <a:pt x="72771" y="527300"/>
                  </a:lnTo>
                  <a:cubicBezTo>
                    <a:pt x="71618" y="532433"/>
                    <a:pt x="74846" y="537528"/>
                    <a:pt x="79979" y="538679"/>
                  </a:cubicBezTo>
                  <a:cubicBezTo>
                    <a:pt x="80662" y="538833"/>
                    <a:pt x="81359" y="538910"/>
                    <a:pt x="82058" y="538911"/>
                  </a:cubicBezTo>
                  <a:lnTo>
                    <a:pt x="124549" y="538911"/>
                  </a:lnTo>
                  <a:lnTo>
                    <a:pt x="102641" y="581135"/>
                  </a:lnTo>
                  <a:cubicBezTo>
                    <a:pt x="100388" y="585499"/>
                    <a:pt x="101824" y="590862"/>
                    <a:pt x="105956" y="593518"/>
                  </a:cubicBezTo>
                  <a:lnTo>
                    <a:pt x="219170" y="666089"/>
                  </a:lnTo>
                  <a:lnTo>
                    <a:pt x="219170" y="734354"/>
                  </a:lnTo>
                  <a:cubicBezTo>
                    <a:pt x="166760" y="734152"/>
                    <a:pt x="114421" y="730455"/>
                    <a:pt x="62503" y="723286"/>
                  </a:cubicBezTo>
                  <a:cubicBezTo>
                    <a:pt x="60228" y="729677"/>
                    <a:pt x="56682" y="735541"/>
                    <a:pt x="52083" y="740527"/>
                  </a:cubicBezTo>
                  <a:cubicBezTo>
                    <a:pt x="111574" y="749262"/>
                    <a:pt x="171643" y="753468"/>
                    <a:pt x="231772" y="753109"/>
                  </a:cubicBezTo>
                  <a:cubicBezTo>
                    <a:pt x="351787" y="753109"/>
                    <a:pt x="470849" y="738174"/>
                    <a:pt x="510569" y="708342"/>
                  </a:cubicBezTo>
                  <a:lnTo>
                    <a:pt x="514350" y="705484"/>
                  </a:lnTo>
                  <a:lnTo>
                    <a:pt x="514350" y="543388"/>
                  </a:lnTo>
                  <a:cubicBezTo>
                    <a:pt x="513359" y="518415"/>
                    <a:pt x="501753" y="495054"/>
                    <a:pt x="482451" y="479180"/>
                  </a:cubicBezTo>
                  <a:close/>
                  <a:moveTo>
                    <a:pt x="309096" y="533767"/>
                  </a:moveTo>
                  <a:lnTo>
                    <a:pt x="334166" y="582183"/>
                  </a:lnTo>
                  <a:lnTo>
                    <a:pt x="246307" y="638495"/>
                  </a:lnTo>
                  <a:lnTo>
                    <a:pt x="318697" y="421744"/>
                  </a:lnTo>
                  <a:lnTo>
                    <a:pt x="344586" y="434022"/>
                  </a:lnTo>
                  <a:lnTo>
                    <a:pt x="363779" y="519861"/>
                  </a:lnTo>
                  <a:lnTo>
                    <a:pt x="317525" y="519861"/>
                  </a:lnTo>
                  <a:cubicBezTo>
                    <a:pt x="312265" y="519861"/>
                    <a:pt x="308000" y="524124"/>
                    <a:pt x="307999" y="529385"/>
                  </a:cubicBezTo>
                  <a:cubicBezTo>
                    <a:pt x="307999" y="530910"/>
                    <a:pt x="308365" y="532413"/>
                    <a:pt x="309067" y="533767"/>
                  </a:cubicBezTo>
                  <a:close/>
                  <a:moveTo>
                    <a:pt x="228886" y="630541"/>
                  </a:moveTo>
                  <a:lnTo>
                    <a:pt x="154362" y="407552"/>
                  </a:lnTo>
                  <a:cubicBezTo>
                    <a:pt x="154097" y="406994"/>
                    <a:pt x="153778" y="406465"/>
                    <a:pt x="153410" y="405970"/>
                  </a:cubicBezTo>
                  <a:cubicBezTo>
                    <a:pt x="158905" y="399224"/>
                    <a:pt x="161911" y="390792"/>
                    <a:pt x="161925" y="382091"/>
                  </a:cubicBezTo>
                  <a:lnTo>
                    <a:pt x="161925" y="365022"/>
                  </a:lnTo>
                  <a:cubicBezTo>
                    <a:pt x="203626" y="387193"/>
                    <a:pt x="253615" y="387211"/>
                    <a:pt x="295332" y="365070"/>
                  </a:cubicBezTo>
                  <a:lnTo>
                    <a:pt x="295332" y="382091"/>
                  </a:lnTo>
                  <a:cubicBezTo>
                    <a:pt x="295343" y="390807"/>
                    <a:pt x="298353" y="399251"/>
                    <a:pt x="303857" y="406008"/>
                  </a:cubicBezTo>
                  <a:close/>
                  <a:moveTo>
                    <a:pt x="228686" y="362584"/>
                  </a:moveTo>
                  <a:cubicBezTo>
                    <a:pt x="160330" y="362511"/>
                    <a:pt x="104934" y="307115"/>
                    <a:pt x="104861" y="238759"/>
                  </a:cubicBezTo>
                  <a:lnTo>
                    <a:pt x="104861" y="200326"/>
                  </a:lnTo>
                  <a:cubicBezTo>
                    <a:pt x="146200" y="196890"/>
                    <a:pt x="186764" y="187117"/>
                    <a:pt x="225133" y="171351"/>
                  </a:cubicBezTo>
                  <a:lnTo>
                    <a:pt x="234934" y="166455"/>
                  </a:lnTo>
                  <a:cubicBezTo>
                    <a:pt x="261269" y="155006"/>
                    <a:pt x="285484" y="139198"/>
                    <a:pt x="306562" y="119696"/>
                  </a:cubicBezTo>
                  <a:cubicBezTo>
                    <a:pt x="308172" y="130907"/>
                    <a:pt x="314182" y="168731"/>
                    <a:pt x="323136" y="184743"/>
                  </a:cubicBezTo>
                  <a:cubicBezTo>
                    <a:pt x="329501" y="196358"/>
                    <a:pt x="338794" y="206107"/>
                    <a:pt x="350091" y="213022"/>
                  </a:cubicBezTo>
                  <a:cubicBezTo>
                    <a:pt x="350930" y="213584"/>
                    <a:pt x="351749" y="214137"/>
                    <a:pt x="352520" y="214670"/>
                  </a:cubicBezTo>
                  <a:lnTo>
                    <a:pt x="352520" y="238759"/>
                  </a:lnTo>
                  <a:cubicBezTo>
                    <a:pt x="352441" y="307117"/>
                    <a:pt x="297044" y="362511"/>
                    <a:pt x="228686" y="362584"/>
                  </a:cubicBezTo>
                  <a:close/>
                  <a:moveTo>
                    <a:pt x="371475" y="210184"/>
                  </a:moveTo>
                  <a:cubicBezTo>
                    <a:pt x="371507" y="207831"/>
                    <a:pt x="370658" y="205551"/>
                    <a:pt x="369094" y="203793"/>
                  </a:cubicBezTo>
                  <a:cubicBezTo>
                    <a:pt x="366565" y="201232"/>
                    <a:pt x="363731" y="198993"/>
                    <a:pt x="360655" y="197125"/>
                  </a:cubicBezTo>
                  <a:cubicBezTo>
                    <a:pt x="351888" y="191874"/>
                    <a:pt x="344683" y="184377"/>
                    <a:pt x="339785" y="175408"/>
                  </a:cubicBezTo>
                  <a:cubicBezTo>
                    <a:pt x="332456" y="156595"/>
                    <a:pt x="327618" y="136906"/>
                    <a:pt x="325393" y="116839"/>
                  </a:cubicBezTo>
                  <a:cubicBezTo>
                    <a:pt x="324016" y="107744"/>
                    <a:pt x="316227" y="101002"/>
                    <a:pt x="307029" y="100942"/>
                  </a:cubicBezTo>
                  <a:lnTo>
                    <a:pt x="306886" y="100942"/>
                  </a:lnTo>
                  <a:cubicBezTo>
                    <a:pt x="302101" y="100900"/>
                    <a:pt x="297489" y="102732"/>
                    <a:pt x="294037" y="106047"/>
                  </a:cubicBezTo>
                  <a:cubicBezTo>
                    <a:pt x="273948" y="124005"/>
                    <a:pt x="251117" y="138636"/>
                    <a:pt x="226409" y="149386"/>
                  </a:cubicBezTo>
                  <a:lnTo>
                    <a:pt x="216960" y="154148"/>
                  </a:lnTo>
                  <a:cubicBezTo>
                    <a:pt x="178276" y="170172"/>
                    <a:pt x="137134" y="179460"/>
                    <a:pt x="95317" y="181609"/>
                  </a:cubicBezTo>
                  <a:cubicBezTo>
                    <a:pt x="90056" y="181609"/>
                    <a:pt x="85792" y="185873"/>
                    <a:pt x="85792" y="191134"/>
                  </a:cubicBezTo>
                  <a:lnTo>
                    <a:pt x="85792" y="191134"/>
                  </a:lnTo>
                  <a:lnTo>
                    <a:pt x="85792" y="238759"/>
                  </a:lnTo>
                  <a:cubicBezTo>
                    <a:pt x="85821" y="283626"/>
                    <a:pt x="106969" y="325861"/>
                    <a:pt x="142875" y="352764"/>
                  </a:cubicBezTo>
                  <a:lnTo>
                    <a:pt x="142875" y="382091"/>
                  </a:lnTo>
                  <a:cubicBezTo>
                    <a:pt x="142865" y="389569"/>
                    <a:pt x="138459" y="396342"/>
                    <a:pt x="131626" y="399379"/>
                  </a:cubicBezTo>
                  <a:cubicBezTo>
                    <a:pt x="105842" y="411142"/>
                    <a:pt x="67932" y="397350"/>
                    <a:pt x="50273" y="389521"/>
                  </a:cubicBezTo>
                  <a:cubicBezTo>
                    <a:pt x="59554" y="376414"/>
                    <a:pt x="65641" y="361318"/>
                    <a:pt x="68047" y="345439"/>
                  </a:cubicBezTo>
                  <a:cubicBezTo>
                    <a:pt x="70208" y="319062"/>
                    <a:pt x="69853" y="292539"/>
                    <a:pt x="66989" y="266229"/>
                  </a:cubicBezTo>
                  <a:cubicBezTo>
                    <a:pt x="65084" y="237902"/>
                    <a:pt x="63008" y="205803"/>
                    <a:pt x="63008" y="169436"/>
                  </a:cubicBezTo>
                  <a:cubicBezTo>
                    <a:pt x="63008" y="101570"/>
                    <a:pt x="77295" y="64661"/>
                    <a:pt x="111890" y="42287"/>
                  </a:cubicBezTo>
                  <a:cubicBezTo>
                    <a:pt x="152128" y="19075"/>
                    <a:pt x="199972" y="12903"/>
                    <a:pt x="244783" y="25142"/>
                  </a:cubicBezTo>
                  <a:cubicBezTo>
                    <a:pt x="297380" y="41525"/>
                    <a:pt x="313915" y="70805"/>
                    <a:pt x="314049" y="71033"/>
                  </a:cubicBezTo>
                  <a:cubicBezTo>
                    <a:pt x="316056" y="74819"/>
                    <a:pt x="320343" y="76800"/>
                    <a:pt x="324526" y="75872"/>
                  </a:cubicBezTo>
                  <a:cubicBezTo>
                    <a:pt x="336909" y="73072"/>
                    <a:pt x="357759" y="71109"/>
                    <a:pt x="365484" y="75520"/>
                  </a:cubicBezTo>
                  <a:cubicBezTo>
                    <a:pt x="386144" y="87216"/>
                    <a:pt x="398955" y="103580"/>
                    <a:pt x="398955" y="148919"/>
                  </a:cubicBezTo>
                  <a:cubicBezTo>
                    <a:pt x="397118" y="183929"/>
                    <a:pt x="392306" y="218719"/>
                    <a:pt x="384572" y="252913"/>
                  </a:cubicBezTo>
                  <a:cubicBezTo>
                    <a:pt x="378860" y="276209"/>
                    <a:pt x="375576" y="300035"/>
                    <a:pt x="374771" y="324008"/>
                  </a:cubicBezTo>
                  <a:cubicBezTo>
                    <a:pt x="378008" y="347306"/>
                    <a:pt x="388180" y="369091"/>
                    <a:pt x="403965" y="386530"/>
                  </a:cubicBezTo>
                  <a:cubicBezTo>
                    <a:pt x="386553" y="395521"/>
                    <a:pt x="350349" y="410866"/>
                    <a:pt x="325222" y="399112"/>
                  </a:cubicBezTo>
                  <a:cubicBezTo>
                    <a:pt x="318596" y="396009"/>
                    <a:pt x="314358" y="389360"/>
                    <a:pt x="314344" y="382044"/>
                  </a:cubicBezTo>
                  <a:lnTo>
                    <a:pt x="314344" y="352840"/>
                  </a:lnTo>
                  <a:cubicBezTo>
                    <a:pt x="350321" y="325947"/>
                    <a:pt x="371525" y="283676"/>
                    <a:pt x="371570" y="238759"/>
                  </a:cubicBezTo>
                  <a:close/>
                  <a:moveTo>
                    <a:pt x="123577" y="582192"/>
                  </a:moveTo>
                  <a:lnTo>
                    <a:pt x="148647" y="533767"/>
                  </a:lnTo>
                  <a:cubicBezTo>
                    <a:pt x="151067" y="529096"/>
                    <a:pt x="149242" y="523348"/>
                    <a:pt x="144571" y="520929"/>
                  </a:cubicBezTo>
                  <a:cubicBezTo>
                    <a:pt x="143220" y="520228"/>
                    <a:pt x="141721" y="519862"/>
                    <a:pt x="140198" y="519861"/>
                  </a:cubicBezTo>
                  <a:lnTo>
                    <a:pt x="93926" y="519861"/>
                  </a:lnTo>
                  <a:lnTo>
                    <a:pt x="113071" y="434307"/>
                  </a:lnTo>
                  <a:lnTo>
                    <a:pt x="139532" y="423296"/>
                  </a:lnTo>
                  <a:lnTo>
                    <a:pt x="211455" y="638495"/>
                  </a:lnTo>
                  <a:close/>
                  <a:moveTo>
                    <a:pt x="495300" y="695740"/>
                  </a:moveTo>
                  <a:cubicBezTo>
                    <a:pt x="455628" y="721162"/>
                    <a:pt x="348072" y="734059"/>
                    <a:pt x="238220" y="734411"/>
                  </a:cubicBezTo>
                  <a:lnTo>
                    <a:pt x="238220" y="666289"/>
                  </a:lnTo>
                  <a:lnTo>
                    <a:pt x="351739" y="593537"/>
                  </a:lnTo>
                  <a:cubicBezTo>
                    <a:pt x="355868" y="590878"/>
                    <a:pt x="357299" y="585517"/>
                    <a:pt x="355044" y="581154"/>
                  </a:cubicBezTo>
                  <a:lnTo>
                    <a:pt x="333137" y="538930"/>
                  </a:lnTo>
                  <a:lnTo>
                    <a:pt x="375666" y="538930"/>
                  </a:lnTo>
                  <a:cubicBezTo>
                    <a:pt x="380927" y="538932"/>
                    <a:pt x="385192" y="534668"/>
                    <a:pt x="385194" y="529408"/>
                  </a:cubicBezTo>
                  <a:cubicBezTo>
                    <a:pt x="385194" y="528705"/>
                    <a:pt x="385117" y="528005"/>
                    <a:pt x="384962" y="527319"/>
                  </a:cubicBezTo>
                  <a:lnTo>
                    <a:pt x="364426" y="435498"/>
                  </a:lnTo>
                  <a:cubicBezTo>
                    <a:pt x="402619" y="448988"/>
                    <a:pt x="438337" y="468658"/>
                    <a:pt x="470154" y="493724"/>
                  </a:cubicBezTo>
                  <a:cubicBezTo>
                    <a:pt x="485321" y="505940"/>
                    <a:pt x="494485" y="524101"/>
                    <a:pt x="495300" y="543559"/>
                  </a:cubicBezTo>
                  <a:close/>
                </a:path>
              </a:pathLst>
            </a:custGeom>
            <a:grpFill/>
            <a:ln w="9525"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7078FE93-8ABB-20F4-E728-56FFEC0273A9}"/>
                </a:ext>
              </a:extLst>
            </p:cNvPr>
            <p:cNvSpPr/>
            <p:nvPr/>
          </p:nvSpPr>
          <p:spPr>
            <a:xfrm>
              <a:off x="13620662" y="3795521"/>
              <a:ext cx="218213" cy="332616"/>
            </a:xfrm>
            <a:custGeom>
              <a:avLst/>
              <a:gdLst>
                <a:gd name="connsiteX0" fmla="*/ 152487 w 218213"/>
                <a:gd name="connsiteY0" fmla="*/ 144970 h 332616"/>
                <a:gd name="connsiteX1" fmla="*/ 152487 w 218213"/>
                <a:gd name="connsiteY1" fmla="*/ 48768 h 332616"/>
                <a:gd name="connsiteX2" fmla="*/ 168680 w 218213"/>
                <a:gd name="connsiteY2" fmla="*/ 20193 h 332616"/>
                <a:gd name="connsiteX3" fmla="*/ 173781 w 218213"/>
                <a:gd name="connsiteY3" fmla="*/ 6583 h 332616"/>
                <a:gd name="connsiteX4" fmla="*/ 173442 w 218213"/>
                <a:gd name="connsiteY4" fmla="*/ 5905 h 332616"/>
                <a:gd name="connsiteX5" fmla="*/ 164794 w 218213"/>
                <a:gd name="connsiteY5" fmla="*/ 0 h 332616"/>
                <a:gd name="connsiteX6" fmla="*/ 162965 w 218213"/>
                <a:gd name="connsiteY6" fmla="*/ 191 h 332616"/>
                <a:gd name="connsiteX7" fmla="*/ 54380 w 218213"/>
                <a:gd name="connsiteY7" fmla="*/ 191 h 332616"/>
                <a:gd name="connsiteX8" fmla="*/ 42967 w 218213"/>
                <a:gd name="connsiteY8" fmla="*/ 10282 h 332616"/>
                <a:gd name="connsiteX9" fmla="*/ 42950 w 218213"/>
                <a:gd name="connsiteY9" fmla="*/ 10668 h 332616"/>
                <a:gd name="connsiteX10" fmla="*/ 48665 w 218213"/>
                <a:gd name="connsiteY10" fmla="*/ 21146 h 332616"/>
                <a:gd name="connsiteX11" fmla="*/ 64857 w 218213"/>
                <a:gd name="connsiteY11" fmla="*/ 49721 h 332616"/>
                <a:gd name="connsiteX12" fmla="*/ 64857 w 218213"/>
                <a:gd name="connsiteY12" fmla="*/ 145923 h 332616"/>
                <a:gd name="connsiteX13" fmla="*/ 2945 w 218213"/>
                <a:gd name="connsiteY13" fmla="*/ 286893 h 332616"/>
                <a:gd name="connsiteX14" fmla="*/ 18418 w 218213"/>
                <a:gd name="connsiteY14" fmla="*/ 329039 h 332616"/>
                <a:gd name="connsiteX15" fmla="*/ 20090 w 218213"/>
                <a:gd name="connsiteY15" fmla="*/ 329756 h 332616"/>
                <a:gd name="connsiteX16" fmla="*/ 33425 w 218213"/>
                <a:gd name="connsiteY16" fmla="*/ 332613 h 332616"/>
                <a:gd name="connsiteX17" fmla="*/ 185825 w 218213"/>
                <a:gd name="connsiteY17" fmla="*/ 332613 h 332616"/>
                <a:gd name="connsiteX18" fmla="*/ 218210 w 218213"/>
                <a:gd name="connsiteY18" fmla="*/ 300763 h 332616"/>
                <a:gd name="connsiteX19" fmla="*/ 218210 w 218213"/>
                <a:gd name="connsiteY19" fmla="*/ 300228 h 332616"/>
                <a:gd name="connsiteX20" fmla="*/ 215352 w 218213"/>
                <a:gd name="connsiteY20" fmla="*/ 286893 h 332616"/>
                <a:gd name="connsiteX21" fmla="*/ 142762 w 218213"/>
                <a:gd name="connsiteY21" fmla="*/ 19241 h 332616"/>
                <a:gd name="connsiteX22" fmla="*/ 133437 w 218213"/>
                <a:gd name="connsiteY22" fmla="*/ 48768 h 332616"/>
                <a:gd name="connsiteX23" fmla="*/ 133437 w 218213"/>
                <a:gd name="connsiteY23" fmla="*/ 81153 h 332616"/>
                <a:gd name="connsiteX24" fmla="*/ 83907 w 218213"/>
                <a:gd name="connsiteY24" fmla="*/ 81153 h 332616"/>
                <a:gd name="connsiteX25" fmla="*/ 83907 w 218213"/>
                <a:gd name="connsiteY25" fmla="*/ 49721 h 332616"/>
                <a:gd name="connsiteX26" fmla="*/ 74382 w 218213"/>
                <a:gd name="connsiteY26" fmla="*/ 19241 h 332616"/>
                <a:gd name="connsiteX27" fmla="*/ 185825 w 218213"/>
                <a:gd name="connsiteY27" fmla="*/ 313563 h 332616"/>
                <a:gd name="connsiteX28" fmla="*/ 33425 w 218213"/>
                <a:gd name="connsiteY28" fmla="*/ 313563 h 332616"/>
                <a:gd name="connsiteX29" fmla="*/ 28662 w 218213"/>
                <a:gd name="connsiteY29" fmla="*/ 312715 h 332616"/>
                <a:gd name="connsiteX30" fmla="*/ 27872 w 218213"/>
                <a:gd name="connsiteY30" fmla="*/ 312325 h 332616"/>
                <a:gd name="connsiteX31" fmla="*/ 27052 w 218213"/>
                <a:gd name="connsiteY31" fmla="*/ 312001 h 332616"/>
                <a:gd name="connsiteX32" fmla="*/ 20033 w 218213"/>
                <a:gd name="connsiteY32" fmla="*/ 304971 h 332616"/>
                <a:gd name="connsiteX33" fmla="*/ 20233 w 218213"/>
                <a:gd name="connsiteY33" fmla="*/ 295008 h 332616"/>
                <a:gd name="connsiteX34" fmla="*/ 20337 w 218213"/>
                <a:gd name="connsiteY34" fmla="*/ 294780 h 332616"/>
                <a:gd name="connsiteX35" fmla="*/ 20442 w 218213"/>
                <a:gd name="connsiteY35" fmla="*/ 294551 h 332616"/>
                <a:gd name="connsiteX36" fmla="*/ 82355 w 218213"/>
                <a:gd name="connsiteY36" fmla="*/ 153581 h 332616"/>
                <a:gd name="connsiteX37" fmla="*/ 83964 w 218213"/>
                <a:gd name="connsiteY37" fmla="*/ 149924 h 332616"/>
                <a:gd name="connsiteX38" fmla="*/ 83964 w 218213"/>
                <a:gd name="connsiteY38" fmla="*/ 100203 h 332616"/>
                <a:gd name="connsiteX39" fmla="*/ 133437 w 218213"/>
                <a:gd name="connsiteY39" fmla="*/ 100203 h 332616"/>
                <a:gd name="connsiteX40" fmla="*/ 133437 w 218213"/>
                <a:gd name="connsiteY40" fmla="*/ 148990 h 332616"/>
                <a:gd name="connsiteX41" fmla="*/ 135066 w 218213"/>
                <a:gd name="connsiteY41" fmla="*/ 152676 h 332616"/>
                <a:gd name="connsiteX42" fmla="*/ 197931 w 218213"/>
                <a:gd name="connsiteY42" fmla="*/ 294599 h 332616"/>
                <a:gd name="connsiteX43" fmla="*/ 198112 w 218213"/>
                <a:gd name="connsiteY43" fmla="*/ 295008 h 332616"/>
                <a:gd name="connsiteX44" fmla="*/ 198312 w 218213"/>
                <a:gd name="connsiteY44" fmla="*/ 295408 h 332616"/>
                <a:gd name="connsiteX45" fmla="*/ 199160 w 218213"/>
                <a:gd name="connsiteY45" fmla="*/ 300171 h 332616"/>
                <a:gd name="connsiteX46" fmla="*/ 186481 w 218213"/>
                <a:gd name="connsiteY46" fmla="*/ 313562 h 332616"/>
                <a:gd name="connsiteX47" fmla="*/ 185825 w 218213"/>
                <a:gd name="connsiteY47" fmla="*/ 313563 h 33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8213" h="332616">
                  <a:moveTo>
                    <a:pt x="152487" y="144970"/>
                  </a:moveTo>
                  <a:lnTo>
                    <a:pt x="152487" y="48768"/>
                  </a:lnTo>
                  <a:cubicBezTo>
                    <a:pt x="152706" y="37118"/>
                    <a:pt x="158798" y="26368"/>
                    <a:pt x="168680" y="20193"/>
                  </a:cubicBezTo>
                  <a:cubicBezTo>
                    <a:pt x="173847" y="17843"/>
                    <a:pt x="176130" y="11750"/>
                    <a:pt x="173781" y="6583"/>
                  </a:cubicBezTo>
                  <a:cubicBezTo>
                    <a:pt x="173677" y="6353"/>
                    <a:pt x="173563" y="6127"/>
                    <a:pt x="173442" y="5905"/>
                  </a:cubicBezTo>
                  <a:cubicBezTo>
                    <a:pt x="171922" y="2448"/>
                    <a:pt x="168567" y="157"/>
                    <a:pt x="164794" y="0"/>
                  </a:cubicBezTo>
                  <a:cubicBezTo>
                    <a:pt x="164179" y="4"/>
                    <a:pt x="163567" y="68"/>
                    <a:pt x="162965" y="191"/>
                  </a:cubicBezTo>
                  <a:lnTo>
                    <a:pt x="54380" y="191"/>
                  </a:lnTo>
                  <a:cubicBezTo>
                    <a:pt x="48441" y="-174"/>
                    <a:pt x="43332" y="4343"/>
                    <a:pt x="42967" y="10282"/>
                  </a:cubicBezTo>
                  <a:cubicBezTo>
                    <a:pt x="42958" y="10411"/>
                    <a:pt x="42953" y="10539"/>
                    <a:pt x="42950" y="10668"/>
                  </a:cubicBezTo>
                  <a:cubicBezTo>
                    <a:pt x="42615" y="14984"/>
                    <a:pt x="44856" y="19090"/>
                    <a:pt x="48665" y="21146"/>
                  </a:cubicBezTo>
                  <a:cubicBezTo>
                    <a:pt x="58850" y="27024"/>
                    <a:pt x="65049" y="37962"/>
                    <a:pt x="64857" y="49721"/>
                  </a:cubicBezTo>
                  <a:lnTo>
                    <a:pt x="64857" y="145923"/>
                  </a:lnTo>
                  <a:lnTo>
                    <a:pt x="2945" y="286893"/>
                  </a:lnTo>
                  <a:cubicBezTo>
                    <a:pt x="-4421" y="302805"/>
                    <a:pt x="2507" y="321674"/>
                    <a:pt x="18418" y="329039"/>
                  </a:cubicBezTo>
                  <a:cubicBezTo>
                    <a:pt x="18968" y="329294"/>
                    <a:pt x="19526" y="329533"/>
                    <a:pt x="20090" y="329756"/>
                  </a:cubicBezTo>
                  <a:cubicBezTo>
                    <a:pt x="24261" y="331705"/>
                    <a:pt x="28821" y="332682"/>
                    <a:pt x="33425" y="332613"/>
                  </a:cubicBezTo>
                  <a:lnTo>
                    <a:pt x="185825" y="332613"/>
                  </a:lnTo>
                  <a:cubicBezTo>
                    <a:pt x="203562" y="332761"/>
                    <a:pt x="218062" y="318502"/>
                    <a:pt x="218210" y="300763"/>
                  </a:cubicBezTo>
                  <a:cubicBezTo>
                    <a:pt x="218212" y="300585"/>
                    <a:pt x="218212" y="300406"/>
                    <a:pt x="218210" y="300228"/>
                  </a:cubicBezTo>
                  <a:cubicBezTo>
                    <a:pt x="218278" y="295624"/>
                    <a:pt x="217302" y="291064"/>
                    <a:pt x="215352" y="286893"/>
                  </a:cubicBezTo>
                  <a:close/>
                  <a:moveTo>
                    <a:pt x="142762" y="19241"/>
                  </a:moveTo>
                  <a:cubicBezTo>
                    <a:pt x="136777" y="27932"/>
                    <a:pt x="133530" y="38215"/>
                    <a:pt x="133437" y="48768"/>
                  </a:cubicBezTo>
                  <a:lnTo>
                    <a:pt x="133437" y="81153"/>
                  </a:lnTo>
                  <a:lnTo>
                    <a:pt x="83907" y="81153"/>
                  </a:lnTo>
                  <a:lnTo>
                    <a:pt x="83907" y="49721"/>
                  </a:lnTo>
                  <a:cubicBezTo>
                    <a:pt x="83955" y="38821"/>
                    <a:pt x="80628" y="28173"/>
                    <a:pt x="74382" y="19241"/>
                  </a:cubicBezTo>
                  <a:close/>
                  <a:moveTo>
                    <a:pt x="185825" y="313563"/>
                  </a:moveTo>
                  <a:lnTo>
                    <a:pt x="33425" y="313563"/>
                  </a:lnTo>
                  <a:cubicBezTo>
                    <a:pt x="31796" y="313609"/>
                    <a:pt x="30175" y="313320"/>
                    <a:pt x="28662" y="312715"/>
                  </a:cubicBezTo>
                  <a:lnTo>
                    <a:pt x="27872" y="312325"/>
                  </a:lnTo>
                  <a:lnTo>
                    <a:pt x="27052" y="312001"/>
                  </a:lnTo>
                  <a:cubicBezTo>
                    <a:pt x="23834" y="310741"/>
                    <a:pt x="21289" y="308192"/>
                    <a:pt x="20033" y="304971"/>
                  </a:cubicBezTo>
                  <a:cubicBezTo>
                    <a:pt x="18723" y="301764"/>
                    <a:pt x="18795" y="298160"/>
                    <a:pt x="20233" y="295008"/>
                  </a:cubicBezTo>
                  <a:lnTo>
                    <a:pt x="20337" y="294780"/>
                  </a:lnTo>
                  <a:lnTo>
                    <a:pt x="20442" y="294551"/>
                  </a:lnTo>
                  <a:lnTo>
                    <a:pt x="82355" y="153581"/>
                  </a:lnTo>
                  <a:lnTo>
                    <a:pt x="83964" y="149924"/>
                  </a:lnTo>
                  <a:lnTo>
                    <a:pt x="83964" y="100203"/>
                  </a:lnTo>
                  <a:lnTo>
                    <a:pt x="133437" y="100203"/>
                  </a:lnTo>
                  <a:lnTo>
                    <a:pt x="133437" y="148990"/>
                  </a:lnTo>
                  <a:lnTo>
                    <a:pt x="135066" y="152676"/>
                  </a:lnTo>
                  <a:lnTo>
                    <a:pt x="197931" y="294599"/>
                  </a:lnTo>
                  <a:lnTo>
                    <a:pt x="198112" y="295008"/>
                  </a:lnTo>
                  <a:lnTo>
                    <a:pt x="198312" y="295408"/>
                  </a:lnTo>
                  <a:cubicBezTo>
                    <a:pt x="198919" y="296921"/>
                    <a:pt x="199207" y="298542"/>
                    <a:pt x="199160" y="300171"/>
                  </a:cubicBezTo>
                  <a:cubicBezTo>
                    <a:pt x="199356" y="307370"/>
                    <a:pt x="193680" y="313365"/>
                    <a:pt x="186481" y="313562"/>
                  </a:cubicBezTo>
                  <a:cubicBezTo>
                    <a:pt x="186262" y="313568"/>
                    <a:pt x="186044" y="313568"/>
                    <a:pt x="185825" y="313563"/>
                  </a:cubicBezTo>
                  <a:close/>
                </a:path>
              </a:pathLst>
            </a:custGeom>
            <a:grp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7107BD26-C33E-FA3E-05A2-77453C18C46F}"/>
                </a:ext>
              </a:extLst>
            </p:cNvPr>
            <p:cNvSpPr/>
            <p:nvPr/>
          </p:nvSpPr>
          <p:spPr>
            <a:xfrm>
              <a:off x="13724610" y="3648075"/>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grpFill/>
            <a:ln w="9525"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60AB750F-DA0B-D79E-2400-965FB205AD54}"/>
                </a:ext>
              </a:extLst>
            </p:cNvPr>
            <p:cNvSpPr/>
            <p:nvPr/>
          </p:nvSpPr>
          <p:spPr>
            <a:xfrm>
              <a:off x="13752194" y="3697605"/>
              <a:ext cx="32385" cy="32384"/>
            </a:xfrm>
            <a:custGeom>
              <a:avLst/>
              <a:gdLst>
                <a:gd name="connsiteX0" fmla="*/ 0 w 32385"/>
                <a:gd name="connsiteY0" fmla="*/ 16193 h 32384"/>
                <a:gd name="connsiteX1" fmla="*/ 16193 w 32385"/>
                <a:gd name="connsiteY1" fmla="*/ 32385 h 32384"/>
                <a:gd name="connsiteX2" fmla="*/ 32385 w 32385"/>
                <a:gd name="connsiteY2" fmla="*/ 16193 h 32384"/>
                <a:gd name="connsiteX3" fmla="*/ 16193 w 32385"/>
                <a:gd name="connsiteY3" fmla="*/ 0 h 32384"/>
                <a:gd name="connsiteX4" fmla="*/ 0 w 32385"/>
                <a:gd name="connsiteY4" fmla="*/ 16193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 h="32384">
                  <a:moveTo>
                    <a:pt x="0" y="16193"/>
                  </a:moveTo>
                  <a:cubicBezTo>
                    <a:pt x="0" y="25136"/>
                    <a:pt x="7249" y="32385"/>
                    <a:pt x="16193" y="32385"/>
                  </a:cubicBezTo>
                  <a:cubicBezTo>
                    <a:pt x="25136" y="32385"/>
                    <a:pt x="32385" y="25136"/>
                    <a:pt x="32385" y="16193"/>
                  </a:cubicBezTo>
                  <a:cubicBezTo>
                    <a:pt x="32385" y="7249"/>
                    <a:pt x="25136" y="0"/>
                    <a:pt x="16193" y="0"/>
                  </a:cubicBezTo>
                  <a:cubicBezTo>
                    <a:pt x="7249" y="0"/>
                    <a:pt x="0" y="7249"/>
                    <a:pt x="0" y="16193"/>
                  </a:cubicBezTo>
                  <a:close/>
                </a:path>
              </a:pathLst>
            </a:custGeom>
            <a:grp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437E4B59-33AD-00D1-C122-2E61F0061EA3}"/>
                </a:ext>
              </a:extLst>
            </p:cNvPr>
            <p:cNvSpPr/>
            <p:nvPr/>
          </p:nvSpPr>
          <p:spPr>
            <a:xfrm>
              <a:off x="13692187" y="3686175"/>
              <a:ext cx="32384" cy="32385"/>
            </a:xfrm>
            <a:custGeom>
              <a:avLst/>
              <a:gdLst>
                <a:gd name="connsiteX0" fmla="*/ 16192 w 32384"/>
                <a:gd name="connsiteY0" fmla="*/ 32385 h 32385"/>
                <a:gd name="connsiteX1" fmla="*/ 32385 w 32384"/>
                <a:gd name="connsiteY1" fmla="*/ 16193 h 32385"/>
                <a:gd name="connsiteX2" fmla="*/ 16192 w 32384"/>
                <a:gd name="connsiteY2" fmla="*/ 0 h 32385"/>
                <a:gd name="connsiteX3" fmla="*/ 0 w 32384"/>
                <a:gd name="connsiteY3" fmla="*/ 16193 h 32385"/>
                <a:gd name="connsiteX4" fmla="*/ 16192 w 32384"/>
                <a:gd name="connsiteY4" fmla="*/ 32385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16192" y="32385"/>
                  </a:moveTo>
                  <a:cubicBezTo>
                    <a:pt x="25136" y="32385"/>
                    <a:pt x="32385" y="25136"/>
                    <a:pt x="32385" y="16193"/>
                  </a:cubicBezTo>
                  <a:cubicBezTo>
                    <a:pt x="32385" y="7249"/>
                    <a:pt x="25136" y="0"/>
                    <a:pt x="16192" y="0"/>
                  </a:cubicBezTo>
                  <a:cubicBezTo>
                    <a:pt x="7249" y="0"/>
                    <a:pt x="0" y="7249"/>
                    <a:pt x="0" y="16193"/>
                  </a:cubicBezTo>
                  <a:cubicBezTo>
                    <a:pt x="0" y="25136"/>
                    <a:pt x="7249" y="32385"/>
                    <a:pt x="16192" y="32385"/>
                  </a:cubicBezTo>
                  <a:close/>
                </a:path>
              </a:pathLst>
            </a:custGeom>
            <a:grp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ED2A2B21-DF9D-2C0F-C11E-C57F2C395BCD}"/>
                </a:ext>
              </a:extLst>
            </p:cNvPr>
            <p:cNvSpPr/>
            <p:nvPr/>
          </p:nvSpPr>
          <p:spPr>
            <a:xfrm>
              <a:off x="13696950" y="3740467"/>
              <a:ext cx="43815" cy="43814"/>
            </a:xfrm>
            <a:custGeom>
              <a:avLst/>
              <a:gdLst>
                <a:gd name="connsiteX0" fmla="*/ 0 w 43815"/>
                <a:gd name="connsiteY0" fmla="*/ 21907 h 43814"/>
                <a:gd name="connsiteX1" fmla="*/ 21907 w 43815"/>
                <a:gd name="connsiteY1" fmla="*/ 43815 h 43814"/>
                <a:gd name="connsiteX2" fmla="*/ 43815 w 43815"/>
                <a:gd name="connsiteY2" fmla="*/ 21907 h 43814"/>
                <a:gd name="connsiteX3" fmla="*/ 21907 w 43815"/>
                <a:gd name="connsiteY3" fmla="*/ 0 h 43814"/>
                <a:gd name="connsiteX4" fmla="*/ 0 w 43815"/>
                <a:gd name="connsiteY4" fmla="*/ 21907 h 4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43814">
                  <a:moveTo>
                    <a:pt x="0" y="21907"/>
                  </a:moveTo>
                  <a:cubicBezTo>
                    <a:pt x="0" y="34007"/>
                    <a:pt x="9808" y="43815"/>
                    <a:pt x="21907" y="43815"/>
                  </a:cubicBezTo>
                  <a:cubicBezTo>
                    <a:pt x="34007" y="43815"/>
                    <a:pt x="43815" y="34007"/>
                    <a:pt x="43815" y="21907"/>
                  </a:cubicBezTo>
                  <a:cubicBezTo>
                    <a:pt x="43815" y="9808"/>
                    <a:pt x="34007" y="0"/>
                    <a:pt x="21907" y="0"/>
                  </a:cubicBezTo>
                  <a:cubicBezTo>
                    <a:pt x="9808" y="0"/>
                    <a:pt x="0" y="9808"/>
                    <a:pt x="0" y="21907"/>
                  </a:cubicBezTo>
                  <a:close/>
                </a:path>
              </a:pathLst>
            </a:custGeom>
            <a:grpFill/>
            <a:ln w="9525" cap="flat">
              <a:noFill/>
              <a:prstDash val="solid"/>
              <a:miter/>
            </a:ln>
          </p:spPr>
          <p:txBody>
            <a:bodyPr rtlCol="0" anchor="ctr"/>
            <a:lstStyle/>
            <a:p>
              <a:endParaRPr lang="en-GB"/>
            </a:p>
          </p:txBody>
        </p:sp>
      </p:grpSp>
      <p:cxnSp>
        <p:nvCxnSpPr>
          <p:cNvPr id="38" name="Straight Arrow Connector 37">
            <a:extLst>
              <a:ext uri="{FF2B5EF4-FFF2-40B4-BE49-F238E27FC236}">
                <a16:creationId xmlns:a16="http://schemas.microsoft.com/office/drawing/2014/main" id="{C4099619-84E0-30F5-A56C-EB406A5048DC}"/>
              </a:ext>
            </a:extLst>
          </p:cNvPr>
          <p:cNvCxnSpPr>
            <a:cxnSpLocks/>
          </p:cNvCxnSpPr>
          <p:nvPr/>
        </p:nvCxnSpPr>
        <p:spPr>
          <a:xfrm>
            <a:off x="14604559" y="2628900"/>
            <a:ext cx="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72EE2AC5-26D3-0092-F92B-C16A0950D3BD}"/>
              </a:ext>
            </a:extLst>
          </p:cNvPr>
          <p:cNvCxnSpPr/>
          <p:nvPr/>
        </p:nvCxnSpPr>
        <p:spPr>
          <a:xfrm>
            <a:off x="16459200" y="2628900"/>
            <a:ext cx="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1" name="Graphic 40" descr="Petri Dish outline">
            <a:extLst>
              <a:ext uri="{FF2B5EF4-FFF2-40B4-BE49-F238E27FC236}">
                <a16:creationId xmlns:a16="http://schemas.microsoft.com/office/drawing/2014/main" id="{BD67A4DD-C607-76E2-70A9-6D07608FB2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47359" y="3238500"/>
            <a:ext cx="914400" cy="914400"/>
          </a:xfrm>
          <a:prstGeom prst="rect">
            <a:avLst/>
          </a:prstGeom>
        </p:spPr>
      </p:pic>
      <p:pic>
        <p:nvPicPr>
          <p:cNvPr id="42" name="Graphic 41" descr="Petri Dish outline">
            <a:extLst>
              <a:ext uri="{FF2B5EF4-FFF2-40B4-BE49-F238E27FC236}">
                <a16:creationId xmlns:a16="http://schemas.microsoft.com/office/drawing/2014/main" id="{9CA04A4D-C348-6881-8FBE-F49C862FE9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70960" y="3238500"/>
            <a:ext cx="914400" cy="914400"/>
          </a:xfrm>
          <a:prstGeom prst="rect">
            <a:avLst/>
          </a:prstGeom>
        </p:spPr>
      </p:pic>
      <p:cxnSp>
        <p:nvCxnSpPr>
          <p:cNvPr id="45" name="Straight Connector 44">
            <a:extLst>
              <a:ext uri="{FF2B5EF4-FFF2-40B4-BE49-F238E27FC236}">
                <a16:creationId xmlns:a16="http://schemas.microsoft.com/office/drawing/2014/main" id="{E2378A0A-B644-AC6C-F0C5-ADAF540AB227}"/>
              </a:ext>
            </a:extLst>
          </p:cNvPr>
          <p:cNvCxnSpPr>
            <a:cxnSpLocks/>
          </p:cNvCxnSpPr>
          <p:nvPr/>
        </p:nvCxnSpPr>
        <p:spPr>
          <a:xfrm>
            <a:off x="13716000" y="4686300"/>
            <a:ext cx="3429000" cy="0"/>
          </a:xfrm>
          <a:prstGeom prst="line">
            <a:avLst/>
          </a:prstGeom>
        </p:spPr>
        <p:style>
          <a:lnRef idx="1">
            <a:schemeClr val="dk1"/>
          </a:lnRef>
          <a:fillRef idx="0">
            <a:schemeClr val="dk1"/>
          </a:fillRef>
          <a:effectRef idx="0">
            <a:schemeClr val="dk1"/>
          </a:effectRef>
          <a:fontRef idx="minor">
            <a:schemeClr val="tx1"/>
          </a:fontRef>
        </p:style>
      </p:cxnSp>
      <p:pic>
        <p:nvPicPr>
          <p:cNvPr id="48" name="Graphic 47" descr="Hospital outline">
            <a:extLst>
              <a:ext uri="{FF2B5EF4-FFF2-40B4-BE49-F238E27FC236}">
                <a16:creationId xmlns:a16="http://schemas.microsoft.com/office/drawing/2014/main" id="{69ACBBFA-B7B6-3B04-D371-B45CF67565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692166" y="7150959"/>
            <a:ext cx="1776434" cy="1776434"/>
          </a:xfrm>
          <a:prstGeom prst="rect">
            <a:avLst/>
          </a:prstGeom>
        </p:spPr>
      </p:pic>
      <p:pic>
        <p:nvPicPr>
          <p:cNvPr id="49" name="Graphic 48" descr="Hospital outline">
            <a:extLst>
              <a:ext uri="{FF2B5EF4-FFF2-40B4-BE49-F238E27FC236}">
                <a16:creationId xmlns:a16="http://schemas.microsoft.com/office/drawing/2014/main" id="{C66F732E-7D56-440E-DF45-58BC119237E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692166" y="5143500"/>
            <a:ext cx="1776434" cy="1776434"/>
          </a:xfrm>
          <a:prstGeom prst="rect">
            <a:avLst/>
          </a:prstGeom>
        </p:spPr>
      </p:pic>
      <p:pic>
        <p:nvPicPr>
          <p:cNvPr id="51" name="Graphic 50" descr="Group of women outline">
            <a:extLst>
              <a:ext uri="{FF2B5EF4-FFF2-40B4-BE49-F238E27FC236}">
                <a16:creationId xmlns:a16="http://schemas.microsoft.com/office/drawing/2014/main" id="{DB14C1CD-CC08-7329-E308-C3F2DE0DE4D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459200" y="5731400"/>
            <a:ext cx="914400" cy="914400"/>
          </a:xfrm>
          <a:prstGeom prst="rect">
            <a:avLst/>
          </a:prstGeom>
        </p:spPr>
      </p:pic>
      <p:pic>
        <p:nvPicPr>
          <p:cNvPr id="52" name="Graphic 51" descr="Group of women outline">
            <a:extLst>
              <a:ext uri="{FF2B5EF4-FFF2-40B4-BE49-F238E27FC236}">
                <a16:creationId xmlns:a16="http://schemas.microsoft.com/office/drawing/2014/main" id="{192B3A89-863B-5F9B-EC9E-51DDF205689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459200" y="7735869"/>
            <a:ext cx="914400" cy="914400"/>
          </a:xfrm>
          <a:prstGeom prst="rect">
            <a:avLst/>
          </a:prstGeom>
        </p:spPr>
      </p:pic>
      <p:cxnSp>
        <p:nvCxnSpPr>
          <p:cNvPr id="53" name="Straight Arrow Connector 52">
            <a:extLst>
              <a:ext uri="{FF2B5EF4-FFF2-40B4-BE49-F238E27FC236}">
                <a16:creationId xmlns:a16="http://schemas.microsoft.com/office/drawing/2014/main" id="{21564407-56E6-F27B-EE69-D33864972F16}"/>
              </a:ext>
            </a:extLst>
          </p:cNvPr>
          <p:cNvCxnSpPr>
            <a:cxnSpLocks/>
          </p:cNvCxnSpPr>
          <p:nvPr/>
        </p:nvCxnSpPr>
        <p:spPr>
          <a:xfrm>
            <a:off x="15500460" y="6188600"/>
            <a:ext cx="7152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9882D42A-7BD8-1680-7004-CAB3D69B0DB6}"/>
              </a:ext>
            </a:extLst>
          </p:cNvPr>
          <p:cNvCxnSpPr>
            <a:cxnSpLocks/>
          </p:cNvCxnSpPr>
          <p:nvPr/>
        </p:nvCxnSpPr>
        <p:spPr>
          <a:xfrm>
            <a:off x="15486391" y="8193069"/>
            <a:ext cx="7152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69216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028700" y="2711558"/>
            <a:ext cx="14664916" cy="53873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plots can be used to investigate whether batch effects are present</a:t>
            </a:r>
          </a:p>
        </p:txBody>
      </p:sp>
      <p:pic>
        <p:nvPicPr>
          <p:cNvPr id="13" name="Picture 12" descr="A graph of different types of dots&#10;&#10;Description automatically generated">
            <a:extLst>
              <a:ext uri="{FF2B5EF4-FFF2-40B4-BE49-F238E27FC236}">
                <a16:creationId xmlns:a16="http://schemas.microsoft.com/office/drawing/2014/main" id="{45847D1A-5BAC-A1F6-68FC-E3D93AC14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35524"/>
            <a:ext cx="7620016" cy="6096012"/>
          </a:xfrm>
          <a:prstGeom prst="rect">
            <a:avLst/>
          </a:prstGeom>
        </p:spPr>
      </p:pic>
      <p:sp>
        <p:nvSpPr>
          <p:cNvPr id="6" name="TextBox 9">
            <a:extLst>
              <a:ext uri="{FF2B5EF4-FFF2-40B4-BE49-F238E27FC236}">
                <a16:creationId xmlns:a16="http://schemas.microsoft.com/office/drawing/2014/main" id="{0A16EE8C-4A93-E340-ACAB-1524EE36F183}"/>
              </a:ext>
            </a:extLst>
          </p:cNvPr>
          <p:cNvSpPr txBox="1"/>
          <p:nvPr/>
        </p:nvSpPr>
        <p:spPr>
          <a:xfrm>
            <a:off x="9601202" y="4381500"/>
            <a:ext cx="7010400" cy="4561120"/>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Here we have a PCA of gene expression data from healthy and tumor samples.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We can see separation of samples depending on the tissue type along PC1 (explains ~ 35% of the variation in our dataset). </a:t>
            </a:r>
          </a:p>
        </p:txBody>
      </p:sp>
      <p:sp>
        <p:nvSpPr>
          <p:cNvPr id="10" name="Freeform 4">
            <a:extLst>
              <a:ext uri="{FF2B5EF4-FFF2-40B4-BE49-F238E27FC236}">
                <a16:creationId xmlns:a16="http://schemas.microsoft.com/office/drawing/2014/main" id="{2F472245-9CD0-7218-FDFE-B222085C2626}"/>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7">
            <a:extLst>
              <a:ext uri="{FF2B5EF4-FFF2-40B4-BE49-F238E27FC236}">
                <a16:creationId xmlns:a16="http://schemas.microsoft.com/office/drawing/2014/main" id="{EC3DC7F5-0824-EE71-1980-3739CFDCBAF5}"/>
              </a:ext>
            </a:extLst>
          </p:cNvPr>
          <p:cNvSpPr txBox="1"/>
          <p:nvPr/>
        </p:nvSpPr>
        <p:spPr>
          <a:xfrm>
            <a:off x="1028700" y="1152562"/>
            <a:ext cx="146649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Batch effects are visible in the PCA</a:t>
            </a:r>
          </a:p>
        </p:txBody>
      </p:sp>
      <p:pic>
        <p:nvPicPr>
          <p:cNvPr id="15" name="Picture 14" descr="A blue and black logo&#10;&#10;Description automatically generated">
            <a:extLst>
              <a:ext uri="{FF2B5EF4-FFF2-40B4-BE49-F238E27FC236}">
                <a16:creationId xmlns:a16="http://schemas.microsoft.com/office/drawing/2014/main" id="{9E1C15D3-DD92-0A20-E6C4-D083CEF2C714}"/>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904614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descr="A graph of orange and black dots&#10;&#10;Description automatically generated">
            <a:extLst>
              <a:ext uri="{FF2B5EF4-FFF2-40B4-BE49-F238E27FC236}">
                <a16:creationId xmlns:a16="http://schemas.microsoft.com/office/drawing/2014/main" id="{0073B0C0-8495-AD5A-3CE2-76A7E89C0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19500"/>
            <a:ext cx="7620016" cy="6096012"/>
          </a:xfrm>
          <a:prstGeom prst="rect">
            <a:avLst/>
          </a:prstGeom>
        </p:spPr>
      </p:pic>
      <p:sp>
        <p:nvSpPr>
          <p:cNvPr id="14" name="TextBox 9">
            <a:extLst>
              <a:ext uri="{FF2B5EF4-FFF2-40B4-BE49-F238E27FC236}">
                <a16:creationId xmlns:a16="http://schemas.microsoft.com/office/drawing/2014/main" id="{0DCF739A-945C-88DF-8EE5-F63DD1281201}"/>
              </a:ext>
            </a:extLst>
          </p:cNvPr>
          <p:cNvSpPr txBox="1"/>
          <p:nvPr/>
        </p:nvSpPr>
        <p:spPr>
          <a:xfrm>
            <a:off x="9677384" y="2857500"/>
            <a:ext cx="7239016" cy="5138201"/>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We can see there is another spread in the data along PC2, </a:t>
            </a:r>
            <a:r>
              <a:rPr lang="en-US" sz="2800" b="1" dirty="0">
                <a:solidFill>
                  <a:srgbClr val="404040"/>
                </a:solidFill>
                <a:latin typeface="Montserrat" pitchFamily="2" charset="77"/>
              </a:rPr>
              <a:t>not related</a:t>
            </a:r>
            <a:r>
              <a:rPr lang="en-US" sz="2800" dirty="0">
                <a:solidFill>
                  <a:srgbClr val="404040"/>
                </a:solidFill>
                <a:latin typeface="Montserrat" pitchFamily="2" charset="77"/>
              </a:rPr>
              <a:t> to the tissue type.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When we color by who has processed the samples we can see this is a </a:t>
            </a:r>
            <a:r>
              <a:rPr lang="en-US" sz="2800" b="1" dirty="0">
                <a:solidFill>
                  <a:srgbClr val="404040"/>
                </a:solidFill>
                <a:latin typeface="Montserrat" pitchFamily="2" charset="77"/>
              </a:rPr>
              <a:t>processing batch effect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sp>
        <p:nvSpPr>
          <p:cNvPr id="6" name="Freeform 4">
            <a:extLst>
              <a:ext uri="{FF2B5EF4-FFF2-40B4-BE49-F238E27FC236}">
                <a16:creationId xmlns:a16="http://schemas.microsoft.com/office/drawing/2014/main" id="{184BA5A7-C93D-CBC6-12C1-B2D5424BC091}"/>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453A9AA0-AA92-03D3-208D-709ACD5A579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2" name="TextBox 7">
            <a:extLst>
              <a:ext uri="{FF2B5EF4-FFF2-40B4-BE49-F238E27FC236}">
                <a16:creationId xmlns:a16="http://schemas.microsoft.com/office/drawing/2014/main" id="{B44FF215-2F73-1BB6-4561-E2E3D5CB280D}"/>
              </a:ext>
            </a:extLst>
          </p:cNvPr>
          <p:cNvSpPr txBox="1"/>
          <p:nvPr/>
        </p:nvSpPr>
        <p:spPr>
          <a:xfrm>
            <a:off x="1028700" y="1152562"/>
            <a:ext cx="14664916" cy="957955"/>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Batch effects are visible in the PCA</a:t>
            </a:r>
          </a:p>
        </p:txBody>
      </p:sp>
      <p:sp>
        <p:nvSpPr>
          <p:cNvPr id="2" name="TextBox 9">
            <a:extLst>
              <a:ext uri="{FF2B5EF4-FFF2-40B4-BE49-F238E27FC236}">
                <a16:creationId xmlns:a16="http://schemas.microsoft.com/office/drawing/2014/main" id="{4CF5218D-EF92-586D-EA84-8BE3550D7F2F}"/>
              </a:ext>
            </a:extLst>
          </p:cNvPr>
          <p:cNvSpPr txBox="1"/>
          <p:nvPr/>
        </p:nvSpPr>
        <p:spPr>
          <a:xfrm>
            <a:off x="9635069" y="7234458"/>
            <a:ext cx="6705600" cy="282987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How do you think this would look if you had one person process all tumor samples and another all the healthy samples?</a:t>
            </a:r>
          </a:p>
          <a:p>
            <a:pPr>
              <a:lnSpc>
                <a:spcPts val="4480"/>
              </a:lnSpc>
            </a:pPr>
            <a:endParaRPr lang="en-US" sz="2800" dirty="0">
              <a:solidFill>
                <a:srgbClr val="404040"/>
              </a:solidFill>
              <a:latin typeface="Montserrat" pitchFamily="2" charset="77"/>
            </a:endParaRPr>
          </a:p>
        </p:txBody>
      </p:sp>
    </p:spTree>
    <p:extLst>
      <p:ext uri="{BB962C8B-B14F-4D97-AF65-F5344CB8AC3E}">
        <p14:creationId xmlns:p14="http://schemas.microsoft.com/office/powerpoint/2010/main" val="331349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E499C600-D79C-5DC4-7CA2-80E9D018AE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0" name="Freeform 4">
            <a:extLst>
              <a:ext uri="{FF2B5EF4-FFF2-40B4-BE49-F238E27FC236}">
                <a16:creationId xmlns:a16="http://schemas.microsoft.com/office/drawing/2014/main" id="{25C04691-7165-E5FC-6AE8-523CBD6BEDF2}"/>
              </a:ext>
            </a:extLst>
          </p:cNvPr>
          <p:cNvSpPr/>
          <p:nvPr/>
        </p:nvSpPr>
        <p:spPr>
          <a:xfrm>
            <a:off x="-46848" y="-38100"/>
            <a:ext cx="2819400" cy="105537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7">
            <a:extLst>
              <a:ext uri="{FF2B5EF4-FFF2-40B4-BE49-F238E27FC236}">
                <a16:creationId xmlns:a16="http://schemas.microsoft.com/office/drawing/2014/main" id="{A6884281-91DA-5918-6DD9-FBBE0F359A81}"/>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BACK TO EXPERIMENTAL DESIGN</a:t>
            </a:r>
          </a:p>
        </p:txBody>
      </p:sp>
      <p:pic>
        <p:nvPicPr>
          <p:cNvPr id="3" name="Picture 2" descr="A diagram of different colored circles&#10;&#10;Description automatically generated">
            <a:extLst>
              <a:ext uri="{FF2B5EF4-FFF2-40B4-BE49-F238E27FC236}">
                <a16:creationId xmlns:a16="http://schemas.microsoft.com/office/drawing/2014/main" id="{FA14B702-77ED-774D-DBA3-9BCC577B7AD9}"/>
              </a:ext>
            </a:extLst>
          </p:cNvPr>
          <p:cNvPicPr>
            <a:picLocks noChangeAspect="1"/>
          </p:cNvPicPr>
          <p:nvPr/>
        </p:nvPicPr>
        <p:blipFill rotWithShape="1">
          <a:blip r:embed="rId5">
            <a:extLst>
              <a:ext uri="{28A0092B-C50C-407E-A947-70E740481C1C}">
                <a14:useLocalDpi xmlns:a14="http://schemas.microsoft.com/office/drawing/2010/main" val="0"/>
              </a:ext>
            </a:extLst>
          </a:blip>
          <a:srcRect t="3778"/>
          <a:stretch/>
        </p:blipFill>
        <p:spPr>
          <a:xfrm>
            <a:off x="4495799" y="2400300"/>
            <a:ext cx="11046165" cy="7315199"/>
          </a:xfrm>
          <a:prstGeom prst="rect">
            <a:avLst/>
          </a:prstGeom>
        </p:spPr>
      </p:pic>
      <p:sp>
        <p:nvSpPr>
          <p:cNvPr id="5" name="TextBox 4">
            <a:extLst>
              <a:ext uri="{FF2B5EF4-FFF2-40B4-BE49-F238E27FC236}">
                <a16:creationId xmlns:a16="http://schemas.microsoft.com/office/drawing/2014/main" id="{DD057269-CB24-0AE8-6BAB-5E0BA15DB77A}"/>
              </a:ext>
            </a:extLst>
          </p:cNvPr>
          <p:cNvSpPr txBox="1"/>
          <p:nvPr/>
        </p:nvSpPr>
        <p:spPr>
          <a:xfrm>
            <a:off x="8147905" y="9824545"/>
            <a:ext cx="3850341" cy="338554"/>
          </a:xfrm>
          <a:prstGeom prst="rect">
            <a:avLst/>
          </a:prstGeom>
          <a:noFill/>
        </p:spPr>
        <p:txBody>
          <a:bodyPr wrap="square">
            <a:spAutoFit/>
          </a:bodyPr>
          <a:lstStyle/>
          <a:p>
            <a:r>
              <a:rPr lang="en-GB" sz="1600" dirty="0"/>
              <a:t>Hicks, et al. </a:t>
            </a:r>
            <a:r>
              <a:rPr lang="en-GB" sz="1600" i="1" dirty="0" err="1"/>
              <a:t>BioRxiv</a:t>
            </a:r>
            <a:r>
              <a:rPr lang="en-GB" sz="1600" dirty="0"/>
              <a:t> 10 (2015): 025528.</a:t>
            </a:r>
            <a:endParaRPr lang="en-DK" sz="1600" dirty="0"/>
          </a:p>
        </p:txBody>
      </p:sp>
      <p:sp>
        <p:nvSpPr>
          <p:cNvPr id="2" name="Rectangle 1">
            <a:extLst>
              <a:ext uri="{FF2B5EF4-FFF2-40B4-BE49-F238E27FC236}">
                <a16:creationId xmlns:a16="http://schemas.microsoft.com/office/drawing/2014/main" id="{BCB1A5EC-F421-D24E-1FA2-F8325D580EE1}"/>
              </a:ext>
            </a:extLst>
          </p:cNvPr>
          <p:cNvSpPr/>
          <p:nvPr/>
        </p:nvSpPr>
        <p:spPr>
          <a:xfrm>
            <a:off x="4267200" y="2291254"/>
            <a:ext cx="4648201" cy="40386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8CAC9F3C-FB5F-78D7-B40B-5D7ABDA9A802}"/>
              </a:ext>
            </a:extLst>
          </p:cNvPr>
          <p:cNvSpPr/>
          <p:nvPr/>
        </p:nvSpPr>
        <p:spPr>
          <a:xfrm>
            <a:off x="8915402" y="2312421"/>
            <a:ext cx="6855162" cy="298347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5DAAD61-A554-7607-0A89-B600D5A82237}"/>
              </a:ext>
            </a:extLst>
          </p:cNvPr>
          <p:cNvSpPr/>
          <p:nvPr/>
        </p:nvSpPr>
        <p:spPr>
          <a:xfrm>
            <a:off x="8799264" y="7658100"/>
            <a:ext cx="6971299" cy="214527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734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9584267" y="1760752"/>
            <a:ext cx="6730051" cy="6124754"/>
          </a:xfrm>
          <a:prstGeom prst="rect">
            <a:avLst/>
          </a:prstGeom>
          <a:noFill/>
        </p:spPr>
        <p:txBody>
          <a:bodyPr wrap="square" rtlCol="0">
            <a:spAutoFit/>
          </a:bodyPr>
          <a:lstStyle/>
          <a:p>
            <a:pPr>
              <a:lnSpc>
                <a:spcPct val="150000"/>
              </a:lnSpc>
            </a:pPr>
            <a:r>
              <a:rPr lang="en-US" sz="3000" dirty="0">
                <a:latin typeface="Montserrat" pitchFamily="2" charset="77"/>
              </a:rPr>
              <a:t>Remember our study of gene expression in tumor and healthy tissue from part 1. Since you have a lot of samples you ask two lab techs to each process half. </a:t>
            </a:r>
          </a:p>
          <a:p>
            <a:pPr>
              <a:lnSpc>
                <a:spcPct val="150000"/>
              </a:lnSpc>
            </a:pPr>
            <a:endParaRPr lang="en-US" sz="3000" dirty="0">
              <a:latin typeface="Montserrat" pitchFamily="2" charset="77"/>
            </a:endParaRPr>
          </a:p>
          <a:p>
            <a:pPr>
              <a:lnSpc>
                <a:spcPct val="150000"/>
              </a:lnSpc>
            </a:pPr>
            <a:r>
              <a:rPr lang="en-US" sz="3000" b="1" dirty="0">
                <a:latin typeface="Montserrat" pitchFamily="2" charset="77"/>
              </a:rPr>
              <a:t>Which of the two workflows will lead to a confounded dataset?</a:t>
            </a:r>
          </a:p>
          <a:p>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6167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5" name="Rounded Rectangle 4">
            <a:extLst>
              <a:ext uri="{FF2B5EF4-FFF2-40B4-BE49-F238E27FC236}">
                <a16:creationId xmlns:a16="http://schemas.microsoft.com/office/drawing/2014/main" id="{AC0C6A98-5C9D-D4EB-2FC6-159A4FBFE949}"/>
              </a:ext>
            </a:extLst>
          </p:cNvPr>
          <p:cNvSpPr/>
          <p:nvPr/>
        </p:nvSpPr>
        <p:spPr>
          <a:xfrm>
            <a:off x="2405986" y="7014537"/>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4" name="Freeform 6">
            <a:extLst>
              <a:ext uri="{FF2B5EF4-FFF2-40B4-BE49-F238E27FC236}">
                <a16:creationId xmlns:a16="http://schemas.microsoft.com/office/drawing/2014/main" id="{95E49C79-F0E2-D772-B444-1C0F139D812D}"/>
              </a:ext>
            </a:extLst>
          </p:cNvPr>
          <p:cNvSpPr/>
          <p:nvPr/>
        </p:nvSpPr>
        <p:spPr>
          <a:xfrm rot="5400000" flipV="1">
            <a:off x="4362623"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85" name="Graphic 84" descr="Sailboat with solid fill">
            <a:extLst>
              <a:ext uri="{FF2B5EF4-FFF2-40B4-BE49-F238E27FC236}">
                <a16:creationId xmlns:a16="http://schemas.microsoft.com/office/drawing/2014/main" id="{719D15D4-4A62-8F3B-97F0-FA63252104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86" name="Group 85">
            <a:extLst>
              <a:ext uri="{FF2B5EF4-FFF2-40B4-BE49-F238E27FC236}">
                <a16:creationId xmlns:a16="http://schemas.microsoft.com/office/drawing/2014/main" id="{AE5A4D41-FBC1-5AAA-64E1-D1845EC2EB8E}"/>
              </a:ext>
            </a:extLst>
          </p:cNvPr>
          <p:cNvGrpSpPr/>
          <p:nvPr/>
        </p:nvGrpSpPr>
        <p:grpSpPr>
          <a:xfrm>
            <a:off x="-152400" y="8953500"/>
            <a:ext cx="17373600" cy="1524000"/>
            <a:chOff x="-152400" y="8953500"/>
            <a:chExt cx="17373600" cy="1524000"/>
          </a:xfrm>
        </p:grpSpPr>
        <p:grpSp>
          <p:nvGrpSpPr>
            <p:cNvPr id="87" name="Group 86">
              <a:extLst>
                <a:ext uri="{FF2B5EF4-FFF2-40B4-BE49-F238E27FC236}">
                  <a16:creationId xmlns:a16="http://schemas.microsoft.com/office/drawing/2014/main" id="{A53A7A30-4AE1-418F-621F-16333D2D7CA5}"/>
                </a:ext>
              </a:extLst>
            </p:cNvPr>
            <p:cNvGrpSpPr/>
            <p:nvPr/>
          </p:nvGrpSpPr>
          <p:grpSpPr>
            <a:xfrm>
              <a:off x="-152400" y="8953500"/>
              <a:ext cx="3962400" cy="1524000"/>
              <a:chOff x="-152400" y="8953500"/>
              <a:chExt cx="3962400" cy="1524000"/>
            </a:xfrm>
          </p:grpSpPr>
          <p:pic>
            <p:nvPicPr>
              <p:cNvPr id="103" name="Graphic 102" descr="Wave with solid fill">
                <a:extLst>
                  <a:ext uri="{FF2B5EF4-FFF2-40B4-BE49-F238E27FC236}">
                    <a16:creationId xmlns:a16="http://schemas.microsoft.com/office/drawing/2014/main" id="{D2C4F364-5CB9-2958-C92C-4B9325239F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4" name="Graphic 103" descr="Wave with solid fill">
                <a:extLst>
                  <a:ext uri="{FF2B5EF4-FFF2-40B4-BE49-F238E27FC236}">
                    <a16:creationId xmlns:a16="http://schemas.microsoft.com/office/drawing/2014/main" id="{AB80F3C2-AB58-5752-CAB5-F53BA6E791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5" name="Graphic 104" descr="Wave with solid fill">
                <a:extLst>
                  <a:ext uri="{FF2B5EF4-FFF2-40B4-BE49-F238E27FC236}">
                    <a16:creationId xmlns:a16="http://schemas.microsoft.com/office/drawing/2014/main" id="{DC5E139A-BC53-A1A5-5C7F-6569E67B6C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8" name="Group 87">
              <a:extLst>
                <a:ext uri="{FF2B5EF4-FFF2-40B4-BE49-F238E27FC236}">
                  <a16:creationId xmlns:a16="http://schemas.microsoft.com/office/drawing/2014/main" id="{33B89E10-EF0A-686D-A06F-8063C04F83C4}"/>
                </a:ext>
              </a:extLst>
            </p:cNvPr>
            <p:cNvGrpSpPr/>
            <p:nvPr/>
          </p:nvGrpSpPr>
          <p:grpSpPr>
            <a:xfrm>
              <a:off x="3505200" y="8953500"/>
              <a:ext cx="3962400" cy="1524000"/>
              <a:chOff x="-152400" y="8953500"/>
              <a:chExt cx="3962400" cy="1524000"/>
            </a:xfrm>
          </p:grpSpPr>
          <p:pic>
            <p:nvPicPr>
              <p:cNvPr id="100" name="Graphic 99" descr="Wave with solid fill">
                <a:extLst>
                  <a:ext uri="{FF2B5EF4-FFF2-40B4-BE49-F238E27FC236}">
                    <a16:creationId xmlns:a16="http://schemas.microsoft.com/office/drawing/2014/main" id="{39BEF5DF-003A-F195-E1B8-243BD7BA6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1" name="Graphic 100" descr="Wave with solid fill">
                <a:extLst>
                  <a:ext uri="{FF2B5EF4-FFF2-40B4-BE49-F238E27FC236}">
                    <a16:creationId xmlns:a16="http://schemas.microsoft.com/office/drawing/2014/main" id="{DC060393-0FF9-7AC7-1810-A4D68692B2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2" name="Graphic 101" descr="Wave with solid fill">
                <a:extLst>
                  <a:ext uri="{FF2B5EF4-FFF2-40B4-BE49-F238E27FC236}">
                    <a16:creationId xmlns:a16="http://schemas.microsoft.com/office/drawing/2014/main" id="{1EC417EA-E553-B7D1-3202-A15C47AC61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9" name="Group 88">
              <a:extLst>
                <a:ext uri="{FF2B5EF4-FFF2-40B4-BE49-F238E27FC236}">
                  <a16:creationId xmlns:a16="http://schemas.microsoft.com/office/drawing/2014/main" id="{F2314364-3691-CEB5-6655-D4645DF4B7F8}"/>
                </a:ext>
              </a:extLst>
            </p:cNvPr>
            <p:cNvGrpSpPr/>
            <p:nvPr/>
          </p:nvGrpSpPr>
          <p:grpSpPr>
            <a:xfrm>
              <a:off x="7162800" y="8953500"/>
              <a:ext cx="3962400" cy="1524000"/>
              <a:chOff x="-152400" y="8953500"/>
              <a:chExt cx="3962400" cy="1524000"/>
            </a:xfrm>
          </p:grpSpPr>
          <p:pic>
            <p:nvPicPr>
              <p:cNvPr id="97" name="Graphic 96" descr="Wave with solid fill">
                <a:extLst>
                  <a:ext uri="{FF2B5EF4-FFF2-40B4-BE49-F238E27FC236}">
                    <a16:creationId xmlns:a16="http://schemas.microsoft.com/office/drawing/2014/main" id="{A2E3D6C8-4B60-D894-5345-E53C71CBE4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8" name="Graphic 97" descr="Wave with solid fill">
                <a:extLst>
                  <a:ext uri="{FF2B5EF4-FFF2-40B4-BE49-F238E27FC236}">
                    <a16:creationId xmlns:a16="http://schemas.microsoft.com/office/drawing/2014/main" id="{66E962F2-3D30-39CC-7D5C-564121BE30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9" name="Graphic 98" descr="Wave with solid fill">
                <a:extLst>
                  <a:ext uri="{FF2B5EF4-FFF2-40B4-BE49-F238E27FC236}">
                    <a16:creationId xmlns:a16="http://schemas.microsoft.com/office/drawing/2014/main" id="{65238548-6E81-43B7-9B3E-16BAFE0E4E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0" name="Group 89">
              <a:extLst>
                <a:ext uri="{FF2B5EF4-FFF2-40B4-BE49-F238E27FC236}">
                  <a16:creationId xmlns:a16="http://schemas.microsoft.com/office/drawing/2014/main" id="{C52C9203-312C-8B49-CB2E-442AE4661186}"/>
                </a:ext>
              </a:extLst>
            </p:cNvPr>
            <p:cNvGrpSpPr/>
            <p:nvPr/>
          </p:nvGrpSpPr>
          <p:grpSpPr>
            <a:xfrm>
              <a:off x="10820400" y="8953500"/>
              <a:ext cx="3962400" cy="1524000"/>
              <a:chOff x="-152400" y="8953500"/>
              <a:chExt cx="3962400" cy="1524000"/>
            </a:xfrm>
          </p:grpSpPr>
          <p:pic>
            <p:nvPicPr>
              <p:cNvPr id="94" name="Graphic 93" descr="Wave with solid fill">
                <a:extLst>
                  <a:ext uri="{FF2B5EF4-FFF2-40B4-BE49-F238E27FC236}">
                    <a16:creationId xmlns:a16="http://schemas.microsoft.com/office/drawing/2014/main" id="{A64D541D-ACF1-B554-14E9-067F23EA92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5" name="Graphic 94" descr="Wave with solid fill">
                <a:extLst>
                  <a:ext uri="{FF2B5EF4-FFF2-40B4-BE49-F238E27FC236}">
                    <a16:creationId xmlns:a16="http://schemas.microsoft.com/office/drawing/2014/main" id="{09A4941D-1907-C7AF-0952-0F5A5DCC7B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6" name="Graphic 95" descr="Wave with solid fill">
                <a:extLst>
                  <a:ext uri="{FF2B5EF4-FFF2-40B4-BE49-F238E27FC236}">
                    <a16:creationId xmlns:a16="http://schemas.microsoft.com/office/drawing/2014/main" id="{AFB5796A-0B03-85FE-4D53-E738F19408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1" name="Group 90">
              <a:extLst>
                <a:ext uri="{FF2B5EF4-FFF2-40B4-BE49-F238E27FC236}">
                  <a16:creationId xmlns:a16="http://schemas.microsoft.com/office/drawing/2014/main" id="{791973B5-38DD-D8C5-4576-0695C00D44DD}"/>
                </a:ext>
              </a:extLst>
            </p:cNvPr>
            <p:cNvGrpSpPr/>
            <p:nvPr/>
          </p:nvGrpSpPr>
          <p:grpSpPr>
            <a:xfrm>
              <a:off x="14478000" y="8953500"/>
              <a:ext cx="2743200" cy="1524000"/>
              <a:chOff x="-152400" y="8953500"/>
              <a:chExt cx="2743200" cy="1524000"/>
            </a:xfrm>
          </p:grpSpPr>
          <p:pic>
            <p:nvPicPr>
              <p:cNvPr id="92" name="Graphic 91" descr="Wave with solid fill">
                <a:extLst>
                  <a:ext uri="{FF2B5EF4-FFF2-40B4-BE49-F238E27FC236}">
                    <a16:creationId xmlns:a16="http://schemas.microsoft.com/office/drawing/2014/main" id="{2C296DE6-FD20-0B8B-9C25-792DAC3BD9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3" name="Graphic 92" descr="Wave with solid fill">
                <a:extLst>
                  <a:ext uri="{FF2B5EF4-FFF2-40B4-BE49-F238E27FC236}">
                    <a16:creationId xmlns:a16="http://schemas.microsoft.com/office/drawing/2014/main" id="{4A852F07-33C2-14FF-BA2C-FAC3CF9AB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6" name="Freeform 6">
            <a:extLst>
              <a:ext uri="{FF2B5EF4-FFF2-40B4-BE49-F238E27FC236}">
                <a16:creationId xmlns:a16="http://schemas.microsoft.com/office/drawing/2014/main" id="{52884E5A-2925-5A3F-F128-D90B7EEED94A}"/>
              </a:ext>
            </a:extLst>
          </p:cNvPr>
          <p:cNvSpPr/>
          <p:nvPr/>
        </p:nvSpPr>
        <p:spPr>
          <a:xfrm rot="5400000" flipH="1">
            <a:off x="4743622"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56251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Rectangle 2">
            <a:extLst>
              <a:ext uri="{FF2B5EF4-FFF2-40B4-BE49-F238E27FC236}">
                <a16:creationId xmlns:a16="http://schemas.microsoft.com/office/drawing/2014/main" id="{9D0E6191-CC74-7526-2DDD-57F9445EE5E4}"/>
              </a:ext>
            </a:extLst>
          </p:cNvPr>
          <p:cNvSpPr/>
          <p:nvPr/>
        </p:nvSpPr>
        <p:spPr>
          <a:xfrm>
            <a:off x="9677400" y="-190500"/>
            <a:ext cx="8762999" cy="10477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SUMMARY STATISTICS</a:t>
            </a:r>
          </a:p>
        </p:txBody>
      </p:sp>
      <p:sp>
        <p:nvSpPr>
          <p:cNvPr id="8" name="TextBox 8"/>
          <p:cNvSpPr txBox="1"/>
          <p:nvPr/>
        </p:nvSpPr>
        <p:spPr>
          <a:xfrm>
            <a:off x="1028700" y="3042184"/>
            <a:ext cx="8648700" cy="629236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Summary statistics are used to distill a dataset into some key characteristics.</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They often include the following measures:</a:t>
            </a:r>
          </a:p>
          <a:p>
            <a:pPr marL="457200" indent="-457200">
              <a:lnSpc>
                <a:spcPts val="4480"/>
              </a:lnSpc>
              <a:buFont typeface="Arial" panose="020B0604020202020204" pitchFamily="34" charset="0"/>
              <a:buChar char="•"/>
            </a:pPr>
            <a:r>
              <a:rPr lang="en-US" sz="2800" dirty="0">
                <a:solidFill>
                  <a:srgbClr val="404040"/>
                </a:solidFill>
                <a:latin typeface="Montserrat"/>
              </a:rPr>
              <a:t>Central tendency (mean, median, mode)</a:t>
            </a:r>
          </a:p>
          <a:p>
            <a:pPr marL="457200" indent="-457200">
              <a:lnSpc>
                <a:spcPts val="4480"/>
              </a:lnSpc>
              <a:buFont typeface="Arial" panose="020B0604020202020204" pitchFamily="34" charset="0"/>
              <a:buChar char="•"/>
            </a:pPr>
            <a:r>
              <a:rPr lang="en-US" sz="2800" dirty="0">
                <a:solidFill>
                  <a:srgbClr val="404040"/>
                </a:solidFill>
                <a:latin typeface="Montserrat"/>
              </a:rPr>
              <a:t>Spread (standard deviation)</a:t>
            </a:r>
          </a:p>
          <a:p>
            <a:pPr marL="457200" indent="-457200">
              <a:lnSpc>
                <a:spcPts val="4480"/>
              </a:lnSpc>
              <a:buFont typeface="Arial" panose="020B0604020202020204" pitchFamily="34" charset="0"/>
              <a:buChar char="•"/>
            </a:pPr>
            <a:r>
              <a:rPr lang="en-US" sz="2800" dirty="0">
                <a:solidFill>
                  <a:srgbClr val="404040"/>
                </a:solidFill>
                <a:latin typeface="Montserrat"/>
              </a:rPr>
              <a:t>Minimum and Maximum</a:t>
            </a:r>
          </a:p>
          <a:p>
            <a:pPr marL="457200" indent="-457200">
              <a:lnSpc>
                <a:spcPts val="4480"/>
              </a:lnSpc>
              <a:buFont typeface="Arial" panose="020B0604020202020204" pitchFamily="34" charset="0"/>
              <a:buChar char="•"/>
            </a:pPr>
            <a:r>
              <a:rPr lang="en-US" sz="2800" dirty="0">
                <a:solidFill>
                  <a:srgbClr val="404040"/>
                </a:solidFill>
                <a:latin typeface="Montserrat"/>
              </a:rPr>
              <a:t>Quartiles </a:t>
            </a:r>
          </a:p>
          <a:p>
            <a:pPr marL="457200" indent="-457200">
              <a:lnSpc>
                <a:spcPts val="4480"/>
              </a:lnSpc>
              <a:buFont typeface="Arial" panose="020B0604020202020204" pitchFamily="34" charset="0"/>
              <a:buChar char="•"/>
            </a:pPr>
            <a:r>
              <a:rPr lang="en-US" sz="2800" dirty="0">
                <a:solidFill>
                  <a:srgbClr val="404040"/>
                </a:solidFill>
                <a:latin typeface="Montserrat"/>
              </a:rPr>
              <a:t>Shape of the distribution</a:t>
            </a:r>
          </a:p>
          <a:p>
            <a:pPr marL="457200" indent="-457200">
              <a:lnSpc>
                <a:spcPts val="4480"/>
              </a:lnSpc>
              <a:buFont typeface="Arial" panose="020B0604020202020204" pitchFamily="34" charset="0"/>
              <a:buChar char="•"/>
            </a:pPr>
            <a:r>
              <a:rPr lang="en-US" sz="2800" dirty="0">
                <a:solidFill>
                  <a:srgbClr val="404040"/>
                </a:solidFill>
                <a:latin typeface="Montserrat"/>
              </a:rPr>
              <a:t>Correlation between features</a:t>
            </a:r>
          </a:p>
          <a:p>
            <a:pPr>
              <a:lnSpc>
                <a:spcPts val="4480"/>
              </a:lnSpc>
            </a:pPr>
            <a:endParaRPr lang="en-US" sz="2800" dirty="0">
              <a:solidFill>
                <a:srgbClr val="404040"/>
              </a:solidFill>
              <a:latin typeface="Montserrat"/>
            </a:endParaRP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5" name="Picture 4" descr="A diagram of a box with text&#10;&#10;Description automatically generated with medium confidence">
            <a:extLst>
              <a:ext uri="{FF2B5EF4-FFF2-40B4-BE49-F238E27FC236}">
                <a16:creationId xmlns:a16="http://schemas.microsoft.com/office/drawing/2014/main" id="{DA2B0B3D-7CB8-BF72-1D0B-7F81FDAD0D5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069" t="2593" r="1923" b="18148"/>
          <a:stretch/>
        </p:blipFill>
        <p:spPr>
          <a:xfrm>
            <a:off x="12479458" y="521734"/>
            <a:ext cx="3290357" cy="4241786"/>
          </a:xfrm>
          <a:prstGeom prst="rect">
            <a:avLst/>
          </a:prstGeom>
        </p:spPr>
      </p:pic>
      <p:pic>
        <p:nvPicPr>
          <p:cNvPr id="11" name="Picture 10" descr="A graph with different colored lines&#10;&#10;Description automatically generated">
            <a:extLst>
              <a:ext uri="{FF2B5EF4-FFF2-40B4-BE49-F238E27FC236}">
                <a16:creationId xmlns:a16="http://schemas.microsoft.com/office/drawing/2014/main" id="{B854738E-6F4F-BFC9-5918-A56E704F90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810999" y="5254748"/>
            <a:ext cx="5943601" cy="3962400"/>
          </a:xfrm>
          <a:prstGeom prst="rect">
            <a:avLst/>
          </a:prstGeom>
        </p:spPr>
      </p:pic>
    </p:spTree>
    <p:extLst>
      <p:ext uri="{BB962C8B-B14F-4D97-AF65-F5344CB8AC3E}">
        <p14:creationId xmlns:p14="http://schemas.microsoft.com/office/powerpoint/2010/main" val="592969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OTHER CHECKS</a:t>
            </a:r>
          </a:p>
        </p:txBody>
      </p:sp>
      <p:sp>
        <p:nvSpPr>
          <p:cNvPr id="8" name="TextBox 8"/>
          <p:cNvSpPr txBox="1"/>
          <p:nvPr/>
        </p:nvSpPr>
        <p:spPr>
          <a:xfrm>
            <a:off x="1028700" y="3042184"/>
            <a:ext cx="15963900"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There are many things one should check before DS analysis. Here we mention a just few:</a:t>
            </a:r>
          </a:p>
        </p:txBody>
      </p:sp>
      <p:sp>
        <p:nvSpPr>
          <p:cNvPr id="14" name="TextBox 9">
            <a:extLst>
              <a:ext uri="{FF2B5EF4-FFF2-40B4-BE49-F238E27FC236}">
                <a16:creationId xmlns:a16="http://schemas.microsoft.com/office/drawing/2014/main" id="{0DCF739A-945C-88DF-8EE5-F63DD1281201}"/>
              </a:ext>
            </a:extLst>
          </p:cNvPr>
          <p:cNvSpPr txBox="1"/>
          <p:nvPr/>
        </p:nvSpPr>
        <p:spPr>
          <a:xfrm>
            <a:off x="1028701" y="4132858"/>
            <a:ext cx="15963899" cy="5125442"/>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the data:</a:t>
            </a: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values: </a:t>
            </a:r>
            <a:r>
              <a:rPr lang="en-US" sz="2400" dirty="0">
                <a:solidFill>
                  <a:srgbClr val="404040"/>
                </a:solidFill>
                <a:latin typeface="Montserrat"/>
              </a:rPr>
              <a:t>If some data points are in “out of scale” you should be able to see that in the PCA plot, but if you have few features it can also be a good idea to check their range. </a:t>
            </a:r>
            <a:endParaRPr lang="en-US" sz="2400" dirty="0">
              <a:solidFill>
                <a:srgbClr val="404040"/>
              </a:solidFill>
              <a:latin typeface="Montserrat" pitchFamily="2" charset="77"/>
            </a:endParaRP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combinations: </a:t>
            </a:r>
            <a:r>
              <a:rPr lang="en-US" sz="2400" dirty="0">
                <a:solidFill>
                  <a:srgbClr val="404040"/>
                </a:solidFill>
                <a:latin typeface="Montserrat"/>
              </a:rPr>
              <a:t>Sometimes each variable is fine by itself but they are combined in a way that strike you as odd, i.e. children who are also former smokers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model/test assumptions: </a:t>
            </a:r>
          </a:p>
          <a:p>
            <a:pPr marL="914400" lvl="1" indent="-457200">
              <a:lnSpc>
                <a:spcPts val="4480"/>
              </a:lnSpc>
              <a:buFont typeface="Arial" panose="020B0604020202020204" pitchFamily="34" charset="0"/>
              <a:buChar char="•"/>
            </a:pPr>
            <a:r>
              <a:rPr lang="en-US" sz="2400" dirty="0">
                <a:solidFill>
                  <a:srgbClr val="404040"/>
                </a:solidFill>
                <a:latin typeface="Montserrat"/>
              </a:rPr>
              <a:t>Most tests have assumptions, such as that data is normally distributed and that the variance is homogenous between groups - more on this later…</a:t>
            </a: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98697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DC38636F-BFC9-1ACD-7DFF-503D66DD2449}"/>
              </a:ext>
            </a:extLst>
          </p:cNvPr>
          <p:cNvSpPr/>
          <p:nvPr/>
        </p:nvSpPr>
        <p:spPr>
          <a:xfrm>
            <a:off x="0" y="616048"/>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1028700" y="1080000"/>
            <a:ext cx="137124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THE ROLE OF DOMAIN EXPERTS</a:t>
            </a:r>
          </a:p>
        </p:txBody>
      </p:sp>
      <p:sp>
        <p:nvSpPr>
          <p:cNvPr id="8" name="Freeform 8"/>
          <p:cNvSpPr/>
          <p:nvPr/>
        </p:nvSpPr>
        <p:spPr>
          <a:xfrm>
            <a:off x="1128176" y="6438900"/>
            <a:ext cx="15459547" cy="174957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798F9B"/>
          </a:solidFill>
        </p:spPr>
        <p:txBody>
          <a:bodyPr/>
          <a:lstStyle/>
          <a:p>
            <a:endParaRPr lang="en-DK"/>
          </a:p>
        </p:txBody>
      </p:sp>
      <p:sp>
        <p:nvSpPr>
          <p:cNvPr id="10" name="TextBox 10"/>
          <p:cNvSpPr txBox="1"/>
          <p:nvPr/>
        </p:nvSpPr>
        <p:spPr>
          <a:xfrm>
            <a:off x="1128177" y="3391889"/>
            <a:ext cx="15459547" cy="2231508"/>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Domain knowledge plays a big role in EDA. </a:t>
            </a:r>
          </a:p>
          <a:p>
            <a:pPr>
              <a:lnSpc>
                <a:spcPts val="420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 person doing the data processing may not know what values are reasonable for a given variable or which combinations of variables look suspicious. </a:t>
            </a:r>
          </a:p>
        </p:txBody>
      </p:sp>
      <p:sp>
        <p:nvSpPr>
          <p:cNvPr id="11" name="TextBox 11"/>
          <p:cNvSpPr txBox="1"/>
          <p:nvPr/>
        </p:nvSpPr>
        <p:spPr>
          <a:xfrm>
            <a:off x="2695183" y="6759016"/>
            <a:ext cx="12897634" cy="1109345"/>
          </a:xfrm>
          <a:prstGeom prst="rect">
            <a:avLst/>
          </a:prstGeom>
        </p:spPr>
        <p:txBody>
          <a:bodyPr lIns="0" tIns="0" rIns="0" bIns="0" rtlCol="0" anchor="t">
            <a:spAutoFit/>
          </a:bodyPr>
          <a:lstStyle/>
          <a:p>
            <a:pPr algn="ctr">
              <a:lnSpc>
                <a:spcPts val="4480"/>
              </a:lnSpc>
            </a:pPr>
            <a:r>
              <a:rPr lang="en-US" sz="3200" dirty="0">
                <a:solidFill>
                  <a:srgbClr val="F4F4F4"/>
                </a:solidFill>
                <a:latin typeface="Montserrat" panose="00000500000000000000" pitchFamily="2" charset="0"/>
              </a:rPr>
              <a:t>It is a good idea to have a person who understands the data check plots, ask questions and suggest things to test.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6041" y="508986"/>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4" name="Oval 63">
            <a:extLst>
              <a:ext uri="{FF2B5EF4-FFF2-40B4-BE49-F238E27FC236}">
                <a16:creationId xmlns:a16="http://schemas.microsoft.com/office/drawing/2014/main" id="{989A06EC-727E-A592-8CE1-786BDBEF95AB}"/>
              </a:ext>
            </a:extLst>
          </p:cNvPr>
          <p:cNvSpPr/>
          <p:nvPr/>
        </p:nvSpPr>
        <p:spPr>
          <a:xfrm>
            <a:off x="9448800" y="3757932"/>
            <a:ext cx="5604247" cy="5271768"/>
          </a:xfrm>
          <a:prstGeom prst="ellipse">
            <a:avLst/>
          </a:prstGeom>
          <a:noFill/>
          <a:ln w="508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7" name="Group 7"/>
          <p:cNvGrpSpPr/>
          <p:nvPr/>
        </p:nvGrpSpPr>
        <p:grpSpPr>
          <a:xfrm>
            <a:off x="10444616" y="3650193"/>
            <a:ext cx="3616679" cy="2177774"/>
            <a:chOff x="0" y="0"/>
            <a:chExt cx="4822239" cy="2903699"/>
          </a:xfrm>
        </p:grpSpPr>
        <p:grpSp>
          <p:nvGrpSpPr>
            <p:cNvPr id="8" name="Group 8"/>
            <p:cNvGrpSpPr/>
            <p:nvPr/>
          </p:nvGrpSpPr>
          <p:grpSpPr>
            <a:xfrm>
              <a:off x="0" y="0"/>
              <a:ext cx="4822239" cy="2903699"/>
              <a:chOff x="0" y="0"/>
              <a:chExt cx="819154" cy="493251"/>
            </a:xfrm>
          </p:grpSpPr>
          <p:sp>
            <p:nvSpPr>
              <p:cNvPr id="9" name="Freeform 9"/>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A2C2EA"/>
              </a:solidFill>
            </p:spPr>
            <p:txBody>
              <a:bodyPr/>
              <a:lstStyle/>
              <a:p>
                <a:endParaRPr lang="en-DK" dirty="0"/>
              </a:p>
            </p:txBody>
          </p:sp>
          <p:sp>
            <p:nvSpPr>
              <p:cNvPr id="10" name="TextBox 10"/>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p:cNvSpPr txBox="1"/>
            <p:nvPr/>
          </p:nvSpPr>
          <p:spPr>
            <a:xfrm>
              <a:off x="171076" y="1040325"/>
              <a:ext cx="4229874" cy="823047"/>
            </a:xfrm>
            <a:prstGeom prst="rect">
              <a:avLst/>
            </a:prstGeom>
          </p:spPr>
          <p:txBody>
            <a:bodyPr wrap="square" lIns="0" tIns="0" rIns="0" bIns="0" rtlCol="0" anchor="t">
              <a:spAutoFit/>
            </a:bodyPr>
            <a:lstStyle/>
            <a:p>
              <a:pPr algn="ctr">
                <a:lnSpc>
                  <a:spcPts val="5124"/>
                </a:lnSpc>
              </a:pPr>
              <a:r>
                <a:rPr lang="en-US" sz="4000" b="1" dirty="0">
                  <a:solidFill>
                    <a:srgbClr val="404040"/>
                  </a:solidFill>
                  <a:latin typeface="Montserrat" pitchFamily="2" charset="77"/>
                </a:rPr>
                <a:t>Hypothesis</a:t>
              </a:r>
            </a:p>
          </p:txBody>
        </p:sp>
      </p:grpSp>
      <p:grpSp>
        <p:nvGrpSpPr>
          <p:cNvPr id="13" name="Group 13"/>
          <p:cNvGrpSpPr/>
          <p:nvPr/>
        </p:nvGrpSpPr>
        <p:grpSpPr>
          <a:xfrm>
            <a:off x="10444616" y="6987688"/>
            <a:ext cx="3616679" cy="2177774"/>
            <a:chOff x="0" y="0"/>
            <a:chExt cx="4822239" cy="2903699"/>
          </a:xfrm>
        </p:grpSpPr>
        <p:grpSp>
          <p:nvGrpSpPr>
            <p:cNvPr id="14" name="Group 14"/>
            <p:cNvGrpSpPr/>
            <p:nvPr/>
          </p:nvGrpSpPr>
          <p:grpSpPr>
            <a:xfrm>
              <a:off x="0" y="0"/>
              <a:ext cx="4822239" cy="2903699"/>
              <a:chOff x="0" y="0"/>
              <a:chExt cx="819154" cy="493251"/>
            </a:xfrm>
          </p:grpSpPr>
          <p:sp>
            <p:nvSpPr>
              <p:cNvPr id="15" name="Freeform 15"/>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404040"/>
              </a:solidFill>
            </p:spPr>
            <p:txBody>
              <a:bodyPr/>
              <a:lstStyle/>
              <a:p>
                <a:endParaRPr lang="en-DK"/>
              </a:p>
            </p:txBody>
          </p:sp>
          <p:sp>
            <p:nvSpPr>
              <p:cNvPr id="16" name="TextBox 16"/>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7" name="TextBox 17"/>
            <p:cNvSpPr txBox="1"/>
            <p:nvPr/>
          </p:nvSpPr>
          <p:spPr>
            <a:xfrm>
              <a:off x="689117" y="1008111"/>
              <a:ext cx="3444004" cy="831425"/>
            </a:xfrm>
            <a:prstGeom prst="rect">
              <a:avLst/>
            </a:prstGeom>
          </p:spPr>
          <p:txBody>
            <a:bodyPr lIns="0" tIns="0" rIns="0" bIns="0" rtlCol="0" anchor="t">
              <a:spAutoFit/>
            </a:bodyPr>
            <a:lstStyle/>
            <a:p>
              <a:pPr algn="ctr">
                <a:lnSpc>
                  <a:spcPts val="5124"/>
                </a:lnSpc>
              </a:pPr>
              <a:r>
                <a:rPr lang="en-US" sz="4200" b="1" dirty="0">
                  <a:solidFill>
                    <a:srgbClr val="F4F4F4"/>
                  </a:solidFill>
                  <a:latin typeface="Montserrat" pitchFamily="2" charset="77"/>
                </a:rPr>
                <a:t>Data</a:t>
              </a:r>
            </a:p>
          </p:txBody>
        </p:sp>
      </p:grpSp>
      <p:sp>
        <p:nvSpPr>
          <p:cNvPr id="2" name="TextBox 12">
            <a:extLst>
              <a:ext uri="{FF2B5EF4-FFF2-40B4-BE49-F238E27FC236}">
                <a16:creationId xmlns:a16="http://schemas.microsoft.com/office/drawing/2014/main" id="{90CB3BDE-EBDC-FFE6-F153-C5F24F60E223}"/>
              </a:ext>
            </a:extLst>
          </p:cNvPr>
          <p:cNvSpPr txBox="1"/>
          <p:nvPr/>
        </p:nvSpPr>
        <p:spPr>
          <a:xfrm>
            <a:off x="1143000" y="1080000"/>
            <a:ext cx="124587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BACK TO THE ROLES</a:t>
            </a:r>
          </a:p>
        </p:txBody>
      </p:sp>
      <p:sp>
        <p:nvSpPr>
          <p:cNvPr id="22" name="TextBox 19">
            <a:extLst>
              <a:ext uri="{FF2B5EF4-FFF2-40B4-BE49-F238E27FC236}">
                <a16:creationId xmlns:a16="http://schemas.microsoft.com/office/drawing/2014/main" id="{8761F81E-0EF6-6424-B05F-C285EAD80934}"/>
              </a:ext>
            </a:extLst>
          </p:cNvPr>
          <p:cNvSpPr txBox="1"/>
          <p:nvPr/>
        </p:nvSpPr>
        <p:spPr>
          <a:xfrm>
            <a:off x="1105068" y="3591810"/>
            <a:ext cx="5938050" cy="5138138"/>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Idea generation:</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Patterns</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Relationship between variables</a:t>
            </a:r>
          </a:p>
          <a:p>
            <a:pPr lvl="1">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a:rPr>
              <a:t>Confirm whether the data is suitable to analyze hypothesis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Perform data science analysis</a:t>
            </a:r>
          </a:p>
        </p:txBody>
      </p:sp>
      <p:sp>
        <p:nvSpPr>
          <p:cNvPr id="25" name="TextBox 24">
            <a:extLst>
              <a:ext uri="{FF2B5EF4-FFF2-40B4-BE49-F238E27FC236}">
                <a16:creationId xmlns:a16="http://schemas.microsoft.com/office/drawing/2014/main" id="{430BD54D-9820-F8B0-17F3-B9D01565C343}"/>
              </a:ext>
            </a:extLst>
          </p:cNvPr>
          <p:cNvSpPr txBox="1"/>
          <p:nvPr/>
        </p:nvSpPr>
        <p:spPr>
          <a:xfrm>
            <a:off x="10972801" y="9294576"/>
            <a:ext cx="2772528" cy="636560"/>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Collector</a:t>
            </a:r>
          </a:p>
        </p:txBody>
      </p:sp>
      <p:sp>
        <p:nvSpPr>
          <p:cNvPr id="26" name="TextBox 25">
            <a:extLst>
              <a:ext uri="{FF2B5EF4-FFF2-40B4-BE49-F238E27FC236}">
                <a16:creationId xmlns:a16="http://schemas.microsoft.com/office/drawing/2014/main" id="{3E6E28F8-2B8B-C9FD-DD97-D42BD3836F10}"/>
              </a:ext>
            </a:extLst>
          </p:cNvPr>
          <p:cNvSpPr txBox="1"/>
          <p:nvPr/>
        </p:nvSpPr>
        <p:spPr>
          <a:xfrm>
            <a:off x="10177419" y="2843709"/>
            <a:ext cx="4123017"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Principal Investigator</a:t>
            </a:r>
            <a:endParaRPr lang="en-US" sz="2400"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DEE9505E-79FC-B52C-39BF-5D3E801A7BA9}"/>
              </a:ext>
            </a:extLst>
          </p:cNvPr>
          <p:cNvSpPr txBox="1"/>
          <p:nvPr/>
        </p:nvSpPr>
        <p:spPr>
          <a:xfrm>
            <a:off x="15316200" y="5628997"/>
            <a:ext cx="3011359" cy="1190903"/>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Statistician/</a:t>
            </a:r>
          </a:p>
          <a:p>
            <a:pPr>
              <a:lnSpc>
                <a:spcPts val="4480"/>
              </a:lnSpc>
            </a:pPr>
            <a:r>
              <a:rPr lang="en-US" sz="2800" u="sng" dirty="0">
                <a:solidFill>
                  <a:srgbClr val="404040"/>
                </a:solidFill>
                <a:latin typeface="Montserrat" pitchFamily="2" charset="77"/>
              </a:rPr>
              <a:t>Mathematician</a:t>
            </a:r>
          </a:p>
        </p:txBody>
      </p:sp>
      <p:sp>
        <p:nvSpPr>
          <p:cNvPr id="32" name="TextBox 31">
            <a:extLst>
              <a:ext uri="{FF2B5EF4-FFF2-40B4-BE49-F238E27FC236}">
                <a16:creationId xmlns:a16="http://schemas.microsoft.com/office/drawing/2014/main" id="{D0C01BF0-C192-F4B1-BDD4-EF1FEF3CAFD8}"/>
              </a:ext>
            </a:extLst>
          </p:cNvPr>
          <p:cNvSpPr txBox="1"/>
          <p:nvPr/>
        </p:nvSpPr>
        <p:spPr>
          <a:xfrm>
            <a:off x="15087600" y="7272878"/>
            <a:ext cx="2853953"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Scientist</a:t>
            </a:r>
            <a:endParaRPr lang="en-US" sz="2400" dirty="0">
              <a:solidFill>
                <a:srgbClr val="404040"/>
              </a:solidFill>
              <a:latin typeface="Montserrat" pitchFamily="2" charset="77"/>
            </a:endParaRPr>
          </a:p>
        </p:txBody>
      </p:sp>
      <p:sp>
        <p:nvSpPr>
          <p:cNvPr id="33" name="TextBox 32">
            <a:extLst>
              <a:ext uri="{FF2B5EF4-FFF2-40B4-BE49-F238E27FC236}">
                <a16:creationId xmlns:a16="http://schemas.microsoft.com/office/drawing/2014/main" id="{CE98EED3-293B-B99F-8A46-0A5F99FB79B4}"/>
              </a:ext>
            </a:extLst>
          </p:cNvPr>
          <p:cNvSpPr txBox="1"/>
          <p:nvPr/>
        </p:nvSpPr>
        <p:spPr>
          <a:xfrm>
            <a:off x="6477000" y="5143500"/>
            <a:ext cx="2947169"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Domain expert</a:t>
            </a:r>
          </a:p>
        </p:txBody>
      </p:sp>
      <p:pic>
        <p:nvPicPr>
          <p:cNvPr id="42" name="Picture 41" descr="A blue and black logo&#10;&#10;Description automatically generated">
            <a:extLst>
              <a:ext uri="{FF2B5EF4-FFF2-40B4-BE49-F238E27FC236}">
                <a16:creationId xmlns:a16="http://schemas.microsoft.com/office/drawing/2014/main" id="{AB682D45-4E1F-2740-A7CC-A3B914E5A32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cxnSp>
        <p:nvCxnSpPr>
          <p:cNvPr id="44" name="Straight Connector 43">
            <a:extLst>
              <a:ext uri="{FF2B5EF4-FFF2-40B4-BE49-F238E27FC236}">
                <a16:creationId xmlns:a16="http://schemas.microsoft.com/office/drawing/2014/main" id="{6ED7418F-15D0-1832-268A-11E28D80E0AC}"/>
              </a:ext>
            </a:extLst>
          </p:cNvPr>
          <p:cNvCxnSpPr>
            <a:cxnSpLocks/>
          </p:cNvCxnSpPr>
          <p:nvPr/>
        </p:nvCxnSpPr>
        <p:spPr>
          <a:xfrm>
            <a:off x="9244831" y="5663227"/>
            <a:ext cx="179338" cy="151067"/>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EE8788E-2ECD-BBEB-1724-2921C401BC13}"/>
              </a:ext>
            </a:extLst>
          </p:cNvPr>
          <p:cNvCxnSpPr>
            <a:cxnSpLocks/>
          </p:cNvCxnSpPr>
          <p:nvPr/>
        </p:nvCxnSpPr>
        <p:spPr>
          <a:xfrm>
            <a:off x="14860699" y="7439096"/>
            <a:ext cx="301531" cy="344745"/>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ADE146B-BABE-3D8A-3DBD-4285A41550C2}"/>
              </a:ext>
            </a:extLst>
          </p:cNvPr>
          <p:cNvCxnSpPr>
            <a:cxnSpLocks/>
          </p:cNvCxnSpPr>
          <p:nvPr/>
        </p:nvCxnSpPr>
        <p:spPr>
          <a:xfrm>
            <a:off x="15037871" y="6393816"/>
            <a:ext cx="354529" cy="313856"/>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sp>
        <p:nvSpPr>
          <p:cNvPr id="65" name="Freeform 18">
            <a:extLst>
              <a:ext uri="{FF2B5EF4-FFF2-40B4-BE49-F238E27FC236}">
                <a16:creationId xmlns:a16="http://schemas.microsoft.com/office/drawing/2014/main" id="{843FB4D1-DBF1-88FE-2814-AA418CA6E484}"/>
              </a:ext>
            </a:extLst>
          </p:cNvPr>
          <p:cNvSpPr/>
          <p:nvPr/>
        </p:nvSpPr>
        <p:spPr>
          <a:xfrm rot="5400000" flipV="1">
            <a:off x="12917301" y="6107704"/>
            <a:ext cx="3492151" cy="829811"/>
          </a:xfrm>
          <a:custGeom>
            <a:avLst/>
            <a:gdLst/>
            <a:ahLst/>
            <a:cxnLst/>
            <a:rect l="l" t="t" r="r" b="b"/>
            <a:pathLst>
              <a:path w="2944100" h="1014578">
                <a:moveTo>
                  <a:pt x="0" y="1014578"/>
                </a:moveTo>
                <a:lnTo>
                  <a:pt x="2944099" y="1014578"/>
                </a:lnTo>
                <a:lnTo>
                  <a:pt x="2944099" y="0"/>
                </a:lnTo>
                <a:lnTo>
                  <a:pt x="0" y="0"/>
                </a:lnTo>
                <a:lnTo>
                  <a:pt x="0" y="101457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66" name="Freeform 6">
            <a:extLst>
              <a:ext uri="{FF2B5EF4-FFF2-40B4-BE49-F238E27FC236}">
                <a16:creationId xmlns:a16="http://schemas.microsoft.com/office/drawing/2014/main" id="{C0A295E1-BAC0-ABFF-B19E-EEA77C37457A}"/>
              </a:ext>
            </a:extLst>
          </p:cNvPr>
          <p:cNvSpPr/>
          <p:nvPr/>
        </p:nvSpPr>
        <p:spPr>
          <a:xfrm rot="5018542" flipH="1">
            <a:off x="8130379" y="6069695"/>
            <a:ext cx="3360330" cy="845129"/>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218152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
        <p:nvSpPr>
          <p:cNvPr id="10" name="TextBox 10"/>
          <p:cNvSpPr txBox="1"/>
          <p:nvPr/>
        </p:nvSpPr>
        <p:spPr>
          <a:xfrm>
            <a:off x="1731001" y="2818172"/>
            <a:ext cx="8159644" cy="6984861"/>
          </a:xfrm>
          <a:prstGeom prst="rect">
            <a:avLst/>
          </a:prstGeom>
        </p:spPr>
        <p:txBody>
          <a:bodyPr lIns="0" tIns="0" rIns="0" bIns="0" rtlCol="0" anchor="t">
            <a:spAutoFit/>
          </a:bodyPr>
          <a:lstStyle/>
          <a:p>
            <a:pPr>
              <a:lnSpc>
                <a:spcPct val="150000"/>
              </a:lnSpc>
            </a:pPr>
            <a:r>
              <a:rPr lang="en-US" sz="2800" dirty="0">
                <a:solidFill>
                  <a:srgbClr val="404040"/>
                </a:solidFill>
                <a:latin typeface="Montserrat" panose="00000500000000000000" pitchFamily="2" charset="0"/>
              </a:rPr>
              <a:t>This was a quick intro to EDA. </a:t>
            </a:r>
          </a:p>
          <a:p>
            <a:pPr>
              <a:lnSpc>
                <a:spcPct val="150000"/>
              </a:lnSpc>
            </a:pPr>
            <a:endParaRPr lang="en-US" sz="2800" dirty="0">
              <a:solidFill>
                <a:srgbClr val="404040"/>
              </a:solidFill>
              <a:latin typeface="Montserrat" panose="00000500000000000000" pitchFamily="2" charset="0"/>
            </a:endParaRPr>
          </a:p>
          <a:p>
            <a:pPr>
              <a:lnSpc>
                <a:spcPct val="150000"/>
              </a:lnSpc>
            </a:pPr>
            <a:r>
              <a:rPr lang="en-US" sz="2800" dirty="0">
                <a:solidFill>
                  <a:srgbClr val="404040"/>
                </a:solidFill>
                <a:latin typeface="Montserrat" panose="00000500000000000000" pitchFamily="2" charset="0"/>
              </a:rPr>
              <a:t>In summary it helps us to: </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Check if the data looks as expected</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Identify obvious errors: outliers, label swaps</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Establish what kind of analysis we can do</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Find out how we need to prepare the data for analysis (</a:t>
            </a:r>
            <a:r>
              <a:rPr lang="en-US" sz="2400" dirty="0">
                <a:solidFill>
                  <a:srgbClr val="404040"/>
                </a:solidFill>
                <a:latin typeface="Montserrat" panose="00000500000000000000" pitchFamily="2" charset="0"/>
              </a:rPr>
              <a:t>more on this later</a:t>
            </a:r>
            <a:r>
              <a:rPr lang="en-US" sz="2800" dirty="0">
                <a:solidFill>
                  <a:srgbClr val="404040"/>
                </a:solidFill>
                <a:latin typeface="Montserrat" panose="00000500000000000000" pitchFamily="2" charset="0"/>
              </a:rPr>
              <a:t>) </a:t>
            </a:r>
          </a:p>
          <a:p>
            <a:pPr>
              <a:lnSpc>
                <a:spcPts val="4480"/>
              </a:lnSpc>
            </a:pPr>
            <a:endParaRPr lang="en-US" sz="2800" dirty="0">
              <a:solidFill>
                <a:srgbClr val="404040"/>
              </a:solidFill>
              <a:latin typeface="Montserrat" pitchFamily="2" charset="77"/>
            </a:endParaRP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9856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1C102CEC-09E1-D886-8582-B74CB547CC63}"/>
              </a:ext>
            </a:extLst>
          </p:cNvPr>
          <p:cNvSpPr/>
          <p:nvPr/>
        </p:nvSpPr>
        <p:spPr>
          <a:xfrm flipV="1">
            <a:off x="-16041" y="0"/>
            <a:ext cx="18304041" cy="2857501"/>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547086"/>
            <a:ext cx="67469550" cy="1977995"/>
          </a:xfrm>
          <a:prstGeom prst="rect">
            <a:avLst/>
          </a:prstGeom>
        </p:spPr>
        <p:txBody>
          <a:bodyPr lIns="50800" tIns="50800" rIns="50800" bIns="50800" rtlCol="0" anchor="ctr"/>
          <a:lstStyle/>
          <a:p>
            <a:pPr algn="ctr">
              <a:lnSpc>
                <a:spcPts val="3165"/>
              </a:lnSpc>
            </a:pPr>
            <a:endParaRP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TextBox 10">
            <a:extLst>
              <a:ext uri="{FF2B5EF4-FFF2-40B4-BE49-F238E27FC236}">
                <a16:creationId xmlns:a16="http://schemas.microsoft.com/office/drawing/2014/main" id="{79006397-293C-0026-D028-98011D58576F}"/>
              </a:ext>
            </a:extLst>
          </p:cNvPr>
          <p:cNvSpPr txBox="1"/>
          <p:nvPr/>
        </p:nvSpPr>
        <p:spPr>
          <a:xfrm>
            <a:off x="1523937" y="3754847"/>
            <a:ext cx="15596347" cy="398397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If you are unfamiliar with some data types and/or analysis </a:t>
            </a:r>
            <a:r>
              <a:rPr lang="en-US" sz="2800" b="1" dirty="0">
                <a:solidFill>
                  <a:srgbClr val="404040"/>
                </a:solidFill>
                <a:latin typeface="Montserrat" pitchFamily="2" charset="77"/>
              </a:rPr>
              <a:t>we recommend you to:</a:t>
            </a:r>
          </a:p>
          <a:p>
            <a:pPr>
              <a:lnSpc>
                <a:spcPts val="4480"/>
              </a:lnSpc>
            </a:pPr>
            <a:endParaRPr lang="en-US" sz="2800" dirty="0">
              <a:solidFill>
                <a:srgbClr val="404040"/>
              </a:solidFill>
              <a:latin typeface="Montserrat" pitchFamily="2" charset="77"/>
            </a:endParaRPr>
          </a:p>
          <a:p>
            <a:pPr marL="690881" lvl="1" indent="-345440">
              <a:lnSpc>
                <a:spcPts val="4480"/>
              </a:lnSpc>
              <a:buFont typeface="Arial"/>
              <a:buChar char="•"/>
            </a:pPr>
            <a:r>
              <a:rPr lang="en-US" sz="2800" dirty="0">
                <a:solidFill>
                  <a:srgbClr val="404040"/>
                </a:solidFill>
                <a:latin typeface="Montserrat" pitchFamily="2" charset="77"/>
              </a:rPr>
              <a:t>Consult us in the Data Lab for a sparring/discussion session</a:t>
            </a:r>
          </a:p>
          <a:p>
            <a:pPr marL="690881" lvl="1" indent="-345440">
              <a:lnSpc>
                <a:spcPts val="4480"/>
              </a:lnSpc>
              <a:buFont typeface="Arial"/>
              <a:buChar char="•"/>
            </a:pPr>
            <a:r>
              <a:rPr lang="en-US" sz="2800" dirty="0">
                <a:solidFill>
                  <a:srgbClr val="404040"/>
                </a:solidFill>
                <a:latin typeface="Montserrat" pitchFamily="2" charset="77"/>
              </a:rPr>
              <a:t>Consult the literature, specifically review papers. Find out what is known to work and what other people do</a:t>
            </a:r>
          </a:p>
          <a:p>
            <a:pPr marL="690881" lvl="1" indent="-345440">
              <a:lnSpc>
                <a:spcPts val="4480"/>
              </a:lnSpc>
              <a:buFont typeface="Arial"/>
              <a:buChar char="•"/>
            </a:pPr>
            <a:r>
              <a:rPr lang="en-US" sz="2800" dirty="0">
                <a:solidFill>
                  <a:srgbClr val="404040"/>
                </a:solidFill>
                <a:latin typeface="Montserrat" pitchFamily="2" charset="77"/>
              </a:rPr>
              <a:t>Consult colleagues and collaborators</a:t>
            </a:r>
          </a:p>
          <a:p>
            <a:pPr marL="690881" lvl="1" indent="-345440">
              <a:lnSpc>
                <a:spcPts val="4480"/>
              </a:lnSpc>
              <a:buFont typeface="Arial"/>
              <a:buChar char="•"/>
            </a:pPr>
            <a:r>
              <a:rPr lang="en-US" sz="2800" dirty="0">
                <a:solidFill>
                  <a:srgbClr val="404040"/>
                </a:solidFill>
                <a:latin typeface="Montserrat" pitchFamily="2" charset="77"/>
              </a:rPr>
              <a:t>Take a course/send a group member to a course</a:t>
            </a:r>
          </a:p>
        </p:txBody>
      </p:sp>
      <p:sp>
        <p:nvSpPr>
          <p:cNvPr id="8" name="TextBox 9">
            <a:extLst>
              <a:ext uri="{FF2B5EF4-FFF2-40B4-BE49-F238E27FC236}">
                <a16:creationId xmlns:a16="http://schemas.microsoft.com/office/drawing/2014/main" id="{FE8CA49D-96F9-EFAA-202D-0713DF323AAD}"/>
              </a:ext>
            </a:extLst>
          </p:cNvPr>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Tree>
    <p:extLst>
      <p:ext uri="{BB962C8B-B14F-4D97-AF65-F5344CB8AC3E}">
        <p14:creationId xmlns:p14="http://schemas.microsoft.com/office/powerpoint/2010/main" val="3791534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022213" y="3005472"/>
            <a:ext cx="15156724" cy="3970318"/>
          </a:xfrm>
          <a:prstGeom prst="rect">
            <a:avLst/>
          </a:prstGeom>
          <a:noFill/>
        </p:spPr>
        <p:txBody>
          <a:bodyPr wrap="square" rtlCol="0">
            <a:spAutoFit/>
          </a:bodyPr>
          <a:lstStyle/>
          <a:p>
            <a:r>
              <a:rPr lang="en-US" sz="2800" b="1" dirty="0">
                <a:latin typeface="Montserrat" pitchFamily="2" charset="77"/>
              </a:rPr>
              <a:t>In your group discuss: </a:t>
            </a:r>
          </a:p>
          <a:p>
            <a:endParaRPr lang="en-US" sz="2800" b="1" dirty="0">
              <a:latin typeface="Montserrat" pitchFamily="2" charset="77"/>
            </a:endParaRPr>
          </a:p>
          <a:p>
            <a:pPr lvl="1"/>
            <a:r>
              <a:rPr lang="en-US" sz="2800" dirty="0">
                <a:latin typeface="Montserrat" pitchFamily="2" charset="77"/>
              </a:rPr>
              <a:t>Boxplot:</a:t>
            </a:r>
          </a:p>
          <a:p>
            <a:pPr marL="1828800" lvl="3" indent="-457200">
              <a:buFont typeface="Arial" panose="020B0604020202020204" pitchFamily="34" charset="0"/>
              <a:buChar char="•"/>
            </a:pPr>
            <a:r>
              <a:rPr lang="en-US" sz="2800" dirty="0">
                <a:latin typeface="Montserrat" pitchFamily="2" charset="77"/>
              </a:rPr>
              <a:t>Does the plot display a pattern worth noting. If so, what is the cause of it?</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 data confounded?</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there any outliers? If so, do you have any theory as to what gave rise to them (i.e. biological or technical reason?).</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960012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7" name="TextBox 6">
            <a:extLst>
              <a:ext uri="{FF2B5EF4-FFF2-40B4-BE49-F238E27FC236}">
                <a16:creationId xmlns:a16="http://schemas.microsoft.com/office/drawing/2014/main" id="{97A08B3E-3E6F-DBDA-3930-0FD19AE7B1B2}"/>
              </a:ext>
            </a:extLst>
          </p:cNvPr>
          <p:cNvSpPr txBox="1"/>
          <p:nvPr/>
        </p:nvSpPr>
        <p:spPr>
          <a:xfrm>
            <a:off x="2793514" y="2436774"/>
            <a:ext cx="12700972" cy="5262979"/>
          </a:xfrm>
          <a:prstGeom prst="rect">
            <a:avLst/>
          </a:prstGeom>
          <a:noFill/>
        </p:spPr>
        <p:txBody>
          <a:bodyPr wrap="square" rtlCol="0">
            <a:spAutoFit/>
          </a:bodyPr>
          <a:lstStyle/>
          <a:p>
            <a:pPr marL="457200" indent="-457200">
              <a:buFont typeface="Arial" panose="020B0604020202020204" pitchFamily="34" charset="0"/>
              <a:buChar char="•"/>
            </a:pPr>
            <a:endParaRPr lang="en-US" sz="2800" dirty="0">
              <a:latin typeface="Montserrat" pitchFamily="2" charset="77"/>
            </a:endParaRPr>
          </a:p>
          <a:p>
            <a:r>
              <a:rPr lang="en-US" sz="2800" b="1" dirty="0">
                <a:latin typeface="Montserrat" pitchFamily="2" charset="77"/>
              </a:rPr>
              <a:t>In your group discuss: </a:t>
            </a:r>
          </a:p>
          <a:p>
            <a:endParaRPr lang="en-US" sz="2800" b="1" dirty="0">
              <a:latin typeface="Montserrat" pitchFamily="2" charset="77"/>
            </a:endParaRPr>
          </a:p>
          <a:p>
            <a:r>
              <a:rPr lang="en-US" sz="2800" dirty="0">
                <a:latin typeface="Montserrat" pitchFamily="2" charset="77"/>
              </a:rPr>
              <a:t>The density plot: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does the plot tell you about the distribution of gene counts. Are the data normally distributed?</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Depending on the answer you gave in the question above, what options do you have for modelling (i.e. linear approach, non-linear approach, machine learning - supervised vs unsupervised?</a:t>
            </a:r>
          </a:p>
          <a:p>
            <a:pPr marL="1828800" lvl="3" indent="-457200">
              <a:buFont typeface="Arial" panose="020B0604020202020204" pitchFamily="34" charset="0"/>
              <a:buChar char="•"/>
            </a:pPr>
            <a:endParaRPr lang="en-US" sz="2800" dirty="0">
              <a:latin typeface="Montserrat" pitchFamily="2" charset="77"/>
            </a:endParaRPr>
          </a:p>
        </p:txBody>
      </p:sp>
    </p:spTree>
    <p:extLst>
      <p:ext uri="{BB962C8B-B14F-4D97-AF65-F5344CB8AC3E}">
        <p14:creationId xmlns:p14="http://schemas.microsoft.com/office/powerpoint/2010/main" val="723481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erson pouring a drink into a glass&#10;&#10;Description automatically generated">
            <a:extLst>
              <a:ext uri="{FF2B5EF4-FFF2-40B4-BE49-F238E27FC236}">
                <a16:creationId xmlns:a16="http://schemas.microsoft.com/office/drawing/2014/main" id="{546D00B5-AB63-69EB-ADB6-8F53E6CA1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705100"/>
            <a:ext cx="6553200" cy="6553200"/>
          </a:xfrm>
          <a:prstGeom prst="rect">
            <a:avLst/>
          </a:prstGeom>
        </p:spPr>
      </p:pic>
      <p:pic>
        <p:nvPicPr>
          <p:cNvPr id="20" name="Picture 19" descr="A blue and black logo&#10;&#10;Description automatically generated">
            <a:extLst>
              <a:ext uri="{FF2B5EF4-FFF2-40B4-BE49-F238E27FC236}">
                <a16:creationId xmlns:a16="http://schemas.microsoft.com/office/drawing/2014/main" id="{AFEB45C6-29AE-091F-8A18-F4E6B0F4C4C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Rounded Rectangle 4">
            <a:extLst>
              <a:ext uri="{FF2B5EF4-FFF2-40B4-BE49-F238E27FC236}">
                <a16:creationId xmlns:a16="http://schemas.microsoft.com/office/drawing/2014/main" id="{DB182CAB-C887-886F-26B5-2D72E1A6833C}"/>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5">
            <a:extLst>
              <a:ext uri="{FF2B5EF4-FFF2-40B4-BE49-F238E27FC236}">
                <a16:creationId xmlns:a16="http://schemas.microsoft.com/office/drawing/2014/main" id="{C553D10B-127B-318C-1458-2D5B4AC99CFD}"/>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7" name="TextBox 6">
            <a:extLst>
              <a:ext uri="{FF2B5EF4-FFF2-40B4-BE49-F238E27FC236}">
                <a16:creationId xmlns:a16="http://schemas.microsoft.com/office/drawing/2014/main" id="{6E87B2C2-5AE2-0698-87B0-25C30194250B}"/>
              </a:ext>
            </a:extLst>
          </p:cNvPr>
          <p:cNvSpPr txBox="1"/>
          <p:nvPr/>
        </p:nvSpPr>
        <p:spPr>
          <a:xfrm>
            <a:off x="3180522" y="357809"/>
            <a:ext cx="184731" cy="369332"/>
          </a:xfrm>
          <a:prstGeom prst="rect">
            <a:avLst/>
          </a:prstGeom>
          <a:noFill/>
        </p:spPr>
        <p:txBody>
          <a:bodyPr wrap="none" rtlCol="0">
            <a:spAutoFit/>
          </a:bodyPr>
          <a:lstStyle/>
          <a:p>
            <a:endParaRPr lang="en-DK" dirty="0"/>
          </a:p>
        </p:txBody>
      </p:sp>
    </p:spTree>
    <p:extLst>
      <p:ext uri="{BB962C8B-B14F-4D97-AF65-F5344CB8AC3E}">
        <p14:creationId xmlns:p14="http://schemas.microsoft.com/office/powerpoint/2010/main" val="4024570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836BC707-9937-78B5-605B-EB757213B90D}"/>
                  </a:ext>
                </a:extLst>
              </p:cNvPr>
              <p:cNvGraphicFramePr>
                <a:graphicFrameLocks noGrp="1"/>
              </p:cNvGraphicFramePr>
              <p:nvPr/>
            </p:nvGraphicFramePr>
            <p:xfrm>
              <a:off x="7527851" y="4001386"/>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4">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7527851" y="4001386"/>
                <a:ext cx="9804400" cy="3810000"/>
              </a:xfrm>
              <a:prstGeom prst="rect">
                <a:avLst/>
              </a:prstGeom>
            </p:spPr>
          </p:pic>
        </mc:Fallback>
      </mc:AlternateContent>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pic>
        <p:nvPicPr>
          <p:cNvPr id="4" name="Picture 3" descr="A blue and black logo&#10;&#10;Description automatically generated">
            <a:extLst>
              <a:ext uri="{FF2B5EF4-FFF2-40B4-BE49-F238E27FC236}">
                <a16:creationId xmlns:a16="http://schemas.microsoft.com/office/drawing/2014/main" id="{CEA34DF3-0EB9-F741-E5C8-39C9ED8B283F}"/>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7" name="Rounded Rectangle 26">
            <a:extLst>
              <a:ext uri="{FF2B5EF4-FFF2-40B4-BE49-F238E27FC236}">
                <a16:creationId xmlns:a16="http://schemas.microsoft.com/office/drawing/2014/main" id="{8CED60F9-8199-C33D-2581-EFFEACB492C9}"/>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8" name="TextBox 27">
            <a:extLst>
              <a:ext uri="{FF2B5EF4-FFF2-40B4-BE49-F238E27FC236}">
                <a16:creationId xmlns:a16="http://schemas.microsoft.com/office/drawing/2014/main" id="{B6F23AB6-A6AD-97CB-0348-689078796C08}"/>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29" name="TextBox 28">
            <a:extLst>
              <a:ext uri="{FF2B5EF4-FFF2-40B4-BE49-F238E27FC236}">
                <a16:creationId xmlns:a16="http://schemas.microsoft.com/office/drawing/2014/main" id="{BEFFDD51-13A6-085F-CEEA-2F09EA58329F}"/>
              </a:ext>
            </a:extLst>
          </p:cNvPr>
          <p:cNvSpPr txBox="1"/>
          <p:nvPr/>
        </p:nvSpPr>
        <p:spPr>
          <a:xfrm>
            <a:off x="3180522" y="357809"/>
            <a:ext cx="184731" cy="369332"/>
          </a:xfrm>
          <a:prstGeom prst="rect">
            <a:avLst/>
          </a:prstGeom>
          <a:noFill/>
        </p:spPr>
        <p:txBody>
          <a:bodyPr wrap="none" rtlCol="0">
            <a:spAutoFit/>
          </a:bodyPr>
          <a:lstStyle/>
          <a:p>
            <a:endParaRPr lang="en-DK" dirty="0"/>
          </a:p>
        </p:txBody>
      </p:sp>
      <p:grpSp>
        <p:nvGrpSpPr>
          <p:cNvPr id="32" name="Group 31">
            <a:extLst>
              <a:ext uri="{FF2B5EF4-FFF2-40B4-BE49-F238E27FC236}">
                <a16:creationId xmlns:a16="http://schemas.microsoft.com/office/drawing/2014/main" id="{7D7AD0EF-D46D-47DA-1E94-58408E4F4880}"/>
              </a:ext>
            </a:extLst>
          </p:cNvPr>
          <p:cNvGrpSpPr/>
          <p:nvPr/>
        </p:nvGrpSpPr>
        <p:grpSpPr>
          <a:xfrm>
            <a:off x="-152400" y="8953500"/>
            <a:ext cx="17373600" cy="1524000"/>
            <a:chOff x="-152400" y="8953500"/>
            <a:chExt cx="17373600" cy="1524000"/>
          </a:xfrm>
        </p:grpSpPr>
        <p:grpSp>
          <p:nvGrpSpPr>
            <p:cNvPr id="33" name="Group 32">
              <a:extLst>
                <a:ext uri="{FF2B5EF4-FFF2-40B4-BE49-F238E27FC236}">
                  <a16:creationId xmlns:a16="http://schemas.microsoft.com/office/drawing/2014/main" id="{6424CF55-075A-CF47-2B80-6030AE5EB2E2}"/>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E6B4FA2C-2A58-081C-BA41-B1656175DF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04C46C31-4012-5D0F-0B76-912F20980A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6BC0FBBD-5D30-227D-DB70-101A097AB7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25AB0F89-96ED-1264-D966-0ED610637F32}"/>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82A23010-3897-68E9-350B-13B615D4AD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F2C35933-3951-08BF-DDEE-AD3F45D577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0DF55FB9-82F4-EFF5-F8C8-F3E2228257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67C3D86-F123-81AF-E027-68757B107D5D}"/>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0BD2BB4A-09E8-0303-F0B4-323FDF5F35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E2BBBFBE-CAFF-569E-BD88-9F6B7F542E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766A9855-0679-5B83-254A-27677CF379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D56EBF8-5843-79F9-CFB5-7A475C96CF13}"/>
                </a:ext>
              </a:extLst>
            </p:cNvPr>
            <p:cNvGrpSpPr/>
            <p:nvPr/>
          </p:nvGrpSpPr>
          <p:grpSpPr>
            <a:xfrm>
              <a:off x="10820400" y="8953500"/>
              <a:ext cx="3962400" cy="1524000"/>
              <a:chOff x="-152400" y="8953500"/>
              <a:chExt cx="3962400" cy="1524000"/>
            </a:xfrm>
          </p:grpSpPr>
          <p:pic>
            <p:nvPicPr>
              <p:cNvPr id="40" name="Graphic 39" descr="Wave with solid fill">
                <a:extLst>
                  <a:ext uri="{FF2B5EF4-FFF2-40B4-BE49-F238E27FC236}">
                    <a16:creationId xmlns:a16="http://schemas.microsoft.com/office/drawing/2014/main" id="{FB23E508-64DA-A555-DDFE-33D7DBA36A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EE57B816-911D-DFCF-9745-57D2C05481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FF8AE157-12BE-B51E-715D-A58062261F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28757428-B68F-0EA0-9C06-E2CB410A68E0}"/>
                </a:ext>
              </a:extLst>
            </p:cNvPr>
            <p:cNvGrpSpPr/>
            <p:nvPr/>
          </p:nvGrpSpPr>
          <p:grpSpPr>
            <a:xfrm>
              <a:off x="14478000" y="8953500"/>
              <a:ext cx="2743200" cy="1524000"/>
              <a:chOff x="-152400" y="8953500"/>
              <a:chExt cx="2743200" cy="1524000"/>
            </a:xfrm>
          </p:grpSpPr>
          <p:pic>
            <p:nvPicPr>
              <p:cNvPr id="38" name="Graphic 37" descr="Wave with solid fill">
                <a:extLst>
                  <a:ext uri="{FF2B5EF4-FFF2-40B4-BE49-F238E27FC236}">
                    <a16:creationId xmlns:a16="http://schemas.microsoft.com/office/drawing/2014/main" id="{758EF3D3-C345-6D28-F887-DF865209E1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F843E152-3E6E-CC10-0123-CB579B545C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pic>
        <p:nvPicPr>
          <p:cNvPr id="31" name="Picture 30" descr="A drawing of a coffee cup&#10;&#10;Description automatically generated">
            <a:extLst>
              <a:ext uri="{FF2B5EF4-FFF2-40B4-BE49-F238E27FC236}">
                <a16:creationId xmlns:a16="http://schemas.microsoft.com/office/drawing/2014/main" id="{8BF65B07-F5BA-582C-C7EA-B380653B287A}"/>
              </a:ext>
            </a:extLst>
          </p:cNvPr>
          <p:cNvPicPr>
            <a:picLocks noChangeAspect="1"/>
          </p:cNvPicPr>
          <p:nvPr/>
        </p:nvPicPr>
        <p:blipFill rotWithShape="1">
          <a:blip r:embed="rId11">
            <a:extLst>
              <a:ext uri="{28A0092B-C50C-407E-A947-70E740481C1C}">
                <a14:useLocalDpi xmlns:a14="http://schemas.microsoft.com/office/drawing/2010/main" val="0"/>
              </a:ext>
            </a:extLst>
          </a:blip>
          <a:srcRect l="23062" t="9972" r="24297" b="5135"/>
          <a:stretch/>
        </p:blipFill>
        <p:spPr>
          <a:xfrm>
            <a:off x="4523961" y="4000500"/>
            <a:ext cx="2181639" cy="2636759"/>
          </a:xfrm>
          <a:prstGeom prst="flowChartManualOperation">
            <a:avLst/>
          </a:prstGeom>
        </p:spPr>
      </p:pic>
    </p:spTree>
    <p:extLst>
      <p:ext uri="{BB962C8B-B14F-4D97-AF65-F5344CB8AC3E}">
        <p14:creationId xmlns:p14="http://schemas.microsoft.com/office/powerpoint/2010/main" val="31611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879216" y="1001089"/>
            <a:ext cx="8756531"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EXPLORATORY </a:t>
            </a:r>
          </a:p>
          <a:p>
            <a:pPr algn="ctr">
              <a:spcBef>
                <a:spcPct val="0"/>
              </a:spcBef>
            </a:pPr>
            <a:r>
              <a:rPr lang="en-US" sz="5400" b="1" dirty="0">
                <a:solidFill>
                  <a:srgbClr val="404040"/>
                </a:solidFill>
                <a:latin typeface="Montserrat" pitchFamily="2" charset="77"/>
              </a:rPr>
              <a:t>DATA ANALYSIS</a:t>
            </a:r>
          </a:p>
        </p:txBody>
      </p:sp>
      <p:sp>
        <p:nvSpPr>
          <p:cNvPr id="10" name="TextBox 10"/>
          <p:cNvSpPr txBox="1"/>
          <p:nvPr/>
        </p:nvSpPr>
        <p:spPr>
          <a:xfrm>
            <a:off x="1486926" y="3746483"/>
            <a:ext cx="7587055" cy="4593502"/>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Before we start to do our analysis we need to get familiar with the data.</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What data do we have?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Does it look as you expected? </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it suitable for the planned analysis?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How do we need to prepare the data for analysis?</a:t>
            </a: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367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3" y="6485249"/>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0"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Tree>
    <p:extLst>
      <p:ext uri="{BB962C8B-B14F-4D97-AF65-F5344CB8AC3E}">
        <p14:creationId xmlns:p14="http://schemas.microsoft.com/office/powerpoint/2010/main" val="2757823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802106" y="1165074"/>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DATA CLEANING AND SET-UP</a:t>
            </a:r>
          </a:p>
        </p:txBody>
      </p:sp>
      <p:sp>
        <p:nvSpPr>
          <p:cNvPr id="8" name="TextBox 8"/>
          <p:cNvSpPr txBox="1"/>
          <p:nvPr/>
        </p:nvSpPr>
        <p:spPr>
          <a:xfrm>
            <a:off x="1802982" y="3069840"/>
            <a:ext cx="10351636" cy="3406895"/>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We might want to clean up our data: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Remove data outliers or duplicates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Ensure categorical variables are spelled the same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Change one type of variable to another type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Merge, add or remove variables</a:t>
            </a:r>
          </a:p>
          <a:p>
            <a:pPr marL="457200" indent="-457200">
              <a:lnSpc>
                <a:spcPts val="4480"/>
              </a:lnSpc>
              <a:buFont typeface="Arial" panose="020B0604020202020204" pitchFamily="34" charset="0"/>
              <a:buChar char="•"/>
            </a:pPr>
            <a:r>
              <a:rPr lang="en-US" sz="2800" dirty="0">
                <a:solidFill>
                  <a:srgbClr val="404040"/>
                </a:solidFill>
                <a:latin typeface="Montserrat"/>
              </a:rPr>
              <a:t>Layout, long VS wide format</a:t>
            </a:r>
          </a:p>
        </p:txBody>
      </p:sp>
      <p:sp>
        <p:nvSpPr>
          <p:cNvPr id="9" name="Freeform 4">
            <a:extLst>
              <a:ext uri="{FF2B5EF4-FFF2-40B4-BE49-F238E27FC236}">
                <a16:creationId xmlns:a16="http://schemas.microsoft.com/office/drawing/2014/main" id="{A79A4A5D-17DE-AD82-BFE9-A5DA732EE9AE}"/>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5407D3D1-8403-6237-FAAD-4688F8C7F33E}"/>
              </a:ext>
            </a:extLst>
          </p:cNvPr>
          <p:cNvSpPr txBox="1"/>
          <p:nvPr/>
        </p:nvSpPr>
        <p:spPr>
          <a:xfrm>
            <a:off x="1802106" y="7513262"/>
            <a:ext cx="11963400" cy="1675652"/>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Filter out some/all 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Impute missing values (simplest version of this is substitution)</a:t>
            </a:r>
          </a:p>
        </p:txBody>
      </p:sp>
      <p:graphicFrame>
        <p:nvGraphicFramePr>
          <p:cNvPr id="14" name="Table 13">
            <a:extLst>
              <a:ext uri="{FF2B5EF4-FFF2-40B4-BE49-F238E27FC236}">
                <a16:creationId xmlns:a16="http://schemas.microsoft.com/office/drawing/2014/main" id="{47320FCD-D976-31A4-1450-7EFF87B890FD}"/>
              </a:ext>
            </a:extLst>
          </p:cNvPr>
          <p:cNvGraphicFramePr>
            <a:graphicFrameLocks noGrp="1"/>
          </p:cNvGraphicFramePr>
          <p:nvPr>
            <p:extLst>
              <p:ext uri="{D42A27DB-BD31-4B8C-83A1-F6EECF244321}">
                <p14:modId xmlns:p14="http://schemas.microsoft.com/office/powerpoint/2010/main" val="929755591"/>
              </p:ext>
            </p:extLst>
          </p:nvPr>
        </p:nvGraphicFramePr>
        <p:xfrm>
          <a:off x="14579944" y="2911414"/>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graphicFrame>
        <p:nvGraphicFramePr>
          <p:cNvPr id="17" name="Table 16">
            <a:extLst>
              <a:ext uri="{FF2B5EF4-FFF2-40B4-BE49-F238E27FC236}">
                <a16:creationId xmlns:a16="http://schemas.microsoft.com/office/drawing/2014/main" id="{DBC59252-412E-67A2-294E-6F15A5E1D7E7}"/>
              </a:ext>
            </a:extLst>
          </p:cNvPr>
          <p:cNvGraphicFramePr>
            <a:graphicFrameLocks noGrp="1"/>
          </p:cNvGraphicFramePr>
          <p:nvPr>
            <p:extLst>
              <p:ext uri="{D42A27DB-BD31-4B8C-83A1-F6EECF244321}">
                <p14:modId xmlns:p14="http://schemas.microsoft.com/office/powerpoint/2010/main" val="3527614064"/>
              </p:ext>
            </p:extLst>
          </p:nvPr>
        </p:nvGraphicFramePr>
        <p:xfrm>
          <a:off x="14584009" y="6305550"/>
          <a:ext cx="2362200" cy="310515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300212344"/>
                    </a:ext>
                  </a:extLst>
                </a:gridCol>
                <a:gridCol w="762000">
                  <a:extLst>
                    <a:ext uri="{9D8B030D-6E8A-4147-A177-3AD203B41FA5}">
                      <a16:colId xmlns:a16="http://schemas.microsoft.com/office/drawing/2014/main" val="1517387956"/>
                    </a:ext>
                  </a:extLst>
                </a:gridCol>
                <a:gridCol w="685800">
                  <a:extLst>
                    <a:ext uri="{9D8B030D-6E8A-4147-A177-3AD203B41FA5}">
                      <a16:colId xmlns:a16="http://schemas.microsoft.com/office/drawing/2014/main" val="326490612"/>
                    </a:ext>
                  </a:extLst>
                </a:gridCol>
              </a:tblGrid>
              <a:tr h="310515">
                <a:tc>
                  <a:txBody>
                    <a:bodyPr/>
                    <a:lstStyle/>
                    <a:p>
                      <a:r>
                        <a:rPr lang="en-DK" sz="1200" dirty="0"/>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2115730606"/>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55</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6489922"/>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170</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071148"/>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6982067"/>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31</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826004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172</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012510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393433"/>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39</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776486"/>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7318028"/>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2608106"/>
                  </a:ext>
                </a:extLst>
              </a:tr>
            </a:tbl>
          </a:graphicData>
        </a:graphic>
      </p:graphicFrame>
      <p:graphicFrame>
        <p:nvGraphicFramePr>
          <p:cNvPr id="19" name="Table 18">
            <a:extLst>
              <a:ext uri="{FF2B5EF4-FFF2-40B4-BE49-F238E27FC236}">
                <a16:creationId xmlns:a16="http://schemas.microsoft.com/office/drawing/2014/main" id="{55CE9C80-D29B-C12A-7EA9-9E549D164009}"/>
              </a:ext>
            </a:extLst>
          </p:cNvPr>
          <p:cNvGraphicFramePr>
            <a:graphicFrameLocks noGrp="1"/>
          </p:cNvGraphicFramePr>
          <p:nvPr>
            <p:extLst>
              <p:ext uri="{D42A27DB-BD31-4B8C-83A1-F6EECF244321}">
                <p14:modId xmlns:p14="http://schemas.microsoft.com/office/powerpoint/2010/main" val="1390883876"/>
              </p:ext>
            </p:extLst>
          </p:nvPr>
        </p:nvGraphicFramePr>
        <p:xfrm>
          <a:off x="12348219" y="4589270"/>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sp>
        <p:nvSpPr>
          <p:cNvPr id="20" name="Freeform 6">
            <a:extLst>
              <a:ext uri="{FF2B5EF4-FFF2-40B4-BE49-F238E27FC236}">
                <a16:creationId xmlns:a16="http://schemas.microsoft.com/office/drawing/2014/main" id="{559D33AE-80DB-0AA6-292E-48CFE37A8616}"/>
              </a:ext>
            </a:extLst>
          </p:cNvPr>
          <p:cNvSpPr/>
          <p:nvPr/>
        </p:nvSpPr>
        <p:spPr>
          <a:xfrm rot="7467605">
            <a:off x="13617903" y="3843924"/>
            <a:ext cx="958194" cy="287897"/>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1" name="Freeform 6">
            <a:extLst>
              <a:ext uri="{FF2B5EF4-FFF2-40B4-BE49-F238E27FC236}">
                <a16:creationId xmlns:a16="http://schemas.microsoft.com/office/drawing/2014/main" id="{83E4B369-9152-C0F8-34E9-09980E55DDF9}"/>
              </a:ext>
            </a:extLst>
          </p:cNvPr>
          <p:cNvSpPr/>
          <p:nvPr/>
        </p:nvSpPr>
        <p:spPr>
          <a:xfrm rot="2623957" flipV="1">
            <a:off x="14947770" y="5463437"/>
            <a:ext cx="1430158" cy="293204"/>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2" name="TextBox 10">
            <a:extLst>
              <a:ext uri="{FF2B5EF4-FFF2-40B4-BE49-F238E27FC236}">
                <a16:creationId xmlns:a16="http://schemas.microsoft.com/office/drawing/2014/main" id="{9E5B7A9D-8828-6623-883D-DCD215792073}"/>
              </a:ext>
            </a:extLst>
          </p:cNvPr>
          <p:cNvSpPr txBox="1"/>
          <p:nvPr/>
        </p:nvSpPr>
        <p:spPr>
          <a:xfrm>
            <a:off x="14620034" y="2213277"/>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w. missing values</a:t>
            </a:r>
          </a:p>
        </p:txBody>
      </p:sp>
      <p:sp>
        <p:nvSpPr>
          <p:cNvPr id="23" name="TextBox 10">
            <a:extLst>
              <a:ext uri="{FF2B5EF4-FFF2-40B4-BE49-F238E27FC236}">
                <a16:creationId xmlns:a16="http://schemas.microsoft.com/office/drawing/2014/main" id="{D028BE85-BB45-ED79-3DD9-BD007CE0D538}"/>
              </a:ext>
            </a:extLst>
          </p:cNvPr>
          <p:cNvSpPr txBox="1"/>
          <p:nvPr/>
        </p:nvSpPr>
        <p:spPr>
          <a:xfrm>
            <a:off x="12583879" y="3651534"/>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Imputation</a:t>
            </a:r>
          </a:p>
        </p:txBody>
      </p:sp>
      <p:sp>
        <p:nvSpPr>
          <p:cNvPr id="24" name="TextBox 10">
            <a:extLst>
              <a:ext uri="{FF2B5EF4-FFF2-40B4-BE49-F238E27FC236}">
                <a16:creationId xmlns:a16="http://schemas.microsoft.com/office/drawing/2014/main" id="{FE3D4999-62D0-A413-2C3D-8DF7C5CE9300}"/>
              </a:ext>
            </a:extLst>
          </p:cNvPr>
          <p:cNvSpPr txBox="1"/>
          <p:nvPr/>
        </p:nvSpPr>
        <p:spPr>
          <a:xfrm>
            <a:off x="15850296" y="5011435"/>
            <a:ext cx="1788515" cy="483466"/>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to long</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52143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2649200" cy="3108543"/>
          </a:xfrm>
          <a:prstGeom prst="rect">
            <a:avLst/>
          </a:prstGeom>
          <a:noFill/>
        </p:spPr>
        <p:txBody>
          <a:bodyPr wrap="square" rtlCol="0">
            <a:spAutoFit/>
          </a:bodyPr>
          <a:lstStyle/>
          <a:p>
            <a:r>
              <a:rPr lang="en-US" sz="2800" dirty="0">
                <a:latin typeface="Montserrat" pitchFamily="2" charset="77"/>
              </a:rPr>
              <a:t>In your group discuss the </a:t>
            </a:r>
            <a:r>
              <a:rPr lang="en-US" sz="2800" b="1" dirty="0">
                <a:latin typeface="Montserrat" pitchFamily="2" charset="77"/>
              </a:rPr>
              <a:t>data table </a:t>
            </a:r>
            <a:r>
              <a:rPr lang="en-US" sz="2800" dirty="0">
                <a:latin typeface="Montserrat" pitchFamily="2" charset="77"/>
              </a:rPr>
              <a:t>we have handed out:</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Identify the different data </a:t>
            </a:r>
            <a:r>
              <a:rPr lang="en-US" sz="2800" b="1" dirty="0">
                <a:latin typeface="Montserrat" pitchFamily="2" charset="77"/>
              </a:rPr>
              <a:t>types</a:t>
            </a:r>
            <a:r>
              <a:rPr lang="en-US" sz="2800" dirty="0">
                <a:latin typeface="Montserrat" pitchFamily="2" charset="77"/>
              </a:rPr>
              <a:t> it contains (categorical, numerical, integer, binary, factors).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Can you find any </a:t>
            </a:r>
            <a:r>
              <a:rPr lang="en-US" sz="2800" b="1" dirty="0">
                <a:latin typeface="Montserrat" pitchFamily="2" charset="77"/>
              </a:rPr>
              <a:t>errors/problems </a:t>
            </a:r>
            <a:r>
              <a:rPr lang="en-US" sz="2800" dirty="0">
                <a:latin typeface="Montserrat" pitchFamily="2" charset="77"/>
              </a:rPr>
              <a:t>within the data table which would have to be fixed before data analysis ?</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89729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8" name="TextBox 8"/>
          <p:cNvSpPr txBox="1"/>
          <p:nvPr/>
        </p:nvSpPr>
        <p:spPr>
          <a:xfrm>
            <a:off x="2021867" y="2825804"/>
            <a:ext cx="14664916" cy="170809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In applied statistics the word '</a:t>
            </a:r>
            <a:r>
              <a:rPr lang="en-US" sz="2800" b="1" dirty="0">
                <a:solidFill>
                  <a:srgbClr val="404040"/>
                </a:solidFill>
                <a:latin typeface="Montserrat"/>
              </a:rPr>
              <a:t>normalization'</a:t>
            </a:r>
            <a:r>
              <a:rPr lang="en-US" sz="2800" dirty="0">
                <a:solidFill>
                  <a:srgbClr val="404040"/>
                </a:solidFill>
                <a:latin typeface="Montserrat"/>
              </a:rPr>
              <a:t> can have a range of meanings. </a:t>
            </a: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Here we’re going to use the following definition: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grpSp>
        <p:nvGrpSpPr>
          <p:cNvPr id="12" name="Group 11">
            <a:extLst>
              <a:ext uri="{FF2B5EF4-FFF2-40B4-BE49-F238E27FC236}">
                <a16:creationId xmlns:a16="http://schemas.microsoft.com/office/drawing/2014/main" id="{35F9E29F-D8D1-C04E-1E52-5A0FB99157B3}"/>
              </a:ext>
            </a:extLst>
          </p:cNvPr>
          <p:cNvGrpSpPr/>
          <p:nvPr/>
        </p:nvGrpSpPr>
        <p:grpSpPr>
          <a:xfrm>
            <a:off x="1975338" y="4866433"/>
            <a:ext cx="14244266" cy="1749578"/>
            <a:chOff x="2595934" y="6438900"/>
            <a:chExt cx="14244266" cy="1749578"/>
          </a:xfrm>
        </p:grpSpPr>
        <p:grpSp>
          <p:nvGrpSpPr>
            <p:cNvPr id="6" name="Group 7">
              <a:extLst>
                <a:ext uri="{FF2B5EF4-FFF2-40B4-BE49-F238E27FC236}">
                  <a16:creationId xmlns:a16="http://schemas.microsoft.com/office/drawing/2014/main" id="{6364E093-B38C-3DE6-9820-96DE5485B693}"/>
                </a:ext>
              </a:extLst>
            </p:cNvPr>
            <p:cNvGrpSpPr/>
            <p:nvPr/>
          </p:nvGrpSpPr>
          <p:grpSpPr>
            <a:xfrm>
              <a:off x="2595934" y="6438900"/>
              <a:ext cx="14244266" cy="1749578"/>
              <a:chOff x="0" y="0"/>
              <a:chExt cx="3021914" cy="396268"/>
            </a:xfrm>
          </p:grpSpPr>
          <p:sp>
            <p:nvSpPr>
              <p:cNvPr id="9" name="Freeform 8">
                <a:extLst>
                  <a:ext uri="{FF2B5EF4-FFF2-40B4-BE49-F238E27FC236}">
                    <a16:creationId xmlns:a16="http://schemas.microsoft.com/office/drawing/2014/main" id="{4A262D39-C678-29D0-EB16-7E978814AAC3}"/>
                  </a:ext>
                </a:extLst>
              </p:cNvPr>
              <p:cNvSpPr/>
              <p:nvPr/>
            </p:nvSpPr>
            <p:spPr>
              <a:xfrm>
                <a:off x="0" y="0"/>
                <a:ext cx="3021914" cy="39626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AECAF7"/>
              </a:solidFill>
            </p:spPr>
            <p:txBody>
              <a:bodyPr/>
              <a:lstStyle/>
              <a:p>
                <a:endParaRPr lang="en-GB" dirty="0"/>
              </a:p>
            </p:txBody>
          </p:sp>
          <p:sp>
            <p:nvSpPr>
              <p:cNvPr id="10" name="TextBox 9">
                <a:extLst>
                  <a:ext uri="{FF2B5EF4-FFF2-40B4-BE49-F238E27FC236}">
                    <a16:creationId xmlns:a16="http://schemas.microsoft.com/office/drawing/2014/main" id="{8FC57A12-64C5-7E8F-D527-49D57D5B93EE}"/>
                  </a:ext>
                </a:extLst>
              </p:cNvPr>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a:extLst>
                <a:ext uri="{FF2B5EF4-FFF2-40B4-BE49-F238E27FC236}">
                  <a16:creationId xmlns:a16="http://schemas.microsoft.com/office/drawing/2014/main" id="{29EEE5D7-D585-2744-7C76-6AA6CD859099}"/>
                </a:ext>
              </a:extLst>
            </p:cNvPr>
            <p:cNvSpPr txBox="1"/>
            <p:nvPr/>
          </p:nvSpPr>
          <p:spPr>
            <a:xfrm>
              <a:off x="2865054" y="6748181"/>
              <a:ext cx="13706025" cy="1131015"/>
            </a:xfrm>
            <a:prstGeom prst="rect">
              <a:avLst/>
            </a:prstGeom>
          </p:spPr>
          <p:txBody>
            <a:bodyPr wrap="square" lIns="0" tIns="0" rIns="0" bIns="0" rtlCol="0" anchor="t">
              <a:spAutoFit/>
            </a:bodyPr>
            <a:lstStyle/>
            <a:p>
              <a:pPr algn="ctr">
                <a:lnSpc>
                  <a:spcPts val="4480"/>
                </a:lnSpc>
              </a:pPr>
              <a:r>
                <a:rPr lang="en-US" sz="3200" dirty="0">
                  <a:latin typeface="Montserrat" panose="00000500000000000000" pitchFamily="2" charset="0"/>
                </a:rPr>
                <a:t>Normalization is a process intended to reduce unwanted variation and make samples more easily comparable </a:t>
              </a:r>
            </a:p>
          </p:txBody>
        </p:sp>
      </p:grpSp>
      <p:sp>
        <p:nvSpPr>
          <p:cNvPr id="14" name="Freeform 4">
            <a:extLst>
              <a:ext uri="{FF2B5EF4-FFF2-40B4-BE49-F238E27FC236}">
                <a16:creationId xmlns:a16="http://schemas.microsoft.com/office/drawing/2014/main" id="{5A050F6F-496F-4996-7730-D4A8FA62E837}"/>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6" name="Picture 15" descr="A blue and black logo&#10;&#10;Description automatically generated">
            <a:extLst>
              <a:ext uri="{FF2B5EF4-FFF2-40B4-BE49-F238E27FC236}">
                <a16:creationId xmlns:a16="http://schemas.microsoft.com/office/drawing/2014/main" id="{46607DCE-E59B-0F0A-9DA7-0E9FF6376FE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96C08F8E-18BD-A8C6-01C6-7261DF34031B}"/>
              </a:ext>
            </a:extLst>
          </p:cNvPr>
          <p:cNvSpPr txBox="1"/>
          <p:nvPr/>
        </p:nvSpPr>
        <p:spPr>
          <a:xfrm>
            <a:off x="1975338" y="7389716"/>
            <a:ext cx="15351733" cy="1098570"/>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Unwanted variation</a:t>
            </a:r>
            <a:r>
              <a:rPr lang="en-US" sz="2800" dirty="0">
                <a:solidFill>
                  <a:srgbClr val="404040"/>
                </a:solidFill>
                <a:latin typeface="Montserrat" pitchFamily="2" charset="77"/>
              </a:rPr>
              <a:t> should be low between samples within a group (i.e. all the tumor samples) as we are interested in differences between groups (tumor VS healthy). </a:t>
            </a:r>
          </a:p>
        </p:txBody>
      </p:sp>
    </p:spTree>
    <p:extLst>
      <p:ext uri="{BB962C8B-B14F-4D97-AF65-F5344CB8AC3E}">
        <p14:creationId xmlns:p14="http://schemas.microsoft.com/office/powerpoint/2010/main" val="697197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EA651A07-3567-DCCC-1497-99B0D685C6A4}"/>
              </a:ext>
            </a:extLst>
          </p:cNvPr>
          <p:cNvSpPr/>
          <p:nvPr/>
        </p:nvSpPr>
        <p:spPr>
          <a:xfrm>
            <a:off x="938818" y="6336697"/>
            <a:ext cx="17349181" cy="3950301"/>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8" name="TextBox 8"/>
          <p:cNvSpPr txBox="1"/>
          <p:nvPr/>
        </p:nvSpPr>
        <p:spPr>
          <a:xfrm>
            <a:off x="2021867" y="2769918"/>
            <a:ext cx="15656533" cy="2829814"/>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Technical variation: </a:t>
            </a:r>
          </a:p>
          <a:p>
            <a:pPr>
              <a:lnSpc>
                <a:spcPts val="4480"/>
              </a:lnSpc>
            </a:pPr>
            <a:r>
              <a:rPr lang="en-US" sz="2800" dirty="0">
                <a:solidFill>
                  <a:srgbClr val="404040"/>
                </a:solidFill>
                <a:latin typeface="Montserrat" pitchFamily="2" charset="77"/>
              </a:rPr>
              <a:t>Introduced by i.e. sample handling, data batches, device calibrations, </a:t>
            </a:r>
            <a:r>
              <a:rPr lang="en-US" sz="2800" dirty="0" err="1">
                <a:solidFill>
                  <a:srgbClr val="404040"/>
                </a:solidFill>
                <a:latin typeface="Montserrat" pitchFamily="2" charset="77"/>
              </a:rPr>
              <a:t>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r>
              <a:rPr lang="en-US" sz="2800" b="1" dirty="0">
                <a:solidFill>
                  <a:srgbClr val="404040"/>
                </a:solidFill>
                <a:latin typeface="Montserrat" pitchFamily="2" charset="77"/>
              </a:rPr>
              <a:t>Non-technical variation not related to the outcome:</a:t>
            </a:r>
          </a:p>
          <a:p>
            <a:pPr>
              <a:lnSpc>
                <a:spcPts val="4480"/>
              </a:lnSpc>
            </a:pPr>
            <a:r>
              <a:rPr lang="en-US" sz="2800" dirty="0">
                <a:solidFill>
                  <a:srgbClr val="404040"/>
                </a:solidFill>
                <a:latin typeface="Montserrat" pitchFamily="2" charset="77"/>
              </a:rPr>
              <a:t>i.e. gene length and library size (number of reads) in </a:t>
            </a:r>
            <a:r>
              <a:rPr lang="en-US" sz="2800" dirty="0" err="1">
                <a:solidFill>
                  <a:srgbClr val="404040"/>
                </a:solidFill>
                <a:latin typeface="Montserrat" pitchFamily="2" charset="77"/>
              </a:rPr>
              <a:t>RNAseq</a:t>
            </a:r>
            <a:endParaRPr lang="en-US" sz="2800" dirty="0">
              <a:solidFill>
                <a:srgbClr val="404040"/>
              </a:solidFill>
              <a:latin typeface="Montserrat" pitchFamily="2" charset="77"/>
            </a:endParaRPr>
          </a:p>
        </p:txBody>
      </p:sp>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sp>
        <p:nvSpPr>
          <p:cNvPr id="9" name="Freeform 4">
            <a:extLst>
              <a:ext uri="{FF2B5EF4-FFF2-40B4-BE49-F238E27FC236}">
                <a16:creationId xmlns:a16="http://schemas.microsoft.com/office/drawing/2014/main" id="{D3FB191F-757C-5757-22E8-998BDB54F16F}"/>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2" name="TextBox 7">
            <a:extLst>
              <a:ext uri="{FF2B5EF4-FFF2-40B4-BE49-F238E27FC236}">
                <a16:creationId xmlns:a16="http://schemas.microsoft.com/office/drawing/2014/main" id="{F87E9344-9F7E-CCB9-381D-4B965900F429}"/>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UNWANTED VARIATION</a:t>
            </a:r>
          </a:p>
        </p:txBody>
      </p:sp>
      <p:pic>
        <p:nvPicPr>
          <p:cNvPr id="3" name="Picture 2" descr="A graph of different colored bars&#10;&#10;Description automatically generated with medium confidence">
            <a:extLst>
              <a:ext uri="{FF2B5EF4-FFF2-40B4-BE49-F238E27FC236}">
                <a16:creationId xmlns:a16="http://schemas.microsoft.com/office/drawing/2014/main" id="{63CF8E7F-31B3-1FDD-5C0D-8DEC18C8EA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3082" y="6598347"/>
            <a:ext cx="13361836" cy="3427000"/>
          </a:xfrm>
          <a:prstGeom prst="rect">
            <a:avLst/>
          </a:prstGeom>
        </p:spPr>
      </p:pic>
    </p:spTree>
    <p:extLst>
      <p:ext uri="{BB962C8B-B14F-4D97-AF65-F5344CB8AC3E}">
        <p14:creationId xmlns:p14="http://schemas.microsoft.com/office/powerpoint/2010/main" val="3387320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021867" y="2628900"/>
            <a:ext cx="13751533" cy="2258632"/>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Normalization is not a trivial task!</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data types have different suitable normalization procedures. </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Sometimes one type of data/experiment can be normalized in multiple ways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New and improved normalization procedures are introduced regularly</a:t>
            </a:r>
            <a:endParaRPr lang="en-US" sz="2600" dirty="0">
              <a:solidFill>
                <a:srgbClr val="404040"/>
              </a:solidFill>
              <a:latin typeface="Now"/>
            </a:endParaRPr>
          </a:p>
        </p:txBody>
      </p:sp>
      <p:sp>
        <p:nvSpPr>
          <p:cNvPr id="6" name="TextBox 7">
            <a:extLst>
              <a:ext uri="{FF2B5EF4-FFF2-40B4-BE49-F238E27FC236}">
                <a16:creationId xmlns:a16="http://schemas.microsoft.com/office/drawing/2014/main" id="{5551BEA7-80C1-DD33-6689-564EF320CE3C}"/>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Freeform 4">
            <a:extLst>
              <a:ext uri="{FF2B5EF4-FFF2-40B4-BE49-F238E27FC236}">
                <a16:creationId xmlns:a16="http://schemas.microsoft.com/office/drawing/2014/main" id="{E6EE01A6-1FF0-7FC2-3CE7-3B3D194C5115}"/>
              </a:ext>
            </a:extLst>
          </p:cNvPr>
          <p:cNvSpPr/>
          <p:nvPr/>
        </p:nvSpPr>
        <p:spPr>
          <a:xfrm>
            <a:off x="938818" y="5483479"/>
            <a:ext cx="17349181" cy="4803519"/>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7" name="TextBox 8">
            <a:extLst>
              <a:ext uri="{FF2B5EF4-FFF2-40B4-BE49-F238E27FC236}">
                <a16:creationId xmlns:a16="http://schemas.microsoft.com/office/drawing/2014/main" id="{29D526FE-BBE8-36C0-5372-931BAC2AA441}"/>
              </a:ext>
            </a:extLst>
          </p:cNvPr>
          <p:cNvSpPr txBox="1"/>
          <p:nvPr/>
        </p:nvSpPr>
        <p:spPr>
          <a:xfrm>
            <a:off x="10985497" y="5981700"/>
            <a:ext cx="6692903" cy="4570738"/>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Important that one uses the same normalization with same parameters for the entire dataset.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Often, we need to consult literature and/or an expert.</a:t>
            </a:r>
          </a:p>
          <a:p>
            <a:pPr>
              <a:lnSpc>
                <a:spcPts val="4480"/>
              </a:lnSpc>
            </a:pPr>
            <a:endParaRPr lang="en-US" sz="2600" dirty="0">
              <a:solidFill>
                <a:srgbClr val="404040"/>
              </a:solidFill>
              <a:latin typeface="Montserrat" pitchFamily="2" charset="77"/>
            </a:endParaRPr>
          </a:p>
          <a:p>
            <a:pPr>
              <a:lnSpc>
                <a:spcPts val="4480"/>
              </a:lnSpc>
            </a:pPr>
            <a:endParaRPr lang="en-US" sz="2600" dirty="0">
              <a:solidFill>
                <a:srgbClr val="404040"/>
              </a:solidFill>
              <a:latin typeface="Now"/>
            </a:endParaRPr>
          </a:p>
        </p:txBody>
      </p:sp>
      <p:pic>
        <p:nvPicPr>
          <p:cNvPr id="11" name="Picture 10" descr="A diagram of normalization and a normalization graph&#10;&#10;Description automatically generated">
            <a:extLst>
              <a:ext uri="{FF2B5EF4-FFF2-40B4-BE49-F238E27FC236}">
                <a16:creationId xmlns:a16="http://schemas.microsoft.com/office/drawing/2014/main" id="{F7A679BC-84D2-EF77-1E8D-EED757F351EA}"/>
              </a:ext>
            </a:extLst>
          </p:cNvPr>
          <p:cNvPicPr>
            <a:picLocks noChangeAspect="1"/>
          </p:cNvPicPr>
          <p:nvPr/>
        </p:nvPicPr>
        <p:blipFill rotWithShape="1">
          <a:blip r:embed="rId3">
            <a:extLst>
              <a:ext uri="{28A0092B-C50C-407E-A947-70E740481C1C}">
                <a14:useLocalDpi xmlns:a14="http://schemas.microsoft.com/office/drawing/2010/main" val="0"/>
              </a:ext>
            </a:extLst>
          </a:blip>
          <a:srcRect t="9583" b="13728"/>
          <a:stretch/>
        </p:blipFill>
        <p:spPr>
          <a:xfrm>
            <a:off x="1295400" y="5905500"/>
            <a:ext cx="9185563" cy="3962401"/>
          </a:xfrm>
          <a:prstGeom prst="rect">
            <a:avLst/>
          </a:prstGeom>
        </p:spPr>
      </p:pic>
      <p:pic>
        <p:nvPicPr>
          <p:cNvPr id="12" name="Picture 11" descr="A blue and black logo&#10;&#10;Description automatically generated">
            <a:extLst>
              <a:ext uri="{FF2B5EF4-FFF2-40B4-BE49-F238E27FC236}">
                <a16:creationId xmlns:a16="http://schemas.microsoft.com/office/drawing/2014/main" id="{837B1152-A749-2721-F101-2482DCB0653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3252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31587" y="4375842"/>
            <a:ext cx="13427613" cy="954107"/>
          </a:xfrm>
          <a:prstGeom prst="rect">
            <a:avLst/>
          </a:prstGeom>
          <a:noFill/>
        </p:spPr>
        <p:txBody>
          <a:bodyPr wrap="square" rtlCol="0">
            <a:spAutoFit/>
          </a:bodyPr>
          <a:lstStyle/>
          <a:p>
            <a:r>
              <a:rPr lang="en-US" sz="2800" dirty="0">
                <a:latin typeface="Montserrat" pitchFamily="2" charset="77"/>
              </a:rPr>
              <a:t>Thinking of the data that </a:t>
            </a:r>
            <a:r>
              <a:rPr lang="en-US" sz="2800" b="1" dirty="0">
                <a:latin typeface="Montserrat" pitchFamily="2" charset="77"/>
              </a:rPr>
              <a:t>you (or your students) work with</a:t>
            </a:r>
            <a:r>
              <a:rPr lang="en-US" sz="2800" dirty="0">
                <a:latin typeface="Montserrat" pitchFamily="2" charset="77"/>
              </a:rPr>
              <a:t>, what are potential sources of unwanted variance, technical or non-technical?</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868738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5551BEA7-80C1-DD33-6689-564EF320CE3C}"/>
              </a:ext>
            </a:extLst>
          </p:cNvPr>
          <p:cNvSpPr txBox="1"/>
          <p:nvPr/>
        </p:nvSpPr>
        <p:spPr>
          <a:xfrm>
            <a:off x="1981200" y="1080000"/>
            <a:ext cx="15046933"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STANDARDIZATION &amp; TRANSFORMATION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5A2A5762-1803-C43E-6B09-3A274A3957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6" name="TextBox 35">
            <a:extLst>
              <a:ext uri="{FF2B5EF4-FFF2-40B4-BE49-F238E27FC236}">
                <a16:creationId xmlns:a16="http://schemas.microsoft.com/office/drawing/2014/main" id="{55541188-E52B-D372-F9D4-1B45E49606A5}"/>
              </a:ext>
            </a:extLst>
          </p:cNvPr>
          <p:cNvSpPr txBox="1"/>
          <p:nvPr/>
        </p:nvSpPr>
        <p:spPr>
          <a:xfrm>
            <a:off x="3686286" y="5995754"/>
            <a:ext cx="184731" cy="369332"/>
          </a:xfrm>
          <a:prstGeom prst="rect">
            <a:avLst/>
          </a:prstGeom>
          <a:noFill/>
        </p:spPr>
        <p:txBody>
          <a:bodyPr wrap="none" rtlCol="0">
            <a:spAutoFit/>
          </a:bodyPr>
          <a:lstStyle/>
          <a:p>
            <a:endParaRPr lang="en-DK" dirty="0"/>
          </a:p>
        </p:txBody>
      </p:sp>
      <p:sp>
        <p:nvSpPr>
          <p:cNvPr id="38" name="Rectangle 3">
            <a:extLst>
              <a:ext uri="{FF2B5EF4-FFF2-40B4-BE49-F238E27FC236}">
                <a16:creationId xmlns:a16="http://schemas.microsoft.com/office/drawing/2014/main" id="{83C26DA4-2192-9456-2E19-CF6ED431B16F}"/>
              </a:ext>
            </a:extLst>
          </p:cNvPr>
          <p:cNvSpPr/>
          <p:nvPr/>
        </p:nvSpPr>
        <p:spPr>
          <a:xfrm>
            <a:off x="2514600" y="3758906"/>
            <a:ext cx="4147712" cy="5880715"/>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2" name="Rectangle 3">
            <a:extLst>
              <a:ext uri="{FF2B5EF4-FFF2-40B4-BE49-F238E27FC236}">
                <a16:creationId xmlns:a16="http://schemas.microsoft.com/office/drawing/2014/main" id="{B1BA3CC3-1EC1-4280-F64A-E4CB95A57F6B}"/>
              </a:ext>
            </a:extLst>
          </p:cNvPr>
          <p:cNvSpPr/>
          <p:nvPr/>
        </p:nvSpPr>
        <p:spPr>
          <a:xfrm>
            <a:off x="7273001" y="3741305"/>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7" name="TextBox 8">
            <a:extLst>
              <a:ext uri="{FF2B5EF4-FFF2-40B4-BE49-F238E27FC236}">
                <a16:creationId xmlns:a16="http://schemas.microsoft.com/office/drawing/2014/main" id="{40CD1FD2-2CDF-5B97-A005-2F04FA2764FC}"/>
              </a:ext>
            </a:extLst>
          </p:cNvPr>
          <p:cNvSpPr txBox="1"/>
          <p:nvPr/>
        </p:nvSpPr>
        <p:spPr>
          <a:xfrm>
            <a:off x="2743200" y="4291542"/>
            <a:ext cx="3610328" cy="3964996"/>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Data are not normally distributed. </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Variables do not get zero centered.</a:t>
            </a:r>
            <a:endParaRPr lang="en-GB" sz="2200" dirty="0">
              <a:solidFill>
                <a:srgbClr val="404040"/>
              </a:solidFill>
              <a:latin typeface="Montserrat" pitchFamily="2" charset="77"/>
            </a:endParaRP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Normalization within a range (max, min).</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Affected by outliers.</a:t>
            </a:r>
            <a:endParaRPr lang="en-US" sz="2200" dirty="0">
              <a:solidFill>
                <a:srgbClr val="404040"/>
              </a:solidFill>
              <a:latin typeface="Montserrat" pitchFamily="2" charset="77"/>
            </a:endParaRPr>
          </a:p>
        </p:txBody>
      </p:sp>
      <p:sp>
        <p:nvSpPr>
          <p:cNvPr id="16" name="TextBox 15">
            <a:extLst>
              <a:ext uri="{FF2B5EF4-FFF2-40B4-BE49-F238E27FC236}">
                <a16:creationId xmlns:a16="http://schemas.microsoft.com/office/drawing/2014/main" id="{2D109058-4A9A-408B-7602-E31D8E5C10F1}"/>
              </a:ext>
            </a:extLst>
          </p:cNvPr>
          <p:cNvSpPr txBox="1"/>
          <p:nvPr/>
        </p:nvSpPr>
        <p:spPr>
          <a:xfrm>
            <a:off x="14411123" y="3097629"/>
            <a:ext cx="3353250" cy="353943"/>
          </a:xfrm>
          <a:prstGeom prst="rect">
            <a:avLst/>
          </a:prstGeom>
        </p:spPr>
        <p:txBody>
          <a:bodyPr wrap="square" lIns="0" tIns="0" rIns="0" bIns="0" rtlCol="0" anchor="t">
            <a:spAutoFit/>
          </a:bodyPr>
          <a:lstStyle/>
          <a:p>
            <a:pPr>
              <a:spcBef>
                <a:spcPct val="0"/>
              </a:spcBef>
            </a:pPr>
            <a:r>
              <a:rPr lang="en-US" sz="2300" b="1" dirty="0">
                <a:solidFill>
                  <a:srgbClr val="404040"/>
                </a:solidFill>
                <a:latin typeface="Montserrat" pitchFamily="2" charset="77"/>
              </a:rPr>
              <a:t> </a:t>
            </a:r>
            <a:r>
              <a:rPr lang="en-US" sz="2300" b="1" dirty="0">
                <a:solidFill>
                  <a:schemeClr val="bg1"/>
                </a:solidFill>
                <a:latin typeface="Montserrat" pitchFamily="2" charset="77"/>
              </a:rPr>
              <a:t>TRANSFORMATION</a:t>
            </a:r>
          </a:p>
        </p:txBody>
      </p:sp>
      <p:sp>
        <p:nvSpPr>
          <p:cNvPr id="55" name="Rectangle 3">
            <a:extLst>
              <a:ext uri="{FF2B5EF4-FFF2-40B4-BE49-F238E27FC236}">
                <a16:creationId xmlns:a16="http://schemas.microsoft.com/office/drawing/2014/main" id="{74D78775-61AC-A8F5-DF73-1A4B4AC15780}"/>
              </a:ext>
            </a:extLst>
          </p:cNvPr>
          <p:cNvSpPr/>
          <p:nvPr/>
        </p:nvSpPr>
        <p:spPr>
          <a:xfrm>
            <a:off x="12072717" y="3758906"/>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6" name="TextBox 8">
            <a:extLst>
              <a:ext uri="{FF2B5EF4-FFF2-40B4-BE49-F238E27FC236}">
                <a16:creationId xmlns:a16="http://schemas.microsoft.com/office/drawing/2014/main" id="{804823F5-D3D0-C8F6-B194-09CCEE41E93B}"/>
              </a:ext>
            </a:extLst>
          </p:cNvPr>
          <p:cNvSpPr txBox="1"/>
          <p:nvPr/>
        </p:nvSpPr>
        <p:spPr>
          <a:xfrm>
            <a:off x="12258597" y="4186930"/>
            <a:ext cx="3819603" cy="4542077"/>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Attempt to make data normally distributed (required for some tasks)</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Often logarithmic transformations </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Squeezes outliers for less impact on model.</a:t>
            </a:r>
          </a:p>
        </p:txBody>
      </p:sp>
      <p:sp>
        <p:nvSpPr>
          <p:cNvPr id="58" name="Rectangle 3">
            <a:extLst>
              <a:ext uri="{FF2B5EF4-FFF2-40B4-BE49-F238E27FC236}">
                <a16:creationId xmlns:a16="http://schemas.microsoft.com/office/drawing/2014/main" id="{D9F965AF-774F-0502-CB7F-CB9D2D19924C}"/>
              </a:ext>
            </a:extLst>
          </p:cNvPr>
          <p:cNvSpPr/>
          <p:nvPr/>
        </p:nvSpPr>
        <p:spPr>
          <a:xfrm>
            <a:off x="2519460" y="3737971"/>
            <a:ext cx="2148388" cy="75877"/>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9" name="TextBox 8">
            <a:extLst>
              <a:ext uri="{FF2B5EF4-FFF2-40B4-BE49-F238E27FC236}">
                <a16:creationId xmlns:a16="http://schemas.microsoft.com/office/drawing/2014/main" id="{0F14F057-AE8F-DB4F-194A-6321210BE685}"/>
              </a:ext>
            </a:extLst>
          </p:cNvPr>
          <p:cNvSpPr txBox="1"/>
          <p:nvPr/>
        </p:nvSpPr>
        <p:spPr>
          <a:xfrm>
            <a:off x="7438150" y="4215342"/>
            <a:ext cx="3839450" cy="4542077"/>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Data are often normally distributed.</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Scaled to a mean of 0 and </a:t>
            </a:r>
            <a:r>
              <a:rPr lang="en-GB" sz="2200" dirty="0">
                <a:solidFill>
                  <a:srgbClr val="404040"/>
                </a:solidFill>
                <a:latin typeface="Montserrat" pitchFamily="2" charset="77"/>
              </a:rPr>
              <a:t>standard dev. of 1.</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Scaling is not con-strained to a particular data range.</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Not affected by outliers.</a:t>
            </a:r>
          </a:p>
        </p:txBody>
      </p:sp>
      <p:sp>
        <p:nvSpPr>
          <p:cNvPr id="61" name="Rectangle 3">
            <a:extLst>
              <a:ext uri="{FF2B5EF4-FFF2-40B4-BE49-F238E27FC236}">
                <a16:creationId xmlns:a16="http://schemas.microsoft.com/office/drawing/2014/main" id="{F5CDAF57-A6CF-20D5-C448-C00E928B9DD9}"/>
              </a:ext>
            </a:extLst>
          </p:cNvPr>
          <p:cNvSpPr/>
          <p:nvPr/>
        </p:nvSpPr>
        <p:spPr>
          <a:xfrm>
            <a:off x="7273001" y="3720369"/>
            <a:ext cx="2148388" cy="75877"/>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2" name="Rectangle 3">
            <a:extLst>
              <a:ext uri="{FF2B5EF4-FFF2-40B4-BE49-F238E27FC236}">
                <a16:creationId xmlns:a16="http://schemas.microsoft.com/office/drawing/2014/main" id="{C9E3D5D8-583E-788B-6A3E-FFFB4AC2F568}"/>
              </a:ext>
            </a:extLst>
          </p:cNvPr>
          <p:cNvSpPr/>
          <p:nvPr/>
        </p:nvSpPr>
        <p:spPr>
          <a:xfrm>
            <a:off x="12072717" y="3743822"/>
            <a:ext cx="2148388" cy="75877"/>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3" name="Rectangle 3">
            <a:extLst>
              <a:ext uri="{FF2B5EF4-FFF2-40B4-BE49-F238E27FC236}">
                <a16:creationId xmlns:a16="http://schemas.microsoft.com/office/drawing/2014/main" id="{8C3E984F-57F8-27C3-431A-CDB93546972E}"/>
              </a:ext>
            </a:extLst>
          </p:cNvPr>
          <p:cNvSpPr/>
          <p:nvPr/>
        </p:nvSpPr>
        <p:spPr>
          <a:xfrm>
            <a:off x="2514600" y="2642900"/>
            <a:ext cx="4147712" cy="856189"/>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4" name="Rectangle 3">
            <a:extLst>
              <a:ext uri="{FF2B5EF4-FFF2-40B4-BE49-F238E27FC236}">
                <a16:creationId xmlns:a16="http://schemas.microsoft.com/office/drawing/2014/main" id="{61B68BD8-CBF9-D8B1-B0D3-F67FC2B59B7E}"/>
              </a:ext>
            </a:extLst>
          </p:cNvPr>
          <p:cNvSpPr/>
          <p:nvPr/>
        </p:nvSpPr>
        <p:spPr>
          <a:xfrm>
            <a:off x="7268723" y="2650132"/>
            <a:ext cx="4197583" cy="856189"/>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5" name="Rectangle 3">
            <a:extLst>
              <a:ext uri="{FF2B5EF4-FFF2-40B4-BE49-F238E27FC236}">
                <a16:creationId xmlns:a16="http://schemas.microsoft.com/office/drawing/2014/main" id="{5DB1B9E0-F6F6-8E70-D952-C67CB181A3AC}"/>
              </a:ext>
            </a:extLst>
          </p:cNvPr>
          <p:cNvSpPr/>
          <p:nvPr/>
        </p:nvSpPr>
        <p:spPr>
          <a:xfrm>
            <a:off x="12072718" y="2628900"/>
            <a:ext cx="4197583" cy="856189"/>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8" name="TextBox 67">
            <a:extLst>
              <a:ext uri="{FF2B5EF4-FFF2-40B4-BE49-F238E27FC236}">
                <a16:creationId xmlns:a16="http://schemas.microsoft.com/office/drawing/2014/main" id="{39F4DE76-32EF-1326-F412-DDAE13F3DBE8}"/>
              </a:ext>
            </a:extLst>
          </p:cNvPr>
          <p:cNvSpPr txBox="1"/>
          <p:nvPr/>
        </p:nvSpPr>
        <p:spPr>
          <a:xfrm>
            <a:off x="2819400" y="2829862"/>
            <a:ext cx="3582271" cy="461665"/>
          </a:xfrm>
          <a:prstGeom prst="rect">
            <a:avLst/>
          </a:prstGeom>
          <a:noFill/>
        </p:spPr>
        <p:txBody>
          <a:bodyPr wrap="square">
            <a:spAutoFit/>
          </a:bodyPr>
          <a:lstStyle/>
          <a:p>
            <a:pPr algn="ctr"/>
            <a:r>
              <a:rPr lang="en-US" sz="2400" b="1" dirty="0">
                <a:solidFill>
                  <a:schemeClr val="bg1"/>
                </a:solidFill>
                <a:latin typeface="Montserrat" pitchFamily="2" charset="77"/>
              </a:rPr>
              <a:t>NORMALIZATION</a:t>
            </a:r>
          </a:p>
        </p:txBody>
      </p:sp>
      <p:sp>
        <p:nvSpPr>
          <p:cNvPr id="69" name="TextBox 68">
            <a:extLst>
              <a:ext uri="{FF2B5EF4-FFF2-40B4-BE49-F238E27FC236}">
                <a16:creationId xmlns:a16="http://schemas.microsoft.com/office/drawing/2014/main" id="{E214FD1C-0E99-85F9-677E-C4521C444AD7}"/>
              </a:ext>
            </a:extLst>
          </p:cNvPr>
          <p:cNvSpPr txBox="1"/>
          <p:nvPr/>
        </p:nvSpPr>
        <p:spPr>
          <a:xfrm>
            <a:off x="7597548" y="2847392"/>
            <a:ext cx="3635096" cy="461665"/>
          </a:xfrm>
          <a:prstGeom prst="rect">
            <a:avLst/>
          </a:prstGeom>
          <a:noFill/>
        </p:spPr>
        <p:txBody>
          <a:bodyPr wrap="square">
            <a:spAutoFit/>
          </a:bodyPr>
          <a:lstStyle/>
          <a:p>
            <a:pPr algn="ctr"/>
            <a:r>
              <a:rPr lang="en-US" sz="2400" b="1" dirty="0">
                <a:solidFill>
                  <a:schemeClr val="bg1"/>
                </a:solidFill>
                <a:latin typeface="Montserrat" pitchFamily="2" charset="77"/>
              </a:rPr>
              <a:t>STANDARDIZATION</a:t>
            </a:r>
          </a:p>
        </p:txBody>
      </p:sp>
      <p:sp>
        <p:nvSpPr>
          <p:cNvPr id="70" name="TextBox 69">
            <a:extLst>
              <a:ext uri="{FF2B5EF4-FFF2-40B4-BE49-F238E27FC236}">
                <a16:creationId xmlns:a16="http://schemas.microsoft.com/office/drawing/2014/main" id="{4E47DCAE-9AF7-05F6-BBA7-F2B8E082874C}"/>
              </a:ext>
            </a:extLst>
          </p:cNvPr>
          <p:cNvSpPr txBox="1"/>
          <p:nvPr/>
        </p:nvSpPr>
        <p:spPr>
          <a:xfrm>
            <a:off x="12489873" y="2826161"/>
            <a:ext cx="3359727" cy="461665"/>
          </a:xfrm>
          <a:prstGeom prst="rect">
            <a:avLst/>
          </a:prstGeom>
          <a:noFill/>
        </p:spPr>
        <p:txBody>
          <a:bodyPr wrap="square">
            <a:spAutoFit/>
          </a:bodyPr>
          <a:lstStyle/>
          <a:p>
            <a:pPr algn="ctr"/>
            <a:r>
              <a:rPr lang="en-US" sz="2400" b="1" dirty="0">
                <a:solidFill>
                  <a:schemeClr val="bg1"/>
                </a:solidFill>
                <a:latin typeface="Montserrat" pitchFamily="2" charset="77"/>
              </a:rPr>
              <a:t>TRANSFORMATION</a:t>
            </a:r>
          </a:p>
        </p:txBody>
      </p:sp>
    </p:spTree>
    <p:extLst>
      <p:ext uri="{BB962C8B-B14F-4D97-AF65-F5344CB8AC3E}">
        <p14:creationId xmlns:p14="http://schemas.microsoft.com/office/powerpoint/2010/main" val="1415982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4"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1" y="6485251"/>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12353149"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5" name="Rounded Rectangle 4">
            <a:extLst>
              <a:ext uri="{FF2B5EF4-FFF2-40B4-BE49-F238E27FC236}">
                <a16:creationId xmlns:a16="http://schemas.microsoft.com/office/drawing/2014/main" id="{9C30C0A3-A2DD-8386-69FC-17A6ACFE5788}"/>
              </a:ext>
            </a:extLst>
          </p:cNvPr>
          <p:cNvSpPr/>
          <p:nvPr/>
        </p:nvSpPr>
        <p:spPr>
          <a:xfrm>
            <a:off x="9321485" y="6997352"/>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 name="Rectangle 33">
            <a:extLst>
              <a:ext uri="{FF2B5EF4-FFF2-40B4-BE49-F238E27FC236}">
                <a16:creationId xmlns:a16="http://schemas.microsoft.com/office/drawing/2014/main" id="{438A5508-1D9D-BD92-38DC-B698AFE6E937}"/>
              </a:ext>
            </a:extLst>
          </p:cNvPr>
          <p:cNvSpPr txBox="1"/>
          <p:nvPr/>
        </p:nvSpPr>
        <p:spPr>
          <a:xfrm>
            <a:off x="9923498" y="7128707"/>
            <a:ext cx="1959896" cy="738664"/>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pPr algn="ctr"/>
            <a:r>
              <a:rPr lang="en-US" sz="2400" dirty="0"/>
              <a:t>DATA </a:t>
            </a:r>
          </a:p>
          <a:p>
            <a:pPr algn="ctr"/>
            <a:r>
              <a:rPr lang="en-US" sz="2400" dirty="0"/>
              <a:t>MANAGEMENT</a:t>
            </a:r>
            <a:endParaRPr sz="2400" dirty="0"/>
          </a:p>
        </p:txBody>
      </p:sp>
      <p:sp>
        <p:nvSpPr>
          <p:cNvPr id="7" name="Freeform 6">
            <a:extLst>
              <a:ext uri="{FF2B5EF4-FFF2-40B4-BE49-F238E27FC236}">
                <a16:creationId xmlns:a16="http://schemas.microsoft.com/office/drawing/2014/main" id="{FBE871A6-750E-7091-9267-C98658C479D2}"/>
              </a:ext>
            </a:extLst>
          </p:cNvPr>
          <p:cNvSpPr/>
          <p:nvPr/>
        </p:nvSpPr>
        <p:spPr>
          <a:xfrm flipH="1">
            <a:off x="8731655" y="820523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8" name="Freeform 6">
            <a:extLst>
              <a:ext uri="{FF2B5EF4-FFF2-40B4-BE49-F238E27FC236}">
                <a16:creationId xmlns:a16="http://schemas.microsoft.com/office/drawing/2014/main" id="{F44E34DE-11B8-1CE1-B86A-268B17EA8B67}"/>
              </a:ext>
            </a:extLst>
          </p:cNvPr>
          <p:cNvSpPr/>
          <p:nvPr/>
        </p:nvSpPr>
        <p:spPr>
          <a:xfrm flipV="1">
            <a:off x="8712254" y="6678806"/>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3264054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Breaktime">
                <a:extLst>
                  <a:ext uri="{FF2B5EF4-FFF2-40B4-BE49-F238E27FC236}">
                    <a16:creationId xmlns:a16="http://schemas.microsoft.com/office/drawing/2014/main" id="{836BC707-9937-78B5-605B-EB757213B90D}"/>
                  </a:ext>
                </a:extLst>
              </p:cNvPr>
              <p:cNvGraphicFramePr>
                <a:graphicFrameLocks noGrp="1"/>
              </p:cNvGraphicFramePr>
              <p:nvPr>
                <p:extLst>
                  <p:ext uri="{D42A27DB-BD31-4B8C-83A1-F6EECF244321}">
                    <p14:modId xmlns:p14="http://schemas.microsoft.com/office/powerpoint/2010/main" val="2108620494"/>
                  </p:ext>
                </p:extLst>
              </p:nvPr>
            </p:nvGraphicFramePr>
            <p:xfrm>
              <a:off x="5986130" y="4229100"/>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Add-in 4" title="Breaktime">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5986130" y="4229100"/>
                <a:ext cx="9804400" cy="3810000"/>
              </a:xfrm>
              <a:prstGeom prst="rect">
                <a:avLst/>
              </a:prstGeom>
            </p:spPr>
          </p:pic>
        </mc:Fallback>
      </mc:AlternateContent>
      <p:sp>
        <p:nvSpPr>
          <p:cNvPr id="4" name="Rounded Rectangle 3">
            <a:extLst>
              <a:ext uri="{FF2B5EF4-FFF2-40B4-BE49-F238E27FC236}">
                <a16:creationId xmlns:a16="http://schemas.microsoft.com/office/drawing/2014/main" id="{0E14F0BF-4413-979A-6A77-37E012F4FF9A}"/>
              </a:ext>
            </a:extLst>
          </p:cNvPr>
          <p:cNvSpPr/>
          <p:nvPr/>
        </p:nvSpPr>
        <p:spPr>
          <a:xfrm>
            <a:off x="4876800" y="986020"/>
            <a:ext cx="8686800" cy="2476122"/>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7" name="TextBox 26">
            <a:extLst>
              <a:ext uri="{FF2B5EF4-FFF2-40B4-BE49-F238E27FC236}">
                <a16:creationId xmlns:a16="http://schemas.microsoft.com/office/drawing/2014/main" id="{2F36445D-6A47-0C90-1CB8-8A4D9208EE83}"/>
              </a:ext>
            </a:extLst>
          </p:cNvPr>
          <p:cNvSpPr txBox="1"/>
          <p:nvPr/>
        </p:nvSpPr>
        <p:spPr>
          <a:xfrm>
            <a:off x="5346699" y="1275148"/>
            <a:ext cx="7747001" cy="1940596"/>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LUNCH BREAK </a:t>
            </a:r>
          </a:p>
          <a:p>
            <a:pPr algn="ctr">
              <a:lnSpc>
                <a:spcPts val="7807"/>
              </a:lnSpc>
              <a:spcBef>
                <a:spcPct val="0"/>
              </a:spcBef>
            </a:pPr>
            <a:r>
              <a:rPr lang="en-US" sz="6000" b="1" dirty="0">
                <a:solidFill>
                  <a:srgbClr val="404040"/>
                </a:solidFill>
                <a:latin typeface="Montserrat" pitchFamily="2" charset="77"/>
              </a:rPr>
              <a:t>IN OUR JOURNEY</a:t>
            </a:r>
          </a:p>
        </p:txBody>
      </p:sp>
      <p:sp>
        <p:nvSpPr>
          <p:cNvPr id="28" name="TextBox 27">
            <a:extLst>
              <a:ext uri="{FF2B5EF4-FFF2-40B4-BE49-F238E27FC236}">
                <a16:creationId xmlns:a16="http://schemas.microsoft.com/office/drawing/2014/main" id="{40AC6CFC-CB27-ED9E-5F3C-168A9D93B0E9}"/>
              </a:ext>
            </a:extLst>
          </p:cNvPr>
          <p:cNvSpPr txBox="1"/>
          <p:nvPr/>
        </p:nvSpPr>
        <p:spPr>
          <a:xfrm>
            <a:off x="3180522" y="357809"/>
            <a:ext cx="184731" cy="369332"/>
          </a:xfrm>
          <a:prstGeom prst="rect">
            <a:avLst/>
          </a:prstGeom>
          <a:noFill/>
        </p:spPr>
        <p:txBody>
          <a:bodyPr wrap="none" rtlCol="0">
            <a:spAutoFit/>
          </a:bodyPr>
          <a:lstStyle/>
          <a:p>
            <a:endParaRPr lang="en-DK" dirty="0"/>
          </a:p>
        </p:txBody>
      </p:sp>
      <p:pic>
        <p:nvPicPr>
          <p:cNvPr id="29" name="Graphic 28" descr="Sailboat with solid fill">
            <a:extLst>
              <a:ext uri="{FF2B5EF4-FFF2-40B4-BE49-F238E27FC236}">
                <a16:creationId xmlns:a16="http://schemas.microsoft.com/office/drawing/2014/main" id="{097C06D0-BF51-8BE4-9304-F04CDACE50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grpSp>
        <p:nvGrpSpPr>
          <p:cNvPr id="30" name="Group 29">
            <a:extLst>
              <a:ext uri="{FF2B5EF4-FFF2-40B4-BE49-F238E27FC236}">
                <a16:creationId xmlns:a16="http://schemas.microsoft.com/office/drawing/2014/main" id="{2E297D74-D6EE-F0AC-07EC-F6D3D9F315B9}"/>
              </a:ext>
            </a:extLst>
          </p:cNvPr>
          <p:cNvGrpSpPr/>
          <p:nvPr/>
        </p:nvGrpSpPr>
        <p:grpSpPr>
          <a:xfrm>
            <a:off x="-152400" y="8953500"/>
            <a:ext cx="18592800" cy="1524000"/>
            <a:chOff x="-152400" y="8953500"/>
            <a:chExt cx="18592800" cy="1524000"/>
          </a:xfrm>
        </p:grpSpPr>
        <p:grpSp>
          <p:nvGrpSpPr>
            <p:cNvPr id="31" name="Group 30">
              <a:extLst>
                <a:ext uri="{FF2B5EF4-FFF2-40B4-BE49-F238E27FC236}">
                  <a16:creationId xmlns:a16="http://schemas.microsoft.com/office/drawing/2014/main" id="{E7DC3945-34A5-A068-BA92-477A63353CEF}"/>
                </a:ext>
              </a:extLst>
            </p:cNvPr>
            <p:cNvGrpSpPr/>
            <p:nvPr/>
          </p:nvGrpSpPr>
          <p:grpSpPr>
            <a:xfrm>
              <a:off x="-152400" y="8953500"/>
              <a:ext cx="3962400" cy="1524000"/>
              <a:chOff x="-152400" y="8953500"/>
              <a:chExt cx="3962400" cy="1524000"/>
            </a:xfrm>
          </p:grpSpPr>
          <p:pic>
            <p:nvPicPr>
              <p:cNvPr id="49" name="Graphic 48" descr="Wave with solid fill">
                <a:extLst>
                  <a:ext uri="{FF2B5EF4-FFF2-40B4-BE49-F238E27FC236}">
                    <a16:creationId xmlns:a16="http://schemas.microsoft.com/office/drawing/2014/main" id="{09E633E2-61A3-0A68-B980-2EAEACBEF9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0" name="Graphic 49" descr="Wave with solid fill">
                <a:extLst>
                  <a:ext uri="{FF2B5EF4-FFF2-40B4-BE49-F238E27FC236}">
                    <a16:creationId xmlns:a16="http://schemas.microsoft.com/office/drawing/2014/main" id="{6990AE3C-C244-4C4C-676A-3651B49B56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1" name="Graphic 50" descr="Wave with solid fill">
                <a:extLst>
                  <a:ext uri="{FF2B5EF4-FFF2-40B4-BE49-F238E27FC236}">
                    <a16:creationId xmlns:a16="http://schemas.microsoft.com/office/drawing/2014/main" id="{2527B4FD-87AE-64D7-80AE-ADB62AB82F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610F47D3-9A84-91A8-AE54-211802745771}"/>
                </a:ext>
              </a:extLst>
            </p:cNvPr>
            <p:cNvGrpSpPr/>
            <p:nvPr/>
          </p:nvGrpSpPr>
          <p:grpSpPr>
            <a:xfrm>
              <a:off x="3505200" y="8953500"/>
              <a:ext cx="3962400" cy="1524000"/>
              <a:chOff x="-152400" y="8953500"/>
              <a:chExt cx="3962400" cy="1524000"/>
            </a:xfrm>
          </p:grpSpPr>
          <p:pic>
            <p:nvPicPr>
              <p:cNvPr id="46" name="Graphic 45" descr="Wave with solid fill">
                <a:extLst>
                  <a:ext uri="{FF2B5EF4-FFF2-40B4-BE49-F238E27FC236}">
                    <a16:creationId xmlns:a16="http://schemas.microsoft.com/office/drawing/2014/main" id="{2E9AF98E-CEFB-6291-AD44-822C17F3A1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7" name="Graphic 46" descr="Wave with solid fill">
                <a:extLst>
                  <a:ext uri="{FF2B5EF4-FFF2-40B4-BE49-F238E27FC236}">
                    <a16:creationId xmlns:a16="http://schemas.microsoft.com/office/drawing/2014/main" id="{E9F0F1E3-95EA-AEF8-62A7-CA33ACE7D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8" name="Graphic 47" descr="Wave with solid fill">
                <a:extLst>
                  <a:ext uri="{FF2B5EF4-FFF2-40B4-BE49-F238E27FC236}">
                    <a16:creationId xmlns:a16="http://schemas.microsoft.com/office/drawing/2014/main" id="{26B723B9-01E6-284D-D29A-B9B54DB829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7343E2A9-3867-2E22-FC54-D0B2710133ED}"/>
                </a:ext>
              </a:extLst>
            </p:cNvPr>
            <p:cNvGrpSpPr/>
            <p:nvPr/>
          </p:nvGrpSpPr>
          <p:grpSpPr>
            <a:xfrm>
              <a:off x="7162800" y="8953500"/>
              <a:ext cx="3962400" cy="1524000"/>
              <a:chOff x="-152400" y="8953500"/>
              <a:chExt cx="3962400" cy="1524000"/>
            </a:xfrm>
          </p:grpSpPr>
          <p:pic>
            <p:nvPicPr>
              <p:cNvPr id="43" name="Graphic 42" descr="Wave with solid fill">
                <a:extLst>
                  <a:ext uri="{FF2B5EF4-FFF2-40B4-BE49-F238E27FC236}">
                    <a16:creationId xmlns:a16="http://schemas.microsoft.com/office/drawing/2014/main" id="{FA0A45FD-893C-9C2B-3F8D-7C5D207A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4" name="Graphic 43" descr="Wave with solid fill">
                <a:extLst>
                  <a:ext uri="{FF2B5EF4-FFF2-40B4-BE49-F238E27FC236}">
                    <a16:creationId xmlns:a16="http://schemas.microsoft.com/office/drawing/2014/main" id="{7C50268B-9566-737B-93A3-154C7F02C98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5" name="Graphic 44" descr="Wave with solid fill">
                <a:extLst>
                  <a:ext uri="{FF2B5EF4-FFF2-40B4-BE49-F238E27FC236}">
                    <a16:creationId xmlns:a16="http://schemas.microsoft.com/office/drawing/2014/main" id="{2EFD9F6F-50AF-869F-035F-ACB25B99E0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ED82AC2E-2C8B-2ECC-82A4-8810DE33225C}"/>
                </a:ext>
              </a:extLst>
            </p:cNvPr>
            <p:cNvGrpSpPr/>
            <p:nvPr/>
          </p:nvGrpSpPr>
          <p:grpSpPr>
            <a:xfrm>
              <a:off x="10820400" y="8953500"/>
              <a:ext cx="3962400" cy="1524000"/>
              <a:chOff x="-152400" y="8953500"/>
              <a:chExt cx="3962400" cy="1524000"/>
            </a:xfrm>
          </p:grpSpPr>
          <p:pic>
            <p:nvPicPr>
              <p:cNvPr id="39" name="Graphic 38" descr="Wave with solid fill">
                <a:extLst>
                  <a:ext uri="{FF2B5EF4-FFF2-40B4-BE49-F238E27FC236}">
                    <a16:creationId xmlns:a16="http://schemas.microsoft.com/office/drawing/2014/main" id="{DC0A4F51-13BF-7AF5-142F-A4F1933FA0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C2DC900-A6A7-EF9C-9188-CAF6ED8881A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2" name="Graphic 41" descr="Wave with solid fill">
                <a:extLst>
                  <a:ext uri="{FF2B5EF4-FFF2-40B4-BE49-F238E27FC236}">
                    <a16:creationId xmlns:a16="http://schemas.microsoft.com/office/drawing/2014/main" id="{BB05BA10-D324-07FF-1FF7-55371CB23D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B2A3F2F7-D4E6-C7D2-558F-C2F7F2F2279E}"/>
                </a:ext>
              </a:extLst>
            </p:cNvPr>
            <p:cNvGrpSpPr/>
            <p:nvPr/>
          </p:nvGrpSpPr>
          <p:grpSpPr>
            <a:xfrm>
              <a:off x="14478000" y="8953500"/>
              <a:ext cx="3962400" cy="1524000"/>
              <a:chOff x="-152400" y="8953500"/>
              <a:chExt cx="3962400" cy="1524000"/>
            </a:xfrm>
          </p:grpSpPr>
          <p:pic>
            <p:nvPicPr>
              <p:cNvPr id="36" name="Graphic 35" descr="Wave with solid fill">
                <a:extLst>
                  <a:ext uri="{FF2B5EF4-FFF2-40B4-BE49-F238E27FC236}">
                    <a16:creationId xmlns:a16="http://schemas.microsoft.com/office/drawing/2014/main" id="{F6A1C610-5CAC-636E-2994-4BC80B6E25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37" name="Graphic 36" descr="Wave with solid fill">
                <a:extLst>
                  <a:ext uri="{FF2B5EF4-FFF2-40B4-BE49-F238E27FC236}">
                    <a16:creationId xmlns:a16="http://schemas.microsoft.com/office/drawing/2014/main" id="{CCDA47A1-9550-80FD-CD1C-F3EC53022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38" name="Graphic 37" descr="Wave with solid fill">
                <a:extLst>
                  <a:ext uri="{FF2B5EF4-FFF2-40B4-BE49-F238E27FC236}">
                    <a16:creationId xmlns:a16="http://schemas.microsoft.com/office/drawing/2014/main" id="{9D75A349-AFA6-1F9F-020B-8033E0C6DF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spTree>
    <p:extLst>
      <p:ext uri="{BB962C8B-B14F-4D97-AF65-F5344CB8AC3E}">
        <p14:creationId xmlns:p14="http://schemas.microsoft.com/office/powerpoint/2010/main" val="266650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695744" y="1080000"/>
            <a:ext cx="14664916" cy="921278"/>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DOES THE DATA LOOK AS EXPECTED?</a:t>
            </a:r>
          </a:p>
        </p:txBody>
      </p:sp>
      <p:grpSp>
        <p:nvGrpSpPr>
          <p:cNvPr id="6" name="Group 3">
            <a:extLst>
              <a:ext uri="{FF2B5EF4-FFF2-40B4-BE49-F238E27FC236}">
                <a16:creationId xmlns:a16="http://schemas.microsoft.com/office/drawing/2014/main" id="{D25DD4C1-8E28-756A-4F84-29ECFC6DCB08}"/>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29334647-D16B-9F51-3944-8FEB60AB4BFD}"/>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2FAF914-55F2-2A36-A551-8B5F44762D5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8" name="Rectangle 17">
            <a:extLst>
              <a:ext uri="{FF2B5EF4-FFF2-40B4-BE49-F238E27FC236}">
                <a16:creationId xmlns:a16="http://schemas.microsoft.com/office/drawing/2014/main" id="{FE16827A-F335-A652-509D-6D19835D8FEF}"/>
              </a:ext>
            </a:extLst>
          </p:cNvPr>
          <p:cNvSpPr/>
          <p:nvPr/>
        </p:nvSpPr>
        <p:spPr>
          <a:xfrm>
            <a:off x="948055" y="2378598"/>
            <a:ext cx="17339945" cy="3846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TextBox 8"/>
          <p:cNvSpPr txBox="1"/>
          <p:nvPr/>
        </p:nvSpPr>
        <p:spPr>
          <a:xfrm>
            <a:off x="1732755" y="2857500"/>
            <a:ext cx="10015107"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Single variables may be checked by their </a:t>
            </a:r>
            <a:r>
              <a:rPr lang="en-US" sz="2600" b="1" dirty="0">
                <a:solidFill>
                  <a:srgbClr val="404040"/>
                </a:solidFill>
                <a:latin typeface="Montserrat" pitchFamily="2" charset="77"/>
              </a:rPr>
              <a:t>distribution</a:t>
            </a:r>
            <a:r>
              <a:rPr lang="en-US" sz="2600" dirty="0">
                <a:solidFill>
                  <a:srgbClr val="404040"/>
                </a:solidFill>
                <a:latin typeface="Montserrat" pitchFamily="2" charset="77"/>
              </a:rPr>
              <a:t>, (density plot) but what about </a:t>
            </a:r>
            <a:r>
              <a:rPr lang="en-US" sz="2600" b="1" dirty="0">
                <a:solidFill>
                  <a:srgbClr val="404040"/>
                </a:solidFill>
                <a:latin typeface="Montserrat" pitchFamily="2" charset="77"/>
              </a:rPr>
              <a:t>high-dimensional data</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One way to inspect the structure of your data is with a </a:t>
            </a:r>
            <a:r>
              <a:rPr lang="en-US" sz="2600" b="1" dirty="0">
                <a:solidFill>
                  <a:srgbClr val="404040"/>
                </a:solidFill>
                <a:latin typeface="Montserrat" pitchFamily="2" charset="77"/>
              </a:rPr>
              <a:t>Principal Component Analysis (PCA) Plot</a:t>
            </a:r>
            <a:endParaRPr lang="en-US" sz="2600" dirty="0">
              <a:solidFill>
                <a:srgbClr val="404040"/>
              </a:solidFill>
              <a:latin typeface="Montserrat" pitchFamily="2" charset="77"/>
            </a:endParaRPr>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14">
            <a:extLst>
              <a:ext uri="{FF2B5EF4-FFF2-40B4-BE49-F238E27FC236}">
                <a16:creationId xmlns:a16="http://schemas.microsoft.com/office/drawing/2014/main" id="{6299AE50-8B73-810E-262F-8317554BE9EA}"/>
              </a:ext>
            </a:extLst>
          </p:cNvPr>
          <p:cNvSpPr txBox="1"/>
          <p:nvPr/>
        </p:nvSpPr>
        <p:spPr>
          <a:xfrm>
            <a:off x="13868400" y="4958834"/>
            <a:ext cx="9144000" cy="369332"/>
          </a:xfrm>
          <a:prstGeom prst="rect">
            <a:avLst/>
          </a:prstGeom>
          <a:noFill/>
        </p:spPr>
        <p:txBody>
          <a:bodyPr wrap="square">
            <a:spAutoFit/>
          </a:bodyPr>
          <a:lstStyle/>
          <a:p>
            <a:r>
              <a:rPr lang="en-GB" dirty="0"/>
              <a:t>Image by </a:t>
            </a:r>
            <a:r>
              <a:rPr lang="en-GB" dirty="0" err="1"/>
              <a:t>Trist’n</a:t>
            </a:r>
            <a:r>
              <a:rPr lang="en-GB" dirty="0"/>
              <a:t> Joseph</a:t>
            </a:r>
            <a:endParaRPr lang="en-DK" dirty="0"/>
          </a:p>
        </p:txBody>
      </p:sp>
      <p:pic>
        <p:nvPicPr>
          <p:cNvPr id="17" name="Picture 16" descr="A diagram of a principal component analysis&#10;&#10;Description automatically generated">
            <a:extLst>
              <a:ext uri="{FF2B5EF4-FFF2-40B4-BE49-F238E27FC236}">
                <a16:creationId xmlns:a16="http://schemas.microsoft.com/office/drawing/2014/main" id="{6BABABE6-8FA9-4F97-3115-99500ED5EA2B}"/>
              </a:ext>
            </a:extLst>
          </p:cNvPr>
          <p:cNvPicPr>
            <a:picLocks noChangeAspect="1"/>
          </p:cNvPicPr>
          <p:nvPr/>
        </p:nvPicPr>
        <p:blipFill rotWithShape="1">
          <a:blip r:embed="rId5">
            <a:extLst>
              <a:ext uri="{28A0092B-C50C-407E-A947-70E740481C1C}">
                <a14:useLocalDpi xmlns:a14="http://schemas.microsoft.com/office/drawing/2010/main" val="0"/>
              </a:ext>
            </a:extLst>
          </a:blip>
          <a:srcRect t="24430" b="25952"/>
          <a:stretch/>
        </p:blipFill>
        <p:spPr>
          <a:xfrm>
            <a:off x="11545764" y="3163125"/>
            <a:ext cx="6589836" cy="2165042"/>
          </a:xfrm>
          <a:prstGeom prst="rect">
            <a:avLst/>
          </a:prstGeom>
        </p:spPr>
      </p:pic>
      <p:sp>
        <p:nvSpPr>
          <p:cNvPr id="22" name="TextBox 8">
            <a:extLst>
              <a:ext uri="{FF2B5EF4-FFF2-40B4-BE49-F238E27FC236}">
                <a16:creationId xmlns:a16="http://schemas.microsoft.com/office/drawing/2014/main" id="{68B9553E-DEB0-6FD7-FE75-40CEB3558E8D}"/>
              </a:ext>
            </a:extLst>
          </p:cNvPr>
          <p:cNvSpPr txBox="1"/>
          <p:nvPr/>
        </p:nvSpPr>
        <p:spPr>
          <a:xfrm>
            <a:off x="1732755" y="6669778"/>
            <a:ext cx="14878845"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PCA is a </a:t>
            </a:r>
            <a:r>
              <a:rPr lang="en-US" sz="2600" b="1" dirty="0">
                <a:solidFill>
                  <a:srgbClr val="404040"/>
                </a:solidFill>
                <a:latin typeface="Montserrat" pitchFamily="2" charset="77"/>
              </a:rPr>
              <a:t>dimensionality reduction technique</a:t>
            </a:r>
            <a:r>
              <a:rPr lang="en-US" sz="2600" dirty="0">
                <a:solidFill>
                  <a:srgbClr val="404040"/>
                </a:solidFill>
                <a:latin typeface="Montserrat" pitchFamily="2" charset="77"/>
              </a:rPr>
              <a:t>. It transforms data (linearly) from the original high dimensional space into a low (2 or 3) dimensional space, which the human eye can view and interpret.</a:t>
            </a:r>
            <a:endParaRPr lang="en-US" sz="2800" dirty="0">
              <a:solidFill>
                <a:srgbClr val="404040"/>
              </a:solidFill>
              <a:latin typeface="Montserrat" pitchFamily="2" charset="77"/>
            </a:endParaRPr>
          </a:p>
        </p:txBody>
      </p:sp>
      <p:sp>
        <p:nvSpPr>
          <p:cNvPr id="26" name="Rectangle 25">
            <a:extLst>
              <a:ext uri="{FF2B5EF4-FFF2-40B4-BE49-F238E27FC236}">
                <a16:creationId xmlns:a16="http://schemas.microsoft.com/office/drawing/2014/main" id="{7029695B-C454-38A6-2634-D72A2B80940D}"/>
              </a:ext>
            </a:extLst>
          </p:cNvPr>
          <p:cNvSpPr/>
          <p:nvPr/>
        </p:nvSpPr>
        <p:spPr>
          <a:xfrm flipV="1">
            <a:off x="13581293" y="5219699"/>
            <a:ext cx="1506307" cy="140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27">
            <a:extLst>
              <a:ext uri="{FF2B5EF4-FFF2-40B4-BE49-F238E27FC236}">
                <a16:creationId xmlns:a16="http://schemas.microsoft.com/office/drawing/2014/main" id="{08784170-8513-9653-927C-A7CDA998257F}"/>
              </a:ext>
            </a:extLst>
          </p:cNvPr>
          <p:cNvSpPr/>
          <p:nvPr/>
        </p:nvSpPr>
        <p:spPr>
          <a:xfrm rot="17857734" flipV="1">
            <a:off x="13438731" y="4638592"/>
            <a:ext cx="1195226" cy="1594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Freeform 6"/>
          <p:cNvSpPr/>
          <p:nvPr/>
        </p:nvSpPr>
        <p:spPr>
          <a:xfrm>
            <a:off x="1790409" y="2515427"/>
            <a:ext cx="4229391" cy="6309548"/>
          </a:xfrm>
          <a:custGeom>
            <a:avLst/>
            <a:gdLst/>
            <a:ahLst/>
            <a:cxnLst/>
            <a:rect l="l" t="t" r="r" b="b"/>
            <a:pathLst>
              <a:path w="4488436" h="6736864">
                <a:moveTo>
                  <a:pt x="0" y="0"/>
                </a:moveTo>
                <a:lnTo>
                  <a:pt x="4488436" y="0"/>
                </a:lnTo>
                <a:lnTo>
                  <a:pt x="4488436" y="6736864"/>
                </a:lnTo>
                <a:lnTo>
                  <a:pt x="0" y="6736864"/>
                </a:lnTo>
                <a:lnTo>
                  <a:pt x="0" y="0"/>
                </a:lnTo>
                <a:close/>
              </a:path>
            </a:pathLst>
          </a:custGeom>
          <a:blipFill>
            <a:blip r:embed="rId3"/>
            <a:stretch>
              <a:fillRect/>
            </a:stretch>
          </a:blipFill>
        </p:spPr>
        <p:txBody>
          <a:bodyPr/>
          <a:lstStyle/>
          <a:p>
            <a:endParaRPr lang="en-DK"/>
          </a:p>
        </p:txBody>
      </p:sp>
      <p:sp>
        <p:nvSpPr>
          <p:cNvPr id="7" name="TextBox 7"/>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8" name="TextBox 8"/>
          <p:cNvSpPr txBox="1"/>
          <p:nvPr/>
        </p:nvSpPr>
        <p:spPr>
          <a:xfrm>
            <a:off x="6934200" y="2410653"/>
            <a:ext cx="9689212" cy="6292364"/>
          </a:xfrm>
          <a:prstGeom prst="rect">
            <a:avLst/>
          </a:prstGeom>
        </p:spPr>
        <p:txBody>
          <a:bodyPr lIns="0" tIns="0" rIns="0" bIns="0" rtlCol="0" anchor="t">
            <a:spAutoFit/>
          </a:bodyPr>
          <a:lstStyle/>
          <a:p>
            <a:pPr>
              <a:lnSpc>
                <a:spcPts val="4480"/>
              </a:lnSpc>
            </a:pPr>
            <a:r>
              <a:rPr lang="en-US" sz="2800" dirty="0">
                <a:solidFill>
                  <a:srgbClr val="404040"/>
                </a:solidFill>
                <a:latin typeface="Montserrat"/>
              </a:rPr>
              <a:t>Consider a collection of wine bottles as an example. We have measured 13 different features such as alcohol content, color, </a:t>
            </a:r>
            <a:r>
              <a:rPr lang="en-US" sz="2800" dirty="0" err="1">
                <a:solidFill>
                  <a:srgbClr val="404040"/>
                </a:solidFill>
                <a:latin typeface="Montserrat"/>
              </a:rPr>
              <a:t>alcalinity</a:t>
            </a:r>
            <a:r>
              <a:rPr lang="en-US" sz="2800" dirty="0">
                <a:solidFill>
                  <a:srgbClr val="404040"/>
                </a:solidFill>
                <a:latin typeface="Montserrat"/>
              </a:rPr>
              <a:t>, and flavonoids.</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PCA lets us derive a set of new dimensions that best describe all the original wine features while also being much lower dimensional.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These derived dimensions are the </a:t>
            </a:r>
            <a:r>
              <a:rPr lang="en-US" sz="2800" b="1" dirty="0">
                <a:solidFill>
                  <a:srgbClr val="404040"/>
                </a:solidFill>
                <a:latin typeface="Montserrat" pitchFamily="2" charset="77"/>
              </a:rPr>
              <a:t>principal components</a:t>
            </a:r>
            <a:r>
              <a:rPr lang="en-US" sz="2800" dirty="0">
                <a:solidFill>
                  <a:srgbClr val="404040"/>
                </a:solidFill>
                <a:latin typeface="Montserrat" pitchFamily="2" charset="77"/>
              </a:rPr>
              <a:t> and they will help us understand the structure of our data.</a:t>
            </a:r>
          </a:p>
        </p:txBody>
      </p:sp>
      <p:pic>
        <p:nvPicPr>
          <p:cNvPr id="9" name="Picture 8" descr="A blue and black logo&#10;&#10;Description automatically generated">
            <a:extLst>
              <a:ext uri="{FF2B5EF4-FFF2-40B4-BE49-F238E27FC236}">
                <a16:creationId xmlns:a16="http://schemas.microsoft.com/office/drawing/2014/main" id="{70E3BBFC-6A74-2C8F-E55A-61DD1F2C765E}"/>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0" name="Group 3">
            <a:extLst>
              <a:ext uri="{FF2B5EF4-FFF2-40B4-BE49-F238E27FC236}">
                <a16:creationId xmlns:a16="http://schemas.microsoft.com/office/drawing/2014/main" id="{54D76797-1572-7170-988D-A69D0EE6C592}"/>
              </a:ext>
            </a:extLst>
          </p:cNvPr>
          <p:cNvGrpSpPr/>
          <p:nvPr/>
        </p:nvGrpSpPr>
        <p:grpSpPr>
          <a:xfrm>
            <a:off x="0" y="1"/>
            <a:ext cx="939346" cy="10287000"/>
            <a:chOff x="0" y="0"/>
            <a:chExt cx="220314" cy="2861297"/>
          </a:xfrm>
        </p:grpSpPr>
        <p:sp>
          <p:nvSpPr>
            <p:cNvPr id="11" name="Freeform 4">
              <a:extLst>
                <a:ext uri="{FF2B5EF4-FFF2-40B4-BE49-F238E27FC236}">
                  <a16:creationId xmlns:a16="http://schemas.microsoft.com/office/drawing/2014/main" id="{B8E4DD7C-EEDD-6893-BEC2-13F69D96A007}"/>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A3B88704-2654-1DFF-1BF5-E3E87228DD5C}"/>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8992" y="2229106"/>
            <a:ext cx="15698364" cy="538737"/>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We can now plot all wine bottles in our data by the values of their first two PCs:</a:t>
            </a:r>
          </a:p>
        </p:txBody>
      </p:sp>
      <p:sp>
        <p:nvSpPr>
          <p:cNvPr id="9" name="TextBox 9"/>
          <p:cNvSpPr txBox="1"/>
          <p:nvPr/>
        </p:nvSpPr>
        <p:spPr>
          <a:xfrm>
            <a:off x="11277600" y="3486214"/>
            <a:ext cx="6169756" cy="629230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Each dot is one wine bottle.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If two wines are close in their PC1 and PC2 value, they are similar also in their original features.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This helps us to visually understand the structure of our data (we cannot plot in 13 dimensions!).</a:t>
            </a:r>
          </a:p>
        </p:txBody>
      </p:sp>
      <p:pic>
        <p:nvPicPr>
          <p:cNvPr id="11" name="Picture 10">
            <a:extLst>
              <a:ext uri="{FF2B5EF4-FFF2-40B4-BE49-F238E27FC236}">
                <a16:creationId xmlns:a16="http://schemas.microsoft.com/office/drawing/2014/main" id="{1E96F0D2-70AA-AB47-B62C-134C7A4F3A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8992" y="3216922"/>
            <a:ext cx="8545630" cy="6498578"/>
          </a:xfrm>
          <a:prstGeom prst="rect">
            <a:avLst/>
          </a:prstGeom>
        </p:spPr>
      </p:pic>
      <p:sp>
        <p:nvSpPr>
          <p:cNvPr id="6" name="TextBox 7">
            <a:extLst>
              <a:ext uri="{FF2B5EF4-FFF2-40B4-BE49-F238E27FC236}">
                <a16:creationId xmlns:a16="http://schemas.microsoft.com/office/drawing/2014/main" id="{8470F89A-93EB-EBA2-3A43-4F35D951A297}"/>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grpSp>
        <p:nvGrpSpPr>
          <p:cNvPr id="10" name="Group 3">
            <a:extLst>
              <a:ext uri="{FF2B5EF4-FFF2-40B4-BE49-F238E27FC236}">
                <a16:creationId xmlns:a16="http://schemas.microsoft.com/office/drawing/2014/main" id="{1ED110E1-1D51-BBFE-1BBB-0DCF54E6D9F4}"/>
              </a:ext>
            </a:extLst>
          </p:cNvPr>
          <p:cNvGrpSpPr/>
          <p:nvPr/>
        </p:nvGrpSpPr>
        <p:grpSpPr>
          <a:xfrm>
            <a:off x="0" y="1"/>
            <a:ext cx="939346" cy="10287000"/>
            <a:chOff x="0" y="0"/>
            <a:chExt cx="220314" cy="2861297"/>
          </a:xfrm>
        </p:grpSpPr>
        <p:sp>
          <p:nvSpPr>
            <p:cNvPr id="12" name="Freeform 4">
              <a:extLst>
                <a:ext uri="{FF2B5EF4-FFF2-40B4-BE49-F238E27FC236}">
                  <a16:creationId xmlns:a16="http://schemas.microsoft.com/office/drawing/2014/main" id="{9E196DB7-83FB-7CB5-753F-F962C5D5A65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5">
              <a:extLst>
                <a:ext uri="{FF2B5EF4-FFF2-40B4-BE49-F238E27FC236}">
                  <a16:creationId xmlns:a16="http://schemas.microsoft.com/office/drawing/2014/main" id="{CF971F00-7055-3AAC-25A8-C13874E6195D}"/>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1F651989-D404-37AC-53E8-EF07FABBA70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8950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5454" y="2248629"/>
            <a:ext cx="16161545"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If two wines are close in PC1 and PC2 value they are </a:t>
            </a:r>
            <a:r>
              <a:rPr lang="en-US" sz="2800" b="1" dirty="0">
                <a:solidFill>
                  <a:srgbClr val="404040"/>
                </a:solidFill>
                <a:latin typeface="Montserrat" panose="00000500000000000000" pitchFamily="2" charset="0"/>
              </a:rPr>
              <a:t>similar also in their original features</a:t>
            </a:r>
            <a:r>
              <a:rPr lang="en-US" sz="2800" dirty="0">
                <a:solidFill>
                  <a:srgbClr val="404040"/>
                </a:solidFill>
                <a:latin typeface="Montserrat" panose="00000500000000000000" pitchFamily="2" charset="0"/>
              </a:rPr>
              <a:t>. </a:t>
            </a:r>
          </a:p>
        </p:txBody>
      </p:sp>
      <p:sp>
        <p:nvSpPr>
          <p:cNvPr id="9" name="TextBox 9"/>
          <p:cNvSpPr txBox="1"/>
          <p:nvPr/>
        </p:nvSpPr>
        <p:spPr>
          <a:xfrm>
            <a:off x="11991737" y="4073139"/>
            <a:ext cx="5762863" cy="574766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Color by wine type</a:t>
            </a:r>
          </a:p>
          <a:p>
            <a:pPr marL="457200" indent="-457200">
              <a:lnSpc>
                <a:spcPts val="4480"/>
              </a:lnSpc>
              <a:buFont typeface="Arial" panose="020B0604020202020204" pitchFamily="34" charset="0"/>
              <a:buChar char="•"/>
            </a:pPr>
            <a:endParaRPr lang="en-US" sz="2800" dirty="0">
              <a:solidFill>
                <a:srgbClr val="404040"/>
              </a:solidFill>
              <a:latin typeface="Montserrat" panose="00000500000000000000" pitchFamily="2" charset="0"/>
            </a:endParaRPr>
          </a:p>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Types of wine cluster together</a:t>
            </a:r>
          </a:p>
          <a:p>
            <a:pPr marL="457200" indent="-457200">
              <a:lnSpc>
                <a:spcPts val="4480"/>
              </a:lnSpc>
              <a:buFont typeface="Arial" panose="020B0604020202020204" pitchFamily="34" charset="0"/>
              <a:buChar char="•"/>
            </a:pPr>
            <a:endParaRPr lang="en-US" sz="2800" dirty="0">
              <a:solidFill>
                <a:srgbClr val="404040"/>
              </a:solidFill>
              <a:latin typeface="Montserrat" panose="00000500000000000000" pitchFamily="2" charset="0"/>
            </a:endParaRPr>
          </a:p>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Most Barbera wines are similar to other Barbera wines even in only 2 dimensions.  </a:t>
            </a:r>
          </a:p>
          <a:p>
            <a:pPr>
              <a:lnSpc>
                <a:spcPts val="4480"/>
              </a:lnSpc>
            </a:pPr>
            <a:endParaRPr lang="en-US" sz="3200" dirty="0">
              <a:solidFill>
                <a:srgbClr val="404040"/>
              </a:solidFill>
              <a:latin typeface="Now"/>
            </a:endParaRPr>
          </a:p>
        </p:txBody>
      </p:sp>
      <p:pic>
        <p:nvPicPr>
          <p:cNvPr id="11" name="Picture 10">
            <a:extLst>
              <a:ext uri="{FF2B5EF4-FFF2-40B4-BE49-F238E27FC236}">
                <a16:creationId xmlns:a16="http://schemas.microsoft.com/office/drawing/2014/main" id="{004F98EB-51F3-E647-27C8-DB4F528BBB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grpSp>
        <p:nvGrpSpPr>
          <p:cNvPr id="6" name="Group 3">
            <a:extLst>
              <a:ext uri="{FF2B5EF4-FFF2-40B4-BE49-F238E27FC236}">
                <a16:creationId xmlns:a16="http://schemas.microsoft.com/office/drawing/2014/main" id="{427055D9-49E8-9080-F9EF-48A3447EBC92}"/>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AB3670B3-81FC-CC04-0B30-3B2C01D547E5}"/>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BE737ECA-FDD1-CFA5-4F8E-06FC8215B5E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5D297BD4-1129-2961-B266-7244B0340BDD}"/>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7">
            <a:extLst>
              <a:ext uri="{FF2B5EF4-FFF2-40B4-BE49-F238E27FC236}">
                <a16:creationId xmlns:a16="http://schemas.microsoft.com/office/drawing/2014/main" id="{485348BA-7AEF-4F4F-D088-A01901CC055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TextBox 9"/>
          <p:cNvSpPr txBox="1"/>
          <p:nvPr/>
        </p:nvSpPr>
        <p:spPr>
          <a:xfrm>
            <a:off x="12299431" y="3112314"/>
            <a:ext cx="4952999" cy="515538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If two clusters are well separated in the PCA that means there is a combination of original features that </a:t>
            </a:r>
            <a:r>
              <a:rPr lang="en-US" sz="2800" b="1" dirty="0">
                <a:solidFill>
                  <a:srgbClr val="404040"/>
                </a:solidFill>
                <a:latin typeface="Montserrat" panose="00000500000000000000" pitchFamily="2" charset="0"/>
              </a:rPr>
              <a:t>explains</a:t>
            </a:r>
            <a:r>
              <a:rPr lang="en-US" sz="2800" dirty="0">
                <a:solidFill>
                  <a:srgbClr val="404040"/>
                </a:solidFill>
                <a:latin typeface="Montserrat" panose="00000500000000000000" pitchFamily="2" charset="0"/>
              </a:rPr>
              <a:t> which cluster a data point belongs to and we can use this to predict the cluster for new data points.</a:t>
            </a:r>
          </a:p>
        </p:txBody>
      </p:sp>
      <p:grpSp>
        <p:nvGrpSpPr>
          <p:cNvPr id="6" name="Group 3">
            <a:extLst>
              <a:ext uri="{FF2B5EF4-FFF2-40B4-BE49-F238E27FC236}">
                <a16:creationId xmlns:a16="http://schemas.microsoft.com/office/drawing/2014/main" id="{7018BFAD-D2FF-DE8A-EFC1-F08F425EAA99}"/>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1A477503-DA2B-505B-142A-1F03EB11CEA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E9928276-CC3D-7122-3C38-7AC9046AB9C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3" name="Picture 12" descr="A blue and black logo&#10;&#10;Description automatically generated">
            <a:extLst>
              <a:ext uri="{FF2B5EF4-FFF2-40B4-BE49-F238E27FC236}">
                <a16:creationId xmlns:a16="http://schemas.microsoft.com/office/drawing/2014/main" id="{7B252ED3-EF67-0A9F-F337-7630520A873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4" name="Picture 13">
            <a:extLst>
              <a:ext uri="{FF2B5EF4-FFF2-40B4-BE49-F238E27FC236}">
                <a16:creationId xmlns:a16="http://schemas.microsoft.com/office/drawing/2014/main" id="{444B52AA-C3FF-0FBE-F1A5-D096EF06929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sp>
        <p:nvSpPr>
          <p:cNvPr id="16" name="TextBox 7">
            <a:extLst>
              <a:ext uri="{FF2B5EF4-FFF2-40B4-BE49-F238E27FC236}">
                <a16:creationId xmlns:a16="http://schemas.microsoft.com/office/drawing/2014/main" id="{BE89D0ED-09A0-AA21-BBB0-03F9AD19FAF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2" name="TextBox 8">
            <a:extLst>
              <a:ext uri="{FF2B5EF4-FFF2-40B4-BE49-F238E27FC236}">
                <a16:creationId xmlns:a16="http://schemas.microsoft.com/office/drawing/2014/main" id="{A4A05CCF-AD75-4B2A-4DC4-E5C057A77C62}"/>
              </a:ext>
            </a:extLst>
          </p:cNvPr>
          <p:cNvSpPr txBox="1"/>
          <p:nvPr/>
        </p:nvSpPr>
        <p:spPr>
          <a:xfrm>
            <a:off x="1745454" y="2248629"/>
            <a:ext cx="16161545"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PC’s are </a:t>
            </a:r>
            <a:r>
              <a:rPr lang="en-US" sz="2800" b="1" dirty="0">
                <a:solidFill>
                  <a:srgbClr val="404040"/>
                </a:solidFill>
                <a:latin typeface="Montserrat" panose="00000500000000000000" pitchFamily="2" charset="0"/>
              </a:rPr>
              <a:t>linear combinations </a:t>
            </a:r>
            <a:r>
              <a:rPr lang="en-US" sz="2800" dirty="0">
                <a:solidFill>
                  <a:srgbClr val="404040"/>
                </a:solidFill>
                <a:latin typeface="Montserrat" panose="00000500000000000000" pitchFamily="2" charset="0"/>
              </a:rPr>
              <a:t>of the original features</a:t>
            </a:r>
          </a:p>
        </p:txBody>
      </p:sp>
    </p:spTree>
    <p:extLst>
      <p:ext uri="{BB962C8B-B14F-4D97-AF65-F5344CB8AC3E}">
        <p14:creationId xmlns:p14="http://schemas.microsoft.com/office/powerpoint/2010/main" val="121283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1"/>
          </a:xfrm>
          <a:prstGeom prst="rect">
            <a:avLst/>
          </a:prstGeom>
        </p:spPr>
      </p:pic>
      <p:grpSp>
        <p:nvGrpSpPr>
          <p:cNvPr id="6" name="Group 3">
            <a:extLst>
              <a:ext uri="{FF2B5EF4-FFF2-40B4-BE49-F238E27FC236}">
                <a16:creationId xmlns:a16="http://schemas.microsoft.com/office/drawing/2014/main" id="{8273B026-6CFF-E69D-A8AD-2743944A143E}"/>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5C7E386-1443-F544-BB4B-A546824AEDB6}"/>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E5E04-6A7F-6894-2CD2-46307C92967B}"/>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6DB5C601-DE2E-CA8B-1CFD-2781C7DB3180}"/>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7">
            <a:extLst>
              <a:ext uri="{FF2B5EF4-FFF2-40B4-BE49-F238E27FC236}">
                <a16:creationId xmlns:a16="http://schemas.microsoft.com/office/drawing/2014/main" id="{F3F5B3B8-72DF-FC8E-90A7-6646F77D3A64}"/>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40501552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8.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5.png"/></Relationships>
</file>

<file path=ppt/webextensions/webextension1.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600"/>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2700"/>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customXml/itemProps2.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192324-B2BD-44ED-9189-FD50B4E08E52}">
  <ds:schemaRefs>
    <ds:schemaRef ds:uri="http://schemas.microsoft.com/sharepoint/v3/contenttype/forms"/>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37373</TotalTime>
  <Words>3658</Words>
  <Application>Microsoft Office PowerPoint</Application>
  <PresentationFormat>Custom</PresentationFormat>
  <Paragraphs>549</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Now Bold</vt:lpstr>
      <vt:lpstr>Calibri</vt:lpstr>
      <vt:lpstr>Arial</vt:lpstr>
      <vt:lpstr>Montserrat</vt:lpstr>
      <vt:lpstr>Montserrat Bold</vt:lpstr>
      <vt:lpstr>Now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Henrike Zschach</cp:lastModifiedBy>
  <cp:revision>189</cp:revision>
  <dcterms:created xsi:type="dcterms:W3CDTF">2006-08-16T00:00:00Z</dcterms:created>
  <dcterms:modified xsi:type="dcterms:W3CDTF">2023-11-27T20:48:46Z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