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4"/>
  </p:notesMasterIdLst>
  <p:sldIdLst>
    <p:sldId id="279" r:id="rId5"/>
    <p:sldId id="6024" r:id="rId6"/>
    <p:sldId id="6034" r:id="rId7"/>
    <p:sldId id="310" r:id="rId8"/>
    <p:sldId id="6033" r:id="rId9"/>
    <p:sldId id="6031" r:id="rId10"/>
    <p:sldId id="5988" r:id="rId11"/>
    <p:sldId id="5989" r:id="rId12"/>
    <p:sldId id="6057" r:id="rId13"/>
    <p:sldId id="6035" r:id="rId14"/>
    <p:sldId id="6046" r:id="rId15"/>
    <p:sldId id="6028" r:id="rId16"/>
    <p:sldId id="6036" r:id="rId17"/>
    <p:sldId id="6063" r:id="rId18"/>
    <p:sldId id="6044" r:id="rId19"/>
    <p:sldId id="5995" r:id="rId20"/>
    <p:sldId id="6053" r:id="rId21"/>
    <p:sldId id="6049" r:id="rId22"/>
    <p:sldId id="6054" r:id="rId23"/>
    <p:sldId id="6060" r:id="rId24"/>
    <p:sldId id="6061" r:id="rId25"/>
    <p:sldId id="6009" r:id="rId26"/>
    <p:sldId id="6048" r:id="rId27"/>
    <p:sldId id="6055" r:id="rId28"/>
    <p:sldId id="6052" r:id="rId29"/>
    <p:sldId id="6059" r:id="rId30"/>
    <p:sldId id="6058" r:id="rId31"/>
    <p:sldId id="6062" r:id="rId32"/>
    <p:sldId id="5971" r:id="rId33"/>
  </p:sldIdLst>
  <p:sldSz cx="18288000" cy="10287000"/>
  <p:notesSz cx="6858000" cy="9144000"/>
  <p:embeddedFontLst>
    <p:embeddedFont>
      <p:font typeface="Montserrat" panose="00000500000000000000" pitchFamily="2" charset="0"/>
      <p:regular r:id="rId35"/>
      <p:bold r:id="rId36"/>
      <p:italic r:id="rId37"/>
      <p:boldItalic r:id="rId38"/>
    </p:embeddedFont>
    <p:embeddedFont>
      <p:font typeface="Now" panose="020B0604020202020204" charset="0"/>
      <p:regular r:id="rId39"/>
    </p:embeddedFont>
    <p:embeddedFont>
      <p:font typeface="Now Bold" panose="020B0604020202020204" charset="0"/>
      <p:regular r:id="rId40"/>
      <p:bold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a:srgbClr val="FDFDFD"/>
    <a:srgbClr val="F1F1F1"/>
    <a:srgbClr val="A4D2B4"/>
    <a:srgbClr val="404040"/>
    <a:srgbClr val="941100"/>
    <a:srgbClr val="C0504D"/>
    <a:srgbClr val="CBC0FC"/>
    <a:srgbClr val="BFB5ED"/>
    <a:srgbClr val="FF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6A709-FF53-3441-2759-FB5A0D975E77}" v="90" dt="2023-10-17T08:48:44.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80048" autoAdjust="0"/>
  </p:normalViewPr>
  <p:slideViewPr>
    <p:cSldViewPr>
      <p:cViewPr varScale="1">
        <p:scale>
          <a:sx n="50" d="100"/>
          <a:sy n="50" d="100"/>
        </p:scale>
        <p:origin x="926" y="34"/>
      </p:cViewPr>
      <p:guideLst>
        <p:guide orient="horz" pos="2160"/>
        <p:guide pos="2880"/>
      </p:guideLst>
    </p:cSldViewPr>
  </p:slideViewPr>
  <p:outlineViewPr>
    <p:cViewPr>
      <p:scale>
        <a:sx n="33" d="100"/>
        <a:sy n="33" d="100"/>
      </p:scale>
      <p:origin x="0" y="0"/>
    </p:cViewPr>
  </p:outlineViewPr>
  <p:notesTextViewPr>
    <p:cViewPr>
      <p:scale>
        <a:sx n="210" d="100"/>
        <a:sy n="2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7216A709-FF53-3441-2759-FB5A0D975E77}"/>
    <pc:docChg chg="modSld">
      <pc:chgData name="Rita Isabel Spínola E Silva" userId="S::zbc283@ku.dk::ba5000cd-55e1-4b11-ab9b-9a1c49cf6f11" providerId="AD" clId="Web-{7216A709-FF53-3441-2759-FB5A0D975E77}" dt="2023-10-17T08:48:42.120" v="37" actId="20577"/>
      <pc:docMkLst>
        <pc:docMk/>
      </pc:docMkLst>
      <pc:sldChg chg="modSp">
        <pc:chgData name="Rita Isabel Spínola E Silva" userId="S::zbc283@ku.dk::ba5000cd-55e1-4b11-ab9b-9a1c49cf6f11" providerId="AD" clId="Web-{7216A709-FF53-3441-2759-FB5A0D975E77}" dt="2023-10-17T07:50:37.981" v="1" actId="20577"/>
        <pc:sldMkLst>
          <pc:docMk/>
          <pc:sldMk cId="0" sldId="310"/>
        </pc:sldMkLst>
        <pc:spChg chg="mod">
          <ac:chgData name="Rita Isabel Spínola E Silva" userId="S::zbc283@ku.dk::ba5000cd-55e1-4b11-ab9b-9a1c49cf6f11" providerId="AD" clId="Web-{7216A709-FF53-3441-2759-FB5A0D975E77}" dt="2023-10-17T07:50:37.981" v="1" actId="20577"/>
          <ac:spMkLst>
            <pc:docMk/>
            <pc:sldMk cId="0" sldId="310"/>
            <ac:spMk id="15" creationId="{00000000-0000-0000-0000-000000000000}"/>
          </ac:spMkLst>
        </pc:spChg>
      </pc:sldChg>
      <pc:sldChg chg="modSp">
        <pc:chgData name="Rita Isabel Spínola E Silva" userId="S::zbc283@ku.dk::ba5000cd-55e1-4b11-ab9b-9a1c49cf6f11" providerId="AD" clId="Web-{7216A709-FF53-3441-2759-FB5A0D975E77}" dt="2023-10-17T08:34:45.608" v="20" actId="20577"/>
        <pc:sldMkLst>
          <pc:docMk/>
          <pc:sldMk cId="3183300932" sldId="5995"/>
        </pc:sldMkLst>
        <pc:spChg chg="mod">
          <ac:chgData name="Rita Isabel Spínola E Silva" userId="S::zbc283@ku.dk::ba5000cd-55e1-4b11-ab9b-9a1c49cf6f11" providerId="AD" clId="Web-{7216A709-FF53-3441-2759-FB5A0D975E77}" dt="2023-10-17T08:34:45.608" v="20" actId="20577"/>
          <ac:spMkLst>
            <pc:docMk/>
            <pc:sldMk cId="3183300932" sldId="5995"/>
            <ac:spMk id="6" creationId="{2F1F760B-62FC-CE68-62B3-94BCEA46D455}"/>
          </ac:spMkLst>
        </pc:spChg>
      </pc:sldChg>
      <pc:sldChg chg="modSp">
        <pc:chgData name="Rita Isabel Spínola E Silva" userId="S::zbc283@ku.dk::ba5000cd-55e1-4b11-ab9b-9a1c49cf6f11" providerId="AD" clId="Web-{7216A709-FF53-3441-2759-FB5A0D975E77}" dt="2023-10-17T08:04:07.361" v="15" actId="20577"/>
        <pc:sldMkLst>
          <pc:docMk/>
          <pc:sldMk cId="2782910019" sldId="6028"/>
        </pc:sldMkLst>
        <pc:spChg chg="mod">
          <ac:chgData name="Rita Isabel Spínola E Silva" userId="S::zbc283@ku.dk::ba5000cd-55e1-4b11-ab9b-9a1c49cf6f11" providerId="AD" clId="Web-{7216A709-FF53-3441-2759-FB5A0D975E77}" dt="2023-10-17T08:04:07.361" v="15" actId="20577"/>
          <ac:spMkLst>
            <pc:docMk/>
            <pc:sldMk cId="2782910019" sldId="6028"/>
            <ac:spMk id="2" creationId="{F5FC4DD1-F21C-4C38-9C4F-5F86D04CF90F}"/>
          </ac:spMkLst>
        </pc:spChg>
      </pc:sldChg>
      <pc:sldChg chg="modSp">
        <pc:chgData name="Rita Isabel Spínola E Silva" userId="S::zbc283@ku.dk::ba5000cd-55e1-4b11-ab9b-9a1c49cf6f11" providerId="AD" clId="Web-{7216A709-FF53-3441-2759-FB5A0D975E77}" dt="2023-10-17T07:52:23.387" v="4" actId="20577"/>
        <pc:sldMkLst>
          <pc:docMk/>
          <pc:sldMk cId="734280915" sldId="6033"/>
        </pc:sldMkLst>
        <pc:spChg chg="mod">
          <ac:chgData name="Rita Isabel Spínola E Silva" userId="S::zbc283@ku.dk::ba5000cd-55e1-4b11-ab9b-9a1c49cf6f11" providerId="AD" clId="Web-{7216A709-FF53-3441-2759-FB5A0D975E77}" dt="2023-10-17T07:52:23.387" v="4" actId="20577"/>
          <ac:spMkLst>
            <pc:docMk/>
            <pc:sldMk cId="734280915" sldId="6033"/>
            <ac:spMk id="32" creationId="{112A7075-2C88-8741-7EB7-9713468CAFDE}"/>
          </ac:spMkLst>
        </pc:spChg>
      </pc:sldChg>
      <pc:sldChg chg="modSp">
        <pc:chgData name="Rita Isabel Spínola E Silva" userId="S::zbc283@ku.dk::ba5000cd-55e1-4b11-ab9b-9a1c49cf6f11" providerId="AD" clId="Web-{7216A709-FF53-3441-2759-FB5A0D975E77}" dt="2023-10-17T08:10:26.879" v="17" actId="20577"/>
        <pc:sldMkLst>
          <pc:docMk/>
          <pc:sldMk cId="2072389937" sldId="6036"/>
        </pc:sldMkLst>
        <pc:spChg chg="mod">
          <ac:chgData name="Rita Isabel Spínola E Silva" userId="S::zbc283@ku.dk::ba5000cd-55e1-4b11-ab9b-9a1c49cf6f11" providerId="AD" clId="Web-{7216A709-FF53-3441-2759-FB5A0D975E77}" dt="2023-10-17T08:10:26.879" v="17" actId="20577"/>
          <ac:spMkLst>
            <pc:docMk/>
            <pc:sldMk cId="2072389937" sldId="6036"/>
            <ac:spMk id="4" creationId="{A390473F-5693-9874-3990-7976F6CEDA2C}"/>
          </ac:spMkLst>
        </pc:spChg>
      </pc:sldChg>
      <pc:sldChg chg="modSp">
        <pc:chgData name="Rita Isabel Spínola E Silva" userId="S::zbc283@ku.dk::ba5000cd-55e1-4b11-ab9b-9a1c49cf6f11" providerId="AD" clId="Web-{7216A709-FF53-3441-2759-FB5A0D975E77}" dt="2023-10-17T08:45:44.130" v="24" actId="20577"/>
        <pc:sldMkLst>
          <pc:docMk/>
          <pc:sldMk cId="3023184857" sldId="6049"/>
        </pc:sldMkLst>
        <pc:spChg chg="mod">
          <ac:chgData name="Rita Isabel Spínola E Silva" userId="S::zbc283@ku.dk::ba5000cd-55e1-4b11-ab9b-9a1c49cf6f11" providerId="AD" clId="Web-{7216A709-FF53-3441-2759-FB5A0D975E77}" dt="2023-10-17T08:45:44.130" v="24" actId="20577"/>
          <ac:spMkLst>
            <pc:docMk/>
            <pc:sldMk cId="3023184857" sldId="6049"/>
            <ac:spMk id="6" creationId="{9F5463A8-6813-BDFE-2BCA-5AA6640C18D5}"/>
          </ac:spMkLst>
        </pc:spChg>
      </pc:sldChg>
      <pc:sldChg chg="modSp">
        <pc:chgData name="Rita Isabel Spínola E Silva" userId="S::zbc283@ku.dk::ba5000cd-55e1-4b11-ab9b-9a1c49cf6f11" providerId="AD" clId="Web-{7216A709-FF53-3441-2759-FB5A0D975E77}" dt="2023-10-17T08:48:42.120" v="37" actId="20577"/>
        <pc:sldMkLst>
          <pc:docMk/>
          <pc:sldMk cId="1726100429" sldId="6052"/>
        </pc:sldMkLst>
        <pc:spChg chg="mod">
          <ac:chgData name="Rita Isabel Spínola E Silva" userId="S::zbc283@ku.dk::ba5000cd-55e1-4b11-ab9b-9a1c49cf6f11" providerId="AD" clId="Web-{7216A709-FF53-3441-2759-FB5A0D975E77}" dt="2023-10-17T08:48:42.120" v="37" actId="20577"/>
          <ac:spMkLst>
            <pc:docMk/>
            <pc:sldMk cId="1726100429" sldId="6052"/>
            <ac:spMk id="2" creationId="{F5FC4DD1-F21C-4C38-9C4F-5F86D04CF90F}"/>
          </ac:spMkLst>
        </pc:spChg>
      </pc:sldChg>
      <pc:sldChg chg="modSp">
        <pc:chgData name="Rita Isabel Spínola E Silva" userId="S::zbc283@ku.dk::ba5000cd-55e1-4b11-ab9b-9a1c49cf6f11" providerId="AD" clId="Web-{7216A709-FF53-3441-2759-FB5A0D975E77}" dt="2023-10-17T08:36:53.237" v="23" actId="20577"/>
        <pc:sldMkLst>
          <pc:docMk/>
          <pc:sldMk cId="1881409348" sldId="6053"/>
        </pc:sldMkLst>
        <pc:spChg chg="mod">
          <ac:chgData name="Rita Isabel Spínola E Silva" userId="S::zbc283@ku.dk::ba5000cd-55e1-4b11-ab9b-9a1c49cf6f11" providerId="AD" clId="Web-{7216A709-FF53-3441-2759-FB5A0D975E77}" dt="2023-10-17T08:36:53.237" v="23" actId="20577"/>
          <ac:spMkLst>
            <pc:docMk/>
            <pc:sldMk cId="1881409348" sldId="6053"/>
            <ac:spMk id="3" creationId="{D5642FBA-C1DE-6805-D18B-AF1C8ABABB2F}"/>
          </ac:spMkLst>
        </pc:spChg>
      </pc:sldChg>
      <pc:sldChg chg="modSp">
        <pc:chgData name="Rita Isabel Spínola E Silva" userId="S::zbc283@ku.dk::ba5000cd-55e1-4b11-ab9b-9a1c49cf6f11" providerId="AD" clId="Web-{7216A709-FF53-3441-2759-FB5A0D975E77}" dt="2023-10-17T08:48:19.432" v="35" actId="14100"/>
        <pc:sldMkLst>
          <pc:docMk/>
          <pc:sldMk cId="1097999659" sldId="6055"/>
        </pc:sldMkLst>
        <pc:spChg chg="mod">
          <ac:chgData name="Rita Isabel Spínola E Silva" userId="S::zbc283@ku.dk::ba5000cd-55e1-4b11-ab9b-9a1c49cf6f11" providerId="AD" clId="Web-{7216A709-FF53-3441-2759-FB5A0D975E77}" dt="2023-10-17T08:48:19.432" v="35" actId="14100"/>
          <ac:spMkLst>
            <pc:docMk/>
            <pc:sldMk cId="1097999659" sldId="6055"/>
            <ac:spMk id="9" creationId="{BE66C336-CF0A-1318-8D2E-4BC5E3D1E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1495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0619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36396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Do not use t-</a:t>
            </a:r>
            <a:r>
              <a:rPr lang="en-GB" dirty="0" err="1"/>
              <a:t>sne</a:t>
            </a:r>
            <a:endParaRPr lang="en-GB" dirty="0"/>
          </a:p>
          <a:p>
            <a:r>
              <a:rPr lang="en-GB" dirty="0"/>
              <a:t>- it is iterative which means you cannot add a new point to the projection</a:t>
            </a:r>
          </a:p>
          <a:p>
            <a:r>
              <a:rPr lang="en-GB" dirty="0"/>
              <a:t>- it is slow</a:t>
            </a:r>
          </a:p>
          <a:p>
            <a:r>
              <a:rPr lang="en-GB" dirty="0"/>
              <a:t>- the perplexity parameter has highly unexpected and unstable </a:t>
            </a:r>
            <a:r>
              <a:rPr lang="en-GB" dirty="0" err="1"/>
              <a:t>behavior</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671306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DR does not define clusters like hierarchical cl or k-means</a:t>
            </a:r>
          </a:p>
          <a:p>
            <a:r>
              <a:rPr lang="en-GB" dirty="0"/>
              <a:t>But you can look at it and see if you see clusters. Esp if </a:t>
            </a:r>
            <a:r>
              <a:rPr lang="en-GB" dirty="0" err="1"/>
              <a:t>coloring</a:t>
            </a:r>
            <a:r>
              <a:rPr lang="en-GB" dirty="0"/>
              <a:t> by meta information supports the clustering. </a:t>
            </a: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1847124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3103018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889223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110403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83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41836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231614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err="1">
                <a:solidFill>
                  <a:srgbClr val="404040"/>
                </a:solidFill>
                <a:latin typeface="Now"/>
              </a:rPr>
              <a:t>Gpt</a:t>
            </a:r>
            <a:r>
              <a:rPr lang="en-US" sz="1200" dirty="0">
                <a:solidFill>
                  <a:srgbClr val="404040"/>
                </a:solidFill>
                <a:latin typeface="Now"/>
              </a:rPr>
              <a:t> – generative pretrained transformer</a:t>
            </a: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8042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431103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3579823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err="1"/>
              <a:t>Glm</a:t>
            </a:r>
            <a:r>
              <a:rPr lang="en-US" dirty="0"/>
              <a:t>?</a:t>
            </a:r>
          </a:p>
          <a:p>
            <a:r>
              <a:rPr lang="en-US" dirty="0"/>
              <a:t>Prediction task + feature importance</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291358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834806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86552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393640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2717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Many research questions fit roughly into one of these boxes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Now"/>
              </a:rPr>
              <a:t>Research questions can also combine these areas.</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58372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sz="1200" dirty="0">
                <a:effectLst/>
                <a:latin typeface="Montserrat" pitchFamily="2" charset="77"/>
                <a:ea typeface="Times New Roman" panose="02020603050405020304" pitchFamily="18" charset="0"/>
              </a:rPr>
              <a:t>I</a:t>
            </a:r>
            <a:r>
              <a:rPr lang="en-DK" sz="1200" dirty="0">
                <a:effectLst/>
                <a:latin typeface="Montserrat" pitchFamily="2" charset="77"/>
                <a:ea typeface="Times New Roman" panose="02020603050405020304" pitchFamily="18" charset="0"/>
              </a:rPr>
              <a:t>nference = </a:t>
            </a:r>
            <a:r>
              <a:rPr lang="en-GB" i="1" dirty="0"/>
              <a:t>process of using a sample to infer the properties of a population</a:t>
            </a:r>
            <a:endParaRPr lang="en-GB" sz="1200" b="1"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94810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GB" sz="1200" dirty="0"/>
          </a:p>
          <a:p>
            <a:pPr marL="342900" indent="-342900">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99472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t-test (difference between two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ANOVA (difference between two or more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Fisher’s exact test (association between categorical variables)* </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4150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39159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42346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jp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jp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7.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5.jpg"/><Relationship Id="rId7" Type="http://schemas.openxmlformats.org/officeDocument/2006/relationships/image" Target="../media/image7.sv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7.svg"/><Relationship Id="rId4" Type="http://schemas.openxmlformats.org/officeDocument/2006/relationships/image" Target="../media/image36.png"/><Relationship Id="rId9"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8.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BB6EA604-F3E4-C815-CBC5-B6084F4BF27A}"/>
              </a:ext>
            </a:extLst>
          </p:cNvPr>
          <p:cNvSpPr/>
          <p:nvPr/>
        </p:nvSpPr>
        <p:spPr>
          <a:xfrm>
            <a:off x="0" y="571500"/>
            <a:ext cx="18288000" cy="19812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7">
            <a:extLst>
              <a:ext uri="{FF2B5EF4-FFF2-40B4-BE49-F238E27FC236}">
                <a16:creationId xmlns:a16="http://schemas.microsoft.com/office/drawing/2014/main" id="{5CCED2C9-59D2-1BA3-436F-F8F9D62089DE}"/>
              </a:ext>
            </a:extLst>
          </p:cNvPr>
          <p:cNvSpPr txBox="1"/>
          <p:nvPr/>
        </p:nvSpPr>
        <p:spPr>
          <a:xfrm>
            <a:off x="861060" y="1080000"/>
            <a:ext cx="168783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ALGORITHMS – PROS &amp; CONS</a:t>
            </a:r>
          </a:p>
        </p:txBody>
      </p:sp>
      <p:sp>
        <p:nvSpPr>
          <p:cNvPr id="12" name="TextBox 8">
            <a:extLst>
              <a:ext uri="{FF2B5EF4-FFF2-40B4-BE49-F238E27FC236}">
                <a16:creationId xmlns:a16="http://schemas.microsoft.com/office/drawing/2014/main" id="{1758697D-9985-1D6F-72C3-C23BC523D639}"/>
              </a:ext>
            </a:extLst>
          </p:cNvPr>
          <p:cNvSpPr txBox="1"/>
          <p:nvPr/>
        </p:nvSpPr>
        <p:spPr>
          <a:xfrm>
            <a:off x="9720580" y="3771900"/>
            <a:ext cx="7500620"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Pros and cons of different classification methods</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Depending on the scientific question and the data type/size a specific method may be favorable </a:t>
            </a:r>
          </a:p>
          <a:p>
            <a:pPr marL="457200" indent="-457200">
              <a:lnSpc>
                <a:spcPts val="4480"/>
              </a:lnSpc>
              <a:buFont typeface="Arial" panose="020B0604020202020204" pitchFamily="34" charset="0"/>
              <a:buChar char="•"/>
            </a:pP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Here is a plot comparing algorithms, it is called a </a:t>
            </a:r>
            <a:r>
              <a:rPr lang="en-US" sz="2600" b="1" dirty="0">
                <a:solidFill>
                  <a:srgbClr val="404040"/>
                </a:solidFill>
                <a:latin typeface="Montserrat" pitchFamily="2" charset="77"/>
              </a:rPr>
              <a:t>spider / radar </a:t>
            </a:r>
            <a:r>
              <a:rPr lang="en-US" sz="2600" dirty="0">
                <a:solidFill>
                  <a:srgbClr val="404040"/>
                </a:solidFill>
                <a:latin typeface="Montserrat" pitchFamily="2" charset="77"/>
              </a:rPr>
              <a:t>plot</a:t>
            </a:r>
          </a:p>
        </p:txBody>
      </p:sp>
      <p:pic>
        <p:nvPicPr>
          <p:cNvPr id="14" name="Picture 13" descr="A diagram of different colored lines&#10;&#10;Description automatically generated">
            <a:extLst>
              <a:ext uri="{FF2B5EF4-FFF2-40B4-BE49-F238E27FC236}">
                <a16:creationId xmlns:a16="http://schemas.microsoft.com/office/drawing/2014/main" id="{1267FB8B-74E7-CC32-88F8-4FFF0859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7854789" cy="5870422"/>
          </a:xfrm>
          <a:prstGeom prst="rect">
            <a:avLst/>
          </a:prstGeom>
        </p:spPr>
      </p:pic>
    </p:spTree>
    <p:extLst>
      <p:ext uri="{BB962C8B-B14F-4D97-AF65-F5344CB8AC3E}">
        <p14:creationId xmlns:p14="http://schemas.microsoft.com/office/powerpoint/2010/main" val="95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840E9989-63AA-DF28-636A-55067463003E}"/>
              </a:ext>
            </a:extLst>
          </p:cNvPr>
          <p:cNvSpPr/>
          <p:nvPr/>
        </p:nvSpPr>
        <p:spPr>
          <a:xfrm>
            <a:off x="0" y="57150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7">
            <a:extLst>
              <a:ext uri="{FF2B5EF4-FFF2-40B4-BE49-F238E27FC236}">
                <a16:creationId xmlns:a16="http://schemas.microsoft.com/office/drawing/2014/main" id="{B8E00E61-96CE-8A79-7C82-3B751B4651F8}"/>
              </a:ext>
            </a:extLst>
          </p:cNvPr>
          <p:cNvSpPr txBox="1"/>
          <p:nvPr/>
        </p:nvSpPr>
        <p:spPr>
          <a:xfrm>
            <a:off x="3276600"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SUPERVISED LEARNING</a:t>
            </a:r>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990600" y="2985000"/>
            <a:ext cx="6858000" cy="397769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Supervised learning</a:t>
            </a:r>
            <a:r>
              <a:rPr lang="en-US" sz="2600" dirty="0">
                <a:solidFill>
                  <a:srgbClr val="404040"/>
                </a:solidFill>
                <a:latin typeface="Montserrat" pitchFamily="2" charset="77"/>
              </a:rPr>
              <a:t> means the ground truth is known.</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Typically datasets are small (we may need an expert to assign ground truth, i.e. cancer or healthy tissue).</a:t>
            </a:r>
          </a:p>
          <a:p>
            <a:pPr>
              <a:lnSpc>
                <a:spcPts val="4480"/>
              </a:lnSpc>
            </a:pPr>
            <a:endParaRPr lang="en-US" sz="2600" dirty="0">
              <a:solidFill>
                <a:srgbClr val="404040"/>
              </a:solidFill>
              <a:latin typeface="Montserrat" pitchFamily="2" charset="77"/>
            </a:endParaRP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828"/>
          <a:stretch/>
        </p:blipFill>
        <p:spPr bwMode="auto">
          <a:xfrm>
            <a:off x="9144000" y="3390900"/>
            <a:ext cx="8795716" cy="56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8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84070" y="2911505"/>
            <a:ext cx="15965730" cy="4832092"/>
          </a:xfrm>
          <a:prstGeom prst="rect">
            <a:avLst/>
          </a:prstGeom>
          <a:noFill/>
        </p:spPr>
        <p:txBody>
          <a:bodyPr wrap="square" lIns="91440" tIns="45720" rIns="91440" bIns="45720" rtlCol="0" anchor="t">
            <a:spAutoFit/>
          </a:bodyPr>
          <a:lstStyle/>
          <a:p>
            <a:r>
              <a:rPr lang="en-US" sz="2800" dirty="0">
                <a:latin typeface="Montserrat" pitchFamily="2" charset="77"/>
              </a:rPr>
              <a:t>In your groups discuss:</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is a research question within your field(s) where you would use predictive modelling for classification?</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model do/could you use? (see previous slides)</a:t>
            </a:r>
            <a:endParaRPr lang="en-US" sz="2800" dirty="0">
              <a:latin typeface="Montserrat" pitchFamily="2" charset="77"/>
            </a:endParaRP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If you had no ‘ground truth’ (no labels) to use for model training, do you think you could investigate a classification problem regardless? If so, what would the scientific question be?</a:t>
            </a: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8291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CE195895-A69E-388B-D910-FC8A7231CCD5}"/>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685800" y="2628900"/>
            <a:ext cx="8232072" cy="7440178"/>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Unsupervised Classification: </a:t>
            </a:r>
            <a:r>
              <a:rPr lang="en-US" sz="2600" dirty="0">
                <a:solidFill>
                  <a:srgbClr val="404040"/>
                </a:solidFill>
                <a:latin typeface="Montserrat" pitchFamily="2" charset="77"/>
              </a:rPr>
              <a:t>Group observations into clusters. Might not know what the clusters mean.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What if we do not know the groups our data partition into, no labels…</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A scientific question could be: </a:t>
            </a:r>
          </a:p>
          <a:p>
            <a:pPr>
              <a:lnSpc>
                <a:spcPts val="4480"/>
              </a:lnSpc>
            </a:pPr>
            <a:r>
              <a:rPr lang="en-US" sz="2600" i="1" dirty="0">
                <a:solidFill>
                  <a:srgbClr val="404040"/>
                </a:solidFill>
                <a:latin typeface="Montserrat"/>
              </a:rPr>
              <a:t>Do our observations stratify into groups and what data characteristics drive this partitioning?</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For this we use </a:t>
            </a:r>
            <a:r>
              <a:rPr lang="en-US" sz="2600" b="1" dirty="0">
                <a:solidFill>
                  <a:srgbClr val="404040"/>
                </a:solidFill>
                <a:latin typeface="Montserrat" pitchFamily="2" charset="77"/>
              </a:rPr>
              <a:t>unsupervised learning </a:t>
            </a:r>
            <a:r>
              <a:rPr lang="en-US" sz="2600" dirty="0">
                <a:solidFill>
                  <a:srgbClr val="404040"/>
                </a:solidFill>
                <a:latin typeface="Montserrat" pitchFamily="2" charset="77"/>
              </a:rPr>
              <a:t>methods (PCA is one example).</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6974"/>
          <a:stretch/>
        </p:blipFill>
        <p:spPr bwMode="auto">
          <a:xfrm>
            <a:off x="9298872" y="4398312"/>
            <a:ext cx="8379528" cy="40217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2DFBB7BF-2134-B615-21A8-17E45171431B}"/>
              </a:ext>
            </a:extLst>
          </p:cNvPr>
          <p:cNvSpPr txBox="1"/>
          <p:nvPr/>
        </p:nvSpPr>
        <p:spPr>
          <a:xfrm>
            <a:off x="2994531"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UNSUPERVISED LEARNING</a:t>
            </a:r>
          </a:p>
        </p:txBody>
      </p:sp>
    </p:spTree>
    <p:extLst>
      <p:ext uri="{BB962C8B-B14F-4D97-AF65-F5344CB8AC3E}">
        <p14:creationId xmlns:p14="http://schemas.microsoft.com/office/powerpoint/2010/main" val="207238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3868938" y="564622"/>
            <a:ext cx="10953456"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DIMENSIONALITY REDUCTION </a:t>
            </a:r>
          </a:p>
        </p:txBody>
      </p:sp>
      <p:sp>
        <p:nvSpPr>
          <p:cNvPr id="18" name="Rectangle 17">
            <a:extLst>
              <a:ext uri="{FF2B5EF4-FFF2-40B4-BE49-F238E27FC236}">
                <a16:creationId xmlns:a16="http://schemas.microsoft.com/office/drawing/2014/main" id="{FE16827A-F335-A652-509D-6D19835D8FEF}"/>
              </a:ext>
            </a:extLst>
          </p:cNvPr>
          <p:cNvSpPr/>
          <p:nvPr/>
        </p:nvSpPr>
        <p:spPr>
          <a:xfrm>
            <a:off x="939346" y="2171698"/>
            <a:ext cx="17348654" cy="8115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1930626" y="6515100"/>
            <a:ext cx="11099573" cy="3400611"/>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Linear projection:</a:t>
            </a:r>
          </a:p>
          <a:p>
            <a:pPr>
              <a:lnSpc>
                <a:spcPts val="4480"/>
              </a:lnSpc>
            </a:pPr>
            <a:r>
              <a:rPr lang="en-US" sz="2600" dirty="0">
                <a:solidFill>
                  <a:srgbClr val="404040"/>
                </a:solidFill>
                <a:latin typeface="Montserrat" pitchFamily="2" charset="77"/>
              </a:rPr>
              <a:t>	PCA = principal component analysis </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Non-linear projection:</a:t>
            </a:r>
          </a:p>
          <a:p>
            <a:pPr>
              <a:lnSpc>
                <a:spcPts val="4480"/>
              </a:lnSpc>
            </a:pPr>
            <a:r>
              <a:rPr lang="en-US" sz="2600" dirty="0">
                <a:solidFill>
                  <a:srgbClr val="404040"/>
                </a:solidFill>
                <a:latin typeface="Montserrat" pitchFamily="2" charset="77"/>
              </a:rPr>
              <a:t>	UMAP = </a:t>
            </a:r>
            <a:r>
              <a:rPr lang="en-GB" sz="2600" dirty="0">
                <a:solidFill>
                  <a:srgbClr val="404040"/>
                </a:solidFill>
                <a:latin typeface="Montserrat" pitchFamily="2" charset="77"/>
              </a:rPr>
              <a:t>Uniform Manifold Approximation and Projection</a:t>
            </a:r>
          </a:p>
          <a:p>
            <a:pPr>
              <a:lnSpc>
                <a:spcPts val="4480"/>
              </a:lnSpc>
            </a:pPr>
            <a:r>
              <a:rPr lang="en-US" sz="2600" dirty="0">
                <a:solidFill>
                  <a:srgbClr val="404040"/>
                </a:solidFill>
                <a:latin typeface="Montserrat" pitchFamily="2" charset="77"/>
              </a:rPr>
              <a:t>	(t-</a:t>
            </a:r>
            <a:r>
              <a:rPr lang="en-US" sz="2600" dirty="0" err="1">
                <a:solidFill>
                  <a:srgbClr val="404040"/>
                </a:solidFill>
                <a:latin typeface="Montserrat" pitchFamily="2" charset="77"/>
              </a:rPr>
              <a:t>sne</a:t>
            </a:r>
            <a:r>
              <a:rPr lang="en-US" sz="2600" dirty="0">
                <a:solidFill>
                  <a:srgbClr val="404040"/>
                </a:solidFill>
                <a:latin typeface="Montserrat" pitchFamily="2" charset="77"/>
              </a:rPr>
              <a:t> = </a:t>
            </a:r>
            <a:r>
              <a:rPr lang="en-GB" sz="2600" dirty="0">
                <a:solidFill>
                  <a:srgbClr val="404040"/>
                </a:solidFill>
                <a:latin typeface="Montserrat" pitchFamily="2" charset="77"/>
              </a:rPr>
              <a:t>t-distributed stochastic </a:t>
            </a:r>
            <a:r>
              <a:rPr lang="en-GB" sz="2600" dirty="0" err="1">
                <a:solidFill>
                  <a:srgbClr val="404040"/>
                </a:solidFill>
                <a:latin typeface="Montserrat" pitchFamily="2" charset="77"/>
              </a:rPr>
              <a:t>neighbor</a:t>
            </a:r>
            <a:r>
              <a:rPr lang="en-GB" sz="2600" dirty="0">
                <a:solidFill>
                  <a:srgbClr val="404040"/>
                </a:solidFill>
                <a:latin typeface="Montserrat" pitchFamily="2" charset="77"/>
              </a:rPr>
              <a:t> embedding)</a:t>
            </a:r>
            <a:endParaRPr lang="en-US" sz="2600" dirty="0">
              <a:solidFill>
                <a:srgbClr val="404040"/>
              </a:solidFill>
              <a:latin typeface="Montserrat" pitchFamily="2" charset="77"/>
            </a:endParaRPr>
          </a:p>
        </p:txBody>
      </p:sp>
      <p:sp>
        <p:nvSpPr>
          <p:cNvPr id="5" name="Freeform 4">
            <a:extLst>
              <a:ext uri="{FF2B5EF4-FFF2-40B4-BE49-F238E27FC236}">
                <a16:creationId xmlns:a16="http://schemas.microsoft.com/office/drawing/2014/main" id="{CB2C219E-FA1E-4E1B-758A-89CE2734E0F8}"/>
              </a:ext>
            </a:extLst>
          </p:cNvPr>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F3FAA52A-3F27-D2B0-5A08-50000E102D95}"/>
              </a:ext>
            </a:extLst>
          </p:cNvPr>
          <p:cNvSpPr txBox="1"/>
          <p:nvPr/>
        </p:nvSpPr>
        <p:spPr>
          <a:xfrm>
            <a:off x="1930627" y="2552700"/>
            <a:ext cx="14376173" cy="2823530"/>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Dimensionality reduction (DR) methods </a:t>
            </a:r>
            <a:r>
              <a:rPr lang="en-US" sz="2600" dirty="0">
                <a:solidFill>
                  <a:srgbClr val="404040"/>
                </a:solidFill>
                <a:latin typeface="Montserrat" pitchFamily="2" charset="77"/>
              </a:rPr>
              <a:t>project data from a high dimensional space into a low dimensional space.</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DR methods are unsupervised</a:t>
            </a:r>
            <a:r>
              <a:rPr lang="en-GB" sz="2400" dirty="0">
                <a:solidFill>
                  <a:srgbClr val="404040"/>
                </a:solidFill>
                <a:latin typeface="Montserrat" pitchFamily="2" charset="77"/>
              </a:rPr>
              <a:t>.</a:t>
            </a:r>
          </a:p>
          <a:p>
            <a:pPr>
              <a:lnSpc>
                <a:spcPts val="4480"/>
              </a:lnSpc>
            </a:pPr>
            <a:r>
              <a:rPr lang="en-GB" sz="2600" dirty="0">
                <a:solidFill>
                  <a:srgbClr val="404040"/>
                </a:solidFill>
                <a:latin typeface="Montserrat" pitchFamily="2" charset="77"/>
              </a:rPr>
              <a:t>They can be either linear or non-linear.</a:t>
            </a:r>
            <a:endParaRPr lang="en-US" sz="2600" dirty="0">
              <a:solidFill>
                <a:srgbClr val="404040"/>
              </a:solidFill>
              <a:latin typeface="Montserrat" pitchFamily="2" charset="77"/>
            </a:endParaRPr>
          </a:p>
        </p:txBody>
      </p:sp>
      <p:cxnSp>
        <p:nvCxnSpPr>
          <p:cNvPr id="8" name="Straight Connector 7">
            <a:extLst>
              <a:ext uri="{FF2B5EF4-FFF2-40B4-BE49-F238E27FC236}">
                <a16:creationId xmlns:a16="http://schemas.microsoft.com/office/drawing/2014/main" id="{E0809450-EDE6-0DA7-FAF1-4D21CADA0B15}"/>
              </a:ext>
            </a:extLst>
          </p:cNvPr>
          <p:cNvCxnSpPr/>
          <p:nvPr/>
        </p:nvCxnSpPr>
        <p:spPr>
          <a:xfrm flipV="1">
            <a:off x="13888453" y="424884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CB3715A-8AAE-B35C-F485-A5E057561E06}"/>
              </a:ext>
            </a:extLst>
          </p:cNvPr>
          <p:cNvCxnSpPr/>
          <p:nvPr/>
        </p:nvCxnSpPr>
        <p:spPr>
          <a:xfrm flipV="1">
            <a:off x="13897920" y="546415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0FF53DA-6176-D488-A6F9-D22D9658F231}"/>
              </a:ext>
            </a:extLst>
          </p:cNvPr>
          <p:cNvCxnSpPr/>
          <p:nvPr/>
        </p:nvCxnSpPr>
        <p:spPr>
          <a:xfrm flipV="1">
            <a:off x="14249623" y="4245360"/>
            <a:ext cx="0" cy="1218798"/>
          </a:xfrm>
          <a:prstGeom prst="line">
            <a:avLst/>
          </a:prstGeom>
          <a:ln w="28575"/>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20F80F4A-F127-DA30-F3E2-9DBC90DDA650}"/>
              </a:ext>
            </a:extLst>
          </p:cNvPr>
          <p:cNvSpPr/>
          <p:nvPr/>
        </p:nvSpPr>
        <p:spPr>
          <a:xfrm>
            <a:off x="15371737" y="5094641"/>
            <a:ext cx="1265488" cy="12222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DAFB30E0-8BA4-70A6-678B-2E28E17CE44B}"/>
              </a:ext>
            </a:extLst>
          </p:cNvPr>
          <p:cNvSpPr/>
          <p:nvPr/>
        </p:nvSpPr>
        <p:spPr>
          <a:xfrm>
            <a:off x="10693625" y="6332890"/>
            <a:ext cx="2289931" cy="1313081"/>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Multiplication Sign 21">
            <a:extLst>
              <a:ext uri="{FF2B5EF4-FFF2-40B4-BE49-F238E27FC236}">
                <a16:creationId xmlns:a16="http://schemas.microsoft.com/office/drawing/2014/main" id="{C18EC250-A3DF-C625-3FDA-09F12E99C168}"/>
              </a:ext>
            </a:extLst>
          </p:cNvPr>
          <p:cNvSpPr/>
          <p:nvPr/>
        </p:nvSpPr>
        <p:spPr>
          <a:xfrm>
            <a:off x="11756056" y="730639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Multiplication Sign 22">
            <a:extLst>
              <a:ext uri="{FF2B5EF4-FFF2-40B4-BE49-F238E27FC236}">
                <a16:creationId xmlns:a16="http://schemas.microsoft.com/office/drawing/2014/main" id="{0F6F2755-7C3A-423D-1469-10411D75BFD0}"/>
              </a:ext>
            </a:extLst>
          </p:cNvPr>
          <p:cNvSpPr/>
          <p:nvPr/>
        </p:nvSpPr>
        <p:spPr>
          <a:xfrm>
            <a:off x="11876578" y="695717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Multiplication Sign 23">
            <a:extLst>
              <a:ext uri="{FF2B5EF4-FFF2-40B4-BE49-F238E27FC236}">
                <a16:creationId xmlns:a16="http://schemas.microsoft.com/office/drawing/2014/main" id="{94EB7F5B-A11A-EFB7-F59B-BDB7B8180476}"/>
              </a:ext>
            </a:extLst>
          </p:cNvPr>
          <p:cNvSpPr/>
          <p:nvPr/>
        </p:nvSpPr>
        <p:spPr>
          <a:xfrm>
            <a:off x="11334226" y="701537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Multiplication Sign 24">
            <a:extLst>
              <a:ext uri="{FF2B5EF4-FFF2-40B4-BE49-F238E27FC236}">
                <a16:creationId xmlns:a16="http://schemas.microsoft.com/office/drawing/2014/main" id="{BFEF32FD-E5A1-891A-AC17-F2110CDC823A}"/>
              </a:ext>
            </a:extLst>
          </p:cNvPr>
          <p:cNvSpPr/>
          <p:nvPr/>
        </p:nvSpPr>
        <p:spPr>
          <a:xfrm>
            <a:off x="11635533" y="672435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Multiplication Sign 25">
            <a:extLst>
              <a:ext uri="{FF2B5EF4-FFF2-40B4-BE49-F238E27FC236}">
                <a16:creationId xmlns:a16="http://schemas.microsoft.com/office/drawing/2014/main" id="{05668746-B856-B4BC-6366-2ED5559A2CB8}"/>
              </a:ext>
            </a:extLst>
          </p:cNvPr>
          <p:cNvSpPr/>
          <p:nvPr/>
        </p:nvSpPr>
        <p:spPr>
          <a:xfrm>
            <a:off x="12177885" y="678256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Multiplication Sign 26">
            <a:extLst>
              <a:ext uri="{FF2B5EF4-FFF2-40B4-BE49-F238E27FC236}">
                <a16:creationId xmlns:a16="http://schemas.microsoft.com/office/drawing/2014/main" id="{101927EA-4E78-60EE-97D4-9FC6215B92E5}"/>
              </a:ext>
            </a:extLst>
          </p:cNvPr>
          <p:cNvSpPr/>
          <p:nvPr/>
        </p:nvSpPr>
        <p:spPr>
          <a:xfrm>
            <a:off x="11153442" y="666615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CA5EBFF8-2309-F9D2-2500-96FF71C56160}"/>
              </a:ext>
            </a:extLst>
          </p:cNvPr>
          <p:cNvCxnSpPr/>
          <p:nvPr/>
        </p:nvCxnSpPr>
        <p:spPr>
          <a:xfrm flipV="1">
            <a:off x="12635776" y="5458760"/>
            <a:ext cx="351703" cy="29983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6131C9F-1391-0B9A-CCB7-5EFE4CCBE4C9}"/>
              </a:ext>
            </a:extLst>
          </p:cNvPr>
          <p:cNvCxnSpPr/>
          <p:nvPr/>
        </p:nvCxnSpPr>
        <p:spPr>
          <a:xfrm>
            <a:off x="12983556" y="5464158"/>
            <a:ext cx="1246557" cy="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8" name="Multiplication Sign 27">
            <a:extLst>
              <a:ext uri="{FF2B5EF4-FFF2-40B4-BE49-F238E27FC236}">
                <a16:creationId xmlns:a16="http://schemas.microsoft.com/office/drawing/2014/main" id="{8252AFB9-5C66-8A71-A35B-F011E9C42F51}"/>
              </a:ext>
            </a:extLst>
          </p:cNvPr>
          <p:cNvSpPr/>
          <p:nvPr/>
        </p:nvSpPr>
        <p:spPr>
          <a:xfrm>
            <a:off x="13127510" y="478409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94046DF2-D049-8A42-9B80-6FC9CBBDB214}"/>
              </a:ext>
            </a:extLst>
          </p:cNvPr>
          <p:cNvCxnSpPr/>
          <p:nvPr/>
        </p:nvCxnSpPr>
        <p:spPr>
          <a:xfrm flipV="1">
            <a:off x="12985200" y="4248000"/>
            <a:ext cx="0" cy="1218798"/>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2" name="Multiplication Sign 31">
            <a:extLst>
              <a:ext uri="{FF2B5EF4-FFF2-40B4-BE49-F238E27FC236}">
                <a16:creationId xmlns:a16="http://schemas.microsoft.com/office/drawing/2014/main" id="{0A9D6A23-289B-A45C-6E71-FF51D9BFD615}"/>
              </a:ext>
            </a:extLst>
          </p:cNvPr>
          <p:cNvSpPr/>
          <p:nvPr/>
        </p:nvSpPr>
        <p:spPr>
          <a:xfrm>
            <a:off x="13624157" y="490050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ultiplication Sign 32">
            <a:extLst>
              <a:ext uri="{FF2B5EF4-FFF2-40B4-BE49-F238E27FC236}">
                <a16:creationId xmlns:a16="http://schemas.microsoft.com/office/drawing/2014/main" id="{0C04FAA3-6117-7E93-AE9D-6F4CBCF5DED3}"/>
              </a:ext>
            </a:extLst>
          </p:cNvPr>
          <p:cNvSpPr/>
          <p:nvPr/>
        </p:nvSpPr>
        <p:spPr>
          <a:xfrm>
            <a:off x="13248033" y="503643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Multiplication Sign 33">
            <a:extLst>
              <a:ext uri="{FF2B5EF4-FFF2-40B4-BE49-F238E27FC236}">
                <a16:creationId xmlns:a16="http://schemas.microsoft.com/office/drawing/2014/main" id="{4B3B5D88-EC4B-1278-F074-1B90CED0BF19}"/>
              </a:ext>
            </a:extLst>
          </p:cNvPr>
          <p:cNvSpPr/>
          <p:nvPr/>
        </p:nvSpPr>
        <p:spPr>
          <a:xfrm>
            <a:off x="12780499"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Multiplication Sign 34">
            <a:extLst>
              <a:ext uri="{FF2B5EF4-FFF2-40B4-BE49-F238E27FC236}">
                <a16:creationId xmlns:a16="http://schemas.microsoft.com/office/drawing/2014/main" id="{29C4BAC0-5304-9507-57EE-0A0B6A8C8659}"/>
              </a:ext>
            </a:extLst>
          </p:cNvPr>
          <p:cNvSpPr/>
          <p:nvPr/>
        </p:nvSpPr>
        <p:spPr>
          <a:xfrm>
            <a:off x="13383112"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Multiplication Sign 35">
            <a:extLst>
              <a:ext uri="{FF2B5EF4-FFF2-40B4-BE49-F238E27FC236}">
                <a16:creationId xmlns:a16="http://schemas.microsoft.com/office/drawing/2014/main" id="{0E0DEB2D-8168-911D-819A-12528888A29D}"/>
              </a:ext>
            </a:extLst>
          </p:cNvPr>
          <p:cNvSpPr/>
          <p:nvPr/>
        </p:nvSpPr>
        <p:spPr>
          <a:xfrm>
            <a:off x="12901021"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Multiplication Sign 36">
            <a:extLst>
              <a:ext uri="{FF2B5EF4-FFF2-40B4-BE49-F238E27FC236}">
                <a16:creationId xmlns:a16="http://schemas.microsoft.com/office/drawing/2014/main" id="{38CE9C4F-017D-B76E-CF21-11EC146E247F}"/>
              </a:ext>
            </a:extLst>
          </p:cNvPr>
          <p:cNvSpPr/>
          <p:nvPr/>
        </p:nvSpPr>
        <p:spPr>
          <a:xfrm>
            <a:off x="13563896" y="538566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Multiplication Sign 37">
            <a:extLst>
              <a:ext uri="{FF2B5EF4-FFF2-40B4-BE49-F238E27FC236}">
                <a16:creationId xmlns:a16="http://schemas.microsoft.com/office/drawing/2014/main" id="{9B552DEE-BEF1-B861-B799-F53E1E171036}"/>
              </a:ext>
            </a:extLst>
          </p:cNvPr>
          <p:cNvSpPr/>
          <p:nvPr/>
        </p:nvSpPr>
        <p:spPr>
          <a:xfrm>
            <a:off x="16034611" y="526925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Multiplication Sign 38">
            <a:extLst>
              <a:ext uri="{FF2B5EF4-FFF2-40B4-BE49-F238E27FC236}">
                <a16:creationId xmlns:a16="http://schemas.microsoft.com/office/drawing/2014/main" id="{6401FE36-AF4E-3739-6C68-A0B982B3DD4D}"/>
              </a:ext>
            </a:extLst>
          </p:cNvPr>
          <p:cNvSpPr/>
          <p:nvPr/>
        </p:nvSpPr>
        <p:spPr>
          <a:xfrm>
            <a:off x="16215396"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Multiplication Sign 39">
            <a:extLst>
              <a:ext uri="{FF2B5EF4-FFF2-40B4-BE49-F238E27FC236}">
                <a16:creationId xmlns:a16="http://schemas.microsoft.com/office/drawing/2014/main" id="{A74CA557-E1E9-793C-7911-28B77CFFB39A}"/>
              </a:ext>
            </a:extLst>
          </p:cNvPr>
          <p:cNvSpPr/>
          <p:nvPr/>
        </p:nvSpPr>
        <p:spPr>
          <a:xfrm>
            <a:off x="15974350" y="550207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Multiplication Sign 40">
            <a:extLst>
              <a:ext uri="{FF2B5EF4-FFF2-40B4-BE49-F238E27FC236}">
                <a16:creationId xmlns:a16="http://schemas.microsoft.com/office/drawing/2014/main" id="{867C2C89-363A-F528-B913-0CCE9296015B}"/>
              </a:ext>
            </a:extLst>
          </p:cNvPr>
          <p:cNvSpPr/>
          <p:nvPr/>
        </p:nvSpPr>
        <p:spPr>
          <a:xfrm>
            <a:off x="15492259" y="590949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ultiplication Sign 41">
            <a:extLst>
              <a:ext uri="{FF2B5EF4-FFF2-40B4-BE49-F238E27FC236}">
                <a16:creationId xmlns:a16="http://schemas.microsoft.com/office/drawing/2014/main" id="{EE439015-C169-B995-F75C-CCB541158F71}"/>
              </a:ext>
            </a:extLst>
          </p:cNvPr>
          <p:cNvSpPr/>
          <p:nvPr/>
        </p:nvSpPr>
        <p:spPr>
          <a:xfrm>
            <a:off x="15733305" y="602590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Multiplication Sign 42">
            <a:extLst>
              <a:ext uri="{FF2B5EF4-FFF2-40B4-BE49-F238E27FC236}">
                <a16:creationId xmlns:a16="http://schemas.microsoft.com/office/drawing/2014/main" id="{17B62752-2FEB-496F-C64F-DB715F3C2B91}"/>
              </a:ext>
            </a:extLst>
          </p:cNvPr>
          <p:cNvSpPr/>
          <p:nvPr/>
        </p:nvSpPr>
        <p:spPr>
          <a:xfrm>
            <a:off x="15492259" y="521104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345C5921-91F5-F54A-E013-EDF2A2D56B96}"/>
              </a:ext>
            </a:extLst>
          </p:cNvPr>
          <p:cNvGrpSpPr/>
          <p:nvPr/>
        </p:nvGrpSpPr>
        <p:grpSpPr>
          <a:xfrm>
            <a:off x="14166510" y="7635888"/>
            <a:ext cx="1566795" cy="174612"/>
            <a:chOff x="14166510" y="7273630"/>
            <a:chExt cx="1566795" cy="174612"/>
          </a:xfrm>
        </p:grpSpPr>
        <p:cxnSp>
          <p:nvCxnSpPr>
            <p:cNvPr id="20" name="Straight Connector 19">
              <a:extLst>
                <a:ext uri="{FF2B5EF4-FFF2-40B4-BE49-F238E27FC236}">
                  <a16:creationId xmlns:a16="http://schemas.microsoft.com/office/drawing/2014/main" id="{9D276598-E974-9AE6-74FA-EDBA3D90C463}"/>
                </a:ext>
              </a:extLst>
            </p:cNvPr>
            <p:cNvCxnSpPr/>
            <p:nvPr/>
          </p:nvCxnSpPr>
          <p:spPr>
            <a:xfrm>
              <a:off x="14166510" y="7364602"/>
              <a:ext cx="1566795" cy="0"/>
            </a:xfrm>
            <a:prstGeom prst="line">
              <a:avLst/>
            </a:prstGeom>
            <a:ln w="28575"/>
          </p:spPr>
          <p:style>
            <a:lnRef idx="1">
              <a:schemeClr val="dk1"/>
            </a:lnRef>
            <a:fillRef idx="0">
              <a:schemeClr val="dk1"/>
            </a:fillRef>
            <a:effectRef idx="0">
              <a:schemeClr val="dk1"/>
            </a:effectRef>
            <a:fontRef idx="minor">
              <a:schemeClr val="tx1"/>
            </a:fontRef>
          </p:style>
        </p:cxnSp>
        <p:sp>
          <p:nvSpPr>
            <p:cNvPr id="44" name="Multiplication Sign 43">
              <a:extLst>
                <a:ext uri="{FF2B5EF4-FFF2-40B4-BE49-F238E27FC236}">
                  <a16:creationId xmlns:a16="http://schemas.microsoft.com/office/drawing/2014/main" id="{6B46918D-275C-B195-0535-2E145FC227B5}"/>
                </a:ext>
              </a:extLst>
            </p:cNvPr>
            <p:cNvSpPr/>
            <p:nvPr/>
          </p:nvSpPr>
          <p:spPr>
            <a:xfrm>
              <a:off x="1428703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Multiplication Sign 44">
              <a:extLst>
                <a:ext uri="{FF2B5EF4-FFF2-40B4-BE49-F238E27FC236}">
                  <a16:creationId xmlns:a16="http://schemas.microsoft.com/office/drawing/2014/main" id="{A411AA71-664D-FB4D-4843-9D465F1D284B}"/>
                </a:ext>
              </a:extLst>
            </p:cNvPr>
            <p:cNvSpPr/>
            <p:nvPr/>
          </p:nvSpPr>
          <p:spPr>
            <a:xfrm>
              <a:off x="1470886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Multiplication Sign 45">
              <a:extLst>
                <a:ext uri="{FF2B5EF4-FFF2-40B4-BE49-F238E27FC236}">
                  <a16:creationId xmlns:a16="http://schemas.microsoft.com/office/drawing/2014/main" id="{C37F99A1-B671-98AA-7843-0CF8B32F57E5}"/>
                </a:ext>
              </a:extLst>
            </p:cNvPr>
            <p:cNvSpPr/>
            <p:nvPr/>
          </p:nvSpPr>
          <p:spPr>
            <a:xfrm>
              <a:off x="14467816"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Multiplication Sign 46">
              <a:extLst>
                <a:ext uri="{FF2B5EF4-FFF2-40B4-BE49-F238E27FC236}">
                  <a16:creationId xmlns:a16="http://schemas.microsoft.com/office/drawing/2014/main" id="{68E3861C-D2E8-2213-F476-8AF613988369}"/>
                </a:ext>
              </a:extLst>
            </p:cNvPr>
            <p:cNvSpPr/>
            <p:nvPr/>
          </p:nvSpPr>
          <p:spPr>
            <a:xfrm>
              <a:off x="15492259"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Multiplication Sign 47">
              <a:extLst>
                <a:ext uri="{FF2B5EF4-FFF2-40B4-BE49-F238E27FC236}">
                  <a16:creationId xmlns:a16="http://schemas.microsoft.com/office/drawing/2014/main" id="{4BDF1724-25D2-9473-E42F-2F38F4B69C68}"/>
                </a:ext>
              </a:extLst>
            </p:cNvPr>
            <p:cNvSpPr/>
            <p:nvPr/>
          </p:nvSpPr>
          <p:spPr>
            <a:xfrm>
              <a:off x="15270941"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Freeform: Shape 57">
            <a:extLst>
              <a:ext uri="{FF2B5EF4-FFF2-40B4-BE49-F238E27FC236}">
                <a16:creationId xmlns:a16="http://schemas.microsoft.com/office/drawing/2014/main" id="{727E4B97-F125-B1A3-3607-D1B667015C9F}"/>
              </a:ext>
            </a:extLst>
          </p:cNvPr>
          <p:cNvSpPr/>
          <p:nvPr/>
        </p:nvSpPr>
        <p:spPr>
          <a:xfrm>
            <a:off x="11610388" y="5211049"/>
            <a:ext cx="910986" cy="782328"/>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reeform: Shape 59">
            <a:extLst>
              <a:ext uri="{FF2B5EF4-FFF2-40B4-BE49-F238E27FC236}">
                <a16:creationId xmlns:a16="http://schemas.microsoft.com/office/drawing/2014/main" id="{1BC79758-B5AE-CAE3-7080-305B4565B5C1}"/>
              </a:ext>
            </a:extLst>
          </p:cNvPr>
          <p:cNvSpPr/>
          <p:nvPr/>
        </p:nvSpPr>
        <p:spPr>
          <a:xfrm rot="3925443">
            <a:off x="14766398" y="4314073"/>
            <a:ext cx="879886" cy="809979"/>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reeform: Shape 60">
            <a:extLst>
              <a:ext uri="{FF2B5EF4-FFF2-40B4-BE49-F238E27FC236}">
                <a16:creationId xmlns:a16="http://schemas.microsoft.com/office/drawing/2014/main" id="{7FC351A3-AAFD-C369-8E27-F9BE6A451B80}"/>
              </a:ext>
            </a:extLst>
          </p:cNvPr>
          <p:cNvSpPr/>
          <p:nvPr/>
        </p:nvSpPr>
        <p:spPr>
          <a:xfrm rot="9871553">
            <a:off x="15834515" y="6929346"/>
            <a:ext cx="631027" cy="541907"/>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69A6B89A-416C-E245-9598-59B0A40C8013}"/>
              </a:ext>
            </a:extLst>
          </p:cNvPr>
          <p:cNvSpPr txBox="1"/>
          <p:nvPr/>
        </p:nvSpPr>
        <p:spPr>
          <a:xfrm>
            <a:off x="10439655" y="7930288"/>
            <a:ext cx="2840510" cy="369332"/>
          </a:xfrm>
          <a:prstGeom prst="rect">
            <a:avLst/>
          </a:prstGeom>
          <a:noFill/>
        </p:spPr>
        <p:txBody>
          <a:bodyPr wrap="square" rtlCol="0">
            <a:spAutoFit/>
          </a:bodyPr>
          <a:lstStyle/>
          <a:p>
            <a:r>
              <a:rPr lang="en-GB" dirty="0"/>
              <a:t>n dimensions == features </a:t>
            </a:r>
          </a:p>
        </p:txBody>
      </p:sp>
      <p:sp>
        <p:nvSpPr>
          <p:cNvPr id="64" name="TextBox 63">
            <a:extLst>
              <a:ext uri="{FF2B5EF4-FFF2-40B4-BE49-F238E27FC236}">
                <a16:creationId xmlns:a16="http://schemas.microsoft.com/office/drawing/2014/main" id="{ED018F61-4FDF-F502-EAC8-FCE2419FD481}"/>
              </a:ext>
            </a:extLst>
          </p:cNvPr>
          <p:cNvSpPr txBox="1"/>
          <p:nvPr/>
        </p:nvSpPr>
        <p:spPr>
          <a:xfrm>
            <a:off x="12496800" y="5829300"/>
            <a:ext cx="1556585" cy="369332"/>
          </a:xfrm>
          <a:prstGeom prst="rect">
            <a:avLst/>
          </a:prstGeom>
          <a:noFill/>
        </p:spPr>
        <p:txBody>
          <a:bodyPr wrap="square" rtlCol="0">
            <a:spAutoFit/>
          </a:bodyPr>
          <a:lstStyle/>
          <a:p>
            <a:r>
              <a:rPr lang="en-GB" dirty="0"/>
              <a:t>3 dimensions</a:t>
            </a:r>
          </a:p>
        </p:txBody>
      </p:sp>
      <p:sp>
        <p:nvSpPr>
          <p:cNvPr id="66" name="TextBox 65">
            <a:extLst>
              <a:ext uri="{FF2B5EF4-FFF2-40B4-BE49-F238E27FC236}">
                <a16:creationId xmlns:a16="http://schemas.microsoft.com/office/drawing/2014/main" id="{3AFC4A65-035C-AB11-DD0E-5EB90FB36EDD}"/>
              </a:ext>
            </a:extLst>
          </p:cNvPr>
          <p:cNvSpPr txBox="1"/>
          <p:nvPr/>
        </p:nvSpPr>
        <p:spPr>
          <a:xfrm>
            <a:off x="14357504" y="7971637"/>
            <a:ext cx="1556585" cy="369332"/>
          </a:xfrm>
          <a:prstGeom prst="rect">
            <a:avLst/>
          </a:prstGeom>
          <a:noFill/>
        </p:spPr>
        <p:txBody>
          <a:bodyPr wrap="square" rtlCol="0">
            <a:spAutoFit/>
          </a:bodyPr>
          <a:lstStyle/>
          <a:p>
            <a:r>
              <a:rPr lang="en-GB" dirty="0"/>
              <a:t>1 dimension</a:t>
            </a:r>
          </a:p>
        </p:txBody>
      </p:sp>
      <p:sp>
        <p:nvSpPr>
          <p:cNvPr id="67" name="TextBox 66">
            <a:extLst>
              <a:ext uri="{FF2B5EF4-FFF2-40B4-BE49-F238E27FC236}">
                <a16:creationId xmlns:a16="http://schemas.microsoft.com/office/drawing/2014/main" id="{7BD9D630-70E5-20B7-5C10-2028BE0440DC}"/>
              </a:ext>
            </a:extLst>
          </p:cNvPr>
          <p:cNvSpPr txBox="1"/>
          <p:nvPr/>
        </p:nvSpPr>
        <p:spPr>
          <a:xfrm>
            <a:off x="15371737" y="6450568"/>
            <a:ext cx="1556585" cy="369332"/>
          </a:xfrm>
          <a:prstGeom prst="rect">
            <a:avLst/>
          </a:prstGeom>
          <a:noFill/>
        </p:spPr>
        <p:txBody>
          <a:bodyPr wrap="square" rtlCol="0">
            <a:spAutoFit/>
          </a:bodyPr>
          <a:lstStyle/>
          <a:p>
            <a:r>
              <a:rPr lang="en-GB" dirty="0"/>
              <a:t>2 dimensions</a:t>
            </a:r>
          </a:p>
        </p:txBody>
      </p:sp>
      <p:sp>
        <p:nvSpPr>
          <p:cNvPr id="2" name="Rectangle 1">
            <a:extLst>
              <a:ext uri="{FF2B5EF4-FFF2-40B4-BE49-F238E27FC236}">
                <a16:creationId xmlns:a16="http://schemas.microsoft.com/office/drawing/2014/main" id="{2F3FC1EA-5A86-5797-7DFE-1B04E80E2297}"/>
              </a:ext>
            </a:extLst>
          </p:cNvPr>
          <p:cNvSpPr/>
          <p:nvPr/>
        </p:nvSpPr>
        <p:spPr>
          <a:xfrm>
            <a:off x="12641897" y="4541702"/>
            <a:ext cx="1265488" cy="122228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8E925508-32CC-6EB2-55AA-3830D2574FE6}"/>
              </a:ext>
            </a:extLst>
          </p:cNvPr>
          <p:cNvCxnSpPr/>
          <p:nvPr/>
        </p:nvCxnSpPr>
        <p:spPr>
          <a:xfrm flipV="1">
            <a:off x="12641897" y="4245360"/>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F69595-8748-3FF8-F808-852BE39DBD8D}"/>
              </a:ext>
            </a:extLst>
          </p:cNvPr>
          <p:cNvCxnSpPr/>
          <p:nvPr/>
        </p:nvCxnSpPr>
        <p:spPr>
          <a:xfrm>
            <a:off x="12993600" y="4245360"/>
            <a:ext cx="124655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674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13792200" y="602995"/>
            <a:ext cx="449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863009" y="3641583"/>
            <a:ext cx="12467963"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is not a method for clustering, </a:t>
            </a:r>
            <a:r>
              <a:rPr lang="en-US" sz="2600" b="1" dirty="0">
                <a:solidFill>
                  <a:srgbClr val="404040"/>
                </a:solidFill>
                <a:latin typeface="Montserrat" pitchFamily="2" charset="77"/>
              </a:rPr>
              <a:t>BUT</a:t>
            </a:r>
            <a:r>
              <a:rPr lang="en-US" sz="2600" dirty="0">
                <a:solidFill>
                  <a:srgbClr val="404040"/>
                </a:solidFill>
                <a:latin typeface="Montserrat" pitchFamily="2" charset="77"/>
              </a:rPr>
              <a:t> it is used in this way.</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Clustering based on DR == visual inspection of plot to identify clusters. </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Coloring observations by meta-information (i.e. cancer grade, drug treatment or cell type,…) </a:t>
            </a:r>
            <a:r>
              <a:rPr lang="en-US" sz="2600" b="1" i="1" dirty="0">
                <a:solidFill>
                  <a:srgbClr val="404040"/>
                </a:solidFill>
                <a:latin typeface="Montserrat" pitchFamily="2" charset="77"/>
              </a:rPr>
              <a:t>may</a:t>
            </a:r>
            <a:r>
              <a:rPr lang="en-US" sz="2600" dirty="0">
                <a:solidFill>
                  <a:srgbClr val="404040"/>
                </a:solidFill>
                <a:latin typeface="Montserrat" pitchFamily="2" charset="77"/>
              </a:rPr>
              <a:t> support ground truth.</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methods can have parameters which should be specified correctly as they will affect results.</a:t>
            </a:r>
          </a:p>
        </p:txBody>
      </p:sp>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1BAB2FF0-F0FF-C0B0-3DCF-7D83B82168FC}"/>
              </a:ext>
            </a:extLst>
          </p:cNvPr>
          <p:cNvSpPr txBox="1"/>
          <p:nvPr/>
        </p:nvSpPr>
        <p:spPr>
          <a:xfrm>
            <a:off x="2667000" y="1080000"/>
            <a:ext cx="129540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VISUAL CLUSTERING BASED ON DR </a:t>
            </a:r>
          </a:p>
        </p:txBody>
      </p:sp>
      <p:pic>
        <p:nvPicPr>
          <p:cNvPr id="8" name="Picture 7" descr="A close-up of several different colored spots&#10;&#10;Description automatically generated">
            <a:extLst>
              <a:ext uri="{FF2B5EF4-FFF2-40B4-BE49-F238E27FC236}">
                <a16:creationId xmlns:a16="http://schemas.microsoft.com/office/drawing/2014/main" id="{A1F165CF-0081-4969-AD11-B561ECCA2A83}"/>
              </a:ext>
            </a:extLst>
          </p:cNvPr>
          <p:cNvPicPr>
            <a:picLocks noChangeAspect="1"/>
          </p:cNvPicPr>
          <p:nvPr/>
        </p:nvPicPr>
        <p:blipFill rotWithShape="1">
          <a:blip r:embed="rId5">
            <a:extLst>
              <a:ext uri="{28A0092B-C50C-407E-A947-70E740481C1C}">
                <a14:useLocalDpi xmlns:a14="http://schemas.microsoft.com/office/drawing/2010/main" val="0"/>
              </a:ext>
            </a:extLst>
          </a:blip>
          <a:srcRect l="11828" t="1157" r="49462" b="1678"/>
          <a:stretch/>
        </p:blipFill>
        <p:spPr>
          <a:xfrm>
            <a:off x="14177227" y="3081278"/>
            <a:ext cx="2887545" cy="6737606"/>
          </a:xfrm>
          <a:prstGeom prst="rect">
            <a:avLst/>
          </a:prstGeom>
        </p:spPr>
      </p:pic>
      <p:sp>
        <p:nvSpPr>
          <p:cNvPr id="13" name="TextBox 12">
            <a:extLst>
              <a:ext uri="{FF2B5EF4-FFF2-40B4-BE49-F238E27FC236}">
                <a16:creationId xmlns:a16="http://schemas.microsoft.com/office/drawing/2014/main" id="{FAF8644F-2EE8-5C41-0FFC-ED7FA4530D3F}"/>
              </a:ext>
            </a:extLst>
          </p:cNvPr>
          <p:cNvSpPr txBox="1"/>
          <p:nvPr/>
        </p:nvSpPr>
        <p:spPr>
          <a:xfrm>
            <a:off x="10422566" y="9633347"/>
            <a:ext cx="3674434" cy="615553"/>
          </a:xfrm>
          <a:prstGeom prst="rect">
            <a:avLst/>
          </a:prstGeom>
          <a:noFill/>
        </p:spPr>
        <p:txBody>
          <a:bodyPr wrap="square">
            <a:spAutoFit/>
          </a:bodyPr>
          <a:lstStyle/>
          <a:p>
            <a:r>
              <a:rPr lang="en-GB" sz="1600" dirty="0"/>
              <a:t>Liu, Peng, et al. </a:t>
            </a:r>
            <a:r>
              <a:rPr lang="en-GB" sz="1600" i="1" dirty="0"/>
              <a:t>Frontiers in cell and developmental biology</a:t>
            </a:r>
            <a:r>
              <a:rPr lang="en-GB" sz="1600" dirty="0"/>
              <a:t> 8 (2020): 234</a:t>
            </a:r>
            <a:r>
              <a:rPr lang="en-GB" dirty="0"/>
              <a:t>.</a:t>
            </a:r>
            <a:endParaRPr lang="en-DK" dirty="0"/>
          </a:p>
        </p:txBody>
      </p:sp>
    </p:spTree>
    <p:extLst>
      <p:ext uri="{BB962C8B-B14F-4D97-AF65-F5344CB8AC3E}">
        <p14:creationId xmlns:p14="http://schemas.microsoft.com/office/powerpoint/2010/main" val="331875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BDADDAA5-3698-5BDC-78F9-ECC7D4C0A3E2}"/>
              </a:ext>
            </a:extLst>
          </p:cNvPr>
          <p:cNvSpPr/>
          <p:nvPr/>
        </p:nvSpPr>
        <p:spPr>
          <a:xfrm>
            <a:off x="0" y="512498"/>
            <a:ext cx="10347960" cy="201103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Freeform 4">
            <a:extLst>
              <a:ext uri="{FF2B5EF4-FFF2-40B4-BE49-F238E27FC236}">
                <a16:creationId xmlns:a16="http://schemas.microsoft.com/office/drawing/2014/main" id="{85EED54D-E66B-6B1B-9A47-08089AEDA63C}"/>
              </a:ext>
            </a:extLst>
          </p:cNvPr>
          <p:cNvSpPr/>
          <p:nvPr/>
        </p:nvSpPr>
        <p:spPr>
          <a:xfrm>
            <a:off x="10347960" y="1"/>
            <a:ext cx="7940040"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7" name="TextBox 7"/>
          <p:cNvSpPr txBox="1"/>
          <p:nvPr/>
        </p:nvSpPr>
        <p:spPr>
          <a:xfrm>
            <a:off x="2971800" y="1080000"/>
            <a:ext cx="46482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CLUSTERING</a:t>
            </a:r>
          </a:p>
        </p:txBody>
      </p:sp>
      <p:sp>
        <p:nvSpPr>
          <p:cNvPr id="6" name="TextBox 8">
            <a:extLst>
              <a:ext uri="{FF2B5EF4-FFF2-40B4-BE49-F238E27FC236}">
                <a16:creationId xmlns:a16="http://schemas.microsoft.com/office/drawing/2014/main" id="{2F1F760B-62FC-CE68-62B3-94BCEA46D455}"/>
              </a:ext>
            </a:extLst>
          </p:cNvPr>
          <p:cNvSpPr txBox="1"/>
          <p:nvPr/>
        </p:nvSpPr>
        <p:spPr>
          <a:xfrm>
            <a:off x="849271" y="3262258"/>
            <a:ext cx="8990076" cy="628601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Clustering</a:t>
            </a:r>
            <a:r>
              <a:rPr lang="en-US" sz="2600" dirty="0">
                <a:solidFill>
                  <a:srgbClr val="404040"/>
                </a:solidFill>
                <a:latin typeface="Montserrat" pitchFamily="2" charset="77"/>
              </a:rPr>
              <a:t> == type of </a:t>
            </a:r>
            <a:r>
              <a:rPr lang="en-US" sz="2600" b="1" dirty="0">
                <a:solidFill>
                  <a:srgbClr val="404040"/>
                </a:solidFill>
                <a:latin typeface="Montserrat" pitchFamily="2" charset="77"/>
              </a:rPr>
              <a:t>unsupervised learning</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Metric</a:t>
            </a:r>
            <a:r>
              <a:rPr lang="en-US" sz="2600" dirty="0">
                <a:solidFill>
                  <a:srgbClr val="404040"/>
                </a:solidFill>
                <a:latin typeface="Montserrat" pitchFamily="2" charset="77"/>
              </a:rPr>
              <a:t> to define </a:t>
            </a:r>
            <a:r>
              <a:rPr lang="en-US" sz="2600" b="1" dirty="0">
                <a:solidFill>
                  <a:srgbClr val="404040"/>
                </a:solidFill>
                <a:latin typeface="Montserrat" pitchFamily="2" charset="77"/>
              </a:rPr>
              <a:t>similarity</a:t>
            </a:r>
            <a:r>
              <a:rPr lang="en-US" sz="2600" dirty="0">
                <a:solidFill>
                  <a:srgbClr val="404040"/>
                </a:solidFill>
                <a:latin typeface="Montserrat" pitchFamily="2" charset="77"/>
              </a:rPr>
              <a:t> of observations.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Items of a group share features </a:t>
            </a:r>
            <a:r>
              <a:rPr lang="en-US" sz="2600" b="1" dirty="0">
                <a:solidFill>
                  <a:srgbClr val="404040"/>
                </a:solidFill>
                <a:latin typeface="Montserrat" pitchFamily="2" charset="77"/>
              </a:rPr>
              <a:t>that we care about</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RQ: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Optimal number of clusters for this dataset?</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What characterizes a certain cluster? </a:t>
            </a:r>
          </a:p>
          <a:p>
            <a:pPr marL="914400" lvl="1" indent="-457200">
              <a:lnSpc>
                <a:spcPts val="4480"/>
              </a:lnSpc>
              <a:buFont typeface="Arial" panose="020B0604020202020204" pitchFamily="34" charset="0"/>
              <a:buChar char="•"/>
            </a:pPr>
            <a:r>
              <a:rPr lang="en-US" sz="2600" dirty="0">
                <a:solidFill>
                  <a:srgbClr val="404040"/>
                </a:solidFill>
                <a:latin typeface="Montserrat"/>
              </a:rPr>
              <a:t>Which</a:t>
            </a:r>
            <a:r>
              <a:rPr lang="en-US" sz="2600" b="1" dirty="0">
                <a:solidFill>
                  <a:srgbClr val="404040"/>
                </a:solidFill>
                <a:latin typeface="Montserrat"/>
              </a:rPr>
              <a:t> </a:t>
            </a:r>
            <a:r>
              <a:rPr lang="en-US" sz="2600" dirty="0">
                <a:solidFill>
                  <a:srgbClr val="404040"/>
                </a:solidFill>
                <a:latin typeface="Montserrat"/>
              </a:rPr>
              <a:t>cluster does a new data point belong to?</a:t>
            </a:r>
          </a:p>
        </p:txBody>
      </p:sp>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luster&#10;&#10;Description automatically generated">
            <a:extLst>
              <a:ext uri="{FF2B5EF4-FFF2-40B4-BE49-F238E27FC236}">
                <a16:creationId xmlns:a16="http://schemas.microsoft.com/office/drawing/2014/main" id="{B8E9FA5D-9E60-E744-A019-921D0644B5AF}"/>
              </a:ext>
            </a:extLst>
          </p:cNvPr>
          <p:cNvPicPr>
            <a:picLocks noChangeAspect="1"/>
          </p:cNvPicPr>
          <p:nvPr/>
        </p:nvPicPr>
        <p:blipFill rotWithShape="1">
          <a:blip r:embed="rId5">
            <a:extLst>
              <a:ext uri="{28A0092B-C50C-407E-A947-70E740481C1C}">
                <a14:useLocalDpi xmlns:a14="http://schemas.microsoft.com/office/drawing/2010/main" val="0"/>
              </a:ext>
            </a:extLst>
          </a:blip>
          <a:srcRect l="10619" t="7499" r="3667" b="17501"/>
          <a:stretch/>
        </p:blipFill>
        <p:spPr>
          <a:xfrm>
            <a:off x="10820400" y="1205913"/>
            <a:ext cx="4934712" cy="4001118"/>
          </a:xfrm>
          <a:prstGeom prst="rect">
            <a:avLst/>
          </a:prstGeom>
        </p:spPr>
      </p:pic>
      <p:pic>
        <p:nvPicPr>
          <p:cNvPr id="18" name="Picture 17" descr="A diagram of a diagram of a number of dots&#10;&#10;Description automatically generated">
            <a:extLst>
              <a:ext uri="{FF2B5EF4-FFF2-40B4-BE49-F238E27FC236}">
                <a16:creationId xmlns:a16="http://schemas.microsoft.com/office/drawing/2014/main" id="{DF89C2EF-07E0-BB4E-4604-6BE5C22870FA}"/>
              </a:ext>
            </a:extLst>
          </p:cNvPr>
          <p:cNvPicPr>
            <a:picLocks noChangeAspect="1"/>
          </p:cNvPicPr>
          <p:nvPr/>
        </p:nvPicPr>
        <p:blipFill rotWithShape="1">
          <a:blip r:embed="rId6">
            <a:extLst>
              <a:ext uri="{28A0092B-C50C-407E-A947-70E740481C1C}">
                <a14:useLocalDpi xmlns:a14="http://schemas.microsoft.com/office/drawing/2010/main" val="0"/>
              </a:ext>
            </a:extLst>
          </a:blip>
          <a:srcRect t="14296"/>
          <a:stretch/>
        </p:blipFill>
        <p:spPr>
          <a:xfrm>
            <a:off x="10820400" y="7127790"/>
            <a:ext cx="6132576" cy="2646712"/>
          </a:xfrm>
          <a:prstGeom prst="rect">
            <a:avLst/>
          </a:prstGeom>
        </p:spPr>
      </p:pic>
      <p:sp>
        <p:nvSpPr>
          <p:cNvPr id="19" name="TextBox 21">
            <a:extLst>
              <a:ext uri="{FF2B5EF4-FFF2-40B4-BE49-F238E27FC236}">
                <a16:creationId xmlns:a16="http://schemas.microsoft.com/office/drawing/2014/main" id="{44702F52-BB0A-C3A0-B17A-5DD246FF610D}"/>
              </a:ext>
            </a:extLst>
          </p:cNvPr>
          <p:cNvSpPr txBox="1"/>
          <p:nvPr/>
        </p:nvSpPr>
        <p:spPr>
          <a:xfrm>
            <a:off x="14150788" y="1365627"/>
            <a:ext cx="3694176" cy="1138773"/>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Hierarchical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Complete linkage</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Ward’s method</a:t>
            </a:r>
          </a:p>
          <a:p>
            <a:pPr algn="ctr">
              <a:spcBef>
                <a:spcPct val="0"/>
              </a:spcBef>
            </a:pPr>
            <a:endParaRPr lang="en-US" b="1" spc="144" dirty="0">
              <a:solidFill>
                <a:srgbClr val="404040"/>
              </a:solidFill>
              <a:latin typeface="Montserrat" pitchFamily="2" charset="77"/>
            </a:endParaRPr>
          </a:p>
        </p:txBody>
      </p:sp>
      <p:sp>
        <p:nvSpPr>
          <p:cNvPr id="21" name="TextBox 21">
            <a:extLst>
              <a:ext uri="{FF2B5EF4-FFF2-40B4-BE49-F238E27FC236}">
                <a16:creationId xmlns:a16="http://schemas.microsoft.com/office/drawing/2014/main" id="{80A9245A-32CF-79EF-7229-9CFB70E47152}"/>
              </a:ext>
            </a:extLst>
          </p:cNvPr>
          <p:cNvSpPr txBox="1"/>
          <p:nvPr/>
        </p:nvSpPr>
        <p:spPr>
          <a:xfrm>
            <a:off x="14150788" y="5736523"/>
            <a:ext cx="3694176" cy="861774"/>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K-Means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Euclidean distance</a:t>
            </a:r>
          </a:p>
          <a:p>
            <a:pPr marL="285750" indent="-285750">
              <a:spcBef>
                <a:spcPct val="0"/>
              </a:spcBef>
              <a:buFont typeface="Arial" panose="020B0604020202020204" pitchFamily="34" charset="0"/>
              <a:buChar char="•"/>
            </a:pPr>
            <a:r>
              <a:rPr lang="en-US" spc="144" dirty="0" err="1">
                <a:solidFill>
                  <a:srgbClr val="404040"/>
                </a:solidFill>
                <a:latin typeface="Montserrat" pitchFamily="2" charset="77"/>
              </a:rPr>
              <a:t>Manhatten</a:t>
            </a:r>
            <a:r>
              <a:rPr lang="en-US" spc="144" dirty="0">
                <a:solidFill>
                  <a:srgbClr val="404040"/>
                </a:solidFill>
                <a:latin typeface="Montserrat" pitchFamily="2" charset="77"/>
              </a:rPr>
              <a:t> distance</a:t>
            </a:r>
          </a:p>
        </p:txBody>
      </p:sp>
    </p:spTree>
    <p:extLst>
      <p:ext uri="{BB962C8B-B14F-4D97-AF65-F5344CB8AC3E}">
        <p14:creationId xmlns:p14="http://schemas.microsoft.com/office/powerpoint/2010/main" val="318330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9982200" y="602995"/>
            <a:ext cx="830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TextBox 7">
            <a:extLst>
              <a:ext uri="{FF2B5EF4-FFF2-40B4-BE49-F238E27FC236}">
                <a16:creationId xmlns:a16="http://schemas.microsoft.com/office/drawing/2014/main" id="{D5642FBA-C1DE-6805-D18B-AF1C8ABABB2F}"/>
              </a:ext>
            </a:extLst>
          </p:cNvPr>
          <p:cNvSpPr txBox="1"/>
          <p:nvPr/>
        </p:nvSpPr>
        <p:spPr>
          <a:xfrm>
            <a:off x="6591300" y="1080000"/>
            <a:ext cx="51054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a:rPr>
              <a:t>CHALLENGES</a:t>
            </a:r>
            <a:endParaRPr lang="en-US" sz="5400" b="1" dirty="0">
              <a:solidFill>
                <a:srgbClr val="404040"/>
              </a:solidFill>
              <a:latin typeface="Montserrat" pitchFamily="2" charset="77"/>
            </a:endParaRPr>
          </a:p>
        </p:txBody>
      </p:sp>
      <p:sp>
        <p:nvSpPr>
          <p:cNvPr id="6" name="TextBox 8">
            <a:extLst>
              <a:ext uri="{FF2B5EF4-FFF2-40B4-BE49-F238E27FC236}">
                <a16:creationId xmlns:a16="http://schemas.microsoft.com/office/drawing/2014/main" id="{7EBFB2FB-7344-6592-11D9-ED967B6AA749}"/>
              </a:ext>
            </a:extLst>
          </p:cNvPr>
          <p:cNvSpPr txBox="1"/>
          <p:nvPr/>
        </p:nvSpPr>
        <p:spPr>
          <a:xfrm>
            <a:off x="762000" y="2954481"/>
            <a:ext cx="9296400" cy="6292300"/>
          </a:xfrm>
          <a:prstGeom prst="rect">
            <a:avLst/>
          </a:prstGeom>
        </p:spPr>
        <p:txBody>
          <a:bodyPr wrap="square" lIns="0" tIns="0" rIns="0" bIns="0" rtlCol="0" anchor="t">
            <a:spAutoFit/>
          </a:bodyPr>
          <a:lstStyle/>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How to define similarity?</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Human tendency to see clusters in randomness (clustering illusion)</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Algorithm may require the user to specify the number of clusters (chicken-and-egg problem)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clustering algorithms are powerful but can have unexpected behaviors! </a:t>
            </a:r>
          </a:p>
        </p:txBody>
      </p:sp>
      <p:pic>
        <p:nvPicPr>
          <p:cNvPr id="7" name="Picture 6" descr="A diagram of different types of data&#10;&#10;Description automatically generated">
            <a:extLst>
              <a:ext uri="{FF2B5EF4-FFF2-40B4-BE49-F238E27FC236}">
                <a16:creationId xmlns:a16="http://schemas.microsoft.com/office/drawing/2014/main" id="{C9760D30-43E4-7AA9-9B3A-ED9911E60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175" y="3236687"/>
            <a:ext cx="7027825" cy="5402640"/>
          </a:xfrm>
          <a:prstGeom prst="rect">
            <a:avLst/>
          </a:prstGeom>
        </p:spPr>
      </p:pic>
      <p:sp>
        <p:nvSpPr>
          <p:cNvPr id="9" name="TextBox 8">
            <a:extLst>
              <a:ext uri="{FF2B5EF4-FFF2-40B4-BE49-F238E27FC236}">
                <a16:creationId xmlns:a16="http://schemas.microsoft.com/office/drawing/2014/main" id="{C01BFD9F-2966-2BED-FF49-72E632F6BBAB}"/>
              </a:ext>
            </a:extLst>
          </p:cNvPr>
          <p:cNvSpPr txBox="1"/>
          <p:nvPr/>
        </p:nvSpPr>
        <p:spPr>
          <a:xfrm>
            <a:off x="10896600" y="9100340"/>
            <a:ext cx="5105400" cy="584775"/>
          </a:xfrm>
          <a:prstGeom prst="rect">
            <a:avLst/>
          </a:prstGeom>
          <a:noFill/>
        </p:spPr>
        <p:txBody>
          <a:bodyPr wrap="square">
            <a:spAutoFit/>
          </a:bodyPr>
          <a:lstStyle/>
          <a:p>
            <a:r>
              <a:rPr lang="en-GB" sz="1600" dirty="0" err="1"/>
              <a:t>Engl</a:t>
            </a:r>
            <a:r>
              <a:rPr lang="en-GB" sz="1600" dirty="0"/>
              <a:t>, Elisabeth, Peter </a:t>
            </a:r>
            <a:r>
              <a:rPr lang="en-GB" sz="1600" dirty="0" err="1"/>
              <a:t>Smittenaar</a:t>
            </a:r>
            <a:r>
              <a:rPr lang="en-GB" sz="1600" dirty="0"/>
              <a:t>, and </a:t>
            </a:r>
            <a:r>
              <a:rPr lang="en-GB" sz="1600" dirty="0" err="1"/>
              <a:t>Sema</a:t>
            </a:r>
            <a:r>
              <a:rPr lang="en-GB" sz="1600" dirty="0"/>
              <a:t> K. </a:t>
            </a:r>
            <a:r>
              <a:rPr lang="en-GB" sz="1600" dirty="0" err="1"/>
              <a:t>Sgaier</a:t>
            </a:r>
            <a:r>
              <a:rPr lang="en-GB" sz="1600" dirty="0"/>
              <a:t>. </a:t>
            </a:r>
            <a:r>
              <a:rPr lang="en-GB" sz="1600" i="1" dirty="0"/>
              <a:t>Gates Open Research</a:t>
            </a:r>
            <a:r>
              <a:rPr lang="en-GB" sz="1600" dirty="0"/>
              <a:t> 3 (2019).</a:t>
            </a:r>
            <a:endParaRPr lang="en-DK" sz="1600" dirty="0"/>
          </a:p>
        </p:txBody>
      </p:sp>
    </p:spTree>
    <p:extLst>
      <p:ext uri="{BB962C8B-B14F-4D97-AF65-F5344CB8AC3E}">
        <p14:creationId xmlns:p14="http://schemas.microsoft.com/office/powerpoint/2010/main" val="188140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FA7B5F4A-EC20-E51A-5634-893B9288B295}"/>
              </a:ext>
            </a:extLst>
          </p:cNvPr>
          <p:cNvSpPr txBox="1"/>
          <p:nvPr/>
        </p:nvSpPr>
        <p:spPr>
          <a:xfrm>
            <a:off x="-585773" y="1051718"/>
            <a:ext cx="1287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NETWORKS</a:t>
            </a:r>
          </a:p>
        </p:txBody>
      </p:sp>
      <p:sp>
        <p:nvSpPr>
          <p:cNvPr id="6" name="TextBox 8">
            <a:extLst>
              <a:ext uri="{FF2B5EF4-FFF2-40B4-BE49-F238E27FC236}">
                <a16:creationId xmlns:a16="http://schemas.microsoft.com/office/drawing/2014/main" id="{9F5463A8-6813-BDFE-2BCA-5AA6640C18D5}"/>
              </a:ext>
            </a:extLst>
          </p:cNvPr>
          <p:cNvSpPr txBox="1"/>
          <p:nvPr/>
        </p:nvSpPr>
        <p:spPr>
          <a:xfrm>
            <a:off x="1788997" y="3182701"/>
            <a:ext cx="8839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Neural Networks (NN) </a:t>
            </a:r>
            <a:r>
              <a:rPr lang="en-GB" sz="2600" dirty="0">
                <a:solidFill>
                  <a:srgbClr val="404040"/>
                </a:solidFill>
                <a:latin typeface="Montserrat" pitchFamily="2" charset="77"/>
              </a:rPr>
              <a:t>mimic the function and structure of the human brain</a:t>
            </a:r>
          </a:p>
          <a:p>
            <a:pPr marL="457200" indent="-457200">
              <a:lnSpc>
                <a:spcPts val="4480"/>
              </a:lnSpc>
              <a:buFont typeface="Arial" panose="020B0604020202020204" pitchFamily="34" charset="0"/>
              <a:buChar char="•"/>
            </a:pPr>
            <a:endParaRPr lang="en-GB"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GB" sz="2600" dirty="0">
                <a:solidFill>
                  <a:srgbClr val="404040"/>
                </a:solidFill>
                <a:latin typeface="Montserrat" pitchFamily="2" charset="77"/>
              </a:rPr>
              <a:t>NN can be either supervised or unsupervised</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We use NN for medical image analysis, genomics analysis, protein structure prediction, etc.</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a:rPr>
              <a:t>NN can be difficult to understand in detail but not in broad strokes, let's try…</a:t>
            </a:r>
          </a:p>
        </p:txBody>
      </p:sp>
      <p:grpSp>
        <p:nvGrpSpPr>
          <p:cNvPr id="21" name="Group 20">
            <a:extLst>
              <a:ext uri="{FF2B5EF4-FFF2-40B4-BE49-F238E27FC236}">
                <a16:creationId xmlns:a16="http://schemas.microsoft.com/office/drawing/2014/main" id="{A496DDC3-F8C4-131E-E9E9-A8D79A93ACC3}"/>
              </a:ext>
            </a:extLst>
          </p:cNvPr>
          <p:cNvGrpSpPr/>
          <p:nvPr/>
        </p:nvGrpSpPr>
        <p:grpSpPr>
          <a:xfrm>
            <a:off x="11506200" y="2448034"/>
            <a:ext cx="5590952" cy="6684391"/>
            <a:chOff x="11506200" y="2448034"/>
            <a:chExt cx="5590952" cy="6684391"/>
          </a:xfrm>
        </p:grpSpPr>
        <p:pic>
          <p:nvPicPr>
            <p:cNvPr id="5" name="Picture 4" descr="A diagram of a network&#10;&#10;Description automatically generated">
              <a:extLst>
                <a:ext uri="{FF2B5EF4-FFF2-40B4-BE49-F238E27FC236}">
                  <a16:creationId xmlns:a16="http://schemas.microsoft.com/office/drawing/2014/main" id="{F8B618CB-2435-16EF-8382-E9C92F38D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7" name="Oval 6">
              <a:extLst>
                <a:ext uri="{FF2B5EF4-FFF2-40B4-BE49-F238E27FC236}">
                  <a16:creationId xmlns:a16="http://schemas.microsoft.com/office/drawing/2014/main" id="{1045262D-21BB-6E8C-479A-54D322B12059}"/>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Oval 12">
              <a:extLst>
                <a:ext uri="{FF2B5EF4-FFF2-40B4-BE49-F238E27FC236}">
                  <a16:creationId xmlns:a16="http://schemas.microsoft.com/office/drawing/2014/main" id="{CCF67E33-6539-E202-B8BD-65E230080D6D}"/>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Oval 13">
              <a:extLst>
                <a:ext uri="{FF2B5EF4-FFF2-40B4-BE49-F238E27FC236}">
                  <a16:creationId xmlns:a16="http://schemas.microsoft.com/office/drawing/2014/main" id="{0A1FFB78-55D3-8C9B-E5D7-F426C709A512}"/>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Oval 14">
              <a:extLst>
                <a:ext uri="{FF2B5EF4-FFF2-40B4-BE49-F238E27FC236}">
                  <a16:creationId xmlns:a16="http://schemas.microsoft.com/office/drawing/2014/main" id="{265A7124-F412-23D9-2EAB-A671C00A0503}"/>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Oval 15">
              <a:extLst>
                <a:ext uri="{FF2B5EF4-FFF2-40B4-BE49-F238E27FC236}">
                  <a16:creationId xmlns:a16="http://schemas.microsoft.com/office/drawing/2014/main" id="{FB0A8585-6554-88F0-6690-19CCF06F3C09}"/>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7" name="Oval 16">
              <a:extLst>
                <a:ext uri="{FF2B5EF4-FFF2-40B4-BE49-F238E27FC236}">
                  <a16:creationId xmlns:a16="http://schemas.microsoft.com/office/drawing/2014/main" id="{4061DE63-41A7-E7B6-C362-FA7CDF345904}"/>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Oval 17">
              <a:extLst>
                <a:ext uri="{FF2B5EF4-FFF2-40B4-BE49-F238E27FC236}">
                  <a16:creationId xmlns:a16="http://schemas.microsoft.com/office/drawing/2014/main" id="{799B0DB0-8E19-AA69-62BF-94360BA960E2}"/>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Oval 18">
              <a:extLst>
                <a:ext uri="{FF2B5EF4-FFF2-40B4-BE49-F238E27FC236}">
                  <a16:creationId xmlns:a16="http://schemas.microsoft.com/office/drawing/2014/main" id="{D095BD80-B58A-7BF1-4591-1BA8D033E2AE}"/>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Oval 19">
              <a:extLst>
                <a:ext uri="{FF2B5EF4-FFF2-40B4-BE49-F238E27FC236}">
                  <a16:creationId xmlns:a16="http://schemas.microsoft.com/office/drawing/2014/main" id="{A117BDCC-1D1A-7F5A-9D2B-B76F7ED5D213}"/>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02318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8">
            <a:extLst>
              <a:ext uri="{FF2B5EF4-FFF2-40B4-BE49-F238E27FC236}">
                <a16:creationId xmlns:a16="http://schemas.microsoft.com/office/drawing/2014/main" id="{D041CE3B-B8A6-C828-CC28-6ABFEB4F4008}"/>
              </a:ext>
            </a:extLst>
          </p:cNvPr>
          <p:cNvSpPr txBox="1"/>
          <p:nvPr/>
        </p:nvSpPr>
        <p:spPr>
          <a:xfrm>
            <a:off x="1467509" y="2663551"/>
            <a:ext cx="8044865" cy="686309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Input layer: </a:t>
            </a:r>
            <a:r>
              <a:rPr lang="en-US" sz="2600" dirty="0">
                <a:solidFill>
                  <a:srgbClr val="404040"/>
                </a:solidFill>
                <a:latin typeface="Montserrat" pitchFamily="2" charset="77"/>
              </a:rPr>
              <a:t>Data goes in (i.e. patient biometrics,  expression data, medical images)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Hidden layer: </a:t>
            </a:r>
            <a:r>
              <a:rPr lang="en-US" sz="2600" dirty="0">
                <a:solidFill>
                  <a:srgbClr val="404040"/>
                </a:solidFill>
                <a:latin typeface="Montserrat" pitchFamily="2" charset="77"/>
              </a:rPr>
              <a:t>The model learns data patterns.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This is where the computation is performed.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Many hidden layers == deep neural network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Output layer: </a:t>
            </a:r>
            <a:r>
              <a:rPr lang="en-US" sz="2600" dirty="0">
                <a:solidFill>
                  <a:srgbClr val="404040"/>
                </a:solidFill>
                <a:latin typeface="Montserrat" pitchFamily="2" charset="77"/>
              </a:rPr>
              <a:t>Samples are classified as either cancer or healthy.</a:t>
            </a:r>
          </a:p>
        </p:txBody>
      </p:sp>
      <p:sp>
        <p:nvSpPr>
          <p:cNvPr id="4" name="TextBox 7">
            <a:extLst>
              <a:ext uri="{FF2B5EF4-FFF2-40B4-BE49-F238E27FC236}">
                <a16:creationId xmlns:a16="http://schemas.microsoft.com/office/drawing/2014/main" id="{1AC8FDE3-0D84-B873-094B-799553FA1375}"/>
              </a:ext>
            </a:extLst>
          </p:cNvPr>
          <p:cNvSpPr txBox="1"/>
          <p:nvPr/>
        </p:nvSpPr>
        <p:spPr>
          <a:xfrm>
            <a:off x="1143000" y="1080000"/>
            <a:ext cx="15901973"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 FOR CLASSIFICATION</a:t>
            </a:r>
          </a:p>
        </p:txBody>
      </p:sp>
      <p:grpSp>
        <p:nvGrpSpPr>
          <p:cNvPr id="8" name="Group 7">
            <a:extLst>
              <a:ext uri="{FF2B5EF4-FFF2-40B4-BE49-F238E27FC236}">
                <a16:creationId xmlns:a16="http://schemas.microsoft.com/office/drawing/2014/main" id="{85F05B7F-5F5F-F666-6D44-E7A52980AD6F}"/>
              </a:ext>
            </a:extLst>
          </p:cNvPr>
          <p:cNvGrpSpPr>
            <a:grpSpLocks noChangeAspect="1"/>
          </p:cNvGrpSpPr>
          <p:nvPr/>
        </p:nvGrpSpPr>
        <p:grpSpPr>
          <a:xfrm>
            <a:off x="9601200" y="2691006"/>
            <a:ext cx="8071641" cy="6872094"/>
            <a:chOff x="8963584" y="1699806"/>
            <a:chExt cx="9375295" cy="7982009"/>
          </a:xfrm>
        </p:grpSpPr>
        <p:grpSp>
          <p:nvGrpSpPr>
            <p:cNvPr id="12" name="Group 11">
              <a:extLst>
                <a:ext uri="{FF2B5EF4-FFF2-40B4-BE49-F238E27FC236}">
                  <a16:creationId xmlns:a16="http://schemas.microsoft.com/office/drawing/2014/main" id="{76B729DE-D964-A1AD-3A00-1DD7AB03B9F9}"/>
                </a:ext>
              </a:extLst>
            </p:cNvPr>
            <p:cNvGrpSpPr/>
            <p:nvPr/>
          </p:nvGrpSpPr>
          <p:grpSpPr>
            <a:xfrm>
              <a:off x="11201400" y="2448034"/>
              <a:ext cx="5590952" cy="6684391"/>
              <a:chOff x="11506200" y="2448034"/>
              <a:chExt cx="5590952" cy="6684391"/>
            </a:xfrm>
          </p:grpSpPr>
          <p:pic>
            <p:nvPicPr>
              <p:cNvPr id="37" name="Picture 36" descr="A diagram of a network&#10;&#10;Description automatically generated">
                <a:extLst>
                  <a:ext uri="{FF2B5EF4-FFF2-40B4-BE49-F238E27FC236}">
                    <a16:creationId xmlns:a16="http://schemas.microsoft.com/office/drawing/2014/main" id="{BE544672-7E3F-62B2-6554-D53AC336BC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38" name="Oval 37">
                <a:extLst>
                  <a:ext uri="{FF2B5EF4-FFF2-40B4-BE49-F238E27FC236}">
                    <a16:creationId xmlns:a16="http://schemas.microsoft.com/office/drawing/2014/main" id="{DD3C2071-EEE9-806E-373E-215270B6647F}"/>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F2F664E5-568B-1D2F-E222-352D341C668C}"/>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Oval 39">
                <a:extLst>
                  <a:ext uri="{FF2B5EF4-FFF2-40B4-BE49-F238E27FC236}">
                    <a16:creationId xmlns:a16="http://schemas.microsoft.com/office/drawing/2014/main" id="{562F14A0-89E0-49AF-DA9F-E601EB1366A9}"/>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1" name="Oval 40">
                <a:extLst>
                  <a:ext uri="{FF2B5EF4-FFF2-40B4-BE49-F238E27FC236}">
                    <a16:creationId xmlns:a16="http://schemas.microsoft.com/office/drawing/2014/main" id="{B0F4FE9C-BDBF-CC7F-E3A0-5BD70C6E2C87}"/>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Oval 41">
                <a:extLst>
                  <a:ext uri="{FF2B5EF4-FFF2-40B4-BE49-F238E27FC236}">
                    <a16:creationId xmlns:a16="http://schemas.microsoft.com/office/drawing/2014/main" id="{4457AFC2-6186-FB50-9C21-BB7CDE8B1618}"/>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Oval 42">
                <a:extLst>
                  <a:ext uri="{FF2B5EF4-FFF2-40B4-BE49-F238E27FC236}">
                    <a16:creationId xmlns:a16="http://schemas.microsoft.com/office/drawing/2014/main" id="{DCEBFB4B-B95D-1D67-3FBD-2E6FCBF16DBC}"/>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Oval 43">
                <a:extLst>
                  <a:ext uri="{FF2B5EF4-FFF2-40B4-BE49-F238E27FC236}">
                    <a16:creationId xmlns:a16="http://schemas.microsoft.com/office/drawing/2014/main" id="{1A20424C-408F-7DF9-0FB8-DD44562624B9}"/>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5" name="Oval 44">
                <a:extLst>
                  <a:ext uri="{FF2B5EF4-FFF2-40B4-BE49-F238E27FC236}">
                    <a16:creationId xmlns:a16="http://schemas.microsoft.com/office/drawing/2014/main" id="{A78D1A0E-B0B5-BFB7-B4E3-A74D310CE4A5}"/>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6" name="Oval 45">
                <a:extLst>
                  <a:ext uri="{FF2B5EF4-FFF2-40B4-BE49-F238E27FC236}">
                    <a16:creationId xmlns:a16="http://schemas.microsoft.com/office/drawing/2014/main" id="{4FCA6C08-2734-2AD6-753F-3719B242156C}"/>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22" name="Straight Arrow Connector 21">
              <a:extLst>
                <a:ext uri="{FF2B5EF4-FFF2-40B4-BE49-F238E27FC236}">
                  <a16:creationId xmlns:a16="http://schemas.microsoft.com/office/drawing/2014/main" id="{B7B95757-A9CB-1E63-FE1B-158B2E499D6F}"/>
                </a:ext>
              </a:extLst>
            </p:cNvPr>
            <p:cNvCxnSpPr/>
            <p:nvPr/>
          </p:nvCxnSpPr>
          <p:spPr>
            <a:xfrm>
              <a:off x="11554048" y="2149508"/>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A7ABB9-414D-83C3-B4DF-73D17516602C}"/>
                </a:ext>
              </a:extLst>
            </p:cNvPr>
            <p:cNvCxnSpPr>
              <a:cxnSpLocks/>
            </p:cNvCxnSpPr>
            <p:nvPr/>
          </p:nvCxnSpPr>
          <p:spPr>
            <a:xfrm flipH="1">
              <a:off x="11582780" y="9119597"/>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DA68AD50-A36E-606D-AB71-9414668E2374}"/>
                </a:ext>
              </a:extLst>
            </p:cNvPr>
            <p:cNvSpPr txBox="1"/>
            <p:nvPr/>
          </p:nvSpPr>
          <p:spPr>
            <a:xfrm>
              <a:off x="9183634" y="5780073"/>
              <a:ext cx="1628855"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BMI</a:t>
              </a:r>
            </a:p>
          </p:txBody>
        </p:sp>
        <p:sp>
          <p:nvSpPr>
            <p:cNvPr id="25" name="TextBox 8">
              <a:extLst>
                <a:ext uri="{FF2B5EF4-FFF2-40B4-BE49-F238E27FC236}">
                  <a16:creationId xmlns:a16="http://schemas.microsoft.com/office/drawing/2014/main" id="{5E8AEFA4-D818-E5D1-0C8B-429F1DB23306}"/>
                </a:ext>
              </a:extLst>
            </p:cNvPr>
            <p:cNvSpPr txBox="1"/>
            <p:nvPr/>
          </p:nvSpPr>
          <p:spPr>
            <a:xfrm>
              <a:off x="9981161" y="9360078"/>
              <a:ext cx="760871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Back Propagation == Networks learns using errors</a:t>
              </a:r>
            </a:p>
          </p:txBody>
        </p:sp>
        <p:sp>
          <p:nvSpPr>
            <p:cNvPr id="26" name="TextBox 8">
              <a:extLst>
                <a:ext uri="{FF2B5EF4-FFF2-40B4-BE49-F238E27FC236}">
                  <a16:creationId xmlns:a16="http://schemas.microsoft.com/office/drawing/2014/main" id="{5F54BF1E-A1A0-C019-38CA-841BCFCA727A}"/>
                </a:ext>
              </a:extLst>
            </p:cNvPr>
            <p:cNvSpPr txBox="1"/>
            <p:nvPr/>
          </p:nvSpPr>
          <p:spPr>
            <a:xfrm>
              <a:off x="9156509" y="5313600"/>
              <a:ext cx="165019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Age</a:t>
              </a:r>
            </a:p>
          </p:txBody>
        </p:sp>
        <p:sp>
          <p:nvSpPr>
            <p:cNvPr id="27" name="TextBox 8">
              <a:extLst>
                <a:ext uri="{FF2B5EF4-FFF2-40B4-BE49-F238E27FC236}">
                  <a16:creationId xmlns:a16="http://schemas.microsoft.com/office/drawing/2014/main" id="{535B79ED-4BF7-54F9-3C03-78383C9117C5}"/>
                </a:ext>
              </a:extLst>
            </p:cNvPr>
            <p:cNvSpPr txBox="1"/>
            <p:nvPr/>
          </p:nvSpPr>
          <p:spPr>
            <a:xfrm>
              <a:off x="9156509" y="4856842"/>
              <a:ext cx="1866900" cy="321737"/>
            </a:xfrm>
            <a:prstGeom prst="rect">
              <a:avLst/>
            </a:prstGeom>
          </p:spPr>
          <p:txBody>
            <a:bodyPr wrap="square" lIns="0" tIns="0" rIns="0" bIns="0" rtlCol="0" anchor="t">
              <a:spAutoFit/>
            </a:bodyPr>
            <a:lstStyle/>
            <a:p>
              <a:r>
                <a:rPr lang="en-US" b="1" dirty="0" err="1">
                  <a:solidFill>
                    <a:srgbClr val="404040"/>
                  </a:solidFill>
                  <a:latin typeface="Montserrat" pitchFamily="2" charset="77"/>
                </a:rPr>
                <a:t>Gly</a:t>
              </a:r>
              <a:r>
                <a:rPr lang="en-US" b="1" dirty="0">
                  <a:solidFill>
                    <a:srgbClr val="404040"/>
                  </a:solidFill>
                  <a:latin typeface="Montserrat" pitchFamily="2" charset="77"/>
                </a:rPr>
                <a:t>. Level</a:t>
              </a:r>
            </a:p>
          </p:txBody>
        </p:sp>
        <p:sp>
          <p:nvSpPr>
            <p:cNvPr id="28" name="TextBox 8">
              <a:extLst>
                <a:ext uri="{FF2B5EF4-FFF2-40B4-BE49-F238E27FC236}">
                  <a16:creationId xmlns:a16="http://schemas.microsoft.com/office/drawing/2014/main" id="{A67F9B39-8437-826E-7BC9-BD86AAB0E2E0}"/>
                </a:ext>
              </a:extLst>
            </p:cNvPr>
            <p:cNvSpPr txBox="1"/>
            <p:nvPr/>
          </p:nvSpPr>
          <p:spPr>
            <a:xfrm>
              <a:off x="16914623" y="6009501"/>
              <a:ext cx="1424256"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Diabetes</a:t>
              </a:r>
            </a:p>
          </p:txBody>
        </p:sp>
        <p:sp>
          <p:nvSpPr>
            <p:cNvPr id="29" name="TextBox 8">
              <a:extLst>
                <a:ext uri="{FF2B5EF4-FFF2-40B4-BE49-F238E27FC236}">
                  <a16:creationId xmlns:a16="http://schemas.microsoft.com/office/drawing/2014/main" id="{F34DD2EA-568E-B737-AEC2-57B0C3891260}"/>
                </a:ext>
              </a:extLst>
            </p:cNvPr>
            <p:cNvSpPr txBox="1"/>
            <p:nvPr/>
          </p:nvSpPr>
          <p:spPr>
            <a:xfrm>
              <a:off x="16914623" y="5399902"/>
              <a:ext cx="119084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Healthy</a:t>
              </a:r>
            </a:p>
          </p:txBody>
        </p:sp>
        <p:cxnSp>
          <p:nvCxnSpPr>
            <p:cNvPr id="30" name="Straight Arrow Connector 29">
              <a:extLst>
                <a:ext uri="{FF2B5EF4-FFF2-40B4-BE49-F238E27FC236}">
                  <a16:creationId xmlns:a16="http://schemas.microsoft.com/office/drawing/2014/main" id="{1A1251DC-AE88-C0F4-CB47-5D7DDCF69558}"/>
                </a:ext>
              </a:extLst>
            </p:cNvPr>
            <p:cNvCxnSpPr>
              <a:cxnSpLocks/>
            </p:cNvCxnSpPr>
            <p:nvPr/>
          </p:nvCxnSpPr>
          <p:spPr>
            <a:xfrm>
              <a:off x="10290543" y="6376506"/>
              <a:ext cx="853309" cy="8672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BF9195-E892-44A4-9568-9B931A2F3370}"/>
                </a:ext>
              </a:extLst>
            </p:cNvPr>
            <p:cNvCxnSpPr>
              <a:cxnSpLocks/>
            </p:cNvCxnSpPr>
            <p:nvPr/>
          </p:nvCxnSpPr>
          <p:spPr>
            <a:xfrm>
              <a:off x="10290543" y="5513944"/>
              <a:ext cx="732865" cy="0"/>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82CFAA-89DF-A8FF-4C9A-E8718BB9F8DE}"/>
                </a:ext>
              </a:extLst>
            </p:cNvPr>
            <p:cNvCxnSpPr>
              <a:cxnSpLocks/>
            </p:cNvCxnSpPr>
            <p:nvPr/>
          </p:nvCxnSpPr>
          <p:spPr>
            <a:xfrm flipV="1">
              <a:off x="10247171" y="4070010"/>
              <a:ext cx="776237" cy="5188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8">
              <a:extLst>
                <a:ext uri="{FF2B5EF4-FFF2-40B4-BE49-F238E27FC236}">
                  <a16:creationId xmlns:a16="http://schemas.microsoft.com/office/drawing/2014/main" id="{57A299D4-DCAA-84F3-7BF4-C69280DC3B2A}"/>
                </a:ext>
              </a:extLst>
            </p:cNvPr>
            <p:cNvSpPr txBox="1"/>
            <p:nvPr/>
          </p:nvSpPr>
          <p:spPr>
            <a:xfrm>
              <a:off x="10952313" y="1699806"/>
              <a:ext cx="5956214"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Forward Propagation == network predicts</a:t>
              </a:r>
            </a:p>
          </p:txBody>
        </p:sp>
        <p:cxnSp>
          <p:nvCxnSpPr>
            <p:cNvPr id="34" name="Straight Arrow Connector 33">
              <a:extLst>
                <a:ext uri="{FF2B5EF4-FFF2-40B4-BE49-F238E27FC236}">
                  <a16:creationId xmlns:a16="http://schemas.microsoft.com/office/drawing/2014/main" id="{272D97CE-BFAA-D781-3ADF-CBBA54F0EDBF}"/>
                </a:ext>
              </a:extLst>
            </p:cNvPr>
            <p:cNvCxnSpPr>
              <a:cxnSpLocks/>
            </p:cNvCxnSpPr>
            <p:nvPr/>
          </p:nvCxnSpPr>
          <p:spPr>
            <a:xfrm>
              <a:off x="16908527" y="4987878"/>
              <a:ext cx="507176" cy="311317"/>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91E8B5-743B-6252-DB0E-9A63EF1F418A}"/>
                </a:ext>
              </a:extLst>
            </p:cNvPr>
            <p:cNvCxnSpPr>
              <a:cxnSpLocks/>
            </p:cNvCxnSpPr>
            <p:nvPr/>
          </p:nvCxnSpPr>
          <p:spPr>
            <a:xfrm flipV="1">
              <a:off x="16908527" y="6325709"/>
              <a:ext cx="507176" cy="346457"/>
            </a:xfrm>
            <a:prstGeom prst="straightConnector1">
              <a:avLst/>
            </a:prstGeom>
            <a:ln>
              <a:solidFill>
                <a:srgbClr val="404040">
                  <a:alpha val="89804"/>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93F09-C7AB-138F-637E-421DB22DF311}"/>
                </a:ext>
              </a:extLst>
            </p:cNvPr>
            <p:cNvSpPr/>
            <p:nvPr/>
          </p:nvSpPr>
          <p:spPr>
            <a:xfrm>
              <a:off x="8963584" y="4755644"/>
              <a:ext cx="1623745" cy="1447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22590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9329748" y="663917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5" name="Freeform 9">
            <a:extLst>
              <a:ext uri="{FF2B5EF4-FFF2-40B4-BE49-F238E27FC236}">
                <a16:creationId xmlns:a16="http://schemas.microsoft.com/office/drawing/2014/main" id="{FCE8AA5E-EA87-4183-698F-6A2EE8E07F13}"/>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25" name="Rectangle 33">
            <a:extLst>
              <a:ext uri="{FF2B5EF4-FFF2-40B4-BE49-F238E27FC236}">
                <a16:creationId xmlns:a16="http://schemas.microsoft.com/office/drawing/2014/main" id="{D57CD901-6A37-7F42-E200-53E9037BA91E}"/>
              </a:ext>
            </a:extLst>
          </p:cNvPr>
          <p:cNvSpPr txBox="1"/>
          <p:nvPr/>
        </p:nvSpPr>
        <p:spPr>
          <a:xfrm>
            <a:off x="10039511" y="5384461"/>
            <a:ext cx="260968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29" name="Shape">
            <a:extLst>
              <a:ext uri="{FF2B5EF4-FFF2-40B4-BE49-F238E27FC236}">
                <a16:creationId xmlns:a16="http://schemas.microsoft.com/office/drawing/2014/main" id="{64F731CA-5CD7-A823-F966-4E228003D6C6}"/>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30" name="TextBox 3">
            <a:extLst>
              <a:ext uri="{FF2B5EF4-FFF2-40B4-BE49-F238E27FC236}">
                <a16:creationId xmlns:a16="http://schemas.microsoft.com/office/drawing/2014/main" id="{24DE9F5F-1056-6A9D-31A2-DAA74DAF3E29}"/>
              </a:ext>
            </a:extLst>
          </p:cNvPr>
          <p:cNvSpPr txBox="1"/>
          <p:nvPr/>
        </p:nvSpPr>
        <p:spPr>
          <a:xfrm>
            <a:off x="3786753" y="1080000"/>
            <a:ext cx="10285968"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Tree>
    <p:extLst>
      <p:ext uri="{BB962C8B-B14F-4D97-AF65-F5344CB8AC3E}">
        <p14:creationId xmlns:p14="http://schemas.microsoft.com/office/powerpoint/2010/main" val="119606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05C9BA98-CBAC-5F41-CF61-D9E810FAE586}"/>
              </a:ext>
            </a:extLst>
          </p:cNvPr>
          <p:cNvSpPr/>
          <p:nvPr/>
        </p:nvSpPr>
        <p:spPr>
          <a:xfrm>
            <a:off x="-15467" y="0"/>
            <a:ext cx="9159467"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7">
            <a:extLst>
              <a:ext uri="{FF2B5EF4-FFF2-40B4-BE49-F238E27FC236}">
                <a16:creationId xmlns:a16="http://schemas.microsoft.com/office/drawing/2014/main" id="{1AC8FDE3-0D84-B873-094B-799553FA1375}"/>
              </a:ext>
            </a:extLst>
          </p:cNvPr>
          <p:cNvSpPr txBox="1"/>
          <p:nvPr/>
        </p:nvSpPr>
        <p:spPr>
          <a:xfrm>
            <a:off x="1299579" y="575781"/>
            <a:ext cx="6529373"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MEDICAL IMAGE ANALYSIS</a:t>
            </a:r>
          </a:p>
        </p:txBody>
      </p:sp>
      <p:sp>
        <p:nvSpPr>
          <p:cNvPr id="57" name="TextBox 8">
            <a:extLst>
              <a:ext uri="{FF2B5EF4-FFF2-40B4-BE49-F238E27FC236}">
                <a16:creationId xmlns:a16="http://schemas.microsoft.com/office/drawing/2014/main" id="{9B7B4DBC-9037-2DD1-79D8-579FF04F6CE1}"/>
              </a:ext>
            </a:extLst>
          </p:cNvPr>
          <p:cNvSpPr txBox="1"/>
          <p:nvPr/>
        </p:nvSpPr>
        <p:spPr>
          <a:xfrm>
            <a:off x="811766" y="4039084"/>
            <a:ext cx="7951234"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There are different architectures of neural networks (NNs).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neural networks are good for different data and tasks.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NNs for </a:t>
            </a:r>
            <a:r>
              <a:rPr lang="en-US" sz="2600" b="1" dirty="0">
                <a:solidFill>
                  <a:srgbClr val="404040"/>
                </a:solidFill>
                <a:latin typeface="Montserrat" pitchFamily="2" charset="77"/>
              </a:rPr>
              <a:t>medical image </a:t>
            </a:r>
            <a:r>
              <a:rPr lang="en-US" sz="2600" dirty="0">
                <a:solidFill>
                  <a:srgbClr val="404040"/>
                </a:solidFill>
                <a:latin typeface="Montserrat" pitchFamily="2" charset="77"/>
              </a:rPr>
              <a:t>analysis are often </a:t>
            </a:r>
            <a:r>
              <a:rPr lang="en-US" sz="2600" i="1" dirty="0">
                <a:solidFill>
                  <a:srgbClr val="404040"/>
                </a:solidFill>
                <a:latin typeface="Montserrat" pitchFamily="2" charset="77"/>
              </a:rPr>
              <a:t>convolutional neural networks (CNNs)</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Transformer models are extremely powerful.</a:t>
            </a:r>
          </a:p>
        </p:txBody>
      </p:sp>
      <p:pic>
        <p:nvPicPr>
          <p:cNvPr id="59" name="Graphic 58" descr="Brain with solid fill">
            <a:extLst>
              <a:ext uri="{FF2B5EF4-FFF2-40B4-BE49-F238E27FC236}">
                <a16:creationId xmlns:a16="http://schemas.microsoft.com/office/drawing/2014/main" id="{C0189634-6903-6D2C-022E-4C2225929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0000" y="2400300"/>
            <a:ext cx="1428144" cy="1428144"/>
          </a:xfrm>
          <a:prstGeom prst="rect">
            <a:avLst/>
          </a:prstGeom>
        </p:spPr>
      </p:pic>
      <p:grpSp>
        <p:nvGrpSpPr>
          <p:cNvPr id="72" name="Group 71">
            <a:extLst>
              <a:ext uri="{FF2B5EF4-FFF2-40B4-BE49-F238E27FC236}">
                <a16:creationId xmlns:a16="http://schemas.microsoft.com/office/drawing/2014/main" id="{8D461BB9-ADEA-3131-ED67-D9A094F6E531}"/>
              </a:ext>
            </a:extLst>
          </p:cNvPr>
          <p:cNvGrpSpPr>
            <a:grpSpLocks noChangeAspect="1"/>
          </p:cNvGrpSpPr>
          <p:nvPr/>
        </p:nvGrpSpPr>
        <p:grpSpPr>
          <a:xfrm>
            <a:off x="9356842" y="5606464"/>
            <a:ext cx="8431800" cy="3640317"/>
            <a:chOff x="1014427" y="5162130"/>
            <a:chExt cx="10761553" cy="4646156"/>
          </a:xfrm>
        </p:grpSpPr>
        <p:pic>
          <p:nvPicPr>
            <p:cNvPr id="16" name="Picture 15" descr="A diagram of different colored blocks&#10;&#10;Description automatically generated">
              <a:extLst>
                <a:ext uri="{FF2B5EF4-FFF2-40B4-BE49-F238E27FC236}">
                  <a16:creationId xmlns:a16="http://schemas.microsoft.com/office/drawing/2014/main" id="{43581210-9086-AE9C-8E83-4E30156B8C2F}"/>
                </a:ext>
              </a:extLst>
            </p:cNvPr>
            <p:cNvPicPr>
              <a:picLocks noChangeAspect="1"/>
            </p:cNvPicPr>
            <p:nvPr/>
          </p:nvPicPr>
          <p:blipFill rotWithShape="1">
            <a:blip r:embed="rId7">
              <a:extLst>
                <a:ext uri="{28A0092B-C50C-407E-A947-70E740481C1C}">
                  <a14:useLocalDpi xmlns:a14="http://schemas.microsoft.com/office/drawing/2010/main" val="0"/>
                </a:ext>
              </a:extLst>
            </a:blip>
            <a:srcRect t="9384" r="5884" b="19100"/>
            <a:stretch/>
          </p:blipFill>
          <p:spPr>
            <a:xfrm>
              <a:off x="1014427" y="6210300"/>
              <a:ext cx="10761553" cy="3597986"/>
            </a:xfrm>
            <a:prstGeom prst="rect">
              <a:avLst/>
            </a:prstGeom>
          </p:spPr>
        </p:pic>
        <p:sp>
          <p:nvSpPr>
            <p:cNvPr id="49" name="Rectangle 48">
              <a:extLst>
                <a:ext uri="{FF2B5EF4-FFF2-40B4-BE49-F238E27FC236}">
                  <a16:creationId xmlns:a16="http://schemas.microsoft.com/office/drawing/2014/main" id="{83C3334F-6888-EA99-FAB7-21B96396DDDF}"/>
                </a:ext>
              </a:extLst>
            </p:cNvPr>
            <p:cNvSpPr/>
            <p:nvPr/>
          </p:nvSpPr>
          <p:spPr>
            <a:xfrm>
              <a:off x="3387987" y="6210300"/>
              <a:ext cx="8125633" cy="4106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0" name="Rectangle 49">
              <a:extLst>
                <a:ext uri="{FF2B5EF4-FFF2-40B4-BE49-F238E27FC236}">
                  <a16:creationId xmlns:a16="http://schemas.microsoft.com/office/drawing/2014/main" id="{CBA96A1A-A026-0BE4-B711-3F4801C5F7D1}"/>
                </a:ext>
              </a:extLst>
            </p:cNvPr>
            <p:cNvSpPr/>
            <p:nvPr/>
          </p:nvSpPr>
          <p:spPr>
            <a:xfrm>
              <a:off x="5613733" y="6525879"/>
              <a:ext cx="2072933" cy="6250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0" name="TextBox 8">
              <a:extLst>
                <a:ext uri="{FF2B5EF4-FFF2-40B4-BE49-F238E27FC236}">
                  <a16:creationId xmlns:a16="http://schemas.microsoft.com/office/drawing/2014/main" id="{CCC5774F-D899-D82D-5313-B0B5F05CBE08}"/>
                </a:ext>
              </a:extLst>
            </p:cNvPr>
            <p:cNvSpPr txBox="1"/>
            <p:nvPr/>
          </p:nvSpPr>
          <p:spPr>
            <a:xfrm>
              <a:off x="3377217" y="5162130"/>
              <a:ext cx="6617278" cy="633253"/>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CONVOLUTIONAL NEURAL NETWORK</a:t>
              </a:r>
            </a:p>
          </p:txBody>
        </p:sp>
        <p:sp>
          <p:nvSpPr>
            <p:cNvPr id="62" name="Rectangle 61">
              <a:extLst>
                <a:ext uri="{FF2B5EF4-FFF2-40B4-BE49-F238E27FC236}">
                  <a16:creationId xmlns:a16="http://schemas.microsoft.com/office/drawing/2014/main" id="{E7205E44-10AC-06F9-E34F-4262BC09B3D5}"/>
                </a:ext>
              </a:extLst>
            </p:cNvPr>
            <p:cNvSpPr/>
            <p:nvPr/>
          </p:nvSpPr>
          <p:spPr>
            <a:xfrm>
              <a:off x="9811186" y="9431775"/>
              <a:ext cx="1964794" cy="37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3" name="Rectangle 62">
              <a:extLst>
                <a:ext uri="{FF2B5EF4-FFF2-40B4-BE49-F238E27FC236}">
                  <a16:creationId xmlns:a16="http://schemas.microsoft.com/office/drawing/2014/main" id="{955AEF81-EACD-81CD-466A-275E4707705D}"/>
                </a:ext>
              </a:extLst>
            </p:cNvPr>
            <p:cNvSpPr/>
            <p:nvPr/>
          </p:nvSpPr>
          <p:spPr>
            <a:xfrm>
              <a:off x="9548827" y="8174862"/>
              <a:ext cx="214621"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4" name="Rectangle 63">
              <a:extLst>
                <a:ext uri="{FF2B5EF4-FFF2-40B4-BE49-F238E27FC236}">
                  <a16:creationId xmlns:a16="http://schemas.microsoft.com/office/drawing/2014/main" id="{483A9F59-2E30-A03C-71A1-4440B476E0BA}"/>
                </a:ext>
              </a:extLst>
            </p:cNvPr>
            <p:cNvSpPr/>
            <p:nvPr/>
          </p:nvSpPr>
          <p:spPr>
            <a:xfrm>
              <a:off x="10713047" y="8277525"/>
              <a:ext cx="227969" cy="13051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5" name="Rectangle 64">
              <a:extLst>
                <a:ext uri="{FF2B5EF4-FFF2-40B4-BE49-F238E27FC236}">
                  <a16:creationId xmlns:a16="http://schemas.microsoft.com/office/drawing/2014/main" id="{7A2CB62E-038B-6CA1-E3B2-A0A15862966C}"/>
                </a:ext>
              </a:extLst>
            </p:cNvPr>
            <p:cNvSpPr/>
            <p:nvPr/>
          </p:nvSpPr>
          <p:spPr>
            <a:xfrm>
              <a:off x="3125628" y="8174862"/>
              <a:ext cx="262358"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6" name="Rectangle 65">
              <a:extLst>
                <a:ext uri="{FF2B5EF4-FFF2-40B4-BE49-F238E27FC236}">
                  <a16:creationId xmlns:a16="http://schemas.microsoft.com/office/drawing/2014/main" id="{A6B20FB8-EF73-1552-206D-8FB654BBB07B}"/>
                </a:ext>
              </a:extLst>
            </p:cNvPr>
            <p:cNvSpPr/>
            <p:nvPr/>
          </p:nvSpPr>
          <p:spPr>
            <a:xfrm>
              <a:off x="5523750" y="7934286"/>
              <a:ext cx="262359" cy="1796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b="1" dirty="0"/>
            </a:p>
          </p:txBody>
        </p:sp>
        <p:sp>
          <p:nvSpPr>
            <p:cNvPr id="67" name="Rectangle 66">
              <a:extLst>
                <a:ext uri="{FF2B5EF4-FFF2-40B4-BE49-F238E27FC236}">
                  <a16:creationId xmlns:a16="http://schemas.microsoft.com/office/drawing/2014/main" id="{DBC86C92-0C3D-38ED-C322-E7640E627EBD}"/>
                </a:ext>
              </a:extLst>
            </p:cNvPr>
            <p:cNvSpPr/>
            <p:nvPr/>
          </p:nvSpPr>
          <p:spPr>
            <a:xfrm>
              <a:off x="5617307" y="9245166"/>
              <a:ext cx="2362200" cy="4545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8" name="Rectangle 67">
              <a:extLst>
                <a:ext uri="{FF2B5EF4-FFF2-40B4-BE49-F238E27FC236}">
                  <a16:creationId xmlns:a16="http://schemas.microsoft.com/office/drawing/2014/main" id="{C268174E-1B9F-D601-DAFC-BD45499ACFC4}"/>
                </a:ext>
              </a:extLst>
            </p:cNvPr>
            <p:cNvSpPr/>
            <p:nvPr/>
          </p:nvSpPr>
          <p:spPr>
            <a:xfrm flipH="1">
              <a:off x="2157427" y="9332886"/>
              <a:ext cx="167628" cy="4753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9" name="Rectangle 68">
              <a:extLst>
                <a:ext uri="{FF2B5EF4-FFF2-40B4-BE49-F238E27FC236}">
                  <a16:creationId xmlns:a16="http://schemas.microsoft.com/office/drawing/2014/main" id="{99F410BF-C52D-3BCB-6E94-5ABEEDCEF9C0}"/>
                </a:ext>
              </a:extLst>
            </p:cNvPr>
            <p:cNvSpPr/>
            <p:nvPr/>
          </p:nvSpPr>
          <p:spPr>
            <a:xfrm flipH="1">
              <a:off x="5271016" y="8703065"/>
              <a:ext cx="262359" cy="11052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71" name="TextBox 8">
            <a:extLst>
              <a:ext uri="{FF2B5EF4-FFF2-40B4-BE49-F238E27FC236}">
                <a16:creationId xmlns:a16="http://schemas.microsoft.com/office/drawing/2014/main" id="{EFB79D8E-FDE6-393E-DB7E-028404738474}"/>
              </a:ext>
            </a:extLst>
          </p:cNvPr>
          <p:cNvSpPr txBox="1"/>
          <p:nvPr/>
        </p:nvSpPr>
        <p:spPr>
          <a:xfrm>
            <a:off x="9921173" y="1040219"/>
            <a:ext cx="7477779"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Many </a:t>
            </a:r>
            <a:r>
              <a:rPr lang="en-US" sz="2600" dirty="0">
                <a:solidFill>
                  <a:srgbClr val="404040"/>
                </a:solidFill>
                <a:latin typeface="Montserrat" pitchFamily="2" charset="77"/>
              </a:rPr>
              <a:t>Data Scientists do </a:t>
            </a:r>
            <a:r>
              <a:rPr lang="en-US" sz="2600" b="1" dirty="0">
                <a:solidFill>
                  <a:srgbClr val="404040"/>
                </a:solidFill>
                <a:latin typeface="Montserrat" pitchFamily="2" charset="77"/>
              </a:rPr>
              <a:t>NOT</a:t>
            </a:r>
            <a:r>
              <a:rPr lang="en-US" sz="2600" dirty="0">
                <a:solidFill>
                  <a:srgbClr val="404040"/>
                </a:solidFill>
                <a:latin typeface="Montserrat" pitchFamily="2" charset="77"/>
              </a:rPr>
              <a:t> implement their own NNs, but they use a trained one.</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Can use different programming languages to implement NNs in.</a:t>
            </a:r>
          </a:p>
        </p:txBody>
      </p:sp>
      <p:sp>
        <p:nvSpPr>
          <p:cNvPr id="74" name="TextBox 73">
            <a:extLst>
              <a:ext uri="{FF2B5EF4-FFF2-40B4-BE49-F238E27FC236}">
                <a16:creationId xmlns:a16="http://schemas.microsoft.com/office/drawing/2014/main" id="{E189868B-4888-E197-4452-14917D042D4C}"/>
              </a:ext>
            </a:extLst>
          </p:cNvPr>
          <p:cNvSpPr txBox="1"/>
          <p:nvPr/>
        </p:nvSpPr>
        <p:spPr>
          <a:xfrm>
            <a:off x="9612392" y="9561246"/>
            <a:ext cx="3341909" cy="400110"/>
          </a:xfrm>
          <a:prstGeom prst="rect">
            <a:avLst/>
          </a:prstGeom>
          <a:noFill/>
        </p:spPr>
        <p:txBody>
          <a:bodyPr wrap="square">
            <a:spAutoFit/>
          </a:bodyPr>
          <a:lstStyle/>
          <a:p>
            <a:r>
              <a:rPr lang="en-GB" sz="1000" dirty="0"/>
              <a:t>Yang, Changchun, et al. "Review of deep learning for photoacoustic imaging." </a:t>
            </a:r>
            <a:r>
              <a:rPr lang="en-GB" sz="1000" i="1" dirty="0" err="1"/>
              <a:t>Photoacoustics</a:t>
            </a:r>
            <a:r>
              <a:rPr lang="en-GB" sz="1000" dirty="0"/>
              <a:t> 21 (2021): 100215.</a:t>
            </a:r>
            <a:endParaRPr lang="en-DK" sz="1000" dirty="0"/>
          </a:p>
        </p:txBody>
      </p:sp>
    </p:spTree>
    <p:extLst>
      <p:ext uri="{BB962C8B-B14F-4D97-AF65-F5344CB8AC3E}">
        <p14:creationId xmlns:p14="http://schemas.microsoft.com/office/powerpoint/2010/main" val="107905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4">
            <a:extLst>
              <a:ext uri="{FF2B5EF4-FFF2-40B4-BE49-F238E27FC236}">
                <a16:creationId xmlns:a16="http://schemas.microsoft.com/office/drawing/2014/main" id="{F385860C-88E4-86D9-746E-7AFF4CBF0295}"/>
              </a:ext>
            </a:extLst>
          </p:cNvPr>
          <p:cNvSpPr/>
          <p:nvPr/>
        </p:nvSpPr>
        <p:spPr>
          <a:xfrm>
            <a:off x="0" y="443032"/>
            <a:ext cx="18288000" cy="2338268"/>
          </a:xfrm>
          <a:custGeom>
            <a:avLst/>
            <a:gdLst/>
            <a:ahLst/>
            <a:cxnLst/>
            <a:rect l="l" t="t" r="r" b="b"/>
            <a:pathLst>
              <a:path w="220314" h="2861297">
                <a:moveTo>
                  <a:pt x="0" y="0"/>
                </a:moveTo>
                <a:lnTo>
                  <a:pt x="220314" y="0"/>
                </a:lnTo>
                <a:lnTo>
                  <a:pt x="220314" y="2861297"/>
                </a:lnTo>
                <a:lnTo>
                  <a:pt x="0" y="2861297"/>
                </a:lnTo>
                <a:close/>
              </a:path>
            </a:pathLst>
          </a:custGeom>
          <a:solidFill>
            <a:srgbClr val="A4D2B4">
              <a:alpha val="83922"/>
            </a:srgbClr>
          </a:solidFill>
        </p:spPr>
        <p:txBody>
          <a:bodyPr/>
          <a:lstStyle/>
          <a:p>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descr="A logo of a company&#10;&#10;Description automatically generated">
            <a:extLst>
              <a:ext uri="{FF2B5EF4-FFF2-40B4-BE49-F238E27FC236}">
                <a16:creationId xmlns:a16="http://schemas.microsoft.com/office/drawing/2014/main" id="{0CA7D947-616A-E316-F8B2-1DA134B9F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72178"/>
            <a:ext cx="1609480" cy="1609480"/>
          </a:xfrm>
          <a:prstGeom prst="roundRect">
            <a:avLst>
              <a:gd name="adj" fmla="val 23828"/>
            </a:avLst>
          </a:prstGeom>
        </p:spPr>
      </p:pic>
      <p:sp>
        <p:nvSpPr>
          <p:cNvPr id="15" name="TextBox 7">
            <a:extLst>
              <a:ext uri="{FF2B5EF4-FFF2-40B4-BE49-F238E27FC236}">
                <a16:creationId xmlns:a16="http://schemas.microsoft.com/office/drawing/2014/main" id="{4C76F529-807A-7EFC-2A83-A5A63B4D6F99}"/>
              </a:ext>
            </a:extLst>
          </p:cNvPr>
          <p:cNvSpPr txBox="1"/>
          <p:nvPr/>
        </p:nvSpPr>
        <p:spPr>
          <a:xfrm>
            <a:off x="6921106" y="1106757"/>
            <a:ext cx="4445787" cy="940322"/>
          </a:xfrm>
          <a:prstGeom prst="rect">
            <a:avLst/>
          </a:prstGeom>
        </p:spPr>
        <p:txBody>
          <a:bodyPr wrap="square" lIns="0" tIns="0" rIns="0" bIns="0" rtlCol="0" anchor="t">
            <a:spAutoFit/>
          </a:bodyPr>
          <a:lstStyle/>
          <a:p>
            <a:pPr algn="ctr">
              <a:lnSpc>
                <a:spcPts val="7807"/>
              </a:lnSpc>
              <a:spcBef>
                <a:spcPct val="0"/>
              </a:spcBef>
            </a:pPr>
            <a:r>
              <a:rPr lang="en-US" sz="6000" b="1" dirty="0" err="1">
                <a:solidFill>
                  <a:srgbClr val="404040"/>
                </a:solidFill>
                <a:latin typeface="Montserrat" pitchFamily="2" charset="77"/>
              </a:rPr>
              <a:t>ChatGPT</a:t>
            </a:r>
            <a:endParaRPr lang="en-US" sz="6000" b="1" dirty="0">
              <a:solidFill>
                <a:srgbClr val="404040"/>
              </a:solidFill>
              <a:latin typeface="Montserrat" pitchFamily="2" charset="77"/>
            </a:endParaRPr>
          </a:p>
        </p:txBody>
      </p:sp>
      <p:sp>
        <p:nvSpPr>
          <p:cNvPr id="19" name="TextBox 8">
            <a:extLst>
              <a:ext uri="{FF2B5EF4-FFF2-40B4-BE49-F238E27FC236}">
                <a16:creationId xmlns:a16="http://schemas.microsoft.com/office/drawing/2014/main" id="{7C682AA3-BC4D-451E-0DE5-A12AA460E051}"/>
              </a:ext>
            </a:extLst>
          </p:cNvPr>
          <p:cNvSpPr txBox="1"/>
          <p:nvPr/>
        </p:nvSpPr>
        <p:spPr>
          <a:xfrm>
            <a:off x="938379" y="3172414"/>
            <a:ext cx="9763736"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You may already have used or heard about </a:t>
            </a:r>
            <a:r>
              <a:rPr lang="en-US" sz="2600" b="1" dirty="0" err="1">
                <a:solidFill>
                  <a:srgbClr val="404040"/>
                </a:solidFill>
                <a:latin typeface="Montserrat" pitchFamily="2" charset="77"/>
              </a:rPr>
              <a:t>ChatGPT</a:t>
            </a: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 algorithm behind is a </a:t>
            </a:r>
            <a:r>
              <a:rPr lang="en-US" sz="2600" i="1" dirty="0">
                <a:solidFill>
                  <a:srgbClr val="404040"/>
                </a:solidFill>
                <a:latin typeface="Montserrat" pitchFamily="2" charset="77"/>
              </a:rPr>
              <a:t>Transformer Neural Network</a:t>
            </a:r>
          </a:p>
          <a:p>
            <a:pPr marL="457200" indent="-457200">
              <a:lnSpc>
                <a:spcPts val="4480"/>
              </a:lnSpc>
              <a:buFont typeface="Arial" panose="020B0604020202020204" pitchFamily="34" charset="0"/>
              <a:buChar char="•"/>
            </a:pPr>
            <a:endParaRPr lang="en-US" sz="26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This AI bot</a:t>
            </a:r>
            <a:r>
              <a:rPr lang="en-US" sz="2600" i="1" dirty="0">
                <a:solidFill>
                  <a:srgbClr val="404040"/>
                </a:solidFill>
                <a:latin typeface="Montserrat" pitchFamily="2" charset="77"/>
              </a:rPr>
              <a:t> </a:t>
            </a:r>
            <a:r>
              <a:rPr lang="en-US" sz="2600" dirty="0">
                <a:solidFill>
                  <a:srgbClr val="404040"/>
                </a:solidFill>
                <a:latin typeface="Montserrat" pitchFamily="2" charset="77"/>
              </a:rPr>
              <a:t>can do many things, also programming!</a:t>
            </a:r>
          </a:p>
        </p:txBody>
      </p:sp>
      <p:pic>
        <p:nvPicPr>
          <p:cNvPr id="21" name="Picture 20" descr="A screenshot of a chat&#10;&#10;Description automatically generated">
            <a:extLst>
              <a:ext uri="{FF2B5EF4-FFF2-40B4-BE49-F238E27FC236}">
                <a16:creationId xmlns:a16="http://schemas.microsoft.com/office/drawing/2014/main" id="{A45D83E8-438B-D826-4AF8-F267DF5417F9}"/>
              </a:ext>
            </a:extLst>
          </p:cNvPr>
          <p:cNvPicPr>
            <a:picLocks noChangeAspect="1"/>
          </p:cNvPicPr>
          <p:nvPr/>
        </p:nvPicPr>
        <p:blipFill rotWithShape="1">
          <a:blip r:embed="rId6">
            <a:extLst>
              <a:ext uri="{28A0092B-C50C-407E-A947-70E740481C1C}">
                <a14:useLocalDpi xmlns:a14="http://schemas.microsoft.com/office/drawing/2010/main" val="0"/>
              </a:ext>
            </a:extLst>
          </a:blip>
          <a:srcRect t="17433" b="21549"/>
          <a:stretch/>
        </p:blipFill>
        <p:spPr>
          <a:xfrm>
            <a:off x="938379" y="5676900"/>
            <a:ext cx="9400842" cy="4063486"/>
          </a:xfrm>
          <a:prstGeom prst="roundRect">
            <a:avLst>
              <a:gd name="adj" fmla="val 9069"/>
            </a:avLst>
          </a:prstGeom>
        </p:spPr>
      </p:pic>
      <p:sp>
        <p:nvSpPr>
          <p:cNvPr id="24" name="Oval 23">
            <a:extLst>
              <a:ext uri="{FF2B5EF4-FFF2-40B4-BE49-F238E27FC236}">
                <a16:creationId xmlns:a16="http://schemas.microsoft.com/office/drawing/2014/main" id="{AB5499CF-4FEE-B34F-D1E3-DA79A99AF4F4}"/>
              </a:ext>
            </a:extLst>
          </p:cNvPr>
          <p:cNvSpPr/>
          <p:nvPr/>
        </p:nvSpPr>
        <p:spPr>
          <a:xfrm>
            <a:off x="1097010" y="8496300"/>
            <a:ext cx="2941590" cy="1013525"/>
          </a:xfrm>
          <a:prstGeom prst="ellipse">
            <a:avLst/>
          </a:prstGeom>
          <a:noFill/>
          <a:ln w="44450">
            <a:solidFill>
              <a:srgbClr val="A4D2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 name="Rectangle: Rounded Corners 1">
            <a:extLst>
              <a:ext uri="{FF2B5EF4-FFF2-40B4-BE49-F238E27FC236}">
                <a16:creationId xmlns:a16="http://schemas.microsoft.com/office/drawing/2014/main" id="{5B06B303-13B6-33B0-4598-285F3092F034}"/>
              </a:ext>
            </a:extLst>
          </p:cNvPr>
          <p:cNvSpPr/>
          <p:nvPr/>
        </p:nvSpPr>
        <p:spPr>
          <a:xfrm>
            <a:off x="7092000" y="5760000"/>
            <a:ext cx="2941590" cy="37800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3FDBDE9-D7FE-9476-C450-8186F9E69284}"/>
              </a:ext>
            </a:extLst>
          </p:cNvPr>
          <p:cNvPicPr>
            <a:picLocks noChangeAspect="1"/>
          </p:cNvPicPr>
          <p:nvPr/>
        </p:nvPicPr>
        <p:blipFill rotWithShape="1">
          <a:blip r:embed="rId7">
            <a:extLst>
              <a:ext uri="{28A0092B-C50C-407E-A947-70E740481C1C}">
                <a14:useLocalDpi xmlns:a14="http://schemas.microsoft.com/office/drawing/2010/main" val="0"/>
              </a:ext>
            </a:extLst>
          </a:blip>
          <a:srcRect r="4484" b="9320"/>
          <a:stretch/>
        </p:blipFill>
        <p:spPr>
          <a:xfrm>
            <a:off x="10896600" y="3543300"/>
            <a:ext cx="6871840" cy="5492659"/>
          </a:xfrm>
          <a:prstGeom prst="roundRect">
            <a:avLst>
              <a:gd name="adj" fmla="val 6956"/>
            </a:avLst>
          </a:prstGeom>
        </p:spPr>
      </p:pic>
    </p:spTree>
    <p:extLst>
      <p:ext uri="{BB962C8B-B14F-4D97-AF65-F5344CB8AC3E}">
        <p14:creationId xmlns:p14="http://schemas.microsoft.com/office/powerpoint/2010/main" val="270555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144000" y="3543300"/>
            <a:ext cx="7187251" cy="1404359"/>
          </a:xfrm>
          <a:prstGeom prst="rect">
            <a:avLst/>
          </a:prstGeom>
          <a:noFill/>
        </p:spPr>
        <p:txBody>
          <a:bodyPr wrap="square" rtlCol="0">
            <a:spAutoFit/>
          </a:bodyPr>
          <a:lstStyle/>
          <a:p>
            <a:pPr>
              <a:lnSpc>
                <a:spcPct val="150000"/>
              </a:lnSpc>
            </a:pPr>
            <a:r>
              <a:rPr lang="en-US" sz="3000" dirty="0">
                <a:latin typeface="Montserrat" pitchFamily="2" charset="77"/>
              </a:rPr>
              <a:t>Have you used any of the models we’ve talked about in this section?</a:t>
            </a:r>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A graph of data analysis&#10;&#10;Description automatically generated with medium confidence">
            <a:extLst>
              <a:ext uri="{FF2B5EF4-FFF2-40B4-BE49-F238E27FC236}">
                <a16:creationId xmlns:a16="http://schemas.microsoft.com/office/drawing/2014/main" id="{4178121F-8FE6-F4EA-FD26-34A7AE297EF4}"/>
              </a:ext>
            </a:extLst>
          </p:cNvPr>
          <p:cNvPicPr>
            <a:picLocks noChangeAspect="1"/>
          </p:cNvPicPr>
          <p:nvPr/>
        </p:nvPicPr>
        <p:blipFill rotWithShape="1">
          <a:blip r:embed="rId5">
            <a:extLst>
              <a:ext uri="{28A0092B-C50C-407E-A947-70E740481C1C}">
                <a14:useLocalDpi xmlns:a14="http://schemas.microsoft.com/office/drawing/2010/main" val="0"/>
              </a:ext>
            </a:extLst>
          </a:blip>
          <a:srcRect b="1422"/>
          <a:stretch/>
        </p:blipFill>
        <p:spPr>
          <a:xfrm>
            <a:off x="2650136" y="342900"/>
            <a:ext cx="13732864" cy="11582400"/>
          </a:xfrm>
          <a:prstGeom prst="rect">
            <a:avLst/>
          </a:prstGeom>
        </p:spPr>
      </p:pic>
      <p:sp>
        <p:nvSpPr>
          <p:cNvPr id="2" name="Freeform 4">
            <a:extLst>
              <a:ext uri="{FF2B5EF4-FFF2-40B4-BE49-F238E27FC236}">
                <a16:creationId xmlns:a16="http://schemas.microsoft.com/office/drawing/2014/main" id="{AC83678A-1E0F-1F3B-1346-C86CAB100A7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6619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66C3C1A-7576-B9F9-C65F-81B85356CF05}"/>
              </a:ext>
            </a:extLst>
          </p:cNvPr>
          <p:cNvSpPr/>
          <p:nvPr/>
        </p:nvSpPr>
        <p:spPr>
          <a:xfrm>
            <a:off x="1905639" y="2862554"/>
            <a:ext cx="6950795" cy="1401434"/>
          </a:xfrm>
          <a:prstGeom prst="rect">
            <a:avLst/>
          </a:prstGeom>
          <a:solidFill>
            <a:srgbClr val="CBC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1721497" y="3494197"/>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C0DDC6CD-21D9-9A1F-F52C-79E0A224C855}"/>
              </a:ext>
            </a:extLst>
          </p:cNvPr>
          <p:cNvSpPr txBox="1"/>
          <p:nvPr/>
        </p:nvSpPr>
        <p:spPr>
          <a:xfrm>
            <a:off x="2590800" y="1080000"/>
            <a:ext cx="13648912"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WHICH APROACH SHOULD WE USE?</a:t>
            </a:r>
          </a:p>
        </p:txBody>
      </p:sp>
      <p:pic>
        <p:nvPicPr>
          <p:cNvPr id="5" name="Picture 4" descr="A blue and black logo&#10;&#10;Description automatically generated">
            <a:extLst>
              <a:ext uri="{FF2B5EF4-FFF2-40B4-BE49-F238E27FC236}">
                <a16:creationId xmlns:a16="http://schemas.microsoft.com/office/drawing/2014/main" id="{69015DB5-464D-597D-93C6-C65E83400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Rectangle 5">
            <a:extLst>
              <a:ext uri="{FF2B5EF4-FFF2-40B4-BE49-F238E27FC236}">
                <a16:creationId xmlns:a16="http://schemas.microsoft.com/office/drawing/2014/main" id="{CA59C49D-133D-296B-BFBF-434064DD5F66}"/>
              </a:ext>
            </a:extLst>
          </p:cNvPr>
          <p:cNvSpPr/>
          <p:nvPr/>
        </p:nvSpPr>
        <p:spPr>
          <a:xfrm>
            <a:off x="1905639" y="2881338"/>
            <a:ext cx="6950795" cy="3630679"/>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accent1">
                  <a:lumMod val="20000"/>
                  <a:lumOff val="80000"/>
                </a:schemeClr>
              </a:solidFill>
            </a:endParaRPr>
          </a:p>
        </p:txBody>
      </p:sp>
      <p:sp>
        <p:nvSpPr>
          <p:cNvPr id="7" name="Rectangle 6">
            <a:extLst>
              <a:ext uri="{FF2B5EF4-FFF2-40B4-BE49-F238E27FC236}">
                <a16:creationId xmlns:a16="http://schemas.microsoft.com/office/drawing/2014/main" id="{E1FD85CD-FF0C-1D3D-E556-54D6888CFB93}"/>
              </a:ext>
            </a:extLst>
          </p:cNvPr>
          <p:cNvSpPr/>
          <p:nvPr/>
        </p:nvSpPr>
        <p:spPr>
          <a:xfrm>
            <a:off x="9802532" y="2868549"/>
            <a:ext cx="6950795" cy="6084951"/>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extBox 8">
            <a:extLst>
              <a:ext uri="{FF2B5EF4-FFF2-40B4-BE49-F238E27FC236}">
                <a16:creationId xmlns:a16="http://schemas.microsoft.com/office/drawing/2014/main" id="{BE66C336-CF0A-1318-8D2E-4BC5E3D1E725}"/>
              </a:ext>
            </a:extLst>
          </p:cNvPr>
          <p:cNvSpPr txBox="1"/>
          <p:nvPr/>
        </p:nvSpPr>
        <p:spPr>
          <a:xfrm>
            <a:off x="1909003" y="6859451"/>
            <a:ext cx="7249351" cy="284509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a:rPr>
              <a:t>The scientific questions asked are central to the methods chosen.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a:rPr>
              <a:t>The</a:t>
            </a:r>
            <a:r>
              <a:rPr lang="en-US" sz="2600" b="1" dirty="0">
                <a:solidFill>
                  <a:srgbClr val="404040"/>
                </a:solidFill>
                <a:latin typeface="Montserrat"/>
              </a:rPr>
              <a:t> dataset size</a:t>
            </a:r>
            <a:r>
              <a:rPr lang="en-US" sz="2600" dirty="0">
                <a:solidFill>
                  <a:srgbClr val="404040"/>
                </a:solidFill>
                <a:latin typeface="Montserrat"/>
              </a:rPr>
              <a:t> guides choice of algorithm.</a:t>
            </a:r>
          </a:p>
        </p:txBody>
      </p:sp>
      <p:sp>
        <p:nvSpPr>
          <p:cNvPr id="13" name="TextBox 8">
            <a:extLst>
              <a:ext uri="{FF2B5EF4-FFF2-40B4-BE49-F238E27FC236}">
                <a16:creationId xmlns:a16="http://schemas.microsoft.com/office/drawing/2014/main" id="{78A35685-9BDB-229D-230B-44B55FE47F41}"/>
              </a:ext>
            </a:extLst>
          </p:cNvPr>
          <p:cNvSpPr txBox="1"/>
          <p:nvPr/>
        </p:nvSpPr>
        <p:spPr>
          <a:xfrm>
            <a:off x="2442831" y="4458156"/>
            <a:ext cx="6697070"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’Simple’ question</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Linear relationships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Small dataset (few obs.)</a:t>
            </a:r>
          </a:p>
          <a:p>
            <a:pPr>
              <a:lnSpc>
                <a:spcPts val="4480"/>
              </a:lnSpc>
            </a:pPr>
            <a:endParaRPr lang="en-US" sz="2600" dirty="0">
              <a:solidFill>
                <a:srgbClr val="404040"/>
              </a:solidFill>
              <a:latin typeface="Montserrat" pitchFamily="2" charset="77"/>
            </a:endParaRPr>
          </a:p>
        </p:txBody>
      </p:sp>
      <p:sp>
        <p:nvSpPr>
          <p:cNvPr id="14" name="TextBox 7">
            <a:extLst>
              <a:ext uri="{FF2B5EF4-FFF2-40B4-BE49-F238E27FC236}">
                <a16:creationId xmlns:a16="http://schemas.microsoft.com/office/drawing/2014/main" id="{09FE75E5-66BF-92FE-E1DA-BEB4CDDB204F}"/>
              </a:ext>
            </a:extLst>
          </p:cNvPr>
          <p:cNvSpPr txBox="1"/>
          <p:nvPr/>
        </p:nvSpPr>
        <p:spPr>
          <a:xfrm>
            <a:off x="2278801" y="3009900"/>
            <a:ext cx="6417267"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STATISTICAL ANALYSIS</a:t>
            </a:r>
          </a:p>
        </p:txBody>
      </p:sp>
      <p:sp>
        <p:nvSpPr>
          <p:cNvPr id="15" name="TextBox 14">
            <a:extLst>
              <a:ext uri="{FF2B5EF4-FFF2-40B4-BE49-F238E27FC236}">
                <a16:creationId xmlns:a16="http://schemas.microsoft.com/office/drawing/2014/main" id="{6D7E05E1-785F-9D94-236A-5034F9766BDE}"/>
              </a:ext>
            </a:extLst>
          </p:cNvPr>
          <p:cNvSpPr txBox="1"/>
          <p:nvPr/>
        </p:nvSpPr>
        <p:spPr>
          <a:xfrm>
            <a:off x="13151497" y="7261427"/>
            <a:ext cx="3917303" cy="1178208"/>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unknown</a:t>
            </a:r>
          </a:p>
          <a:p>
            <a:pPr>
              <a:lnSpc>
                <a:spcPts val="4480"/>
              </a:lnSpc>
            </a:pPr>
            <a:r>
              <a:rPr lang="en-US" sz="2400" dirty="0">
                <a:solidFill>
                  <a:srgbClr val="404040"/>
                </a:solidFill>
                <a:latin typeface="Montserrat" pitchFamily="2" charset="77"/>
              </a:rPr>
              <a:t>Fully data driven</a:t>
            </a:r>
          </a:p>
        </p:txBody>
      </p:sp>
      <p:sp>
        <p:nvSpPr>
          <p:cNvPr id="16" name="TextBox 15">
            <a:extLst>
              <a:ext uri="{FF2B5EF4-FFF2-40B4-BE49-F238E27FC236}">
                <a16:creationId xmlns:a16="http://schemas.microsoft.com/office/drawing/2014/main" id="{165CC168-D77E-3DD8-A5F6-24CEEA315977}"/>
              </a:ext>
            </a:extLst>
          </p:cNvPr>
          <p:cNvSpPr txBox="1"/>
          <p:nvPr/>
        </p:nvSpPr>
        <p:spPr>
          <a:xfrm>
            <a:off x="10201431" y="4537710"/>
            <a:ext cx="5557834" cy="1184620"/>
          </a:xfrm>
          <a:prstGeom prst="rect">
            <a:avLst/>
          </a:prstGeom>
          <a:noFill/>
        </p:spPr>
        <p:txBody>
          <a:bodyPr wrap="square">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High dimensional data</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relationships</a:t>
            </a:r>
          </a:p>
        </p:txBody>
      </p:sp>
      <p:sp>
        <p:nvSpPr>
          <p:cNvPr id="17" name="TextBox 16">
            <a:extLst>
              <a:ext uri="{FF2B5EF4-FFF2-40B4-BE49-F238E27FC236}">
                <a16:creationId xmlns:a16="http://schemas.microsoft.com/office/drawing/2014/main" id="{B70DC6B5-5694-C335-0B93-C46144EA85B8}"/>
              </a:ext>
            </a:extLst>
          </p:cNvPr>
          <p:cNvSpPr txBox="1"/>
          <p:nvPr/>
        </p:nvSpPr>
        <p:spPr>
          <a:xfrm>
            <a:off x="9874897" y="7249404"/>
            <a:ext cx="3361070" cy="601127"/>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known</a:t>
            </a:r>
          </a:p>
        </p:txBody>
      </p:sp>
      <p:cxnSp>
        <p:nvCxnSpPr>
          <p:cNvPr id="18" name="Straight Connector 17">
            <a:extLst>
              <a:ext uri="{FF2B5EF4-FFF2-40B4-BE49-F238E27FC236}">
                <a16:creationId xmlns:a16="http://schemas.microsoft.com/office/drawing/2014/main" id="{902B74AE-08B9-BA97-900F-9571393EA890}"/>
              </a:ext>
            </a:extLst>
          </p:cNvPr>
          <p:cNvCxnSpPr>
            <a:cxnSpLocks/>
          </p:cNvCxnSpPr>
          <p:nvPr/>
        </p:nvCxnSpPr>
        <p:spPr>
          <a:xfrm>
            <a:off x="9834230" y="6107138"/>
            <a:ext cx="6919097"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A8F49B-D860-9CA4-B919-F4767F9E2EB6}"/>
              </a:ext>
            </a:extLst>
          </p:cNvPr>
          <p:cNvCxnSpPr>
            <a:cxnSpLocks/>
          </p:cNvCxnSpPr>
          <p:nvPr/>
        </p:nvCxnSpPr>
        <p:spPr>
          <a:xfrm>
            <a:off x="12999097" y="6107138"/>
            <a:ext cx="0" cy="28463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6F506E-CEE9-4AD7-9EF9-5CFCE984DF5E}"/>
              </a:ext>
            </a:extLst>
          </p:cNvPr>
          <p:cNvSpPr/>
          <p:nvPr/>
        </p:nvSpPr>
        <p:spPr>
          <a:xfrm>
            <a:off x="9802532" y="2857500"/>
            <a:ext cx="6950795" cy="1401434"/>
          </a:xfrm>
          <a:prstGeom prst="rect">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TextBox 7">
            <a:extLst>
              <a:ext uri="{FF2B5EF4-FFF2-40B4-BE49-F238E27FC236}">
                <a16:creationId xmlns:a16="http://schemas.microsoft.com/office/drawing/2014/main" id="{47E08A1B-3E6F-EC02-FCC1-C9AC4717D19C}"/>
              </a:ext>
            </a:extLst>
          </p:cNvPr>
          <p:cNvSpPr txBox="1"/>
          <p:nvPr/>
        </p:nvSpPr>
        <p:spPr>
          <a:xfrm>
            <a:off x="10103497" y="6091449"/>
            <a:ext cx="2757561"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SUPERVISED</a:t>
            </a:r>
          </a:p>
        </p:txBody>
      </p:sp>
      <p:sp>
        <p:nvSpPr>
          <p:cNvPr id="48" name="TextBox 7">
            <a:extLst>
              <a:ext uri="{FF2B5EF4-FFF2-40B4-BE49-F238E27FC236}">
                <a16:creationId xmlns:a16="http://schemas.microsoft.com/office/drawing/2014/main" id="{64E907F9-14CB-9C61-C9DE-8A67251CFA4E}"/>
              </a:ext>
            </a:extLst>
          </p:cNvPr>
          <p:cNvSpPr txBox="1"/>
          <p:nvPr/>
        </p:nvSpPr>
        <p:spPr>
          <a:xfrm>
            <a:off x="13303897" y="6091449"/>
            <a:ext cx="3234375"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UNSUPERVISED</a:t>
            </a:r>
          </a:p>
        </p:txBody>
      </p:sp>
      <p:sp>
        <p:nvSpPr>
          <p:cNvPr id="49" name="TextBox 7">
            <a:extLst>
              <a:ext uri="{FF2B5EF4-FFF2-40B4-BE49-F238E27FC236}">
                <a16:creationId xmlns:a16="http://schemas.microsoft.com/office/drawing/2014/main" id="{A4BBFB0A-CBE7-97D3-4BF0-4E75F67B9870}"/>
              </a:ext>
            </a:extLst>
          </p:cNvPr>
          <p:cNvSpPr txBox="1"/>
          <p:nvPr/>
        </p:nvSpPr>
        <p:spPr>
          <a:xfrm>
            <a:off x="10515600" y="3009900"/>
            <a:ext cx="5571712"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MACHINE LEARNING</a:t>
            </a:r>
          </a:p>
        </p:txBody>
      </p:sp>
    </p:spTree>
    <p:extLst>
      <p:ext uri="{BB962C8B-B14F-4D97-AF65-F5344CB8AC3E}">
        <p14:creationId xmlns:p14="http://schemas.microsoft.com/office/powerpoint/2010/main" val="1097999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238500"/>
            <a:ext cx="143256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there a difference in weight between mice of strain A and strain B?</a:t>
            </a:r>
          </a:p>
          <a:p>
            <a:endParaRPr lang="en-US" sz="2600" b="1" dirty="0">
              <a:latin typeface="Montserrat" pitchFamily="2" charset="77"/>
            </a:endParaRPr>
          </a:p>
          <a:p>
            <a:r>
              <a:rPr lang="en-US" sz="2600" dirty="0">
                <a:latin typeface="Montserrat"/>
              </a:rPr>
              <a:t>Further discuss:</a:t>
            </a:r>
          </a:p>
          <a:p>
            <a:r>
              <a:rPr lang="en-US" sz="2600" b="1" dirty="0">
                <a:latin typeface="Montserrat"/>
              </a:rPr>
              <a:t>What types of variables (data types) do we have? Do you know of any test you could use to answer this question?</a:t>
            </a:r>
            <a:endParaRPr lang="en-US" sz="2600" b="1" dirty="0">
              <a:latin typeface="Montserrat" pitchFamily="2" charset="77"/>
            </a:endParaRPr>
          </a:p>
          <a:p>
            <a:pPr algn="ctr"/>
            <a:endParaRPr lang="en-US" sz="26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2610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57896"/>
            <a:ext cx="14325600" cy="4093428"/>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pitchFamily="2" charset="77"/>
              </a:rPr>
              <a:t>You have protein abundance data from skin samples (~ 10.000 different protein species). These samples were collected from patients with psoriasis (normal adjacent -and affected skin) and from healthy controls. </a:t>
            </a:r>
          </a:p>
          <a:p>
            <a:endParaRPr lang="en-US" sz="2600" b="1" dirty="0">
              <a:latin typeface="Montserrat" pitchFamily="2" charset="77"/>
            </a:endParaRPr>
          </a:p>
          <a:p>
            <a:r>
              <a:rPr lang="en-US" sz="2600" b="1" dirty="0">
                <a:latin typeface="Montserrat" pitchFamily="2" charset="77"/>
              </a:rPr>
              <a:t>Is protein abundance predictive of the skin phenotype? And if so, are the levels of all proteins equally predictive/informative?</a:t>
            </a:r>
          </a:p>
          <a:p>
            <a:pPr algn="ctr"/>
            <a:endParaRPr lang="en-US" sz="26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698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314700"/>
            <a:ext cx="145542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 amount of bacterial load in a swap of the oral epithelium (gums) based on skin type, diet and whether the person recently had antibiotic treatment?</a:t>
            </a:r>
          </a:p>
          <a:p>
            <a:endParaRPr lang="en-US" sz="2600" b="1" dirty="0">
              <a:latin typeface="Montserrat" pitchFamily="2" charset="77"/>
            </a:endParaRPr>
          </a:p>
          <a:p>
            <a:r>
              <a:rPr lang="en-US" sz="2600" dirty="0">
                <a:latin typeface="Montserrat"/>
              </a:rPr>
              <a:t>Further discuss:</a:t>
            </a:r>
          </a:p>
          <a:p>
            <a:r>
              <a:rPr lang="en-US" sz="2600" b="1" dirty="0">
                <a:latin typeface="Montserrat" pitchFamily="2" charset="77"/>
              </a:rPr>
              <a:t>What are the outcome variable(s) and the explanatory variable(s) in this scenario?</a:t>
            </a:r>
          </a:p>
          <a:p>
            <a:pPr algn="ctr"/>
            <a:endParaRPr lang="en-US" sz="26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06223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86100"/>
            <a:ext cx="14554200" cy="3693319"/>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a:rPr>
              <a:t>Gene expression data and biometrics (height, weight, age, etc.) from patients with colorectal cancer. </a:t>
            </a:r>
            <a:r>
              <a:rPr lang="en-US" sz="2600" dirty="0">
                <a:latin typeface="Montserrat"/>
              </a:rPr>
              <a:t>You are interested in exploring if there are any potential subgroups of cancer patients within your dataset, in order to pair each subgroup with the appropriate healthy controls.</a:t>
            </a:r>
          </a:p>
          <a:p>
            <a:endParaRPr lang="en-US" sz="2600" dirty="0">
              <a:latin typeface="Montserrat"/>
            </a:endParaRPr>
          </a:p>
          <a:p>
            <a:r>
              <a:rPr lang="en-US" sz="2600" b="1" dirty="0">
                <a:latin typeface="Montserrat"/>
              </a:rPr>
              <a:t>What type of analysis could you use for this? </a:t>
            </a:r>
            <a:r>
              <a:rPr lang="en-US" sz="2600" i="1" dirty="0">
                <a:latin typeface="Montserrat"/>
              </a:rPr>
              <a:t>N.B while avoiding a fishing-expedition</a:t>
            </a: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33481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D0B1EC93-34F0-C603-BBC7-0CF25E9F7465}"/>
              </a:ext>
            </a:extLst>
          </p:cNvPr>
          <p:cNvSpPr/>
          <p:nvPr/>
        </p:nvSpPr>
        <p:spPr>
          <a:xfrm>
            <a:off x="4479582" y="940888"/>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3">
            <a:extLst>
              <a:ext uri="{FF2B5EF4-FFF2-40B4-BE49-F238E27FC236}">
                <a16:creationId xmlns:a16="http://schemas.microsoft.com/office/drawing/2014/main" id="{38A17956-EBB1-F584-3D1F-2401B056F67C}"/>
              </a:ext>
            </a:extLst>
          </p:cNvPr>
          <p:cNvSpPr txBox="1"/>
          <p:nvPr/>
        </p:nvSpPr>
        <p:spPr>
          <a:xfrm>
            <a:off x="4042434" y="1104899"/>
            <a:ext cx="10203131"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chemeClr val="bg1"/>
                </a:solidFill>
                <a:latin typeface="Montserrat" pitchFamily="2" charset="77"/>
              </a:rPr>
              <a:t>BREAK</a:t>
            </a:r>
          </a:p>
        </p:txBody>
      </p:sp>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839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D3039C47-DFC5-0C15-705A-0D6BF8C7613D}"/>
              </a:ext>
            </a:extLst>
          </p:cNvPr>
          <p:cNvGrpSpPr/>
          <p:nvPr/>
        </p:nvGrpSpPr>
        <p:grpSpPr>
          <a:xfrm>
            <a:off x="1" y="0"/>
            <a:ext cx="18288000" cy="2894269"/>
            <a:chOff x="0" y="0"/>
            <a:chExt cx="4936713" cy="227113"/>
          </a:xfrm>
        </p:grpSpPr>
        <p:sp>
          <p:nvSpPr>
            <p:cNvPr id="5" name="Freeform 12">
              <a:extLst>
                <a:ext uri="{FF2B5EF4-FFF2-40B4-BE49-F238E27FC236}">
                  <a16:creationId xmlns:a16="http://schemas.microsoft.com/office/drawing/2014/main" id="{23BE8142-B8F9-39C2-78E8-944DF6E69CE4}"/>
                </a:ext>
              </a:extLst>
            </p:cNvPr>
            <p:cNvSpPr/>
            <p:nvPr/>
          </p:nvSpPr>
          <p:spPr>
            <a:xfrm>
              <a:off x="0" y="0"/>
              <a:ext cx="4936713" cy="227113"/>
            </a:xfrm>
            <a:custGeom>
              <a:avLst/>
              <a:gdLst/>
              <a:ahLst/>
              <a:cxnLst/>
              <a:rect l="l" t="t" r="r" b="b"/>
              <a:pathLst>
                <a:path w="4936713" h="227113">
                  <a:moveTo>
                    <a:pt x="0" y="0"/>
                  </a:moveTo>
                  <a:lnTo>
                    <a:pt x="4936713" y="0"/>
                  </a:lnTo>
                  <a:lnTo>
                    <a:pt x="4936713" y="227113"/>
                  </a:lnTo>
                  <a:lnTo>
                    <a:pt x="0" y="227113"/>
                  </a:lnTo>
                  <a:close/>
                </a:path>
              </a:pathLst>
            </a:custGeom>
            <a:solidFill>
              <a:srgbClr val="D3D9E2"/>
            </a:solidFill>
          </p:spPr>
          <p:txBody>
            <a:bodyPr/>
            <a:lstStyle/>
            <a:p>
              <a:endParaRPr lang="en-DK"/>
            </a:p>
          </p:txBody>
        </p:sp>
        <p:sp>
          <p:nvSpPr>
            <p:cNvPr id="6" name="TextBox 13">
              <a:extLst>
                <a:ext uri="{FF2B5EF4-FFF2-40B4-BE49-F238E27FC236}">
                  <a16:creationId xmlns:a16="http://schemas.microsoft.com/office/drawing/2014/main" id="{5CF02170-AF7D-E09C-6D2C-BF92703094E0}"/>
                </a:ext>
              </a:extLst>
            </p:cNvPr>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7" name="TextBox 3">
            <a:extLst>
              <a:ext uri="{FF2B5EF4-FFF2-40B4-BE49-F238E27FC236}">
                <a16:creationId xmlns:a16="http://schemas.microsoft.com/office/drawing/2014/main" id="{1C887D9A-DC10-8E11-2C8D-FBE4A86A20C0}"/>
              </a:ext>
            </a:extLst>
          </p:cNvPr>
          <p:cNvSpPr txBox="1"/>
          <p:nvPr/>
        </p:nvSpPr>
        <p:spPr>
          <a:xfrm>
            <a:off x="4554372" y="1080000"/>
            <a:ext cx="915294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WHAT IS DATA SCIENCE?</a:t>
            </a:r>
          </a:p>
        </p:txBody>
      </p:sp>
      <p:grpSp>
        <p:nvGrpSpPr>
          <p:cNvPr id="43" name="Group 42">
            <a:extLst>
              <a:ext uri="{FF2B5EF4-FFF2-40B4-BE49-F238E27FC236}">
                <a16:creationId xmlns:a16="http://schemas.microsoft.com/office/drawing/2014/main" id="{FAC102BE-AEAD-9F23-AA55-EBB5AFD4376F}"/>
              </a:ext>
            </a:extLst>
          </p:cNvPr>
          <p:cNvGrpSpPr>
            <a:grpSpLocks noChangeAspect="1"/>
          </p:cNvGrpSpPr>
          <p:nvPr/>
        </p:nvGrpSpPr>
        <p:grpSpPr>
          <a:xfrm>
            <a:off x="9829800" y="3314700"/>
            <a:ext cx="7086600" cy="6394244"/>
            <a:chOff x="9906000" y="3213025"/>
            <a:chExt cx="7620000" cy="6875531"/>
          </a:xfrm>
        </p:grpSpPr>
        <p:grpSp>
          <p:nvGrpSpPr>
            <p:cNvPr id="20" name="Group 12">
              <a:extLst>
                <a:ext uri="{FF2B5EF4-FFF2-40B4-BE49-F238E27FC236}">
                  <a16:creationId xmlns:a16="http://schemas.microsoft.com/office/drawing/2014/main" id="{CBF112A2-EAFC-B849-571F-861A929F93AB}"/>
                </a:ext>
              </a:extLst>
            </p:cNvPr>
            <p:cNvGrpSpPr>
              <a:grpSpLocks noChangeAspect="1"/>
            </p:cNvGrpSpPr>
            <p:nvPr/>
          </p:nvGrpSpPr>
          <p:grpSpPr>
            <a:xfrm>
              <a:off x="11267987" y="3213025"/>
              <a:ext cx="4680000" cy="4680000"/>
              <a:chOff x="-33631" y="-89227"/>
              <a:chExt cx="809173" cy="825827"/>
            </a:xfrm>
          </p:grpSpPr>
          <p:sp>
            <p:nvSpPr>
              <p:cNvPr id="21" name="Freeform 13">
                <a:extLst>
                  <a:ext uri="{FF2B5EF4-FFF2-40B4-BE49-F238E27FC236}">
                    <a16:creationId xmlns:a16="http://schemas.microsoft.com/office/drawing/2014/main" id="{0C31A633-CF5F-9511-0B8C-B8C5AD36D043}"/>
                  </a:ext>
                </a:extLst>
              </p:cNvPr>
              <p:cNvSpPr/>
              <p:nvPr/>
            </p:nvSpPr>
            <p:spPr>
              <a:xfrm>
                <a:off x="-33631" y="-89227"/>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22" name="TextBox 14">
                <a:extLst>
                  <a:ext uri="{FF2B5EF4-FFF2-40B4-BE49-F238E27FC236}">
                    <a16:creationId xmlns:a16="http://schemas.microsoft.com/office/drawing/2014/main" id="{0C24E3D1-AD9F-1393-4403-EB29978BE30D}"/>
                  </a:ext>
                </a:extLst>
              </p:cNvPr>
              <p:cNvSpPr txBox="1"/>
              <p:nvPr/>
            </p:nvSpPr>
            <p:spPr>
              <a:xfrm>
                <a:off x="76200" y="47625"/>
                <a:ext cx="660400" cy="688975"/>
              </a:xfrm>
              <a:prstGeom prst="rect">
                <a:avLst/>
              </a:prstGeom>
            </p:spPr>
            <p:txBody>
              <a:bodyPr lIns="50800" tIns="50800" rIns="50800" bIns="50800" rtlCol="0" anchor="ctr"/>
              <a:lstStyle/>
              <a:p>
                <a:pPr algn="ctr">
                  <a:lnSpc>
                    <a:spcPts val="2969"/>
                  </a:lnSpc>
                </a:pPr>
                <a:endParaRPr/>
              </a:p>
            </p:txBody>
          </p:sp>
        </p:grpSp>
        <p:grpSp>
          <p:nvGrpSpPr>
            <p:cNvPr id="10" name="Group 6">
              <a:extLst>
                <a:ext uri="{FF2B5EF4-FFF2-40B4-BE49-F238E27FC236}">
                  <a16:creationId xmlns:a16="http://schemas.microsoft.com/office/drawing/2014/main" id="{0E5A03D2-A121-0B6A-56C8-F9ECE106B0F4}"/>
                </a:ext>
              </a:extLst>
            </p:cNvPr>
            <p:cNvGrpSpPr>
              <a:grpSpLocks noChangeAspect="1"/>
            </p:cNvGrpSpPr>
            <p:nvPr/>
          </p:nvGrpSpPr>
          <p:grpSpPr>
            <a:xfrm>
              <a:off x="12735839" y="5408556"/>
              <a:ext cx="4659116" cy="4680000"/>
              <a:chOff x="1813" y="0"/>
              <a:chExt cx="809173" cy="812800"/>
            </a:xfrm>
          </p:grpSpPr>
          <p:sp>
            <p:nvSpPr>
              <p:cNvPr id="14" name="Freeform 7">
                <a:extLst>
                  <a:ext uri="{FF2B5EF4-FFF2-40B4-BE49-F238E27FC236}">
                    <a16:creationId xmlns:a16="http://schemas.microsoft.com/office/drawing/2014/main" id="{F46568F3-60CA-F7B2-0E9A-D9C392A631D0}"/>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accent1">
                  <a:lumMod val="20000"/>
                  <a:lumOff val="80000"/>
                  <a:alpha val="60000"/>
                </a:schemeClr>
              </a:solidFill>
              <a:ln w="19050">
                <a:solidFill>
                  <a:srgbClr val="3B4A52">
                    <a:alpha val="60000"/>
                  </a:srgbClr>
                </a:solidFill>
              </a:ln>
            </p:spPr>
            <p:txBody>
              <a:bodyPr/>
              <a:lstStyle/>
              <a:p>
                <a:endParaRPr lang="en-DK" dirty="0"/>
              </a:p>
            </p:txBody>
          </p:sp>
          <p:sp>
            <p:nvSpPr>
              <p:cNvPr id="16" name="TextBox 8">
                <a:extLst>
                  <a:ext uri="{FF2B5EF4-FFF2-40B4-BE49-F238E27FC236}">
                    <a16:creationId xmlns:a16="http://schemas.microsoft.com/office/drawing/2014/main" id="{4812BDE6-724D-1B8F-FC92-1861AE50FBD2}"/>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grpSp>
          <p:nvGrpSpPr>
            <p:cNvPr id="17" name="Group 9">
              <a:extLst>
                <a:ext uri="{FF2B5EF4-FFF2-40B4-BE49-F238E27FC236}">
                  <a16:creationId xmlns:a16="http://schemas.microsoft.com/office/drawing/2014/main" id="{FDC1E5CC-5370-BB66-044E-9BA9B81E15BC}"/>
                </a:ext>
              </a:extLst>
            </p:cNvPr>
            <p:cNvGrpSpPr>
              <a:grpSpLocks noChangeAspect="1"/>
            </p:cNvGrpSpPr>
            <p:nvPr/>
          </p:nvGrpSpPr>
          <p:grpSpPr>
            <a:xfrm>
              <a:off x="9906000" y="5329587"/>
              <a:ext cx="4680000" cy="4680000"/>
              <a:chOff x="10788" y="24573"/>
              <a:chExt cx="809173" cy="812800"/>
            </a:xfrm>
          </p:grpSpPr>
          <p:sp>
            <p:nvSpPr>
              <p:cNvPr id="18" name="Freeform 10">
                <a:extLst>
                  <a:ext uri="{FF2B5EF4-FFF2-40B4-BE49-F238E27FC236}">
                    <a16:creationId xmlns:a16="http://schemas.microsoft.com/office/drawing/2014/main" id="{8194926F-1EFA-ACAB-6670-89FDA9F21367}"/>
                  </a:ext>
                </a:extLst>
              </p:cNvPr>
              <p:cNvSpPr/>
              <p:nvPr/>
            </p:nvSpPr>
            <p:spPr>
              <a:xfrm>
                <a:off x="10788" y="24573"/>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19" name="TextBox 11">
                <a:extLst>
                  <a:ext uri="{FF2B5EF4-FFF2-40B4-BE49-F238E27FC236}">
                    <a16:creationId xmlns:a16="http://schemas.microsoft.com/office/drawing/2014/main" id="{4BDC726B-8906-155D-28DE-C978138D2A2B}"/>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sp>
          <p:nvSpPr>
            <p:cNvPr id="23" name="TextBox 21">
              <a:extLst>
                <a:ext uri="{FF2B5EF4-FFF2-40B4-BE49-F238E27FC236}">
                  <a16:creationId xmlns:a16="http://schemas.microsoft.com/office/drawing/2014/main" id="{F20589DC-02D0-1E0A-641E-4D1EC5D13F71}"/>
                </a:ext>
              </a:extLst>
            </p:cNvPr>
            <p:cNvSpPr txBox="1"/>
            <p:nvPr/>
          </p:nvSpPr>
          <p:spPr>
            <a:xfrm>
              <a:off x="11977997" y="4048293"/>
              <a:ext cx="3302524" cy="409407"/>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PROGRAMMING</a:t>
              </a:r>
            </a:p>
          </p:txBody>
        </p:sp>
        <p:sp>
          <p:nvSpPr>
            <p:cNvPr id="24" name="TextBox 22">
              <a:extLst>
                <a:ext uri="{FF2B5EF4-FFF2-40B4-BE49-F238E27FC236}">
                  <a16:creationId xmlns:a16="http://schemas.microsoft.com/office/drawing/2014/main" id="{2729DF05-4341-D670-0BDD-CDC6F6466F31}"/>
                </a:ext>
              </a:extLst>
            </p:cNvPr>
            <p:cNvSpPr txBox="1"/>
            <p:nvPr/>
          </p:nvSpPr>
          <p:spPr>
            <a:xfrm>
              <a:off x="10058900" y="7136242"/>
              <a:ext cx="2350949" cy="845424"/>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MATH &amp; STATISTICS</a:t>
              </a:r>
            </a:p>
          </p:txBody>
        </p:sp>
        <p:sp>
          <p:nvSpPr>
            <p:cNvPr id="25" name="TextBox 23">
              <a:extLst>
                <a:ext uri="{FF2B5EF4-FFF2-40B4-BE49-F238E27FC236}">
                  <a16:creationId xmlns:a16="http://schemas.microsoft.com/office/drawing/2014/main" id="{E8EB9550-A1F1-E5D1-DCE4-DA76F480C5A6}"/>
                </a:ext>
              </a:extLst>
            </p:cNvPr>
            <p:cNvSpPr txBox="1"/>
            <p:nvPr/>
          </p:nvSpPr>
          <p:spPr>
            <a:xfrm>
              <a:off x="14432898" y="7124700"/>
              <a:ext cx="3093102" cy="851708"/>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DOMAIN KNOWLEDGE</a:t>
              </a:r>
            </a:p>
          </p:txBody>
        </p:sp>
        <p:sp>
          <p:nvSpPr>
            <p:cNvPr id="28" name="TextBox 31">
              <a:extLst>
                <a:ext uri="{FF2B5EF4-FFF2-40B4-BE49-F238E27FC236}">
                  <a16:creationId xmlns:a16="http://schemas.microsoft.com/office/drawing/2014/main" id="{273CC1EE-8DB4-072E-599A-AD592CB6FF20}"/>
                </a:ext>
              </a:extLst>
            </p:cNvPr>
            <p:cNvSpPr txBox="1"/>
            <p:nvPr/>
          </p:nvSpPr>
          <p:spPr>
            <a:xfrm>
              <a:off x="11818186" y="3668833"/>
              <a:ext cx="3142320" cy="3278286"/>
            </a:xfrm>
            <a:prstGeom prst="rect">
              <a:avLst/>
            </a:prstGeom>
          </p:spPr>
          <p:txBody>
            <a:bodyPr lIns="50800" tIns="50800" rIns="50800" bIns="50800" rtlCol="0" anchor="ctr"/>
            <a:lstStyle/>
            <a:p>
              <a:pPr algn="ctr">
                <a:lnSpc>
                  <a:spcPts val="2969"/>
                </a:lnSpc>
              </a:pPr>
              <a:endParaRPr/>
            </a:p>
          </p:txBody>
        </p:sp>
        <p:sp>
          <p:nvSpPr>
            <p:cNvPr id="29" name="TextBox 37">
              <a:extLst>
                <a:ext uri="{FF2B5EF4-FFF2-40B4-BE49-F238E27FC236}">
                  <a16:creationId xmlns:a16="http://schemas.microsoft.com/office/drawing/2014/main" id="{C6F0446D-FF68-0372-6C06-FEA7FD1821E3}"/>
                </a:ext>
              </a:extLst>
            </p:cNvPr>
            <p:cNvSpPr txBox="1"/>
            <p:nvPr/>
          </p:nvSpPr>
          <p:spPr>
            <a:xfrm>
              <a:off x="13529064" y="5835746"/>
              <a:ext cx="3142320" cy="3278286"/>
            </a:xfrm>
            <a:prstGeom prst="rect">
              <a:avLst/>
            </a:prstGeom>
          </p:spPr>
          <p:txBody>
            <a:bodyPr lIns="50800" tIns="50800" rIns="50800" bIns="50800" rtlCol="0" anchor="ctr"/>
            <a:lstStyle/>
            <a:p>
              <a:pPr algn="ctr">
                <a:lnSpc>
                  <a:spcPts val="2969"/>
                </a:lnSpc>
              </a:pPr>
              <a:endParaRPr/>
            </a:p>
          </p:txBody>
        </p:sp>
        <p:sp>
          <p:nvSpPr>
            <p:cNvPr id="30" name="TextBox 21">
              <a:extLst>
                <a:ext uri="{FF2B5EF4-FFF2-40B4-BE49-F238E27FC236}">
                  <a16:creationId xmlns:a16="http://schemas.microsoft.com/office/drawing/2014/main" id="{1C4C939C-5A79-C53C-0F79-EB13B8287F10}"/>
                </a:ext>
              </a:extLst>
            </p:cNvPr>
            <p:cNvSpPr txBox="1"/>
            <p:nvPr/>
          </p:nvSpPr>
          <p:spPr>
            <a:xfrm>
              <a:off x="12013676" y="6572380"/>
              <a:ext cx="3302524" cy="839012"/>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DATA </a:t>
              </a:r>
            </a:p>
            <a:p>
              <a:pPr algn="ctr">
                <a:lnSpc>
                  <a:spcPts val="3359"/>
                </a:lnSpc>
                <a:spcBef>
                  <a:spcPct val="0"/>
                </a:spcBef>
              </a:pPr>
              <a:r>
                <a:rPr lang="en-US" sz="2400" b="1" spc="144" dirty="0">
                  <a:solidFill>
                    <a:srgbClr val="404040"/>
                  </a:solidFill>
                  <a:latin typeface="Montserrat" pitchFamily="2" charset="77"/>
                </a:rPr>
                <a:t>SCIENCE</a:t>
              </a:r>
            </a:p>
          </p:txBody>
        </p:sp>
        <p:sp>
          <p:nvSpPr>
            <p:cNvPr id="32" name="TextBox 21">
              <a:extLst>
                <a:ext uri="{FF2B5EF4-FFF2-40B4-BE49-F238E27FC236}">
                  <a16:creationId xmlns:a16="http://schemas.microsoft.com/office/drawing/2014/main" id="{FE5B9E22-0E60-5664-3CDB-0DD4CCDB5038}"/>
                </a:ext>
              </a:extLst>
            </p:cNvPr>
            <p:cNvSpPr txBox="1"/>
            <p:nvPr/>
          </p:nvSpPr>
          <p:spPr>
            <a:xfrm>
              <a:off x="11544710" y="5992817"/>
              <a:ext cx="1683658" cy="415691"/>
            </a:xfrm>
            <a:prstGeom prst="rect">
              <a:avLst/>
            </a:prstGeom>
          </p:spPr>
          <p:txBody>
            <a:bodyPr wrap="square" lIns="0" tIns="0" rIns="0" bIns="0" rtlCol="0" anchor="t">
              <a:spAutoFit/>
            </a:bodyPr>
            <a:lstStyle/>
            <a:p>
              <a:pPr algn="ctr">
                <a:lnSpc>
                  <a:spcPts val="3359"/>
                </a:lnSpc>
                <a:spcBef>
                  <a:spcPct val="0"/>
                </a:spcBef>
              </a:pPr>
              <a:r>
                <a:rPr lang="en-US" sz="2600" b="1" spc="144" dirty="0">
                  <a:solidFill>
                    <a:srgbClr val="404040"/>
                  </a:solidFill>
                  <a:latin typeface="Montserrat" pitchFamily="2" charset="77"/>
                </a:rPr>
                <a:t>ML/AI</a:t>
              </a:r>
            </a:p>
          </p:txBody>
        </p:sp>
        <p:pic>
          <p:nvPicPr>
            <p:cNvPr id="37" name="Picture 36">
              <a:extLst>
                <a:ext uri="{FF2B5EF4-FFF2-40B4-BE49-F238E27FC236}">
                  <a16:creationId xmlns:a16="http://schemas.microsoft.com/office/drawing/2014/main" id="{3B629F14-B413-CDE2-4DCB-D07A91EE1EFB}"/>
                </a:ext>
              </a:extLst>
            </p:cNvPr>
            <p:cNvPicPr>
              <a:picLocks noChangeAspect="1"/>
            </p:cNvPicPr>
            <p:nvPr/>
          </p:nvPicPr>
          <p:blipFill rotWithShape="1">
            <a:blip r:embed="rId3"/>
            <a:srcRect l="13453"/>
            <a:stretch/>
          </p:blipFill>
          <p:spPr>
            <a:xfrm>
              <a:off x="11563407" y="7821771"/>
              <a:ext cx="1108924" cy="1268856"/>
            </a:xfrm>
            <a:prstGeom prst="rect">
              <a:avLst/>
            </a:prstGeom>
          </p:spPr>
        </p:pic>
        <p:pic>
          <p:nvPicPr>
            <p:cNvPr id="40" name="Picture 39">
              <a:extLst>
                <a:ext uri="{FF2B5EF4-FFF2-40B4-BE49-F238E27FC236}">
                  <a16:creationId xmlns:a16="http://schemas.microsoft.com/office/drawing/2014/main" id="{FAAC3EF9-CAF2-987B-2F52-170A532D19FB}"/>
                </a:ext>
              </a:extLst>
            </p:cNvPr>
            <p:cNvPicPr>
              <a:picLocks noChangeAspect="1"/>
            </p:cNvPicPr>
            <p:nvPr/>
          </p:nvPicPr>
          <p:blipFill>
            <a:blip r:embed="rId4"/>
            <a:stretch>
              <a:fillRect/>
            </a:stretch>
          </p:blipFill>
          <p:spPr>
            <a:xfrm>
              <a:off x="14558776" y="8115300"/>
              <a:ext cx="1435100" cy="1117600"/>
            </a:xfrm>
            <a:prstGeom prst="rect">
              <a:avLst/>
            </a:prstGeom>
          </p:spPr>
        </p:pic>
        <p:pic>
          <p:nvPicPr>
            <p:cNvPr id="41" name="Picture 40">
              <a:extLst>
                <a:ext uri="{FF2B5EF4-FFF2-40B4-BE49-F238E27FC236}">
                  <a16:creationId xmlns:a16="http://schemas.microsoft.com/office/drawing/2014/main" id="{EDF5A022-BB3C-3740-D8BB-642E58C587D0}"/>
                </a:ext>
              </a:extLst>
            </p:cNvPr>
            <p:cNvPicPr>
              <a:picLocks noChangeAspect="1"/>
            </p:cNvPicPr>
            <p:nvPr/>
          </p:nvPicPr>
          <p:blipFill>
            <a:blip r:embed="rId5"/>
            <a:stretch>
              <a:fillRect/>
            </a:stretch>
          </p:blipFill>
          <p:spPr>
            <a:xfrm>
              <a:off x="13061237" y="4610100"/>
              <a:ext cx="1111963" cy="624905"/>
            </a:xfrm>
            <a:prstGeom prst="rect">
              <a:avLst/>
            </a:prstGeom>
          </p:spPr>
        </p:pic>
      </p:grpSp>
      <p:pic>
        <p:nvPicPr>
          <p:cNvPr id="2" name="Picture 1" descr="A blue and black logo&#10;&#10;Description automatically generated">
            <a:extLst>
              <a:ext uri="{FF2B5EF4-FFF2-40B4-BE49-F238E27FC236}">
                <a16:creationId xmlns:a16="http://schemas.microsoft.com/office/drawing/2014/main" id="{E1EBBD6D-F57B-9F7B-589E-B929DCD683C6}"/>
              </a:ext>
            </a:extLst>
          </p:cNvPr>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group of cartoon animals&#10;&#10;Description automatically generated">
            <a:extLst>
              <a:ext uri="{FF2B5EF4-FFF2-40B4-BE49-F238E27FC236}">
                <a16:creationId xmlns:a16="http://schemas.microsoft.com/office/drawing/2014/main" id="{6E2254D4-58BF-F0CC-7BC9-5E860AA7A292}"/>
              </a:ext>
            </a:extLst>
          </p:cNvPr>
          <p:cNvPicPr>
            <a:picLocks noChangeAspect="1"/>
          </p:cNvPicPr>
          <p:nvPr/>
        </p:nvPicPr>
        <p:blipFill rotWithShape="1">
          <a:blip r:embed="rId8">
            <a:extLst>
              <a:ext uri="{28A0092B-C50C-407E-A947-70E740481C1C}">
                <a14:useLocalDpi xmlns:a14="http://schemas.microsoft.com/office/drawing/2010/main" val="0"/>
              </a:ext>
            </a:extLst>
          </a:blip>
          <a:srcRect t="14953" b="5598"/>
          <a:stretch/>
        </p:blipFill>
        <p:spPr>
          <a:xfrm>
            <a:off x="1501126" y="3891001"/>
            <a:ext cx="7287794" cy="5693589"/>
          </a:xfrm>
          <a:prstGeom prst="roundRect">
            <a:avLst/>
          </a:prstGeom>
        </p:spPr>
      </p:pic>
    </p:spTree>
    <p:extLst>
      <p:ext uri="{BB962C8B-B14F-4D97-AF65-F5344CB8AC3E}">
        <p14:creationId xmlns:p14="http://schemas.microsoft.com/office/powerpoint/2010/main" val="382979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07A4BF5D-6D8B-73C4-B218-0E206C6521C0}"/>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3" name="Rounded Rectangle 32">
            <a:extLst>
              <a:ext uri="{FF2B5EF4-FFF2-40B4-BE49-F238E27FC236}">
                <a16:creationId xmlns:a16="http://schemas.microsoft.com/office/drawing/2014/main" id="{A0B90CAC-1160-7673-2F0D-5028564BB6BE}"/>
              </a:ext>
            </a:extLst>
          </p:cNvPr>
          <p:cNvSpPr/>
          <p:nvPr/>
        </p:nvSpPr>
        <p:spPr>
          <a:xfrm>
            <a:off x="11938020" y="3321645"/>
            <a:ext cx="4769424" cy="1238013"/>
          </a:xfrm>
          <a:prstGeom prst="roundRect">
            <a:avLst/>
          </a:prstGeom>
          <a:solidFill>
            <a:srgbClr val="97C2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10"/>
          <p:cNvSpPr txBox="1"/>
          <p:nvPr/>
        </p:nvSpPr>
        <p:spPr>
          <a:xfrm>
            <a:off x="12657806" y="3543300"/>
            <a:ext cx="3256519" cy="870688"/>
          </a:xfrm>
          <a:prstGeom prst="rect">
            <a:avLst/>
          </a:prstGeom>
        </p:spPr>
        <p:txBody>
          <a:bodyPr wrap="square" lIns="0" tIns="0" rIns="0" bIns="0" rtlCol="0" anchor="t">
            <a:spAutoFit/>
          </a:bodyPr>
          <a:lstStyle/>
          <a:p>
            <a:pPr algn="ctr">
              <a:lnSpc>
                <a:spcPts val="3415"/>
              </a:lnSpc>
            </a:pPr>
            <a:r>
              <a:rPr lang="en-US" sz="2799" dirty="0">
                <a:solidFill>
                  <a:schemeClr val="bg1"/>
                </a:solidFill>
                <a:latin typeface="Now Bold"/>
              </a:rPr>
              <a:t>UNSUPERVISED LEARNING</a:t>
            </a:r>
          </a:p>
        </p:txBody>
      </p:sp>
      <p:sp>
        <p:nvSpPr>
          <p:cNvPr id="12" name="Freeform 12"/>
          <p:cNvSpPr/>
          <p:nvPr/>
        </p:nvSpPr>
        <p:spPr>
          <a:xfrm>
            <a:off x="11938621" y="4859218"/>
            <a:ext cx="4769424" cy="4775910"/>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A4D2B4"/>
            </a:solidFill>
          </a:ln>
        </p:spPr>
        <p:txBody>
          <a:bodyPr/>
          <a:lstStyle/>
          <a:p>
            <a:endParaRPr lang="en-DK"/>
          </a:p>
        </p:txBody>
      </p:sp>
      <p:sp>
        <p:nvSpPr>
          <p:cNvPr id="13" name="TextBox 13"/>
          <p:cNvSpPr txBox="1"/>
          <p:nvPr/>
        </p:nvSpPr>
        <p:spPr>
          <a:xfrm>
            <a:off x="12914989" y="4502254"/>
            <a:ext cx="2916317" cy="2963351"/>
          </a:xfrm>
          <a:prstGeom prst="rect">
            <a:avLst/>
          </a:prstGeom>
        </p:spPr>
        <p:txBody>
          <a:bodyPr lIns="50800" tIns="50800" rIns="50800" bIns="50800" rtlCol="0" anchor="ctr"/>
          <a:lstStyle/>
          <a:p>
            <a:pPr algn="ctr">
              <a:lnSpc>
                <a:spcPts val="2123"/>
              </a:lnSpc>
            </a:pPr>
            <a:endParaRPr/>
          </a:p>
        </p:txBody>
      </p:sp>
      <p:sp>
        <p:nvSpPr>
          <p:cNvPr id="14" name="Freeform 14"/>
          <p:cNvSpPr/>
          <p:nvPr/>
        </p:nvSpPr>
        <p:spPr>
          <a:xfrm>
            <a:off x="12857763" y="5243357"/>
            <a:ext cx="2916317" cy="2196799"/>
          </a:xfrm>
          <a:custGeom>
            <a:avLst/>
            <a:gdLst/>
            <a:ahLst/>
            <a:cxnLst/>
            <a:rect l="l" t="t" r="r" b="b"/>
            <a:pathLst>
              <a:path w="3326203" h="2512729">
                <a:moveTo>
                  <a:pt x="0" y="0"/>
                </a:moveTo>
                <a:lnTo>
                  <a:pt x="3326203" y="0"/>
                </a:lnTo>
                <a:lnTo>
                  <a:pt x="3326203" y="2512730"/>
                </a:lnTo>
                <a:lnTo>
                  <a:pt x="0" y="2512730"/>
                </a:lnTo>
                <a:lnTo>
                  <a:pt x="0" y="0"/>
                </a:lnTo>
                <a:close/>
              </a:path>
            </a:pathLst>
          </a:custGeom>
          <a:blipFill>
            <a:blip r:embed="rId3"/>
            <a:stretch>
              <a:fillRect l="-8070" t="-4961" r="-3723" b="-7965"/>
            </a:stretch>
          </a:blipFill>
        </p:spPr>
        <p:txBody>
          <a:bodyPr/>
          <a:lstStyle/>
          <a:p>
            <a:endParaRPr lang="en-DK"/>
          </a:p>
        </p:txBody>
      </p:sp>
      <p:sp>
        <p:nvSpPr>
          <p:cNvPr id="15" name="TextBox 15"/>
          <p:cNvSpPr txBox="1"/>
          <p:nvPr/>
        </p:nvSpPr>
        <p:spPr>
          <a:xfrm>
            <a:off x="12332421" y="7559272"/>
            <a:ext cx="3907291" cy="1842492"/>
          </a:xfrm>
          <a:prstGeom prst="rect">
            <a:avLst/>
          </a:prstGeom>
        </p:spPr>
        <p:txBody>
          <a:bodyPr wrap="square" lIns="0" tIns="0" rIns="0" bIns="0" rtlCol="0" anchor="t">
            <a:spAutoFit/>
          </a:bodyPr>
          <a:lstStyle/>
          <a:p>
            <a:pP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What sets the cancer cells apart from the healthy cells?</a:t>
            </a:r>
          </a:p>
          <a:p>
            <a:pPr>
              <a:lnSpc>
                <a:spcPts val="2928"/>
              </a:lnSpc>
            </a:pPr>
            <a:r>
              <a:rPr lang="en-US" sz="2400" dirty="0">
                <a:solidFill>
                  <a:srgbClr val="000000"/>
                </a:solidFill>
                <a:latin typeface="Montserrat"/>
              </a:rPr>
              <a:t>Are there subtypes within one cell type?</a:t>
            </a:r>
          </a:p>
        </p:txBody>
      </p:sp>
      <p:sp>
        <p:nvSpPr>
          <p:cNvPr id="22" name="TextBox 22"/>
          <p:cNvSpPr txBox="1"/>
          <p:nvPr/>
        </p:nvSpPr>
        <p:spPr>
          <a:xfrm>
            <a:off x="1441402" y="3966515"/>
            <a:ext cx="2877628" cy="2911350"/>
          </a:xfrm>
          <a:prstGeom prst="rect">
            <a:avLst/>
          </a:prstGeom>
        </p:spPr>
        <p:txBody>
          <a:bodyPr lIns="50800" tIns="50800" rIns="50800" bIns="50800" rtlCol="0" anchor="ctr"/>
          <a:lstStyle/>
          <a:p>
            <a:pPr algn="ctr">
              <a:lnSpc>
                <a:spcPts val="2123"/>
              </a:lnSpc>
            </a:pPr>
            <a:endParaRPr/>
          </a:p>
        </p:txBody>
      </p:sp>
      <p:sp>
        <p:nvSpPr>
          <p:cNvPr id="24" name="Rounded Rectangle 23">
            <a:extLst>
              <a:ext uri="{FF2B5EF4-FFF2-40B4-BE49-F238E27FC236}">
                <a16:creationId xmlns:a16="http://schemas.microsoft.com/office/drawing/2014/main" id="{EDD37F5D-97F3-5306-9FC0-7C6088DA242A}"/>
              </a:ext>
            </a:extLst>
          </p:cNvPr>
          <p:cNvSpPr/>
          <p:nvPr/>
        </p:nvSpPr>
        <p:spPr>
          <a:xfrm>
            <a:off x="1440801" y="3269334"/>
            <a:ext cx="4770026" cy="1248343"/>
          </a:xfrm>
          <a:prstGeom prst="roundRect">
            <a:avLst/>
          </a:prstGeom>
          <a:solidFill>
            <a:srgbClr val="8EB4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Freeform 21"/>
          <p:cNvSpPr/>
          <p:nvPr/>
        </p:nvSpPr>
        <p:spPr>
          <a:xfrm>
            <a:off x="1441402" y="4859217"/>
            <a:ext cx="4769425" cy="4775910"/>
          </a:xfrm>
          <a:custGeom>
            <a:avLst/>
            <a:gdLst/>
            <a:ahLst/>
            <a:cxnLst/>
            <a:rect l="l" t="t" r="r" b="b"/>
            <a:pathLst>
              <a:path w="1458042" h="1306275">
                <a:moveTo>
                  <a:pt x="71322" y="0"/>
                </a:moveTo>
                <a:lnTo>
                  <a:pt x="1386720" y="0"/>
                </a:lnTo>
                <a:cubicBezTo>
                  <a:pt x="1405636" y="0"/>
                  <a:pt x="1423777" y="7514"/>
                  <a:pt x="1437152" y="20890"/>
                </a:cubicBezTo>
                <a:cubicBezTo>
                  <a:pt x="1450528" y="34265"/>
                  <a:pt x="1458042" y="52406"/>
                  <a:pt x="1458042" y="71322"/>
                </a:cubicBezTo>
                <a:lnTo>
                  <a:pt x="1458042" y="1234953"/>
                </a:lnTo>
                <a:cubicBezTo>
                  <a:pt x="1458042" y="1274343"/>
                  <a:pt x="1426110" y="1306275"/>
                  <a:pt x="1386720" y="1306275"/>
                </a:cubicBezTo>
                <a:lnTo>
                  <a:pt x="71322" y="1306275"/>
                </a:lnTo>
                <a:cubicBezTo>
                  <a:pt x="52406" y="1306275"/>
                  <a:pt x="34265" y="1298761"/>
                  <a:pt x="20890" y="1285385"/>
                </a:cubicBezTo>
                <a:cubicBezTo>
                  <a:pt x="7514" y="1272010"/>
                  <a:pt x="0" y="1253869"/>
                  <a:pt x="0" y="1234953"/>
                </a:cubicBezTo>
                <a:lnTo>
                  <a:pt x="0" y="71322"/>
                </a:lnTo>
                <a:cubicBezTo>
                  <a:pt x="0" y="52406"/>
                  <a:pt x="7514" y="34265"/>
                  <a:pt x="20890" y="20890"/>
                </a:cubicBezTo>
                <a:cubicBezTo>
                  <a:pt x="34265" y="7514"/>
                  <a:pt x="52406" y="0"/>
                  <a:pt x="71322" y="0"/>
                </a:cubicBezTo>
                <a:close/>
              </a:path>
            </a:pathLst>
          </a:custGeom>
          <a:solidFill>
            <a:schemeClr val="bg1"/>
          </a:solidFill>
          <a:ln w="38100">
            <a:solidFill>
              <a:srgbClr val="8EB4E3"/>
            </a:solidFill>
          </a:ln>
        </p:spPr>
        <p:txBody>
          <a:bodyPr/>
          <a:lstStyle/>
          <a:p>
            <a:endParaRPr lang="en-DK"/>
          </a:p>
        </p:txBody>
      </p:sp>
      <p:sp>
        <p:nvSpPr>
          <p:cNvPr id="26" name="TextBox 26"/>
          <p:cNvSpPr txBox="1"/>
          <p:nvPr/>
        </p:nvSpPr>
        <p:spPr>
          <a:xfrm>
            <a:off x="1904083" y="3467100"/>
            <a:ext cx="3842767"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HYPOTHESIS TESTING</a:t>
            </a:r>
          </a:p>
        </p:txBody>
      </p:sp>
      <p:sp>
        <p:nvSpPr>
          <p:cNvPr id="27" name="TextBox 27"/>
          <p:cNvSpPr txBox="1"/>
          <p:nvPr/>
        </p:nvSpPr>
        <p:spPr>
          <a:xfrm>
            <a:off x="1593803" y="7994787"/>
            <a:ext cx="4386394" cy="1385065"/>
          </a:xfrm>
          <a:prstGeom prst="rect">
            <a:avLst/>
          </a:prstGeom>
        </p:spPr>
        <p:txBody>
          <a:bodyPr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Is there a significant difference in the variable of interest between two or more groups?</a:t>
            </a:r>
          </a:p>
        </p:txBody>
      </p:sp>
      <p:pic>
        <p:nvPicPr>
          <p:cNvPr id="34" name="Picture 33" descr="A diagram of a normal distribution&#10;&#10;Description automatically generated">
            <a:extLst>
              <a:ext uri="{FF2B5EF4-FFF2-40B4-BE49-F238E27FC236}">
                <a16:creationId xmlns:a16="http://schemas.microsoft.com/office/drawing/2014/main" id="{EB987AFF-D5A0-9087-888B-807BC283C3F5}"/>
              </a:ext>
            </a:extLst>
          </p:cNvPr>
          <p:cNvPicPr>
            <a:picLocks noChangeAspect="1"/>
          </p:cNvPicPr>
          <p:nvPr/>
        </p:nvPicPr>
        <p:blipFill rotWithShape="1">
          <a:blip r:embed="rId4">
            <a:extLst>
              <a:ext uri="{28A0092B-C50C-407E-A947-70E740481C1C}">
                <a14:useLocalDpi xmlns:a14="http://schemas.microsoft.com/office/drawing/2010/main" val="0"/>
              </a:ext>
            </a:extLst>
          </a:blip>
          <a:srcRect l="8470" r="8046" b="2695"/>
          <a:stretch/>
        </p:blipFill>
        <p:spPr>
          <a:xfrm>
            <a:off x="1670002" y="5021934"/>
            <a:ext cx="4172350" cy="2770224"/>
          </a:xfrm>
          <a:prstGeom prst="rect">
            <a:avLst/>
          </a:prstGeom>
        </p:spPr>
      </p:pic>
      <p:sp>
        <p:nvSpPr>
          <p:cNvPr id="17" name="TextBox 12">
            <a:extLst>
              <a:ext uri="{FF2B5EF4-FFF2-40B4-BE49-F238E27FC236}">
                <a16:creationId xmlns:a16="http://schemas.microsoft.com/office/drawing/2014/main" id="{AA308AA6-C3D8-8BA8-DD88-9AAF816161D3}"/>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9" name="Freeform 12">
            <a:extLst>
              <a:ext uri="{FF2B5EF4-FFF2-40B4-BE49-F238E27FC236}">
                <a16:creationId xmlns:a16="http://schemas.microsoft.com/office/drawing/2014/main" id="{7A4EEDE0-9E5D-52CD-BD2E-71E4C8A28680}"/>
              </a:ext>
            </a:extLst>
          </p:cNvPr>
          <p:cNvSpPr/>
          <p:nvPr/>
        </p:nvSpPr>
        <p:spPr>
          <a:xfrm>
            <a:off x="6690012" y="4859217"/>
            <a:ext cx="4769424" cy="4775911"/>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404040"/>
            </a:solidFill>
          </a:ln>
        </p:spPr>
        <p:txBody>
          <a:bodyPr/>
          <a:lstStyle/>
          <a:p>
            <a:endParaRPr lang="en-DK"/>
          </a:p>
        </p:txBody>
      </p:sp>
      <p:sp>
        <p:nvSpPr>
          <p:cNvPr id="25" name="Rounded Rectangle 24">
            <a:extLst>
              <a:ext uri="{FF2B5EF4-FFF2-40B4-BE49-F238E27FC236}">
                <a16:creationId xmlns:a16="http://schemas.microsoft.com/office/drawing/2014/main" id="{F49FDB1B-EE4E-B904-3137-7A5B2D560D4E}"/>
              </a:ext>
            </a:extLst>
          </p:cNvPr>
          <p:cNvSpPr/>
          <p:nvPr/>
        </p:nvSpPr>
        <p:spPr>
          <a:xfrm>
            <a:off x="6691824" y="3319078"/>
            <a:ext cx="4770026" cy="124314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Freeform 8"/>
          <p:cNvSpPr/>
          <p:nvPr/>
        </p:nvSpPr>
        <p:spPr>
          <a:xfrm>
            <a:off x="7783588" y="5317973"/>
            <a:ext cx="2616859" cy="1615012"/>
          </a:xfrm>
          <a:custGeom>
            <a:avLst/>
            <a:gdLst/>
            <a:ahLst/>
            <a:cxnLst/>
            <a:rect l="l" t="t" r="r" b="b"/>
            <a:pathLst>
              <a:path w="3534780" h="2015256">
                <a:moveTo>
                  <a:pt x="0" y="0"/>
                </a:moveTo>
                <a:lnTo>
                  <a:pt x="3534780" y="0"/>
                </a:lnTo>
                <a:lnTo>
                  <a:pt x="3534780" y="2015256"/>
                </a:lnTo>
                <a:lnTo>
                  <a:pt x="0" y="2015256"/>
                </a:lnTo>
                <a:lnTo>
                  <a:pt x="0" y="0"/>
                </a:lnTo>
                <a:close/>
              </a:path>
            </a:pathLst>
          </a:custGeom>
          <a:blipFill>
            <a:blip r:embed="rId7"/>
            <a:stretch>
              <a:fillRect l="-30283" t="-62079" r="-87351" b="-45169"/>
            </a:stretch>
          </a:blipFill>
        </p:spPr>
        <p:txBody>
          <a:bodyPr/>
          <a:lstStyle/>
          <a:p>
            <a:endParaRPr lang="en-DK"/>
          </a:p>
        </p:txBody>
      </p:sp>
      <p:sp>
        <p:nvSpPr>
          <p:cNvPr id="9" name="TextBox 9"/>
          <p:cNvSpPr txBox="1"/>
          <p:nvPr/>
        </p:nvSpPr>
        <p:spPr>
          <a:xfrm>
            <a:off x="7026460" y="7238404"/>
            <a:ext cx="3948904" cy="68866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Does this patient have a cataract? </a:t>
            </a:r>
          </a:p>
        </p:txBody>
      </p:sp>
      <p:sp>
        <p:nvSpPr>
          <p:cNvPr id="37" name="TextBox 9">
            <a:extLst>
              <a:ext uri="{FF2B5EF4-FFF2-40B4-BE49-F238E27FC236}">
                <a16:creationId xmlns:a16="http://schemas.microsoft.com/office/drawing/2014/main" id="{AD1F5845-0490-8E3F-32FC-DEB578A14D50}"/>
              </a:ext>
            </a:extLst>
          </p:cNvPr>
          <p:cNvSpPr txBox="1"/>
          <p:nvPr/>
        </p:nvSpPr>
        <p:spPr>
          <a:xfrm>
            <a:off x="6876382" y="8236181"/>
            <a:ext cx="4452177" cy="109869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Can we estimate cancer risk based on genetic risk, smoking and age? </a:t>
            </a:r>
          </a:p>
        </p:txBody>
      </p:sp>
      <p:sp>
        <p:nvSpPr>
          <p:cNvPr id="29" name="TextBox 4">
            <a:extLst>
              <a:ext uri="{FF2B5EF4-FFF2-40B4-BE49-F238E27FC236}">
                <a16:creationId xmlns:a16="http://schemas.microsoft.com/office/drawing/2014/main" id="{1832B542-F7C8-D4FF-EFE8-0678158E34CE}"/>
              </a:ext>
            </a:extLst>
          </p:cNvPr>
          <p:cNvSpPr txBox="1"/>
          <p:nvPr/>
        </p:nvSpPr>
        <p:spPr>
          <a:xfrm>
            <a:off x="7359923" y="3514797"/>
            <a:ext cx="3429000"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PREDICTION/ 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229600" y="2893321"/>
            <a:ext cx="9537331" cy="6123792"/>
          </a:xfrm>
          <a:prstGeom prst="rect">
            <a:avLst/>
          </a:prstGeom>
          <a:noFill/>
        </p:spPr>
        <p:txBody>
          <a:bodyPr wrap="square" lIns="91440" tIns="45720" rIns="91440" bIns="45720" anchor="t">
            <a:spAutoFit/>
          </a:bodyPr>
          <a:lstStyle/>
          <a:p>
            <a:pPr>
              <a:lnSpc>
                <a:spcPct val="150000"/>
              </a:lnSpc>
            </a:pPr>
            <a:r>
              <a:rPr lang="en-DK" sz="2400" b="1" dirty="0">
                <a:effectLst/>
                <a:latin typeface="Montserrat" pitchFamily="2" charset="77"/>
                <a:ea typeface="Times New Roman" panose="02020603050405020304" pitchFamily="18" charset="0"/>
              </a:rPr>
              <a:t>STATISTICS:</a:t>
            </a:r>
          </a:p>
          <a:p>
            <a:pPr marL="342900" indent="-342900">
              <a:lnSpc>
                <a:spcPct val="150000"/>
              </a:lnSpc>
              <a:buFont typeface="Arial" panose="020B0604020202020204" pitchFamily="34" charset="0"/>
              <a:buChar char="•"/>
            </a:pPr>
            <a:r>
              <a:rPr lang="en-DK" sz="2400" dirty="0">
                <a:latin typeface="Montserrat"/>
                <a:ea typeface="Times New Roman" panose="02020603050405020304" pitchFamily="18" charset="0"/>
              </a:rPr>
              <a:t>Focus is</a:t>
            </a:r>
            <a:r>
              <a:rPr lang="en-DK" sz="2400" dirty="0">
                <a:effectLst/>
                <a:latin typeface="Montserrat"/>
                <a:ea typeface="Times New Roman" panose="02020603050405020304" pitchFamily="18" charset="0"/>
              </a:rPr>
              <a:t> </a:t>
            </a:r>
            <a:r>
              <a:rPr lang="en-DK" sz="2400" dirty="0">
                <a:latin typeface="Montserrat"/>
                <a:ea typeface="Times New Roman" panose="02020603050405020304" pitchFamily="18" charset="0"/>
              </a:rPr>
              <a:t>on </a:t>
            </a:r>
            <a:r>
              <a:rPr lang="en-DK" sz="2400" dirty="0">
                <a:effectLst/>
                <a:latin typeface="Montserrat"/>
                <a:ea typeface="Times New Roman" panose="02020603050405020304" pitchFamily="18" charset="0"/>
              </a:rPr>
              <a:t>inference*, achieved through fitting of a probability model</a:t>
            </a:r>
          </a:p>
          <a:p>
            <a:pPr marL="342900" indent="-342900">
              <a:lnSpc>
                <a:spcPct val="150000"/>
              </a:lnSpc>
              <a:buFont typeface="Arial" panose="020B0604020202020204" pitchFamily="34" charset="0"/>
              <a:buChar char="•"/>
            </a:pP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Quantitative measure of confidence of a 'true' effect (confidence interval)</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US" sz="2400" dirty="0">
                <a:latin typeface="Montserrat"/>
                <a:ea typeface="Times New Roman" panose="02020603050405020304" pitchFamily="18" charset="0"/>
              </a:rPr>
              <a:t>We </a:t>
            </a:r>
            <a:r>
              <a:rPr lang="en-US" sz="2400" dirty="0">
                <a:effectLst/>
                <a:latin typeface="Montserrat"/>
                <a:ea typeface="Times New Roman" panose="02020603050405020304" pitchFamily="18" charset="0"/>
              </a:rPr>
              <a:t>have data/model </a:t>
            </a:r>
            <a:r>
              <a:rPr lang="en-DK" sz="2400" dirty="0">
                <a:effectLst/>
                <a:latin typeface="Montserrat"/>
                <a:ea typeface="Times New Roman" panose="02020603050405020304" pitchFamily="18" charset="0"/>
              </a:rPr>
              <a:t>assumptions which we must </a:t>
            </a:r>
            <a:r>
              <a:rPr lang="en-DK" sz="2400" dirty="0">
                <a:latin typeface="Montserrat"/>
                <a:ea typeface="Times New Roman" panose="02020603050405020304" pitchFamily="18" charset="0"/>
              </a:rPr>
              <a:t>verify</a:t>
            </a: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Statistical models can do predictions, but predictive accuracy is not their strength</a:t>
            </a:r>
            <a:r>
              <a:rPr lang="en-GB" sz="1600" dirty="0">
                <a:latin typeface="Montserrat" pitchFamily="2" charset="77"/>
              </a:rPr>
              <a:t>[1]</a:t>
            </a:r>
            <a:r>
              <a:rPr lang="en-GB" sz="2400" dirty="0">
                <a:latin typeface="Montserrat" pitchFamily="2" charset="77"/>
              </a:rPr>
              <a:t>. BUT interpretable.</a:t>
            </a:r>
            <a:endParaRPr lang="en-DK" sz="2400" dirty="0">
              <a:effectLst/>
              <a:latin typeface="Montserrat" pitchFamily="2" charset="77"/>
              <a:ea typeface="Times New Roman" panose="02020603050405020304" pitchFamily="18" charset="0"/>
            </a:endParaRPr>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21" name="TextBox 21">
              <a:extLst>
                <a:ext uri="{FF2B5EF4-FFF2-40B4-BE49-F238E27FC236}">
                  <a16:creationId xmlns:a16="http://schemas.microsoft.com/office/drawing/2014/main" id="{C3601660-2B76-0074-7E65-19261FDEEB40}"/>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3" name="TextBox 2">
            <a:extLst>
              <a:ext uri="{FF2B5EF4-FFF2-40B4-BE49-F238E27FC236}">
                <a16:creationId xmlns:a16="http://schemas.microsoft.com/office/drawing/2014/main" id="{4302F274-5AAB-ADF9-A431-605A1EFAC774}"/>
              </a:ext>
            </a:extLst>
          </p:cNvPr>
          <p:cNvSpPr txBox="1"/>
          <p:nvPr/>
        </p:nvSpPr>
        <p:spPr>
          <a:xfrm>
            <a:off x="8426265" y="9709740"/>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2" name="TextBox 1">
            <a:extLst>
              <a:ext uri="{FF2B5EF4-FFF2-40B4-BE49-F238E27FC236}">
                <a16:creationId xmlns:a16="http://schemas.microsoft.com/office/drawing/2014/main" id="{2F102B2E-27B7-D185-7CA2-A792DBBFE8B2}"/>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7342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034606" y="2952747"/>
            <a:ext cx="9338994" cy="6123792"/>
          </a:xfrm>
          <a:prstGeom prst="rect">
            <a:avLst/>
          </a:prstGeom>
          <a:noFill/>
        </p:spPr>
        <p:txBody>
          <a:bodyPr wrap="square">
            <a:spAutoFit/>
          </a:bodyPr>
          <a:lstStyle/>
          <a:p>
            <a:pPr>
              <a:lnSpc>
                <a:spcPct val="150000"/>
              </a:lnSpc>
            </a:pPr>
            <a:r>
              <a:rPr lang="en-DK" sz="2400" b="1" dirty="0">
                <a:effectLst/>
                <a:latin typeface="Montserrat" pitchFamily="2" charset="77"/>
                <a:ea typeface="Times New Roman" panose="02020603050405020304" pitchFamily="18" charset="0"/>
              </a:rPr>
              <a:t>MACHINE LEARNING:</a:t>
            </a: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effectLst/>
                <a:latin typeface="Montserrat" pitchFamily="2" charset="77"/>
                <a:ea typeface="Times New Roman" panose="02020603050405020304" pitchFamily="18" charset="0"/>
              </a:rPr>
              <a:t>Purpose is prediction/classification</a:t>
            </a:r>
            <a:r>
              <a:rPr lang="en-US" sz="2400" dirty="0">
                <a:effectLst/>
                <a:latin typeface="Montserrat" pitchFamily="2" charset="77"/>
                <a:ea typeface="Times New Roman" panose="02020603050405020304" pitchFamily="18" charset="0"/>
              </a:rPr>
              <a:t>, </a:t>
            </a:r>
            <a:r>
              <a:rPr lang="en-US" sz="2400" dirty="0">
                <a:latin typeface="Montserrat" pitchFamily="2" charset="77"/>
                <a:ea typeface="Times New Roman" panose="02020603050405020304" pitchFamily="18" charset="0"/>
              </a:rPr>
              <a:t>finding</a:t>
            </a:r>
            <a:r>
              <a:rPr lang="en-US" sz="2400" dirty="0">
                <a:effectLst/>
                <a:latin typeface="Montserrat" pitchFamily="2" charset="77"/>
                <a:ea typeface="Times New Roman" panose="02020603050405020304" pitchFamily="18" charset="0"/>
              </a:rPr>
              <a:t> </a:t>
            </a:r>
            <a:r>
              <a:rPr lang="en-DK" sz="2400" dirty="0">
                <a:effectLst/>
                <a:latin typeface="Montserrat" pitchFamily="2" charset="77"/>
                <a:ea typeface="Times New Roman" panose="02020603050405020304" pitchFamily="18" charset="0"/>
              </a:rPr>
              <a:t>patterns in </a:t>
            </a:r>
            <a:r>
              <a:rPr lang="en-US" sz="2400" dirty="0">
                <a:effectLst/>
                <a:latin typeface="Montserrat" pitchFamily="2" charset="77"/>
                <a:ea typeface="Times New Roman" panose="02020603050405020304" pitchFamily="18" charset="0"/>
              </a:rPr>
              <a:t>large</a:t>
            </a:r>
            <a:r>
              <a:rPr lang="en-DK" sz="2400" dirty="0">
                <a:effectLst/>
                <a:latin typeface="Montserrat" pitchFamily="2" charset="77"/>
                <a:ea typeface="Times New Roman" panose="02020603050405020304" pitchFamily="18" charset="0"/>
              </a:rPr>
              <a:t> dat</a:t>
            </a:r>
            <a:r>
              <a:rPr lang="en-US" sz="2400" dirty="0">
                <a:effectLst/>
                <a:latin typeface="Montserrat" pitchFamily="2" charset="77"/>
                <a:ea typeface="Times New Roman" panose="02020603050405020304" pitchFamily="18" charset="0"/>
              </a:rPr>
              <a:t>a</a:t>
            </a:r>
            <a:endParaRPr lang="en-DK" sz="2400" dirty="0">
              <a:latin typeface="Montserrat" pitchFamily="2" charset="77"/>
              <a:ea typeface="Times New Roman" panose="02020603050405020304" pitchFamily="18" charset="0"/>
            </a:endParaRPr>
          </a:p>
          <a:p>
            <a:pPr>
              <a:lnSpc>
                <a:spcPct val="150000"/>
              </a:lnSpc>
            </a:pP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Makes </a:t>
            </a:r>
            <a:r>
              <a:rPr lang="en-DK" sz="2400" dirty="0">
                <a:effectLst/>
                <a:latin typeface="Montserrat" pitchFamily="2" charset="77"/>
                <a:ea typeface="Times New Roman" panose="02020603050405020304" pitchFamily="18" charset="0"/>
              </a:rPr>
              <a:t>minimal assumptions about the data </a:t>
            </a:r>
          </a:p>
          <a:p>
            <a:pPr>
              <a:lnSpc>
                <a:spcPct val="150000"/>
              </a:lnSpc>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Montserrat" pitchFamily="2" charset="77"/>
                <a:ea typeface="Times New Roman" panose="02020603050405020304" pitchFamily="18" charset="0"/>
              </a:rPr>
              <a:t>When the </a:t>
            </a:r>
            <a:r>
              <a:rPr lang="en-DK" sz="2400" dirty="0">
                <a:effectLst/>
                <a:latin typeface="Montserrat" pitchFamily="2" charset="77"/>
                <a:ea typeface="Times New Roman" panose="02020603050405020304" pitchFamily="18" charset="0"/>
              </a:rPr>
              <a:t>number of input variables exceed observation</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Appropriate for </a:t>
            </a:r>
            <a:r>
              <a:rPr lang="en-DK" sz="2400" dirty="0">
                <a:effectLst/>
                <a:latin typeface="Montserrat" pitchFamily="2" charset="77"/>
                <a:ea typeface="Times New Roman" panose="02020603050405020304" pitchFamily="18" charset="0"/>
              </a:rPr>
              <a:t>complicated nonlinear interactions </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GB" sz="2400" dirty="0">
                <a:latin typeface="Montserrat" pitchFamily="2" charset="77"/>
              </a:rPr>
              <a:t>Provide a degree of interpretability, but tends to sacrifice interpretability for predictive power</a:t>
            </a:r>
            <a:r>
              <a:rPr lang="en-GB" sz="1600" dirty="0">
                <a:latin typeface="Montserrat" pitchFamily="2" charset="77"/>
              </a:rPr>
              <a:t>[1].</a:t>
            </a:r>
            <a:endParaRPr lang="en-GB" sz="2400" dirty="0"/>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sp>
        <p:nvSpPr>
          <p:cNvPr id="49" name="TextBox 48">
            <a:extLst>
              <a:ext uri="{FF2B5EF4-FFF2-40B4-BE49-F238E27FC236}">
                <a16:creationId xmlns:a16="http://schemas.microsoft.com/office/drawing/2014/main" id="{D868C197-C7C5-2FD9-EB93-7DF739AB9609}"/>
              </a:ext>
            </a:extLst>
          </p:cNvPr>
          <p:cNvSpPr txBox="1"/>
          <p:nvPr/>
        </p:nvSpPr>
        <p:spPr>
          <a:xfrm>
            <a:off x="8132103" y="9579856"/>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grpSp>
        <p:nvGrpSpPr>
          <p:cNvPr id="2" name="Group 1">
            <a:extLst>
              <a:ext uri="{FF2B5EF4-FFF2-40B4-BE49-F238E27FC236}">
                <a16:creationId xmlns:a16="http://schemas.microsoft.com/office/drawing/2014/main" id="{CCF74E1A-CFA7-C5C0-766E-407A511FF9F9}"/>
              </a:ext>
            </a:extLst>
          </p:cNvPr>
          <p:cNvGrpSpPr/>
          <p:nvPr/>
        </p:nvGrpSpPr>
        <p:grpSpPr>
          <a:xfrm>
            <a:off x="694287" y="2808433"/>
            <a:ext cx="7370092" cy="6762905"/>
            <a:chOff x="859509" y="3177764"/>
            <a:chExt cx="7370092" cy="6762905"/>
          </a:xfrm>
        </p:grpSpPr>
        <p:sp>
          <p:nvSpPr>
            <p:cNvPr id="4" name="Freeform 13">
              <a:extLst>
                <a:ext uri="{FF2B5EF4-FFF2-40B4-BE49-F238E27FC236}">
                  <a16:creationId xmlns:a16="http://schemas.microsoft.com/office/drawing/2014/main" id="{79CFDB91-AA01-DF38-0B2E-94445930FD53}"/>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5" name="TextBox 8">
              <a:extLst>
                <a:ext uri="{FF2B5EF4-FFF2-40B4-BE49-F238E27FC236}">
                  <a16:creationId xmlns:a16="http://schemas.microsoft.com/office/drawing/2014/main" id="{54143B89-E3B1-6B17-0EB9-53F88CB5C15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6" name="Freeform 13">
              <a:extLst>
                <a:ext uri="{FF2B5EF4-FFF2-40B4-BE49-F238E27FC236}">
                  <a16:creationId xmlns:a16="http://schemas.microsoft.com/office/drawing/2014/main" id="{58B8AEA4-7C05-9291-81EF-3DF429B79C55}"/>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7" name="TextBox 14">
              <a:extLst>
                <a:ext uri="{FF2B5EF4-FFF2-40B4-BE49-F238E27FC236}">
                  <a16:creationId xmlns:a16="http://schemas.microsoft.com/office/drawing/2014/main" id="{056470E9-43F4-44AD-F0EC-5E73B8CA0865}"/>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8" name="Freeform 10">
              <a:extLst>
                <a:ext uri="{FF2B5EF4-FFF2-40B4-BE49-F238E27FC236}">
                  <a16:creationId xmlns:a16="http://schemas.microsoft.com/office/drawing/2014/main" id="{7D79D6F5-D8DB-6661-1EE3-C7F89A706226}"/>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9" name="TextBox 11">
              <a:extLst>
                <a:ext uri="{FF2B5EF4-FFF2-40B4-BE49-F238E27FC236}">
                  <a16:creationId xmlns:a16="http://schemas.microsoft.com/office/drawing/2014/main" id="{32EFE3B7-1C0D-1479-3352-3D77530EC61F}"/>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1" name="TextBox 21">
              <a:extLst>
                <a:ext uri="{FF2B5EF4-FFF2-40B4-BE49-F238E27FC236}">
                  <a16:creationId xmlns:a16="http://schemas.microsoft.com/office/drawing/2014/main" id="{BAAB503B-7328-124A-1A4C-D591834533A9}"/>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5" name="TextBox 22">
              <a:extLst>
                <a:ext uri="{FF2B5EF4-FFF2-40B4-BE49-F238E27FC236}">
                  <a16:creationId xmlns:a16="http://schemas.microsoft.com/office/drawing/2014/main" id="{EF11702B-6AEB-7E14-9C5E-E1294FC756CC}"/>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6" name="TextBox 23">
              <a:extLst>
                <a:ext uri="{FF2B5EF4-FFF2-40B4-BE49-F238E27FC236}">
                  <a16:creationId xmlns:a16="http://schemas.microsoft.com/office/drawing/2014/main" id="{385781FB-AEA0-1129-5145-1CC8D4EAF048}"/>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7" name="TextBox 31">
              <a:extLst>
                <a:ext uri="{FF2B5EF4-FFF2-40B4-BE49-F238E27FC236}">
                  <a16:creationId xmlns:a16="http://schemas.microsoft.com/office/drawing/2014/main" id="{3D946E66-DC8A-7A4D-A30B-B2E0DCF95A03}"/>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18" name="TextBox 21">
              <a:extLst>
                <a:ext uri="{FF2B5EF4-FFF2-40B4-BE49-F238E27FC236}">
                  <a16:creationId xmlns:a16="http://schemas.microsoft.com/office/drawing/2014/main" id="{E3AAF83D-3F38-A8F3-1AE6-94EBA650906D}"/>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19" name="TextBox 22">
              <a:extLst>
                <a:ext uri="{FF2B5EF4-FFF2-40B4-BE49-F238E27FC236}">
                  <a16:creationId xmlns:a16="http://schemas.microsoft.com/office/drawing/2014/main" id="{BA852921-E646-BC4A-6754-10AE3D145330}"/>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21" name="TextBox 21">
              <a:extLst>
                <a:ext uri="{FF2B5EF4-FFF2-40B4-BE49-F238E27FC236}">
                  <a16:creationId xmlns:a16="http://schemas.microsoft.com/office/drawing/2014/main" id="{2506EAC2-2022-37D2-E8D2-899099313890}"/>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22" name="TextBox 22">
              <a:extLst>
                <a:ext uri="{FF2B5EF4-FFF2-40B4-BE49-F238E27FC236}">
                  <a16:creationId xmlns:a16="http://schemas.microsoft.com/office/drawing/2014/main" id="{77710C34-F1EF-FD4D-54E2-D8FA701A2711}"/>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23" name="TextBox 22">
            <a:extLst>
              <a:ext uri="{FF2B5EF4-FFF2-40B4-BE49-F238E27FC236}">
                <a16:creationId xmlns:a16="http://schemas.microsoft.com/office/drawing/2014/main" id="{0E5DDE3E-B8FE-06AE-8F69-0C0484237D9C}"/>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13514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5105400" y="1080000"/>
            <a:ext cx="80772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HYPOTHESIS TESTING</a:t>
            </a:r>
          </a:p>
        </p:txBody>
      </p:sp>
      <p:sp>
        <p:nvSpPr>
          <p:cNvPr id="8" name="TextBox 8"/>
          <p:cNvSpPr txBox="1"/>
          <p:nvPr/>
        </p:nvSpPr>
        <p:spPr>
          <a:xfrm>
            <a:off x="2327684" y="2607324"/>
            <a:ext cx="14664916" cy="3983976"/>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Questions that boil down to: </a:t>
            </a:r>
          </a:p>
          <a:p>
            <a:pPr>
              <a:lnSpc>
                <a:spcPts val="4480"/>
              </a:lnSpc>
            </a:pPr>
            <a:r>
              <a:rPr lang="en-US" sz="2800" i="1" dirty="0">
                <a:solidFill>
                  <a:srgbClr val="404040"/>
                </a:solidFill>
                <a:latin typeface="Montserrat" pitchFamily="2" charset="77"/>
              </a:rPr>
              <a:t>Is there a difference in feature A between these two or more groups?</a:t>
            </a:r>
          </a:p>
          <a:p>
            <a:pPr>
              <a:lnSpc>
                <a:spcPts val="4480"/>
              </a:lnSpc>
            </a:pPr>
            <a:endParaRPr lang="en-US" sz="28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bacterial load higher in colon swaps of cancer patients?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expression of gene A higher in tumor samples?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there a difference in median height between men and women?</a:t>
            </a: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2E25449F-6A07-9DEB-2D79-4A58321C0216}"/>
              </a:ext>
            </a:extLst>
          </p:cNvPr>
          <p:cNvSpPr/>
          <p:nvPr/>
        </p:nvSpPr>
        <p:spPr>
          <a:xfrm>
            <a:off x="1295400" y="6591300"/>
            <a:ext cx="16992600" cy="3697357"/>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9" name="Picture 8" descr="A diagram of a normal distribution&#10;&#10;Description automatically generated">
            <a:extLst>
              <a:ext uri="{FF2B5EF4-FFF2-40B4-BE49-F238E27FC236}">
                <a16:creationId xmlns:a16="http://schemas.microsoft.com/office/drawing/2014/main" id="{9C094FAD-C3E3-3C0C-93B4-FDDA11369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684" y="6743700"/>
            <a:ext cx="8721316" cy="3357940"/>
          </a:xfrm>
          <a:prstGeom prst="rect">
            <a:avLst/>
          </a:prstGeom>
        </p:spPr>
      </p:pic>
      <p:pic>
        <p:nvPicPr>
          <p:cNvPr id="10" name="Picture 9" descr="A blue and black logo&#10;&#10;Description automatically generated">
            <a:extLst>
              <a:ext uri="{FF2B5EF4-FFF2-40B4-BE49-F238E27FC236}">
                <a16:creationId xmlns:a16="http://schemas.microsoft.com/office/drawing/2014/main" id="{4E204B39-FE82-C073-3049-90FA6BAC373C}"/>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33AE7A81-D668-71C0-AD3C-7384D9FCE50A}"/>
              </a:ext>
            </a:extLst>
          </p:cNvPr>
          <p:cNvSpPr txBox="1"/>
          <p:nvPr/>
        </p:nvSpPr>
        <p:spPr>
          <a:xfrm>
            <a:off x="12395112" y="7313612"/>
            <a:ext cx="4038600" cy="2252733"/>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A difference 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ANOVA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Fisher’s exact test</a:t>
            </a:r>
          </a:p>
        </p:txBody>
      </p:sp>
    </p:spTree>
    <p:extLst>
      <p:ext uri="{BB962C8B-B14F-4D97-AF65-F5344CB8AC3E}">
        <p14:creationId xmlns:p14="http://schemas.microsoft.com/office/powerpoint/2010/main" val="263077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A4A4BF7F-CB5C-F443-090B-8756E675793A}"/>
              </a:ext>
            </a:extLst>
          </p:cNvPr>
          <p:cNvSpPr/>
          <p:nvPr/>
        </p:nvSpPr>
        <p:spPr>
          <a:xfrm>
            <a:off x="0" y="6540158"/>
            <a:ext cx="18288000" cy="3752033"/>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941857" y="2432151"/>
            <a:ext cx="14820900"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Using statistical/ML models to </a:t>
            </a:r>
            <a:r>
              <a:rPr lang="en-US" sz="2600" b="1" dirty="0">
                <a:solidFill>
                  <a:srgbClr val="404040"/>
                </a:solidFill>
                <a:latin typeface="Montserrat" pitchFamily="2" charset="77"/>
              </a:rPr>
              <a:t>predict outcomes / classify new data</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Discovering and quantifying the relationships between predictor variables and outcome.</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Prediction (Regression) == </a:t>
            </a:r>
            <a:r>
              <a:rPr lang="en-US" sz="2600" dirty="0">
                <a:solidFill>
                  <a:srgbClr val="404040"/>
                </a:solidFill>
                <a:latin typeface="Montserrat" pitchFamily="2" charset="77"/>
              </a:rPr>
              <a:t>outcome is continuous (weight of newborn)</a:t>
            </a:r>
          </a:p>
          <a:p>
            <a:pPr>
              <a:lnSpc>
                <a:spcPts val="4480"/>
              </a:lnSpc>
            </a:pPr>
            <a:r>
              <a:rPr lang="en-US" sz="2600" b="1" dirty="0">
                <a:solidFill>
                  <a:srgbClr val="404040"/>
                </a:solidFill>
                <a:latin typeface="Montserrat" pitchFamily="2" charset="77"/>
              </a:rPr>
              <a:t>Classification == </a:t>
            </a:r>
            <a:r>
              <a:rPr lang="en-US" sz="2600" dirty="0">
                <a:solidFill>
                  <a:srgbClr val="404040"/>
                </a:solidFill>
                <a:latin typeface="Montserrat" pitchFamily="2" charset="77"/>
              </a:rPr>
              <a:t>outcome is a class/group (cystic fibrosis or healthy)</a:t>
            </a:r>
          </a:p>
          <a:p>
            <a:pPr>
              <a:lnSpc>
                <a:spcPts val="4480"/>
              </a:lnSpc>
            </a:pPr>
            <a:r>
              <a:rPr lang="en-US" sz="2600" dirty="0">
                <a:solidFill>
                  <a:srgbClr val="404040"/>
                </a:solidFill>
                <a:latin typeface="Montserrat" pitchFamily="2" charset="77"/>
              </a:rPr>
              <a:t> </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33600" y="1080000"/>
            <a:ext cx="14152358"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PREDICTIVE MODEL / CLASSIFICATION</a:t>
            </a:r>
          </a:p>
        </p:txBody>
      </p:sp>
      <p:sp>
        <p:nvSpPr>
          <p:cNvPr id="20" name="TextBox 8">
            <a:extLst>
              <a:ext uri="{FF2B5EF4-FFF2-40B4-BE49-F238E27FC236}">
                <a16:creationId xmlns:a16="http://schemas.microsoft.com/office/drawing/2014/main" id="{15E3A822-C18F-EFB4-F48F-34FFB82F9407}"/>
              </a:ext>
            </a:extLst>
          </p:cNvPr>
          <p:cNvSpPr txBox="1"/>
          <p:nvPr/>
        </p:nvSpPr>
        <p:spPr>
          <a:xfrm>
            <a:off x="878682" y="6804674"/>
            <a:ext cx="302174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Logistic Regression</a:t>
            </a:r>
          </a:p>
        </p:txBody>
      </p:sp>
      <p:grpSp>
        <p:nvGrpSpPr>
          <p:cNvPr id="22" name="Group 21">
            <a:extLst>
              <a:ext uri="{FF2B5EF4-FFF2-40B4-BE49-F238E27FC236}">
                <a16:creationId xmlns:a16="http://schemas.microsoft.com/office/drawing/2014/main" id="{DE73CA54-3F44-16C3-F6EA-0858959E2579}"/>
              </a:ext>
            </a:extLst>
          </p:cNvPr>
          <p:cNvGrpSpPr>
            <a:grpSpLocks noChangeAspect="1"/>
          </p:cNvGrpSpPr>
          <p:nvPr/>
        </p:nvGrpSpPr>
        <p:grpSpPr>
          <a:xfrm>
            <a:off x="475282" y="7234144"/>
            <a:ext cx="6916118" cy="2698263"/>
            <a:chOff x="380999" y="7353300"/>
            <a:chExt cx="7519585" cy="2933700"/>
          </a:xfrm>
        </p:grpSpPr>
        <p:pic>
          <p:nvPicPr>
            <p:cNvPr id="6" name="Picture 5" descr="A diagram of a variety of graphs&#10;&#10;Description automatically generated with medium confidence">
              <a:extLst>
                <a:ext uri="{FF2B5EF4-FFF2-40B4-BE49-F238E27FC236}">
                  <a16:creationId xmlns:a16="http://schemas.microsoft.com/office/drawing/2014/main" id="{E1E19A8D-ABBE-6608-F2F3-01430DF9DEED}"/>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8600" r="52384" b="66183"/>
            <a:stretch/>
          </p:blipFill>
          <p:spPr>
            <a:xfrm>
              <a:off x="380999" y="7353300"/>
              <a:ext cx="3320468" cy="2904295"/>
            </a:xfrm>
            <a:prstGeom prst="rect">
              <a:avLst/>
            </a:prstGeom>
          </p:spPr>
        </p:pic>
        <p:pic>
          <p:nvPicPr>
            <p:cNvPr id="13" name="Picture 12" descr="A diagram of a variety of graphs&#10;&#10;Description automatically generated with medium confidence">
              <a:extLst>
                <a:ext uri="{FF2B5EF4-FFF2-40B4-BE49-F238E27FC236}">
                  <a16:creationId xmlns:a16="http://schemas.microsoft.com/office/drawing/2014/main" id="{BC79D823-BF66-5C08-CB22-CB130F4BC791}"/>
                </a:ext>
              </a:extLst>
            </p:cNvPr>
            <p:cNvPicPr>
              <a:picLocks noChangeAspect="1"/>
            </p:cNvPicPr>
            <p:nvPr/>
          </p:nvPicPr>
          <p:blipFill rotWithShape="1">
            <a:blip r:embed="rId3">
              <a:extLst>
                <a:ext uri="{28A0092B-C50C-407E-A947-70E740481C1C}">
                  <a14:useLocalDpi xmlns:a14="http://schemas.microsoft.com/office/drawing/2010/main" val="0"/>
                </a:ext>
              </a:extLst>
            </a:blip>
            <a:srcRect l="52059" t="73076" r="2668" b="5838"/>
            <a:stretch/>
          </p:blipFill>
          <p:spPr>
            <a:xfrm>
              <a:off x="3628144" y="7353300"/>
              <a:ext cx="4272440" cy="2933700"/>
            </a:xfrm>
            <a:prstGeom prst="rect">
              <a:avLst/>
            </a:prstGeom>
          </p:spPr>
        </p:pic>
      </p:grpSp>
      <p:sp>
        <p:nvSpPr>
          <p:cNvPr id="14" name="TextBox 8">
            <a:extLst>
              <a:ext uri="{FF2B5EF4-FFF2-40B4-BE49-F238E27FC236}">
                <a16:creationId xmlns:a16="http://schemas.microsoft.com/office/drawing/2014/main" id="{863AF52C-5BBC-575F-0E0E-5E7FB8E0CA07}"/>
              </a:ext>
            </a:extLst>
          </p:cNvPr>
          <p:cNvSpPr txBox="1"/>
          <p:nvPr/>
        </p:nvSpPr>
        <p:spPr>
          <a:xfrm>
            <a:off x="4344339" y="6804673"/>
            <a:ext cx="1572643"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Naïve Bayes</a:t>
            </a:r>
          </a:p>
        </p:txBody>
      </p:sp>
      <p:grpSp>
        <p:nvGrpSpPr>
          <p:cNvPr id="18" name="Group 17">
            <a:extLst>
              <a:ext uri="{FF2B5EF4-FFF2-40B4-BE49-F238E27FC236}">
                <a16:creationId xmlns:a16="http://schemas.microsoft.com/office/drawing/2014/main" id="{726DB6C5-630A-2A42-F82B-957EF3AA6935}"/>
              </a:ext>
            </a:extLst>
          </p:cNvPr>
          <p:cNvGrpSpPr>
            <a:grpSpLocks noChangeAspect="1"/>
          </p:cNvGrpSpPr>
          <p:nvPr/>
        </p:nvGrpSpPr>
        <p:grpSpPr>
          <a:xfrm>
            <a:off x="8098759" y="7173586"/>
            <a:ext cx="9808241" cy="2698262"/>
            <a:chOff x="8568168" y="7466457"/>
            <a:chExt cx="10153395" cy="2793214"/>
          </a:xfrm>
        </p:grpSpPr>
        <p:pic>
          <p:nvPicPr>
            <p:cNvPr id="5" name="Picture 4" descr="A diagram of a variety of graphs&#10;&#10;Description automatically generated with medium confidence">
              <a:extLst>
                <a:ext uri="{FF2B5EF4-FFF2-40B4-BE49-F238E27FC236}">
                  <a16:creationId xmlns:a16="http://schemas.microsoft.com/office/drawing/2014/main" id="{68E40370-3CDA-C9A5-4A95-DBE96EFDAC9F}"/>
                </a:ext>
              </a:extLst>
            </p:cNvPr>
            <p:cNvPicPr>
              <a:picLocks noChangeAspect="1"/>
            </p:cNvPicPr>
            <p:nvPr/>
          </p:nvPicPr>
          <p:blipFill rotWithShape="1">
            <a:blip r:embed="rId3">
              <a:extLst>
                <a:ext uri="{28A0092B-C50C-407E-A947-70E740481C1C}">
                  <a14:useLocalDpi xmlns:a14="http://schemas.microsoft.com/office/drawing/2010/main" val="0"/>
                </a:ext>
              </a:extLst>
            </a:blip>
            <a:srcRect l="6195" t="41552" r="44193" b="34285"/>
            <a:stretch/>
          </p:blipFill>
          <p:spPr>
            <a:xfrm>
              <a:off x="11634963" y="7477227"/>
              <a:ext cx="4291023" cy="2782444"/>
            </a:xfrm>
            <a:prstGeom prst="rect">
              <a:avLst/>
            </a:prstGeom>
          </p:spPr>
        </p:pic>
        <p:pic>
          <p:nvPicPr>
            <p:cNvPr id="7" name="Picture 6" descr="A diagram of a variety of graphs&#10;&#10;Description automatically generated with medium confidence">
              <a:extLst>
                <a:ext uri="{FF2B5EF4-FFF2-40B4-BE49-F238E27FC236}">
                  <a16:creationId xmlns:a16="http://schemas.microsoft.com/office/drawing/2014/main" id="{7B34B451-230D-D7BE-125B-D8F999A586A7}"/>
                </a:ext>
              </a:extLst>
            </p:cNvPr>
            <p:cNvPicPr>
              <a:picLocks noChangeAspect="1"/>
            </p:cNvPicPr>
            <p:nvPr/>
          </p:nvPicPr>
          <p:blipFill rotWithShape="1">
            <a:blip r:embed="rId3">
              <a:extLst>
                <a:ext uri="{28A0092B-C50C-407E-A947-70E740481C1C}">
                  <a14:useLocalDpi xmlns:a14="http://schemas.microsoft.com/office/drawing/2010/main" val="0"/>
                </a:ext>
              </a:extLst>
            </a:blip>
            <a:srcRect l="11706" t="73076" r="55738" b="2765"/>
            <a:stretch/>
          </p:blipFill>
          <p:spPr>
            <a:xfrm>
              <a:off x="15905211" y="7477227"/>
              <a:ext cx="2816352" cy="2782444"/>
            </a:xfrm>
            <a:prstGeom prst="rect">
              <a:avLst/>
            </a:prstGeom>
          </p:spPr>
        </p:pic>
        <p:pic>
          <p:nvPicPr>
            <p:cNvPr id="16" name="Picture 15" descr="A diagram of a variety of graphs&#10;&#10;Description automatically generated with medium confidence">
              <a:extLst>
                <a:ext uri="{FF2B5EF4-FFF2-40B4-BE49-F238E27FC236}">
                  <a16:creationId xmlns:a16="http://schemas.microsoft.com/office/drawing/2014/main" id="{C87FC443-22B4-8EF5-D24B-204F136D1309}"/>
                </a:ext>
              </a:extLst>
            </p:cNvPr>
            <p:cNvPicPr>
              <a:picLocks noChangeAspect="1"/>
            </p:cNvPicPr>
            <p:nvPr/>
          </p:nvPicPr>
          <p:blipFill rotWithShape="1">
            <a:blip r:embed="rId3">
              <a:extLst>
                <a:ext uri="{28A0092B-C50C-407E-A947-70E740481C1C}">
                  <a14:useLocalDpi xmlns:a14="http://schemas.microsoft.com/office/drawing/2010/main" val="0"/>
                </a:ext>
              </a:extLst>
            </a:blip>
            <a:srcRect l="58449" t="41552" r="5212" b="34285"/>
            <a:stretch/>
          </p:blipFill>
          <p:spPr>
            <a:xfrm>
              <a:off x="8568168" y="7466457"/>
              <a:ext cx="3142995" cy="2782444"/>
            </a:xfrm>
            <a:prstGeom prst="rect">
              <a:avLst/>
            </a:prstGeom>
          </p:spPr>
        </p:pic>
      </p:grpSp>
      <p:sp>
        <p:nvSpPr>
          <p:cNvPr id="23" name="TextBox 8">
            <a:extLst>
              <a:ext uri="{FF2B5EF4-FFF2-40B4-BE49-F238E27FC236}">
                <a16:creationId xmlns:a16="http://schemas.microsoft.com/office/drawing/2014/main" id="{6368DD6D-20B0-56B2-CD1C-4F13EE89BA63}"/>
              </a:ext>
            </a:extLst>
          </p:cNvPr>
          <p:cNvSpPr txBox="1"/>
          <p:nvPr/>
        </p:nvSpPr>
        <p:spPr>
          <a:xfrm>
            <a:off x="8084978" y="6804672"/>
            <a:ext cx="3954622"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Support Vector Machine</a:t>
            </a:r>
          </a:p>
        </p:txBody>
      </p:sp>
      <p:sp>
        <p:nvSpPr>
          <p:cNvPr id="24" name="TextBox 8">
            <a:extLst>
              <a:ext uri="{FF2B5EF4-FFF2-40B4-BE49-F238E27FC236}">
                <a16:creationId xmlns:a16="http://schemas.microsoft.com/office/drawing/2014/main" id="{CE896B96-AA9F-35A1-7F2C-B572979AD791}"/>
              </a:ext>
            </a:extLst>
          </p:cNvPr>
          <p:cNvSpPr txBox="1"/>
          <p:nvPr/>
        </p:nvSpPr>
        <p:spPr>
          <a:xfrm>
            <a:off x="11946374" y="6804671"/>
            <a:ext cx="2303026"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Random Forest</a:t>
            </a:r>
          </a:p>
        </p:txBody>
      </p:sp>
      <p:sp>
        <p:nvSpPr>
          <p:cNvPr id="25" name="TextBox 8">
            <a:extLst>
              <a:ext uri="{FF2B5EF4-FFF2-40B4-BE49-F238E27FC236}">
                <a16:creationId xmlns:a16="http://schemas.microsoft.com/office/drawing/2014/main" id="{781513AE-0EEB-F979-F763-099216B87F92}"/>
              </a:ext>
            </a:extLst>
          </p:cNvPr>
          <p:cNvSpPr txBox="1"/>
          <p:nvPr/>
        </p:nvSpPr>
        <p:spPr>
          <a:xfrm>
            <a:off x="14859000" y="6804670"/>
            <a:ext cx="2720614"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K-Nearest </a:t>
            </a:r>
            <a:r>
              <a:rPr lang="en-US" b="1" dirty="0" err="1">
                <a:solidFill>
                  <a:srgbClr val="404040"/>
                </a:solidFill>
                <a:latin typeface="Montserrat" pitchFamily="2" charset="77"/>
              </a:rPr>
              <a:t>Neightbors</a:t>
            </a:r>
            <a:endParaRPr lang="en-US" b="1"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18F36812-B476-9595-E0BB-DE7163988868}"/>
              </a:ext>
            </a:extLst>
          </p:cNvPr>
          <p:cNvSpPr txBox="1"/>
          <p:nvPr/>
        </p:nvSpPr>
        <p:spPr>
          <a:xfrm>
            <a:off x="4700372" y="9963763"/>
            <a:ext cx="9399814" cy="369332"/>
          </a:xfrm>
          <a:prstGeom prst="rect">
            <a:avLst/>
          </a:prstGeom>
          <a:noFill/>
        </p:spPr>
        <p:txBody>
          <a:bodyPr wrap="square">
            <a:spAutoFit/>
          </a:bodyPr>
          <a:lstStyle/>
          <a:p>
            <a:r>
              <a:rPr lang="en-DK" dirty="0"/>
              <a:t>https://towardsdatascience.com/top-machine-learning-algorithms-for-classification-2197870ff501</a:t>
            </a:r>
          </a:p>
        </p:txBody>
      </p:sp>
    </p:spTree>
    <p:extLst>
      <p:ext uri="{BB962C8B-B14F-4D97-AF65-F5344CB8AC3E}">
        <p14:creationId xmlns:p14="http://schemas.microsoft.com/office/powerpoint/2010/main" val="335467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4F4F4"/>
        </a:solidFill>
        <a:effectLst/>
      </p:bgPr>
    </p:bg>
    <p:spTree>
      <p:nvGrpSpPr>
        <p:cNvPr id="1" name=""/>
        <p:cNvGrpSpPr/>
        <p:nvPr/>
      </p:nvGrpSpPr>
      <p:grpSpPr>
        <a:xfrm>
          <a:off x="0" y="0"/>
          <a:ext cx="0" cy="0"/>
          <a:chOff x="0" y="0"/>
          <a:chExt cx="0" cy="0"/>
        </a:xfrm>
      </p:grpSpPr>
      <p:sp>
        <p:nvSpPr>
          <p:cNvPr id="53" name="Freeform 4">
            <a:extLst>
              <a:ext uri="{FF2B5EF4-FFF2-40B4-BE49-F238E27FC236}">
                <a16:creationId xmlns:a16="http://schemas.microsoft.com/office/drawing/2014/main" id="{92DFB97B-5611-676A-87C0-74280A9670B9}"/>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Freeform 4">
            <a:extLst>
              <a:ext uri="{FF2B5EF4-FFF2-40B4-BE49-F238E27FC236}">
                <a16:creationId xmlns:a16="http://schemas.microsoft.com/office/drawing/2014/main" id="{A4A4BF7F-CB5C-F443-090B-8756E675793A}"/>
              </a:ext>
            </a:extLst>
          </p:cNvPr>
          <p:cNvSpPr/>
          <p:nvPr/>
        </p:nvSpPr>
        <p:spPr>
          <a:xfrm>
            <a:off x="8959516" y="2526048"/>
            <a:ext cx="9303084" cy="7799052"/>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711373" y="3162300"/>
            <a:ext cx="7670627" cy="628601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A model trained and evaluated using class labels is used to </a:t>
            </a:r>
            <a:r>
              <a:rPr lang="en-US" sz="2600" b="1" dirty="0">
                <a:solidFill>
                  <a:srgbClr val="404040"/>
                </a:solidFill>
                <a:latin typeface="Montserrat" pitchFamily="2" charset="77"/>
              </a:rPr>
              <a:t>classify</a:t>
            </a:r>
            <a:r>
              <a:rPr lang="en-US" sz="2600" dirty="0">
                <a:solidFill>
                  <a:srgbClr val="404040"/>
                </a:solidFill>
                <a:latin typeface="Montserrat" pitchFamily="2" charset="77"/>
              </a:rPr>
              <a:t> a new data point (label unknown).</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Probability</a:t>
            </a:r>
            <a:r>
              <a:rPr lang="en-US" sz="2600" dirty="0">
                <a:solidFill>
                  <a:srgbClr val="404040"/>
                </a:solidFill>
                <a:latin typeface="Montserrat" pitchFamily="2" charset="77"/>
              </a:rPr>
              <a:t> (0.68 Grapefruit &amp; 0.32 Lemon)</a:t>
            </a: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Response</a:t>
            </a:r>
            <a:r>
              <a:rPr lang="en-US" sz="2600" dirty="0">
                <a:solidFill>
                  <a:srgbClr val="404040"/>
                </a:solidFill>
                <a:latin typeface="Montserrat" pitchFamily="2" charset="77"/>
              </a:rPr>
              <a:t> (Grapefruit)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Some models have </a:t>
            </a:r>
            <a:r>
              <a:rPr lang="en-US" sz="2600" b="1" dirty="0">
                <a:solidFill>
                  <a:srgbClr val="404040"/>
                </a:solidFill>
                <a:latin typeface="Montserrat" pitchFamily="2" charset="77"/>
              </a:rPr>
              <a:t>feature importance ranking</a:t>
            </a:r>
            <a:r>
              <a:rPr lang="en-US" sz="2600" dirty="0">
                <a:solidFill>
                  <a:srgbClr val="404040"/>
                </a:solidFill>
                <a:latin typeface="Montserrat" pitchFamily="2" charset="77"/>
              </a:rPr>
              <a:t>.</a:t>
            </a:r>
          </a:p>
          <a:p>
            <a:pPr>
              <a:lnSpc>
                <a:spcPts val="4480"/>
              </a:lnSpc>
            </a:pPr>
            <a:r>
              <a:rPr lang="en-US" sz="2600" dirty="0">
                <a:solidFill>
                  <a:srgbClr val="404040"/>
                </a:solidFill>
                <a:latin typeface="Montserrat" pitchFamily="2" charset="77"/>
              </a:rPr>
              <a:t>What feature/variable is most important for classification, i.e. size, shape or color?</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85151" y="1059434"/>
            <a:ext cx="13969249"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OF FRUIT - EXAMPLE</a:t>
            </a:r>
          </a:p>
        </p:txBody>
      </p:sp>
      <p:sp>
        <p:nvSpPr>
          <p:cNvPr id="4" name="TextBox 8">
            <a:extLst>
              <a:ext uri="{FF2B5EF4-FFF2-40B4-BE49-F238E27FC236}">
                <a16:creationId xmlns:a16="http://schemas.microsoft.com/office/drawing/2014/main" id="{CFA9CE7A-B5FB-65CC-DC77-1CCF1C3E93E5}"/>
              </a:ext>
            </a:extLst>
          </p:cNvPr>
          <p:cNvSpPr txBox="1"/>
          <p:nvPr/>
        </p:nvSpPr>
        <p:spPr>
          <a:xfrm>
            <a:off x="10134600" y="3390900"/>
            <a:ext cx="6629400" cy="521489"/>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Decision Tree – Fruit Classification</a:t>
            </a:r>
            <a:endParaRPr lang="en-US" sz="2800" dirty="0">
              <a:solidFill>
                <a:srgbClr val="404040"/>
              </a:solidFill>
              <a:latin typeface="Montserrat" pitchFamily="2" charset="77"/>
            </a:endParaRPr>
          </a:p>
        </p:txBody>
      </p:sp>
      <p:grpSp>
        <p:nvGrpSpPr>
          <p:cNvPr id="54" name="Group 53">
            <a:extLst>
              <a:ext uri="{FF2B5EF4-FFF2-40B4-BE49-F238E27FC236}">
                <a16:creationId xmlns:a16="http://schemas.microsoft.com/office/drawing/2014/main" id="{17D97D31-F045-22BA-8E0F-193C232477DC}"/>
              </a:ext>
            </a:extLst>
          </p:cNvPr>
          <p:cNvGrpSpPr/>
          <p:nvPr/>
        </p:nvGrpSpPr>
        <p:grpSpPr>
          <a:xfrm>
            <a:off x="9340516" y="4610100"/>
            <a:ext cx="8109284" cy="4582274"/>
            <a:chOff x="8907965" y="4610100"/>
            <a:chExt cx="8871284" cy="4734674"/>
          </a:xfrm>
        </p:grpSpPr>
        <p:pic>
          <p:nvPicPr>
            <p:cNvPr id="3" name="Picture 2" descr="A diagram of a tree&#10;&#10;Description automatically generated">
              <a:extLst>
                <a:ext uri="{FF2B5EF4-FFF2-40B4-BE49-F238E27FC236}">
                  <a16:creationId xmlns:a16="http://schemas.microsoft.com/office/drawing/2014/main" id="{5BD5326C-51BA-A80C-DB22-E990F856FDC7}"/>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17647" r="1687" b="7843"/>
            <a:stretch/>
          </p:blipFill>
          <p:spPr>
            <a:xfrm>
              <a:off x="8907965" y="4610100"/>
              <a:ext cx="8871284" cy="4734674"/>
            </a:xfrm>
            <a:prstGeom prst="rect">
              <a:avLst/>
            </a:prstGeom>
          </p:spPr>
        </p:pic>
        <p:cxnSp>
          <p:nvCxnSpPr>
            <p:cNvPr id="19" name="Straight Arrow Connector 18">
              <a:extLst>
                <a:ext uri="{FF2B5EF4-FFF2-40B4-BE49-F238E27FC236}">
                  <a16:creationId xmlns:a16="http://schemas.microsoft.com/office/drawing/2014/main" id="{CCA20AFE-FDEB-AA75-15F2-E71B41C0707F}"/>
                </a:ext>
              </a:extLst>
            </p:cNvPr>
            <p:cNvCxnSpPr>
              <a:cxnSpLocks/>
            </p:cNvCxnSpPr>
            <p:nvPr/>
          </p:nvCxnSpPr>
          <p:spPr>
            <a:xfrm>
              <a:off x="13402837" y="5397443"/>
              <a:ext cx="0" cy="474652"/>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A6A25-B478-33EC-9B26-D0A595B7CCF3}"/>
                </a:ext>
              </a:extLst>
            </p:cNvPr>
            <p:cNvCxnSpPr>
              <a:cxnSpLocks/>
            </p:cNvCxnSpPr>
            <p:nvPr/>
          </p:nvCxnSpPr>
          <p:spPr>
            <a:xfrm flipH="1">
              <a:off x="12944355" y="6609765"/>
              <a:ext cx="166720" cy="735343"/>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17065F-C186-0128-F7DE-A022F7F1438F}"/>
                </a:ext>
              </a:extLst>
            </p:cNvPr>
            <p:cNvSpPr/>
            <p:nvPr/>
          </p:nvSpPr>
          <p:spPr>
            <a:xfrm>
              <a:off x="11670304" y="8645824"/>
              <a:ext cx="857250" cy="609600"/>
            </a:xfrm>
            <a:prstGeom prst="ellipse">
              <a:avLst/>
            </a:prstGeom>
            <a:noFill/>
            <a:ln>
              <a:solidFill>
                <a:srgbClr val="941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15" name="Straight Arrow Connector 14">
            <a:extLst>
              <a:ext uri="{FF2B5EF4-FFF2-40B4-BE49-F238E27FC236}">
                <a16:creationId xmlns:a16="http://schemas.microsoft.com/office/drawing/2014/main" id="{02120047-5B5B-B7B3-B9D3-48D83F298B61}"/>
              </a:ext>
            </a:extLst>
          </p:cNvPr>
          <p:cNvCxnSpPr>
            <a:cxnSpLocks/>
          </p:cNvCxnSpPr>
          <p:nvPr/>
        </p:nvCxnSpPr>
        <p:spPr>
          <a:xfrm flipH="1">
            <a:off x="12420600" y="7854980"/>
            <a:ext cx="381000" cy="650826"/>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4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45482</TotalTime>
  <Words>2012</Words>
  <Application>Microsoft Office PowerPoint</Application>
  <PresentationFormat>Custom</PresentationFormat>
  <Paragraphs>325</Paragraphs>
  <Slides>29</Slides>
  <Notes>29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Now</vt:lpstr>
      <vt:lpstr>Montserrat</vt:lpstr>
      <vt:lpstr>Arial</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159</cp:revision>
  <dcterms:created xsi:type="dcterms:W3CDTF">2006-08-16T00:00:00Z</dcterms:created>
  <dcterms:modified xsi:type="dcterms:W3CDTF">2024-01-15T12:02:18Z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