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79" r:id="rId5"/>
    <p:sldId id="6007" r:id="rId6"/>
    <p:sldId id="272" r:id="rId7"/>
    <p:sldId id="418" r:id="rId8"/>
    <p:sldId id="6011" r:id="rId9"/>
    <p:sldId id="299" r:id="rId10"/>
    <p:sldId id="423" r:id="rId11"/>
    <p:sldId id="6015" r:id="rId12"/>
    <p:sldId id="6021" r:id="rId13"/>
    <p:sldId id="6012" r:id="rId14"/>
    <p:sldId id="6013" r:id="rId15"/>
    <p:sldId id="5951" r:id="rId16"/>
    <p:sldId id="6014" r:id="rId17"/>
    <p:sldId id="417" r:id="rId18"/>
    <p:sldId id="6016" r:id="rId19"/>
    <p:sldId id="271" r:id="rId20"/>
    <p:sldId id="6019" r:id="rId21"/>
    <p:sldId id="6009" r:id="rId22"/>
    <p:sldId id="276" r:id="rId23"/>
    <p:sldId id="277" r:id="rId24"/>
    <p:sldId id="5942" r:id="rId25"/>
    <p:sldId id="5971" r:id="rId26"/>
  </p:sldIdLst>
  <p:sldSz cx="18288000" cy="10287000"/>
  <p:notesSz cx="6858000" cy="9144000"/>
  <p:embeddedFontLst>
    <p:embeddedFont>
      <p:font typeface="AvenirNext-Italic" panose="020B0503020202020204" pitchFamily="34" charset="0"/>
      <p: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Now" pitchFamily="2" charset="77"/>
      <p:regular r:id="rId33"/>
    </p:embeddedFont>
    <p:embeddedFont>
      <p:font typeface="Now Bold" pitchFamily="2" charset="77"/>
      <p:regular r:id="rId34"/>
      <p:bold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79968" autoAdjust="0"/>
  </p:normalViewPr>
  <p:slideViewPr>
    <p:cSldViewPr>
      <p:cViewPr varScale="1">
        <p:scale>
          <a:sx n="57" d="100"/>
          <a:sy n="57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svg"/><Relationship Id="rId4" Type="http://schemas.microsoft.com/office/2007/relationships/hdphoto" Target="../media/hdphoto1.wdp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716148" y="3409564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649783" y="7948539"/>
            <a:ext cx="325872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1.1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A5FA6-3116-FBF3-A80C-9A13996B905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8092ABD-D2F1-8EA2-F7B1-9B6C94A6B839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1.2</a:t>
            </a:r>
          </a:p>
        </p:txBody>
      </p:sp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238500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Avoid XLSX spread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4622705" y="1036621"/>
            <a:ext cx="944880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WHAT HAS CHANGED?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 dirty="0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0" y="-18952"/>
            <a:ext cx="18288000" cy="2404932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2" name="TextBox 2"/>
          <p:cNvSpPr txBox="1"/>
          <p:nvPr/>
        </p:nvSpPr>
        <p:spPr>
          <a:xfrm>
            <a:off x="2977817" y="741227"/>
            <a:ext cx="1205161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2899F-0DBF-7FB1-7DA6-4E35F9D25B22}"/>
              </a:ext>
            </a:extLst>
          </p:cNvPr>
          <p:cNvGrpSpPr/>
          <p:nvPr/>
        </p:nvGrpSpPr>
        <p:grpSpPr>
          <a:xfrm>
            <a:off x="8686800" y="3045296"/>
            <a:ext cx="8839200" cy="6505484"/>
            <a:chOff x="838200" y="3363563"/>
            <a:chExt cx="8839200" cy="650548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110625-98F0-14DE-7DCB-A835454A1E7F}"/>
                </a:ext>
              </a:extLst>
            </p:cNvPr>
            <p:cNvSpPr/>
            <p:nvPr/>
          </p:nvSpPr>
          <p:spPr>
            <a:xfrm>
              <a:off x="838200" y="3363563"/>
              <a:ext cx="8839200" cy="65054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723CA6-6413-B054-049B-23FEB9E5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61" y="364139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0AB5073-4F75-FEC6-F9C9-C20C18AB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829" y="3723174"/>
              <a:ext cx="1137419" cy="113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8FCE06-16B3-463E-8034-82ED75C0F9E1}"/>
                </a:ext>
              </a:extLst>
            </p:cNvPr>
            <p:cNvGrpSpPr/>
            <p:nvPr/>
          </p:nvGrpSpPr>
          <p:grpSpPr>
            <a:xfrm>
              <a:off x="2427548" y="3653186"/>
              <a:ext cx="1242500" cy="1260000"/>
              <a:chOff x="3618176" y="3475764"/>
              <a:chExt cx="1242500" cy="1260000"/>
            </a:xfrm>
          </p:grpSpPr>
          <p:sp>
            <p:nvSpPr>
              <p:cNvPr id="5" name="Oval 9">
                <a:extLst>
                  <a:ext uri="{FF2B5EF4-FFF2-40B4-BE49-F238E27FC236}">
                    <a16:creationId xmlns:a16="http://schemas.microsoft.com/office/drawing/2014/main" id="{4E2FFE94-DABA-B8EB-F90E-F0E0BBFC2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8176" y="3475764"/>
                <a:ext cx="1242500" cy="1260000"/>
              </a:xfrm>
              <a:prstGeom prst="ellipse">
                <a:avLst/>
              </a:prstGeom>
              <a:solidFill>
                <a:srgbClr val="436C6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 defTabSz="914400">
                  <a:defRPr sz="1800">
                    <a:solidFill>
                      <a:srgbClr val="41404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12" name="Picture 11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DF5E45A1-AE9C-10FF-E926-366C553E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674" y="3717902"/>
                <a:ext cx="740553" cy="755059"/>
              </a:xfrm>
              <a:prstGeom prst="rect">
                <a:avLst/>
              </a:prstGeom>
            </p:spPr>
          </p:pic>
        </p:grpSp>
        <p:pic>
          <p:nvPicPr>
            <p:cNvPr id="15" name="Graphic 14" descr="Lightning bolt outline">
              <a:extLst>
                <a:ext uri="{FF2B5EF4-FFF2-40B4-BE49-F238E27FC236}">
                  <a16:creationId xmlns:a16="http://schemas.microsoft.com/office/drawing/2014/main" id="{1828EF90-3C33-FA2C-52DB-587584E9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895210">
              <a:off x="4080647" y="3896484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720006A0-3F8C-FBDC-13FC-ECC6F65CA921}"/>
                </a:ext>
              </a:extLst>
            </p:cNvPr>
            <p:cNvGrpSpPr/>
            <p:nvPr/>
          </p:nvGrpSpPr>
          <p:grpSpPr>
            <a:xfrm>
              <a:off x="5140450" y="5264590"/>
              <a:ext cx="4015998" cy="575816"/>
              <a:chOff x="0" y="16892"/>
              <a:chExt cx="4015996" cy="575815"/>
            </a:xfrm>
            <a:solidFill>
              <a:srgbClr val="8EB4E3"/>
            </a:solidFill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FBA2AD6B-70F9-6BDA-232E-8C34DE00304C}"/>
                  </a:ext>
                </a:extLst>
              </p:cNvPr>
              <p:cNvSpPr/>
              <p:nvPr/>
            </p:nvSpPr>
            <p:spPr>
              <a:xfrm>
                <a:off x="0" y="16892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Big Dataset">
                <a:extLst>
                  <a:ext uri="{FF2B5EF4-FFF2-40B4-BE49-F238E27FC236}">
                    <a16:creationId xmlns:a16="http://schemas.microsoft.com/office/drawing/2014/main" id="{26B3BC70-B862-8264-E87A-D12F0DE90720}"/>
                  </a:ext>
                </a:extLst>
              </p:cNvPr>
              <p:cNvSpPr txBox="1"/>
              <p:nvPr/>
            </p:nvSpPr>
            <p:spPr>
              <a:xfrm>
                <a:off x="739398" y="74217"/>
                <a:ext cx="2519921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Processing power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BFF2A9F4-3276-0FD4-FB5B-697C72EDA21A}"/>
                </a:ext>
              </a:extLst>
            </p:cNvPr>
            <p:cNvGrpSpPr/>
            <p:nvPr/>
          </p:nvGrpSpPr>
          <p:grpSpPr>
            <a:xfrm>
              <a:off x="5140450" y="615717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21" name="Rounded Rectangle">
                <a:extLst>
                  <a:ext uri="{FF2B5EF4-FFF2-40B4-BE49-F238E27FC236}">
                    <a16:creationId xmlns:a16="http://schemas.microsoft.com/office/drawing/2014/main" id="{EB13CDB8-B83D-CD80-E2BA-CD1472D90780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Data Wrangling">
                <a:extLst>
                  <a:ext uri="{FF2B5EF4-FFF2-40B4-BE49-F238E27FC236}">
                    <a16:creationId xmlns:a16="http://schemas.microsoft.com/office/drawing/2014/main" id="{FC43842F-CE83-41CC-193A-497BABDF6A4A}"/>
                  </a:ext>
                </a:extLst>
              </p:cNvPr>
              <p:cNvSpPr txBox="1"/>
              <p:nvPr/>
            </p:nvSpPr>
            <p:spPr>
              <a:xfrm>
                <a:off x="881889" y="71580"/>
                <a:ext cx="2252219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2000" b="1" dirty="0">
                    <a:latin typeface="Montserrat" panose="00000500000000000000" pitchFamily="2" charset="0"/>
                  </a:rPr>
                  <a:t>Data Wrangling</a:t>
                </a:r>
              </a:p>
            </p:txBody>
          </p:sp>
        </p:grpSp>
        <p:grpSp>
          <p:nvGrpSpPr>
            <p:cNvPr id="29" name="Group">
              <a:extLst>
                <a:ext uri="{FF2B5EF4-FFF2-40B4-BE49-F238E27FC236}">
                  <a16:creationId xmlns:a16="http://schemas.microsoft.com/office/drawing/2014/main" id="{E7B2C7FD-41E2-9DD9-2529-C0AB1C531151}"/>
                </a:ext>
              </a:extLst>
            </p:cNvPr>
            <p:cNvGrpSpPr/>
            <p:nvPr/>
          </p:nvGrpSpPr>
          <p:grpSpPr>
            <a:xfrm>
              <a:off x="5140450" y="704975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0" name="Rounded Rectangle">
                <a:extLst>
                  <a:ext uri="{FF2B5EF4-FFF2-40B4-BE49-F238E27FC236}">
                    <a16:creationId xmlns:a16="http://schemas.microsoft.com/office/drawing/2014/main" id="{9B0A6CB7-DE7D-14C2-C673-546FDD02317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Data Wrangling">
                <a:extLst>
                  <a:ext uri="{FF2B5EF4-FFF2-40B4-BE49-F238E27FC236}">
                    <a16:creationId xmlns:a16="http://schemas.microsoft.com/office/drawing/2014/main" id="{43DE5ED6-88B9-B220-6327-AAD573A75863}"/>
                  </a:ext>
                </a:extLst>
              </p:cNvPr>
              <p:cNvSpPr txBox="1"/>
              <p:nvPr/>
            </p:nvSpPr>
            <p:spPr>
              <a:xfrm>
                <a:off x="925174" y="71580"/>
                <a:ext cx="2165656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Reproducibility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2" name="Group">
              <a:extLst>
                <a:ext uri="{FF2B5EF4-FFF2-40B4-BE49-F238E27FC236}">
                  <a16:creationId xmlns:a16="http://schemas.microsoft.com/office/drawing/2014/main" id="{49AA6A84-DFAB-093E-3D75-2FA7E5B72C96}"/>
                </a:ext>
              </a:extLst>
            </p:cNvPr>
            <p:cNvGrpSpPr/>
            <p:nvPr/>
          </p:nvGrpSpPr>
          <p:grpSpPr>
            <a:xfrm>
              <a:off x="5140450" y="7942333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3" name="Rounded Rectangle">
                <a:extLst>
                  <a:ext uri="{FF2B5EF4-FFF2-40B4-BE49-F238E27FC236}">
                    <a16:creationId xmlns:a16="http://schemas.microsoft.com/office/drawing/2014/main" id="{E1647AD3-CBAA-FC02-79B8-8A8069CD64F7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Data Wrangling">
                <a:extLst>
                  <a:ext uri="{FF2B5EF4-FFF2-40B4-BE49-F238E27FC236}">
                    <a16:creationId xmlns:a16="http://schemas.microsoft.com/office/drawing/2014/main" id="{26F8CC9F-6DBC-A082-2D2C-8BE5842C5A39}"/>
                  </a:ext>
                </a:extLst>
              </p:cNvPr>
              <p:cNvSpPr txBox="1"/>
              <p:nvPr/>
            </p:nvSpPr>
            <p:spPr>
              <a:xfrm>
                <a:off x="744038" y="71580"/>
                <a:ext cx="2527935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Complex analyses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754C69-3EF1-9E92-E842-84FC76FA817D}"/>
                </a:ext>
              </a:extLst>
            </p:cNvPr>
            <p:cNvSpPr txBox="1"/>
            <p:nvPr/>
          </p:nvSpPr>
          <p:spPr>
            <a:xfrm>
              <a:off x="6563608" y="3476294"/>
              <a:ext cx="838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</a:p>
          </p:txBody>
        </p:sp>
        <p:grpSp>
          <p:nvGrpSpPr>
            <p:cNvPr id="36" name="Group">
              <a:extLst>
                <a:ext uri="{FF2B5EF4-FFF2-40B4-BE49-F238E27FC236}">
                  <a16:creationId xmlns:a16="http://schemas.microsoft.com/office/drawing/2014/main" id="{AB528A4D-5AE2-6604-3B8E-3F8740B1C815}"/>
                </a:ext>
              </a:extLst>
            </p:cNvPr>
            <p:cNvGrpSpPr/>
            <p:nvPr/>
          </p:nvGrpSpPr>
          <p:grpSpPr>
            <a:xfrm>
              <a:off x="1337374" y="5264590"/>
              <a:ext cx="3331636" cy="575816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DA958D1D-FBD7-4CC4-6886-A83098742D1B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Data Wrangling">
                <a:extLst>
                  <a:ext uri="{FF2B5EF4-FFF2-40B4-BE49-F238E27FC236}">
                    <a16:creationId xmlns:a16="http://schemas.microsoft.com/office/drawing/2014/main" id="{02020A8C-2141-5EE3-E81B-BE5B16366376}"/>
                  </a:ext>
                </a:extLst>
              </p:cNvPr>
              <p:cNvSpPr txBox="1"/>
              <p:nvPr/>
            </p:nvSpPr>
            <p:spPr>
              <a:xfrm>
                <a:off x="254725" y="76803"/>
                <a:ext cx="3470956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Quick overview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" name="Group">
              <a:extLst>
                <a:ext uri="{FF2B5EF4-FFF2-40B4-BE49-F238E27FC236}">
                  <a16:creationId xmlns:a16="http://schemas.microsoft.com/office/drawing/2014/main" id="{9704717B-2CE9-909C-7CC4-D490D6BEDB7A}"/>
                </a:ext>
              </a:extLst>
            </p:cNvPr>
            <p:cNvGrpSpPr/>
            <p:nvPr/>
          </p:nvGrpSpPr>
          <p:grpSpPr>
            <a:xfrm>
              <a:off x="5140450" y="8834913"/>
              <a:ext cx="4015998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8ED8ECAD-29AF-7A4A-E0AD-11B4DC35582D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" name="Data Wrangling">
                <a:extLst>
                  <a:ext uri="{FF2B5EF4-FFF2-40B4-BE49-F238E27FC236}">
                    <a16:creationId xmlns:a16="http://schemas.microsoft.com/office/drawing/2014/main" id="{46A34261-B019-C675-60B0-D84AC9E93FAA}"/>
                  </a:ext>
                </a:extLst>
              </p:cNvPr>
              <p:cNvSpPr txBox="1"/>
              <p:nvPr/>
            </p:nvSpPr>
            <p:spPr>
              <a:xfrm>
                <a:off x="378554" y="75855"/>
                <a:ext cx="3332642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Programming language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EBAEB2E6-7B77-331B-4BF3-C9A472E859B9}"/>
                </a:ext>
              </a:extLst>
            </p:cNvPr>
            <p:cNvGrpSpPr/>
            <p:nvPr/>
          </p:nvGrpSpPr>
          <p:grpSpPr>
            <a:xfrm>
              <a:off x="1399471" y="7936270"/>
              <a:ext cx="3331636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5E9FD3C2-9732-10BD-81F7-DF4546BDD6C4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Data Wrangling">
                <a:extLst>
                  <a:ext uri="{FF2B5EF4-FFF2-40B4-BE49-F238E27FC236}">
                    <a16:creationId xmlns:a16="http://schemas.microsoft.com/office/drawing/2014/main" id="{AE6FC72D-F5FE-2932-6247-C079B31B22BC}"/>
                  </a:ext>
                </a:extLst>
              </p:cNvPr>
              <p:cNvSpPr txBox="1"/>
              <p:nvPr/>
            </p:nvSpPr>
            <p:spPr>
              <a:xfrm>
                <a:off x="112850" y="96138"/>
                <a:ext cx="3790294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Raw data exposed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EF829B62-4F4E-F0B2-D75B-FCA832D2B7AC}"/>
                </a:ext>
              </a:extLst>
            </p:cNvPr>
            <p:cNvGrpSpPr/>
            <p:nvPr/>
          </p:nvGrpSpPr>
          <p:grpSpPr>
            <a:xfrm>
              <a:off x="1374104" y="8848386"/>
              <a:ext cx="3331636" cy="575817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5F25840C-3A67-1509-2006-128E889812D8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Data Wrangling">
                <a:extLst>
                  <a:ext uri="{FF2B5EF4-FFF2-40B4-BE49-F238E27FC236}">
                    <a16:creationId xmlns:a16="http://schemas.microsoft.com/office/drawing/2014/main" id="{EB4C34AE-3149-3CF0-E8D7-2D42D11BBCD8}"/>
                  </a:ext>
                </a:extLst>
              </p:cNvPr>
              <p:cNvSpPr txBox="1"/>
              <p:nvPr/>
            </p:nvSpPr>
            <p:spPr>
              <a:xfrm>
                <a:off x="274238" y="98489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Manual analysis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A503C39C-0F3F-9721-E119-C0782D5D2D88}"/>
                </a:ext>
              </a:extLst>
            </p:cNvPr>
            <p:cNvGrpSpPr/>
            <p:nvPr/>
          </p:nvGrpSpPr>
          <p:grpSpPr>
            <a:xfrm>
              <a:off x="1307848" y="6178516"/>
              <a:ext cx="3331636" cy="554472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41" name="Rounded Rectangle">
                <a:extLst>
                  <a:ext uri="{FF2B5EF4-FFF2-40B4-BE49-F238E27FC236}">
                    <a16:creationId xmlns:a16="http://schemas.microsoft.com/office/drawing/2014/main" id="{D845759B-E0CC-1FD7-1923-F8147597E8E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Data Wrangling">
                <a:extLst>
                  <a:ext uri="{FF2B5EF4-FFF2-40B4-BE49-F238E27FC236}">
                    <a16:creationId xmlns:a16="http://schemas.microsoft.com/office/drawing/2014/main" id="{2E34437D-260D-FD98-6D80-32BF6EEE06E5}"/>
                  </a:ext>
                </a:extLst>
              </p:cNvPr>
              <p:cNvSpPr txBox="1"/>
              <p:nvPr/>
            </p:nvSpPr>
            <p:spPr>
              <a:xfrm>
                <a:off x="254725" y="77282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Easy starting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015422" y="6532312"/>
            <a:ext cx="3622346" cy="3077497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4300967" y="5255401"/>
            <a:ext cx="3428665" cy="36513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5" name="TextBox 19">
            <a:extLst>
              <a:ext uri="{FF2B5EF4-FFF2-40B4-BE49-F238E27FC236}">
                <a16:creationId xmlns:a16="http://schemas.microsoft.com/office/drawing/2014/main" id="{3790E574-F709-4486-4A9E-79626E7EBB6B}"/>
              </a:ext>
            </a:extLst>
          </p:cNvPr>
          <p:cNvSpPr txBox="1"/>
          <p:nvPr/>
        </p:nvSpPr>
        <p:spPr>
          <a:xfrm>
            <a:off x="886916" y="3010966"/>
            <a:ext cx="7321300" cy="166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to analyze data instead of tools like Excel. </a:t>
            </a:r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70988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5F23CF-2959-E4D6-8AF0-91B37B64C5C6}"/>
              </a:ext>
            </a:extLst>
          </p:cNvPr>
          <p:cNvSpPr/>
          <p:nvPr/>
        </p:nvSpPr>
        <p:spPr>
          <a:xfrm>
            <a:off x="4267200" y="10557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61F364-69DA-415A-8076-5B055376E97F}"/>
              </a:ext>
            </a:extLst>
          </p:cNvPr>
          <p:cNvSpPr txBox="1"/>
          <p:nvPr/>
        </p:nvSpPr>
        <p:spPr>
          <a:xfrm>
            <a:off x="4122469" y="12313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</a:t>
            </a:r>
            <a:r>
              <a:rPr lang="en-US" sz="5400" b="1">
                <a:solidFill>
                  <a:schemeClr val="bg1"/>
                </a:solidFill>
                <a:latin typeface="Montserrat" pitchFamily="2" charset="77"/>
              </a:rPr>
              <a:t>DISCUSSION 1.3</a:t>
            </a:r>
            <a:endParaRPr lang="en-US" sz="5400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99834" y="3099129"/>
            <a:ext cx="12820836" cy="8017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 made with the help of measuring devices or techniques which means: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 uncertainty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Introduced biases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Type and impact of data uncertainty &amp; biases may be known or unknown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lvl="2"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Datasets have: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Observations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the properties collected, i.e. a cell, a tissue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Variables (Features)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i.e. blood pressure,  smoker status, gene expression 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 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404040"/>
              </a:solidFill>
              <a:latin typeface="Montserrat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2157716" y="1080284"/>
            <a:ext cx="13972568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 &amp; TERMINOLOGY</a:t>
            </a:r>
          </a:p>
        </p:txBody>
      </p:sp>
      <p:pic>
        <p:nvPicPr>
          <p:cNvPr id="73" name="Graphic 72" descr="Flask outline">
            <a:extLst>
              <a:ext uri="{FF2B5EF4-FFF2-40B4-BE49-F238E27FC236}">
                <a16:creationId xmlns:a16="http://schemas.microsoft.com/office/drawing/2014/main" id="{DF5713A8-D470-58AD-46AE-28ADB9AB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81247">
            <a:off x="14544725" y="2916734"/>
            <a:ext cx="1321841" cy="13218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5B7A4E-CE28-6C4A-4B7F-F6BF111E01C0}"/>
              </a:ext>
            </a:extLst>
          </p:cNvPr>
          <p:cNvGrpSpPr/>
          <p:nvPr/>
        </p:nvGrpSpPr>
        <p:grpSpPr>
          <a:xfrm>
            <a:off x="13313270" y="3280234"/>
            <a:ext cx="3222130" cy="6012534"/>
            <a:chOff x="12884793" y="3283866"/>
            <a:chExt cx="3222130" cy="6012534"/>
          </a:xfrm>
        </p:grpSpPr>
        <p:pic>
          <p:nvPicPr>
            <p:cNvPr id="71" name="Graphic 70" descr="DNA outline">
              <a:extLst>
                <a:ext uri="{FF2B5EF4-FFF2-40B4-BE49-F238E27FC236}">
                  <a16:creationId xmlns:a16="http://schemas.microsoft.com/office/drawing/2014/main" id="{C9550754-D800-A595-9E0E-309B072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99913">
              <a:off x="13013314" y="3283866"/>
              <a:ext cx="962120" cy="962120"/>
            </a:xfrm>
            <a:prstGeom prst="rect">
              <a:avLst/>
            </a:prstGeom>
          </p:spPr>
        </p:pic>
        <p:pic>
          <p:nvPicPr>
            <p:cNvPr id="77" name="Graphic 76" descr="Nerve outline">
              <a:extLst>
                <a:ext uri="{FF2B5EF4-FFF2-40B4-BE49-F238E27FC236}">
                  <a16:creationId xmlns:a16="http://schemas.microsoft.com/office/drawing/2014/main" id="{94F95C18-56BC-9B3A-8B6A-EEB8979F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4023820">
              <a:off x="14842030" y="4101327"/>
              <a:ext cx="1264893" cy="1264893"/>
            </a:xfrm>
            <a:prstGeom prst="rect">
              <a:avLst/>
            </a:prstGeom>
          </p:spPr>
        </p:pic>
        <p:pic>
          <p:nvPicPr>
            <p:cNvPr id="79" name="Graphic 78" descr="Petri Dish outline">
              <a:extLst>
                <a:ext uri="{FF2B5EF4-FFF2-40B4-BE49-F238E27FC236}">
                  <a16:creationId xmlns:a16="http://schemas.microsoft.com/office/drawing/2014/main" id="{1B21C7D8-A71A-F622-C371-1DD4CBB6F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012602" y="5170591"/>
              <a:ext cx="962120" cy="962120"/>
            </a:xfrm>
            <a:prstGeom prst="rect">
              <a:avLst/>
            </a:prstGeom>
          </p:spPr>
        </p:pic>
        <p:pic>
          <p:nvPicPr>
            <p:cNvPr id="81" name="Graphic 80" descr="Atom outline">
              <a:extLst>
                <a:ext uri="{FF2B5EF4-FFF2-40B4-BE49-F238E27FC236}">
                  <a16:creationId xmlns:a16="http://schemas.microsoft.com/office/drawing/2014/main" id="{06C19A85-E002-FC2D-F19D-B1BCFB8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39800" y="3571919"/>
              <a:ext cx="962120" cy="962120"/>
            </a:xfrm>
            <a:prstGeom prst="rect">
              <a:avLst/>
            </a:prstGeom>
          </p:spPr>
        </p:pic>
        <p:pic>
          <p:nvPicPr>
            <p:cNvPr id="83" name="Graphic 82" descr="Tooth outline">
              <a:extLst>
                <a:ext uri="{FF2B5EF4-FFF2-40B4-BE49-F238E27FC236}">
                  <a16:creationId xmlns:a16="http://schemas.microsoft.com/office/drawing/2014/main" id="{ABA54CD3-28D5-CA4B-16B7-09ABE8095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905948">
              <a:off x="13573820" y="5364291"/>
              <a:ext cx="850705" cy="850705"/>
            </a:xfrm>
            <a:prstGeom prst="rect">
              <a:avLst/>
            </a:prstGeom>
          </p:spPr>
        </p:pic>
        <p:pic>
          <p:nvPicPr>
            <p:cNvPr id="89" name="Graphic 88" descr="Heart organ outline">
              <a:extLst>
                <a:ext uri="{FF2B5EF4-FFF2-40B4-BE49-F238E27FC236}">
                  <a16:creationId xmlns:a16="http://schemas.microsoft.com/office/drawing/2014/main" id="{EA74EE58-6153-AA25-EC7B-1A8627F5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884793" y="4977370"/>
              <a:ext cx="907407" cy="907407"/>
            </a:xfrm>
            <a:prstGeom prst="rect">
              <a:avLst/>
            </a:prstGeom>
          </p:spPr>
        </p:pic>
        <p:pic>
          <p:nvPicPr>
            <p:cNvPr id="91" name="Graphic 90" descr="Kidneys outline">
              <a:extLst>
                <a:ext uri="{FF2B5EF4-FFF2-40B4-BE49-F238E27FC236}">
                  <a16:creationId xmlns:a16="http://schemas.microsoft.com/office/drawing/2014/main" id="{CB027AD1-2E9A-CA90-7111-FBDE0F4C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20507731">
              <a:off x="13620963" y="4542990"/>
              <a:ext cx="853137" cy="853137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FB37AF-A2F8-9FF9-876D-0F97E68FC60A}"/>
                </a:ext>
              </a:extLst>
            </p:cNvPr>
            <p:cNvGrpSpPr/>
            <p:nvPr/>
          </p:nvGrpSpPr>
          <p:grpSpPr>
            <a:xfrm>
              <a:off x="13412331" y="6247347"/>
              <a:ext cx="2646022" cy="3049053"/>
              <a:chOff x="14094585" y="6970076"/>
              <a:chExt cx="2219802" cy="2438597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815B5E53-E17E-5827-E3E9-92EA6CBC973A}"/>
                  </a:ext>
                </a:extLst>
              </p:cNvPr>
              <p:cNvSpPr/>
              <p:nvPr/>
            </p:nvSpPr>
            <p:spPr>
              <a:xfrm>
                <a:off x="14094585" y="6970076"/>
                <a:ext cx="2219802" cy="2438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93" y="2752"/>
                    </a:moveTo>
                    <a:cubicBezTo>
                      <a:pt x="20687" y="2285"/>
                      <a:pt x="18406" y="467"/>
                      <a:pt x="17949" y="467"/>
                    </a:cubicBezTo>
                    <a:cubicBezTo>
                      <a:pt x="17949" y="0"/>
                      <a:pt x="17087" y="0"/>
                      <a:pt x="16631" y="0"/>
                    </a:cubicBezTo>
                    <a:cubicBezTo>
                      <a:pt x="4513" y="0"/>
                      <a:pt x="4513" y="0"/>
                      <a:pt x="4513" y="0"/>
                    </a:cubicBezTo>
                    <a:cubicBezTo>
                      <a:pt x="4513" y="0"/>
                      <a:pt x="3651" y="0"/>
                      <a:pt x="3144" y="467"/>
                    </a:cubicBezTo>
                    <a:cubicBezTo>
                      <a:pt x="3144" y="467"/>
                      <a:pt x="913" y="2285"/>
                      <a:pt x="456" y="2752"/>
                    </a:cubicBezTo>
                    <a:cubicBezTo>
                      <a:pt x="0" y="2752"/>
                      <a:pt x="0" y="3219"/>
                      <a:pt x="0" y="4154"/>
                    </a:cubicBezTo>
                    <a:cubicBezTo>
                      <a:pt x="0" y="4569"/>
                      <a:pt x="2231" y="20717"/>
                      <a:pt x="2231" y="20717"/>
                    </a:cubicBezTo>
                    <a:cubicBezTo>
                      <a:pt x="2687" y="21133"/>
                      <a:pt x="3144" y="21600"/>
                      <a:pt x="3651" y="21600"/>
                    </a:cubicBezTo>
                    <a:cubicBezTo>
                      <a:pt x="17949" y="21600"/>
                      <a:pt x="17949" y="21600"/>
                      <a:pt x="17949" y="21600"/>
                    </a:cubicBezTo>
                    <a:cubicBezTo>
                      <a:pt x="18406" y="21600"/>
                      <a:pt x="18862" y="21133"/>
                      <a:pt x="19318" y="20717"/>
                    </a:cubicBezTo>
                    <a:cubicBezTo>
                      <a:pt x="19318" y="20717"/>
                      <a:pt x="21600" y="4569"/>
                      <a:pt x="21600" y="4154"/>
                    </a:cubicBezTo>
                    <a:cubicBezTo>
                      <a:pt x="21600" y="3219"/>
                      <a:pt x="21093" y="2752"/>
                      <a:pt x="21093" y="2752"/>
                    </a:cubicBezTo>
                    <a:close/>
                    <a:moveTo>
                      <a:pt x="10800" y="13812"/>
                    </a:moveTo>
                    <a:cubicBezTo>
                      <a:pt x="6744" y="13812"/>
                      <a:pt x="5882" y="7788"/>
                      <a:pt x="5425" y="6438"/>
                    </a:cubicBezTo>
                    <a:cubicBezTo>
                      <a:pt x="8113" y="6438"/>
                      <a:pt x="8113" y="6438"/>
                      <a:pt x="8113" y="6438"/>
                    </a:cubicBezTo>
                    <a:cubicBezTo>
                      <a:pt x="8113" y="8256"/>
                      <a:pt x="9025" y="11527"/>
                      <a:pt x="10800" y="11527"/>
                    </a:cubicBezTo>
                    <a:cubicBezTo>
                      <a:pt x="12575" y="11527"/>
                      <a:pt x="13031" y="8256"/>
                      <a:pt x="13487" y="6438"/>
                    </a:cubicBezTo>
                    <a:cubicBezTo>
                      <a:pt x="15718" y="6438"/>
                      <a:pt x="15718" y="6438"/>
                      <a:pt x="15718" y="6438"/>
                    </a:cubicBezTo>
                    <a:cubicBezTo>
                      <a:pt x="15718" y="7788"/>
                      <a:pt x="14856" y="13812"/>
                      <a:pt x="10800" y="13812"/>
                    </a:cubicBezTo>
                    <a:close/>
                    <a:moveTo>
                      <a:pt x="1825" y="4154"/>
                    </a:moveTo>
                    <a:cubicBezTo>
                      <a:pt x="4513" y="1402"/>
                      <a:pt x="4513" y="1402"/>
                      <a:pt x="4513" y="1402"/>
                    </a:cubicBezTo>
                    <a:cubicBezTo>
                      <a:pt x="16631" y="1402"/>
                      <a:pt x="16631" y="1402"/>
                      <a:pt x="16631" y="1402"/>
                    </a:cubicBezTo>
                    <a:cubicBezTo>
                      <a:pt x="19825" y="4154"/>
                      <a:pt x="19825" y="4154"/>
                      <a:pt x="19825" y="4154"/>
                    </a:cubicBezTo>
                    <a:lnTo>
                      <a:pt x="1825" y="4154"/>
                    </a:lnTo>
                    <a:close/>
                  </a:path>
                </a:pathLst>
              </a:custGeom>
              <a:solidFill>
                <a:srgbClr val="8EB4E3"/>
              </a:solidFill>
              <a:ln w="12700">
                <a:noFill/>
                <a:miter lim="400000"/>
              </a:ln>
            </p:spPr>
            <p:txBody>
              <a:bodyPr lIns="121919" tIns="121919" rIns="121919" bIns="121919" anchor="ctr"/>
              <a:lstStyle/>
              <a:p>
                <a:endParaRPr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171D63-93D7-E890-0B1E-9E1E050E8F65}"/>
                  </a:ext>
                </a:extLst>
              </p:cNvPr>
              <p:cNvSpPr/>
              <p:nvPr/>
            </p:nvSpPr>
            <p:spPr>
              <a:xfrm>
                <a:off x="14554843" y="7633330"/>
                <a:ext cx="1343025" cy="1037511"/>
              </a:xfrm>
              <a:prstGeom prst="rect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F6C8A1E-00C8-FCB8-1C95-807CA7DE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5688" y="5170591"/>
              <a:ext cx="0" cy="1518908"/>
            </a:xfrm>
            <a:prstGeom prst="line">
              <a:avLst/>
            </a:prstGeom>
            <a:ln w="539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72C642-12CC-BE0F-C5E4-EA4B2F5D0A4D}"/>
                </a:ext>
              </a:extLst>
            </p:cNvPr>
            <p:cNvGrpSpPr/>
            <p:nvPr/>
          </p:nvGrpSpPr>
          <p:grpSpPr>
            <a:xfrm>
              <a:off x="13735578" y="7173074"/>
              <a:ext cx="2074288" cy="1623823"/>
              <a:chOff x="12649200" y="2046966"/>
              <a:chExt cx="1328927" cy="962934"/>
            </a:xfrm>
          </p:grpSpPr>
          <p:pic>
            <p:nvPicPr>
              <p:cNvPr id="130" name="Graphic 129" descr="Binary outline">
                <a:extLst>
                  <a:ext uri="{FF2B5EF4-FFF2-40B4-BE49-F238E27FC236}">
                    <a16:creationId xmlns:a16="http://schemas.microsoft.com/office/drawing/2014/main" id="{EB7020B5-B836-1B55-284C-CDD70A322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1" name="Graphic 130" descr="Binary outline">
                <a:extLst>
                  <a:ext uri="{FF2B5EF4-FFF2-40B4-BE49-F238E27FC236}">
                    <a16:creationId xmlns:a16="http://schemas.microsoft.com/office/drawing/2014/main" id="{3D33BB2A-62AA-78BF-27A7-BFD4F3FF2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2" name="Graphic 131" descr="Binary outline">
                <a:extLst>
                  <a:ext uri="{FF2B5EF4-FFF2-40B4-BE49-F238E27FC236}">
                    <a16:creationId xmlns:a16="http://schemas.microsoft.com/office/drawing/2014/main" id="{69599159-B020-7730-31A9-738EF212A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3" name="Graphic 132" descr="Binary outline">
                <a:extLst>
                  <a:ext uri="{FF2B5EF4-FFF2-40B4-BE49-F238E27FC236}">
                    <a16:creationId xmlns:a16="http://schemas.microsoft.com/office/drawing/2014/main" id="{7214BDC9-0B9B-E4D0-4E74-DEB6473C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4" name="Graphic 133" descr="Binary outline">
                <a:extLst>
                  <a:ext uri="{FF2B5EF4-FFF2-40B4-BE49-F238E27FC236}">
                    <a16:creationId xmlns:a16="http://schemas.microsoft.com/office/drawing/2014/main" id="{C992B9DF-EA9F-3CB5-FF16-CE7926DF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5" name="Graphic 134" descr="Binary outline">
                <a:extLst>
                  <a:ext uri="{FF2B5EF4-FFF2-40B4-BE49-F238E27FC236}">
                    <a16:creationId xmlns:a16="http://schemas.microsoft.com/office/drawing/2014/main" id="{594361A7-6E7B-F2E0-1D71-C6B8848D1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504166"/>
                <a:ext cx="505734" cy="505734"/>
              </a:xfrm>
              <a:prstGeom prst="rect">
                <a:avLst/>
              </a:prstGeom>
            </p:spPr>
          </p:pic>
        </p:grpSp>
      </p:grpSp>
      <p:pic>
        <p:nvPicPr>
          <p:cNvPr id="143" name="Graphic 142" descr="Beaker outline">
            <a:extLst>
              <a:ext uri="{FF2B5EF4-FFF2-40B4-BE49-F238E27FC236}">
                <a16:creationId xmlns:a16="http://schemas.microsoft.com/office/drawing/2014/main" id="{D53353BC-ED21-5086-D127-D69099A415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25952">
            <a:off x="15482584" y="2947684"/>
            <a:ext cx="914400" cy="914400"/>
          </a:xfrm>
          <a:prstGeom prst="rect">
            <a:avLst/>
          </a:prstGeom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2843959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usually be 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Typically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6408469" y="1080000"/>
            <a:ext cx="525053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We have many such resources in Denmark but getting access can be a cumbersome process, since this is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8445346" y="5677470"/>
            <a:ext cx="8915400" cy="401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through the proper channels and compliance has to be ensured while working with them.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You can hear more about this in our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3053436"/>
            <a:ext cx="8839199" cy="6856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Most doctors, epidemiologists, …, and statisticians work with registry data (birth, death, diseases, medications, biometrics)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Missing data are very common</a:t>
            </a:r>
            <a:endParaRPr lang="en-US" dirty="0"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4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972800" y="2400300"/>
            <a:ext cx="6240853" cy="617966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872221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12dc4f0-a365-46b3-9e07-9aae8de5ba6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37393</TotalTime>
  <Words>2064</Words>
  <Application>Microsoft Macintosh PowerPoint</Application>
  <PresentationFormat>Custom</PresentationFormat>
  <Paragraphs>330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Now Bold</vt:lpstr>
      <vt:lpstr>Montserrat</vt:lpstr>
      <vt:lpstr>ArialMT</vt:lpstr>
      <vt:lpstr>Now</vt:lpstr>
      <vt:lpstr>Calibri</vt:lpstr>
      <vt:lpstr>AvenirNext-Italic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dc:creator>Henrike Zschach</dc:creator>
  <cp:lastModifiedBy>Thilde Bagger Terkelsen</cp:lastModifiedBy>
  <cp:revision>205</cp:revision>
  <dcterms:created xsi:type="dcterms:W3CDTF">2006-08-16T00:00:00Z</dcterms:created>
  <dcterms:modified xsi:type="dcterms:W3CDTF">2024-05-30T12:52:32Z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