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2"/>
  </p:notesMasterIdLst>
  <p:sldIdLst>
    <p:sldId id="279" r:id="rId5"/>
    <p:sldId id="353" r:id="rId6"/>
    <p:sldId id="5943" r:id="rId7"/>
    <p:sldId id="6036" r:id="rId8"/>
    <p:sldId id="286" r:id="rId9"/>
    <p:sldId id="282" r:id="rId10"/>
    <p:sldId id="5948" r:id="rId11"/>
    <p:sldId id="287" r:id="rId12"/>
    <p:sldId id="5964" r:id="rId13"/>
    <p:sldId id="5958" r:id="rId14"/>
    <p:sldId id="5963" r:id="rId15"/>
    <p:sldId id="5965" r:id="rId16"/>
    <p:sldId id="6034" r:id="rId17"/>
    <p:sldId id="5981" r:id="rId18"/>
    <p:sldId id="5957" r:id="rId19"/>
    <p:sldId id="5954" r:id="rId20"/>
    <p:sldId id="5966" r:id="rId21"/>
    <p:sldId id="5950" r:id="rId22"/>
    <p:sldId id="6028" r:id="rId23"/>
    <p:sldId id="6009" r:id="rId24"/>
    <p:sldId id="5975" r:id="rId25"/>
    <p:sldId id="298" r:id="rId26"/>
    <p:sldId id="6017" r:id="rId27"/>
    <p:sldId id="6020" r:id="rId28"/>
    <p:sldId id="6032" r:id="rId29"/>
    <p:sldId id="6021" r:id="rId30"/>
    <p:sldId id="5976" r:id="rId31"/>
    <p:sldId id="6038" r:id="rId32"/>
    <p:sldId id="6031" r:id="rId33"/>
    <p:sldId id="5982" r:id="rId34"/>
    <p:sldId id="5984" r:id="rId35"/>
    <p:sldId id="6029" r:id="rId36"/>
    <p:sldId id="6030" r:id="rId37"/>
    <p:sldId id="6026" r:id="rId38"/>
    <p:sldId id="6033" r:id="rId39"/>
    <p:sldId id="6019" r:id="rId40"/>
    <p:sldId id="6037" r:id="rId41"/>
  </p:sldIdLst>
  <p:sldSz cx="18288000" cy="10287000"/>
  <p:notesSz cx="6858000" cy="9144000"/>
  <p:embeddedFontLst>
    <p:embeddedFont>
      <p:font typeface="Montserrat" pitchFamily="2" charset="77"/>
      <p:regular r:id="rId43"/>
      <p:bold r:id="rId44"/>
      <p:italic r:id="rId45"/>
      <p:boldItalic r:id="rId46"/>
    </p:embeddedFont>
    <p:embeddedFont>
      <p:font typeface="Now" pitchFamily="2" charset="77"/>
      <p:regular r:id="rId47"/>
    </p:embeddedFont>
    <p:embeddedFont>
      <p:font typeface="Now Bold" pitchFamily="2" charset="77"/>
      <p:regular r:id="rId48"/>
      <p:bold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AEBFDA"/>
    <a:srgbClr val="FCDDBD"/>
    <a:srgbClr val="A4D2B4"/>
    <a:srgbClr val="CCC1DA"/>
    <a:srgbClr val="90B89E"/>
    <a:srgbClr val="FFFFFF"/>
    <a:srgbClr val="8EB4E3"/>
    <a:srgbClr val="C0504D"/>
    <a:srgbClr val="97C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7" autoAdjust="0"/>
    <p:restoredTop sz="79412" autoAdjust="0"/>
  </p:normalViewPr>
  <p:slideViewPr>
    <p:cSldViewPr>
      <p:cViewPr varScale="1">
        <p:scale>
          <a:sx n="56" d="100"/>
          <a:sy n="56" d="100"/>
        </p:scale>
        <p:origin x="1920" y="192"/>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r>
              <a:rPr lang="en-US" sz="1200" dirty="0">
                <a:solidFill>
                  <a:srgbClr val="404040"/>
                </a:solidFill>
                <a:latin typeface="Montserrat" pitchFamily="2" charset="77"/>
              </a:rPr>
              <a:t>Scales</a:t>
            </a:r>
          </a:p>
          <a:p>
            <a:pPr marL="0" indent="0">
              <a:lnSpc>
                <a:spcPts val="4480"/>
              </a:lnSpc>
              <a:buFont typeface="Arial" panose="020B0604020202020204" pitchFamily="34" charset="0"/>
              <a:buNone/>
            </a:pPr>
            <a:r>
              <a:rPr lang="en-US" sz="1200" dirty="0">
                <a:solidFill>
                  <a:srgbClr val="404040"/>
                </a:solidFill>
                <a:latin typeface="Montserrat" pitchFamily="2" charset="77"/>
              </a:rPr>
              <a:t>Some features more predictive than others</a:t>
            </a:r>
          </a:p>
          <a:p>
            <a:pPr marL="0" indent="0">
              <a:lnSpc>
                <a:spcPts val="4480"/>
              </a:lnSpc>
              <a:buFont typeface="Arial" panose="020B0604020202020204" pitchFamily="34" charset="0"/>
              <a:buNone/>
            </a:pPr>
            <a:r>
              <a:rPr lang="en-US" sz="1200" dirty="0">
                <a:solidFill>
                  <a:srgbClr val="404040"/>
                </a:solidFill>
                <a:latin typeface="Montserrat" pitchFamily="2" charset="77"/>
              </a:rPr>
              <a:t>Technical variables to be removed/included</a:t>
            </a:r>
          </a:p>
          <a:p>
            <a:pPr marL="0" indent="0">
              <a:lnSpc>
                <a:spcPts val="4480"/>
              </a:lnSpc>
              <a:buFont typeface="Arial" panose="020B0604020202020204" pitchFamily="34" charset="0"/>
              <a:buNone/>
            </a:pPr>
            <a:r>
              <a:rPr lang="en-US" sz="1200" dirty="0">
                <a:solidFill>
                  <a:srgbClr val="404040"/>
                </a:solidFill>
                <a:latin typeface="Montserrat" pitchFamily="2" charset="77"/>
              </a:rPr>
              <a:t>Missing values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55355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10" Type="http://schemas.microsoft.com/office/2007/relationships/hdphoto" Target="../media/hdphoto1.wdp"/><Relationship Id="rId4" Type="http://schemas.openxmlformats.org/officeDocument/2006/relationships/image" Target="../media/image30.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8.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9.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8.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a:t>
            </a:r>
            <a:r>
              <a:rPr lang="en-US" sz="2800" b="1" i="1" dirty="0">
                <a:solidFill>
                  <a:srgbClr val="404040"/>
                </a:solidFill>
                <a:latin typeface="Montserrat" pitchFamily="2" charset="77"/>
              </a:rPr>
              <a:t>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409700"/>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2.1</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138"/>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a:t>
            </a:r>
            <a:r>
              <a:rPr lang="en-US" sz="2800" i="1" dirty="0">
                <a:solidFill>
                  <a:srgbClr val="404040"/>
                </a:solidFill>
                <a:latin typeface="Montserrat"/>
              </a:rPr>
              <a:t>fully/mainly </a:t>
            </a:r>
            <a:r>
              <a:rPr lang="en-US" sz="2800" dirty="0">
                <a:solidFill>
                  <a:srgbClr val="404040"/>
                </a:solidFill>
                <a:latin typeface="Montserrat"/>
              </a:rPr>
              <a:t>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 fully</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(cannot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
        <p:nvSpPr>
          <p:cNvPr id="2" name="Rectangle 1">
            <a:extLst>
              <a:ext uri="{FF2B5EF4-FFF2-40B4-BE49-F238E27FC236}">
                <a16:creationId xmlns:a16="http://schemas.microsoft.com/office/drawing/2014/main" id="{BCB1A5EC-F421-D24E-1FA2-F8325D580EE1}"/>
              </a:ext>
            </a:extLst>
          </p:cNvPr>
          <p:cNvSpPr/>
          <p:nvPr/>
        </p:nvSpPr>
        <p:spPr>
          <a:xfrm>
            <a:off x="4267200" y="2291254"/>
            <a:ext cx="4648201" cy="403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CAC9F3C-FB5F-78D7-B40B-5D7ABDA9A802}"/>
              </a:ext>
            </a:extLst>
          </p:cNvPr>
          <p:cNvSpPr/>
          <p:nvPr/>
        </p:nvSpPr>
        <p:spPr>
          <a:xfrm>
            <a:off x="8915402" y="2312421"/>
            <a:ext cx="6855162" cy="29834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DAAD61-A554-7607-0A89-B600D5A82237}"/>
              </a:ext>
            </a:extLst>
          </p:cNvPr>
          <p:cNvSpPr/>
          <p:nvPr/>
        </p:nvSpPr>
        <p:spPr>
          <a:xfrm>
            <a:off x="8799264" y="7658100"/>
            <a:ext cx="6971299" cy="21452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3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8525933" y="1734874"/>
            <a:ext cx="7636933" cy="6817251"/>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from part 1. </a:t>
            </a:r>
          </a:p>
          <a:p>
            <a:pPr>
              <a:lnSpc>
                <a:spcPct val="150000"/>
              </a:lnSpc>
            </a:pPr>
            <a:r>
              <a:rPr lang="en-US" sz="3000" dirty="0">
                <a:latin typeface="Montserrat" pitchFamily="2" charset="77"/>
              </a:rPr>
              <a:t>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How would you split the samples between the two lab techs to avoid confounding?</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702523"/>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a data point is “out of scale” you should be able to see that in the PCA plot (if you have few features you could also check their range). </a:t>
            </a:r>
          </a:p>
          <a:p>
            <a:pPr lvl="1">
              <a:lnSpc>
                <a:spcPts val="4480"/>
              </a:lnSpc>
            </a:pP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a:t>
            </a:r>
            <a:r>
              <a:rPr lang="en-US" sz="2400" dirty="0" err="1">
                <a:solidFill>
                  <a:srgbClr val="404040"/>
                </a:solidFill>
                <a:latin typeface="Montserrat"/>
              </a:rPr>
              <a:t>iid</a:t>
            </a:r>
            <a:r>
              <a:rPr lang="en-US" sz="2400" dirty="0">
                <a:solidFill>
                  <a:srgbClr val="404040"/>
                </a:solidFill>
                <a:latin typeface="Montserrat"/>
              </a:rPr>
              <a:t>)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b="1" dirty="0">
                <a:solidFill>
                  <a:srgbClr val="404040"/>
                </a:solidFill>
                <a:latin typeface="Montserrat" pitchFamily="2" charset="77"/>
              </a:rPr>
              <a:t>Domain knowledge plays a big role in EDA</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67000" y="6701155"/>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Montserrat" panose="00000500000000000000" pitchFamily="2" charset="0"/>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A9CA89FC-BB3B-D4F3-A4C5-BB6703660070}"/>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54E20725-F9AD-BF00-64D1-49E597FEAE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2.2</a:t>
            </a:r>
          </a:p>
        </p:txBody>
      </p:sp>
    </p:spTree>
    <p:extLst>
      <p:ext uri="{BB962C8B-B14F-4D97-AF65-F5344CB8AC3E}">
        <p14:creationId xmlns:p14="http://schemas.microsoft.com/office/powerpoint/2010/main" val="396001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052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3">
            <a:extLst>
              <a:ext uri="{FF2B5EF4-FFF2-40B4-BE49-F238E27FC236}">
                <a16:creationId xmlns:a16="http://schemas.microsoft.com/office/drawing/2014/main" id="{FE66616B-BDF7-D8D0-875D-242EB3DC7ADB}"/>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9" name="Rounded Rectangle 8">
            <a:extLst>
              <a:ext uri="{FF2B5EF4-FFF2-40B4-BE49-F238E27FC236}">
                <a16:creationId xmlns:a16="http://schemas.microsoft.com/office/drawing/2014/main" id="{FC4D77AF-D679-8307-4967-D57652CE1ECF}"/>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3">
            <a:extLst>
              <a:ext uri="{FF2B5EF4-FFF2-40B4-BE49-F238E27FC236}">
                <a16:creationId xmlns:a16="http://schemas.microsoft.com/office/drawing/2014/main" id="{4D29CCE6-63FC-21E2-342B-FF1D9BD9B9F1}"/>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2.3</a:t>
            </a:r>
          </a:p>
        </p:txBody>
      </p:sp>
    </p:spTree>
    <p:extLst>
      <p:ext uri="{BB962C8B-B14F-4D97-AF65-F5344CB8AC3E}">
        <p14:creationId xmlns:p14="http://schemas.microsoft.com/office/powerpoint/2010/main" val="98972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Montserrat" panose="00000500000000000000" pitchFamily="2" charset="0"/>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 (required for some tasks)</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Scaling is not con-strained to a particular data 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3">
            <a:extLst>
              <a:ext uri="{FF2B5EF4-FFF2-40B4-BE49-F238E27FC236}">
                <a16:creationId xmlns:a16="http://schemas.microsoft.com/office/drawing/2014/main" id="{8D819320-7584-9EEE-1EA3-073F9D86F721}"/>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6" name="Rounded Rectangle 5">
            <a:extLst>
              <a:ext uri="{FF2B5EF4-FFF2-40B4-BE49-F238E27FC236}">
                <a16:creationId xmlns:a16="http://schemas.microsoft.com/office/drawing/2014/main" id="{A7C84F2B-E9E3-CDFC-9454-1AF6B9A53B39}"/>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TextBox 3">
            <a:extLst>
              <a:ext uri="{FF2B5EF4-FFF2-40B4-BE49-F238E27FC236}">
                <a16:creationId xmlns:a16="http://schemas.microsoft.com/office/drawing/2014/main" id="{C0377708-7B0F-9320-1BB9-A7E7DE39373E}"/>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2.4</a:t>
            </a:r>
          </a:p>
        </p:txBody>
      </p:sp>
    </p:spTree>
    <p:extLst>
      <p:ext uri="{BB962C8B-B14F-4D97-AF65-F5344CB8AC3E}">
        <p14:creationId xmlns:p14="http://schemas.microsoft.com/office/powerpoint/2010/main" val="2868738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
        <p:nvSpPr>
          <p:cNvPr id="2" name="TextBox 3">
            <a:extLst>
              <a:ext uri="{FF2B5EF4-FFF2-40B4-BE49-F238E27FC236}">
                <a16:creationId xmlns:a16="http://schemas.microsoft.com/office/drawing/2014/main" id="{318F2840-5D5E-3BD4-3743-8AE8C716E28F}"/>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sp>
        <p:nvSpPr>
          <p:cNvPr id="4" name="Rounded Rectangle 3">
            <a:extLst>
              <a:ext uri="{FF2B5EF4-FFF2-40B4-BE49-F238E27FC236}">
                <a16:creationId xmlns:a16="http://schemas.microsoft.com/office/drawing/2014/main" id="{5B5671E9-5968-6FD3-A3F2-DDF1DDCBA067}"/>
              </a:ext>
            </a:extLst>
          </p:cNvPr>
          <p:cNvSpPr/>
          <p:nvPr/>
        </p:nvSpPr>
        <p:spPr>
          <a:xfrm>
            <a:off x="4234764" y="903355"/>
            <a:ext cx="96336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6E160DB2-AF78-0C99-84B4-F04FBA27805F}"/>
              </a:ext>
            </a:extLst>
          </p:cNvPr>
          <p:cNvSpPr txBox="1"/>
          <p:nvPr/>
        </p:nvSpPr>
        <p:spPr>
          <a:xfrm>
            <a:off x="3970069"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a:t>
            </a:r>
            <a:r>
              <a:rPr lang="en-US" sz="5400" b="1">
                <a:solidFill>
                  <a:schemeClr val="bg1"/>
                </a:solidFill>
                <a:latin typeface="Montserrat" pitchFamily="2" charset="77"/>
              </a:rPr>
              <a:t>DISCUSSION 2.5</a:t>
            </a:r>
            <a:endParaRPr lang="en-US" sz="5400" b="1" dirty="0">
              <a:solidFill>
                <a:schemeClr val="bg1"/>
              </a:solidFill>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90404"/>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Do the data look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 mislabeling, etc.</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Constraints: Missing values, power</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How should the data be prepared for analysis – setup, clean</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Normalization</a:t>
            </a:r>
            <a:r>
              <a:rPr lang="en-US" sz="2800">
                <a:solidFill>
                  <a:srgbClr val="404040"/>
                </a:solidFill>
                <a:latin typeface="Montserrat" panose="00000500000000000000" pitchFamily="2" charset="0"/>
              </a:rPr>
              <a:t>, standardization, transformation </a:t>
            </a:r>
            <a:endParaRPr lang="en-US" sz="2800" dirty="0">
              <a:solidFill>
                <a:srgbClr val="404040"/>
              </a:solidFill>
              <a:latin typeface="Montserrat" panose="00000500000000000000" pitchFamily="2" charset="0"/>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9144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575536"/>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wines are close in PC1 and PC2 value they are </a:t>
            </a:r>
            <a:r>
              <a:rPr lang="en-US" sz="2800" b="1" dirty="0">
                <a:solidFill>
                  <a:srgbClr val="404040"/>
                </a:solidFill>
                <a:latin typeface="Montserrat" panose="00000500000000000000" pitchFamily="2" charset="0"/>
              </a:rPr>
              <a:t>similar also in their original features</a:t>
            </a:r>
            <a:r>
              <a:rPr lang="en-US" sz="2800" dirty="0">
                <a:solidFill>
                  <a:srgbClr val="404040"/>
                </a:solidFill>
                <a:latin typeface="Montserrat" panose="00000500000000000000" pitchFamily="2" charset="0"/>
              </a:rPr>
              <a:t>. </a:t>
            </a:r>
          </a:p>
        </p:txBody>
      </p:sp>
      <p:sp>
        <p:nvSpPr>
          <p:cNvPr id="9" name="TextBox 9"/>
          <p:cNvSpPr txBox="1"/>
          <p:nvPr/>
        </p:nvSpPr>
        <p:spPr>
          <a:xfrm>
            <a:off x="11991737" y="4000500"/>
            <a:ext cx="5762863" cy="574766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Color by wine type</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011454" y="3543300"/>
            <a:ext cx="5378969" cy="5138138"/>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clusters are well separated in the PCA that means there is a combination of original features that </a:t>
            </a:r>
            <a:r>
              <a:rPr lang="en-US" sz="2800" b="1" dirty="0">
                <a:solidFill>
                  <a:srgbClr val="404040"/>
                </a:solidFill>
                <a:latin typeface="Montserrat" panose="00000500000000000000" pitchFamily="2" charset="0"/>
              </a:rPr>
              <a:t>explains</a:t>
            </a:r>
            <a:r>
              <a:rPr lang="en-US" sz="2800" dirty="0">
                <a:solidFill>
                  <a:srgbClr val="404040"/>
                </a:solidFill>
                <a:latin typeface="Montserrat" panose="00000500000000000000" pitchFamily="2" charset="0"/>
              </a:rPr>
              <a:t> which cluster a data point belongs to.</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8">
            <a:extLst>
              <a:ext uri="{FF2B5EF4-FFF2-40B4-BE49-F238E27FC236}">
                <a16:creationId xmlns:a16="http://schemas.microsoft.com/office/drawing/2014/main" id="{A4A05CCF-AD75-4B2A-4DC4-E5C057A77C62}"/>
              </a:ext>
            </a:extLst>
          </p:cNvPr>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PC’s are </a:t>
            </a:r>
            <a:r>
              <a:rPr lang="en-US" sz="2800" b="1" dirty="0">
                <a:solidFill>
                  <a:srgbClr val="404040"/>
                </a:solidFill>
                <a:latin typeface="Montserrat" panose="00000500000000000000" pitchFamily="2" charset="0"/>
              </a:rPr>
              <a:t>linear combinations </a:t>
            </a:r>
            <a:r>
              <a:rPr lang="en-US" sz="2800" dirty="0">
                <a:solidFill>
                  <a:srgbClr val="404040"/>
                </a:solidFill>
                <a:latin typeface="Montserrat" panose="00000500000000000000" pitchFamily="2" charset="0"/>
              </a:rPr>
              <a:t>of the original features</a:t>
            </a:r>
          </a:p>
        </p:txBody>
      </p:sp>
    </p:spTree>
    <p:extLst>
      <p:ext uri="{BB962C8B-B14F-4D97-AF65-F5344CB8AC3E}">
        <p14:creationId xmlns:p14="http://schemas.microsoft.com/office/powerpoint/2010/main" val="121283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39532</TotalTime>
  <Words>3729</Words>
  <Application>Microsoft Macintosh PowerPoint</Application>
  <PresentationFormat>Custom</PresentationFormat>
  <Paragraphs>573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Now Bold</vt:lpstr>
      <vt:lpstr>Montserrat</vt:lpstr>
      <vt:lpstr>Now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194</cp:revision>
  <dcterms:created xsi:type="dcterms:W3CDTF">2006-08-16T00:00:00Z</dcterms:created>
  <dcterms:modified xsi:type="dcterms:W3CDTF">2024-05-30T12:50:42Z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