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webextensions/webextension1.xml" ContentType="application/vnd.ms-office.webextension+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5"/>
  </p:notesMasterIdLst>
  <p:sldIdLst>
    <p:sldId id="279" r:id="rId5"/>
    <p:sldId id="353" r:id="rId6"/>
    <p:sldId id="5943" r:id="rId7"/>
    <p:sldId id="6036" r:id="rId8"/>
    <p:sldId id="286" r:id="rId9"/>
    <p:sldId id="282" r:id="rId10"/>
    <p:sldId id="5948" r:id="rId11"/>
    <p:sldId id="287" r:id="rId12"/>
    <p:sldId id="5964" r:id="rId13"/>
    <p:sldId id="5958" r:id="rId14"/>
    <p:sldId id="5963" r:id="rId15"/>
    <p:sldId id="5965" r:id="rId16"/>
    <p:sldId id="6034" r:id="rId17"/>
    <p:sldId id="5981" r:id="rId18"/>
    <p:sldId id="5957" r:id="rId19"/>
    <p:sldId id="5954" r:id="rId20"/>
    <p:sldId id="5966" r:id="rId21"/>
    <p:sldId id="5950" r:id="rId22"/>
    <p:sldId id="6028" r:id="rId23"/>
    <p:sldId id="6009" r:id="rId24"/>
    <p:sldId id="5975" r:id="rId25"/>
    <p:sldId id="298" r:id="rId26"/>
    <p:sldId id="6017" r:id="rId27"/>
    <p:sldId id="6019" r:id="rId28"/>
    <p:sldId id="6020" r:id="rId29"/>
    <p:sldId id="6032" r:id="rId30"/>
    <p:sldId id="6022" r:id="rId31"/>
    <p:sldId id="6023" r:id="rId32"/>
    <p:sldId id="6021" r:id="rId33"/>
    <p:sldId id="5976" r:id="rId34"/>
    <p:sldId id="6038" r:id="rId35"/>
    <p:sldId id="6031" r:id="rId36"/>
    <p:sldId id="5982" r:id="rId37"/>
    <p:sldId id="5984" r:id="rId38"/>
    <p:sldId id="6029" r:id="rId39"/>
    <p:sldId id="6026" r:id="rId40"/>
    <p:sldId id="6030" r:id="rId41"/>
    <p:sldId id="6033" r:id="rId42"/>
    <p:sldId id="6037" r:id="rId43"/>
    <p:sldId id="364" r:id="rId44"/>
  </p:sldIdLst>
  <p:sldSz cx="18288000" cy="10287000"/>
  <p:notesSz cx="6858000" cy="9144000"/>
  <p:embeddedFontLst>
    <p:embeddedFont>
      <p:font typeface="Montserrat" pitchFamily="2" charset="77"/>
      <p:regular r:id="rId46"/>
      <p:bold r:id="rId47"/>
      <p:italic r:id="rId48"/>
      <p:boldItalic r:id="rId49"/>
    </p:embeddedFont>
    <p:embeddedFont>
      <p:font typeface="Now" pitchFamily="2" charset="77"/>
      <p:regular r:id="rId50"/>
    </p:embeddedFont>
    <p:embeddedFont>
      <p:font typeface="Now Bold" pitchFamily="2" charset="77"/>
      <p:regular r:id="rId51"/>
      <p:bold r:id="rId52"/>
    </p:embeddedFont>
  </p:embeddedFontLst>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AEBFDA"/>
    <a:srgbClr val="FCDDBD"/>
    <a:srgbClr val="A4D2B4"/>
    <a:srgbClr val="CCC1DA"/>
    <a:srgbClr val="90B89E"/>
    <a:srgbClr val="FFFFFF"/>
    <a:srgbClr val="8EB4E3"/>
    <a:srgbClr val="C0504D"/>
    <a:srgbClr val="97C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9" autoAdjust="0"/>
    <p:restoredTop sz="79399" autoAdjust="0"/>
  </p:normalViewPr>
  <p:slideViewPr>
    <p:cSldViewPr>
      <p:cViewPr>
        <p:scale>
          <a:sx n="106" d="100"/>
          <a:sy n="106" d="100"/>
        </p:scale>
        <p:origin x="1768" y="280"/>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tags" Target="tags/tag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82161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849291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314227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714063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38</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39</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40</a:t>
            </a:fld>
            <a:endParaRPr lang="cs-CZ"/>
          </a:p>
        </p:txBody>
      </p:sp>
    </p:spTree>
    <p:extLst>
      <p:ext uri="{BB962C8B-B14F-4D97-AF65-F5344CB8AC3E}">
        <p14:creationId xmlns:p14="http://schemas.microsoft.com/office/powerpoint/2010/main" val="232123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55355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jpg"/><Relationship Id="rId7" Type="http://schemas.openxmlformats.org/officeDocument/2006/relationships/image" Target="../media/image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4.svg"/><Relationship Id="rId4" Type="http://schemas.openxmlformats.org/officeDocument/2006/relationships/image" Target="../media/image23.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10" Type="http://schemas.microsoft.com/office/2007/relationships/hdphoto" Target="../media/hdphoto1.wdp"/><Relationship Id="rId4" Type="http://schemas.openxmlformats.org/officeDocument/2006/relationships/image" Target="../media/image29.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jpg"/><Relationship Id="rId7" Type="http://schemas.openxmlformats.org/officeDocument/2006/relationships/image" Target="../media/image9.sv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4.svg"/><Relationship Id="rId4" Type="http://schemas.openxmlformats.org/officeDocument/2006/relationships/image" Target="../media/image23.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0.svg"/><Relationship Id="rId11" Type="http://schemas.openxmlformats.org/officeDocument/2006/relationships/image" Target="../media/image51.jpg"/><Relationship Id="rId5" Type="http://schemas.openxmlformats.org/officeDocument/2006/relationships/image" Target="../media/image49.png"/><Relationship Id="rId10" Type="http://schemas.openxmlformats.org/officeDocument/2006/relationships/image" Target="../media/image9.svg"/><Relationship Id="rId4" Type="http://schemas.openxmlformats.org/officeDocument/2006/relationships/image" Target="../media/image48.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52.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3.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52.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11/relationships/webextension" Target="../webextensions/webextension2.xml"/><Relationship Id="rId7"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a:t>
            </a:r>
            <a:r>
              <a:rPr lang="en-US" sz="2800" b="1" i="1" dirty="0">
                <a:solidFill>
                  <a:srgbClr val="404040"/>
                </a:solidFill>
                <a:latin typeface="Montserrat" pitchFamily="2" charset="77"/>
              </a:rPr>
              <a:t>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409700"/>
            <a:ext cx="6515100" cy="6515100"/>
          </a:xfrm>
          <a:prstGeom prst="rect">
            <a:avLst/>
          </a:prstGeom>
        </p:spPr>
      </p:pic>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2677656"/>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201"/>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(this can 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E1751A18-638D-72CE-44BF-68C20426A046}"/>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190461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4561057"/>
          </a:xfrm>
          <a:prstGeom prst="rect">
            <a:avLst/>
          </a:prstGeom>
        </p:spPr>
        <p:txBody>
          <a:bodyPr wrap="square" lIns="0" tIns="0" rIns="0" bIns="0" rtlCol="0" anchor="t">
            <a:spAutoFit/>
          </a:bodyPr>
          <a:lstStyle/>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9">
            <a:extLst>
              <a:ext uri="{FF2B5EF4-FFF2-40B4-BE49-F238E27FC236}">
                <a16:creationId xmlns:a16="http://schemas.microsoft.com/office/drawing/2014/main" id="{4CF5218D-EF92-586D-EA84-8BE3550D7F2F}"/>
              </a:ext>
            </a:extLst>
          </p:cNvPr>
          <p:cNvSpPr txBox="1"/>
          <p:nvPr/>
        </p:nvSpPr>
        <p:spPr>
          <a:xfrm>
            <a:off x="9601202" y="6795577"/>
            <a:ext cx="6705600" cy="2829814"/>
          </a:xfrm>
          <a:prstGeom prst="rect">
            <a:avLst/>
          </a:prstGeom>
        </p:spPr>
        <p:txBody>
          <a:bodyPr wrap="square" lIns="0" tIns="0" rIns="0" bIns="0" rtlCol="0" anchor="t">
            <a:spAutoFit/>
          </a:bodyPr>
          <a:lstStyle/>
          <a:p>
            <a:pPr>
              <a:lnSpc>
                <a:spcPts val="4480"/>
              </a:lnSpc>
            </a:pPr>
            <a:r>
              <a:rPr lang="en-US" sz="2800" b="1" i="1" dirty="0">
                <a:solidFill>
                  <a:srgbClr val="404040"/>
                </a:solidFill>
                <a:latin typeface="Montserrat" pitchFamily="2" charset="77"/>
              </a:rPr>
              <a:t>IF</a:t>
            </a:r>
            <a:r>
              <a:rPr lang="en-US" sz="2800" i="1" dirty="0">
                <a:solidFill>
                  <a:srgbClr val="404040"/>
                </a:solidFill>
                <a:latin typeface="Montserrat" pitchFamily="2" charset="77"/>
              </a:rPr>
              <a:t> you had one person process all tumor samples and another person all the healthy samples, how would this plot look?</a:t>
            </a:r>
          </a:p>
          <a:p>
            <a:pPr>
              <a:lnSpc>
                <a:spcPts val="4480"/>
              </a:lnSpc>
            </a:pPr>
            <a:endParaRPr lang="en-US" sz="2800" dirty="0">
              <a:solidFill>
                <a:srgbClr val="404040"/>
              </a:solidFill>
              <a:latin typeface="Montserrat" pitchFamily="2" charset="77"/>
            </a:endParaRPr>
          </a:p>
        </p:txBody>
      </p:sp>
      <p:sp>
        <p:nvSpPr>
          <p:cNvPr id="3" name="TextBox 7">
            <a:extLst>
              <a:ext uri="{FF2B5EF4-FFF2-40B4-BE49-F238E27FC236}">
                <a16:creationId xmlns:a16="http://schemas.microsoft.com/office/drawing/2014/main" id="{BFA1BC6D-CFA5-9D44-B248-85581D523AF3}"/>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
        <p:nvSpPr>
          <p:cNvPr id="2" name="Rectangle 1">
            <a:extLst>
              <a:ext uri="{FF2B5EF4-FFF2-40B4-BE49-F238E27FC236}">
                <a16:creationId xmlns:a16="http://schemas.microsoft.com/office/drawing/2014/main" id="{BCB1A5EC-F421-D24E-1FA2-F8325D580EE1}"/>
              </a:ext>
            </a:extLst>
          </p:cNvPr>
          <p:cNvSpPr/>
          <p:nvPr/>
        </p:nvSpPr>
        <p:spPr>
          <a:xfrm>
            <a:off x="4267200" y="2291254"/>
            <a:ext cx="4648201" cy="4038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CAC9F3C-FB5F-78D7-B40B-5D7ABDA9A802}"/>
              </a:ext>
            </a:extLst>
          </p:cNvPr>
          <p:cNvSpPr/>
          <p:nvPr/>
        </p:nvSpPr>
        <p:spPr>
          <a:xfrm>
            <a:off x="8915402" y="2312421"/>
            <a:ext cx="6855162" cy="298347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DAAD61-A554-7607-0A89-B600D5A82237}"/>
              </a:ext>
            </a:extLst>
          </p:cNvPr>
          <p:cNvSpPr/>
          <p:nvPr/>
        </p:nvSpPr>
        <p:spPr>
          <a:xfrm>
            <a:off x="8799264" y="7658100"/>
            <a:ext cx="6971299" cy="214527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3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584267" y="1760752"/>
            <a:ext cx="6730051" cy="6124754"/>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from part 1. 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Which of the two workflows will lead to a confounded dataset?</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4581" y="3872002"/>
            <a:ext cx="15963899" cy="5702523"/>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a data point is “out of scale” you should be able to see that in the PCA plot (if you have few features you could also check their range). </a:t>
            </a:r>
          </a:p>
          <a:p>
            <a:pPr lvl="1">
              <a:lnSpc>
                <a:spcPts val="4480"/>
              </a:lnSpc>
            </a:pP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b="1" dirty="0">
                <a:solidFill>
                  <a:srgbClr val="404040"/>
                </a:solidFill>
                <a:latin typeface="Montserrat" pitchFamily="2" charset="77"/>
              </a:rPr>
              <a:t>Domain knowledge plays a big role in EDA</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67000" y="6701155"/>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Montserrat" panose="00000500000000000000" pitchFamily="2" charset="0"/>
              </a:rPr>
              <a:t>It is a good idea to have a person who understands the data check plots, ask questions and suggest things to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454784" cy="633846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endParaRPr lang="en-US" sz="2800" dirty="0">
              <a:solidFill>
                <a:srgbClr val="404040"/>
              </a:solidFill>
              <a:latin typeface="Montserrat" panose="00000500000000000000" pitchFamily="2" charset="0"/>
            </a:endParaRP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Check if the data looks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Establish what kind of analysis we can do</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Find out how we need to prepare the data for analysis (</a:t>
            </a:r>
            <a:r>
              <a:rPr lang="en-US" sz="2400" dirty="0">
                <a:solidFill>
                  <a:srgbClr val="404040"/>
                </a:solidFill>
                <a:latin typeface="Montserrat" panose="00000500000000000000" pitchFamily="2" charset="0"/>
              </a:rPr>
              <a:t>more on this later</a:t>
            </a:r>
            <a:r>
              <a:rPr lang="en-US" sz="2800" dirty="0">
                <a:solidFill>
                  <a:srgbClr val="404040"/>
                </a:solidFill>
                <a:latin typeface="Montserrat" panose="00000500000000000000" pitchFamily="2" charset="0"/>
              </a:rPr>
              <a:t>) </a:t>
            </a:r>
          </a:p>
          <a:p>
            <a:pPr>
              <a:lnSpc>
                <a:spcPts val="4480"/>
              </a:lnSpc>
            </a:pPr>
            <a:endParaRPr lang="en-US" sz="2800" dirty="0">
              <a:solidFill>
                <a:srgbClr val="404040"/>
              </a:solidFill>
              <a:latin typeface="Montserrat" pitchFamily="2" charset="77"/>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339546" y="3172587"/>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4">
            <a:extLst>
              <a:ext uri="{FF2B5EF4-FFF2-40B4-BE49-F238E27FC236}">
                <a16:creationId xmlns:a16="http://schemas.microsoft.com/office/drawing/2014/main" id="{DB182CAB-C887-886F-26B5-2D72E1A6833C}"/>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5">
            <a:extLst>
              <a:ext uri="{FF2B5EF4-FFF2-40B4-BE49-F238E27FC236}">
                <a16:creationId xmlns:a16="http://schemas.microsoft.com/office/drawing/2014/main" id="{C553D10B-127B-318C-1458-2D5B4AC99CFD}"/>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7" name="TextBox 6">
            <a:extLst>
              <a:ext uri="{FF2B5EF4-FFF2-40B4-BE49-F238E27FC236}">
                <a16:creationId xmlns:a16="http://schemas.microsoft.com/office/drawing/2014/main" id="{6E87B2C2-5AE2-0698-87B0-25C30194250B}"/>
              </a:ext>
            </a:extLst>
          </p:cNvPr>
          <p:cNvSpPr txBox="1"/>
          <p:nvPr/>
        </p:nvSpPr>
        <p:spPr>
          <a:xfrm>
            <a:off x="3180522" y="357809"/>
            <a:ext cx="184731" cy="369332"/>
          </a:xfrm>
          <a:prstGeom prst="rect">
            <a:avLst/>
          </a:prstGeom>
          <a:noFill/>
        </p:spPr>
        <p:txBody>
          <a:bodyPr wrap="none" rtlCol="0">
            <a:spAutoFit/>
          </a:bodyPr>
          <a:lstStyle/>
          <a:p>
            <a:endParaRPr lang="en-DK" dirty="0"/>
          </a:p>
        </p:txBody>
      </p:sp>
    </p:spTree>
    <p:extLst>
      <p:ext uri="{BB962C8B-B14F-4D97-AF65-F5344CB8AC3E}">
        <p14:creationId xmlns:p14="http://schemas.microsoft.com/office/powerpoint/2010/main" val="4024570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16116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our analysis we need to familiarize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2803405"/>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049248"/>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(Regression, Maximum Likelihood, ML)</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a:extLst>
              <a:ext uri="{FF2B5EF4-FFF2-40B4-BE49-F238E27FC236}">
                <a16:creationId xmlns:a16="http://schemas.microsoft.com/office/drawing/2014/main" id="{5407D3D1-8403-6237-FAAD-4688F8C7F33E}"/>
              </a:ext>
            </a:extLst>
          </p:cNvPr>
          <p:cNvSpPr txBox="1"/>
          <p:nvPr/>
        </p:nvSpPr>
        <p:spPr>
          <a:xfrm>
            <a:off x="12507641" y="5979918"/>
            <a:ext cx="5246959" cy="3406895"/>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MNAR: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points are related to the reason why data are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Assessing depression through questionnaires</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8" name="Group 17">
            <a:extLst>
              <a:ext uri="{FF2B5EF4-FFF2-40B4-BE49-F238E27FC236}">
                <a16:creationId xmlns:a16="http://schemas.microsoft.com/office/drawing/2014/main" id="{958254A2-590A-D055-9AE8-689EB6F1AFAE}"/>
              </a:ext>
            </a:extLst>
          </p:cNvPr>
          <p:cNvGrpSpPr/>
          <p:nvPr/>
        </p:nvGrpSpPr>
        <p:grpSpPr>
          <a:xfrm>
            <a:off x="4876800" y="3205560"/>
            <a:ext cx="6953526" cy="6514206"/>
            <a:chOff x="2181038" y="2607720"/>
            <a:chExt cx="6953526" cy="6514206"/>
          </a:xfrm>
        </p:grpSpPr>
        <p:grpSp>
          <p:nvGrpSpPr>
            <p:cNvPr id="11" name="Group 10">
              <a:extLst>
                <a:ext uri="{FF2B5EF4-FFF2-40B4-BE49-F238E27FC236}">
                  <a16:creationId xmlns:a16="http://schemas.microsoft.com/office/drawing/2014/main" id="{ADC62E13-1782-2118-1E8B-2664C93D33EE}"/>
                </a:ext>
              </a:extLst>
            </p:cNvPr>
            <p:cNvGrpSpPr>
              <a:grpSpLocks noChangeAspect="1"/>
            </p:cNvGrpSpPr>
            <p:nvPr/>
          </p:nvGrpSpPr>
          <p:grpSpPr>
            <a:xfrm>
              <a:off x="2181038" y="2607720"/>
              <a:ext cx="6953526" cy="6514206"/>
              <a:chOff x="1809474" y="2746375"/>
              <a:chExt cx="4900673" cy="4591051"/>
            </a:xfrm>
          </p:grpSpPr>
          <p:sp>
            <p:nvSpPr>
              <p:cNvPr id="2" name="Freeform 22">
                <a:extLst>
                  <a:ext uri="{FF2B5EF4-FFF2-40B4-BE49-F238E27FC236}">
                    <a16:creationId xmlns:a16="http://schemas.microsoft.com/office/drawing/2014/main" id="{9C53070F-781E-7752-3C53-F2E856FA0AC8}"/>
                  </a:ext>
                </a:extLst>
              </p:cNvPr>
              <p:cNvSpPr/>
              <p:nvPr/>
            </p:nvSpPr>
            <p:spPr>
              <a:xfrm>
                <a:off x="4135565" y="4762500"/>
                <a:ext cx="2574582" cy="2574926"/>
              </a:xfrm>
              <a:custGeom>
                <a:avLst/>
                <a:gdLst/>
                <a:ahLst/>
                <a:cxnLst>
                  <a:cxn ang="0">
                    <a:pos x="wd2" y="hd2"/>
                  </a:cxn>
                  <a:cxn ang="5400000">
                    <a:pos x="wd2" y="hd2"/>
                  </a:cxn>
                  <a:cxn ang="10800000">
                    <a:pos x="wd2" y="hd2"/>
                  </a:cxn>
                  <a:cxn ang="16200000">
                    <a:pos x="wd2" y="hd2"/>
                  </a:cxn>
                </a:cxnLst>
                <a:rect l="0" t="0" r="r" b="b"/>
                <a:pathLst>
                  <a:path w="20901" h="21600" extrusionOk="0">
                    <a:moveTo>
                      <a:pt x="1271" y="5629"/>
                    </a:moveTo>
                    <a:cubicBezTo>
                      <a:pt x="-22" y="8091"/>
                      <a:pt x="-328" y="10906"/>
                      <a:pt x="352" y="13579"/>
                    </a:cubicBezTo>
                    <a:cubicBezTo>
                      <a:pt x="1101" y="16393"/>
                      <a:pt x="2801" y="18715"/>
                      <a:pt x="5217" y="20158"/>
                    </a:cubicBezTo>
                    <a:cubicBezTo>
                      <a:pt x="6815" y="21107"/>
                      <a:pt x="8618" y="21600"/>
                      <a:pt x="10455" y="21600"/>
                    </a:cubicBezTo>
                    <a:cubicBezTo>
                      <a:pt x="14163" y="21600"/>
                      <a:pt x="17632" y="19524"/>
                      <a:pt x="19503" y="16182"/>
                    </a:cubicBezTo>
                    <a:cubicBezTo>
                      <a:pt x="20898" y="13685"/>
                      <a:pt x="21272" y="10800"/>
                      <a:pt x="20524" y="7986"/>
                    </a:cubicBezTo>
                    <a:cubicBezTo>
                      <a:pt x="19809" y="5207"/>
                      <a:pt x="18075" y="2885"/>
                      <a:pt x="15659" y="1442"/>
                    </a:cubicBezTo>
                    <a:cubicBezTo>
                      <a:pt x="14163" y="528"/>
                      <a:pt x="12462" y="35"/>
                      <a:pt x="10727" y="0"/>
                    </a:cubicBezTo>
                    <a:cubicBezTo>
                      <a:pt x="8720" y="3412"/>
                      <a:pt x="5149" y="5523"/>
                      <a:pt x="1271" y="5629"/>
                    </a:cubicBezTo>
                    <a:close/>
                  </a:path>
                </a:pathLst>
              </a:custGeom>
              <a:solidFill>
                <a:srgbClr val="AEBFDA"/>
              </a:solidFill>
              <a:ln w="12700">
                <a:miter lim="400000"/>
              </a:ln>
            </p:spPr>
            <p:txBody>
              <a:bodyPr lIns="45719" rIns="45719"/>
              <a:lstStyle/>
              <a:p>
                <a:endParaRPr dirty="0"/>
              </a:p>
            </p:txBody>
          </p:sp>
          <p:sp>
            <p:nvSpPr>
              <p:cNvPr id="3" name="Freeform 23">
                <a:extLst>
                  <a:ext uri="{FF2B5EF4-FFF2-40B4-BE49-F238E27FC236}">
                    <a16:creationId xmlns:a16="http://schemas.microsoft.com/office/drawing/2014/main" id="{75B04C98-9999-0023-05E7-7328016772FE}"/>
                  </a:ext>
                </a:extLst>
              </p:cNvPr>
              <p:cNvSpPr/>
              <p:nvPr/>
            </p:nvSpPr>
            <p:spPr>
              <a:xfrm>
                <a:off x="2972747" y="2746375"/>
                <a:ext cx="2571751" cy="2570163"/>
              </a:xfrm>
              <a:custGeom>
                <a:avLst/>
                <a:gdLst/>
                <a:ahLst/>
                <a:cxnLst>
                  <a:cxn ang="0">
                    <a:pos x="wd2" y="hd2"/>
                  </a:cxn>
                  <a:cxn ang="5400000">
                    <a:pos x="wd2" y="hd2"/>
                  </a:cxn>
                  <a:cxn ang="10800000">
                    <a:pos x="wd2" y="hd2"/>
                  </a:cxn>
                  <a:cxn ang="16200000">
                    <a:pos x="wd2" y="hd2"/>
                  </a:cxn>
                </a:cxnLst>
                <a:rect l="0" t="0" r="r" b="b"/>
                <a:pathLst>
                  <a:path w="21600" h="21600" extrusionOk="0">
                    <a:moveTo>
                      <a:pt x="18434" y="3136"/>
                    </a:moveTo>
                    <a:cubicBezTo>
                      <a:pt x="16393" y="1128"/>
                      <a:pt x="13685" y="0"/>
                      <a:pt x="10800" y="0"/>
                    </a:cubicBezTo>
                    <a:cubicBezTo>
                      <a:pt x="4855" y="0"/>
                      <a:pt x="0" y="4827"/>
                      <a:pt x="0" y="10818"/>
                    </a:cubicBezTo>
                    <a:cubicBezTo>
                      <a:pt x="0" y="12615"/>
                      <a:pt x="457" y="14377"/>
                      <a:pt x="1302" y="15962"/>
                    </a:cubicBezTo>
                    <a:cubicBezTo>
                      <a:pt x="5312" y="16068"/>
                      <a:pt x="9006" y="18217"/>
                      <a:pt x="11081" y="21600"/>
                    </a:cubicBezTo>
                    <a:cubicBezTo>
                      <a:pt x="16921" y="21459"/>
                      <a:pt x="21600" y="16667"/>
                      <a:pt x="21600" y="10818"/>
                    </a:cubicBezTo>
                    <a:cubicBezTo>
                      <a:pt x="21600" y="7928"/>
                      <a:pt x="20474" y="5180"/>
                      <a:pt x="18434" y="3136"/>
                    </a:cubicBezTo>
                    <a:close/>
                  </a:path>
                </a:pathLst>
              </a:custGeom>
              <a:solidFill>
                <a:srgbClr val="A4D2B4"/>
              </a:solidFill>
              <a:ln w="12700">
                <a:miter lim="400000"/>
              </a:ln>
            </p:spPr>
            <p:txBody>
              <a:bodyPr lIns="45719" rIns="45719"/>
              <a:lstStyle/>
              <a:p>
                <a:endParaRPr/>
              </a:p>
            </p:txBody>
          </p:sp>
          <p:sp>
            <p:nvSpPr>
              <p:cNvPr id="4" name="Freeform 24">
                <a:extLst>
                  <a:ext uri="{FF2B5EF4-FFF2-40B4-BE49-F238E27FC236}">
                    <a16:creationId xmlns:a16="http://schemas.microsoft.com/office/drawing/2014/main" id="{1CBBAE69-7E12-4E0D-C4AA-5E1610D43FE9}"/>
                  </a:ext>
                </a:extLst>
              </p:cNvPr>
              <p:cNvSpPr/>
              <p:nvPr/>
            </p:nvSpPr>
            <p:spPr>
              <a:xfrm>
                <a:off x="1809474" y="4762500"/>
                <a:ext cx="2382473" cy="2574926"/>
              </a:xfrm>
              <a:custGeom>
                <a:avLst/>
                <a:gdLst/>
                <a:ahLst/>
                <a:cxnLst>
                  <a:cxn ang="0">
                    <a:pos x="wd2" y="hd2"/>
                  </a:cxn>
                  <a:cxn ang="5400000">
                    <a:pos x="wd2" y="hd2"/>
                  </a:cxn>
                  <a:cxn ang="10800000">
                    <a:pos x="wd2" y="hd2"/>
                  </a:cxn>
                  <a:cxn ang="16200000">
                    <a:pos x="wd2" y="hd2"/>
                  </a:cxn>
                </a:cxnLst>
                <a:rect l="0" t="0" r="r" b="b"/>
                <a:pathLst>
                  <a:path w="20072" h="21600" extrusionOk="0">
                    <a:moveTo>
                      <a:pt x="20072" y="5171"/>
                    </a:moveTo>
                    <a:cubicBezTo>
                      <a:pt x="18096" y="1970"/>
                      <a:pt x="14601" y="0"/>
                      <a:pt x="10825" y="0"/>
                    </a:cubicBezTo>
                    <a:cubicBezTo>
                      <a:pt x="8919" y="0"/>
                      <a:pt x="7048" y="493"/>
                      <a:pt x="5425" y="1442"/>
                    </a:cubicBezTo>
                    <a:cubicBezTo>
                      <a:pt x="237" y="4433"/>
                      <a:pt x="-1528" y="11046"/>
                      <a:pt x="1437" y="16182"/>
                    </a:cubicBezTo>
                    <a:cubicBezTo>
                      <a:pt x="3378" y="19524"/>
                      <a:pt x="6978" y="21600"/>
                      <a:pt x="10825" y="21600"/>
                    </a:cubicBezTo>
                    <a:cubicBezTo>
                      <a:pt x="10825" y="21600"/>
                      <a:pt x="10825" y="21600"/>
                      <a:pt x="10825" y="21600"/>
                    </a:cubicBezTo>
                    <a:cubicBezTo>
                      <a:pt x="12731" y="21600"/>
                      <a:pt x="14601" y="21107"/>
                      <a:pt x="16260" y="20158"/>
                    </a:cubicBezTo>
                    <a:cubicBezTo>
                      <a:pt x="17813" y="19243"/>
                      <a:pt x="19119" y="17977"/>
                      <a:pt x="20072" y="16429"/>
                    </a:cubicBezTo>
                    <a:cubicBezTo>
                      <a:pt x="18166" y="12946"/>
                      <a:pt x="18166" y="8654"/>
                      <a:pt x="20072" y="5171"/>
                    </a:cubicBezTo>
                    <a:close/>
                  </a:path>
                </a:pathLst>
              </a:custGeom>
              <a:solidFill>
                <a:srgbClr val="FCDDBD"/>
              </a:solidFill>
              <a:ln w="12700">
                <a:miter lim="400000"/>
              </a:ln>
            </p:spPr>
            <p:txBody>
              <a:bodyPr lIns="45719" rIns="45719"/>
              <a:lstStyle/>
              <a:p>
                <a:endParaRPr/>
              </a:p>
            </p:txBody>
          </p:sp>
        </p:grpSp>
        <p:sp>
          <p:nvSpPr>
            <p:cNvPr id="13" name="TextBox 8">
              <a:extLst>
                <a:ext uri="{FF2B5EF4-FFF2-40B4-BE49-F238E27FC236}">
                  <a16:creationId xmlns:a16="http://schemas.microsoft.com/office/drawing/2014/main" id="{E9DA3570-72E8-9F23-9F03-27D03DF29322}"/>
                </a:ext>
              </a:extLst>
            </p:cNvPr>
            <p:cNvSpPr txBox="1"/>
            <p:nvPr/>
          </p:nvSpPr>
          <p:spPr>
            <a:xfrm>
              <a:off x="4111918" y="3856658"/>
              <a:ext cx="319611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Completely at Random </a:t>
              </a:r>
            </a:p>
            <a:p>
              <a:pPr algn="ctr"/>
              <a:r>
                <a:rPr lang="en-US" sz="2400" b="1" dirty="0">
                  <a:solidFill>
                    <a:srgbClr val="404040"/>
                  </a:solidFill>
                  <a:latin typeface="Montserrat" pitchFamily="2" charset="77"/>
                </a:rPr>
                <a:t>(MCAR)</a:t>
              </a:r>
              <a:endParaRPr lang="en-US" sz="2400" dirty="0">
                <a:solidFill>
                  <a:srgbClr val="404040"/>
                </a:solidFill>
                <a:latin typeface="Montserrat" pitchFamily="2" charset="77"/>
              </a:endParaRPr>
            </a:p>
          </p:txBody>
        </p:sp>
        <p:sp>
          <p:nvSpPr>
            <p:cNvPr id="15" name="TextBox 8">
              <a:extLst>
                <a:ext uri="{FF2B5EF4-FFF2-40B4-BE49-F238E27FC236}">
                  <a16:creationId xmlns:a16="http://schemas.microsoft.com/office/drawing/2014/main" id="{75140D4F-EB0F-B3CB-1AE8-ACB200E7023A}"/>
                </a:ext>
              </a:extLst>
            </p:cNvPr>
            <p:cNvSpPr txBox="1"/>
            <p:nvPr/>
          </p:nvSpPr>
          <p:spPr>
            <a:xfrm>
              <a:off x="2463169" y="6744197"/>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at Random </a:t>
              </a:r>
            </a:p>
            <a:p>
              <a:pPr algn="ctr"/>
              <a:r>
                <a:rPr lang="en-US" sz="2400" b="1" dirty="0">
                  <a:solidFill>
                    <a:srgbClr val="404040"/>
                  </a:solidFill>
                  <a:latin typeface="Montserrat" pitchFamily="2" charset="77"/>
                </a:rPr>
                <a:t>(MAR)</a:t>
              </a:r>
              <a:endParaRPr lang="en-US" sz="2400" dirty="0">
                <a:solidFill>
                  <a:srgbClr val="404040"/>
                </a:solidFill>
                <a:latin typeface="Montserrat" pitchFamily="2" charset="77"/>
              </a:endParaRPr>
            </a:p>
          </p:txBody>
        </p:sp>
        <p:sp>
          <p:nvSpPr>
            <p:cNvPr id="16" name="TextBox 8">
              <a:extLst>
                <a:ext uri="{FF2B5EF4-FFF2-40B4-BE49-F238E27FC236}">
                  <a16:creationId xmlns:a16="http://schemas.microsoft.com/office/drawing/2014/main" id="{B83744F9-C7B5-EDC5-82CD-EDC671DCEE16}"/>
                </a:ext>
              </a:extLst>
            </p:cNvPr>
            <p:cNvSpPr txBox="1"/>
            <p:nvPr/>
          </p:nvSpPr>
          <p:spPr>
            <a:xfrm>
              <a:off x="5899932" y="6708448"/>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Not at Random </a:t>
              </a:r>
            </a:p>
            <a:p>
              <a:pPr algn="ctr"/>
              <a:r>
                <a:rPr lang="en-US" sz="2400" b="1" dirty="0">
                  <a:solidFill>
                    <a:srgbClr val="404040"/>
                  </a:solidFill>
                  <a:latin typeface="Montserrat" pitchFamily="2" charset="77"/>
                </a:rPr>
                <a:t>(MNAR)</a:t>
              </a:r>
              <a:endParaRPr lang="en-US" sz="2400" dirty="0">
                <a:solidFill>
                  <a:srgbClr val="404040"/>
                </a:solidFill>
                <a:latin typeface="Montserrat" pitchFamily="2" charset="77"/>
              </a:endParaRPr>
            </a:p>
          </p:txBody>
        </p:sp>
      </p:grpSp>
      <p:sp>
        <p:nvSpPr>
          <p:cNvPr id="26" name="TextBox 8">
            <a:extLst>
              <a:ext uri="{FF2B5EF4-FFF2-40B4-BE49-F238E27FC236}">
                <a16:creationId xmlns:a16="http://schemas.microsoft.com/office/drawing/2014/main" id="{1EFBF16F-5325-B022-DBB1-9E05B3947CE4}"/>
              </a:ext>
            </a:extLst>
          </p:cNvPr>
          <p:cNvSpPr txBox="1"/>
          <p:nvPr/>
        </p:nvSpPr>
        <p:spPr>
          <a:xfrm>
            <a:off x="10668000" y="2926165"/>
            <a:ext cx="5246959" cy="2240037"/>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MCAR: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Data points have the same probability of being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lab tool error</a:t>
            </a:r>
          </a:p>
        </p:txBody>
      </p:sp>
      <p:sp>
        <p:nvSpPr>
          <p:cNvPr id="27" name="TextBox 8">
            <a:extLst>
              <a:ext uri="{FF2B5EF4-FFF2-40B4-BE49-F238E27FC236}">
                <a16:creationId xmlns:a16="http://schemas.microsoft.com/office/drawing/2014/main" id="{D54B88CE-5131-02D3-9F0B-84305B8AEF72}"/>
              </a:ext>
            </a:extLst>
          </p:cNvPr>
          <p:cNvSpPr txBox="1"/>
          <p:nvPr/>
        </p:nvSpPr>
        <p:spPr>
          <a:xfrm>
            <a:off x="726800" y="3205560"/>
            <a:ext cx="4741210" cy="3394199"/>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 is not related to missing data itself, but to other variables.</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Health records in lower median income countries</a:t>
            </a:r>
          </a:p>
        </p:txBody>
      </p:sp>
      <p:sp>
        <p:nvSpPr>
          <p:cNvPr id="29" name="Freeform 4">
            <a:extLst>
              <a:ext uri="{FF2B5EF4-FFF2-40B4-BE49-F238E27FC236}">
                <a16:creationId xmlns:a16="http://schemas.microsoft.com/office/drawing/2014/main" id="{AEE888A9-5190-4D43-F8CE-A7241378CA58}"/>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0" name="TextBox 7">
            <a:extLst>
              <a:ext uri="{FF2B5EF4-FFF2-40B4-BE49-F238E27FC236}">
                <a16:creationId xmlns:a16="http://schemas.microsoft.com/office/drawing/2014/main" id="{2CDF6C71-78C2-D396-B3A7-6F82278C2B7B}"/>
              </a:ext>
            </a:extLst>
          </p:cNvPr>
          <p:cNvSpPr txBox="1"/>
          <p:nvPr/>
        </p:nvSpPr>
        <p:spPr>
          <a:xfrm>
            <a:off x="4233244" y="1079119"/>
            <a:ext cx="9639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TYPES OF MISSING VALUES</a:t>
            </a:r>
          </a:p>
        </p:txBody>
      </p:sp>
    </p:spTree>
    <p:extLst>
      <p:ext uri="{BB962C8B-B14F-4D97-AF65-F5344CB8AC3E}">
        <p14:creationId xmlns:p14="http://schemas.microsoft.com/office/powerpoint/2010/main" val="1550046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Montserrat" panose="00000500000000000000" pitchFamily="2" charset="0"/>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Can use for not normally distributed data.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 (required for some tasks)</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For normally distributed data</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Scaling is not con-strained to a particular data 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6555641"/>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Are the data normally distributed? Why do we often like our data to be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If data are not normally distributed what could we do? There are two different strategies we could use...</a:t>
            </a:r>
          </a:p>
          <a:p>
            <a:pPr marL="457200" indent="-457200">
              <a:buFont typeface="Arial" panose="020B0604020202020204" pitchFamily="34" charset="0"/>
              <a:buChar char="•"/>
            </a:pPr>
            <a:endParaRPr lang="en-US" sz="2800" dirty="0">
              <a:latin typeface="Montserrat" pitchFamily="2" charset="77"/>
            </a:endParaRPr>
          </a:p>
          <a:p>
            <a:endParaRPr lang="en-US" sz="2800" dirty="0">
              <a:latin typeface="Montserrat" pitchFamily="2" charset="77"/>
            </a:endParaRPr>
          </a:p>
          <a:p>
            <a:pPr lvl="3"/>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0"/>
            <a:ext cx="876299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838200" y="3238500"/>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1068564" y="1080000"/>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8564" y="5721597"/>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Breaktime">
                <a:extLst>
                  <a:ext uri="{FF2B5EF4-FFF2-40B4-BE49-F238E27FC236}">
                    <a16:creationId xmlns:a16="http://schemas.microsoft.com/office/drawing/2014/main" id="{836BC707-9937-78B5-605B-EB757213B90D}"/>
                  </a:ext>
                </a:extLst>
              </p:cNvPr>
              <p:cNvGraphicFramePr>
                <a:graphicFrameLocks noGrp="1"/>
              </p:cNvGraphicFramePr>
              <p:nvPr>
                <p:extLst>
                  <p:ext uri="{D42A27DB-BD31-4B8C-83A1-F6EECF244321}">
                    <p14:modId xmlns:p14="http://schemas.microsoft.com/office/powerpoint/2010/main" val="2108620494"/>
                  </p:ext>
                </p:extLst>
              </p:nvPr>
            </p:nvGraphicFramePr>
            <p:xfrm>
              <a:off x="5986130" y="4229100"/>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Breaktime">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5986130" y="4229100"/>
                <a:ext cx="9804400" cy="3810000"/>
              </a:xfrm>
              <a:prstGeom prst="rect">
                <a:avLst/>
              </a:prstGeom>
            </p:spPr>
          </p:pic>
        </mc:Fallback>
      </mc:AlternateContent>
      <p:sp>
        <p:nvSpPr>
          <p:cNvPr id="4" name="Rounded Rectangle 3">
            <a:extLst>
              <a:ext uri="{FF2B5EF4-FFF2-40B4-BE49-F238E27FC236}">
                <a16:creationId xmlns:a16="http://schemas.microsoft.com/office/drawing/2014/main" id="{0E14F0BF-4413-979A-6A77-37E012F4FF9A}"/>
              </a:ext>
            </a:extLst>
          </p:cNvPr>
          <p:cNvSpPr/>
          <p:nvPr/>
        </p:nvSpPr>
        <p:spPr>
          <a:xfrm>
            <a:off x="4876800" y="986020"/>
            <a:ext cx="8686800" cy="2476122"/>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7" name="TextBox 26">
            <a:extLst>
              <a:ext uri="{FF2B5EF4-FFF2-40B4-BE49-F238E27FC236}">
                <a16:creationId xmlns:a16="http://schemas.microsoft.com/office/drawing/2014/main" id="{2F36445D-6A47-0C90-1CB8-8A4D9208EE83}"/>
              </a:ext>
            </a:extLst>
          </p:cNvPr>
          <p:cNvSpPr txBox="1"/>
          <p:nvPr/>
        </p:nvSpPr>
        <p:spPr>
          <a:xfrm>
            <a:off x="5346699" y="1275148"/>
            <a:ext cx="7747001" cy="1940596"/>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LUNCH BREAK </a:t>
            </a:r>
          </a:p>
          <a:p>
            <a:pPr algn="ctr">
              <a:lnSpc>
                <a:spcPts val="7807"/>
              </a:lnSpc>
              <a:spcBef>
                <a:spcPct val="0"/>
              </a:spcBef>
            </a:pPr>
            <a:r>
              <a:rPr lang="en-US" sz="6000" b="1" dirty="0">
                <a:solidFill>
                  <a:srgbClr val="404040"/>
                </a:solidFill>
                <a:latin typeface="Montserrat" pitchFamily="2" charset="77"/>
              </a:rPr>
              <a:t>IN OUR JOURNEY</a:t>
            </a:r>
          </a:p>
        </p:txBody>
      </p:sp>
      <p:sp>
        <p:nvSpPr>
          <p:cNvPr id="28" name="TextBox 27">
            <a:extLst>
              <a:ext uri="{FF2B5EF4-FFF2-40B4-BE49-F238E27FC236}">
                <a16:creationId xmlns:a16="http://schemas.microsoft.com/office/drawing/2014/main" id="{40AC6CFC-CB27-ED9E-5F3C-168A9D93B0E9}"/>
              </a:ext>
            </a:extLst>
          </p:cNvPr>
          <p:cNvSpPr txBox="1"/>
          <p:nvPr/>
        </p:nvSpPr>
        <p:spPr>
          <a:xfrm>
            <a:off x="3180522" y="357809"/>
            <a:ext cx="184731" cy="369332"/>
          </a:xfrm>
          <a:prstGeom prst="rect">
            <a:avLst/>
          </a:prstGeom>
          <a:noFill/>
        </p:spPr>
        <p:txBody>
          <a:bodyPr wrap="none" rtlCol="0">
            <a:spAutoFit/>
          </a:bodyPr>
          <a:lstStyle/>
          <a:p>
            <a:endParaRPr lang="en-DK" dirty="0"/>
          </a:p>
        </p:txBody>
      </p:sp>
      <p:pic>
        <p:nvPicPr>
          <p:cNvPr id="29" name="Graphic 28" descr="Sailboat with solid fill">
            <a:extLst>
              <a:ext uri="{FF2B5EF4-FFF2-40B4-BE49-F238E27FC236}">
                <a16:creationId xmlns:a16="http://schemas.microsoft.com/office/drawing/2014/main" id="{097C06D0-BF51-8BE4-9304-F04CDACE5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grpSp>
        <p:nvGrpSpPr>
          <p:cNvPr id="30" name="Group 29">
            <a:extLst>
              <a:ext uri="{FF2B5EF4-FFF2-40B4-BE49-F238E27FC236}">
                <a16:creationId xmlns:a16="http://schemas.microsoft.com/office/drawing/2014/main" id="{2E297D74-D6EE-F0AC-07EC-F6D3D9F315B9}"/>
              </a:ext>
            </a:extLst>
          </p:cNvPr>
          <p:cNvGrpSpPr/>
          <p:nvPr/>
        </p:nvGrpSpPr>
        <p:grpSpPr>
          <a:xfrm>
            <a:off x="-152400" y="8953500"/>
            <a:ext cx="18592800" cy="1524000"/>
            <a:chOff x="-152400" y="8953500"/>
            <a:chExt cx="18592800" cy="1524000"/>
          </a:xfrm>
        </p:grpSpPr>
        <p:grpSp>
          <p:nvGrpSpPr>
            <p:cNvPr id="31" name="Group 30">
              <a:extLst>
                <a:ext uri="{FF2B5EF4-FFF2-40B4-BE49-F238E27FC236}">
                  <a16:creationId xmlns:a16="http://schemas.microsoft.com/office/drawing/2014/main" id="{E7DC3945-34A5-A068-BA92-477A63353CEF}"/>
                </a:ext>
              </a:extLst>
            </p:cNvPr>
            <p:cNvGrpSpPr/>
            <p:nvPr/>
          </p:nvGrpSpPr>
          <p:grpSpPr>
            <a:xfrm>
              <a:off x="-1524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09E633E2-61A3-0A68-B980-2EAEACBEF9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6990AE3C-C244-4C4C-676A-3651B49B5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2527B4FD-87AE-64D7-80AE-ADB62AB82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610F47D3-9A84-91A8-AE54-211802745771}"/>
                </a:ext>
              </a:extLst>
            </p:cNvPr>
            <p:cNvGrpSpPr/>
            <p:nvPr/>
          </p:nvGrpSpPr>
          <p:grpSpPr>
            <a:xfrm>
              <a:off x="35052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2E9AF98E-CEFB-6291-AD44-822C17F3A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E9F0F1E3-95EA-AEF8-62A7-CA33ACE7D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26B723B9-01E6-284D-D29A-B9B54DB829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7343E2A9-3867-2E22-FC54-D0B2710133ED}"/>
                </a:ext>
              </a:extLst>
            </p:cNvPr>
            <p:cNvGrpSpPr/>
            <p:nvPr/>
          </p:nvGrpSpPr>
          <p:grpSpPr>
            <a:xfrm>
              <a:off x="7162800" y="8953500"/>
              <a:ext cx="3962400" cy="1524000"/>
              <a:chOff x="-152400" y="8953500"/>
              <a:chExt cx="3962400" cy="1524000"/>
            </a:xfrm>
          </p:grpSpPr>
          <p:pic>
            <p:nvPicPr>
              <p:cNvPr id="43" name="Graphic 42" descr="Wave with solid fill">
                <a:extLst>
                  <a:ext uri="{FF2B5EF4-FFF2-40B4-BE49-F238E27FC236}">
                    <a16:creationId xmlns:a16="http://schemas.microsoft.com/office/drawing/2014/main" id="{FA0A45FD-893C-9C2B-3F8D-7C5D207A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7C50268B-9566-737B-93A3-154C7F02C9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5" name="Graphic 44" descr="Wave with solid fill">
                <a:extLst>
                  <a:ext uri="{FF2B5EF4-FFF2-40B4-BE49-F238E27FC236}">
                    <a16:creationId xmlns:a16="http://schemas.microsoft.com/office/drawing/2014/main" id="{2EFD9F6F-50AF-869F-035F-ACB25B99E0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ED82AC2E-2C8B-2ECC-82A4-8810DE33225C}"/>
                </a:ext>
              </a:extLst>
            </p:cNvPr>
            <p:cNvGrpSpPr/>
            <p:nvPr/>
          </p:nvGrpSpPr>
          <p:grpSpPr>
            <a:xfrm>
              <a:off x="10820400" y="8953500"/>
              <a:ext cx="3962400" cy="1524000"/>
              <a:chOff x="-152400" y="8953500"/>
              <a:chExt cx="3962400" cy="1524000"/>
            </a:xfrm>
          </p:grpSpPr>
          <p:pic>
            <p:nvPicPr>
              <p:cNvPr id="39" name="Graphic 38" descr="Wave with solid fill">
                <a:extLst>
                  <a:ext uri="{FF2B5EF4-FFF2-40B4-BE49-F238E27FC236}">
                    <a16:creationId xmlns:a16="http://schemas.microsoft.com/office/drawing/2014/main" id="{DC0A4F51-13BF-7AF5-142F-A4F1933FA0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C2DC900-A6A7-EF9C-9188-CAF6ED888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2" name="Graphic 41" descr="Wave with solid fill">
                <a:extLst>
                  <a:ext uri="{FF2B5EF4-FFF2-40B4-BE49-F238E27FC236}">
                    <a16:creationId xmlns:a16="http://schemas.microsoft.com/office/drawing/2014/main" id="{BB05BA10-D324-07FF-1FF7-55371CB23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B2A3F2F7-D4E6-C7D2-558F-C2F7F2F2279E}"/>
                </a:ext>
              </a:extLst>
            </p:cNvPr>
            <p:cNvGrpSpPr/>
            <p:nvPr/>
          </p:nvGrpSpPr>
          <p:grpSpPr>
            <a:xfrm>
              <a:off x="14478000" y="8953500"/>
              <a:ext cx="3962400" cy="1524000"/>
              <a:chOff x="-152400" y="8953500"/>
              <a:chExt cx="3962400" cy="1524000"/>
            </a:xfrm>
          </p:grpSpPr>
          <p:pic>
            <p:nvPicPr>
              <p:cNvPr id="36" name="Graphic 35" descr="Wave with solid fill">
                <a:extLst>
                  <a:ext uri="{FF2B5EF4-FFF2-40B4-BE49-F238E27FC236}">
                    <a16:creationId xmlns:a16="http://schemas.microsoft.com/office/drawing/2014/main" id="{F6A1C610-5CAC-636E-2994-4BC80B6E2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37" name="Graphic 36" descr="Wave with solid fill">
                <a:extLst>
                  <a:ext uri="{FF2B5EF4-FFF2-40B4-BE49-F238E27FC236}">
                    <a16:creationId xmlns:a16="http://schemas.microsoft.com/office/drawing/2014/main" id="{CCDA47A1-9550-80FD-CD1C-F3EC53022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38" name="Graphic 37" descr="Wave with solid fill">
                <a:extLst>
                  <a:ext uri="{FF2B5EF4-FFF2-40B4-BE49-F238E27FC236}">
                    <a16:creationId xmlns:a16="http://schemas.microsoft.com/office/drawing/2014/main" id="{9D75A349-AFA6-1F9F-020B-8033E0C6DF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spTree>
    <p:extLst>
      <p:ext uri="{BB962C8B-B14F-4D97-AF65-F5344CB8AC3E}">
        <p14:creationId xmlns:p14="http://schemas.microsoft.com/office/powerpoint/2010/main" val="266650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571521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they are similar in the original feature space.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wines are close in PC1 and PC2 value they are </a:t>
            </a:r>
            <a:r>
              <a:rPr lang="en-US" sz="2800" b="1" dirty="0">
                <a:solidFill>
                  <a:srgbClr val="404040"/>
                </a:solidFill>
                <a:latin typeface="Montserrat" panose="00000500000000000000" pitchFamily="2" charset="0"/>
              </a:rPr>
              <a:t>similar also in their original features</a:t>
            </a:r>
            <a:r>
              <a:rPr lang="en-US" sz="2800" dirty="0">
                <a:solidFill>
                  <a:srgbClr val="404040"/>
                </a:solidFill>
                <a:latin typeface="Montserrat" panose="00000500000000000000" pitchFamily="2" charset="0"/>
              </a:rPr>
              <a:t>. </a:t>
            </a:r>
          </a:p>
        </p:txBody>
      </p:sp>
      <p:sp>
        <p:nvSpPr>
          <p:cNvPr id="9" name="TextBox 9"/>
          <p:cNvSpPr txBox="1"/>
          <p:nvPr/>
        </p:nvSpPr>
        <p:spPr>
          <a:xfrm>
            <a:off x="11991737" y="4000500"/>
            <a:ext cx="5762863" cy="574766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Color by wine type</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011454" y="3543300"/>
            <a:ext cx="5378969" cy="5138138"/>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clusters are well separated in the PCA that means there is a combination of original features that </a:t>
            </a:r>
            <a:r>
              <a:rPr lang="en-US" sz="2800" b="1" dirty="0">
                <a:solidFill>
                  <a:srgbClr val="404040"/>
                </a:solidFill>
                <a:latin typeface="Montserrat" panose="00000500000000000000" pitchFamily="2" charset="0"/>
              </a:rPr>
              <a:t>explains</a:t>
            </a:r>
            <a:r>
              <a:rPr lang="en-US" sz="2800" dirty="0">
                <a:solidFill>
                  <a:srgbClr val="404040"/>
                </a:solidFill>
                <a:latin typeface="Montserrat" panose="00000500000000000000" pitchFamily="2" charset="0"/>
              </a:rPr>
              <a:t> which cluster a data point belongs to.</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8">
            <a:extLst>
              <a:ext uri="{FF2B5EF4-FFF2-40B4-BE49-F238E27FC236}">
                <a16:creationId xmlns:a16="http://schemas.microsoft.com/office/drawing/2014/main" id="{A4A05CCF-AD75-4B2A-4DC4-E5C057A77C62}"/>
              </a:ext>
            </a:extLst>
          </p:cNvPr>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PC’s are </a:t>
            </a:r>
            <a:r>
              <a:rPr lang="en-US" sz="2800" b="1" dirty="0">
                <a:solidFill>
                  <a:srgbClr val="404040"/>
                </a:solidFill>
                <a:latin typeface="Montserrat" panose="00000500000000000000" pitchFamily="2" charset="0"/>
              </a:rPr>
              <a:t>linear combinations </a:t>
            </a:r>
            <a:r>
              <a:rPr lang="en-US" sz="2800" dirty="0">
                <a:solidFill>
                  <a:srgbClr val="404040"/>
                </a:solidFill>
                <a:latin typeface="Montserrat" panose="00000500000000000000" pitchFamily="2" charset="0"/>
              </a:rPr>
              <a:t>of the original features</a:t>
            </a:r>
          </a:p>
        </p:txBody>
      </p:sp>
    </p:spTree>
    <p:extLst>
      <p:ext uri="{BB962C8B-B14F-4D97-AF65-F5344CB8AC3E}">
        <p14:creationId xmlns:p14="http://schemas.microsoft.com/office/powerpoint/2010/main" val="121283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5.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600"/>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27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2.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192324-B2BD-44ED-9189-FD50B4E08E52}">
  <ds:schemaRefs>
    <ds:schemaRef ds:uri="http://schemas.microsoft.com/sharepoint/v3/contenttype/fo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39202</TotalTime>
  <Words>3706</Words>
  <Application>Microsoft Macintosh PowerPoint</Application>
  <PresentationFormat>Custom</PresentationFormat>
  <Paragraphs>571</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Now Bold</vt:lpstr>
      <vt:lpstr>Now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192</cp:revision>
  <dcterms:created xsi:type="dcterms:W3CDTF">2006-08-16T00:00:00Z</dcterms:created>
  <dcterms:modified xsi:type="dcterms:W3CDTF">2024-01-10T09:08:13Z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