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8"/>
  </p:notesMasterIdLst>
  <p:sldIdLst>
    <p:sldId id="279" r:id="rId5"/>
    <p:sldId id="353" r:id="rId6"/>
    <p:sldId id="5943" r:id="rId7"/>
    <p:sldId id="6036" r:id="rId8"/>
    <p:sldId id="286" r:id="rId9"/>
    <p:sldId id="282" r:id="rId10"/>
    <p:sldId id="6039" r:id="rId11"/>
    <p:sldId id="5948" r:id="rId12"/>
    <p:sldId id="6040" r:id="rId13"/>
    <p:sldId id="5958" r:id="rId14"/>
    <p:sldId id="5963" r:id="rId15"/>
    <p:sldId id="6034" r:id="rId16"/>
    <p:sldId id="5981" r:id="rId17"/>
    <p:sldId id="5957" r:id="rId18"/>
    <p:sldId id="5954" r:id="rId19"/>
    <p:sldId id="5966" r:id="rId20"/>
    <p:sldId id="5950" r:id="rId21"/>
    <p:sldId id="6041" r:id="rId22"/>
    <p:sldId id="6017" r:id="rId23"/>
    <p:sldId id="6020" r:id="rId24"/>
    <p:sldId id="6032" r:id="rId25"/>
    <p:sldId id="6042" r:id="rId26"/>
    <p:sldId id="6021" r:id="rId27"/>
    <p:sldId id="5976" r:id="rId28"/>
    <p:sldId id="6038" r:id="rId29"/>
    <p:sldId id="6031" r:id="rId30"/>
    <p:sldId id="6043" r:id="rId31"/>
    <p:sldId id="6029" r:id="rId32"/>
    <p:sldId id="6044" r:id="rId33"/>
    <p:sldId id="6026" r:id="rId34"/>
    <p:sldId id="6033" r:id="rId35"/>
    <p:sldId id="6019" r:id="rId36"/>
    <p:sldId id="6037" r:id="rId37"/>
  </p:sldIdLst>
  <p:sldSz cx="18288000" cy="10287000"/>
  <p:notesSz cx="6858000" cy="9144000"/>
  <p:embeddedFontLst>
    <p:embeddedFont>
      <p:font typeface="Montserrat" panose="00000500000000000000" pitchFamily="2" charset="0"/>
      <p:regular r:id="rId39"/>
      <p:bold r:id="rId40"/>
      <p:italic r:id="rId41"/>
      <p:boldItalic r:id="rId42"/>
    </p:embeddedFont>
    <p:embeddedFont>
      <p:font typeface="Now" panose="020B0604020202020204" charset="0"/>
      <p:regular r:id="rId43"/>
    </p:embeddedFont>
    <p:embeddedFont>
      <p:font typeface="Now Bold" panose="00000800000000000000" charset="0"/>
      <p:regular r:id="rId44"/>
      <p:bold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AEBFDA"/>
    <a:srgbClr val="FCDDBD"/>
    <a:srgbClr val="A4D2B4"/>
    <a:srgbClr val="CCC1DA"/>
    <a:srgbClr val="90B89E"/>
    <a:srgbClr val="FFFFFF"/>
    <a:srgbClr val="8EB4E3"/>
    <a:srgbClr val="C0504D"/>
    <a:srgbClr val="97C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64" autoAdjust="0"/>
    <p:restoredTop sz="79412" autoAdjust="0"/>
  </p:normalViewPr>
  <p:slideViewPr>
    <p:cSldViewPr>
      <p:cViewPr varScale="1">
        <p:scale>
          <a:sx n="43" d="100"/>
          <a:sy n="43" d="100"/>
        </p:scale>
        <p:origin x="101" y="101"/>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82161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It means there is an effect of which ‘batch’ a data point belongs to that is unrelated to the outcome and that we want to be as low as possible.</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Confounded means we cannot distinguish between the effect of the condition (the outcome) and the effect of the batch.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3588763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3936407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714063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Ask for examples of unwanted variation. I.e. in </a:t>
            </a:r>
            <a:r>
              <a:rPr lang="en-US" sz="1200" dirty="0" err="1">
                <a:solidFill>
                  <a:srgbClr val="404040"/>
                </a:solidFill>
                <a:latin typeface="Now"/>
              </a:rPr>
              <a:t>RNAseq</a:t>
            </a:r>
            <a:r>
              <a:rPr lang="en-US" sz="1200" dirty="0">
                <a:solidFill>
                  <a:srgbClr val="404040"/>
                </a:solidFill>
                <a:latin typeface="Now"/>
              </a:rPr>
              <a:t>, can have variation in gene count because of library size (deeper seq), gene length.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1147696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Data management: file naming, version control, tracking of changes. What has been done to clean the data?</a:t>
            </a: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297454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indent="0">
              <a:lnSpc>
                <a:spcPts val="4480"/>
              </a:lnSpc>
              <a:buFont typeface="Arial" panose="020B0604020202020204" pitchFamily="34" charset="0"/>
              <a:buNone/>
            </a:pPr>
            <a:r>
              <a:rPr lang="en-US" sz="1200" dirty="0">
                <a:solidFill>
                  <a:srgbClr val="404040"/>
                </a:solidFill>
                <a:latin typeface="Montserrat" pitchFamily="2" charset="77"/>
              </a:rPr>
              <a:t>Scales</a:t>
            </a:r>
          </a:p>
          <a:p>
            <a:pPr marL="0" indent="0">
              <a:lnSpc>
                <a:spcPts val="4480"/>
              </a:lnSpc>
              <a:buFont typeface="Arial" panose="020B0604020202020204" pitchFamily="34" charset="0"/>
              <a:buNone/>
            </a:pPr>
            <a:r>
              <a:rPr lang="en-US" sz="1200" dirty="0">
                <a:solidFill>
                  <a:srgbClr val="404040"/>
                </a:solidFill>
                <a:latin typeface="Montserrat" pitchFamily="2" charset="77"/>
              </a:rPr>
              <a:t>Some features more predictive than others</a:t>
            </a:r>
          </a:p>
          <a:p>
            <a:pPr marL="0" indent="0">
              <a:lnSpc>
                <a:spcPts val="4480"/>
              </a:lnSpc>
              <a:buFont typeface="Arial" panose="020B0604020202020204" pitchFamily="34" charset="0"/>
              <a:buNone/>
            </a:pPr>
            <a:r>
              <a:rPr lang="en-US" sz="1200" dirty="0">
                <a:solidFill>
                  <a:srgbClr val="404040"/>
                </a:solidFill>
                <a:latin typeface="Montserrat" pitchFamily="2" charset="77"/>
              </a:rPr>
              <a:t>Technical variables to be removed/included</a:t>
            </a:r>
          </a:p>
          <a:p>
            <a:pPr marL="0" indent="0">
              <a:lnSpc>
                <a:spcPts val="4480"/>
              </a:lnSpc>
              <a:buFont typeface="Arial" panose="020B0604020202020204" pitchFamily="34" charset="0"/>
              <a:buNone/>
            </a:pPr>
            <a:r>
              <a:rPr lang="en-US" sz="1200" dirty="0">
                <a:solidFill>
                  <a:srgbClr val="404040"/>
                </a:solidFill>
                <a:latin typeface="Montserrat" pitchFamily="2" charset="77"/>
              </a:rPr>
              <a:t>Missing values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D491D-624E-3100-EE4D-E4EA42D9DD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BD2F07-904B-FA50-CEB3-3B44A37F45DD}"/>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9D8168E0-44AA-1A7F-90FD-CEE2F53DC4B6}"/>
              </a:ext>
            </a:extLst>
          </p:cNvPr>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a:extLst>
              <a:ext uri="{FF2B5EF4-FFF2-40B4-BE49-F238E27FC236}">
                <a16:creationId xmlns:a16="http://schemas.microsoft.com/office/drawing/2014/main" id="{394569A7-9BE8-F7D2-C80E-59F8D2D37C7E}"/>
              </a:ext>
            </a:extLst>
          </p:cNvPr>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1632445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56063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4.jp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6.svg"/><Relationship Id="rId4" Type="http://schemas.openxmlformats.org/officeDocument/2006/relationships/image" Target="../media/image25.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9.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 Id="rId14" Type="http://schemas.openxmlformats.org/officeDocument/2006/relationships/image" Target="../media/image45.sv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9.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0.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png"/><Relationship Id="rId7"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3.svg"/><Relationship Id="rId5" Type="http://schemas.openxmlformats.org/officeDocument/2006/relationships/image" Target="../media/image5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microsoft.com/office/2007/relationships/hdphoto" Target="../media/hdphoto1.wdp"/><Relationship Id="rId4" Type="http://schemas.openxmlformats.org/officeDocument/2006/relationships/image" Target="../media/image28.svg"/><Relationship Id="rId9"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9.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865657"/>
            <a:ext cx="6515100" cy="6515100"/>
          </a:xfrm>
          <a:prstGeom prst="rect">
            <a:avLst/>
          </a:prstGeom>
        </p:spPr>
      </p:pic>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1">
            <a:extLst>
              <a:ext uri="{FF2B5EF4-FFF2-40B4-BE49-F238E27FC236}">
                <a16:creationId xmlns:a16="http://schemas.microsoft.com/office/drawing/2014/main" id="{A13B9052-B32D-7277-8A3E-B98919E68BDA}"/>
              </a:ext>
            </a:extLst>
          </p:cNvPr>
          <p:cNvSpPr txBox="1"/>
          <p:nvPr/>
        </p:nvSpPr>
        <p:spPr>
          <a:xfrm>
            <a:off x="9132277" y="3769264"/>
            <a:ext cx="7200900" cy="707886"/>
          </a:xfrm>
          <a:prstGeom prst="rect">
            <a:avLst/>
          </a:prstGeom>
          <a:noFill/>
        </p:spPr>
        <p:txBody>
          <a:bodyPr wrap="square" rtlCol="0">
            <a:spAutoFit/>
          </a:bodyPr>
          <a:lstStyle/>
          <a:p>
            <a:r>
              <a:rPr lang="en-GB" sz="4000" dirty="0">
                <a:latin typeface="Montserrat" panose="00000500000000000000" pitchFamily="2" charset="0"/>
              </a:rPr>
              <a:t>2 questions</a:t>
            </a:r>
          </a:p>
        </p:txBody>
      </p:sp>
    </p:spTree>
    <p:extLst>
      <p:ext uri="{BB962C8B-B14F-4D97-AF65-F5344CB8AC3E}">
        <p14:creationId xmlns:p14="http://schemas.microsoft.com/office/powerpoint/2010/main" val="246175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2677656"/>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2.1</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85526" y="-190500"/>
            <a:ext cx="5910941" cy="105156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5138138"/>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can be corrected during analysis, if they are </a:t>
            </a:r>
            <a:r>
              <a:rPr lang="en-US" sz="2800" b="1" dirty="0">
                <a:solidFill>
                  <a:srgbClr val="404040"/>
                </a:solidFill>
                <a:latin typeface="Montserrat"/>
              </a:rPr>
              <a:t>not</a:t>
            </a:r>
            <a:r>
              <a:rPr lang="en-US" sz="2800" dirty="0">
                <a:solidFill>
                  <a:srgbClr val="404040"/>
                </a:solidFill>
                <a:latin typeface="Montserrat"/>
              </a:rPr>
              <a:t> </a:t>
            </a:r>
            <a:r>
              <a:rPr lang="en-US" sz="2800" i="1" dirty="0">
                <a:solidFill>
                  <a:srgbClr val="404040"/>
                </a:solidFill>
                <a:latin typeface="Montserrat"/>
              </a:rPr>
              <a:t>fully/mainly </a:t>
            </a:r>
            <a:r>
              <a:rPr lang="en-US" sz="2800" dirty="0">
                <a:solidFill>
                  <a:srgbClr val="404040"/>
                </a:solidFill>
                <a:latin typeface="Montserrat"/>
              </a:rPr>
              <a:t>correlated with the outcome.</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If the batch effect </a:t>
            </a:r>
            <a:r>
              <a:rPr lang="en-US" sz="2800" b="1" dirty="0">
                <a:solidFill>
                  <a:srgbClr val="404040"/>
                </a:solidFill>
                <a:latin typeface="Montserrat"/>
              </a:rPr>
              <a:t>is fully</a:t>
            </a:r>
            <a:r>
              <a:rPr lang="en-US" sz="2800" dirty="0">
                <a:solidFill>
                  <a:srgbClr val="404040"/>
                </a:solidFill>
                <a:latin typeface="Montserrat"/>
              </a:rPr>
              <a:t> </a:t>
            </a:r>
            <a:r>
              <a:rPr lang="en-US" sz="2800" b="1" dirty="0">
                <a:solidFill>
                  <a:srgbClr val="404040"/>
                </a:solidFill>
                <a:latin typeface="Montserrat"/>
              </a:rPr>
              <a:t>correlated</a:t>
            </a:r>
            <a:r>
              <a:rPr lang="en-US" sz="2800" dirty="0">
                <a:solidFill>
                  <a:srgbClr val="404040"/>
                </a:solidFill>
                <a:latin typeface="Montserrat"/>
              </a:rPr>
              <a:t> with the outcome you </a:t>
            </a:r>
            <a:r>
              <a:rPr lang="en-US" sz="2800" dirty="0">
                <a:solidFill>
                  <a:srgbClr val="404040"/>
                </a:solidFill>
                <a:latin typeface="Montserrat" pitchFamily="2" charset="77"/>
              </a:rPr>
              <a:t>now have a </a:t>
            </a:r>
            <a:r>
              <a:rPr lang="en-US" sz="2800" b="1" dirty="0">
                <a:solidFill>
                  <a:srgbClr val="404040"/>
                </a:solidFill>
                <a:latin typeface="Montserrat" pitchFamily="2" charset="77"/>
              </a:rPr>
              <a:t>confounded</a:t>
            </a:r>
            <a:r>
              <a:rPr lang="en-US" sz="2800" dirty="0">
                <a:solidFill>
                  <a:srgbClr val="404040"/>
                </a:solidFill>
                <a:latin typeface="Montserrat" pitchFamily="2" charset="77"/>
              </a:rPr>
              <a:t> dataset (cannot be fixed!).</a:t>
            </a:r>
            <a:endParaRPr lang="en-US" sz="2800" dirty="0">
              <a:solidFill>
                <a:srgbClr val="404040"/>
              </a:solidFill>
              <a:latin typeface="Montserrat"/>
            </a:endParaRPr>
          </a:p>
        </p:txBody>
      </p:sp>
      <p:grpSp>
        <p:nvGrpSpPr>
          <p:cNvPr id="19" name="Graphic 10" descr="Scientist female outline">
            <a:extLst>
              <a:ext uri="{FF2B5EF4-FFF2-40B4-BE49-F238E27FC236}">
                <a16:creationId xmlns:a16="http://schemas.microsoft.com/office/drawing/2014/main" id="{11F33A1E-E08C-37EE-172C-6B4DBFC1008E}"/>
              </a:ext>
            </a:extLst>
          </p:cNvPr>
          <p:cNvGrpSpPr/>
          <p:nvPr/>
        </p:nvGrpSpPr>
        <p:grpSpPr>
          <a:xfrm>
            <a:off x="14020411" y="951866"/>
            <a:ext cx="1168296" cy="1296034"/>
            <a:chOff x="13620662" y="3390266"/>
            <a:chExt cx="685887" cy="753130"/>
          </a:xfrm>
          <a:solidFill>
            <a:srgbClr val="C00000"/>
          </a:solidFill>
        </p:grpSpPr>
        <p:sp>
          <p:nvSpPr>
            <p:cNvPr id="20" name="Freeform: Shape 19">
              <a:extLst>
                <a:ext uri="{FF2B5EF4-FFF2-40B4-BE49-F238E27FC236}">
                  <a16:creationId xmlns:a16="http://schemas.microsoft.com/office/drawing/2014/main" id="{8B8D5162-F143-97CD-FDF1-72D3530BE2BB}"/>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solidFill>
              <a:srgbClr val="C00000"/>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7EA04693-5E52-9CCE-00EA-EC369639049C}"/>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solidFill>
              <a:srgbClr val="C00000"/>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8DA4FF37-BA95-7C09-A4DF-61660A787127}"/>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C00000"/>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5306E89-AC1C-81F3-C500-083D65A7F5E9}"/>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solidFill>
              <a:srgbClr val="C00000"/>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7DAEA3B-0B20-88A8-BFF1-516D40DE8FB2}"/>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solidFill>
              <a:srgbClr val="C00000"/>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15FCF8-76FB-1964-3647-FB839A85BD26}"/>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solidFill>
              <a:srgbClr val="C00000"/>
            </a:solidFill>
            <a:ln w="9525" cap="flat">
              <a:noFill/>
              <a:prstDash val="solid"/>
              <a:miter/>
            </a:ln>
          </p:spPr>
          <p:txBody>
            <a:bodyPr rtlCol="0" anchor="ctr"/>
            <a:lstStyle/>
            <a:p>
              <a:endParaRPr lang="en-GB"/>
            </a:p>
          </p:txBody>
        </p:sp>
      </p:grpSp>
      <p:grpSp>
        <p:nvGrpSpPr>
          <p:cNvPr id="27" name="Graphic 10" descr="Scientist female outline">
            <a:extLst>
              <a:ext uri="{FF2B5EF4-FFF2-40B4-BE49-F238E27FC236}">
                <a16:creationId xmlns:a16="http://schemas.microsoft.com/office/drawing/2014/main" id="{A7106367-78B2-8907-F593-59D54D689EEF}"/>
              </a:ext>
            </a:extLst>
          </p:cNvPr>
          <p:cNvGrpSpPr/>
          <p:nvPr/>
        </p:nvGrpSpPr>
        <p:grpSpPr>
          <a:xfrm>
            <a:off x="15844012" y="951866"/>
            <a:ext cx="1168296" cy="1296034"/>
            <a:chOff x="13620662" y="3390266"/>
            <a:chExt cx="685887" cy="753130"/>
          </a:xfrm>
          <a:solidFill>
            <a:srgbClr val="002060"/>
          </a:solidFill>
        </p:grpSpPr>
        <p:sp>
          <p:nvSpPr>
            <p:cNvPr id="28" name="Freeform: Shape 27">
              <a:extLst>
                <a:ext uri="{FF2B5EF4-FFF2-40B4-BE49-F238E27FC236}">
                  <a16:creationId xmlns:a16="http://schemas.microsoft.com/office/drawing/2014/main" id="{60BEB177-7B17-D6AA-6857-6B938143919D}"/>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grp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7078FE93-8ABB-20F4-E728-56FFEC0273A9}"/>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grp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107BD26-C33E-FA3E-05A2-77453C18C46F}"/>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grp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60AB750F-DA0B-D79E-2400-965FB205AD54}"/>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grp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437E4B59-33AD-00D1-C122-2E61F0061EA3}"/>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grp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ED2A2B21-DF9D-2C0F-C11E-C57F2C395BCD}"/>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grpFill/>
            <a:ln w="9525" cap="flat">
              <a:noFill/>
              <a:prstDash val="solid"/>
              <a:miter/>
            </a:ln>
          </p:spPr>
          <p:txBody>
            <a:bodyPr rtlCol="0" anchor="ctr"/>
            <a:lstStyle/>
            <a:p>
              <a:endParaRPr lang="en-GB"/>
            </a:p>
          </p:txBody>
        </p:sp>
      </p:grpSp>
      <p:cxnSp>
        <p:nvCxnSpPr>
          <p:cNvPr id="38" name="Straight Arrow Connector 37">
            <a:extLst>
              <a:ext uri="{FF2B5EF4-FFF2-40B4-BE49-F238E27FC236}">
                <a16:creationId xmlns:a16="http://schemas.microsoft.com/office/drawing/2014/main" id="{C4099619-84E0-30F5-A56C-EB406A5048DC}"/>
              </a:ext>
            </a:extLst>
          </p:cNvPr>
          <p:cNvCxnSpPr>
            <a:cxnSpLocks/>
          </p:cNvCxnSpPr>
          <p:nvPr/>
        </p:nvCxnSpPr>
        <p:spPr>
          <a:xfrm>
            <a:off x="14604559"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2EE2AC5-26D3-0092-F92B-C16A0950D3BD}"/>
              </a:ext>
            </a:extLst>
          </p:cNvPr>
          <p:cNvCxnSpPr/>
          <p:nvPr/>
        </p:nvCxnSpPr>
        <p:spPr>
          <a:xfrm>
            <a:off x="16459200"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1" name="Graphic 40" descr="Petri Dish outline">
            <a:extLst>
              <a:ext uri="{FF2B5EF4-FFF2-40B4-BE49-F238E27FC236}">
                <a16:creationId xmlns:a16="http://schemas.microsoft.com/office/drawing/2014/main" id="{BD67A4DD-C607-76E2-70A9-6D07608FB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47359" y="3238500"/>
            <a:ext cx="914400" cy="914400"/>
          </a:xfrm>
          <a:prstGeom prst="rect">
            <a:avLst/>
          </a:prstGeom>
        </p:spPr>
      </p:pic>
      <p:pic>
        <p:nvPicPr>
          <p:cNvPr id="42" name="Graphic 41" descr="Petri Dish outline">
            <a:extLst>
              <a:ext uri="{FF2B5EF4-FFF2-40B4-BE49-F238E27FC236}">
                <a16:creationId xmlns:a16="http://schemas.microsoft.com/office/drawing/2014/main" id="{9CA04A4D-C348-6881-8FBE-F49C862FE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70960" y="3238500"/>
            <a:ext cx="914400" cy="914400"/>
          </a:xfrm>
          <a:prstGeom prst="rect">
            <a:avLst/>
          </a:prstGeom>
        </p:spPr>
      </p:pic>
      <p:cxnSp>
        <p:nvCxnSpPr>
          <p:cNvPr id="45" name="Straight Connector 44">
            <a:extLst>
              <a:ext uri="{FF2B5EF4-FFF2-40B4-BE49-F238E27FC236}">
                <a16:creationId xmlns:a16="http://schemas.microsoft.com/office/drawing/2014/main" id="{E2378A0A-B644-AC6C-F0C5-ADAF540AB227}"/>
              </a:ext>
            </a:extLst>
          </p:cNvPr>
          <p:cNvCxnSpPr>
            <a:cxnSpLocks/>
          </p:cNvCxnSpPr>
          <p:nvPr/>
        </p:nvCxnSpPr>
        <p:spPr>
          <a:xfrm>
            <a:off x="13716000" y="4686300"/>
            <a:ext cx="3429000" cy="0"/>
          </a:xfrm>
          <a:prstGeom prst="line">
            <a:avLst/>
          </a:prstGeom>
        </p:spPr>
        <p:style>
          <a:lnRef idx="1">
            <a:schemeClr val="dk1"/>
          </a:lnRef>
          <a:fillRef idx="0">
            <a:schemeClr val="dk1"/>
          </a:fillRef>
          <a:effectRef idx="0">
            <a:schemeClr val="dk1"/>
          </a:effectRef>
          <a:fontRef idx="minor">
            <a:schemeClr val="tx1"/>
          </a:fontRef>
        </p:style>
      </p:cxnSp>
      <p:pic>
        <p:nvPicPr>
          <p:cNvPr id="48" name="Graphic 47" descr="Hospital outline">
            <a:extLst>
              <a:ext uri="{FF2B5EF4-FFF2-40B4-BE49-F238E27FC236}">
                <a16:creationId xmlns:a16="http://schemas.microsoft.com/office/drawing/2014/main" id="{69ACBBFA-B7B6-3B04-D371-B45CF6756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92166" y="7150959"/>
            <a:ext cx="1776434" cy="1776434"/>
          </a:xfrm>
          <a:prstGeom prst="rect">
            <a:avLst/>
          </a:prstGeom>
        </p:spPr>
      </p:pic>
      <p:pic>
        <p:nvPicPr>
          <p:cNvPr id="49" name="Graphic 48" descr="Hospital outline">
            <a:extLst>
              <a:ext uri="{FF2B5EF4-FFF2-40B4-BE49-F238E27FC236}">
                <a16:creationId xmlns:a16="http://schemas.microsoft.com/office/drawing/2014/main" id="{C66F732E-7D56-440E-DF45-58BC119237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692166" y="5143500"/>
            <a:ext cx="1776434" cy="1776434"/>
          </a:xfrm>
          <a:prstGeom prst="rect">
            <a:avLst/>
          </a:prstGeom>
        </p:spPr>
      </p:pic>
      <p:pic>
        <p:nvPicPr>
          <p:cNvPr id="51" name="Graphic 50" descr="Group of women outline">
            <a:extLst>
              <a:ext uri="{FF2B5EF4-FFF2-40B4-BE49-F238E27FC236}">
                <a16:creationId xmlns:a16="http://schemas.microsoft.com/office/drawing/2014/main" id="{DB14C1CD-CC08-7329-E308-C3F2DE0DE4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459200" y="5731400"/>
            <a:ext cx="914400" cy="914400"/>
          </a:xfrm>
          <a:prstGeom prst="rect">
            <a:avLst/>
          </a:prstGeom>
        </p:spPr>
      </p:pic>
      <p:pic>
        <p:nvPicPr>
          <p:cNvPr id="52" name="Graphic 51" descr="Group of women outline">
            <a:extLst>
              <a:ext uri="{FF2B5EF4-FFF2-40B4-BE49-F238E27FC236}">
                <a16:creationId xmlns:a16="http://schemas.microsoft.com/office/drawing/2014/main" id="{192B3A89-863B-5F9B-EC9E-51DDF20568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59200" y="7735869"/>
            <a:ext cx="914400" cy="914400"/>
          </a:xfrm>
          <a:prstGeom prst="rect">
            <a:avLst/>
          </a:prstGeom>
        </p:spPr>
      </p:pic>
      <p:cxnSp>
        <p:nvCxnSpPr>
          <p:cNvPr id="53" name="Straight Arrow Connector 52">
            <a:extLst>
              <a:ext uri="{FF2B5EF4-FFF2-40B4-BE49-F238E27FC236}">
                <a16:creationId xmlns:a16="http://schemas.microsoft.com/office/drawing/2014/main" id="{21564407-56E6-F27B-EE69-D33864972F16}"/>
              </a:ext>
            </a:extLst>
          </p:cNvPr>
          <p:cNvCxnSpPr>
            <a:cxnSpLocks/>
          </p:cNvCxnSpPr>
          <p:nvPr/>
        </p:nvCxnSpPr>
        <p:spPr>
          <a:xfrm>
            <a:off x="15500460" y="6188600"/>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882D42A-7BD8-1680-7004-CAB3D69B0DB6}"/>
              </a:ext>
            </a:extLst>
          </p:cNvPr>
          <p:cNvCxnSpPr>
            <a:cxnSpLocks/>
          </p:cNvCxnSpPr>
          <p:nvPr/>
        </p:nvCxnSpPr>
        <p:spPr>
          <a:xfrm>
            <a:off x="15486391" y="8193069"/>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921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of gene expression data from healthy and tumor samples.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E1751A18-638D-72CE-44BF-68C20426A046}"/>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190461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677384" y="2857500"/>
            <a:ext cx="7239016" cy="4561057"/>
          </a:xfrm>
          <a:prstGeom prst="rect">
            <a:avLst/>
          </a:prstGeom>
        </p:spPr>
        <p:txBody>
          <a:bodyPr wrap="square" lIns="0" tIns="0" rIns="0" bIns="0" rtlCol="0" anchor="t">
            <a:spAutoFit/>
          </a:bodyPr>
          <a:lstStyle/>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PC2, </a:t>
            </a:r>
            <a:r>
              <a:rPr lang="en-US" sz="2800" b="1" dirty="0">
                <a:solidFill>
                  <a:srgbClr val="404040"/>
                </a:solidFill>
                <a:latin typeface="Montserrat" pitchFamily="2" charset="77"/>
              </a:rPr>
              <a:t>not related</a:t>
            </a:r>
            <a:r>
              <a:rPr lang="en-US" sz="2800" dirty="0">
                <a:solidFill>
                  <a:srgbClr val="404040"/>
                </a:solidFill>
                <a:latin typeface="Montserrat" pitchFamily="2" charset="77"/>
              </a:rPr>
              <a:t>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Color by who has processed the samples we can see this is a </a:t>
            </a:r>
            <a:r>
              <a:rPr lang="en-US" sz="2800" b="1" dirty="0">
                <a:solidFill>
                  <a:srgbClr val="404040"/>
                </a:solidFill>
                <a:latin typeface="Montserrat" pitchFamily="2" charset="77"/>
              </a:rPr>
              <a:t>processing batch effect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9">
            <a:extLst>
              <a:ext uri="{FF2B5EF4-FFF2-40B4-BE49-F238E27FC236}">
                <a16:creationId xmlns:a16="http://schemas.microsoft.com/office/drawing/2014/main" id="{4CF5218D-EF92-586D-EA84-8BE3550D7F2F}"/>
              </a:ext>
            </a:extLst>
          </p:cNvPr>
          <p:cNvSpPr txBox="1"/>
          <p:nvPr/>
        </p:nvSpPr>
        <p:spPr>
          <a:xfrm>
            <a:off x="9601202" y="6795577"/>
            <a:ext cx="6705600" cy="2829814"/>
          </a:xfrm>
          <a:prstGeom prst="rect">
            <a:avLst/>
          </a:prstGeom>
        </p:spPr>
        <p:txBody>
          <a:bodyPr wrap="square" lIns="0" tIns="0" rIns="0" bIns="0" rtlCol="0" anchor="t">
            <a:spAutoFit/>
          </a:bodyPr>
          <a:lstStyle/>
          <a:p>
            <a:pPr>
              <a:lnSpc>
                <a:spcPts val="4480"/>
              </a:lnSpc>
            </a:pPr>
            <a:r>
              <a:rPr lang="en-US" sz="2800" b="1" i="1" dirty="0">
                <a:solidFill>
                  <a:srgbClr val="404040"/>
                </a:solidFill>
                <a:latin typeface="Montserrat" pitchFamily="2" charset="77"/>
              </a:rPr>
              <a:t>IF</a:t>
            </a:r>
            <a:r>
              <a:rPr lang="en-US" sz="2800" i="1" dirty="0">
                <a:solidFill>
                  <a:srgbClr val="404040"/>
                </a:solidFill>
                <a:latin typeface="Montserrat" pitchFamily="2" charset="77"/>
              </a:rPr>
              <a:t> you had one person process all tumor samples and another person all the healthy samples, how would this plot look?</a:t>
            </a:r>
          </a:p>
          <a:p>
            <a:pPr>
              <a:lnSpc>
                <a:spcPts val="4480"/>
              </a:lnSpc>
            </a:pPr>
            <a:endParaRPr lang="en-US" sz="2800" dirty="0">
              <a:solidFill>
                <a:srgbClr val="404040"/>
              </a:solidFill>
              <a:latin typeface="Montserrat" pitchFamily="2" charset="77"/>
            </a:endParaRPr>
          </a:p>
        </p:txBody>
      </p:sp>
      <p:sp>
        <p:nvSpPr>
          <p:cNvPr id="3" name="TextBox 7">
            <a:extLst>
              <a:ext uri="{FF2B5EF4-FFF2-40B4-BE49-F238E27FC236}">
                <a16:creationId xmlns:a16="http://schemas.microsoft.com/office/drawing/2014/main" id="{BFA1BC6D-CFA5-9D44-B248-85581D523AF3}"/>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33134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4581" y="3872002"/>
            <a:ext cx="15963899" cy="512550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dirty="0">
                <a:solidFill>
                  <a:srgbClr val="404040"/>
                </a:solidFill>
                <a:latin typeface="Montserrat"/>
              </a:rPr>
              <a:t>Unreasonable values</a:t>
            </a: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dirty="0">
                <a:solidFill>
                  <a:srgbClr val="404040"/>
                </a:solidFill>
                <a:latin typeface="Montserrat"/>
              </a:rPr>
              <a:t>Unreasonable combinations of values</a:t>
            </a:r>
          </a:p>
          <a:p>
            <a:pPr marL="914400" lvl="1" indent="-457200">
              <a:lnSpc>
                <a:spcPts val="4480"/>
              </a:lnSpc>
              <a:buFont typeface="Arial" panose="020B0604020202020204" pitchFamily="34" charset="0"/>
              <a:buChar char="•"/>
            </a:pPr>
            <a:r>
              <a:rPr lang="en-US" sz="2400" dirty="0">
                <a:solidFill>
                  <a:srgbClr val="404040"/>
                </a:solidFill>
                <a:latin typeface="Montserrat"/>
              </a:rPr>
              <a:t>Outliers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Distribution</a:t>
            </a:r>
          </a:p>
          <a:p>
            <a:pPr marL="914400" lvl="1" indent="-457200">
              <a:lnSpc>
                <a:spcPts val="4480"/>
              </a:lnSpc>
              <a:buFont typeface="Arial" panose="020B0604020202020204" pitchFamily="34" charset="0"/>
              <a:buChar char="•"/>
            </a:pPr>
            <a:r>
              <a:rPr lang="en-US" sz="2400" dirty="0">
                <a:solidFill>
                  <a:srgbClr val="404040"/>
                </a:solidFill>
                <a:latin typeface="Montserrat"/>
              </a:rPr>
              <a:t>Homogeneity of variance </a:t>
            </a:r>
          </a:p>
          <a:p>
            <a:pPr marL="914400" lvl="1" indent="-457200">
              <a:lnSpc>
                <a:spcPts val="4480"/>
              </a:lnSpc>
              <a:buFont typeface="Arial" panose="020B0604020202020204" pitchFamily="34" charset="0"/>
              <a:buChar char="•"/>
            </a:pPr>
            <a:r>
              <a:rPr lang="en-US" sz="2400" dirty="0">
                <a:solidFill>
                  <a:srgbClr val="404040"/>
                </a:solidFill>
                <a:latin typeface="Montserrat"/>
              </a:rPr>
              <a:t>Independence of observations</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2">
            <a:extLst>
              <a:ext uri="{FF2B5EF4-FFF2-40B4-BE49-F238E27FC236}">
                <a16:creationId xmlns:a16="http://schemas.microsoft.com/office/drawing/2014/main" id="{ECB20851-7ECF-434A-9DE5-3B0D828C4CE6}"/>
              </a:ext>
            </a:extLst>
          </p:cNvPr>
          <p:cNvSpPr/>
          <p:nvPr/>
        </p:nvSpPr>
        <p:spPr>
          <a:xfrm>
            <a:off x="9800062" y="7198470"/>
            <a:ext cx="4664418" cy="1755030"/>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Rounded Rectangle 2">
            <a:extLst>
              <a:ext uri="{FF2B5EF4-FFF2-40B4-BE49-F238E27FC236}">
                <a16:creationId xmlns:a16="http://schemas.microsoft.com/office/drawing/2014/main" id="{433DEC34-0789-9CBD-A898-320CF2D0ACAD}"/>
              </a:ext>
            </a:extLst>
          </p:cNvPr>
          <p:cNvSpPr/>
          <p:nvPr/>
        </p:nvSpPr>
        <p:spPr>
          <a:xfrm>
            <a:off x="9809894" y="4399330"/>
            <a:ext cx="4664418" cy="1268345"/>
          </a:xfrm>
          <a:prstGeom prst="roundRect">
            <a:avLst/>
          </a:prstGeom>
          <a:solidFill>
            <a:srgbClr val="798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11">
            <a:extLst>
              <a:ext uri="{FF2B5EF4-FFF2-40B4-BE49-F238E27FC236}">
                <a16:creationId xmlns:a16="http://schemas.microsoft.com/office/drawing/2014/main" id="{7A234C15-5609-593E-AE64-65164E1BCA79}"/>
              </a:ext>
            </a:extLst>
          </p:cNvPr>
          <p:cNvSpPr txBox="1"/>
          <p:nvPr/>
        </p:nvSpPr>
        <p:spPr>
          <a:xfrm>
            <a:off x="10600402" y="4766411"/>
            <a:ext cx="3168445" cy="534185"/>
          </a:xfrm>
          <a:prstGeom prst="rect">
            <a:avLst/>
          </a:prstGeom>
        </p:spPr>
        <p:txBody>
          <a:bodyPr wrap="square" lIns="0" tIns="0" rIns="0" bIns="0" rtlCol="0" anchor="t">
            <a:spAutoFit/>
          </a:bodyPr>
          <a:lstStyle/>
          <a:p>
            <a:pPr algn="ctr">
              <a:lnSpc>
                <a:spcPts val="4480"/>
              </a:lnSpc>
            </a:pPr>
            <a:r>
              <a:rPr lang="en-US" sz="3200" dirty="0">
                <a:solidFill>
                  <a:srgbClr val="F4F4F4"/>
                </a:solidFill>
                <a:latin typeface="Montserrat" panose="00000500000000000000" pitchFamily="2" charset="0"/>
              </a:rPr>
              <a:t>Domain Expert</a:t>
            </a:r>
          </a:p>
        </p:txBody>
      </p:sp>
      <p:sp>
        <p:nvSpPr>
          <p:cNvPr id="11" name="TextBox 11">
            <a:extLst>
              <a:ext uri="{FF2B5EF4-FFF2-40B4-BE49-F238E27FC236}">
                <a16:creationId xmlns:a16="http://schemas.microsoft.com/office/drawing/2014/main" id="{25BC4E35-F59B-0EC8-B197-0068B86941BE}"/>
              </a:ext>
            </a:extLst>
          </p:cNvPr>
          <p:cNvSpPr txBox="1"/>
          <p:nvPr/>
        </p:nvSpPr>
        <p:spPr>
          <a:xfrm>
            <a:off x="10548048" y="7520352"/>
            <a:ext cx="3168445" cy="1111266"/>
          </a:xfrm>
          <a:prstGeom prst="rect">
            <a:avLst/>
          </a:prstGeom>
        </p:spPr>
        <p:txBody>
          <a:bodyPr wrap="square" lIns="0" tIns="0" rIns="0" bIns="0" rtlCol="0" anchor="t">
            <a:spAutoFit/>
          </a:bodyPr>
          <a:lstStyle/>
          <a:p>
            <a:pPr algn="ctr">
              <a:lnSpc>
                <a:spcPts val="4480"/>
              </a:lnSpc>
            </a:pPr>
            <a:r>
              <a:rPr lang="en-US" sz="3200" dirty="0">
                <a:solidFill>
                  <a:srgbClr val="F4F4F4"/>
                </a:solidFill>
                <a:latin typeface="Montserrat" panose="00000500000000000000" pitchFamily="2" charset="0"/>
              </a:rPr>
              <a:t>Statistician/</a:t>
            </a:r>
          </a:p>
          <a:p>
            <a:pPr algn="ctr">
              <a:lnSpc>
                <a:spcPts val="4480"/>
              </a:lnSpc>
            </a:pPr>
            <a:r>
              <a:rPr lang="en-US" sz="3200" dirty="0">
                <a:solidFill>
                  <a:srgbClr val="F4F4F4"/>
                </a:solidFill>
                <a:latin typeface="Montserrat" panose="00000500000000000000" pitchFamily="2" charset="0"/>
              </a:rPr>
              <a:t>Data Scientist</a:t>
            </a:r>
          </a:p>
        </p:txBody>
      </p:sp>
    </p:spTree>
    <p:extLst>
      <p:ext uri="{BB962C8B-B14F-4D97-AF65-F5344CB8AC3E}">
        <p14:creationId xmlns:p14="http://schemas.microsoft.com/office/powerpoint/2010/main" val="64453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4" name="Freeform 6">
            <a:extLst>
              <a:ext uri="{FF2B5EF4-FFF2-40B4-BE49-F238E27FC236}">
                <a16:creationId xmlns:a16="http://schemas.microsoft.com/office/drawing/2014/main" id="{95E49C79-F0E2-D772-B444-1C0F139D812D}"/>
              </a:ext>
            </a:extLst>
          </p:cNvPr>
          <p:cNvSpPr/>
          <p:nvPr/>
        </p:nvSpPr>
        <p:spPr>
          <a:xfrm rot="5400000" flipV="1">
            <a:off x="4362623"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6" name="Freeform 6">
            <a:extLst>
              <a:ext uri="{FF2B5EF4-FFF2-40B4-BE49-F238E27FC236}">
                <a16:creationId xmlns:a16="http://schemas.microsoft.com/office/drawing/2014/main" id="{52884E5A-2925-5A3F-F128-D90B7EEED94A}"/>
              </a:ext>
            </a:extLst>
          </p:cNvPr>
          <p:cNvSpPr/>
          <p:nvPr/>
        </p:nvSpPr>
        <p:spPr>
          <a:xfrm rot="5400000" flipH="1">
            <a:off x="4743622"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339546" y="3172587"/>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A9CA89FC-BB3B-D4F3-A4C5-BB6703660070}"/>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54E20725-F9AD-BF00-64D1-49E597FEAEF1}"/>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2.2</a:t>
            </a:r>
          </a:p>
        </p:txBody>
      </p:sp>
    </p:spTree>
    <p:extLst>
      <p:ext uri="{BB962C8B-B14F-4D97-AF65-F5344CB8AC3E}">
        <p14:creationId xmlns:p14="http://schemas.microsoft.com/office/powerpoint/2010/main" val="3960012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D0B1EC93-34F0-C603-BBC7-0CF25E9F7465}"/>
              </a:ext>
            </a:extLst>
          </p:cNvPr>
          <p:cNvSpPr/>
          <p:nvPr/>
        </p:nvSpPr>
        <p:spPr>
          <a:xfrm>
            <a:off x="4479582" y="940888"/>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3">
            <a:extLst>
              <a:ext uri="{FF2B5EF4-FFF2-40B4-BE49-F238E27FC236}">
                <a16:creationId xmlns:a16="http://schemas.microsoft.com/office/drawing/2014/main" id="{38A17956-EBB1-F584-3D1F-2401B056F67C}"/>
              </a:ext>
            </a:extLst>
          </p:cNvPr>
          <p:cNvSpPr txBox="1"/>
          <p:nvPr/>
        </p:nvSpPr>
        <p:spPr>
          <a:xfrm>
            <a:off x="4042434" y="1104899"/>
            <a:ext cx="10203131"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chemeClr val="bg1"/>
                </a:solidFill>
                <a:latin typeface="Montserrat" pitchFamily="2" charset="77"/>
              </a:rPr>
              <a:t>BREAK</a:t>
            </a:r>
          </a:p>
        </p:txBody>
      </p:sp>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8395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2803405"/>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049248"/>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(Regression, Maximum Likelihood, ML)</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8">
            <a:extLst>
              <a:ext uri="{FF2B5EF4-FFF2-40B4-BE49-F238E27FC236}">
                <a16:creationId xmlns:a16="http://schemas.microsoft.com/office/drawing/2014/main" id="{5407D3D1-8403-6237-FAAD-4688F8C7F33E}"/>
              </a:ext>
            </a:extLst>
          </p:cNvPr>
          <p:cNvSpPr txBox="1"/>
          <p:nvPr/>
        </p:nvSpPr>
        <p:spPr>
          <a:xfrm>
            <a:off x="12507641" y="5979918"/>
            <a:ext cx="5246959" cy="3406895"/>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MNAR: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points are related to the reason why data are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Assessing depression through questionnaires</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8" name="Group 17">
            <a:extLst>
              <a:ext uri="{FF2B5EF4-FFF2-40B4-BE49-F238E27FC236}">
                <a16:creationId xmlns:a16="http://schemas.microsoft.com/office/drawing/2014/main" id="{958254A2-590A-D055-9AE8-689EB6F1AFAE}"/>
              </a:ext>
            </a:extLst>
          </p:cNvPr>
          <p:cNvGrpSpPr/>
          <p:nvPr/>
        </p:nvGrpSpPr>
        <p:grpSpPr>
          <a:xfrm>
            <a:off x="4876800" y="3205560"/>
            <a:ext cx="6953526" cy="6514206"/>
            <a:chOff x="2181038" y="2607720"/>
            <a:chExt cx="6953526" cy="6514206"/>
          </a:xfrm>
        </p:grpSpPr>
        <p:grpSp>
          <p:nvGrpSpPr>
            <p:cNvPr id="11" name="Group 10">
              <a:extLst>
                <a:ext uri="{FF2B5EF4-FFF2-40B4-BE49-F238E27FC236}">
                  <a16:creationId xmlns:a16="http://schemas.microsoft.com/office/drawing/2014/main" id="{ADC62E13-1782-2118-1E8B-2664C93D33EE}"/>
                </a:ext>
              </a:extLst>
            </p:cNvPr>
            <p:cNvGrpSpPr>
              <a:grpSpLocks noChangeAspect="1"/>
            </p:cNvGrpSpPr>
            <p:nvPr/>
          </p:nvGrpSpPr>
          <p:grpSpPr>
            <a:xfrm>
              <a:off x="2181038" y="2607720"/>
              <a:ext cx="6953526" cy="6514206"/>
              <a:chOff x="1809474" y="2746375"/>
              <a:chExt cx="4900673" cy="4591051"/>
            </a:xfrm>
          </p:grpSpPr>
          <p:sp>
            <p:nvSpPr>
              <p:cNvPr id="2" name="Freeform 22">
                <a:extLst>
                  <a:ext uri="{FF2B5EF4-FFF2-40B4-BE49-F238E27FC236}">
                    <a16:creationId xmlns:a16="http://schemas.microsoft.com/office/drawing/2014/main" id="{9C53070F-781E-7752-3C53-F2E856FA0AC8}"/>
                  </a:ext>
                </a:extLst>
              </p:cNvPr>
              <p:cNvSpPr/>
              <p:nvPr/>
            </p:nvSpPr>
            <p:spPr>
              <a:xfrm>
                <a:off x="4135565" y="4762500"/>
                <a:ext cx="2574582" cy="2574926"/>
              </a:xfrm>
              <a:custGeom>
                <a:avLst/>
                <a:gdLst/>
                <a:ahLst/>
                <a:cxnLst>
                  <a:cxn ang="0">
                    <a:pos x="wd2" y="hd2"/>
                  </a:cxn>
                  <a:cxn ang="5400000">
                    <a:pos x="wd2" y="hd2"/>
                  </a:cxn>
                  <a:cxn ang="10800000">
                    <a:pos x="wd2" y="hd2"/>
                  </a:cxn>
                  <a:cxn ang="16200000">
                    <a:pos x="wd2" y="hd2"/>
                  </a:cxn>
                </a:cxnLst>
                <a:rect l="0" t="0" r="r" b="b"/>
                <a:pathLst>
                  <a:path w="20901" h="21600" extrusionOk="0">
                    <a:moveTo>
                      <a:pt x="1271" y="5629"/>
                    </a:moveTo>
                    <a:cubicBezTo>
                      <a:pt x="-22" y="8091"/>
                      <a:pt x="-328" y="10906"/>
                      <a:pt x="352" y="13579"/>
                    </a:cubicBezTo>
                    <a:cubicBezTo>
                      <a:pt x="1101" y="16393"/>
                      <a:pt x="2801" y="18715"/>
                      <a:pt x="5217" y="20158"/>
                    </a:cubicBezTo>
                    <a:cubicBezTo>
                      <a:pt x="6815" y="21107"/>
                      <a:pt x="8618" y="21600"/>
                      <a:pt x="10455" y="21600"/>
                    </a:cubicBezTo>
                    <a:cubicBezTo>
                      <a:pt x="14163" y="21600"/>
                      <a:pt x="17632" y="19524"/>
                      <a:pt x="19503" y="16182"/>
                    </a:cubicBezTo>
                    <a:cubicBezTo>
                      <a:pt x="20898" y="13685"/>
                      <a:pt x="21272" y="10800"/>
                      <a:pt x="20524" y="7986"/>
                    </a:cubicBezTo>
                    <a:cubicBezTo>
                      <a:pt x="19809" y="5207"/>
                      <a:pt x="18075" y="2885"/>
                      <a:pt x="15659" y="1442"/>
                    </a:cubicBezTo>
                    <a:cubicBezTo>
                      <a:pt x="14163" y="528"/>
                      <a:pt x="12462" y="35"/>
                      <a:pt x="10727" y="0"/>
                    </a:cubicBezTo>
                    <a:cubicBezTo>
                      <a:pt x="8720" y="3412"/>
                      <a:pt x="5149" y="5523"/>
                      <a:pt x="1271" y="5629"/>
                    </a:cubicBezTo>
                    <a:close/>
                  </a:path>
                </a:pathLst>
              </a:custGeom>
              <a:solidFill>
                <a:srgbClr val="AEBFDA"/>
              </a:solidFill>
              <a:ln w="12700">
                <a:miter lim="400000"/>
              </a:ln>
            </p:spPr>
            <p:txBody>
              <a:bodyPr lIns="45719" rIns="45719"/>
              <a:lstStyle/>
              <a:p>
                <a:endParaRPr dirty="0"/>
              </a:p>
            </p:txBody>
          </p:sp>
          <p:sp>
            <p:nvSpPr>
              <p:cNvPr id="3" name="Freeform 23">
                <a:extLst>
                  <a:ext uri="{FF2B5EF4-FFF2-40B4-BE49-F238E27FC236}">
                    <a16:creationId xmlns:a16="http://schemas.microsoft.com/office/drawing/2014/main" id="{75B04C98-9999-0023-05E7-7328016772FE}"/>
                  </a:ext>
                </a:extLst>
              </p:cNvPr>
              <p:cNvSpPr/>
              <p:nvPr/>
            </p:nvSpPr>
            <p:spPr>
              <a:xfrm>
                <a:off x="2972747" y="2746375"/>
                <a:ext cx="2571751" cy="2570163"/>
              </a:xfrm>
              <a:custGeom>
                <a:avLst/>
                <a:gdLst/>
                <a:ahLst/>
                <a:cxnLst>
                  <a:cxn ang="0">
                    <a:pos x="wd2" y="hd2"/>
                  </a:cxn>
                  <a:cxn ang="5400000">
                    <a:pos x="wd2" y="hd2"/>
                  </a:cxn>
                  <a:cxn ang="10800000">
                    <a:pos x="wd2" y="hd2"/>
                  </a:cxn>
                  <a:cxn ang="16200000">
                    <a:pos x="wd2" y="hd2"/>
                  </a:cxn>
                </a:cxnLst>
                <a:rect l="0" t="0" r="r" b="b"/>
                <a:pathLst>
                  <a:path w="21600" h="21600" extrusionOk="0">
                    <a:moveTo>
                      <a:pt x="18434" y="3136"/>
                    </a:moveTo>
                    <a:cubicBezTo>
                      <a:pt x="16393" y="1128"/>
                      <a:pt x="13685" y="0"/>
                      <a:pt x="10800" y="0"/>
                    </a:cubicBezTo>
                    <a:cubicBezTo>
                      <a:pt x="4855" y="0"/>
                      <a:pt x="0" y="4827"/>
                      <a:pt x="0" y="10818"/>
                    </a:cubicBezTo>
                    <a:cubicBezTo>
                      <a:pt x="0" y="12615"/>
                      <a:pt x="457" y="14377"/>
                      <a:pt x="1302" y="15962"/>
                    </a:cubicBezTo>
                    <a:cubicBezTo>
                      <a:pt x="5312" y="16068"/>
                      <a:pt x="9006" y="18217"/>
                      <a:pt x="11081" y="21600"/>
                    </a:cubicBezTo>
                    <a:cubicBezTo>
                      <a:pt x="16921" y="21459"/>
                      <a:pt x="21600" y="16667"/>
                      <a:pt x="21600" y="10818"/>
                    </a:cubicBezTo>
                    <a:cubicBezTo>
                      <a:pt x="21600" y="7928"/>
                      <a:pt x="20474" y="5180"/>
                      <a:pt x="18434" y="3136"/>
                    </a:cubicBezTo>
                    <a:close/>
                  </a:path>
                </a:pathLst>
              </a:custGeom>
              <a:solidFill>
                <a:srgbClr val="A4D2B4"/>
              </a:solidFill>
              <a:ln w="12700">
                <a:miter lim="400000"/>
              </a:ln>
            </p:spPr>
            <p:txBody>
              <a:bodyPr lIns="45719" rIns="45719"/>
              <a:lstStyle/>
              <a:p>
                <a:endParaRPr/>
              </a:p>
            </p:txBody>
          </p:sp>
          <p:sp>
            <p:nvSpPr>
              <p:cNvPr id="4" name="Freeform 24">
                <a:extLst>
                  <a:ext uri="{FF2B5EF4-FFF2-40B4-BE49-F238E27FC236}">
                    <a16:creationId xmlns:a16="http://schemas.microsoft.com/office/drawing/2014/main" id="{1CBBAE69-7E12-4E0D-C4AA-5E1610D43FE9}"/>
                  </a:ext>
                </a:extLst>
              </p:cNvPr>
              <p:cNvSpPr/>
              <p:nvPr/>
            </p:nvSpPr>
            <p:spPr>
              <a:xfrm>
                <a:off x="1809474" y="4762500"/>
                <a:ext cx="2382473" cy="2574926"/>
              </a:xfrm>
              <a:custGeom>
                <a:avLst/>
                <a:gdLst/>
                <a:ahLst/>
                <a:cxnLst>
                  <a:cxn ang="0">
                    <a:pos x="wd2" y="hd2"/>
                  </a:cxn>
                  <a:cxn ang="5400000">
                    <a:pos x="wd2" y="hd2"/>
                  </a:cxn>
                  <a:cxn ang="10800000">
                    <a:pos x="wd2" y="hd2"/>
                  </a:cxn>
                  <a:cxn ang="16200000">
                    <a:pos x="wd2" y="hd2"/>
                  </a:cxn>
                </a:cxnLst>
                <a:rect l="0" t="0" r="r" b="b"/>
                <a:pathLst>
                  <a:path w="20072" h="21600" extrusionOk="0">
                    <a:moveTo>
                      <a:pt x="20072" y="5171"/>
                    </a:moveTo>
                    <a:cubicBezTo>
                      <a:pt x="18096" y="1970"/>
                      <a:pt x="14601" y="0"/>
                      <a:pt x="10825" y="0"/>
                    </a:cubicBezTo>
                    <a:cubicBezTo>
                      <a:pt x="8919" y="0"/>
                      <a:pt x="7048" y="493"/>
                      <a:pt x="5425" y="1442"/>
                    </a:cubicBezTo>
                    <a:cubicBezTo>
                      <a:pt x="237" y="4433"/>
                      <a:pt x="-1528" y="11046"/>
                      <a:pt x="1437" y="16182"/>
                    </a:cubicBezTo>
                    <a:cubicBezTo>
                      <a:pt x="3378" y="19524"/>
                      <a:pt x="6978" y="21600"/>
                      <a:pt x="10825" y="21600"/>
                    </a:cubicBezTo>
                    <a:cubicBezTo>
                      <a:pt x="10825" y="21600"/>
                      <a:pt x="10825" y="21600"/>
                      <a:pt x="10825" y="21600"/>
                    </a:cubicBezTo>
                    <a:cubicBezTo>
                      <a:pt x="12731" y="21600"/>
                      <a:pt x="14601" y="21107"/>
                      <a:pt x="16260" y="20158"/>
                    </a:cubicBezTo>
                    <a:cubicBezTo>
                      <a:pt x="17813" y="19243"/>
                      <a:pt x="19119" y="17977"/>
                      <a:pt x="20072" y="16429"/>
                    </a:cubicBezTo>
                    <a:cubicBezTo>
                      <a:pt x="18166" y="12946"/>
                      <a:pt x="18166" y="8654"/>
                      <a:pt x="20072" y="5171"/>
                    </a:cubicBezTo>
                    <a:close/>
                  </a:path>
                </a:pathLst>
              </a:custGeom>
              <a:solidFill>
                <a:srgbClr val="FCDDBD"/>
              </a:solidFill>
              <a:ln w="12700">
                <a:miter lim="400000"/>
              </a:ln>
            </p:spPr>
            <p:txBody>
              <a:bodyPr lIns="45719" rIns="45719"/>
              <a:lstStyle/>
              <a:p>
                <a:endParaRPr/>
              </a:p>
            </p:txBody>
          </p:sp>
        </p:grpSp>
        <p:sp>
          <p:nvSpPr>
            <p:cNvPr id="13" name="TextBox 8">
              <a:extLst>
                <a:ext uri="{FF2B5EF4-FFF2-40B4-BE49-F238E27FC236}">
                  <a16:creationId xmlns:a16="http://schemas.microsoft.com/office/drawing/2014/main" id="{E9DA3570-72E8-9F23-9F03-27D03DF29322}"/>
                </a:ext>
              </a:extLst>
            </p:cNvPr>
            <p:cNvSpPr txBox="1"/>
            <p:nvPr/>
          </p:nvSpPr>
          <p:spPr>
            <a:xfrm>
              <a:off x="4111918" y="3856658"/>
              <a:ext cx="319611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Completely at Random </a:t>
              </a:r>
            </a:p>
            <a:p>
              <a:pPr algn="ctr"/>
              <a:r>
                <a:rPr lang="en-US" sz="2400" b="1" dirty="0">
                  <a:solidFill>
                    <a:srgbClr val="404040"/>
                  </a:solidFill>
                  <a:latin typeface="Montserrat" pitchFamily="2" charset="77"/>
                </a:rPr>
                <a:t>(MCAR)</a:t>
              </a:r>
              <a:endParaRPr lang="en-US" sz="2400" dirty="0">
                <a:solidFill>
                  <a:srgbClr val="404040"/>
                </a:solidFill>
                <a:latin typeface="Montserrat" pitchFamily="2" charset="77"/>
              </a:endParaRPr>
            </a:p>
          </p:txBody>
        </p:sp>
        <p:sp>
          <p:nvSpPr>
            <p:cNvPr id="15" name="TextBox 8">
              <a:extLst>
                <a:ext uri="{FF2B5EF4-FFF2-40B4-BE49-F238E27FC236}">
                  <a16:creationId xmlns:a16="http://schemas.microsoft.com/office/drawing/2014/main" id="{75140D4F-EB0F-B3CB-1AE8-ACB200E7023A}"/>
                </a:ext>
              </a:extLst>
            </p:cNvPr>
            <p:cNvSpPr txBox="1"/>
            <p:nvPr/>
          </p:nvSpPr>
          <p:spPr>
            <a:xfrm>
              <a:off x="2463169" y="6744197"/>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at Random </a:t>
              </a:r>
            </a:p>
            <a:p>
              <a:pPr algn="ctr"/>
              <a:r>
                <a:rPr lang="en-US" sz="2400" b="1" dirty="0">
                  <a:solidFill>
                    <a:srgbClr val="404040"/>
                  </a:solidFill>
                  <a:latin typeface="Montserrat" pitchFamily="2" charset="77"/>
                </a:rPr>
                <a:t>(MAR)</a:t>
              </a:r>
              <a:endParaRPr lang="en-US" sz="2400" dirty="0">
                <a:solidFill>
                  <a:srgbClr val="404040"/>
                </a:solidFill>
                <a:latin typeface="Montserrat" pitchFamily="2" charset="77"/>
              </a:endParaRPr>
            </a:p>
          </p:txBody>
        </p:sp>
        <p:sp>
          <p:nvSpPr>
            <p:cNvPr id="16" name="TextBox 8">
              <a:extLst>
                <a:ext uri="{FF2B5EF4-FFF2-40B4-BE49-F238E27FC236}">
                  <a16:creationId xmlns:a16="http://schemas.microsoft.com/office/drawing/2014/main" id="{B83744F9-C7B5-EDC5-82CD-EDC671DCEE16}"/>
                </a:ext>
              </a:extLst>
            </p:cNvPr>
            <p:cNvSpPr txBox="1"/>
            <p:nvPr/>
          </p:nvSpPr>
          <p:spPr>
            <a:xfrm>
              <a:off x="5899932" y="6708448"/>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Not at Random </a:t>
              </a:r>
            </a:p>
            <a:p>
              <a:pPr algn="ctr"/>
              <a:r>
                <a:rPr lang="en-US" sz="2400" b="1" dirty="0">
                  <a:solidFill>
                    <a:srgbClr val="404040"/>
                  </a:solidFill>
                  <a:latin typeface="Montserrat" pitchFamily="2" charset="77"/>
                </a:rPr>
                <a:t>(MNAR)</a:t>
              </a:r>
              <a:endParaRPr lang="en-US" sz="2400" dirty="0">
                <a:solidFill>
                  <a:srgbClr val="404040"/>
                </a:solidFill>
                <a:latin typeface="Montserrat" pitchFamily="2" charset="77"/>
              </a:endParaRPr>
            </a:p>
          </p:txBody>
        </p:sp>
      </p:grpSp>
      <p:sp>
        <p:nvSpPr>
          <p:cNvPr id="26" name="TextBox 8">
            <a:extLst>
              <a:ext uri="{FF2B5EF4-FFF2-40B4-BE49-F238E27FC236}">
                <a16:creationId xmlns:a16="http://schemas.microsoft.com/office/drawing/2014/main" id="{1EFBF16F-5325-B022-DBB1-9E05B3947CE4}"/>
              </a:ext>
            </a:extLst>
          </p:cNvPr>
          <p:cNvSpPr txBox="1"/>
          <p:nvPr/>
        </p:nvSpPr>
        <p:spPr>
          <a:xfrm>
            <a:off x="10668000" y="2926165"/>
            <a:ext cx="5246959" cy="2240037"/>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MCAR: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Data points have the same probability of being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lab tool error</a:t>
            </a:r>
          </a:p>
        </p:txBody>
      </p:sp>
      <p:sp>
        <p:nvSpPr>
          <p:cNvPr id="27" name="TextBox 8">
            <a:extLst>
              <a:ext uri="{FF2B5EF4-FFF2-40B4-BE49-F238E27FC236}">
                <a16:creationId xmlns:a16="http://schemas.microsoft.com/office/drawing/2014/main" id="{D54B88CE-5131-02D3-9F0B-84305B8AEF72}"/>
              </a:ext>
            </a:extLst>
          </p:cNvPr>
          <p:cNvSpPr txBox="1"/>
          <p:nvPr/>
        </p:nvSpPr>
        <p:spPr>
          <a:xfrm>
            <a:off x="726800" y="3205560"/>
            <a:ext cx="4741210" cy="3394199"/>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 is not related to missing data itself, but to other variables.</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Health records in lower median income countries</a:t>
            </a:r>
          </a:p>
        </p:txBody>
      </p:sp>
      <p:sp>
        <p:nvSpPr>
          <p:cNvPr id="29" name="Freeform 4">
            <a:extLst>
              <a:ext uri="{FF2B5EF4-FFF2-40B4-BE49-F238E27FC236}">
                <a16:creationId xmlns:a16="http://schemas.microsoft.com/office/drawing/2014/main" id="{AEE888A9-5190-4D43-F8CE-A7241378CA58}"/>
              </a:ext>
            </a:extLst>
          </p:cNvPr>
          <p:cNvSpPr/>
          <p:nvPr/>
        </p:nvSpPr>
        <p:spPr>
          <a:xfrm>
            <a:off x="0" y="6052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0" name="TextBox 7">
            <a:extLst>
              <a:ext uri="{FF2B5EF4-FFF2-40B4-BE49-F238E27FC236}">
                <a16:creationId xmlns:a16="http://schemas.microsoft.com/office/drawing/2014/main" id="{2CDF6C71-78C2-D396-B3A7-6F82278C2B7B}"/>
              </a:ext>
            </a:extLst>
          </p:cNvPr>
          <p:cNvSpPr txBox="1"/>
          <p:nvPr/>
        </p:nvSpPr>
        <p:spPr>
          <a:xfrm>
            <a:off x="4233244" y="1079119"/>
            <a:ext cx="9639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TYPES OF MISSING VALUES</a:t>
            </a:r>
          </a:p>
        </p:txBody>
      </p:sp>
    </p:spTree>
    <p:extLst>
      <p:ext uri="{BB962C8B-B14F-4D97-AF65-F5344CB8AC3E}">
        <p14:creationId xmlns:p14="http://schemas.microsoft.com/office/powerpoint/2010/main" val="1550046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3">
            <a:extLst>
              <a:ext uri="{FF2B5EF4-FFF2-40B4-BE49-F238E27FC236}">
                <a16:creationId xmlns:a16="http://schemas.microsoft.com/office/drawing/2014/main" id="{FE66616B-BDF7-D8D0-875D-242EB3DC7ADB}"/>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sp>
        <p:nvSpPr>
          <p:cNvPr id="9" name="Rounded Rectangle 8">
            <a:extLst>
              <a:ext uri="{FF2B5EF4-FFF2-40B4-BE49-F238E27FC236}">
                <a16:creationId xmlns:a16="http://schemas.microsoft.com/office/drawing/2014/main" id="{FC4D77AF-D679-8307-4967-D57652CE1ECF}"/>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3">
            <a:extLst>
              <a:ext uri="{FF2B5EF4-FFF2-40B4-BE49-F238E27FC236}">
                <a16:creationId xmlns:a16="http://schemas.microsoft.com/office/drawing/2014/main" id="{4D29CCE6-63FC-21E2-342B-FF1D9BD9B9F1}"/>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2.3</a:t>
            </a:r>
          </a:p>
        </p:txBody>
      </p:sp>
    </p:spTree>
    <p:extLst>
      <p:ext uri="{BB962C8B-B14F-4D97-AF65-F5344CB8AC3E}">
        <p14:creationId xmlns:p14="http://schemas.microsoft.com/office/powerpoint/2010/main" val="989729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444666"/>
            <a:ext cx="14664916" cy="109863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Normalization is a process intended to reduce </a:t>
            </a:r>
            <a:r>
              <a:rPr lang="en-US" sz="2800" b="1" dirty="0">
                <a:solidFill>
                  <a:srgbClr val="404040"/>
                </a:solidFill>
                <a:latin typeface="Montserrat" panose="00000500000000000000" pitchFamily="2" charset="0"/>
              </a:rPr>
              <a:t>unwanted</a:t>
            </a:r>
            <a:r>
              <a:rPr lang="en-US" sz="2800" dirty="0">
                <a:solidFill>
                  <a:srgbClr val="404040"/>
                </a:solidFill>
                <a:latin typeface="Montserrat" panose="00000500000000000000" pitchFamily="2" charset="0"/>
              </a:rPr>
              <a:t> </a:t>
            </a:r>
            <a:r>
              <a:rPr lang="en-US" sz="2800" b="1" dirty="0">
                <a:solidFill>
                  <a:srgbClr val="404040"/>
                </a:solidFill>
                <a:latin typeface="Montserrat" panose="00000500000000000000" pitchFamily="2" charset="0"/>
              </a:rPr>
              <a:t>variation</a:t>
            </a:r>
            <a:r>
              <a:rPr lang="en-US" sz="2800" dirty="0">
                <a:solidFill>
                  <a:srgbClr val="404040"/>
                </a:solidFill>
                <a:latin typeface="Montserrat" panose="00000500000000000000" pitchFamily="2" charset="0"/>
              </a:rPr>
              <a:t> and make samples more </a:t>
            </a:r>
            <a:r>
              <a:rPr lang="en-US" sz="2800" b="1" dirty="0">
                <a:solidFill>
                  <a:srgbClr val="404040"/>
                </a:solidFill>
                <a:latin typeface="Montserrat" panose="00000500000000000000" pitchFamily="2" charset="0"/>
              </a:rPr>
              <a:t>comparable</a:t>
            </a:r>
            <a:r>
              <a:rPr lang="en-US" sz="2800" dirty="0">
                <a:solidFill>
                  <a:srgbClr val="404040"/>
                </a:solidFill>
                <a:latin typeface="Montserrat" panose="00000500000000000000" pitchFamily="2" charset="0"/>
              </a:rPr>
              <a:t>.</a:t>
            </a:r>
            <a:endParaRPr lang="en-US" sz="2800" dirty="0">
              <a:solidFill>
                <a:srgbClr val="404040"/>
              </a:solidFill>
              <a:latin typeface="Montserrat" pitchFamily="2" charset="77"/>
            </a:endParaRPr>
          </a:p>
        </p:txBody>
      </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752600" y="8312130"/>
            <a:ext cx="15351733" cy="109863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The goal is </a:t>
            </a:r>
            <a:r>
              <a:rPr lang="en-US" sz="2800" b="1" dirty="0">
                <a:solidFill>
                  <a:srgbClr val="404040"/>
                </a:solidFill>
                <a:latin typeface="Montserrat" pitchFamily="2" charset="77"/>
              </a:rPr>
              <a:t>low variation </a:t>
            </a:r>
            <a:r>
              <a:rPr lang="en-US" sz="2800" dirty="0">
                <a:solidFill>
                  <a:srgbClr val="404040"/>
                </a:solidFill>
                <a:latin typeface="Montserrat" pitchFamily="2" charset="77"/>
              </a:rPr>
              <a:t>between samples within a group as we are interested in differences </a:t>
            </a:r>
            <a:r>
              <a:rPr lang="en-US" sz="2800" b="1" dirty="0">
                <a:solidFill>
                  <a:srgbClr val="404040"/>
                </a:solidFill>
                <a:latin typeface="Montserrat" pitchFamily="2" charset="77"/>
              </a:rPr>
              <a:t>between</a:t>
            </a:r>
            <a:r>
              <a:rPr lang="en-US" sz="2800" dirty="0">
                <a:solidFill>
                  <a:srgbClr val="404040"/>
                </a:solidFill>
                <a:latin typeface="Montserrat" pitchFamily="2" charset="77"/>
              </a:rPr>
              <a:t> groups (tumor VS healthy). </a:t>
            </a:r>
          </a:p>
        </p:txBody>
      </p:sp>
      <p:sp>
        <p:nvSpPr>
          <p:cNvPr id="2" name="Freeform 4">
            <a:extLst>
              <a:ext uri="{FF2B5EF4-FFF2-40B4-BE49-F238E27FC236}">
                <a16:creationId xmlns:a16="http://schemas.microsoft.com/office/drawing/2014/main" id="{0B043537-682B-2D0E-5DD8-7E139A1131EA}"/>
              </a:ext>
            </a:extLst>
          </p:cNvPr>
          <p:cNvSpPr/>
          <p:nvPr/>
        </p:nvSpPr>
        <p:spPr>
          <a:xfrm>
            <a:off x="956553" y="4229099"/>
            <a:ext cx="10625848" cy="32766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3" name="Picture 2" descr="A graph of different colored bars&#10;&#10;Description automatically generated with medium confidence">
            <a:extLst>
              <a:ext uri="{FF2B5EF4-FFF2-40B4-BE49-F238E27FC236}">
                <a16:creationId xmlns:a16="http://schemas.microsoft.com/office/drawing/2014/main" id="{5CB9F5FE-3BA6-B0A5-9A4A-3D3150B04D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4600" y="4762499"/>
            <a:ext cx="8491984" cy="2177996"/>
          </a:xfrm>
          <a:prstGeom prst="rect">
            <a:avLst/>
          </a:prstGeom>
        </p:spPr>
      </p:pic>
      <p:sp>
        <p:nvSpPr>
          <p:cNvPr id="5" name="TextBox 8">
            <a:extLst>
              <a:ext uri="{FF2B5EF4-FFF2-40B4-BE49-F238E27FC236}">
                <a16:creationId xmlns:a16="http://schemas.microsoft.com/office/drawing/2014/main" id="{53FA5281-E0DB-76B8-18C2-4A72C3D66EAB}"/>
              </a:ext>
            </a:extLst>
          </p:cNvPr>
          <p:cNvSpPr txBox="1"/>
          <p:nvPr/>
        </p:nvSpPr>
        <p:spPr>
          <a:xfrm>
            <a:off x="11902921" y="4229099"/>
            <a:ext cx="5866383" cy="2948756"/>
          </a:xfrm>
          <a:prstGeom prst="rect">
            <a:avLst/>
          </a:prstGeom>
        </p:spPr>
        <p:txBody>
          <a:bodyPr wrap="square" lIns="0" tIns="0" rIns="0" bIns="0" rtlCol="0" anchor="t">
            <a:spAutoFit/>
          </a:bodyPr>
          <a:lstStyle/>
          <a:p>
            <a:pPr>
              <a:lnSpc>
                <a:spcPts val="4480"/>
              </a:lnSpc>
            </a:pPr>
            <a:r>
              <a:rPr lang="en-US" sz="2000" b="1" dirty="0">
                <a:solidFill>
                  <a:srgbClr val="404040"/>
                </a:solidFill>
                <a:latin typeface="Montserrat" pitchFamily="2" charset="77"/>
              </a:rPr>
              <a:t>Technical variation: </a:t>
            </a:r>
          </a:p>
          <a:p>
            <a:pPr>
              <a:lnSpc>
                <a:spcPct val="150000"/>
              </a:lnSpc>
            </a:pPr>
            <a:r>
              <a:rPr lang="en-US" sz="2000" dirty="0">
                <a:solidFill>
                  <a:srgbClr val="404040"/>
                </a:solidFill>
                <a:latin typeface="Montserrat" pitchFamily="2" charset="77"/>
              </a:rPr>
              <a:t>Introduced by i.e. sample handling, data batches, device calibrations, </a:t>
            </a:r>
            <a:r>
              <a:rPr lang="en-US" sz="2000" dirty="0" err="1">
                <a:solidFill>
                  <a:srgbClr val="404040"/>
                </a:solidFill>
                <a:latin typeface="Montserrat" pitchFamily="2" charset="77"/>
              </a:rPr>
              <a:t>ect</a:t>
            </a:r>
            <a:r>
              <a:rPr lang="en-US" sz="2000" dirty="0">
                <a:solidFill>
                  <a:srgbClr val="404040"/>
                </a:solidFill>
                <a:latin typeface="Montserrat" pitchFamily="2" charset="77"/>
              </a:rPr>
              <a:t>.</a:t>
            </a:r>
          </a:p>
          <a:p>
            <a:pPr>
              <a:lnSpc>
                <a:spcPts val="4480"/>
              </a:lnSpc>
            </a:pPr>
            <a:r>
              <a:rPr lang="en-US" sz="2000" b="1" dirty="0">
                <a:solidFill>
                  <a:srgbClr val="404040"/>
                </a:solidFill>
                <a:latin typeface="Montserrat" pitchFamily="2" charset="77"/>
              </a:rPr>
              <a:t>Non-technical variation:</a:t>
            </a:r>
          </a:p>
          <a:p>
            <a:pPr>
              <a:lnSpc>
                <a:spcPct val="150000"/>
              </a:lnSpc>
            </a:pPr>
            <a:r>
              <a:rPr lang="en-US" sz="2000" dirty="0">
                <a:solidFill>
                  <a:srgbClr val="404040"/>
                </a:solidFill>
                <a:latin typeface="Montserrat" pitchFamily="2" charset="77"/>
              </a:rPr>
              <a:t>i.e. gene length and library size (number of reads) in </a:t>
            </a:r>
            <a:r>
              <a:rPr lang="en-US" sz="2000" dirty="0" err="1">
                <a:solidFill>
                  <a:srgbClr val="404040"/>
                </a:solidFill>
                <a:latin typeface="Montserrat" pitchFamily="2" charset="77"/>
              </a:rPr>
              <a:t>RNAseq</a:t>
            </a:r>
            <a:endParaRPr lang="en-US" sz="2000" dirty="0">
              <a:solidFill>
                <a:srgbClr val="404040"/>
              </a:solidFill>
              <a:latin typeface="Montserrat" pitchFamily="2" charset="77"/>
            </a:endParaRPr>
          </a:p>
        </p:txBody>
      </p:sp>
    </p:spTree>
    <p:extLst>
      <p:ext uri="{BB962C8B-B14F-4D97-AF65-F5344CB8AC3E}">
        <p14:creationId xmlns:p14="http://schemas.microsoft.com/office/powerpoint/2010/main" val="186843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8001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283267" y="3390578"/>
            <a:ext cx="4379045" cy="6249044"/>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390577"/>
            <a:ext cx="4197584" cy="6249044"/>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514600" y="5521904"/>
            <a:ext cx="4020130" cy="3964996"/>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Can use for not normally distributed data.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a:t>
            </a:r>
            <a:br>
              <a:rPr lang="en-US" sz="2200" dirty="0">
                <a:solidFill>
                  <a:srgbClr val="404040"/>
                </a:solidFill>
                <a:latin typeface="Montserrat" pitchFamily="2" charset="77"/>
              </a:rPr>
            </a:br>
            <a:r>
              <a:rPr lang="en-US" sz="2200" dirty="0">
                <a:solidFill>
                  <a:srgbClr val="404040"/>
                </a:solidFill>
                <a:latin typeface="Montserrat" pitchFamily="2" charset="77"/>
              </a:rPr>
              <a:t> zero centered.</a:t>
            </a:r>
            <a:endParaRPr lang="en-GB" sz="2200" dirty="0">
              <a:solidFill>
                <a:srgbClr val="404040"/>
              </a:solidFill>
              <a:latin typeface="Montserrat" pitchFamily="2" charset="77"/>
            </a:endParaRP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Normalization within a range (max, min).</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408178"/>
            <a:ext cx="4197584" cy="6249044"/>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5981700"/>
            <a:ext cx="3819603" cy="3387915"/>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Attempt to make data normally distributed</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Often logarithmic transformations </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283267" y="3362460"/>
            <a:ext cx="2384581" cy="4571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5521904"/>
            <a:ext cx="3839450" cy="3964996"/>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For normally distributed data</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solidFill>
                  <a:srgbClr val="404040"/>
                </a:solidFill>
                <a:latin typeface="Montserrat" pitchFamily="2" charset="77"/>
              </a:rPr>
              <a:t>standard dev. of 1.</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constrained to a </a:t>
            </a:r>
            <a:br>
              <a:rPr lang="en-GB" sz="2200" dirty="0">
                <a:solidFill>
                  <a:srgbClr val="404040"/>
                </a:solidFill>
                <a:latin typeface="Montserrat" pitchFamily="2" charset="77"/>
              </a:rPr>
            </a:br>
            <a:r>
              <a:rPr lang="en-GB" sz="2200" dirty="0">
                <a:solidFill>
                  <a:srgbClr val="404040"/>
                </a:solidFill>
                <a:latin typeface="Montserrat" pitchFamily="2" charset="77"/>
              </a:rPr>
              <a:t>range.</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314700"/>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338153"/>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grpSp>
        <p:nvGrpSpPr>
          <p:cNvPr id="2" name="Group 1">
            <a:extLst>
              <a:ext uri="{FF2B5EF4-FFF2-40B4-BE49-F238E27FC236}">
                <a16:creationId xmlns:a16="http://schemas.microsoft.com/office/drawing/2014/main" id="{1A47A163-E068-8185-2E2B-D35DB743E2FE}"/>
              </a:ext>
            </a:extLst>
          </p:cNvPr>
          <p:cNvGrpSpPr/>
          <p:nvPr/>
        </p:nvGrpSpPr>
        <p:grpSpPr>
          <a:xfrm>
            <a:off x="2283267" y="2185700"/>
            <a:ext cx="4379045" cy="856189"/>
            <a:chOff x="2514600" y="2642900"/>
            <a:chExt cx="4147712" cy="856189"/>
          </a:xfrm>
        </p:grpSpPr>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grpSp>
      <p:grpSp>
        <p:nvGrpSpPr>
          <p:cNvPr id="3" name="Group 2">
            <a:extLst>
              <a:ext uri="{FF2B5EF4-FFF2-40B4-BE49-F238E27FC236}">
                <a16:creationId xmlns:a16="http://schemas.microsoft.com/office/drawing/2014/main" id="{F1872A00-E794-3C49-7D53-8828AD7FAB08}"/>
              </a:ext>
            </a:extLst>
          </p:cNvPr>
          <p:cNvGrpSpPr/>
          <p:nvPr/>
        </p:nvGrpSpPr>
        <p:grpSpPr>
          <a:xfrm>
            <a:off x="7268723" y="2192932"/>
            <a:ext cx="4197583" cy="856189"/>
            <a:chOff x="7268723" y="2650132"/>
            <a:chExt cx="4197583" cy="856189"/>
          </a:xfrm>
        </p:grpSpPr>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STANDARDIZATION</a:t>
              </a:r>
            </a:p>
          </p:txBody>
        </p:sp>
      </p:grpSp>
      <p:grpSp>
        <p:nvGrpSpPr>
          <p:cNvPr id="4" name="Group 3">
            <a:extLst>
              <a:ext uri="{FF2B5EF4-FFF2-40B4-BE49-F238E27FC236}">
                <a16:creationId xmlns:a16="http://schemas.microsoft.com/office/drawing/2014/main" id="{3F4B6B49-FB9C-A7EF-42E3-E70235EB266A}"/>
              </a:ext>
            </a:extLst>
          </p:cNvPr>
          <p:cNvGrpSpPr/>
          <p:nvPr/>
        </p:nvGrpSpPr>
        <p:grpSpPr>
          <a:xfrm>
            <a:off x="12072718" y="2171700"/>
            <a:ext cx="4197583" cy="856189"/>
            <a:chOff x="12072718" y="2628900"/>
            <a:chExt cx="4197583" cy="856189"/>
          </a:xfrm>
        </p:grpSpPr>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grpSp>
      <p:sp>
        <p:nvSpPr>
          <p:cNvPr id="33" name="Rectangle 32">
            <a:extLst>
              <a:ext uri="{FF2B5EF4-FFF2-40B4-BE49-F238E27FC236}">
                <a16:creationId xmlns:a16="http://schemas.microsoft.com/office/drawing/2014/main" id="{19CF6675-3B3F-0B70-BAAC-0113E3B6A4ED}"/>
              </a:ext>
            </a:extLst>
          </p:cNvPr>
          <p:cNvSpPr/>
          <p:nvPr/>
        </p:nvSpPr>
        <p:spPr>
          <a:xfrm>
            <a:off x="7597548" y="3509958"/>
            <a:ext cx="3371870" cy="19360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03169567-B2C7-3EFB-311B-A34AFF3800D2}"/>
              </a:ext>
            </a:extLst>
          </p:cNvPr>
          <p:cNvGrpSpPr/>
          <p:nvPr/>
        </p:nvGrpSpPr>
        <p:grpSpPr>
          <a:xfrm>
            <a:off x="7539714" y="3390895"/>
            <a:ext cx="1604286" cy="1864544"/>
            <a:chOff x="2141904" y="5250121"/>
            <a:chExt cx="914400" cy="1062741"/>
          </a:xfrm>
        </p:grpSpPr>
        <p:pic>
          <p:nvPicPr>
            <p:cNvPr id="7" name="Graphic 6" descr="Normal Distribution outline">
              <a:extLst>
                <a:ext uri="{FF2B5EF4-FFF2-40B4-BE49-F238E27FC236}">
                  <a16:creationId xmlns:a16="http://schemas.microsoft.com/office/drawing/2014/main" id="{CC0C3283-FB87-DB58-5B7F-003EB83319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1904" y="5250121"/>
              <a:ext cx="914400" cy="914400"/>
            </a:xfrm>
            <a:prstGeom prst="rect">
              <a:avLst/>
            </a:prstGeom>
          </p:spPr>
        </p:pic>
        <p:sp>
          <p:nvSpPr>
            <p:cNvPr id="8" name="Rectangle 7">
              <a:extLst>
                <a:ext uri="{FF2B5EF4-FFF2-40B4-BE49-F238E27FC236}">
                  <a16:creationId xmlns:a16="http://schemas.microsoft.com/office/drawing/2014/main" id="{7B250305-37B8-2E5D-21D3-269E4269AC2E}"/>
                </a:ext>
              </a:extLst>
            </p:cNvPr>
            <p:cNvSpPr/>
            <p:nvPr/>
          </p:nvSpPr>
          <p:spPr>
            <a:xfrm>
              <a:off x="2192744" y="5355533"/>
              <a:ext cx="125217" cy="6549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Connector 10">
              <a:extLst>
                <a:ext uri="{FF2B5EF4-FFF2-40B4-BE49-F238E27FC236}">
                  <a16:creationId xmlns:a16="http://schemas.microsoft.com/office/drawing/2014/main" id="{3788ACDD-464C-22DB-D203-8B969DFE6929}"/>
                </a:ext>
              </a:extLst>
            </p:cNvPr>
            <p:cNvCxnSpPr>
              <a:cxnSpLocks/>
            </p:cNvCxnSpPr>
            <p:nvPr/>
          </p:nvCxnSpPr>
          <p:spPr>
            <a:xfrm flipV="1">
              <a:off x="2640080" y="5401957"/>
              <a:ext cx="0" cy="620055"/>
            </a:xfrm>
            <a:prstGeom prst="line">
              <a:avLst/>
            </a:prstGeom>
            <a:ln w="1905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AC8CB3E-2B01-4E7B-B80F-BAEB2E7591E3}"/>
                </a:ext>
              </a:extLst>
            </p:cNvPr>
            <p:cNvSpPr txBox="1"/>
            <p:nvPr/>
          </p:nvSpPr>
          <p:spPr>
            <a:xfrm>
              <a:off x="2489390" y="6102353"/>
              <a:ext cx="303993" cy="210509"/>
            </a:xfrm>
            <a:prstGeom prst="rect">
              <a:avLst/>
            </a:prstGeom>
            <a:noFill/>
          </p:spPr>
          <p:txBody>
            <a:bodyPr wrap="square" rtlCol="0">
              <a:spAutoFit/>
            </a:bodyPr>
            <a:lstStyle/>
            <a:p>
              <a:pPr algn="ctr"/>
              <a:r>
                <a:rPr lang="da-DK" dirty="0"/>
                <a:t>x̅</a:t>
              </a:r>
              <a:endParaRPr lang="en-GB" dirty="0">
                <a:latin typeface="Montserrat" panose="00000500000000000000" pitchFamily="2" charset="0"/>
              </a:endParaRPr>
            </a:p>
          </p:txBody>
        </p:sp>
        <p:cxnSp>
          <p:nvCxnSpPr>
            <p:cNvPr id="13" name="Straight Connector 12">
              <a:extLst>
                <a:ext uri="{FF2B5EF4-FFF2-40B4-BE49-F238E27FC236}">
                  <a16:creationId xmlns:a16="http://schemas.microsoft.com/office/drawing/2014/main" id="{C9318676-B664-D128-615C-0D4CF6725FA5}"/>
                </a:ext>
              </a:extLst>
            </p:cNvPr>
            <p:cNvCxnSpPr/>
            <p:nvPr/>
          </p:nvCxnSpPr>
          <p:spPr>
            <a:xfrm>
              <a:off x="2640501" y="6010454"/>
              <a:ext cx="0" cy="6031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212BF119-110A-2EBA-9268-52B96676B5EA}"/>
              </a:ext>
            </a:extLst>
          </p:cNvPr>
          <p:cNvGrpSpPr/>
          <p:nvPr/>
        </p:nvGrpSpPr>
        <p:grpSpPr>
          <a:xfrm>
            <a:off x="9368514" y="3390900"/>
            <a:ext cx="1604286" cy="2351808"/>
            <a:chOff x="3280818" y="5250121"/>
            <a:chExt cx="914400" cy="1340467"/>
          </a:xfrm>
        </p:grpSpPr>
        <p:grpSp>
          <p:nvGrpSpPr>
            <p:cNvPr id="15" name="Group 14">
              <a:extLst>
                <a:ext uri="{FF2B5EF4-FFF2-40B4-BE49-F238E27FC236}">
                  <a16:creationId xmlns:a16="http://schemas.microsoft.com/office/drawing/2014/main" id="{C3FDC529-CF97-8B4E-C416-2048172DF119}"/>
                </a:ext>
              </a:extLst>
            </p:cNvPr>
            <p:cNvGrpSpPr/>
            <p:nvPr/>
          </p:nvGrpSpPr>
          <p:grpSpPr>
            <a:xfrm>
              <a:off x="3280818" y="5250121"/>
              <a:ext cx="914400" cy="1340467"/>
              <a:chOff x="2141904" y="5250121"/>
              <a:chExt cx="914400" cy="1340467"/>
            </a:xfrm>
          </p:grpSpPr>
          <p:pic>
            <p:nvPicPr>
              <p:cNvPr id="19" name="Graphic 18" descr="Normal Distribution outline">
                <a:extLst>
                  <a:ext uri="{FF2B5EF4-FFF2-40B4-BE49-F238E27FC236}">
                    <a16:creationId xmlns:a16="http://schemas.microsoft.com/office/drawing/2014/main" id="{3066C5DF-D494-8231-C2C7-FCC57027E4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1904" y="5250121"/>
                <a:ext cx="914400" cy="914400"/>
              </a:xfrm>
              <a:prstGeom prst="rect">
                <a:avLst/>
              </a:prstGeom>
            </p:spPr>
          </p:pic>
          <p:sp>
            <p:nvSpPr>
              <p:cNvPr id="20" name="Rectangle 19">
                <a:extLst>
                  <a:ext uri="{FF2B5EF4-FFF2-40B4-BE49-F238E27FC236}">
                    <a16:creationId xmlns:a16="http://schemas.microsoft.com/office/drawing/2014/main" id="{B7BA2B06-0450-15C6-D74A-9C022F578140}"/>
                  </a:ext>
                </a:extLst>
              </p:cNvPr>
              <p:cNvSpPr/>
              <p:nvPr/>
            </p:nvSpPr>
            <p:spPr>
              <a:xfrm>
                <a:off x="2192405" y="5355530"/>
                <a:ext cx="125556" cy="6549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1" name="Straight Connector 20">
                <a:extLst>
                  <a:ext uri="{FF2B5EF4-FFF2-40B4-BE49-F238E27FC236}">
                    <a16:creationId xmlns:a16="http://schemas.microsoft.com/office/drawing/2014/main" id="{1DAB39CB-5E92-4DE6-70D9-DB2768320216}"/>
                  </a:ext>
                </a:extLst>
              </p:cNvPr>
              <p:cNvCxnSpPr>
                <a:cxnSpLocks/>
              </p:cNvCxnSpPr>
              <p:nvPr/>
            </p:nvCxnSpPr>
            <p:spPr>
              <a:xfrm flipV="1">
                <a:off x="2640080" y="5401957"/>
                <a:ext cx="0" cy="620055"/>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EA01E9BE-948C-A1EB-5E74-333BD4E16E50}"/>
                  </a:ext>
                </a:extLst>
              </p:cNvPr>
              <p:cNvSpPr txBox="1"/>
              <p:nvPr/>
            </p:nvSpPr>
            <p:spPr>
              <a:xfrm>
                <a:off x="2401598" y="6064315"/>
                <a:ext cx="467023" cy="526273"/>
              </a:xfrm>
              <a:prstGeom prst="rect">
                <a:avLst/>
              </a:prstGeom>
              <a:noFill/>
            </p:spPr>
            <p:txBody>
              <a:bodyPr wrap="square" rtlCol="0">
                <a:spAutoFit/>
              </a:bodyPr>
              <a:lstStyle/>
              <a:p>
                <a:pPr algn="ctr"/>
                <a:r>
                  <a:rPr lang="en-GB" dirty="0">
                    <a:latin typeface="Montserrat" panose="00000500000000000000" pitchFamily="2" charset="0"/>
                  </a:rPr>
                  <a:t>0</a:t>
                </a:r>
              </a:p>
              <a:p>
                <a:pPr algn="ctr"/>
                <a:r>
                  <a:rPr lang="en-GB" dirty="0" err="1">
                    <a:latin typeface="Montserrat" panose="00000500000000000000" pitchFamily="2" charset="0"/>
                  </a:rPr>
                  <a:t>sd</a:t>
                </a:r>
                <a:r>
                  <a:rPr lang="en-GB" dirty="0">
                    <a:latin typeface="Montserrat" panose="00000500000000000000" pitchFamily="2" charset="0"/>
                  </a:rPr>
                  <a:t> = 1</a:t>
                </a:r>
              </a:p>
              <a:p>
                <a:pPr algn="ctr"/>
                <a:endParaRPr lang="en-GB" dirty="0">
                  <a:latin typeface="Montserrat" panose="00000500000000000000" pitchFamily="2" charset="0"/>
                </a:endParaRPr>
              </a:p>
            </p:txBody>
          </p:sp>
          <p:cxnSp>
            <p:nvCxnSpPr>
              <p:cNvPr id="23" name="Straight Connector 22">
                <a:extLst>
                  <a:ext uri="{FF2B5EF4-FFF2-40B4-BE49-F238E27FC236}">
                    <a16:creationId xmlns:a16="http://schemas.microsoft.com/office/drawing/2014/main" id="{E05E35CA-14E1-05B0-D016-36BAC7DBC55B}"/>
                  </a:ext>
                </a:extLst>
              </p:cNvPr>
              <p:cNvCxnSpPr/>
              <p:nvPr/>
            </p:nvCxnSpPr>
            <p:spPr>
              <a:xfrm>
                <a:off x="2640501" y="6010454"/>
                <a:ext cx="0" cy="60316"/>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7" name="Straight Arrow Connector 16">
              <a:extLst>
                <a:ext uri="{FF2B5EF4-FFF2-40B4-BE49-F238E27FC236}">
                  <a16:creationId xmlns:a16="http://schemas.microsoft.com/office/drawing/2014/main" id="{9311629A-7615-8E80-F814-A657764B5912}"/>
                </a:ext>
              </a:extLst>
            </p:cNvPr>
            <p:cNvCxnSpPr/>
            <p:nvPr/>
          </p:nvCxnSpPr>
          <p:spPr>
            <a:xfrm>
              <a:off x="3651469" y="5684594"/>
              <a:ext cx="2550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63183F2B-FE35-1390-E42A-DB43F1F55841}"/>
              </a:ext>
            </a:extLst>
          </p:cNvPr>
          <p:cNvCxnSpPr>
            <a:cxnSpLocks/>
          </p:cNvCxnSpPr>
          <p:nvPr/>
        </p:nvCxnSpPr>
        <p:spPr>
          <a:xfrm>
            <a:off x="9016475" y="4229100"/>
            <a:ext cx="5262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A comparison of a graph&#10;&#10;Description automatically generated">
            <a:extLst>
              <a:ext uri="{FF2B5EF4-FFF2-40B4-BE49-F238E27FC236}">
                <a16:creationId xmlns:a16="http://schemas.microsoft.com/office/drawing/2014/main" id="{3EC3E070-D2BE-F356-B2FC-270A8201B0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13452" y="3509958"/>
            <a:ext cx="3338117" cy="2369962"/>
          </a:xfrm>
          <a:prstGeom prst="rect">
            <a:avLst/>
          </a:prstGeom>
        </p:spPr>
      </p:pic>
      <p:sp>
        <p:nvSpPr>
          <p:cNvPr id="29" name="AutoShape 2" descr="{\displaystyle {\bar {x}}}">
            <a:extLst>
              <a:ext uri="{FF2B5EF4-FFF2-40B4-BE49-F238E27FC236}">
                <a16:creationId xmlns:a16="http://schemas.microsoft.com/office/drawing/2014/main" id="{334A62E5-9014-8752-231F-E8DF5B2DDAB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AutoShape 4" descr="{\displaystyle {\bar {x}}}">
            <a:extLst>
              <a:ext uri="{FF2B5EF4-FFF2-40B4-BE49-F238E27FC236}">
                <a16:creationId xmlns:a16="http://schemas.microsoft.com/office/drawing/2014/main" id="{DAC7AEFB-6983-9307-CF09-7B413544193F}"/>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AutoShape 6" descr="{\displaystyle {\bar {x}}}">
            <a:extLst>
              <a:ext uri="{FF2B5EF4-FFF2-40B4-BE49-F238E27FC236}">
                <a16:creationId xmlns:a16="http://schemas.microsoft.com/office/drawing/2014/main" id="{617EE727-0727-4D1A-4204-EDCD4EAF2780}"/>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Rectangle 24">
            <a:extLst>
              <a:ext uri="{FF2B5EF4-FFF2-40B4-BE49-F238E27FC236}">
                <a16:creationId xmlns:a16="http://schemas.microsoft.com/office/drawing/2014/main" id="{BA00C46C-2756-6D2B-12A6-70B2528C5D4A}"/>
              </a:ext>
            </a:extLst>
          </p:cNvPr>
          <p:cNvSpPr/>
          <p:nvPr/>
        </p:nvSpPr>
        <p:spPr>
          <a:xfrm>
            <a:off x="2598555" y="3530544"/>
            <a:ext cx="3895694" cy="17196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A graph of different colored bars&#10;&#10;Description automatically generated with medium confidence">
            <a:extLst>
              <a:ext uri="{FF2B5EF4-FFF2-40B4-BE49-F238E27FC236}">
                <a16:creationId xmlns:a16="http://schemas.microsoft.com/office/drawing/2014/main" id="{EE1157C1-FDAE-25B3-BC79-D11C58DD2B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3551" y="3924300"/>
            <a:ext cx="3733583" cy="957577"/>
          </a:xfrm>
          <a:prstGeom prst="rect">
            <a:avLst/>
          </a:prstGeom>
        </p:spPr>
      </p:pic>
    </p:spTree>
    <p:extLst>
      <p:ext uri="{BB962C8B-B14F-4D97-AF65-F5344CB8AC3E}">
        <p14:creationId xmlns:p14="http://schemas.microsoft.com/office/powerpoint/2010/main" val="141598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our analysis we need to familiarize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3">
            <a:extLst>
              <a:ext uri="{FF2B5EF4-FFF2-40B4-BE49-F238E27FC236}">
                <a16:creationId xmlns:a16="http://schemas.microsoft.com/office/drawing/2014/main" id="{8D819320-7584-9EEE-1EA3-073F9D86F721}"/>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sp>
        <p:nvSpPr>
          <p:cNvPr id="6" name="Rounded Rectangle 5">
            <a:extLst>
              <a:ext uri="{FF2B5EF4-FFF2-40B4-BE49-F238E27FC236}">
                <a16:creationId xmlns:a16="http://schemas.microsoft.com/office/drawing/2014/main" id="{A7C84F2B-E9E3-CDFC-9454-1AF6B9A53B39}"/>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7" name="TextBox 3">
            <a:extLst>
              <a:ext uri="{FF2B5EF4-FFF2-40B4-BE49-F238E27FC236}">
                <a16:creationId xmlns:a16="http://schemas.microsoft.com/office/drawing/2014/main" id="{C0377708-7B0F-9320-1BB9-A7E7DE39373E}"/>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2.4</a:t>
            </a:r>
          </a:p>
        </p:txBody>
      </p:sp>
    </p:spTree>
    <p:extLst>
      <p:ext uri="{BB962C8B-B14F-4D97-AF65-F5344CB8AC3E}">
        <p14:creationId xmlns:p14="http://schemas.microsoft.com/office/powerpoint/2010/main" val="2868738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6555641"/>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Are the data normally distributed? Why do we often like our data to be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If data are not normally distributed what could we do? There are two different strategies we could use...</a:t>
            </a:r>
          </a:p>
          <a:p>
            <a:pPr marL="457200" indent="-457200">
              <a:buFont typeface="Arial" panose="020B0604020202020204" pitchFamily="34" charset="0"/>
              <a:buChar char="•"/>
            </a:pPr>
            <a:endParaRPr lang="en-US" sz="2800" dirty="0">
              <a:latin typeface="Montserrat" pitchFamily="2" charset="77"/>
            </a:endParaRPr>
          </a:p>
          <a:p>
            <a:endParaRPr lang="en-US" sz="2800" dirty="0">
              <a:latin typeface="Montserrat" pitchFamily="2" charset="77"/>
            </a:endParaRPr>
          </a:p>
          <a:p>
            <a:pPr lvl="3"/>
            <a:endParaRPr lang="en-US" sz="2800" dirty="0">
              <a:latin typeface="Montserrat" pitchFamily="2" charset="77"/>
            </a:endParaRPr>
          </a:p>
        </p:txBody>
      </p:sp>
      <p:sp>
        <p:nvSpPr>
          <p:cNvPr id="2" name="TextBox 3">
            <a:extLst>
              <a:ext uri="{FF2B5EF4-FFF2-40B4-BE49-F238E27FC236}">
                <a16:creationId xmlns:a16="http://schemas.microsoft.com/office/drawing/2014/main" id="{318F2840-5D5E-3BD4-3743-8AE8C716E28F}"/>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sp>
        <p:nvSpPr>
          <p:cNvPr id="4" name="Rounded Rectangle 3">
            <a:extLst>
              <a:ext uri="{FF2B5EF4-FFF2-40B4-BE49-F238E27FC236}">
                <a16:creationId xmlns:a16="http://schemas.microsoft.com/office/drawing/2014/main" id="{5B5671E9-5968-6FD3-A3F2-DDF1DDCBA067}"/>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6E160DB2-AF78-0C99-84B4-F04FBA27805F}"/>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a:t>
            </a:r>
            <a:r>
              <a:rPr lang="en-US" sz="5400" b="1">
                <a:solidFill>
                  <a:schemeClr val="bg1"/>
                </a:solidFill>
                <a:latin typeface="Montserrat" pitchFamily="2" charset="77"/>
              </a:rPr>
              <a:t>DISCUSSION 2.5</a:t>
            </a:r>
            <a:endParaRPr lang="en-US" sz="5400" b="1" dirty="0">
              <a:solidFill>
                <a:schemeClr val="bg1"/>
              </a:solidFill>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454784" cy="6390404"/>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anose="00000500000000000000" pitchFamily="2" charset="0"/>
              </a:rPr>
              <a:t>This was a quick intro to EDA. </a:t>
            </a:r>
          </a:p>
          <a:p>
            <a:pPr>
              <a:lnSpc>
                <a:spcPct val="150000"/>
              </a:lnSpc>
            </a:pPr>
            <a:r>
              <a:rPr lang="en-US" sz="2800" dirty="0">
                <a:solidFill>
                  <a:srgbClr val="404040"/>
                </a:solidFill>
                <a:latin typeface="Montserrat" panose="00000500000000000000" pitchFamily="2" charset="0"/>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Do the data look as expected</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Identify obvious errors: outliers, label swaps, mislabeling, etc.</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Constraints: Missing values, power</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How should the data be prepared for analysis – setup, clean</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Normalization</a:t>
            </a:r>
            <a:r>
              <a:rPr lang="en-US" sz="2800">
                <a:solidFill>
                  <a:srgbClr val="404040"/>
                </a:solidFill>
                <a:latin typeface="Montserrat" panose="00000500000000000000" pitchFamily="2" charset="0"/>
              </a:rPr>
              <a:t>, standardization, transformation </a:t>
            </a:r>
            <a:endParaRPr lang="en-US" sz="2800" dirty="0">
              <a:solidFill>
                <a:srgbClr val="404040"/>
              </a:solidFill>
              <a:latin typeface="Montserrat" panose="00000500000000000000" pitchFamily="2" charset="0"/>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4"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1" y="6485251"/>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12353149"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 name="Rounded Rectangle 4">
            <a:extLst>
              <a:ext uri="{FF2B5EF4-FFF2-40B4-BE49-F238E27FC236}">
                <a16:creationId xmlns:a16="http://schemas.microsoft.com/office/drawing/2014/main" id="{9C30C0A3-A2DD-8386-69FC-17A6ACFE5788}"/>
              </a:ext>
            </a:extLst>
          </p:cNvPr>
          <p:cNvSpPr/>
          <p:nvPr/>
        </p:nvSpPr>
        <p:spPr>
          <a:xfrm>
            <a:off x="9321485" y="6997352"/>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Rectangle 33">
            <a:extLst>
              <a:ext uri="{FF2B5EF4-FFF2-40B4-BE49-F238E27FC236}">
                <a16:creationId xmlns:a16="http://schemas.microsoft.com/office/drawing/2014/main" id="{438A5508-1D9D-BD92-38DC-B698AFE6E937}"/>
              </a:ext>
            </a:extLst>
          </p:cNvPr>
          <p:cNvSpPr txBox="1"/>
          <p:nvPr/>
        </p:nvSpPr>
        <p:spPr>
          <a:xfrm>
            <a:off x="9923498" y="7128707"/>
            <a:ext cx="1959896" cy="738664"/>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pPr algn="ctr"/>
            <a:r>
              <a:rPr lang="en-US" sz="2400" dirty="0"/>
              <a:t>DATA </a:t>
            </a:r>
          </a:p>
          <a:p>
            <a:pPr algn="ctr"/>
            <a:r>
              <a:rPr lang="en-US" sz="2400" dirty="0"/>
              <a:t>MANAGEMENT</a:t>
            </a:r>
            <a:endParaRPr sz="2400" dirty="0"/>
          </a:p>
        </p:txBody>
      </p:sp>
      <p:sp>
        <p:nvSpPr>
          <p:cNvPr id="7" name="Freeform 6">
            <a:extLst>
              <a:ext uri="{FF2B5EF4-FFF2-40B4-BE49-F238E27FC236}">
                <a16:creationId xmlns:a16="http://schemas.microsoft.com/office/drawing/2014/main" id="{FBE871A6-750E-7091-9267-C98658C479D2}"/>
              </a:ext>
            </a:extLst>
          </p:cNvPr>
          <p:cNvSpPr/>
          <p:nvPr/>
        </p:nvSpPr>
        <p:spPr>
          <a:xfrm flipH="1">
            <a:off x="8731655" y="820523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8" name="Freeform 6">
            <a:extLst>
              <a:ext uri="{FF2B5EF4-FFF2-40B4-BE49-F238E27FC236}">
                <a16:creationId xmlns:a16="http://schemas.microsoft.com/office/drawing/2014/main" id="{F44E34DE-11B8-1CE1-B86A-268B17EA8B67}"/>
              </a:ext>
            </a:extLst>
          </p:cNvPr>
          <p:cNvSpPr/>
          <p:nvPr/>
        </p:nvSpPr>
        <p:spPr>
          <a:xfrm flipV="1">
            <a:off x="8712254" y="667880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326405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0"/>
            <a:ext cx="876299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9144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838200" y="3575536"/>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1068564" y="1080000"/>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8564" y="5721597"/>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describe all the original wine features while also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dimensions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a:extLst>
            <a:ext uri="{FF2B5EF4-FFF2-40B4-BE49-F238E27FC236}">
              <a16:creationId xmlns:a16="http://schemas.microsoft.com/office/drawing/2014/main" id="{FB62A511-E542-DFA7-D6FA-A9ACFD4A8508}"/>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BEFADA1C-08B8-BC88-D23D-8A4F4B504FD5}"/>
              </a:ext>
            </a:extLst>
          </p:cNvPr>
          <p:cNvSpPr txBox="1"/>
          <p:nvPr/>
        </p:nvSpPr>
        <p:spPr>
          <a:xfrm>
            <a:off x="1736293" y="1080000"/>
            <a:ext cx="14664917" cy="952953"/>
          </a:xfrm>
          <a:prstGeom prst="rect">
            <a:avLst/>
          </a:prstGeom>
        </p:spPr>
        <p:txBody>
          <a:bodyPr wrap="square" lIns="0" tIns="0" rIns="0" bIns="0" rtlCol="0" anchor="t">
            <a:spAutoFit/>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nSpc>
                <a:spcPts val="7808"/>
              </a:lnSpc>
              <a:spcBef>
                <a:spcPct val="0"/>
              </a:spcBef>
            </a:pPr>
            <a:r>
              <a:rPr lang="en-US" sz="5400" b="1" dirty="0">
                <a:solidFill>
                  <a:srgbClr val="404040"/>
                </a:solidFill>
                <a:latin typeface="Montserrat" pitchFamily="2" charset="77"/>
              </a:rPr>
              <a:t>WHAT HAPPENS DURING PCA?</a:t>
            </a:r>
          </a:p>
        </p:txBody>
      </p:sp>
      <p:pic>
        <p:nvPicPr>
          <p:cNvPr id="9" name="Picture 8" descr="A blue and black logo&#10;&#10;Description automatically generated">
            <a:extLst>
              <a:ext uri="{FF2B5EF4-FFF2-40B4-BE49-F238E27FC236}">
                <a16:creationId xmlns:a16="http://schemas.microsoft.com/office/drawing/2014/main" id="{FBD7A120-6EBF-CFA5-AE47-F7F6E55CBAF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2"/>
            <a:ext cx="762000" cy="925919"/>
          </a:xfrm>
          <a:prstGeom prst="rect">
            <a:avLst/>
          </a:prstGeom>
        </p:spPr>
      </p:pic>
      <p:grpSp>
        <p:nvGrpSpPr>
          <p:cNvPr id="10" name="Group 3">
            <a:extLst>
              <a:ext uri="{FF2B5EF4-FFF2-40B4-BE49-F238E27FC236}">
                <a16:creationId xmlns:a16="http://schemas.microsoft.com/office/drawing/2014/main" id="{CB368917-5963-FC8F-ECAC-BD70DA6554C5}"/>
              </a:ext>
            </a:extLst>
          </p:cNvPr>
          <p:cNvGrpSpPr/>
          <p:nvPr/>
        </p:nvGrpSpPr>
        <p:grpSpPr>
          <a:xfrm>
            <a:off x="1" y="2"/>
            <a:ext cx="939347" cy="10287000"/>
            <a:chOff x="0" y="0"/>
            <a:chExt cx="220314" cy="2861297"/>
          </a:xfrm>
        </p:grpSpPr>
        <p:sp>
          <p:nvSpPr>
            <p:cNvPr id="11" name="Freeform 4">
              <a:extLst>
                <a:ext uri="{FF2B5EF4-FFF2-40B4-BE49-F238E27FC236}">
                  <a16:creationId xmlns:a16="http://schemas.microsoft.com/office/drawing/2014/main" id="{247D17D9-193F-BC26-FCE3-63E7E50A31F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endParaRPr lang="en-DK" sz="1200"/>
            </a:p>
          </p:txBody>
        </p:sp>
        <p:sp>
          <p:nvSpPr>
            <p:cNvPr id="12" name="TextBox 5">
              <a:extLst>
                <a:ext uri="{FF2B5EF4-FFF2-40B4-BE49-F238E27FC236}">
                  <a16:creationId xmlns:a16="http://schemas.microsoft.com/office/drawing/2014/main" id="{C78B9B9E-739C-0957-7E71-EC64DE767650}"/>
                </a:ext>
              </a:extLst>
            </p:cNvPr>
            <p:cNvSpPr txBox="1"/>
            <p:nvPr/>
          </p:nvSpPr>
          <p:spPr>
            <a:xfrm>
              <a:off x="0" y="-38100"/>
              <a:ext cx="812800" cy="850900"/>
            </a:xfrm>
            <a:prstGeom prst="rect">
              <a:avLst/>
            </a:prstGeom>
          </p:spPr>
          <p:txBody>
            <a:bodyPr lIns="50801" tIns="50801" rIns="50801" bIns="50801" rtlCol="0" anchor="ct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gn="ctr">
                <a:lnSpc>
                  <a:spcPts val="3165"/>
                </a:lnSpc>
              </a:pPr>
              <a:endParaRPr sz="1200"/>
            </a:p>
          </p:txBody>
        </p:sp>
      </p:grpSp>
      <p:graphicFrame>
        <p:nvGraphicFramePr>
          <p:cNvPr id="2" name="Table 1">
            <a:extLst>
              <a:ext uri="{FF2B5EF4-FFF2-40B4-BE49-F238E27FC236}">
                <a16:creationId xmlns:a16="http://schemas.microsoft.com/office/drawing/2014/main" id="{167F65F9-ED1F-1800-4363-E044F643653D}"/>
              </a:ext>
            </a:extLst>
          </p:cNvPr>
          <p:cNvGraphicFramePr>
            <a:graphicFrameLocks noGrp="1"/>
          </p:cNvGraphicFramePr>
          <p:nvPr/>
        </p:nvGraphicFramePr>
        <p:xfrm>
          <a:off x="2134306" y="3578542"/>
          <a:ext cx="4876094" cy="1841500"/>
        </p:xfrm>
        <a:graphic>
          <a:graphicData uri="http://schemas.openxmlformats.org/drawingml/2006/table">
            <a:tbl>
              <a:tblPr firstRow="1" bandRow="1">
                <a:tableStyleId>{5C22544A-7EE6-4342-B048-85BDC9FD1C3A}</a:tableStyleId>
              </a:tblPr>
              <a:tblGrid>
                <a:gridCol w="1100031">
                  <a:extLst>
                    <a:ext uri="{9D8B030D-6E8A-4147-A177-3AD203B41FA5}">
                      <a16:colId xmlns:a16="http://schemas.microsoft.com/office/drawing/2014/main" val="957514194"/>
                    </a:ext>
                  </a:extLst>
                </a:gridCol>
                <a:gridCol w="567407">
                  <a:extLst>
                    <a:ext uri="{9D8B030D-6E8A-4147-A177-3AD203B41FA5}">
                      <a16:colId xmlns:a16="http://schemas.microsoft.com/office/drawing/2014/main" val="2705506175"/>
                    </a:ext>
                  </a:extLst>
                </a:gridCol>
                <a:gridCol w="793376">
                  <a:extLst>
                    <a:ext uri="{9D8B030D-6E8A-4147-A177-3AD203B41FA5}">
                      <a16:colId xmlns:a16="http://schemas.microsoft.com/office/drawing/2014/main" val="412750620"/>
                    </a:ext>
                  </a:extLst>
                </a:gridCol>
                <a:gridCol w="954743">
                  <a:extLst>
                    <a:ext uri="{9D8B030D-6E8A-4147-A177-3AD203B41FA5}">
                      <a16:colId xmlns:a16="http://schemas.microsoft.com/office/drawing/2014/main" val="3260733559"/>
                    </a:ext>
                  </a:extLst>
                </a:gridCol>
                <a:gridCol w="847164">
                  <a:extLst>
                    <a:ext uri="{9D8B030D-6E8A-4147-A177-3AD203B41FA5}">
                      <a16:colId xmlns:a16="http://schemas.microsoft.com/office/drawing/2014/main" val="2052329950"/>
                    </a:ext>
                  </a:extLst>
                </a:gridCol>
                <a:gridCol w="613373">
                  <a:extLst>
                    <a:ext uri="{9D8B030D-6E8A-4147-A177-3AD203B41FA5}">
                      <a16:colId xmlns:a16="http://schemas.microsoft.com/office/drawing/2014/main" val="263708879"/>
                    </a:ext>
                  </a:extLst>
                </a:gridCol>
              </a:tblGrid>
              <a:tr h="368300">
                <a:tc>
                  <a:txBody>
                    <a:bodyPr/>
                    <a:lstStyle/>
                    <a:p>
                      <a:r>
                        <a:rPr lang="en-US" sz="1200" dirty="0">
                          <a:solidFill>
                            <a:schemeClr val="bg1"/>
                          </a:solidFill>
                        </a:rPr>
                        <a:t>Wine type</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a:t>
                      </a:r>
                      <a:r>
                        <a:rPr lang="en-US" sz="1200" dirty="0">
                          <a:solidFill>
                            <a:schemeClr val="bg1"/>
                          </a:solidFill>
                        </a:rPr>
                        <a:t>lc</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Alkalinity</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Flavonoids</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Color</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US" sz="1200" dirty="0">
                          <a:solidFill>
                            <a:srgbClr val="404040"/>
                          </a:solidFill>
                        </a:rPr>
                        <a:t>Barolo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14.38</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12.0</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3.64</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5.4</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r>
                        <a:rPr lang="en-US" sz="1200" dirty="0" err="1">
                          <a:solidFill>
                            <a:srgbClr val="404040"/>
                          </a:solidFill>
                        </a:rPr>
                        <a:t>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12.93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a:t>
                      </a:r>
                      <a:r>
                        <a:rPr lang="en-US" sz="1200" dirty="0">
                          <a:solidFill>
                            <a:srgbClr val="404040"/>
                          </a:solidFill>
                        </a:rPr>
                        <a:t>8.</a:t>
                      </a:r>
                      <a:r>
                        <a:rPr lang="en-DK" sz="1200" dirty="0">
                          <a:solidFill>
                            <a:srgbClr val="40404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2.41</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4.5</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da-DK" sz="1200" dirty="0" err="1">
                          <a:solidFill>
                            <a:srgbClr val="404040"/>
                          </a:solidFill>
                        </a:rPr>
                        <a:t>Grignolino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11.66</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a:t>
                      </a:r>
                      <a:r>
                        <a:rPr lang="en-US" sz="1200" dirty="0">
                          <a:solidFill>
                            <a:srgbClr val="404040"/>
                          </a:solidFill>
                        </a:rPr>
                        <a:t>6.0</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1.57</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3.8</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r h="368300">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9337565"/>
                  </a:ext>
                </a:extLst>
              </a:tr>
            </a:tbl>
          </a:graphicData>
        </a:graphic>
      </p:graphicFrame>
      <p:sp>
        <p:nvSpPr>
          <p:cNvPr id="3" name="Freeform 6">
            <a:extLst>
              <a:ext uri="{FF2B5EF4-FFF2-40B4-BE49-F238E27FC236}">
                <a16:creationId xmlns:a16="http://schemas.microsoft.com/office/drawing/2014/main" id="{A1003ECF-62A6-827D-5D16-D694FB365026}"/>
              </a:ext>
            </a:extLst>
          </p:cNvPr>
          <p:cNvSpPr/>
          <p:nvPr/>
        </p:nvSpPr>
        <p:spPr>
          <a:xfrm rot="10800000" flipH="1">
            <a:off x="8307011" y="3700036"/>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endParaRPr lang="en-DK" sz="1200"/>
          </a:p>
        </p:txBody>
      </p:sp>
      <p:pic>
        <p:nvPicPr>
          <p:cNvPr id="5" name="Picture 4" descr="A graph of a number of black dots&#10;&#10;Description automatically generated">
            <a:extLst>
              <a:ext uri="{FF2B5EF4-FFF2-40B4-BE49-F238E27FC236}">
                <a16:creationId xmlns:a16="http://schemas.microsoft.com/office/drawing/2014/main" id="{01025775-8E24-4C81-A75C-ADC1C80C8A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14779" y="6122729"/>
            <a:ext cx="4341159" cy="3301262"/>
          </a:xfrm>
          <a:prstGeom prst="rect">
            <a:avLst/>
          </a:prstGeom>
        </p:spPr>
      </p:pic>
      <p:pic>
        <p:nvPicPr>
          <p:cNvPr id="14" name="Picture 13" descr="A graph showing a number of dots&#10;&#10;Description automatically generated">
            <a:extLst>
              <a:ext uri="{FF2B5EF4-FFF2-40B4-BE49-F238E27FC236}">
                <a16:creationId xmlns:a16="http://schemas.microsoft.com/office/drawing/2014/main" id="{74CD6A2B-2287-1380-0F42-FB7053AC5B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3800" y="6402710"/>
            <a:ext cx="4348745" cy="3307031"/>
          </a:xfrm>
          <a:prstGeom prst="rect">
            <a:avLst/>
          </a:prstGeom>
        </p:spPr>
      </p:pic>
      <p:sp>
        <p:nvSpPr>
          <p:cNvPr id="15" name="TextBox 14">
            <a:extLst>
              <a:ext uri="{FF2B5EF4-FFF2-40B4-BE49-F238E27FC236}">
                <a16:creationId xmlns:a16="http://schemas.microsoft.com/office/drawing/2014/main" id="{54631C79-A64E-F2EF-33ED-29F8856DE64B}"/>
              </a:ext>
            </a:extLst>
          </p:cNvPr>
          <p:cNvSpPr txBox="1"/>
          <p:nvPr/>
        </p:nvSpPr>
        <p:spPr>
          <a:xfrm>
            <a:off x="2967036" y="2474078"/>
            <a:ext cx="3814763" cy="738664"/>
          </a:xfrm>
          <a:prstGeom prst="rect">
            <a:avLst/>
          </a:prstGeom>
          <a:noFill/>
        </p:spPr>
        <p:txBody>
          <a:bodyPr wrap="square" rtlCol="0">
            <a:spAutoFit/>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GB" sz="2100" dirty="0">
                <a:latin typeface="Montserrat" panose="00000500000000000000" pitchFamily="2" charset="0"/>
              </a:rPr>
              <a:t>Original data with </a:t>
            </a:r>
            <a:r>
              <a:rPr lang="en-GB" sz="2100" i="1" dirty="0">
                <a:latin typeface="Montserrat" panose="00000500000000000000" pitchFamily="2" charset="0"/>
              </a:rPr>
              <a:t>n </a:t>
            </a:r>
            <a:r>
              <a:rPr lang="en-GB" sz="2100" dirty="0">
                <a:latin typeface="Montserrat" panose="00000500000000000000" pitchFamily="2" charset="0"/>
              </a:rPr>
              <a:t>= 13 dimensions</a:t>
            </a:r>
          </a:p>
        </p:txBody>
      </p:sp>
      <p:pic>
        <p:nvPicPr>
          <p:cNvPr id="17" name="Picture 16" descr="A graph showing a number of black dots&#10;&#10;Description automatically generated">
            <a:extLst>
              <a:ext uri="{FF2B5EF4-FFF2-40B4-BE49-F238E27FC236}">
                <a16:creationId xmlns:a16="http://schemas.microsoft.com/office/drawing/2014/main" id="{9268568A-60D5-3E60-4F02-8950FAB0B0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33054" y="6122729"/>
            <a:ext cx="4348745" cy="3307031"/>
          </a:xfrm>
          <a:prstGeom prst="rect">
            <a:avLst/>
          </a:prstGeom>
        </p:spPr>
      </p:pic>
      <p:graphicFrame>
        <p:nvGraphicFramePr>
          <p:cNvPr id="18" name="Table 17">
            <a:extLst>
              <a:ext uri="{FF2B5EF4-FFF2-40B4-BE49-F238E27FC236}">
                <a16:creationId xmlns:a16="http://schemas.microsoft.com/office/drawing/2014/main" id="{9F493E40-3012-751A-05C4-B89058C4CBBE}"/>
              </a:ext>
            </a:extLst>
          </p:cNvPr>
          <p:cNvGraphicFramePr>
            <a:graphicFrameLocks noGrp="1"/>
          </p:cNvGraphicFramePr>
          <p:nvPr/>
        </p:nvGraphicFramePr>
        <p:xfrm>
          <a:off x="11569581" y="3578542"/>
          <a:ext cx="3962682" cy="1841500"/>
        </p:xfrm>
        <a:graphic>
          <a:graphicData uri="http://schemas.openxmlformats.org/drawingml/2006/table">
            <a:tbl>
              <a:tblPr firstRow="1" bandRow="1">
                <a:tableStyleId>{5C22544A-7EE6-4342-B048-85BDC9FD1C3A}</a:tableStyleId>
              </a:tblPr>
              <a:tblGrid>
                <a:gridCol w="1100031">
                  <a:extLst>
                    <a:ext uri="{9D8B030D-6E8A-4147-A177-3AD203B41FA5}">
                      <a16:colId xmlns:a16="http://schemas.microsoft.com/office/drawing/2014/main" val="957514194"/>
                    </a:ext>
                  </a:extLst>
                </a:gridCol>
                <a:gridCol w="647117">
                  <a:extLst>
                    <a:ext uri="{9D8B030D-6E8A-4147-A177-3AD203B41FA5}">
                      <a16:colId xmlns:a16="http://schemas.microsoft.com/office/drawing/2014/main" val="2705506175"/>
                    </a:ext>
                  </a:extLst>
                </a:gridCol>
                <a:gridCol w="713666">
                  <a:extLst>
                    <a:ext uri="{9D8B030D-6E8A-4147-A177-3AD203B41FA5}">
                      <a16:colId xmlns:a16="http://schemas.microsoft.com/office/drawing/2014/main" val="412750620"/>
                    </a:ext>
                  </a:extLst>
                </a:gridCol>
                <a:gridCol w="716055">
                  <a:extLst>
                    <a:ext uri="{9D8B030D-6E8A-4147-A177-3AD203B41FA5}">
                      <a16:colId xmlns:a16="http://schemas.microsoft.com/office/drawing/2014/main" val="3260733559"/>
                    </a:ext>
                  </a:extLst>
                </a:gridCol>
                <a:gridCol w="785813">
                  <a:extLst>
                    <a:ext uri="{9D8B030D-6E8A-4147-A177-3AD203B41FA5}">
                      <a16:colId xmlns:a16="http://schemas.microsoft.com/office/drawing/2014/main" val="2052329950"/>
                    </a:ext>
                  </a:extLst>
                </a:gridCol>
              </a:tblGrid>
              <a:tr h="368300">
                <a:tc>
                  <a:txBody>
                    <a:bodyPr/>
                    <a:lstStyle/>
                    <a:p>
                      <a:r>
                        <a:rPr lang="en-US" sz="1200" dirty="0">
                          <a:solidFill>
                            <a:schemeClr val="bg1"/>
                          </a:solidFill>
                        </a:rPr>
                        <a:t>Wine type</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PC1</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PC2</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PC3</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US" sz="1200" dirty="0">
                          <a:solidFill>
                            <a:schemeClr val="bg1"/>
                          </a:solidFill>
                        </a:rPr>
                        <a:t>PC4</a:t>
                      </a:r>
                      <a:endParaRPr lang="en-DK"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US" sz="1200" dirty="0">
                          <a:solidFill>
                            <a:srgbClr val="404040"/>
                          </a:solidFill>
                        </a:rPr>
                        <a:t>Barolo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-3.3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1.4</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-0.2</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0.2</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r>
                        <a:rPr lang="en-US" sz="1200" dirty="0" err="1">
                          <a:solidFill>
                            <a:srgbClr val="404040"/>
                          </a:solidFill>
                        </a:rPr>
                        <a:t>arolo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-2.2</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-2.0</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0.3</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da-DK" sz="1200" dirty="0" err="1">
                          <a:solidFill>
                            <a:srgbClr val="404040"/>
                          </a:solidFill>
                        </a:rPr>
                        <a:t>Grignolino</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1.5</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-1.4</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-0.8</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2.8</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r h="368300">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404040"/>
                          </a:solidFill>
                        </a:rPr>
                        <a:t>…</a:t>
                      </a:r>
                      <a:endParaRPr lang="en-DK" sz="120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dirty="0">
                          <a:solidFill>
                            <a:srgbClr val="404040"/>
                          </a:solidFill>
                        </a:rPr>
                        <a:t>…</a:t>
                      </a:r>
                      <a:endParaRPr lang="en-DK" sz="1200" b="0" dirty="0">
                        <a:solidFill>
                          <a:srgbClr val="40404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9337565"/>
                  </a:ext>
                </a:extLst>
              </a:tr>
            </a:tbl>
          </a:graphicData>
        </a:graphic>
      </p:graphicFrame>
      <p:sp>
        <p:nvSpPr>
          <p:cNvPr id="19" name="TextBox 18">
            <a:extLst>
              <a:ext uri="{FF2B5EF4-FFF2-40B4-BE49-F238E27FC236}">
                <a16:creationId xmlns:a16="http://schemas.microsoft.com/office/drawing/2014/main" id="{20AC2906-9945-926F-4EB9-C1328DC8A9AE}"/>
              </a:ext>
            </a:extLst>
          </p:cNvPr>
          <p:cNvSpPr txBox="1"/>
          <p:nvPr/>
        </p:nvSpPr>
        <p:spPr>
          <a:xfrm>
            <a:off x="11725275" y="2474078"/>
            <a:ext cx="3814763" cy="738664"/>
          </a:xfrm>
          <a:prstGeom prst="rect">
            <a:avLst/>
          </a:prstGeom>
          <a:noFill/>
        </p:spPr>
        <p:txBody>
          <a:bodyPr wrap="square" rtlCol="0">
            <a:spAutoFit/>
          </a:bodyPr>
          <a:lstStyle>
            <a:defPPr>
              <a:defRPr lang="da-DK"/>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GB" sz="2100" dirty="0">
                <a:latin typeface="Montserrat" panose="00000500000000000000" pitchFamily="2" charset="0"/>
              </a:rPr>
              <a:t>Mapped into PCA space with 2-4 dimensions</a:t>
            </a:r>
          </a:p>
        </p:txBody>
      </p:sp>
    </p:spTree>
    <p:extLst>
      <p:ext uri="{BB962C8B-B14F-4D97-AF65-F5344CB8AC3E}">
        <p14:creationId xmlns:p14="http://schemas.microsoft.com/office/powerpoint/2010/main" val="345389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571521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they are similar in the original feature space.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Coloring by wine type reveals clusters! </a:t>
            </a: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2" name="TextBox 9">
            <a:extLst>
              <a:ext uri="{FF2B5EF4-FFF2-40B4-BE49-F238E27FC236}">
                <a16:creationId xmlns:a16="http://schemas.microsoft.com/office/drawing/2014/main" id="{F35C89E5-B47E-A040-135B-F78BD6A0E401}"/>
              </a:ext>
            </a:extLst>
          </p:cNvPr>
          <p:cNvSpPr txBox="1"/>
          <p:nvPr/>
        </p:nvSpPr>
        <p:spPr>
          <a:xfrm>
            <a:off x="12240054" y="3042136"/>
            <a:ext cx="5133546" cy="5708935"/>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anose="00000500000000000000" pitchFamily="2" charset="0"/>
              </a:rPr>
              <a:t>If clusters are well separated there is a combination of original features that </a:t>
            </a:r>
            <a:r>
              <a:rPr lang="en-US" sz="2600" b="1" dirty="0">
                <a:solidFill>
                  <a:srgbClr val="404040"/>
                </a:solidFill>
                <a:latin typeface="Montserrat" panose="00000500000000000000" pitchFamily="2" charset="0"/>
              </a:rPr>
              <a:t>explains</a:t>
            </a:r>
            <a:r>
              <a:rPr lang="en-US" sz="2600" dirty="0">
                <a:solidFill>
                  <a:srgbClr val="404040"/>
                </a:solidFill>
                <a:latin typeface="Montserrat" panose="00000500000000000000" pitchFamily="2" charset="0"/>
              </a:rPr>
              <a:t> which cluster a data point belongs to.</a:t>
            </a:r>
          </a:p>
          <a:p>
            <a:pPr>
              <a:lnSpc>
                <a:spcPts val="4480"/>
              </a:lnSpc>
            </a:pPr>
            <a:endParaRPr lang="en-US" sz="2600" dirty="0">
              <a:solidFill>
                <a:srgbClr val="404040"/>
              </a:solidFill>
              <a:latin typeface="Montserrat" panose="00000500000000000000" pitchFamily="2" charset="0"/>
            </a:endParaRPr>
          </a:p>
          <a:p>
            <a:pPr>
              <a:lnSpc>
                <a:spcPts val="4480"/>
              </a:lnSpc>
            </a:pPr>
            <a:r>
              <a:rPr lang="en-US" sz="2600" dirty="0">
                <a:solidFill>
                  <a:srgbClr val="404040"/>
                </a:solidFill>
                <a:latin typeface="Montserrat" panose="00000500000000000000" pitchFamily="2" charset="0"/>
              </a:rPr>
              <a:t>We can use this to understand what defines each cluster and predict which cluster a new data point belongs to.</a:t>
            </a:r>
          </a:p>
        </p:txBody>
      </p:sp>
    </p:spTree>
    <p:extLst>
      <p:ext uri="{BB962C8B-B14F-4D97-AF65-F5344CB8AC3E}">
        <p14:creationId xmlns:p14="http://schemas.microsoft.com/office/powerpoint/2010/main" val="2618957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2.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3.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39536</TotalTime>
  <Words>3233</Words>
  <Application>Microsoft Office PowerPoint</Application>
  <PresentationFormat>Custom</PresentationFormat>
  <Paragraphs>585</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Montserrat</vt:lpstr>
      <vt:lpstr>Now</vt:lpstr>
      <vt:lpstr>Arial</vt:lpstr>
      <vt:lpstr>Calibri</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196</cp:revision>
  <dcterms:created xsi:type="dcterms:W3CDTF">2006-08-16T00:00:00Z</dcterms:created>
  <dcterms:modified xsi:type="dcterms:W3CDTF">2024-05-30T14:13:52Z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