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sldIdLst>
    <p:sldId id="279" r:id="rId5"/>
    <p:sldId id="6023" r:id="rId6"/>
    <p:sldId id="6005" r:id="rId7"/>
    <p:sldId id="6009" r:id="rId8"/>
    <p:sldId id="6007" r:id="rId9"/>
    <p:sldId id="351" r:id="rId10"/>
    <p:sldId id="307" r:id="rId11"/>
    <p:sldId id="6025" r:id="rId12"/>
    <p:sldId id="6011" r:id="rId13"/>
    <p:sldId id="6024" r:id="rId14"/>
    <p:sldId id="6012" r:id="rId15"/>
    <p:sldId id="6016" r:id="rId16"/>
    <p:sldId id="6015" r:id="rId17"/>
    <p:sldId id="6014" r:id="rId18"/>
    <p:sldId id="6033" r:id="rId19"/>
    <p:sldId id="6027" r:id="rId20"/>
    <p:sldId id="6028" r:id="rId21"/>
    <p:sldId id="6022" r:id="rId22"/>
    <p:sldId id="342"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Bold" panose="00000800000000000000" charset="0"/>
      <p:bold r:id="rId33"/>
      <p:italic r:id="rId34"/>
      <p:boldItalic r:id="rId35"/>
    </p:embeddedFont>
    <p:embeddedFont>
      <p:font typeface="Now" panose="020B0604020202020204" charset="0"/>
      <p:regular r:id="rId36"/>
    </p:embeddedFont>
    <p:embeddedFont>
      <p:font typeface="Now Bold" panose="020B0604020202020204" charset="0"/>
      <p:regular r:id="rId37"/>
      <p:bold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BFB5ED"/>
    <a:srgbClr val="065280"/>
    <a:srgbClr val="D9D9D9"/>
    <a:srgbClr val="F4F4F4"/>
    <a:srgbClr val="CCC1DA"/>
    <a:srgbClr val="C0504D"/>
    <a:srgbClr val="D8DDE5"/>
    <a:srgbClr val="B7D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1A878-BA29-572A-6775-33945673AECF}" v="116" dt="2023-10-17T09:15:1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1" autoAdjust="0"/>
    <p:restoredTop sz="65781" autoAdjust="0"/>
  </p:normalViewPr>
  <p:slideViewPr>
    <p:cSldViewPr>
      <p:cViewPr varScale="1">
        <p:scale>
          <a:sx n="37" d="100"/>
          <a:sy n="37" d="100"/>
        </p:scale>
        <p:origin x="317" y="62"/>
      </p:cViewPr>
      <p:guideLst>
        <p:guide orient="horz" pos="2160"/>
        <p:guide pos="2880"/>
      </p:guideLst>
    </p:cSldViewPr>
  </p:slideViewPr>
  <p:outlineViewPr>
    <p:cViewPr>
      <p:scale>
        <a:sx n="33" d="100"/>
        <a:sy n="33" d="100"/>
      </p:scale>
      <p:origin x="0" y="0"/>
    </p:cViewPr>
  </p:outlin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66A1A878-BA29-572A-6775-33945673AECF}"/>
    <pc:docChg chg="modSld">
      <pc:chgData name="Rita Isabel Spínola E Silva" userId="S::zbc283@ku.dk::ba5000cd-55e1-4b11-ab9b-9a1c49cf6f11" providerId="AD" clId="Web-{66A1A878-BA29-572A-6775-33945673AECF}" dt="2023-10-17T09:15:10.187" v="68" actId="20577"/>
      <pc:docMkLst>
        <pc:docMk/>
      </pc:docMkLst>
      <pc:sldChg chg="modSp">
        <pc:chgData name="Rita Isabel Spínola E Silva" userId="S::zbc283@ku.dk::ba5000cd-55e1-4b11-ab9b-9a1c49cf6f11" providerId="AD" clId="Web-{66A1A878-BA29-572A-6775-33945673AECF}" dt="2023-10-17T09:02:55.240" v="17" actId="20577"/>
        <pc:sldMkLst>
          <pc:docMk/>
          <pc:sldMk cId="3683176023" sldId="351"/>
        </pc:sldMkLst>
        <pc:spChg chg="mod">
          <ac:chgData name="Rita Isabel Spínola E Silva" userId="S::zbc283@ku.dk::ba5000cd-55e1-4b11-ab9b-9a1c49cf6f11" providerId="AD" clId="Web-{66A1A878-BA29-572A-6775-33945673AECF}" dt="2023-10-17T09:02:55.240" v="17" actId="20577"/>
          <ac:spMkLst>
            <pc:docMk/>
            <pc:sldMk cId="3683176023" sldId="351"/>
            <ac:spMk id="2" creationId="{F5FC4DD1-F21C-4C38-9C4F-5F86D04CF90F}"/>
          </ac:spMkLst>
        </pc:spChg>
      </pc:sldChg>
      <pc:sldChg chg="modSp">
        <pc:chgData name="Rita Isabel Spínola E Silva" userId="S::zbc283@ku.dk::ba5000cd-55e1-4b11-ab9b-9a1c49cf6f11" providerId="AD" clId="Web-{66A1A878-BA29-572A-6775-33945673AECF}" dt="2023-10-17T09:06:06.543" v="26" actId="20577"/>
        <pc:sldMkLst>
          <pc:docMk/>
          <pc:sldMk cId="2873190781" sldId="6011"/>
        </pc:sldMkLst>
        <pc:spChg chg="mod">
          <ac:chgData name="Rita Isabel Spínola E Silva" userId="S::zbc283@ku.dk::ba5000cd-55e1-4b11-ab9b-9a1c49cf6f11" providerId="AD" clId="Web-{66A1A878-BA29-572A-6775-33945673AECF}" dt="2023-10-17T09:06:06.543" v="26" actId="20577"/>
          <ac:spMkLst>
            <pc:docMk/>
            <pc:sldMk cId="2873190781" sldId="6011"/>
            <ac:spMk id="7" creationId="{00000000-0000-0000-0000-000000000000}"/>
          </ac:spMkLst>
        </pc:spChg>
      </pc:sldChg>
      <pc:sldChg chg="modSp">
        <pc:chgData name="Rita Isabel Spínola E Silva" userId="S::zbc283@ku.dk::ba5000cd-55e1-4b11-ab9b-9a1c49cf6f11" providerId="AD" clId="Web-{66A1A878-BA29-572A-6775-33945673AECF}" dt="2023-10-17T09:08:03.813" v="32" actId="20577"/>
        <pc:sldMkLst>
          <pc:docMk/>
          <pc:sldMk cId="2731552594" sldId="6012"/>
        </pc:sldMkLst>
        <pc:spChg chg="mod">
          <ac:chgData name="Rita Isabel Spínola E Silva" userId="S::zbc283@ku.dk::ba5000cd-55e1-4b11-ab9b-9a1c49cf6f11" providerId="AD" clId="Web-{66A1A878-BA29-572A-6775-33945673AECF}" dt="2023-10-17T09:07:22.921" v="29" actId="14100"/>
          <ac:spMkLst>
            <pc:docMk/>
            <pc:sldMk cId="2731552594" sldId="6012"/>
            <ac:spMk id="12" creationId="{89DB7846-A625-0D79-B25D-DA3623EB97EE}"/>
          </ac:spMkLst>
        </pc:spChg>
        <pc:spChg chg="mod">
          <ac:chgData name="Rita Isabel Spínola E Silva" userId="S::zbc283@ku.dk::ba5000cd-55e1-4b11-ab9b-9a1c49cf6f11" providerId="AD" clId="Web-{66A1A878-BA29-572A-6775-33945673AECF}" dt="2023-10-17T09:08:03.813" v="32" actId="20577"/>
          <ac:spMkLst>
            <pc:docMk/>
            <pc:sldMk cId="2731552594" sldId="6012"/>
            <ac:spMk id="16" creationId="{7AC84020-5AF8-9CFE-9F62-C2C579BF2A64}"/>
          </ac:spMkLst>
        </pc:spChg>
      </pc:sldChg>
      <pc:sldChg chg="modSp">
        <pc:chgData name="Rita Isabel Spínola E Silva" userId="S::zbc283@ku.dk::ba5000cd-55e1-4b11-ab9b-9a1c49cf6f11" providerId="AD" clId="Web-{66A1A878-BA29-572A-6775-33945673AECF}" dt="2023-10-17T09:11:17.148" v="53" actId="20577"/>
        <pc:sldMkLst>
          <pc:docMk/>
          <pc:sldMk cId="3917320747" sldId="6014"/>
        </pc:sldMkLst>
        <pc:spChg chg="mod">
          <ac:chgData name="Rita Isabel Spínola E Silva" userId="S::zbc283@ku.dk::ba5000cd-55e1-4b11-ab9b-9a1c49cf6f11" providerId="AD" clId="Web-{66A1A878-BA29-572A-6775-33945673AECF}" dt="2023-10-17T09:11:17.148" v="53" actId="20577"/>
          <ac:spMkLst>
            <pc:docMk/>
            <pc:sldMk cId="3917320747" sldId="6014"/>
            <ac:spMk id="7" creationId="{00000000-0000-0000-0000-000000000000}"/>
          </ac:spMkLst>
        </pc:spChg>
      </pc:sldChg>
      <pc:sldChg chg="modSp">
        <pc:chgData name="Rita Isabel Spínola E Silva" userId="S::zbc283@ku.dk::ba5000cd-55e1-4b11-ab9b-9a1c49cf6f11" providerId="AD" clId="Web-{66A1A878-BA29-572A-6775-33945673AECF}" dt="2023-10-17T09:05:25.104" v="24" actId="14100"/>
        <pc:sldMkLst>
          <pc:docMk/>
          <pc:sldMk cId="3713747495" sldId="6025"/>
        </pc:sldMkLst>
        <pc:spChg chg="mod">
          <ac:chgData name="Rita Isabel Spínola E Silva" userId="S::zbc283@ku.dk::ba5000cd-55e1-4b11-ab9b-9a1c49cf6f11" providerId="AD" clId="Web-{66A1A878-BA29-572A-6775-33945673AECF}" dt="2023-10-17T09:05:25.104" v="24" actId="14100"/>
          <ac:spMkLst>
            <pc:docMk/>
            <pc:sldMk cId="3713747495" sldId="6025"/>
            <ac:spMk id="2" creationId="{F5FC4DD1-F21C-4C38-9C4F-5F86D04CF90F}"/>
          </ac:spMkLst>
        </pc:spChg>
      </pc:sldChg>
      <pc:sldChg chg="modSp">
        <pc:chgData name="Rita Isabel Spínola E Silva" userId="S::zbc283@ku.dk::ba5000cd-55e1-4b11-ab9b-9a1c49cf6f11" providerId="AD" clId="Web-{66A1A878-BA29-572A-6775-33945673AECF}" dt="2023-10-17T09:15:10.187" v="68" actId="20577"/>
        <pc:sldMkLst>
          <pc:docMk/>
          <pc:sldMk cId="2698637298" sldId="6028"/>
        </pc:sldMkLst>
        <pc:spChg chg="mod">
          <ac:chgData name="Rita Isabel Spínola E Silva" userId="S::zbc283@ku.dk::ba5000cd-55e1-4b11-ab9b-9a1c49cf6f11" providerId="AD" clId="Web-{66A1A878-BA29-572A-6775-33945673AECF}" dt="2023-10-17T09:15:10.187" v="68" actId="20577"/>
          <ac:spMkLst>
            <pc:docMk/>
            <pc:sldMk cId="2698637298" sldId="6028"/>
            <ac:spMk id="2" creationId="{F5FC4DD1-F21C-4C38-9C4F-5F86D04CF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268597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 test + pred -&gt; can interpret results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hypothesis testing the meaning is mainly answering our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birthweight sig. different between mothers who smoke and non-smokers, yes or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modelling: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pred modelling our question is often ‘Can this be done’ and the reply is the model performance: yes with this accuracy, or no probably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have a meaning, i.e. slope and intercept in a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our model is average live expectancy (y) VS cigarettes smoked (x) then the intercept is the life expectancy at 0 cigarettes and the slope is how much life expectancy decreases for one unit of cigarette smoking.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intercept sometimes doesn’t have real life meaning (if x cannot meaningfully be 0, the y-intercept has no useful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birth weight ~ mother’s weight + smoking + mother’s 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Coefficients tell us which of these have the largest influence and we can test whether we should drop (not consider) one or several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random forest the feature importance takes the roll of the </a:t>
            </a:r>
            <a:r>
              <a:rPr lang="en-US" dirty="0" err="1"/>
              <a:t>coeff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model performance is bad that means we cannot answer our question/build a good predictor with the data we have which is also an insight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58455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 Cannot evaluate performance without ground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it’s black box models: many parameters and non-linearity, for example neural network, </a:t>
            </a:r>
            <a:r>
              <a:rPr lang="en-US" dirty="0" err="1"/>
              <a:t>tSNE</a:t>
            </a:r>
            <a:r>
              <a:rPr lang="en-US" dirty="0"/>
              <a:t>, its more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Cannot directly interpret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difficult to know why the model gives a certain answer (why is this skin spot cancerous?) and therefore we do not understand what the model has learned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is good, insights are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results from clustering 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ground truth so we can’t eval performance as in supervised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we have learned something about the structure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93521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2635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r>
              <a:rPr lang="en-US" dirty="0"/>
              <a:t>Domain expert -&gt; do these results make sense?</a:t>
            </a:r>
          </a:p>
          <a:p>
            <a:endParaRPr lang="en-US" dirty="0"/>
          </a:p>
          <a:p>
            <a:r>
              <a:rPr lang="en-US" dirty="0"/>
              <a:t>Researchers are always interested in causality</a:t>
            </a:r>
          </a:p>
          <a:p>
            <a:r>
              <a:rPr lang="en-US" dirty="0"/>
              <a:t>However only recently have these kinds of questions even become available in a stats framework with the advent of causal inference</a:t>
            </a:r>
          </a:p>
          <a:p>
            <a:r>
              <a:rPr lang="en-US" dirty="0"/>
              <a:t>Must propose Mode of action for causality (how does A cause b), rooted in biology/domain knowledge -&gt; domain expert </a:t>
            </a:r>
          </a:p>
          <a:p>
            <a:endParaRPr lang="en-US" dirty="0"/>
          </a:p>
          <a:p>
            <a:r>
              <a:rPr lang="en-US" dirty="0"/>
              <a:t>Gene expression -&gt; interpretability?</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From a practical point of view, </a:t>
            </a:r>
            <a:r>
              <a:rPr lang="en-US" sz="1200" b="1" dirty="0">
                <a:solidFill>
                  <a:srgbClr val="404040"/>
                </a:solidFill>
                <a:latin typeface="Montserrat" panose="00000500000000000000" pitchFamily="2" charset="0"/>
              </a:rPr>
              <a:t>mode of action </a:t>
            </a:r>
            <a:r>
              <a:rPr lang="en-US" sz="1200" dirty="0">
                <a:solidFill>
                  <a:srgbClr val="404040"/>
                </a:solidFill>
                <a:latin typeface="Montserrat" panose="00000500000000000000" pitchFamily="2" charset="0"/>
              </a:rPr>
              <a:t>is vital. If A causes B, how so? And does that make sense in the framework of existing domain knowledge?  -&gt; Domain experts</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Afterwards, new experiments must be devised to confirm or deny the hypothesis that A causes B. -&gt; I thought you cannot prove that? Well, not without intervention data</a:t>
            </a:r>
          </a:p>
          <a:p>
            <a:r>
              <a:rPr lang="en-US" dirty="0"/>
              <a:t>How was it proven that smoking causes cancer? Is mode of action enough? Mouse model? Cell culture?</a:t>
            </a:r>
          </a:p>
          <a:p>
            <a:r>
              <a:rPr lang="en-US" dirty="0"/>
              <a:t>Well, this is a bit a special case since people haven’t always smoked so the rise of cigarettes and of lung cancer coincided suspiciously. In a way, cigs are an ‘intervention’ in statistical language that is like to produce the caner outcome. -&gt; so </a:t>
            </a:r>
            <a:r>
              <a:rPr lang="en-US" dirty="0" err="1"/>
              <a:t>whats</a:t>
            </a:r>
            <a:r>
              <a:rPr lang="en-US" dirty="0"/>
              <a:t> the difference to the idea that cell phones cause cancer? Those two rates also increased at the same time! </a:t>
            </a:r>
          </a:p>
          <a:p>
            <a:r>
              <a:rPr lang="en-US" dirty="0"/>
              <a:t>The population study was the indication which was later confirmed in animal experiments and by histology (looking at cells from smokers), though this is again not direct evidence</a:t>
            </a:r>
          </a:p>
          <a:p>
            <a:r>
              <a:rPr lang="en-US" dirty="0"/>
              <a:t>There was also a convergence from different lines of inquiry </a:t>
            </a:r>
          </a:p>
          <a:p>
            <a:r>
              <a:rPr lang="en-US" dirty="0"/>
              <a:t>Though if people with damage in the pulmonary cilia are more likely to smoke and also more likely to get cancer you would get the same result.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Afterwards, new experiments must be devised to confirm or deny the hypothesis that A causes B. -&gt; convergent evidence from different lines of inquiry, trying to eliminate spurious correlations.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73547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61294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Closing thoughts/ discussion:</a:t>
            </a:r>
          </a:p>
          <a:p>
            <a:pPr marL="457200" indent="-457200">
              <a:buFontTx/>
              <a:buChar char="-"/>
            </a:pPr>
            <a:r>
              <a:rPr lang="en-US" sz="1200" dirty="0"/>
              <a:t>What do you take away</a:t>
            </a:r>
          </a:p>
          <a:p>
            <a:pPr marL="457200" indent="-457200">
              <a:buFontTx/>
              <a:buChar char="-"/>
            </a:pPr>
            <a:r>
              <a:rPr lang="en-US" sz="1200" dirty="0"/>
              <a:t>What is your most important take away from today?</a:t>
            </a:r>
          </a:p>
          <a:p>
            <a:pPr marL="457200" indent="-457200">
              <a:buFontTx/>
              <a:buChar char="-"/>
            </a:pPr>
            <a:r>
              <a:rPr lang="en-GB" sz="1200" dirty="0"/>
              <a:t>How does it change your</a:t>
            </a:r>
            <a:r>
              <a:rPr lang="en-US" sz="1200" dirty="0"/>
              <a:t> view on DS?</a:t>
            </a:r>
          </a:p>
          <a:p>
            <a:pPr marL="457200" indent="-457200">
              <a:buFontTx/>
              <a:buChar char="-"/>
            </a:pPr>
            <a:r>
              <a:rPr lang="en-GB" sz="1200" dirty="0"/>
              <a:t>How does it change your teaching</a:t>
            </a:r>
          </a:p>
          <a:p>
            <a:pPr marL="457200" indent="-457200">
              <a:buFontTx/>
              <a:buChar char="-"/>
            </a:pPr>
            <a:r>
              <a:rPr lang="en-GB" sz="1200" dirty="0"/>
              <a:t>How could you incorporate this in your teaching?</a:t>
            </a:r>
          </a:p>
          <a:p>
            <a:pPr marL="457200" indent="-457200">
              <a:buFontTx/>
              <a:buChar char="-"/>
            </a:pPr>
            <a:r>
              <a:rPr lang="en-GB" sz="1200" dirty="0"/>
              <a:t>Is there anything in this workshop that opened your eyes?</a:t>
            </a:r>
          </a:p>
          <a:p>
            <a:endParaRPr lang="en-GB" sz="1200"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4472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25203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80839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89074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676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For clustering we can evaluate whether the number of clusters we have chosen is optimal</a:t>
            </a:r>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36332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Could split this into two slides to have one about classifiers and show both ROC and formulas for precision/recall, accuracy, </a:t>
            </a:r>
            <a:r>
              <a:rPr lang="en-US" dirty="0" err="1"/>
              <a:t>ect</a:t>
            </a:r>
            <a:endParaRPr lang="en-US" dirty="0"/>
          </a:p>
          <a:p>
            <a:endParaRPr lang="en-US" dirty="0"/>
          </a:p>
          <a:p>
            <a:r>
              <a:rPr lang="en-US" dirty="0"/>
              <a:t>We get an estimate of the error rate/size from the performance estimates</a:t>
            </a:r>
          </a:p>
          <a:p>
            <a:endParaRPr lang="en-US" dirty="0"/>
          </a:p>
          <a:p>
            <a:r>
              <a:rPr lang="en-US" dirty="0"/>
              <a:t>In the regression example with the confidence interval, we are 95% sure that the true line is within the dark grey area</a:t>
            </a:r>
          </a:p>
          <a:p>
            <a:endParaRPr lang="en-US" dirty="0"/>
          </a:p>
          <a:p>
            <a:r>
              <a:rPr lang="en-US" dirty="0"/>
              <a:t>In terms of classifiers we always have the trade-off between true-positive and false-positive rates:</a:t>
            </a:r>
          </a:p>
          <a:p>
            <a:pPr marL="171450" indent="-171450">
              <a:buFontTx/>
              <a:buChar char="-"/>
            </a:pPr>
            <a:r>
              <a:rPr lang="en-US" dirty="0"/>
              <a:t>If we want few false positives (people predicted to have cancer though they are healthy), we will also have more false negatives (cancer people predicted to be healthy)</a:t>
            </a:r>
          </a:p>
          <a:p>
            <a:pPr marL="171450" indent="-171450">
              <a:buFontTx/>
              <a:buChar char="-"/>
            </a:pPr>
            <a:r>
              <a:rPr lang="en-US" dirty="0"/>
              <a:t>If we want to miss as few cases as possible, we will have a high amount of false-positives. </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913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388428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Output reflects input -&gt; poor quality data results in poor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Rarely are both models and data free of biases.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Montserrat" panose="00000500000000000000" pitchFamily="2" charset="0"/>
            </a:endParaRPr>
          </a:p>
          <a:p>
            <a:r>
              <a:rPr lang="en-US" dirty="0"/>
              <a:t>Bias is different from accuracy. It is a skew in the data cause by collection or processing. Generally the term error refers to the outcome and the term bias refers to the process. (https://en.wikipedia.org/wiki/Bias_(statistics) )</a:t>
            </a:r>
          </a:p>
          <a:p>
            <a:endParaRPr lang="en-US" dirty="0"/>
          </a:p>
          <a:p>
            <a:r>
              <a:rPr lang="en-US" dirty="0"/>
              <a:t>Other examples: </a:t>
            </a:r>
          </a:p>
          <a:p>
            <a:r>
              <a:rPr lang="en-US" dirty="0"/>
              <a:t>If all photos of malignant melanoma have a ruler in them and the normal skin spot photos do not</a:t>
            </a:r>
          </a:p>
          <a:p>
            <a:endParaRPr lang="en-US" dirty="0"/>
          </a:p>
          <a:p>
            <a:r>
              <a:rPr lang="en-US" dirty="0"/>
              <a:t>Bias:</a:t>
            </a:r>
          </a:p>
          <a:p>
            <a:pPr marL="171450" indent="-171450">
              <a:buFontTx/>
              <a:buChar char="-"/>
            </a:pPr>
            <a:r>
              <a:rPr lang="en-US" dirty="0"/>
              <a:t>does data include elements that the model should be ignorant of?</a:t>
            </a:r>
          </a:p>
          <a:p>
            <a:pPr marL="171450" indent="-171450">
              <a:buFontTx/>
              <a:buChar char="-"/>
            </a:pPr>
            <a:r>
              <a:rPr lang="en-US" dirty="0"/>
              <a:t>The way training is set-up (objective function)</a:t>
            </a:r>
          </a:p>
          <a:p>
            <a:pPr marL="171450" indent="-171450">
              <a:buFontTx/>
              <a:buChar char="-"/>
            </a:pPr>
            <a:r>
              <a:rPr lang="en-US" dirty="0"/>
              <a:t>The way the model is set-up (parameters, design choices) -&gt; algorithmic bias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31391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svg"/><Relationship Id="rId11" Type="http://schemas.microsoft.com/office/2007/relationships/hdphoto" Target="../media/hdphoto1.wdp"/><Relationship Id="rId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image" Target="../media/image14.sv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16.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14.sv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14.sv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svg"/><Relationship Id="rId11" Type="http://schemas.microsoft.com/office/2007/relationships/hdphoto" Target="../media/hdphoto1.wdp"/><Relationship Id="rId5"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image" Target="../media/image14.sv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jpeg"/><Relationship Id="rId7"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microsoft.com/office/2007/relationships/hdphoto" Target="../media/hdphoto1.wdp"/><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 name="Picture 1" descr="A blue and black logo&#10;&#10;Description automatically generated">
            <a:extLst>
              <a:ext uri="{FF2B5EF4-FFF2-40B4-BE49-F238E27FC236}">
                <a16:creationId xmlns:a16="http://schemas.microsoft.com/office/drawing/2014/main" id="{A6346EC0-E02B-E66A-DDC5-6B56DBC3223E}"/>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98379" y="2899470"/>
            <a:ext cx="8839200" cy="3539430"/>
          </a:xfrm>
          <a:prstGeom prst="rect">
            <a:avLst/>
          </a:prstGeom>
          <a:noFill/>
        </p:spPr>
        <p:txBody>
          <a:bodyPr wrap="square" rtlCol="0">
            <a:spAutoFit/>
          </a:bodyPr>
          <a:lstStyle/>
          <a:p>
            <a:r>
              <a:rPr lang="da-DK" sz="2800" dirty="0" err="1">
                <a:latin typeface="Montserrat" panose="00000500000000000000" pitchFamily="2" charset="0"/>
              </a:rPr>
              <a:t>Consider</a:t>
            </a:r>
            <a:r>
              <a:rPr lang="da-DK" sz="2800" dirty="0">
                <a:latin typeface="Montserrat" panose="00000500000000000000" pitchFamily="2" charset="0"/>
              </a:rPr>
              <a:t> the </a:t>
            </a:r>
            <a:r>
              <a:rPr lang="da-DK" sz="2800" dirty="0" err="1">
                <a:latin typeface="Montserrat" panose="00000500000000000000" pitchFamily="2" charset="0"/>
              </a:rPr>
              <a:t>following</a:t>
            </a:r>
            <a:r>
              <a:rPr lang="da-DK" sz="2800" dirty="0">
                <a:latin typeface="Montserrat" panose="00000500000000000000" pitchFamily="2" charset="0"/>
              </a:rPr>
              <a:t> </a:t>
            </a:r>
            <a:r>
              <a:rPr lang="da-DK" sz="2800" dirty="0" err="1">
                <a:latin typeface="Montserrat" panose="00000500000000000000" pitchFamily="2" charset="0"/>
              </a:rPr>
              <a:t>schematic</a:t>
            </a:r>
            <a:r>
              <a:rPr lang="da-DK" sz="2800" dirty="0">
                <a:latin typeface="Montserrat" panose="00000500000000000000" pitchFamily="2" charset="0"/>
              </a:rPr>
              <a:t> of bullet holes o</a:t>
            </a:r>
            <a:r>
              <a:rPr lang="en-GB" sz="2800" dirty="0">
                <a:latin typeface="Montserrat" panose="00000500000000000000" pitchFamily="2" charset="0"/>
              </a:rPr>
              <a:t>n returning WW2 planes. </a:t>
            </a:r>
          </a:p>
          <a:p>
            <a:r>
              <a:rPr lang="en-GB" sz="2800" dirty="0">
                <a:latin typeface="Montserrat" panose="00000500000000000000" pitchFamily="2" charset="0"/>
              </a:rPr>
              <a:t>It shows with red circles where each plane was struck. </a:t>
            </a:r>
          </a:p>
          <a:p>
            <a:endParaRPr lang="en-GB" sz="2800" dirty="0">
              <a:latin typeface="Montserrat" panose="00000500000000000000" pitchFamily="2" charset="0"/>
            </a:endParaRPr>
          </a:p>
          <a:p>
            <a:r>
              <a:rPr lang="en-GB" sz="2800" dirty="0">
                <a:latin typeface="Montserrat" panose="00000500000000000000" pitchFamily="2" charset="0"/>
              </a:rPr>
              <a:t>Bases on this data, which part of the plane do you think should be reinforced to better protect the plane from being damaged?</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797616" y="10800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drawing of a plane with red dots&#10;&#10;Description automatically generated">
            <a:extLst>
              <a:ext uri="{FF2B5EF4-FFF2-40B4-BE49-F238E27FC236}">
                <a16:creationId xmlns:a16="http://schemas.microsoft.com/office/drawing/2014/main" id="{567AD12B-99FB-471D-DE74-7B16509CE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4757" y="2594350"/>
            <a:ext cx="6537943" cy="4870240"/>
          </a:xfrm>
          <a:prstGeom prst="rect">
            <a:avLst/>
          </a:prstGeom>
        </p:spPr>
      </p:pic>
      <p:pic>
        <p:nvPicPr>
          <p:cNvPr id="6" name="Picture 5" descr="A blue and black logo&#10;&#10;Description automatically generated">
            <a:extLst>
              <a:ext uri="{FF2B5EF4-FFF2-40B4-BE49-F238E27FC236}">
                <a16:creationId xmlns:a16="http://schemas.microsoft.com/office/drawing/2014/main" id="{A71363B3-75B9-1225-8D4B-49A36FC5705F}"/>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33082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9" name="Freeform 4">
            <a:extLst>
              <a:ext uri="{FF2B5EF4-FFF2-40B4-BE49-F238E27FC236}">
                <a16:creationId xmlns:a16="http://schemas.microsoft.com/office/drawing/2014/main" id="{8A3FEEA2-E68E-D427-DA33-69C013719470}"/>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sp>
        <p:nvSpPr>
          <p:cNvPr id="8" name="Rectangle: Rounded Corners 7">
            <a:extLst>
              <a:ext uri="{FF2B5EF4-FFF2-40B4-BE49-F238E27FC236}">
                <a16:creationId xmlns:a16="http://schemas.microsoft.com/office/drawing/2014/main" id="{891F5E68-DE6E-E60D-903D-15AA15F64853}"/>
              </a:ext>
            </a:extLst>
          </p:cNvPr>
          <p:cNvSpPr/>
          <p:nvPr/>
        </p:nvSpPr>
        <p:spPr>
          <a:xfrm>
            <a:off x="1798349" y="2700546"/>
            <a:ext cx="5288251"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6FFA206A-DA4F-04DD-0DD3-0E5A0185209D}"/>
              </a:ext>
            </a:extLst>
          </p:cNvPr>
          <p:cNvSpPr/>
          <p:nvPr/>
        </p:nvSpPr>
        <p:spPr>
          <a:xfrm>
            <a:off x="7696200" y="2700545"/>
            <a:ext cx="8763000"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2011564"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Hypothesis testing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2011069" y="3874313"/>
            <a:ext cx="4905941" cy="2269980"/>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a:rPr>
              <a:t>If p-value significant, the null hypothesis is rejected.</a:t>
            </a:r>
            <a:endParaRPr lang="pt-PT">
              <a:latin typeface="Montserrat"/>
            </a:endParaRPr>
          </a:p>
          <a:p>
            <a:pPr>
              <a:lnSpc>
                <a:spcPts val="4480"/>
              </a:lnSpc>
            </a:pPr>
            <a:endParaRPr lang="en-US" sz="2800" dirty="0">
              <a:solidFill>
                <a:srgbClr val="404040"/>
              </a:solidFill>
              <a:latin typeface="Now"/>
            </a:endParaRPr>
          </a:p>
        </p:txBody>
      </p:sp>
      <p:pic>
        <p:nvPicPr>
          <p:cNvPr id="13" name="Picture 12" descr="A diagram of a normal distribution&#10;&#10;Description automatically generated">
            <a:extLst>
              <a:ext uri="{FF2B5EF4-FFF2-40B4-BE49-F238E27FC236}">
                <a16:creationId xmlns:a16="http://schemas.microsoft.com/office/drawing/2014/main" id="{F48FB184-0022-D3D9-0989-5FD937FC5E63}"/>
              </a:ext>
            </a:extLst>
          </p:cNvPr>
          <p:cNvPicPr>
            <a:picLocks noChangeAspect="1"/>
          </p:cNvPicPr>
          <p:nvPr/>
        </p:nvPicPr>
        <p:blipFill rotWithShape="1">
          <a:blip r:embed="rId3">
            <a:extLst>
              <a:ext uri="{28A0092B-C50C-407E-A947-70E740481C1C}">
                <a14:useLocalDpi xmlns:a14="http://schemas.microsoft.com/office/drawing/2010/main" val="0"/>
              </a:ext>
            </a:extLst>
          </a:blip>
          <a:srcRect l="8470" r="8046" b="2695"/>
          <a:stretch/>
        </p:blipFill>
        <p:spPr>
          <a:xfrm>
            <a:off x="2231704" y="6284222"/>
            <a:ext cx="4474621" cy="2970916"/>
          </a:xfrm>
          <a:prstGeom prst="rect">
            <a:avLst/>
          </a:prstGeom>
        </p:spPr>
      </p:pic>
      <p:sp>
        <p:nvSpPr>
          <p:cNvPr id="15" name="TextBox 7">
            <a:extLst>
              <a:ext uri="{FF2B5EF4-FFF2-40B4-BE49-F238E27FC236}">
                <a16:creationId xmlns:a16="http://schemas.microsoft.com/office/drawing/2014/main" id="{9F4508DF-B49C-04C1-39FF-FC61188B1954}"/>
              </a:ext>
            </a:extLst>
          </p:cNvPr>
          <p:cNvSpPr txBox="1"/>
          <p:nvPr/>
        </p:nvSpPr>
        <p:spPr>
          <a:xfrm>
            <a:off x="9848850"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Predictive models</a:t>
            </a:r>
          </a:p>
        </p:txBody>
      </p:sp>
      <p:sp>
        <p:nvSpPr>
          <p:cNvPr id="16" name="TextBox 7">
            <a:extLst>
              <a:ext uri="{FF2B5EF4-FFF2-40B4-BE49-F238E27FC236}">
                <a16:creationId xmlns:a16="http://schemas.microsoft.com/office/drawing/2014/main" id="{7AC84020-5AF8-9CFE-9F62-C2C579BF2A64}"/>
              </a:ext>
            </a:extLst>
          </p:cNvPr>
          <p:cNvSpPr txBox="1"/>
          <p:nvPr/>
        </p:nvSpPr>
        <p:spPr>
          <a:xfrm>
            <a:off x="8172450" y="3717742"/>
            <a:ext cx="7810500" cy="3406958"/>
          </a:xfrm>
          <a:prstGeom prst="rect">
            <a:avLst/>
          </a:prstGeom>
        </p:spPr>
        <p:txBody>
          <a:bodyPr wrap="square" lIns="0" tIns="0" rIns="0" bIns="0" rtlCol="0" anchor="t">
            <a:spAutoFit/>
          </a:bodyPr>
          <a:lstStyle/>
          <a:p>
            <a:pPr marL="802640" lvl="1" indent="-457200">
              <a:lnSpc>
                <a:spcPts val="4480"/>
              </a:lnSpc>
              <a:buFont typeface="Arial" panose="020B0604020202020204" pitchFamily="34" charset="0"/>
              <a:buChar char="•"/>
            </a:pPr>
            <a:r>
              <a:rPr lang="en-US" sz="2800" dirty="0">
                <a:solidFill>
                  <a:srgbClr val="404040"/>
                </a:solidFill>
                <a:latin typeface="Montserrat"/>
              </a:rPr>
              <a:t>Poor model performance means it's not possible with this model + data</a:t>
            </a:r>
            <a:endParaRPr lang="pt-PT">
              <a:latin typeface="Montserrat"/>
            </a:endParaRPr>
          </a:p>
          <a:p>
            <a:pPr marL="802640"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Interpretable parameters</a:t>
            </a:r>
          </a:p>
          <a:p>
            <a:pPr marL="802640" lvl="1" indent="-457200">
              <a:lnSpc>
                <a:spcPts val="4480"/>
              </a:lnSpc>
              <a:buFont typeface="Arial" panose="020B0604020202020204" pitchFamily="34" charset="0"/>
              <a:buChar char="•"/>
            </a:pPr>
            <a:r>
              <a:rPr lang="en-US" sz="2800" dirty="0">
                <a:solidFill>
                  <a:srgbClr val="404040"/>
                </a:solidFill>
                <a:latin typeface="Montserrat"/>
              </a:rPr>
              <a:t>Coefficients/feature importance tell which predictor variables have a large influence in outcome</a:t>
            </a:r>
          </a:p>
        </p:txBody>
      </p:sp>
      <p:cxnSp>
        <p:nvCxnSpPr>
          <p:cNvPr id="14" name="Straight Connector 13">
            <a:extLst>
              <a:ext uri="{FF2B5EF4-FFF2-40B4-BE49-F238E27FC236}">
                <a16:creationId xmlns:a16="http://schemas.microsoft.com/office/drawing/2014/main" id="{41DF6433-E9E9-A17D-5785-A1515308B039}"/>
              </a:ext>
            </a:extLst>
          </p:cNvPr>
          <p:cNvCxnSpPr>
            <a:cxnSpLocks/>
          </p:cNvCxnSpPr>
          <p:nvPr/>
        </p:nvCxnSpPr>
        <p:spPr>
          <a:xfrm rot="10800000">
            <a:off x="8839200" y="7492769"/>
            <a:ext cx="0" cy="221697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1EE290E-993E-8F9B-93F5-D56012DA4B71}"/>
              </a:ext>
            </a:extLst>
          </p:cNvPr>
          <p:cNvCxnSpPr>
            <a:cxnSpLocks/>
          </p:cNvCxnSpPr>
          <p:nvPr/>
        </p:nvCxnSpPr>
        <p:spPr>
          <a:xfrm>
            <a:off x="8458200" y="9246781"/>
            <a:ext cx="384810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036945B7-8A5A-1414-A5FA-71CA35A02EBC}"/>
              </a:ext>
            </a:extLst>
          </p:cNvPr>
          <p:cNvSpPr/>
          <p:nvPr/>
        </p:nvSpPr>
        <p:spPr>
          <a:xfrm>
            <a:off x="9515233" y="8128666"/>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A7887E4-3EBE-C25C-6E4F-B677625F4881}"/>
              </a:ext>
            </a:extLst>
          </p:cNvPr>
          <p:cNvSpPr/>
          <p:nvPr/>
        </p:nvSpPr>
        <p:spPr>
          <a:xfrm>
            <a:off x="9829800" y="84963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256D32D-D2E7-0010-70EE-661CF38838F8}"/>
              </a:ext>
            </a:extLst>
          </p:cNvPr>
          <p:cNvSpPr/>
          <p:nvPr/>
        </p:nvSpPr>
        <p:spPr>
          <a:xfrm>
            <a:off x="10174614" y="8325648"/>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C5D7F76-A02D-C914-65B5-E7EE7AB0E0AF}"/>
              </a:ext>
            </a:extLst>
          </p:cNvPr>
          <p:cNvSpPr/>
          <p:nvPr/>
        </p:nvSpPr>
        <p:spPr>
          <a:xfrm>
            <a:off x="10859722" y="8524395"/>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7B127EB-B427-609D-C81C-F4E50041A59F}"/>
              </a:ext>
            </a:extLst>
          </p:cNvPr>
          <p:cNvSpPr/>
          <p:nvPr/>
        </p:nvSpPr>
        <p:spPr>
          <a:xfrm>
            <a:off x="9220200" y="7940113"/>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323D1B9-0A0F-C142-AE74-C1F79D0A5C11}"/>
              </a:ext>
            </a:extLst>
          </p:cNvPr>
          <p:cNvSpPr/>
          <p:nvPr/>
        </p:nvSpPr>
        <p:spPr>
          <a:xfrm>
            <a:off x="10561846" y="85725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696F077E-796A-B705-AF4C-1E4EC6E1164F}"/>
              </a:ext>
            </a:extLst>
          </p:cNvPr>
          <p:cNvCxnSpPr>
            <a:cxnSpLocks/>
          </p:cNvCxnSpPr>
          <p:nvPr/>
        </p:nvCxnSpPr>
        <p:spPr>
          <a:xfrm>
            <a:off x="8703404" y="7962900"/>
            <a:ext cx="3027662" cy="95547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87BD4515-8DCD-7FAB-2B2F-D5FDCE3D264B}"/>
              </a:ext>
            </a:extLst>
          </p:cNvPr>
          <p:cNvSpPr/>
          <p:nvPr/>
        </p:nvSpPr>
        <p:spPr>
          <a:xfrm>
            <a:off x="10452000" y="82677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AC7A8348-4832-FBD1-61EC-1BD27442B941}"/>
              </a:ext>
            </a:extLst>
          </p:cNvPr>
          <p:cNvSpPr txBox="1"/>
          <p:nvPr/>
        </p:nvSpPr>
        <p:spPr>
          <a:xfrm>
            <a:off x="9135181" y="9330514"/>
            <a:ext cx="2510865" cy="369332"/>
          </a:xfrm>
          <a:prstGeom prst="rect">
            <a:avLst/>
          </a:prstGeom>
          <a:noFill/>
        </p:spPr>
        <p:txBody>
          <a:bodyPr wrap="square" rtlCol="0">
            <a:spAutoFit/>
          </a:bodyPr>
          <a:lstStyle/>
          <a:p>
            <a:r>
              <a:rPr lang="en-US" dirty="0"/>
              <a:t>Cigarettes smoked</a:t>
            </a:r>
            <a:endParaRPr lang="en-GB" dirty="0"/>
          </a:p>
        </p:txBody>
      </p:sp>
      <p:sp>
        <p:nvSpPr>
          <p:cNvPr id="35" name="TextBox 34">
            <a:extLst>
              <a:ext uri="{FF2B5EF4-FFF2-40B4-BE49-F238E27FC236}">
                <a16:creationId xmlns:a16="http://schemas.microsoft.com/office/drawing/2014/main" id="{5DD053B1-42E5-6A4A-11A1-A503977BF0D5}"/>
              </a:ext>
            </a:extLst>
          </p:cNvPr>
          <p:cNvSpPr txBox="1"/>
          <p:nvPr/>
        </p:nvSpPr>
        <p:spPr>
          <a:xfrm rot="16200000">
            <a:off x="7750834" y="8182329"/>
            <a:ext cx="1578801" cy="369332"/>
          </a:xfrm>
          <a:prstGeom prst="rect">
            <a:avLst/>
          </a:prstGeom>
          <a:noFill/>
        </p:spPr>
        <p:txBody>
          <a:bodyPr wrap="square" rtlCol="0">
            <a:spAutoFit/>
          </a:bodyPr>
          <a:lstStyle/>
          <a:p>
            <a:r>
              <a:rPr lang="en-US" dirty="0"/>
              <a:t>Avg life exp.</a:t>
            </a:r>
            <a:endParaRPr lang="en-GB" dirty="0"/>
          </a:p>
        </p:txBody>
      </p:sp>
      <p:sp>
        <p:nvSpPr>
          <p:cNvPr id="37" name="TextBox 36">
            <a:extLst>
              <a:ext uri="{FF2B5EF4-FFF2-40B4-BE49-F238E27FC236}">
                <a16:creationId xmlns:a16="http://schemas.microsoft.com/office/drawing/2014/main" id="{9987627F-901C-D7C3-6EFB-FFBCB27E19E9}"/>
              </a:ext>
            </a:extLst>
          </p:cNvPr>
          <p:cNvSpPr txBox="1"/>
          <p:nvPr/>
        </p:nvSpPr>
        <p:spPr>
          <a:xfrm>
            <a:off x="12756358" y="7397499"/>
            <a:ext cx="3505200" cy="1938992"/>
          </a:xfrm>
          <a:prstGeom prst="rect">
            <a:avLst/>
          </a:prstGeom>
          <a:noFill/>
        </p:spPr>
        <p:txBody>
          <a:bodyPr wrap="square" rtlCol="0">
            <a:spAutoFit/>
          </a:bodyPr>
          <a:lstStyle/>
          <a:p>
            <a:r>
              <a:rPr lang="en-US" sz="1900" b="1" dirty="0">
                <a:latin typeface="Montserrat" panose="00000500000000000000" pitchFamily="2" charset="0"/>
              </a:rPr>
              <a:t>Generalized linear model:</a:t>
            </a:r>
          </a:p>
          <a:p>
            <a:endParaRPr lang="en-US" sz="2000" dirty="0">
              <a:latin typeface="Montserrat" panose="00000500000000000000" pitchFamily="2" charset="0"/>
            </a:endParaRPr>
          </a:p>
          <a:p>
            <a:r>
              <a:rPr lang="en-US" sz="2000" dirty="0">
                <a:latin typeface="Montserrat" panose="00000500000000000000" pitchFamily="2" charset="0"/>
              </a:rPr>
              <a:t>birth weight ~ </a:t>
            </a:r>
          </a:p>
          <a:p>
            <a:r>
              <a:rPr lang="en-US" sz="2000" dirty="0">
                <a:latin typeface="Montserrat" panose="00000500000000000000" pitchFamily="2" charset="0"/>
              </a:rPr>
              <a:t>mother’s weight + smoking + </a:t>
            </a:r>
          </a:p>
          <a:p>
            <a:r>
              <a:rPr lang="en-US" sz="2000" dirty="0">
                <a:latin typeface="Montserrat" panose="00000500000000000000" pitchFamily="2" charset="0"/>
              </a:rPr>
              <a:t>mother’s age </a:t>
            </a:r>
            <a:endParaRPr lang="en-GB" sz="2000" dirty="0">
              <a:latin typeface="Montserrat" panose="00000500000000000000" pitchFamily="2" charset="0"/>
            </a:endParaRPr>
          </a:p>
        </p:txBody>
      </p:sp>
      <p:cxnSp>
        <p:nvCxnSpPr>
          <p:cNvPr id="39" name="Straight Connector 38">
            <a:extLst>
              <a:ext uri="{FF2B5EF4-FFF2-40B4-BE49-F238E27FC236}">
                <a16:creationId xmlns:a16="http://schemas.microsoft.com/office/drawing/2014/main" id="{A5638D80-A172-6A11-60A2-BD24E0A6A831}"/>
              </a:ext>
            </a:extLst>
          </p:cNvPr>
          <p:cNvCxnSpPr/>
          <p:nvPr/>
        </p:nvCxnSpPr>
        <p:spPr>
          <a:xfrm>
            <a:off x="12573000" y="7397499"/>
            <a:ext cx="0" cy="2470400"/>
          </a:xfrm>
          <a:prstGeom prst="line">
            <a:avLst/>
          </a:prstGeom>
        </p:spPr>
        <p:style>
          <a:lnRef idx="1">
            <a:schemeClr val="dk1"/>
          </a:lnRef>
          <a:fillRef idx="0">
            <a:schemeClr val="dk1"/>
          </a:fillRef>
          <a:effectRef idx="0">
            <a:schemeClr val="dk1"/>
          </a:effectRef>
          <a:fontRef idx="minor">
            <a:schemeClr val="tx1"/>
          </a:fontRef>
        </p:style>
      </p:cxnSp>
      <p:pic>
        <p:nvPicPr>
          <p:cNvPr id="18" name="Picture 17" descr="A blue and black logo&#10;&#10;Description automatically generated">
            <a:extLst>
              <a:ext uri="{FF2B5EF4-FFF2-40B4-BE49-F238E27FC236}">
                <a16:creationId xmlns:a16="http://schemas.microsoft.com/office/drawing/2014/main" id="{312B000B-88DE-2DD4-517C-85BDD61A6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3155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91F5E68-DE6E-E60D-903D-15AA15F64853}"/>
              </a:ext>
            </a:extLst>
          </p:cNvPr>
          <p:cNvSpPr/>
          <p:nvPr/>
        </p:nvSpPr>
        <p:spPr>
          <a:xfrm>
            <a:off x="990600" y="2781300"/>
            <a:ext cx="8621323" cy="7010400"/>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1517413" y="3313915"/>
            <a:ext cx="8857572"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Unsupervised Learning/Clustering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1153722" y="4262367"/>
            <a:ext cx="8229600" cy="225273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Insights about the structure of the data, esp. number of clusters</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Further </a:t>
            </a:r>
            <a:r>
              <a:rPr lang="en-US" sz="2800" dirty="0" err="1">
                <a:solidFill>
                  <a:srgbClr val="404040"/>
                </a:solidFill>
                <a:latin typeface="Montserrat" panose="00000500000000000000" pitchFamily="2" charset="0"/>
              </a:rPr>
              <a:t>analyse</a:t>
            </a:r>
            <a:r>
              <a:rPr lang="en-US" sz="2800" dirty="0">
                <a:solidFill>
                  <a:srgbClr val="404040"/>
                </a:solidFill>
                <a:latin typeface="Montserrat" panose="00000500000000000000" pitchFamily="2" charset="0"/>
              </a:rPr>
              <a:t> properties of </a:t>
            </a:r>
            <a:br>
              <a:rPr lang="en-US" sz="2800" dirty="0">
                <a:solidFill>
                  <a:srgbClr val="404040"/>
                </a:solidFill>
                <a:latin typeface="Montserrat" panose="00000500000000000000" pitchFamily="2" charset="0"/>
              </a:rPr>
            </a:br>
            <a:r>
              <a:rPr lang="en-US" sz="2800" dirty="0">
                <a:solidFill>
                  <a:srgbClr val="404040"/>
                </a:solidFill>
                <a:latin typeface="Montserrat" panose="00000500000000000000" pitchFamily="2" charset="0"/>
              </a:rPr>
              <a:t>discovered clusters (</a:t>
            </a:r>
            <a:r>
              <a:rPr lang="en-US" sz="2800" b="1" dirty="0">
                <a:solidFill>
                  <a:srgbClr val="404040"/>
                </a:solidFill>
                <a:latin typeface="Montserrat" panose="00000500000000000000" pitchFamily="2" charset="0"/>
              </a:rPr>
              <a:t>biological meaning</a:t>
            </a:r>
            <a:r>
              <a:rPr lang="en-US" sz="2800" dirty="0">
                <a:solidFill>
                  <a:srgbClr val="404040"/>
                </a:solidFill>
                <a:latin typeface="Montserrat" panose="00000500000000000000" pitchFamily="2" charset="0"/>
              </a:rPr>
              <a:t>)</a:t>
            </a:r>
          </a:p>
        </p:txBody>
      </p:sp>
      <p:sp>
        <p:nvSpPr>
          <p:cNvPr id="9" name="Rectangle: Rounded Corners 8">
            <a:extLst>
              <a:ext uri="{FF2B5EF4-FFF2-40B4-BE49-F238E27FC236}">
                <a16:creationId xmlns:a16="http://schemas.microsoft.com/office/drawing/2014/main" id="{40421F0B-38EF-2C5E-122D-9FF3F174959E}"/>
              </a:ext>
            </a:extLst>
          </p:cNvPr>
          <p:cNvSpPr/>
          <p:nvPr/>
        </p:nvSpPr>
        <p:spPr>
          <a:xfrm>
            <a:off x="10210800" y="2781300"/>
            <a:ext cx="6783842" cy="700837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TextBox 7">
            <a:extLst>
              <a:ext uri="{FF2B5EF4-FFF2-40B4-BE49-F238E27FC236}">
                <a16:creationId xmlns:a16="http://schemas.microsoft.com/office/drawing/2014/main" id="{C84EBEFE-7AE7-EB8D-10FE-3D84BB670F7D}"/>
              </a:ext>
            </a:extLst>
          </p:cNvPr>
          <p:cNvSpPr txBox="1"/>
          <p:nvPr/>
        </p:nvSpPr>
        <p:spPr>
          <a:xfrm>
            <a:off x="11418518" y="3313915"/>
            <a:ext cx="4368406"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Black Box models</a:t>
            </a:r>
          </a:p>
        </p:txBody>
      </p:sp>
      <p:sp>
        <p:nvSpPr>
          <p:cNvPr id="17" name="TextBox 7">
            <a:extLst>
              <a:ext uri="{FF2B5EF4-FFF2-40B4-BE49-F238E27FC236}">
                <a16:creationId xmlns:a16="http://schemas.microsoft.com/office/drawing/2014/main" id="{1E66D98B-A3E4-70FD-8B77-BC2A903589C8}"/>
              </a:ext>
            </a:extLst>
          </p:cNvPr>
          <p:cNvSpPr txBox="1"/>
          <p:nvPr/>
        </p:nvSpPr>
        <p:spPr>
          <a:xfrm>
            <a:off x="10240630" y="4136587"/>
            <a:ext cx="6383734" cy="283571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Highly non-linear models with many parameters are difficult to interpret</a:t>
            </a:r>
          </a:p>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We mostly use the performance instead of trying to gain insights</a:t>
            </a:r>
            <a:endParaRPr lang="en-US" sz="2600" dirty="0">
              <a:solidFill>
                <a:srgbClr val="404040"/>
              </a:solidFill>
              <a:latin typeface="Now"/>
            </a:endParaRPr>
          </a:p>
        </p:txBody>
      </p:sp>
      <p:pic>
        <p:nvPicPr>
          <p:cNvPr id="19" name="Picture 18" descr="A diagram of a diagram of a number of dots&#10;&#10;Description automatically generated with medium confidence">
            <a:extLst>
              <a:ext uri="{FF2B5EF4-FFF2-40B4-BE49-F238E27FC236}">
                <a16:creationId xmlns:a16="http://schemas.microsoft.com/office/drawing/2014/main" id="{689196B6-92BE-9DE4-C03A-BC7E4D0F7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321" y="6861048"/>
            <a:ext cx="3025890" cy="2612945"/>
          </a:xfrm>
          <a:prstGeom prst="rect">
            <a:avLst/>
          </a:prstGeom>
        </p:spPr>
      </p:pic>
      <p:sp>
        <p:nvSpPr>
          <p:cNvPr id="20" name="TextBox 7">
            <a:extLst>
              <a:ext uri="{FF2B5EF4-FFF2-40B4-BE49-F238E27FC236}">
                <a16:creationId xmlns:a16="http://schemas.microsoft.com/office/drawing/2014/main" id="{C5710965-E0AC-84D2-9821-BCF9B6349602}"/>
              </a:ext>
            </a:extLst>
          </p:cNvPr>
          <p:cNvSpPr txBox="1"/>
          <p:nvPr/>
        </p:nvSpPr>
        <p:spPr>
          <a:xfrm>
            <a:off x="1341585" y="7182242"/>
            <a:ext cx="4216983" cy="2269980"/>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Predict cluster membership of new data points</a:t>
            </a:r>
          </a:p>
          <a:p>
            <a:pPr>
              <a:lnSpc>
                <a:spcPts val="4480"/>
              </a:lnSpc>
            </a:pPr>
            <a:endParaRPr lang="en-US" sz="2800" dirty="0">
              <a:solidFill>
                <a:srgbClr val="404040"/>
              </a:solidFill>
              <a:latin typeface="Now"/>
            </a:endParaRPr>
          </a:p>
        </p:txBody>
      </p:sp>
      <p:pic>
        <p:nvPicPr>
          <p:cNvPr id="22" name="Picture 21" descr="A diagram of a network&#10;&#10;Description automatically generated">
            <a:extLst>
              <a:ext uri="{FF2B5EF4-FFF2-40B4-BE49-F238E27FC236}">
                <a16:creationId xmlns:a16="http://schemas.microsoft.com/office/drawing/2014/main" id="{13B48B4E-E111-40B7-FE78-E7C6A0C1DFC9}"/>
              </a:ext>
            </a:extLst>
          </p:cNvPr>
          <p:cNvPicPr>
            <a:picLocks noChangeAspect="1"/>
          </p:cNvPicPr>
          <p:nvPr/>
        </p:nvPicPr>
        <p:blipFill rotWithShape="1">
          <a:blip r:embed="rId4">
            <a:extLst>
              <a:ext uri="{28A0092B-C50C-407E-A947-70E740481C1C}">
                <a14:useLocalDpi xmlns:a14="http://schemas.microsoft.com/office/drawing/2010/main" val="0"/>
              </a:ext>
            </a:extLst>
          </a:blip>
          <a:srcRect l="12450" t="51371" r="17495" b="3244"/>
          <a:stretch/>
        </p:blipFill>
        <p:spPr>
          <a:xfrm>
            <a:off x="10822442" y="7182242"/>
            <a:ext cx="5196668" cy="2269980"/>
          </a:xfrm>
          <a:prstGeom prst="rect">
            <a:avLst/>
          </a:prstGeom>
        </p:spPr>
      </p:pic>
      <p:sp>
        <p:nvSpPr>
          <p:cNvPr id="13" name="Freeform 4">
            <a:extLst>
              <a:ext uri="{FF2B5EF4-FFF2-40B4-BE49-F238E27FC236}">
                <a16:creationId xmlns:a16="http://schemas.microsoft.com/office/drawing/2014/main" id="{2DDC951C-D882-A477-1C6A-91C3DAB09BED}"/>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5" name="TextBox 6">
            <a:extLst>
              <a:ext uri="{FF2B5EF4-FFF2-40B4-BE49-F238E27FC236}">
                <a16:creationId xmlns:a16="http://schemas.microsoft.com/office/drawing/2014/main" id="{DDD90C67-F53C-E12C-B300-6039DCC8BF95}"/>
              </a:ext>
            </a:extLst>
          </p:cNvPr>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pic>
        <p:nvPicPr>
          <p:cNvPr id="21" name="Picture 20" descr="A blue and black logo&#10;&#10;Description automatically generated">
            <a:extLst>
              <a:ext uri="{FF2B5EF4-FFF2-40B4-BE49-F238E27FC236}">
                <a16:creationId xmlns:a16="http://schemas.microsoft.com/office/drawing/2014/main" id="{80A880A3-2B37-BBC5-1DE9-DF122E80A422}"/>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4761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Rectangle 12">
            <a:extLst>
              <a:ext uri="{FF2B5EF4-FFF2-40B4-BE49-F238E27FC236}">
                <a16:creationId xmlns:a16="http://schemas.microsoft.com/office/drawing/2014/main" id="{BEF81B49-D75D-470E-ABF8-F3945FE57546}"/>
              </a:ext>
            </a:extLst>
          </p:cNvPr>
          <p:cNvSpPr/>
          <p:nvPr/>
        </p:nvSpPr>
        <p:spPr>
          <a:xfrm>
            <a:off x="0" y="4457700"/>
            <a:ext cx="18287999" cy="5829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371600" y="1080000"/>
            <a:ext cx="137124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CORRELATION ≠ CAUSATION</a:t>
            </a:r>
          </a:p>
        </p:txBody>
      </p:sp>
      <p:sp>
        <p:nvSpPr>
          <p:cNvPr id="7" name="TextBox 7"/>
          <p:cNvSpPr txBox="1"/>
          <p:nvPr/>
        </p:nvSpPr>
        <p:spPr>
          <a:xfrm>
            <a:off x="1349829" y="2873828"/>
            <a:ext cx="15240000" cy="109228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One of the goals of modelling is to discover relationships between predictor and outcome variables. </a:t>
            </a:r>
          </a:p>
        </p:txBody>
      </p:sp>
      <p:pic>
        <p:nvPicPr>
          <p:cNvPr id="10" name="Picture 9" descr="A graph with black lines and red lines&#10;&#10;Description automatically generated">
            <a:extLst>
              <a:ext uri="{FF2B5EF4-FFF2-40B4-BE49-F238E27FC236}">
                <a16:creationId xmlns:a16="http://schemas.microsoft.com/office/drawing/2014/main" id="{9F81A0E0-070F-9A72-267B-BB3C2582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233" y="5197822"/>
            <a:ext cx="8608808" cy="4349055"/>
          </a:xfrm>
          <a:prstGeom prst="rect">
            <a:avLst/>
          </a:prstGeom>
        </p:spPr>
      </p:pic>
      <p:sp>
        <p:nvSpPr>
          <p:cNvPr id="11" name="TextBox 7">
            <a:extLst>
              <a:ext uri="{FF2B5EF4-FFF2-40B4-BE49-F238E27FC236}">
                <a16:creationId xmlns:a16="http://schemas.microsoft.com/office/drawing/2014/main" id="{BC28F582-E057-DEAF-D9A2-12DBA6DECB92}"/>
              </a:ext>
            </a:extLst>
          </p:cNvPr>
          <p:cNvSpPr txBox="1"/>
          <p:nvPr/>
        </p:nvSpPr>
        <p:spPr>
          <a:xfrm>
            <a:off x="1371600" y="5076866"/>
            <a:ext cx="6705600" cy="3983976"/>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However, modelling is </a:t>
            </a:r>
            <a:r>
              <a:rPr lang="en-US" sz="2800" b="1" dirty="0">
                <a:solidFill>
                  <a:srgbClr val="404040"/>
                </a:solidFill>
                <a:latin typeface="Montserrat" panose="00000500000000000000" pitchFamily="2" charset="0"/>
              </a:rPr>
              <a:t>not primarily concerned with causality</a:t>
            </a:r>
            <a:r>
              <a:rPr lang="en-US" sz="2800" dirty="0">
                <a:solidFill>
                  <a:srgbClr val="404040"/>
                </a:solidFill>
                <a:latin typeface="Montserrat" panose="00000500000000000000" pitchFamily="2" charset="0"/>
              </a:rPr>
              <a:t>.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In other words, if our model shows that a relationship exists, that does not mean the relationship is causal. </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56537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752600" y="810622"/>
            <a:ext cx="13712416" cy="957955"/>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QUESTION OF CAUSALITY</a:t>
            </a:r>
          </a:p>
        </p:txBody>
      </p:sp>
      <p:sp>
        <p:nvSpPr>
          <p:cNvPr id="7" name="TextBox 7"/>
          <p:cNvSpPr txBox="1"/>
          <p:nvPr/>
        </p:nvSpPr>
        <p:spPr>
          <a:xfrm>
            <a:off x="1526085" y="2705100"/>
            <a:ext cx="15235829" cy="5715219"/>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panose="00000500000000000000" pitchFamily="2" charset="0"/>
              </a:rPr>
              <a:t>Where does this leave us?</a:t>
            </a:r>
            <a:endParaRPr lang="pt-PT"/>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Formally, causality can only be inferred in the statistical framework of causal inference (which we will not go into).  </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b="1" dirty="0">
                <a:solidFill>
                  <a:srgbClr val="404040"/>
                </a:solidFill>
                <a:latin typeface="Montserrat"/>
              </a:rPr>
              <a:t>Mode of action </a:t>
            </a:r>
            <a:r>
              <a:rPr lang="en-US" sz="2800" dirty="0">
                <a:solidFill>
                  <a:srgbClr val="404040"/>
                </a:solidFill>
                <a:latin typeface="Montserrat"/>
              </a:rPr>
              <a:t>is vital. If A causes B, how so? And does that make sense in the framework of existing domain knowledge?  -&gt; Domain experts</a:t>
            </a:r>
          </a:p>
          <a:p>
            <a:pPr marL="345440" lvl="1">
              <a:lnSpc>
                <a:spcPts val="4480"/>
              </a:lnSpc>
            </a:pPr>
            <a:endParaRPr lang="en-US" sz="2800" dirty="0">
              <a:solidFill>
                <a:srgbClr val="404040"/>
              </a:solidFill>
              <a:latin typeface="Montserrat" panose="00000500000000000000" pitchFamily="2" charset="0"/>
            </a:endParaRPr>
          </a:p>
          <a:p>
            <a:pPr marL="345440" lvl="1">
              <a:lnSpc>
                <a:spcPts val="4480"/>
              </a:lnSpc>
            </a:pPr>
            <a:r>
              <a:rPr lang="en-US" sz="2800" dirty="0">
                <a:solidFill>
                  <a:srgbClr val="404040"/>
                </a:solidFill>
                <a:latin typeface="Montserrat" panose="00000500000000000000" pitchFamily="2" charset="0"/>
              </a:rPr>
              <a:t>Causality can be shown by gathering convergent evidence from different lines of inquiry and direct cause-effect experiments (animal and cell culture studies). </a:t>
            </a:r>
          </a:p>
        </p:txBody>
      </p:sp>
      <p:sp>
        <p:nvSpPr>
          <p:cNvPr id="8" name="Freeform 4">
            <a:extLst>
              <a:ext uri="{FF2B5EF4-FFF2-40B4-BE49-F238E27FC236}">
                <a16:creationId xmlns:a16="http://schemas.microsoft.com/office/drawing/2014/main" id="{022BC7D2-79C8-7FF2-857B-4827D4A63526}"/>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9" name="Picture 8" descr="A blue and black logo&#10;&#10;Description automatically generated">
            <a:extLst>
              <a:ext uri="{FF2B5EF4-FFF2-40B4-BE49-F238E27FC236}">
                <a16:creationId xmlns:a16="http://schemas.microsoft.com/office/drawing/2014/main" id="{015801D3-494A-F640-0162-D3C040C9E0D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1732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45323" y="2571095"/>
            <a:ext cx="14325600" cy="4401205"/>
          </a:xfrm>
          <a:prstGeom prst="rect">
            <a:avLst/>
          </a:prstGeom>
          <a:noFill/>
        </p:spPr>
        <p:txBody>
          <a:bodyPr wrap="square" rtlCol="0">
            <a:spAutoFit/>
          </a:bodyPr>
          <a:lstStyle/>
          <a:p>
            <a:r>
              <a:rPr lang="en-US" sz="2800" dirty="0">
                <a:latin typeface="Montserrat" pitchFamily="2" charset="77"/>
              </a:rPr>
              <a:t>In large population study you find a subpopulation of people who complain of fatigue and joint aches. The same people later develop oral problems such as bleeding gums and loosing teeth. </a:t>
            </a:r>
          </a:p>
          <a:p>
            <a:endParaRPr lang="en-US" sz="2800" dirty="0">
              <a:latin typeface="Montserrat" pitchFamily="2" charset="77"/>
            </a:endParaRPr>
          </a:p>
          <a:p>
            <a:r>
              <a:rPr lang="en-US" sz="2800" dirty="0">
                <a:latin typeface="Montserrat" pitchFamily="2" charset="77"/>
              </a:rPr>
              <a:t>Do you expect that treatment of the joint pain will lead to less oral symptoms later?</a:t>
            </a:r>
          </a:p>
          <a:p>
            <a:endParaRPr lang="en-US" sz="2800" dirty="0">
              <a:latin typeface="Montserrat" pitchFamily="2" charset="77"/>
            </a:endParaRPr>
          </a:p>
          <a:p>
            <a:r>
              <a:rPr lang="en-US" sz="2800" dirty="0">
                <a:latin typeface="Montserrat" pitchFamily="2" charset="77"/>
              </a:rPr>
              <a:t>Does joint pain cause oral problems?</a:t>
            </a:r>
          </a:p>
          <a:p>
            <a:pPr algn="ctr"/>
            <a:endParaRPr lang="en-US" sz="2800" dirty="0">
              <a:latin typeface="Montserrat" pitchFamily="2" charset="77"/>
            </a:endParaRPr>
          </a:p>
          <a:p>
            <a:r>
              <a:rPr lang="en-US" sz="2800" dirty="0">
                <a:latin typeface="Montserrat" pitchFamily="2" charset="77"/>
              </a:rPr>
              <a:t>Hint: Your population data is from 13</a:t>
            </a:r>
            <a:r>
              <a:rPr lang="en-US" sz="2800" baseline="30000" dirty="0">
                <a:latin typeface="Montserrat" pitchFamily="2" charset="77"/>
              </a:rPr>
              <a:t>th</a:t>
            </a:r>
            <a:r>
              <a:rPr lang="en-US" sz="2800" dirty="0">
                <a:latin typeface="Montserrat" pitchFamily="2" charset="77"/>
              </a:rPr>
              <a:t> century sailors.</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54586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a:extLst>
              <a:ext uri="{FF2B5EF4-FFF2-40B4-BE49-F238E27FC236}">
                <a16:creationId xmlns:a16="http://schemas.microsoft.com/office/drawing/2014/main" id="{37FC3143-A41C-2B53-B168-08654FCA17AC}"/>
              </a:ext>
            </a:extLst>
          </p:cNvPr>
          <p:cNvSpPr/>
          <p:nvPr/>
        </p:nvSpPr>
        <p:spPr>
          <a:xfrm>
            <a:off x="13656427" y="4451294"/>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742706" y="1044558"/>
            <a:ext cx="10802587"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OVERVIEW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rgbClr val="404040"/>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4" name="Rectangle 33">
            <a:extLst>
              <a:ext uri="{FF2B5EF4-FFF2-40B4-BE49-F238E27FC236}">
                <a16:creationId xmlns:a16="http://schemas.microsoft.com/office/drawing/2014/main" id="{40C08CA7-8525-32DA-B7FF-92DFF6D5D331}"/>
              </a:ext>
            </a:extLst>
          </p:cNvPr>
          <p:cNvSpPr txBox="1"/>
          <p:nvPr/>
        </p:nvSpPr>
        <p:spPr>
          <a:xfrm>
            <a:off x="13798788" y="5372100"/>
            <a:ext cx="342241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 name="Rectangle 33">
            <a:extLst>
              <a:ext uri="{FF2B5EF4-FFF2-40B4-BE49-F238E27FC236}">
                <a16:creationId xmlns:a16="http://schemas.microsoft.com/office/drawing/2014/main" id="{2AA0B4B4-E5A0-19F8-345E-9185C88FC30B}"/>
              </a:ext>
            </a:extLst>
          </p:cNvPr>
          <p:cNvSpPr txBox="1"/>
          <p:nvPr/>
        </p:nvSpPr>
        <p:spPr>
          <a:xfrm>
            <a:off x="10037150" y="5384461"/>
            <a:ext cx="260968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pic>
        <p:nvPicPr>
          <p:cNvPr id="25" name="Picture 24" descr="A blue and black logo&#10;&#10;Description automatically generated">
            <a:extLst>
              <a:ext uri="{FF2B5EF4-FFF2-40B4-BE49-F238E27FC236}">
                <a16:creationId xmlns:a16="http://schemas.microsoft.com/office/drawing/2014/main" id="{7D5496C6-6552-E96D-83E6-C686EE880E85}"/>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576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96886" y="3453002"/>
            <a:ext cx="14782800" cy="2604752"/>
          </a:xfrm>
          <a:prstGeom prst="rect">
            <a:avLst/>
          </a:prstGeom>
          <a:noFill/>
        </p:spPr>
        <p:txBody>
          <a:bodyPr wrap="square" lIns="91440" tIns="45720" rIns="91440" bIns="45720" rtlCol="0" anchor="t">
            <a:spAutoFit/>
          </a:bodyPr>
          <a:lstStyle/>
          <a:p>
            <a:pPr marL="457200" indent="-457200">
              <a:lnSpc>
                <a:spcPct val="150000"/>
              </a:lnSpc>
              <a:buFont typeface="Arial" panose="020B0604020202020204" pitchFamily="34" charset="0"/>
              <a:buChar char="•"/>
            </a:pPr>
            <a:r>
              <a:rPr lang="en-US" sz="2800" dirty="0">
                <a:latin typeface="Montserrat" panose="00000500000000000000" pitchFamily="2" charset="0"/>
              </a:rPr>
              <a:t>What is your main take away from today? </a:t>
            </a:r>
          </a:p>
          <a:p>
            <a:pPr marL="457200" indent="-457200">
              <a:lnSpc>
                <a:spcPct val="150000"/>
              </a:lnSpc>
              <a:buFont typeface="Arial" panose="020B0604020202020204" pitchFamily="34" charset="0"/>
              <a:buChar char="•"/>
            </a:pPr>
            <a:r>
              <a:rPr lang="en-US" sz="2800" dirty="0">
                <a:latin typeface="Montserrat" panose="00000500000000000000" pitchFamily="2" charset="0"/>
              </a:rPr>
              <a:t>How does it change your perspective on Data Science? </a:t>
            </a:r>
          </a:p>
          <a:p>
            <a:pPr marL="457200" indent="-457200">
              <a:lnSpc>
                <a:spcPct val="150000"/>
              </a:lnSpc>
              <a:buFont typeface="Arial" panose="020B0604020202020204" pitchFamily="34" charset="0"/>
              <a:buChar char="•"/>
            </a:pPr>
            <a:r>
              <a:rPr lang="en-US" sz="2800" dirty="0">
                <a:latin typeface="Montserrat"/>
              </a:rPr>
              <a:t>How do you think your future relationship to Data Science will be?</a:t>
            </a:r>
          </a:p>
          <a:p>
            <a:pPr marL="457200" indent="-457200">
              <a:lnSpc>
                <a:spcPct val="150000"/>
              </a:lnSpc>
              <a:buFont typeface="Arial" panose="020B0604020202020204" pitchFamily="34" charset="0"/>
              <a:buChar char="•"/>
            </a:pPr>
            <a:r>
              <a:rPr lang="en-US" sz="2800" dirty="0">
                <a:latin typeface="Montserrat"/>
              </a:rPr>
              <a:t>In what ways can you incorporate Data Science thinking into your teaching?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45F1E998-919C-4CAE-A7D8-11F558AB2F83}"/>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9863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E55B9-EFD7-8FAD-66DB-DF171EB0646B}"/>
              </a:ext>
            </a:extLst>
          </p:cNvPr>
          <p:cNvSpPr txBox="1"/>
          <p:nvPr/>
        </p:nvSpPr>
        <p:spPr>
          <a:xfrm>
            <a:off x="2667000" y="2019300"/>
            <a:ext cx="12192000" cy="2862322"/>
          </a:xfrm>
          <a:prstGeom prst="rect">
            <a:avLst/>
          </a:prstGeom>
          <a:noFill/>
        </p:spPr>
        <p:txBody>
          <a:bodyPr wrap="square" rtlCol="0">
            <a:spAutoFit/>
          </a:bodyPr>
          <a:lstStyle/>
          <a:p>
            <a:r>
              <a:rPr lang="en-US" sz="3600" dirty="0"/>
              <a:t>Nice slides with resources from </a:t>
            </a:r>
            <a:r>
              <a:rPr lang="en-US" sz="3600" dirty="0" err="1"/>
              <a:t>Thilde</a:t>
            </a:r>
            <a:endParaRPr lang="en-US" sz="3600" dirty="0"/>
          </a:p>
          <a:p>
            <a:endParaRPr lang="en-US" sz="3600" dirty="0"/>
          </a:p>
          <a:p>
            <a:r>
              <a:rPr lang="en-US" sz="3600" dirty="0"/>
              <a:t>Links to awesome resources</a:t>
            </a:r>
          </a:p>
          <a:p>
            <a:endParaRPr lang="en-US" sz="3600" dirty="0"/>
          </a:p>
          <a:p>
            <a:r>
              <a:rPr lang="en-US" sz="3600" dirty="0"/>
              <a:t>Also check the </a:t>
            </a:r>
            <a:r>
              <a:rPr lang="en-US" sz="3600" dirty="0" err="1"/>
              <a:t>absalon</a:t>
            </a:r>
            <a:r>
              <a:rPr lang="en-US" sz="3600" dirty="0"/>
              <a:t> course room</a:t>
            </a:r>
            <a:endParaRPr lang="en-GB" sz="3600" dirty="0"/>
          </a:p>
        </p:txBody>
      </p:sp>
      <p:pic>
        <p:nvPicPr>
          <p:cNvPr id="3" name="Picture 2" descr="A blue and black logo&#10;&#10;Description automatically generated">
            <a:extLst>
              <a:ext uri="{FF2B5EF4-FFF2-40B4-BE49-F238E27FC236}">
                <a16:creationId xmlns:a16="http://schemas.microsoft.com/office/drawing/2014/main" id="{61FCE9F1-41D9-972E-2F92-7D55CC5AB1E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8823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Freeform 3"/>
          <p:cNvSpPr/>
          <p:nvPr/>
        </p:nvSpPr>
        <p:spPr>
          <a:xfrm>
            <a:off x="1" y="0"/>
            <a:ext cx="18288000" cy="3092530"/>
          </a:xfrm>
          <a:custGeom>
            <a:avLst/>
            <a:gdLst/>
            <a:ahLst/>
            <a:cxnLst/>
            <a:rect l="l" t="t" r="r" b="b"/>
            <a:pathLst>
              <a:path w="4936713" h="631163">
                <a:moveTo>
                  <a:pt x="0" y="0"/>
                </a:moveTo>
                <a:lnTo>
                  <a:pt x="4936713" y="0"/>
                </a:lnTo>
                <a:lnTo>
                  <a:pt x="4936713" y="631163"/>
                </a:lnTo>
                <a:lnTo>
                  <a:pt x="0" y="631163"/>
                </a:lnTo>
                <a:close/>
              </a:path>
            </a:pathLst>
          </a:custGeom>
          <a:solidFill>
            <a:srgbClr val="D3D9E2"/>
          </a:solidFill>
        </p:spPr>
        <p:txBody>
          <a:bodyPr/>
          <a:lstStyle/>
          <a:p>
            <a:endParaRPr lang="en-DK"/>
          </a:p>
        </p:txBody>
      </p:sp>
      <p:sp>
        <p:nvSpPr>
          <p:cNvPr id="7" name="TextBox 7"/>
          <p:cNvSpPr txBox="1"/>
          <p:nvPr/>
        </p:nvSpPr>
        <p:spPr>
          <a:xfrm>
            <a:off x="6263505" y="1080000"/>
            <a:ext cx="5760990" cy="1111010"/>
          </a:xfrm>
          <a:prstGeom prst="rect">
            <a:avLst/>
          </a:prstGeom>
        </p:spPr>
        <p:txBody>
          <a:bodyPr wrap="square" lIns="0" tIns="0" rIns="0" bIns="0" rtlCol="0" anchor="t">
            <a:spAutoFit/>
          </a:bodyPr>
          <a:lstStyle/>
          <a:p>
            <a:pPr>
              <a:lnSpc>
                <a:spcPts val="8697"/>
              </a:lnSpc>
              <a:spcBef>
                <a:spcPct val="0"/>
              </a:spcBef>
            </a:pPr>
            <a:r>
              <a:rPr lang="en-US" sz="7129" dirty="0">
                <a:solidFill>
                  <a:srgbClr val="404040"/>
                </a:solidFill>
                <a:latin typeface="Now Bold"/>
              </a:rPr>
              <a:t>THANK YOU</a:t>
            </a:r>
          </a:p>
        </p:txBody>
      </p:sp>
      <p:pic>
        <p:nvPicPr>
          <p:cNvPr id="8" name="Picture 7" descr="A toy character next to another toy&#10;&#10;Description automatically generated">
            <a:extLst>
              <a:ext uri="{FF2B5EF4-FFF2-40B4-BE49-F238E27FC236}">
                <a16:creationId xmlns:a16="http://schemas.microsoft.com/office/drawing/2014/main" id="{AE0F6ABB-4E98-23CC-2266-C0A36B27F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73" y="3848100"/>
            <a:ext cx="7687653" cy="5765740"/>
          </a:xfrm>
          <a:prstGeom prst="rect">
            <a:avLst/>
          </a:prstGeom>
        </p:spPr>
      </p:pic>
      <p:pic>
        <p:nvPicPr>
          <p:cNvPr id="6" name="Picture 5" descr="A blue and black logo&#10;&#10;Description automatically generated">
            <a:extLst>
              <a:ext uri="{FF2B5EF4-FFF2-40B4-BE49-F238E27FC236}">
                <a16:creationId xmlns:a16="http://schemas.microsoft.com/office/drawing/2014/main" id="{4DFC42B7-6B28-C805-1387-F46107384F55}"/>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13487400" y="652384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559968" y="1044759"/>
            <a:ext cx="11168063"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FINAL PART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D9D9D9"/>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D9D9D9"/>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lumMod val="85000"/>
            </a:schemeClr>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lumMod val="85000"/>
            </a:schemeClr>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D9D9D9"/>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sp>
        <p:nvSpPr>
          <p:cNvPr id="3" name="Rectangle 33">
            <a:extLst>
              <a:ext uri="{FF2B5EF4-FFF2-40B4-BE49-F238E27FC236}">
                <a16:creationId xmlns:a16="http://schemas.microsoft.com/office/drawing/2014/main" id="{899C2D26-410C-B2B4-0E82-282D16757A9C}"/>
              </a:ext>
            </a:extLst>
          </p:cNvPr>
          <p:cNvSpPr txBox="1"/>
          <p:nvPr/>
        </p:nvSpPr>
        <p:spPr>
          <a:xfrm>
            <a:off x="13798788" y="5384461"/>
            <a:ext cx="342241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pic>
        <p:nvPicPr>
          <p:cNvPr id="4" name="Picture 3" descr="A blue and black logo&#10;&#10;Description automatically generated">
            <a:extLst>
              <a:ext uri="{FF2B5EF4-FFF2-40B4-BE49-F238E27FC236}">
                <a16:creationId xmlns:a16="http://schemas.microsoft.com/office/drawing/2014/main" id="{C51E8BFB-02D0-5BFD-7A67-F8C81852F999}"/>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49815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10A668-9617-1A52-9DC4-F397CD304D6D}"/>
              </a:ext>
            </a:extLst>
          </p:cNvPr>
          <p:cNvSpPr/>
          <p:nvPr/>
        </p:nvSpPr>
        <p:spPr>
          <a:xfrm>
            <a:off x="9905999" y="0"/>
            <a:ext cx="8543365"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4"/>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485898" y="1080000"/>
            <a:ext cx="7353302"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EVALUATION</a:t>
            </a:r>
          </a:p>
        </p:txBody>
      </p:sp>
      <p:sp>
        <p:nvSpPr>
          <p:cNvPr id="7" name="TextBox 7"/>
          <p:cNvSpPr txBox="1"/>
          <p:nvPr/>
        </p:nvSpPr>
        <p:spPr>
          <a:xfrm>
            <a:off x="1165379" y="2742476"/>
            <a:ext cx="7521421" cy="4001224"/>
          </a:xfrm>
          <a:prstGeom prst="rect">
            <a:avLst/>
          </a:prstGeom>
        </p:spPr>
        <p:txBody>
          <a:bodyPr wrap="square" lIns="0" tIns="0" rIns="0" bIns="0" rtlCol="0" anchor="t">
            <a:spAutoFit/>
          </a:bodyPr>
          <a:lstStyle/>
          <a:p>
            <a:pPr marL="690881" lvl="1" indent="-345440">
              <a:lnSpc>
                <a:spcPts val="4480"/>
              </a:lnSpc>
              <a:buFont typeface="Arial"/>
              <a:buChar char="•"/>
            </a:pPr>
            <a:r>
              <a:rPr lang="en-US" sz="2800" dirty="0">
                <a:solidFill>
                  <a:srgbClr val="404040"/>
                </a:solidFill>
                <a:latin typeface="Montserrat" panose="00000500000000000000" pitchFamily="2" charset="0"/>
              </a:rPr>
              <a:t>How do we measure performance?</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How far can we trust the results we have obtained? </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What do the results mean?</a:t>
            </a:r>
          </a:p>
          <a:p>
            <a:pPr>
              <a:lnSpc>
                <a:spcPts val="4480"/>
              </a:lnSpc>
            </a:pPr>
            <a:endParaRPr lang="en-US" sz="2800" dirty="0">
              <a:solidFill>
                <a:srgbClr val="404040"/>
              </a:solidFill>
              <a:latin typeface="Now"/>
            </a:endParaRPr>
          </a:p>
        </p:txBody>
      </p:sp>
      <p:pic>
        <p:nvPicPr>
          <p:cNvPr id="9" name="Picture 8" descr="A graph with black dots and a blue line&#10;&#10;Description automatically generated">
            <a:extLst>
              <a:ext uri="{FF2B5EF4-FFF2-40B4-BE49-F238E27FC236}">
                <a16:creationId xmlns:a16="http://schemas.microsoft.com/office/drawing/2014/main" id="{2A51D4DF-FB4F-D6BC-936A-7D41D2B4DB9A}"/>
              </a:ext>
            </a:extLst>
          </p:cNvPr>
          <p:cNvPicPr>
            <a:picLocks noChangeAspect="1"/>
          </p:cNvPicPr>
          <p:nvPr/>
        </p:nvPicPr>
        <p:blipFill rotWithShape="1">
          <a:blip r:embed="rId3">
            <a:extLst>
              <a:ext uri="{28A0092B-C50C-407E-A947-70E740481C1C}">
                <a14:useLocalDpi xmlns:a14="http://schemas.microsoft.com/office/drawing/2010/main" val="0"/>
              </a:ext>
            </a:extLst>
          </a:blip>
          <a:srcRect l="11412" b="5845"/>
          <a:stretch/>
        </p:blipFill>
        <p:spPr>
          <a:xfrm>
            <a:off x="10451843" y="1028425"/>
            <a:ext cx="5848347" cy="4504703"/>
          </a:xfrm>
          <a:prstGeom prst="rect">
            <a:avLst/>
          </a:prstGeom>
        </p:spPr>
      </p:pic>
      <p:pic>
        <p:nvPicPr>
          <p:cNvPr id="12" name="Picture 11" descr="A graph of a positive rate&#10;&#10;Description automatically generated">
            <a:extLst>
              <a:ext uri="{FF2B5EF4-FFF2-40B4-BE49-F238E27FC236}">
                <a16:creationId xmlns:a16="http://schemas.microsoft.com/office/drawing/2014/main" id="{7050E9BB-AF50-5090-88C4-3124B8928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76162" y="4491600"/>
            <a:ext cx="4810298" cy="4504703"/>
          </a:xfrm>
          <a:prstGeom prst="rect">
            <a:avLst/>
          </a:prstGeom>
        </p:spPr>
      </p:pic>
      <p:sp>
        <p:nvSpPr>
          <p:cNvPr id="13" name="Rectangle 12">
            <a:extLst>
              <a:ext uri="{FF2B5EF4-FFF2-40B4-BE49-F238E27FC236}">
                <a16:creationId xmlns:a16="http://schemas.microsoft.com/office/drawing/2014/main" id="{632095C1-F6A0-B800-300E-A65788B09CE1}"/>
              </a:ext>
            </a:extLst>
          </p:cNvPr>
          <p:cNvSpPr/>
          <p:nvPr/>
        </p:nvSpPr>
        <p:spPr>
          <a:xfrm>
            <a:off x="10147042" y="83974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4E70F0F-5941-1E9F-E27E-1A7863D7D976}"/>
              </a:ext>
            </a:extLst>
          </p:cNvPr>
          <p:cNvSpPr/>
          <p:nvPr/>
        </p:nvSpPr>
        <p:spPr>
          <a:xfrm>
            <a:off x="10139451" y="5123882"/>
            <a:ext cx="417133"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ue and black logo&#10;&#10;Description automatically generated">
            <a:extLst>
              <a:ext uri="{FF2B5EF4-FFF2-40B4-BE49-F238E27FC236}">
                <a16:creationId xmlns:a16="http://schemas.microsoft.com/office/drawing/2014/main" id="{38607FCB-7904-46CE-9865-A9A545C51D8C}"/>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285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758616" y="1080000"/>
            <a:ext cx="8115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PERFORMANCE</a:t>
            </a:r>
          </a:p>
        </p:txBody>
      </p:sp>
      <p:sp>
        <p:nvSpPr>
          <p:cNvPr id="7" name="TextBox 7"/>
          <p:cNvSpPr txBox="1"/>
          <p:nvPr/>
        </p:nvSpPr>
        <p:spPr>
          <a:xfrm>
            <a:off x="1446067" y="2781300"/>
            <a:ext cx="8877299" cy="573246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What is a good model?</a:t>
            </a:r>
          </a:p>
          <a:p>
            <a:pPr marL="345441" lvl="1">
              <a:lnSpc>
                <a:spcPts val="4480"/>
              </a:lnSpc>
            </a:pP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fit the data?</a:t>
            </a:r>
          </a:p>
          <a:p>
            <a:pPr marL="1259841" lvl="2" indent="-457200">
              <a:lnSpc>
                <a:spcPts val="4480"/>
              </a:lnSpc>
              <a:buFont typeface="Arial" panose="020B0604020202020204" pitchFamily="34" charset="0"/>
              <a:buChar char="•"/>
            </a:pPr>
            <a:r>
              <a:rPr lang="en-US" sz="2600" dirty="0">
                <a:latin typeface="Montserrat" panose="00000500000000000000" pitchFamily="2" charset="0"/>
              </a:rPr>
              <a:t>Criteria depend on model type</a:t>
            </a:r>
            <a:br>
              <a:rPr lang="en-US" sz="2800" dirty="0">
                <a:latin typeface="Montserrat" panose="00000500000000000000" pitchFamily="2" charset="0"/>
              </a:rPr>
            </a:b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perform the task (i.e. classification)? </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Accuracy, AUC, precision, recall</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Goodness of clustering (silhouette, BIC, </a:t>
            </a:r>
            <a:r>
              <a:rPr lang="en-US" sz="2600" dirty="0" err="1">
                <a:solidFill>
                  <a:srgbClr val="404040"/>
                </a:solidFill>
                <a:latin typeface="Montserrat" panose="00000500000000000000" pitchFamily="2" charset="0"/>
              </a:rPr>
              <a:t>ect</a:t>
            </a:r>
            <a:r>
              <a:rPr lang="en-US" sz="2600" dirty="0">
                <a:solidFill>
                  <a:srgbClr val="404040"/>
                </a:solidFill>
                <a:latin typeface="Montserrat" panose="00000500000000000000" pitchFamily="2" charset="0"/>
              </a:rPr>
              <a:t>)</a:t>
            </a:r>
          </a:p>
          <a:p>
            <a:pPr>
              <a:lnSpc>
                <a:spcPts val="4480"/>
              </a:lnSpc>
            </a:pPr>
            <a:endParaRPr lang="en-US" sz="2800" dirty="0">
              <a:solidFill>
                <a:srgbClr val="404040"/>
              </a:solidFill>
              <a:latin typeface="Now"/>
            </a:endParaRPr>
          </a:p>
        </p:txBody>
      </p:sp>
      <p:pic>
        <p:nvPicPr>
          <p:cNvPr id="9" name="Picture 8" descr="A diagram of a model&#10;&#10;Description automatically generated with medium confidence">
            <a:extLst>
              <a:ext uri="{FF2B5EF4-FFF2-40B4-BE49-F238E27FC236}">
                <a16:creationId xmlns:a16="http://schemas.microsoft.com/office/drawing/2014/main" id="{FFD5F40E-37A4-08D6-26DA-4D17C2D990B1}"/>
              </a:ext>
            </a:extLst>
          </p:cNvPr>
          <p:cNvPicPr>
            <a:picLocks noChangeAspect="1"/>
          </p:cNvPicPr>
          <p:nvPr/>
        </p:nvPicPr>
        <p:blipFill rotWithShape="1">
          <a:blip r:embed="rId3">
            <a:extLst>
              <a:ext uri="{28A0092B-C50C-407E-A947-70E740481C1C}">
                <a14:useLocalDpi xmlns:a14="http://schemas.microsoft.com/office/drawing/2010/main" val="0"/>
              </a:ext>
            </a:extLst>
          </a:blip>
          <a:srcRect t="56439" r="50000"/>
          <a:stretch/>
        </p:blipFill>
        <p:spPr>
          <a:xfrm>
            <a:off x="11698433" y="2012338"/>
            <a:ext cx="5787733" cy="4580546"/>
          </a:xfrm>
          <a:prstGeom prst="rect">
            <a:avLst/>
          </a:prstGeom>
        </p:spPr>
      </p:pic>
      <p:pic>
        <p:nvPicPr>
          <p:cNvPr id="13" name="Picture 12">
            <a:extLst>
              <a:ext uri="{FF2B5EF4-FFF2-40B4-BE49-F238E27FC236}">
                <a16:creationId xmlns:a16="http://schemas.microsoft.com/office/drawing/2014/main" id="{664573E7-01FD-D898-58BB-446A05181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633" y="6663068"/>
            <a:ext cx="5330533" cy="2643945"/>
          </a:xfrm>
          <a:prstGeom prst="rect">
            <a:avLst/>
          </a:prstGeom>
        </p:spPr>
      </p:pic>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4756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389791" y="1080000"/>
            <a:ext cx="5696806" cy="996363"/>
          </a:xfrm>
          <a:prstGeom prst="rect">
            <a:avLst/>
          </a:prstGeom>
        </p:spPr>
        <p:txBody>
          <a:bodyPr wrap="square" lIns="0" tIns="0" rIns="0" bIns="0" rtlCol="0" anchor="t">
            <a:spAutoFit/>
          </a:bodyPr>
          <a:lstStyle/>
          <a:p>
            <a:pPr>
              <a:lnSpc>
                <a:spcPts val="7807"/>
              </a:lnSpc>
              <a:spcBef>
                <a:spcPct val="0"/>
              </a:spcBef>
            </a:pPr>
            <a:r>
              <a:rPr lang="en-US" sz="6399" dirty="0">
                <a:solidFill>
                  <a:srgbClr val="404040"/>
                </a:solidFill>
                <a:latin typeface="Now Bold"/>
              </a:rPr>
              <a:t>OVERFITTING</a:t>
            </a:r>
          </a:p>
        </p:txBody>
      </p:sp>
      <p:sp>
        <p:nvSpPr>
          <p:cNvPr id="7" name="TextBox 7"/>
          <p:cNvSpPr txBox="1"/>
          <p:nvPr/>
        </p:nvSpPr>
        <p:spPr>
          <a:xfrm>
            <a:off x="1432846" y="6519958"/>
            <a:ext cx="8143521" cy="3424142"/>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When a model follows the data too closely we get an effect known as overfitting.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We avoid this by splitting the data into training and evaluation sets.</a:t>
            </a:r>
          </a:p>
          <a:p>
            <a:pPr>
              <a:lnSpc>
                <a:spcPts val="4480"/>
              </a:lnSpc>
            </a:pPr>
            <a:endParaRPr lang="en-US" sz="2800" dirty="0">
              <a:solidFill>
                <a:srgbClr val="404040"/>
              </a:solidFill>
              <a:latin typeface="Now"/>
            </a:endParaRPr>
          </a:p>
        </p:txBody>
      </p:sp>
      <p:pic>
        <p:nvPicPr>
          <p:cNvPr id="12" name="Picture 11" descr="A diagram of a graph&#10;&#10;Description automatically generated">
            <a:extLst>
              <a:ext uri="{FF2B5EF4-FFF2-40B4-BE49-F238E27FC236}">
                <a16:creationId xmlns:a16="http://schemas.microsoft.com/office/drawing/2014/main" id="{C8085FED-D338-8B32-5697-5E1D23BE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91" y="2549003"/>
            <a:ext cx="8186576" cy="3356497"/>
          </a:xfrm>
          <a:prstGeom prst="rect">
            <a:avLst/>
          </a:prstGeom>
        </p:spPr>
      </p:pic>
      <p:sp>
        <p:nvSpPr>
          <p:cNvPr id="8" name="Rectangle: Rounded Corners 7">
            <a:extLst>
              <a:ext uri="{FF2B5EF4-FFF2-40B4-BE49-F238E27FC236}">
                <a16:creationId xmlns:a16="http://schemas.microsoft.com/office/drawing/2014/main" id="{835C704E-DF7B-0237-39B4-33032C20D988}"/>
              </a:ext>
            </a:extLst>
          </p:cNvPr>
          <p:cNvSpPr/>
          <p:nvPr/>
        </p:nvSpPr>
        <p:spPr>
          <a:xfrm>
            <a:off x="11734799" y="1234218"/>
            <a:ext cx="5163409" cy="162328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dirty="0">
                <a:latin typeface="Montserrat" panose="00000500000000000000" pitchFamily="2" charset="0"/>
              </a:rPr>
              <a:t>              </a:t>
            </a:r>
            <a:r>
              <a:rPr lang="en-GB" sz="3200" dirty="0">
                <a:solidFill>
                  <a:schemeClr val="tx1">
                    <a:lumMod val="85000"/>
                    <a:lumOff val="15000"/>
                  </a:schemeClr>
                </a:solidFill>
                <a:latin typeface="Montserrat" panose="00000500000000000000" pitchFamily="2" charset="0"/>
              </a:rPr>
              <a:t>Data</a:t>
            </a:r>
          </a:p>
        </p:txBody>
      </p:sp>
      <p:cxnSp>
        <p:nvCxnSpPr>
          <p:cNvPr id="11" name="Straight Connector 10">
            <a:extLst>
              <a:ext uri="{FF2B5EF4-FFF2-40B4-BE49-F238E27FC236}">
                <a16:creationId xmlns:a16="http://schemas.microsoft.com/office/drawing/2014/main" id="{F748FCE5-225E-F130-FD29-55140A6583E3}"/>
              </a:ext>
            </a:extLst>
          </p:cNvPr>
          <p:cNvCxnSpPr>
            <a:cxnSpLocks/>
          </p:cNvCxnSpPr>
          <p:nvPr/>
        </p:nvCxnSpPr>
        <p:spPr>
          <a:xfrm>
            <a:off x="15316200" y="1234218"/>
            <a:ext cx="0" cy="1623282"/>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Arrow: Down 13">
            <a:extLst>
              <a:ext uri="{FF2B5EF4-FFF2-40B4-BE49-F238E27FC236}">
                <a16:creationId xmlns:a16="http://schemas.microsoft.com/office/drawing/2014/main" id="{39FA67E6-FB0E-ABBB-61C1-81A66128ABBC}"/>
              </a:ext>
            </a:extLst>
          </p:cNvPr>
          <p:cNvSpPr/>
          <p:nvPr/>
        </p:nvSpPr>
        <p:spPr>
          <a:xfrm>
            <a:off x="158496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B2C4D662-011D-929B-7EEF-7ECB2AAE9F73}"/>
              </a:ext>
            </a:extLst>
          </p:cNvPr>
          <p:cNvSpPr/>
          <p:nvPr/>
        </p:nvSpPr>
        <p:spPr>
          <a:xfrm>
            <a:off x="131064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2BB0766-1525-0765-446C-9A14D84F2B0A}"/>
              </a:ext>
            </a:extLst>
          </p:cNvPr>
          <p:cNvSpPr/>
          <p:nvPr/>
        </p:nvSpPr>
        <p:spPr>
          <a:xfrm>
            <a:off x="11734799" y="4305300"/>
            <a:ext cx="3352800"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Train</a:t>
            </a:r>
          </a:p>
        </p:txBody>
      </p:sp>
      <p:sp>
        <p:nvSpPr>
          <p:cNvPr id="17" name="Rectangle: Rounded Corners 16">
            <a:extLst>
              <a:ext uri="{FF2B5EF4-FFF2-40B4-BE49-F238E27FC236}">
                <a16:creationId xmlns:a16="http://schemas.microsoft.com/office/drawing/2014/main" id="{C1F9C5E1-18AC-FDBF-F1EA-2658D5654B08}"/>
              </a:ext>
            </a:extLst>
          </p:cNvPr>
          <p:cNvSpPr/>
          <p:nvPr/>
        </p:nvSpPr>
        <p:spPr>
          <a:xfrm>
            <a:off x="15544801" y="4305300"/>
            <a:ext cx="1353408" cy="129540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Eval</a:t>
            </a:r>
          </a:p>
        </p:txBody>
      </p:sp>
      <p:sp>
        <p:nvSpPr>
          <p:cNvPr id="19" name="Flowchart: Connector 18">
            <a:extLst>
              <a:ext uri="{FF2B5EF4-FFF2-40B4-BE49-F238E27FC236}">
                <a16:creationId xmlns:a16="http://schemas.microsoft.com/office/drawing/2014/main" id="{33C3CF55-18F2-E241-3640-21480B88D70B}"/>
              </a:ext>
            </a:extLst>
          </p:cNvPr>
          <p:cNvSpPr/>
          <p:nvPr/>
        </p:nvSpPr>
        <p:spPr>
          <a:xfrm>
            <a:off x="13086599" y="6603919"/>
            <a:ext cx="3240000" cy="3240000"/>
          </a:xfrm>
          <a:prstGeom prst="flowChartConnec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11331A3-AC68-E555-81D6-6F1B651E99A6}"/>
              </a:ext>
            </a:extLst>
          </p:cNvPr>
          <p:cNvSpPr/>
          <p:nvPr/>
        </p:nvSpPr>
        <p:spPr>
          <a:xfrm>
            <a:off x="13785656" y="7284885"/>
            <a:ext cx="1800000" cy="1800000"/>
          </a:xfrm>
          <a:prstGeom prst="flowChartConnector">
            <a:avLst/>
          </a:prstGeom>
          <a:solidFill>
            <a:srgbClr val="F4F4F4"/>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B1981960-E344-D82D-96C6-F7042E920F78}"/>
              </a:ext>
            </a:extLst>
          </p:cNvPr>
          <p:cNvCxnSpPr>
            <a:cxnSpLocks/>
            <a:stCxn id="19" idx="1"/>
            <a:endCxn id="18" idx="1"/>
          </p:cNvCxnSpPr>
          <p:nvPr/>
        </p:nvCxnSpPr>
        <p:spPr>
          <a:xfrm>
            <a:off x="13561086" y="7078406"/>
            <a:ext cx="488174" cy="47008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B5E709E-153A-DE9C-AB9A-735A043B9640}"/>
              </a:ext>
            </a:extLst>
          </p:cNvPr>
          <p:cNvCxnSpPr>
            <a:cxnSpLocks/>
          </p:cNvCxnSpPr>
          <p:nvPr/>
        </p:nvCxnSpPr>
        <p:spPr>
          <a:xfrm flipH="1">
            <a:off x="15373431" y="7074240"/>
            <a:ext cx="502004" cy="50482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33FC60D-BC33-2056-29B8-2C41A20186E3}"/>
              </a:ext>
            </a:extLst>
          </p:cNvPr>
          <p:cNvCxnSpPr>
            <a:cxnSpLocks/>
          </p:cNvCxnSpPr>
          <p:nvPr/>
        </p:nvCxnSpPr>
        <p:spPr>
          <a:xfrm flipV="1">
            <a:off x="13170264" y="8550662"/>
            <a:ext cx="675388" cy="2372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FE32EC-CA68-BB08-F94C-198735A7F117}"/>
              </a:ext>
            </a:extLst>
          </p:cNvPr>
          <p:cNvCxnSpPr>
            <a:cxnSpLocks/>
          </p:cNvCxnSpPr>
          <p:nvPr/>
        </p:nvCxnSpPr>
        <p:spPr>
          <a:xfrm flipH="1" flipV="1">
            <a:off x="15468600" y="8582284"/>
            <a:ext cx="692421" cy="33525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BFD034A-A836-8B61-E4C7-8A08350AFBF4}"/>
              </a:ext>
            </a:extLst>
          </p:cNvPr>
          <p:cNvCxnSpPr>
            <a:cxnSpLocks/>
          </p:cNvCxnSpPr>
          <p:nvPr/>
        </p:nvCxnSpPr>
        <p:spPr>
          <a:xfrm flipH="1" flipV="1">
            <a:off x="14706599" y="9105900"/>
            <a:ext cx="1" cy="713931"/>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F3F46-1F4A-3D5C-4A3D-86F17022F08C}"/>
              </a:ext>
            </a:extLst>
          </p:cNvPr>
          <p:cNvSpPr txBox="1"/>
          <p:nvPr/>
        </p:nvSpPr>
        <p:spPr>
          <a:xfrm>
            <a:off x="10637078" y="7685310"/>
            <a:ext cx="2463053" cy="954107"/>
          </a:xfrm>
          <a:prstGeom prst="rect">
            <a:avLst/>
          </a:prstGeom>
          <a:noFill/>
        </p:spPr>
        <p:txBody>
          <a:bodyPr wrap="square" rtlCol="0">
            <a:spAutoFit/>
          </a:bodyPr>
          <a:lstStyle/>
          <a:p>
            <a:r>
              <a:rPr lang="en-GB" sz="2800" dirty="0">
                <a:solidFill>
                  <a:schemeClr val="tx1">
                    <a:lumMod val="75000"/>
                    <a:lumOff val="25000"/>
                  </a:schemeClr>
                </a:solidFill>
                <a:latin typeface="Montserrat" panose="00000500000000000000" pitchFamily="2" charset="0"/>
              </a:rPr>
              <a:t>Cross Validation</a:t>
            </a:r>
          </a:p>
        </p:txBody>
      </p:sp>
      <p:sp>
        <p:nvSpPr>
          <p:cNvPr id="32" name="Arrow: Down 31">
            <a:extLst>
              <a:ext uri="{FF2B5EF4-FFF2-40B4-BE49-F238E27FC236}">
                <a16:creationId xmlns:a16="http://schemas.microsoft.com/office/drawing/2014/main" id="{5F232ED9-A2B2-2A20-2145-D2C55A9C9ADE}"/>
              </a:ext>
            </a:extLst>
          </p:cNvPr>
          <p:cNvSpPr/>
          <p:nvPr/>
        </p:nvSpPr>
        <p:spPr>
          <a:xfrm>
            <a:off x="14399851" y="595257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FB2D039-5FB5-19D4-53AA-B31291A87A77}"/>
              </a:ext>
            </a:extLst>
          </p:cNvPr>
          <p:cNvSpPr/>
          <p:nvPr/>
        </p:nvSpPr>
        <p:spPr>
          <a:xfrm rot="4857375">
            <a:off x="16468454" y="7624460"/>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791CB4A-77A6-6457-C1AD-F2C2A8F3BE35}"/>
              </a:ext>
            </a:extLst>
          </p:cNvPr>
          <p:cNvSpPr/>
          <p:nvPr/>
        </p:nvSpPr>
        <p:spPr>
          <a:xfrm rot="7880178">
            <a:off x="15721647" y="954991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a:extLst>
              <a:ext uri="{FF2B5EF4-FFF2-40B4-BE49-F238E27FC236}">
                <a16:creationId xmlns:a16="http://schemas.microsoft.com/office/drawing/2014/main" id="{F7DD0C7A-2AE4-3154-3EA9-40A27944555D}"/>
              </a:ext>
            </a:extLst>
          </p:cNvPr>
          <p:cNvSpPr/>
          <p:nvPr/>
        </p:nvSpPr>
        <p:spPr>
          <a:xfrm rot="18620056">
            <a:off x="13942222" y="6245987"/>
            <a:ext cx="1545547" cy="1770462"/>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547" h="1770462">
                <a:moveTo>
                  <a:pt x="55308" y="8122"/>
                </a:moveTo>
                <a:cubicBezTo>
                  <a:pt x="260586" y="-40492"/>
                  <a:pt x="724772" y="137766"/>
                  <a:pt x="963279" y="312999"/>
                </a:cubicBezTo>
                <a:cubicBezTo>
                  <a:pt x="1201786" y="488233"/>
                  <a:pt x="1392349" y="816612"/>
                  <a:pt x="1486352" y="1059523"/>
                </a:cubicBezTo>
                <a:cubicBezTo>
                  <a:pt x="1580355" y="1302434"/>
                  <a:pt x="1536536" y="1544267"/>
                  <a:pt x="1527299" y="1770462"/>
                </a:cubicBezTo>
                <a:lnTo>
                  <a:pt x="837089" y="1687411"/>
                </a:lnTo>
                <a:cubicBezTo>
                  <a:pt x="890293" y="1551930"/>
                  <a:pt x="860307" y="1410652"/>
                  <a:pt x="804730" y="1270488"/>
                </a:cubicBezTo>
                <a:cubicBezTo>
                  <a:pt x="749153" y="1130324"/>
                  <a:pt x="671632" y="919056"/>
                  <a:pt x="503625" y="846427"/>
                </a:cubicBezTo>
                <a:cubicBezTo>
                  <a:pt x="328573" y="770752"/>
                  <a:pt x="181960" y="630192"/>
                  <a:pt x="50421" y="643618"/>
                </a:cubicBezTo>
                <a:cubicBezTo>
                  <a:pt x="-89428" y="481320"/>
                  <a:pt x="112119" y="171187"/>
                  <a:pt x="55308" y="8122"/>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40">
            <a:extLst>
              <a:ext uri="{FF2B5EF4-FFF2-40B4-BE49-F238E27FC236}">
                <a16:creationId xmlns:a16="http://schemas.microsoft.com/office/drawing/2014/main" id="{866A6E1F-8E4C-CB98-4AE2-E15255E997E1}"/>
              </a:ext>
            </a:extLst>
          </p:cNvPr>
          <p:cNvSpPr txBox="1"/>
          <p:nvPr/>
        </p:nvSpPr>
        <p:spPr>
          <a:xfrm>
            <a:off x="14049260" y="6742250"/>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2" name="Block Arc 36">
            <a:extLst>
              <a:ext uri="{FF2B5EF4-FFF2-40B4-BE49-F238E27FC236}">
                <a16:creationId xmlns:a16="http://schemas.microsoft.com/office/drawing/2014/main" id="{33725E9A-EB02-F41D-B146-74AF3B20149E}"/>
              </a:ext>
            </a:extLst>
          </p:cNvPr>
          <p:cNvSpPr/>
          <p:nvPr/>
        </p:nvSpPr>
        <p:spPr>
          <a:xfrm rot="931880">
            <a:off x="15206505" y="7126067"/>
            <a:ext cx="1208710" cy="168325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85762"/>
              <a:gd name="connsiteY0" fmla="*/ 8122 h 1834278"/>
              <a:gd name="connsiteX1" fmla="*/ 963279 w 1585762"/>
              <a:gd name="connsiteY1" fmla="*/ 312999 h 1834278"/>
              <a:gd name="connsiteX2" fmla="*/ 1486352 w 1585762"/>
              <a:gd name="connsiteY2" fmla="*/ 1059523 h 1834278"/>
              <a:gd name="connsiteX3" fmla="*/ 1582252 w 1585762"/>
              <a:gd name="connsiteY3" fmla="*/ 1834278 h 1834278"/>
              <a:gd name="connsiteX4" fmla="*/ 837089 w 1585762"/>
              <a:gd name="connsiteY4" fmla="*/ 1687411 h 1834278"/>
              <a:gd name="connsiteX5" fmla="*/ 804730 w 1585762"/>
              <a:gd name="connsiteY5" fmla="*/ 1270488 h 1834278"/>
              <a:gd name="connsiteX6" fmla="*/ 503625 w 1585762"/>
              <a:gd name="connsiteY6" fmla="*/ 846427 h 1834278"/>
              <a:gd name="connsiteX7" fmla="*/ 50421 w 1585762"/>
              <a:gd name="connsiteY7" fmla="*/ 643618 h 1834278"/>
              <a:gd name="connsiteX8" fmla="*/ 55308 w 1585762"/>
              <a:gd name="connsiteY8" fmla="*/ 8122 h 1834278"/>
              <a:gd name="connsiteX0" fmla="*/ 55308 w 1584969"/>
              <a:gd name="connsiteY0" fmla="*/ 9035 h 1835191"/>
              <a:gd name="connsiteX1" fmla="*/ 1012702 w 1584969"/>
              <a:gd name="connsiteY1" fmla="*/ 290873 h 1835191"/>
              <a:gd name="connsiteX2" fmla="*/ 1486352 w 1584969"/>
              <a:gd name="connsiteY2" fmla="*/ 1060436 h 1835191"/>
              <a:gd name="connsiteX3" fmla="*/ 1582252 w 1584969"/>
              <a:gd name="connsiteY3" fmla="*/ 1835191 h 1835191"/>
              <a:gd name="connsiteX4" fmla="*/ 837089 w 1584969"/>
              <a:gd name="connsiteY4" fmla="*/ 1688324 h 1835191"/>
              <a:gd name="connsiteX5" fmla="*/ 804730 w 1584969"/>
              <a:gd name="connsiteY5" fmla="*/ 1271401 h 1835191"/>
              <a:gd name="connsiteX6" fmla="*/ 503625 w 1584969"/>
              <a:gd name="connsiteY6" fmla="*/ 847340 h 1835191"/>
              <a:gd name="connsiteX7" fmla="*/ 50421 w 1584969"/>
              <a:gd name="connsiteY7" fmla="*/ 644531 h 1835191"/>
              <a:gd name="connsiteX8" fmla="*/ 55308 w 1584969"/>
              <a:gd name="connsiteY8" fmla="*/ 9035 h 1835191"/>
              <a:gd name="connsiteX0" fmla="*/ 732085 w 1549121"/>
              <a:gd name="connsiteY0" fmla="*/ 19343 h 1708587"/>
              <a:gd name="connsiteX1" fmla="*/ 976854 w 1549121"/>
              <a:gd name="connsiteY1" fmla="*/ 164269 h 1708587"/>
              <a:gd name="connsiteX2" fmla="*/ 1450504 w 1549121"/>
              <a:gd name="connsiteY2" fmla="*/ 933832 h 1708587"/>
              <a:gd name="connsiteX3" fmla="*/ 1546404 w 1549121"/>
              <a:gd name="connsiteY3" fmla="*/ 1708587 h 1708587"/>
              <a:gd name="connsiteX4" fmla="*/ 801241 w 1549121"/>
              <a:gd name="connsiteY4" fmla="*/ 1561720 h 1708587"/>
              <a:gd name="connsiteX5" fmla="*/ 768882 w 1549121"/>
              <a:gd name="connsiteY5" fmla="*/ 1144797 h 1708587"/>
              <a:gd name="connsiteX6" fmla="*/ 467777 w 1549121"/>
              <a:gd name="connsiteY6" fmla="*/ 720736 h 1708587"/>
              <a:gd name="connsiteX7" fmla="*/ 14573 w 1549121"/>
              <a:gd name="connsiteY7" fmla="*/ 517927 h 1708587"/>
              <a:gd name="connsiteX8" fmla="*/ 732085 w 1549121"/>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134526 w 1215870"/>
              <a:gd name="connsiteY6" fmla="*/ 720736 h 1708587"/>
              <a:gd name="connsiteX7" fmla="*/ 22047 w 1215870"/>
              <a:gd name="connsiteY7" fmla="*/ 655846 h 1708587"/>
              <a:gd name="connsiteX8" fmla="*/ 398834 w 1215870"/>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276582 w 1215870"/>
              <a:gd name="connsiteY6" fmla="*/ 830129 h 1708587"/>
              <a:gd name="connsiteX7" fmla="*/ 22047 w 1215870"/>
              <a:gd name="connsiteY7" fmla="*/ 655846 h 1708587"/>
              <a:gd name="connsiteX8" fmla="*/ 398834 w 1215870"/>
              <a:gd name="connsiteY8" fmla="*/ 19343 h 1708587"/>
              <a:gd name="connsiteX0" fmla="*/ 398834 w 1214220"/>
              <a:gd name="connsiteY0" fmla="*/ 5320 h 1694564"/>
              <a:gd name="connsiteX1" fmla="*/ 896047 w 1214220"/>
              <a:gd name="connsiteY1" fmla="*/ 405745 h 1694564"/>
              <a:gd name="connsiteX2" fmla="*/ 1117253 w 1214220"/>
              <a:gd name="connsiteY2" fmla="*/ 919809 h 1694564"/>
              <a:gd name="connsiteX3" fmla="*/ 1213153 w 1214220"/>
              <a:gd name="connsiteY3" fmla="*/ 1694564 h 1694564"/>
              <a:gd name="connsiteX4" fmla="*/ 467990 w 1214220"/>
              <a:gd name="connsiteY4" fmla="*/ 1547697 h 1694564"/>
              <a:gd name="connsiteX5" fmla="*/ 435631 w 1214220"/>
              <a:gd name="connsiteY5" fmla="*/ 1130774 h 1694564"/>
              <a:gd name="connsiteX6" fmla="*/ 276582 w 1214220"/>
              <a:gd name="connsiteY6" fmla="*/ 816106 h 1694564"/>
              <a:gd name="connsiteX7" fmla="*/ 22047 w 1214220"/>
              <a:gd name="connsiteY7" fmla="*/ 641823 h 1694564"/>
              <a:gd name="connsiteX8" fmla="*/ 398834 w 1214220"/>
              <a:gd name="connsiteY8" fmla="*/ 5320 h 1694564"/>
              <a:gd name="connsiteX0" fmla="*/ 459091 w 1212333"/>
              <a:gd name="connsiteY0" fmla="*/ 5400 h 1688653"/>
              <a:gd name="connsiteX1" fmla="*/ 894160 w 1212333"/>
              <a:gd name="connsiteY1" fmla="*/ 399834 h 1688653"/>
              <a:gd name="connsiteX2" fmla="*/ 1115366 w 1212333"/>
              <a:gd name="connsiteY2" fmla="*/ 913898 h 1688653"/>
              <a:gd name="connsiteX3" fmla="*/ 1211266 w 1212333"/>
              <a:gd name="connsiteY3" fmla="*/ 1688653 h 1688653"/>
              <a:gd name="connsiteX4" fmla="*/ 466103 w 1212333"/>
              <a:gd name="connsiteY4" fmla="*/ 1541786 h 1688653"/>
              <a:gd name="connsiteX5" fmla="*/ 433744 w 1212333"/>
              <a:gd name="connsiteY5" fmla="*/ 1124863 h 1688653"/>
              <a:gd name="connsiteX6" fmla="*/ 274695 w 1212333"/>
              <a:gd name="connsiteY6" fmla="*/ 810195 h 1688653"/>
              <a:gd name="connsiteX7" fmla="*/ 20160 w 1212333"/>
              <a:gd name="connsiteY7" fmla="*/ 635912 h 1688653"/>
              <a:gd name="connsiteX8" fmla="*/ 459091 w 1212333"/>
              <a:gd name="connsiteY8" fmla="*/ 5400 h 1688653"/>
              <a:gd name="connsiteX0" fmla="*/ 459091 w 1212333"/>
              <a:gd name="connsiteY0" fmla="*/ 0 h 1683253"/>
              <a:gd name="connsiteX1" fmla="*/ 894160 w 1212333"/>
              <a:gd name="connsiteY1" fmla="*/ 394434 h 1683253"/>
              <a:gd name="connsiteX2" fmla="*/ 1115366 w 1212333"/>
              <a:gd name="connsiteY2" fmla="*/ 908498 h 1683253"/>
              <a:gd name="connsiteX3" fmla="*/ 1211266 w 1212333"/>
              <a:gd name="connsiteY3" fmla="*/ 1683253 h 1683253"/>
              <a:gd name="connsiteX4" fmla="*/ 466103 w 1212333"/>
              <a:gd name="connsiteY4" fmla="*/ 1536386 h 1683253"/>
              <a:gd name="connsiteX5" fmla="*/ 433744 w 1212333"/>
              <a:gd name="connsiteY5" fmla="*/ 1119463 h 1683253"/>
              <a:gd name="connsiteX6" fmla="*/ 274695 w 1212333"/>
              <a:gd name="connsiteY6" fmla="*/ 804795 h 1683253"/>
              <a:gd name="connsiteX7" fmla="*/ 20160 w 1212333"/>
              <a:gd name="connsiteY7" fmla="*/ 630512 h 1683253"/>
              <a:gd name="connsiteX8" fmla="*/ 459091 w 1212333"/>
              <a:gd name="connsiteY8" fmla="*/ 0 h 1683253"/>
              <a:gd name="connsiteX0" fmla="*/ 460185 w 1213427"/>
              <a:gd name="connsiteY0" fmla="*/ 0 h 1683253"/>
              <a:gd name="connsiteX1" fmla="*/ 895254 w 1213427"/>
              <a:gd name="connsiteY1" fmla="*/ 394434 h 1683253"/>
              <a:gd name="connsiteX2" fmla="*/ 1116460 w 1213427"/>
              <a:gd name="connsiteY2" fmla="*/ 908498 h 1683253"/>
              <a:gd name="connsiteX3" fmla="*/ 1212360 w 1213427"/>
              <a:gd name="connsiteY3" fmla="*/ 1683253 h 1683253"/>
              <a:gd name="connsiteX4" fmla="*/ 467197 w 1213427"/>
              <a:gd name="connsiteY4" fmla="*/ 1536386 h 1683253"/>
              <a:gd name="connsiteX5" fmla="*/ 434838 w 1213427"/>
              <a:gd name="connsiteY5" fmla="*/ 1119463 h 1683253"/>
              <a:gd name="connsiteX6" fmla="*/ 275789 w 1213427"/>
              <a:gd name="connsiteY6" fmla="*/ 804795 h 1683253"/>
              <a:gd name="connsiteX7" fmla="*/ 21254 w 1213427"/>
              <a:gd name="connsiteY7" fmla="*/ 630512 h 1683253"/>
              <a:gd name="connsiteX8" fmla="*/ 460185 w 1213427"/>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8710"/>
              <a:gd name="connsiteY0" fmla="*/ 0 h 1683253"/>
              <a:gd name="connsiteX1" fmla="*/ 888288 w 1208710"/>
              <a:gd name="connsiteY1" fmla="*/ 394434 h 1683253"/>
              <a:gd name="connsiteX2" fmla="*/ 1153881 w 1208710"/>
              <a:gd name="connsiteY2" fmla="*/ 900814 h 1683253"/>
              <a:gd name="connsiteX3" fmla="*/ 1205394 w 1208710"/>
              <a:gd name="connsiteY3" fmla="*/ 1683253 h 1683253"/>
              <a:gd name="connsiteX4" fmla="*/ 460231 w 1208710"/>
              <a:gd name="connsiteY4" fmla="*/ 1536386 h 1683253"/>
              <a:gd name="connsiteX5" fmla="*/ 427872 w 1208710"/>
              <a:gd name="connsiteY5" fmla="*/ 1119463 h 1683253"/>
              <a:gd name="connsiteX6" fmla="*/ 263541 w 1208710"/>
              <a:gd name="connsiteY6" fmla="*/ 769045 h 1683253"/>
              <a:gd name="connsiteX7" fmla="*/ 21479 w 1208710"/>
              <a:gd name="connsiteY7" fmla="*/ 572687 h 1683253"/>
              <a:gd name="connsiteX8" fmla="*/ 453219 w 1208710"/>
              <a:gd name="connsiteY8" fmla="*/ 0 h 168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10" h="1683253">
                <a:moveTo>
                  <a:pt x="453219" y="0"/>
                </a:moveTo>
                <a:cubicBezTo>
                  <a:pt x="617475" y="4656"/>
                  <a:pt x="771511" y="244298"/>
                  <a:pt x="888288" y="394434"/>
                </a:cubicBezTo>
                <a:cubicBezTo>
                  <a:pt x="1005065" y="544570"/>
                  <a:pt x="1101030" y="686011"/>
                  <a:pt x="1153881" y="900814"/>
                </a:cubicBezTo>
                <a:cubicBezTo>
                  <a:pt x="1206732" y="1115617"/>
                  <a:pt x="1214631" y="1457058"/>
                  <a:pt x="1205394" y="1683253"/>
                </a:cubicBezTo>
                <a:lnTo>
                  <a:pt x="460231" y="1536386"/>
                </a:lnTo>
                <a:cubicBezTo>
                  <a:pt x="513435" y="1400905"/>
                  <a:pt x="460654" y="1247353"/>
                  <a:pt x="427872" y="1119463"/>
                </a:cubicBezTo>
                <a:cubicBezTo>
                  <a:pt x="395090" y="991573"/>
                  <a:pt x="399164" y="892544"/>
                  <a:pt x="263541" y="769045"/>
                </a:cubicBezTo>
                <a:cubicBezTo>
                  <a:pt x="145349" y="663612"/>
                  <a:pt x="132388" y="602213"/>
                  <a:pt x="21479" y="572687"/>
                </a:cubicBezTo>
                <a:cubicBezTo>
                  <a:pt x="-118370" y="410389"/>
                  <a:pt x="471150" y="90130"/>
                  <a:pt x="453219"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7AECDE76-466B-D3A7-8F2E-E465D01E7233}"/>
              </a:ext>
            </a:extLst>
          </p:cNvPr>
          <p:cNvSpPr txBox="1"/>
          <p:nvPr/>
        </p:nvSpPr>
        <p:spPr>
          <a:xfrm rot="5400000">
            <a:off x="15228682" y="7863851"/>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4" name="Block Arc 36">
            <a:extLst>
              <a:ext uri="{FF2B5EF4-FFF2-40B4-BE49-F238E27FC236}">
                <a16:creationId xmlns:a16="http://schemas.microsoft.com/office/drawing/2014/main" id="{A399A8A0-5834-D2CC-F024-E3905D5C6C27}"/>
              </a:ext>
            </a:extLst>
          </p:cNvPr>
          <p:cNvSpPr/>
          <p:nvPr/>
        </p:nvSpPr>
        <p:spPr>
          <a:xfrm rot="4930478">
            <a:off x="14851329" y="8407808"/>
            <a:ext cx="1113617" cy="156717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0 w 1490239"/>
              <a:gd name="connsiteY0" fmla="*/ 8122 h 1770462"/>
              <a:gd name="connsiteX1" fmla="*/ 907971 w 1490239"/>
              <a:gd name="connsiteY1" fmla="*/ 312999 h 1770462"/>
              <a:gd name="connsiteX2" fmla="*/ 1431044 w 1490239"/>
              <a:gd name="connsiteY2" fmla="*/ 1059523 h 1770462"/>
              <a:gd name="connsiteX3" fmla="*/ 1471991 w 1490239"/>
              <a:gd name="connsiteY3" fmla="*/ 1770462 h 1770462"/>
              <a:gd name="connsiteX4" fmla="*/ 781781 w 1490239"/>
              <a:gd name="connsiteY4" fmla="*/ 1687411 h 1770462"/>
              <a:gd name="connsiteX5" fmla="*/ 749422 w 1490239"/>
              <a:gd name="connsiteY5" fmla="*/ 1270488 h 1770462"/>
              <a:gd name="connsiteX6" fmla="*/ 588497 w 1490239"/>
              <a:gd name="connsiteY6" fmla="*/ 1000109 h 1770462"/>
              <a:gd name="connsiteX7" fmla="*/ 214571 w 1490239"/>
              <a:gd name="connsiteY7" fmla="*/ 771767 h 1770462"/>
              <a:gd name="connsiteX8" fmla="*/ 0 w 1490239"/>
              <a:gd name="connsiteY8" fmla="*/ 8122 h 1770462"/>
              <a:gd name="connsiteX0" fmla="*/ 230334 w 1305712"/>
              <a:gd name="connsiteY0" fmla="*/ 10583 h 1709585"/>
              <a:gd name="connsiteX1" fmla="*/ 723444 w 1305712"/>
              <a:gd name="connsiteY1" fmla="*/ 252122 h 1709585"/>
              <a:gd name="connsiteX2" fmla="*/ 1246517 w 1305712"/>
              <a:gd name="connsiteY2" fmla="*/ 998646 h 1709585"/>
              <a:gd name="connsiteX3" fmla="*/ 1287464 w 1305712"/>
              <a:gd name="connsiteY3" fmla="*/ 1709585 h 1709585"/>
              <a:gd name="connsiteX4" fmla="*/ 597254 w 1305712"/>
              <a:gd name="connsiteY4" fmla="*/ 1626534 h 1709585"/>
              <a:gd name="connsiteX5" fmla="*/ 564895 w 1305712"/>
              <a:gd name="connsiteY5" fmla="*/ 1209611 h 1709585"/>
              <a:gd name="connsiteX6" fmla="*/ 403970 w 1305712"/>
              <a:gd name="connsiteY6" fmla="*/ 939232 h 1709585"/>
              <a:gd name="connsiteX7" fmla="*/ 30044 w 1305712"/>
              <a:gd name="connsiteY7" fmla="*/ 710890 h 1709585"/>
              <a:gd name="connsiteX8" fmla="*/ 230334 w 1305712"/>
              <a:gd name="connsiteY8" fmla="*/ 10583 h 1709585"/>
              <a:gd name="connsiteX0" fmla="*/ 335295 w 1300149"/>
              <a:gd name="connsiteY0" fmla="*/ 13525 h 1665728"/>
              <a:gd name="connsiteX1" fmla="*/ 717881 w 1300149"/>
              <a:gd name="connsiteY1" fmla="*/ 208265 h 1665728"/>
              <a:gd name="connsiteX2" fmla="*/ 1240954 w 1300149"/>
              <a:gd name="connsiteY2" fmla="*/ 954789 h 1665728"/>
              <a:gd name="connsiteX3" fmla="*/ 1281901 w 1300149"/>
              <a:gd name="connsiteY3" fmla="*/ 1665728 h 1665728"/>
              <a:gd name="connsiteX4" fmla="*/ 591691 w 1300149"/>
              <a:gd name="connsiteY4" fmla="*/ 1582677 h 1665728"/>
              <a:gd name="connsiteX5" fmla="*/ 559332 w 1300149"/>
              <a:gd name="connsiteY5" fmla="*/ 1165754 h 1665728"/>
              <a:gd name="connsiteX6" fmla="*/ 398407 w 1300149"/>
              <a:gd name="connsiteY6" fmla="*/ 895375 h 1665728"/>
              <a:gd name="connsiteX7" fmla="*/ 24481 w 1300149"/>
              <a:gd name="connsiteY7" fmla="*/ 667033 h 1665728"/>
              <a:gd name="connsiteX8" fmla="*/ 335295 w 1300149"/>
              <a:gd name="connsiteY8" fmla="*/ 13525 h 1665728"/>
              <a:gd name="connsiteX0" fmla="*/ 476420 w 1295346"/>
              <a:gd name="connsiteY0" fmla="*/ 17757 h 1627777"/>
              <a:gd name="connsiteX1" fmla="*/ 713078 w 1295346"/>
              <a:gd name="connsiteY1" fmla="*/ 170314 h 1627777"/>
              <a:gd name="connsiteX2" fmla="*/ 1236151 w 1295346"/>
              <a:gd name="connsiteY2" fmla="*/ 916838 h 1627777"/>
              <a:gd name="connsiteX3" fmla="*/ 1277098 w 1295346"/>
              <a:gd name="connsiteY3" fmla="*/ 1627777 h 1627777"/>
              <a:gd name="connsiteX4" fmla="*/ 586888 w 1295346"/>
              <a:gd name="connsiteY4" fmla="*/ 1544726 h 1627777"/>
              <a:gd name="connsiteX5" fmla="*/ 554529 w 1295346"/>
              <a:gd name="connsiteY5" fmla="*/ 1127803 h 1627777"/>
              <a:gd name="connsiteX6" fmla="*/ 393604 w 1295346"/>
              <a:gd name="connsiteY6" fmla="*/ 857424 h 1627777"/>
              <a:gd name="connsiteX7" fmla="*/ 19678 w 1295346"/>
              <a:gd name="connsiteY7" fmla="*/ 629082 h 1627777"/>
              <a:gd name="connsiteX8" fmla="*/ 476420 w 1295346"/>
              <a:gd name="connsiteY8" fmla="*/ 17757 h 1627777"/>
              <a:gd name="connsiteX0" fmla="*/ 312647 w 1131573"/>
              <a:gd name="connsiteY0" fmla="*/ 17757 h 1627777"/>
              <a:gd name="connsiteX1" fmla="*/ 549305 w 1131573"/>
              <a:gd name="connsiteY1" fmla="*/ 170314 h 1627777"/>
              <a:gd name="connsiteX2" fmla="*/ 1072378 w 1131573"/>
              <a:gd name="connsiteY2" fmla="*/ 916838 h 1627777"/>
              <a:gd name="connsiteX3" fmla="*/ 1113325 w 1131573"/>
              <a:gd name="connsiteY3" fmla="*/ 1627777 h 1627777"/>
              <a:gd name="connsiteX4" fmla="*/ 423115 w 1131573"/>
              <a:gd name="connsiteY4" fmla="*/ 1544726 h 1627777"/>
              <a:gd name="connsiteX5" fmla="*/ 390756 w 1131573"/>
              <a:gd name="connsiteY5" fmla="*/ 1127803 h 1627777"/>
              <a:gd name="connsiteX6" fmla="*/ 229831 w 1131573"/>
              <a:gd name="connsiteY6" fmla="*/ 857424 h 1627777"/>
              <a:gd name="connsiteX7" fmla="*/ 25491 w 1131573"/>
              <a:gd name="connsiteY7" fmla="*/ 706124 h 1627777"/>
              <a:gd name="connsiteX8" fmla="*/ 312647 w 1131573"/>
              <a:gd name="connsiteY8" fmla="*/ 17757 h 1627777"/>
              <a:gd name="connsiteX0" fmla="*/ 312647 w 1117054"/>
              <a:gd name="connsiteY0" fmla="*/ 4689 h 1614709"/>
              <a:gd name="connsiteX1" fmla="*/ 847574 w 1117054"/>
              <a:gd name="connsiteY1" fmla="*/ 447950 h 1614709"/>
              <a:gd name="connsiteX2" fmla="*/ 1072378 w 1117054"/>
              <a:gd name="connsiteY2" fmla="*/ 903770 h 1614709"/>
              <a:gd name="connsiteX3" fmla="*/ 1113325 w 1117054"/>
              <a:gd name="connsiteY3" fmla="*/ 1614709 h 1614709"/>
              <a:gd name="connsiteX4" fmla="*/ 423115 w 1117054"/>
              <a:gd name="connsiteY4" fmla="*/ 1531658 h 1614709"/>
              <a:gd name="connsiteX5" fmla="*/ 390756 w 1117054"/>
              <a:gd name="connsiteY5" fmla="*/ 1114735 h 1614709"/>
              <a:gd name="connsiteX6" fmla="*/ 229831 w 1117054"/>
              <a:gd name="connsiteY6" fmla="*/ 844356 h 1614709"/>
              <a:gd name="connsiteX7" fmla="*/ 25491 w 1117054"/>
              <a:gd name="connsiteY7" fmla="*/ 693056 h 1614709"/>
              <a:gd name="connsiteX8" fmla="*/ 312647 w 1117054"/>
              <a:gd name="connsiteY8" fmla="*/ 4689 h 1614709"/>
              <a:gd name="connsiteX0" fmla="*/ 396986 w 1113674"/>
              <a:gd name="connsiteY0" fmla="*/ 4749 h 1609035"/>
              <a:gd name="connsiteX1" fmla="*/ 844194 w 1113674"/>
              <a:gd name="connsiteY1" fmla="*/ 442276 h 1609035"/>
              <a:gd name="connsiteX2" fmla="*/ 1068998 w 1113674"/>
              <a:gd name="connsiteY2" fmla="*/ 898096 h 1609035"/>
              <a:gd name="connsiteX3" fmla="*/ 1109945 w 1113674"/>
              <a:gd name="connsiteY3" fmla="*/ 1609035 h 1609035"/>
              <a:gd name="connsiteX4" fmla="*/ 419735 w 1113674"/>
              <a:gd name="connsiteY4" fmla="*/ 1525984 h 1609035"/>
              <a:gd name="connsiteX5" fmla="*/ 387376 w 1113674"/>
              <a:gd name="connsiteY5" fmla="*/ 1109061 h 1609035"/>
              <a:gd name="connsiteX6" fmla="*/ 226451 w 1113674"/>
              <a:gd name="connsiteY6" fmla="*/ 838682 h 1609035"/>
              <a:gd name="connsiteX7" fmla="*/ 22111 w 1113674"/>
              <a:gd name="connsiteY7" fmla="*/ 687382 h 1609035"/>
              <a:gd name="connsiteX8" fmla="*/ 396986 w 1113674"/>
              <a:gd name="connsiteY8" fmla="*/ 4749 h 1609035"/>
              <a:gd name="connsiteX0" fmla="*/ 545750 w 1109526"/>
              <a:gd name="connsiteY0" fmla="*/ 6213 h 1504137"/>
              <a:gd name="connsiteX1" fmla="*/ 840046 w 1109526"/>
              <a:gd name="connsiteY1" fmla="*/ 337378 h 1504137"/>
              <a:gd name="connsiteX2" fmla="*/ 1064850 w 1109526"/>
              <a:gd name="connsiteY2" fmla="*/ 793198 h 1504137"/>
              <a:gd name="connsiteX3" fmla="*/ 1105797 w 1109526"/>
              <a:gd name="connsiteY3" fmla="*/ 1504137 h 1504137"/>
              <a:gd name="connsiteX4" fmla="*/ 415587 w 1109526"/>
              <a:gd name="connsiteY4" fmla="*/ 1421086 h 1504137"/>
              <a:gd name="connsiteX5" fmla="*/ 383228 w 1109526"/>
              <a:gd name="connsiteY5" fmla="*/ 1004163 h 1504137"/>
              <a:gd name="connsiteX6" fmla="*/ 222303 w 1109526"/>
              <a:gd name="connsiteY6" fmla="*/ 733784 h 1504137"/>
              <a:gd name="connsiteX7" fmla="*/ 17963 w 1109526"/>
              <a:gd name="connsiteY7" fmla="*/ 582484 h 1504137"/>
              <a:gd name="connsiteX8" fmla="*/ 545750 w 1109526"/>
              <a:gd name="connsiteY8" fmla="*/ 6213 h 1504137"/>
              <a:gd name="connsiteX0" fmla="*/ 444067 w 1112161"/>
              <a:gd name="connsiteY0" fmla="*/ 5482 h 1549351"/>
              <a:gd name="connsiteX1" fmla="*/ 842681 w 1112161"/>
              <a:gd name="connsiteY1" fmla="*/ 382592 h 1549351"/>
              <a:gd name="connsiteX2" fmla="*/ 1067485 w 1112161"/>
              <a:gd name="connsiteY2" fmla="*/ 838412 h 1549351"/>
              <a:gd name="connsiteX3" fmla="*/ 1108432 w 1112161"/>
              <a:gd name="connsiteY3" fmla="*/ 1549351 h 1549351"/>
              <a:gd name="connsiteX4" fmla="*/ 418222 w 1112161"/>
              <a:gd name="connsiteY4" fmla="*/ 1466300 h 1549351"/>
              <a:gd name="connsiteX5" fmla="*/ 385863 w 1112161"/>
              <a:gd name="connsiteY5" fmla="*/ 1049377 h 1549351"/>
              <a:gd name="connsiteX6" fmla="*/ 224938 w 1112161"/>
              <a:gd name="connsiteY6" fmla="*/ 778998 h 1549351"/>
              <a:gd name="connsiteX7" fmla="*/ 20598 w 1112161"/>
              <a:gd name="connsiteY7" fmla="*/ 627698 h 1549351"/>
              <a:gd name="connsiteX8" fmla="*/ 444067 w 11121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88763 w 1115061"/>
              <a:gd name="connsiteY5" fmla="*/ 1049377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5398 w 1115061"/>
              <a:gd name="connsiteY6" fmla="*/ 819755 h 1549351"/>
              <a:gd name="connsiteX7" fmla="*/ 23498 w 1115061"/>
              <a:gd name="connsiteY7" fmla="*/ 627698 h 1549351"/>
              <a:gd name="connsiteX8" fmla="*/ 446967 w 1115061"/>
              <a:gd name="connsiteY8" fmla="*/ 5482 h 1549351"/>
              <a:gd name="connsiteX0" fmla="*/ 473177 w 1141271"/>
              <a:gd name="connsiteY0" fmla="*/ 5482 h 1549351"/>
              <a:gd name="connsiteX1" fmla="*/ 871791 w 1141271"/>
              <a:gd name="connsiteY1" fmla="*/ 382592 h 1549351"/>
              <a:gd name="connsiteX2" fmla="*/ 1096595 w 1141271"/>
              <a:gd name="connsiteY2" fmla="*/ 838412 h 1549351"/>
              <a:gd name="connsiteX3" fmla="*/ 1137542 w 1141271"/>
              <a:gd name="connsiteY3" fmla="*/ 1549351 h 1549351"/>
              <a:gd name="connsiteX4" fmla="*/ 447332 w 1141271"/>
              <a:gd name="connsiteY4" fmla="*/ 1466300 h 1549351"/>
              <a:gd name="connsiteX5" fmla="*/ 397564 w 1141271"/>
              <a:gd name="connsiteY5" fmla="*/ 1107042 h 1549351"/>
              <a:gd name="connsiteX6" fmla="*/ 251608 w 1141271"/>
              <a:gd name="connsiteY6" fmla="*/ 819755 h 1549351"/>
              <a:gd name="connsiteX7" fmla="*/ 22522 w 1141271"/>
              <a:gd name="connsiteY7" fmla="*/ 595513 h 1549351"/>
              <a:gd name="connsiteX8" fmla="*/ 473177 w 1141271"/>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103646"/>
              <a:gd name="connsiteY0" fmla="*/ 5482 h 1572655"/>
              <a:gd name="connsiteX1" fmla="*/ 804748 w 1103646"/>
              <a:gd name="connsiteY1" fmla="*/ 382592 h 1572655"/>
              <a:gd name="connsiteX2" fmla="*/ 1029552 w 1103646"/>
              <a:gd name="connsiteY2" fmla="*/ 838412 h 1572655"/>
              <a:gd name="connsiteX3" fmla="*/ 1102067 w 1103646"/>
              <a:gd name="connsiteY3" fmla="*/ 1572655 h 1572655"/>
              <a:gd name="connsiteX4" fmla="*/ 380289 w 1103646"/>
              <a:gd name="connsiteY4" fmla="*/ 1466300 h 1572655"/>
              <a:gd name="connsiteX5" fmla="*/ 330521 w 1103646"/>
              <a:gd name="connsiteY5" fmla="*/ 1107042 h 1572655"/>
              <a:gd name="connsiteX6" fmla="*/ 184565 w 1103646"/>
              <a:gd name="connsiteY6" fmla="*/ 819755 h 1572655"/>
              <a:gd name="connsiteX7" fmla="*/ 0 w 1103646"/>
              <a:gd name="connsiteY7" fmla="*/ 639562 h 1572655"/>
              <a:gd name="connsiteX8" fmla="*/ 406134 w 1103646"/>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3617" h="1567173">
                <a:moveTo>
                  <a:pt x="406134" y="0"/>
                </a:moveTo>
                <a:cubicBezTo>
                  <a:pt x="652023" y="92889"/>
                  <a:pt x="700845" y="238288"/>
                  <a:pt x="804748" y="377110"/>
                </a:cubicBezTo>
                <a:cubicBezTo>
                  <a:pt x="908651" y="515932"/>
                  <a:pt x="979999" y="634586"/>
                  <a:pt x="1029552" y="832930"/>
                </a:cubicBezTo>
                <a:cubicBezTo>
                  <a:pt x="1079105" y="1031274"/>
                  <a:pt x="1139226" y="1344816"/>
                  <a:pt x="1102067" y="1567173"/>
                </a:cubicBezTo>
                <a:lnTo>
                  <a:pt x="380289" y="1460818"/>
                </a:lnTo>
                <a:cubicBezTo>
                  <a:pt x="375945" y="1330071"/>
                  <a:pt x="363142" y="1209317"/>
                  <a:pt x="330521" y="1101560"/>
                </a:cubicBezTo>
                <a:cubicBezTo>
                  <a:pt x="297900" y="993803"/>
                  <a:pt x="257372" y="927585"/>
                  <a:pt x="184565" y="814273"/>
                </a:cubicBezTo>
                <a:cubicBezTo>
                  <a:pt x="32817" y="707031"/>
                  <a:pt x="87606" y="687318"/>
                  <a:pt x="0" y="634080"/>
                </a:cubicBezTo>
                <a:cubicBezTo>
                  <a:pt x="18134" y="449241"/>
                  <a:pt x="371389" y="185253"/>
                  <a:pt x="406134"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a:extLst>
              <a:ext uri="{FF2B5EF4-FFF2-40B4-BE49-F238E27FC236}">
                <a16:creationId xmlns:a16="http://schemas.microsoft.com/office/drawing/2014/main" id="{D43C82C1-4A67-5265-0BC4-1819555A2D12}"/>
              </a:ext>
            </a:extLst>
          </p:cNvPr>
          <p:cNvSpPr txBox="1"/>
          <p:nvPr/>
        </p:nvSpPr>
        <p:spPr>
          <a:xfrm rot="8206586">
            <a:off x="14702113" y="9026896"/>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2" name="Freeform 4">
            <a:extLst>
              <a:ext uri="{FF2B5EF4-FFF2-40B4-BE49-F238E27FC236}">
                <a16:creationId xmlns:a16="http://schemas.microsoft.com/office/drawing/2014/main" id="{29D6BA82-5B7C-23B3-532A-EAC06DAA5F82}"/>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3" name="Picture 12" descr="A blue and black logo&#10;&#10;Description automatically generated">
            <a:extLst>
              <a:ext uri="{FF2B5EF4-FFF2-40B4-BE49-F238E27FC236}">
                <a16:creationId xmlns:a16="http://schemas.microsoft.com/office/drawing/2014/main" id="{5C95EEB6-3AFF-0C65-0A83-A71B5557B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450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7" grpId="0" animBg="1"/>
      <p:bldP spid="41" grpId="0"/>
      <p:bldP spid="42" grpId="0" animBg="1"/>
      <p:bldP spid="42" grpId="1" animBg="1"/>
      <p:bldP spid="43" grpId="0"/>
      <p:bldP spid="43" grpId="1"/>
      <p:bldP spid="44"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86000" y="3010912"/>
            <a:ext cx="14173200" cy="3539430"/>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On your table you have a print-out in which the same data has been fitted with three different models (the red lines). </a:t>
            </a:r>
          </a:p>
          <a:p>
            <a:endParaRPr lang="en-US" sz="2800" dirty="0">
              <a:latin typeface="Montserrat" panose="00000500000000000000" pitchFamily="2" charset="0"/>
            </a:endParaRPr>
          </a:p>
          <a:p>
            <a:r>
              <a:rPr lang="en-US" sz="2800" dirty="0">
                <a:latin typeface="Montserrat"/>
              </a:rPr>
              <a:t>In your group, discuss which of these you think is the </a:t>
            </a:r>
            <a:r>
              <a:rPr lang="en-US" sz="2800" b="1" dirty="0">
                <a:latin typeface="Montserrat"/>
              </a:rPr>
              <a:t>most suitable </a:t>
            </a:r>
            <a:r>
              <a:rPr lang="en-US" sz="2800" dirty="0">
                <a:latin typeface="Montserrat"/>
              </a:rPr>
              <a:t>and </a:t>
            </a:r>
            <a:r>
              <a:rPr lang="en-US" sz="2800" b="1" dirty="0">
                <a:latin typeface="Montserrat"/>
              </a:rPr>
              <a:t>why.</a:t>
            </a:r>
            <a:endParaRPr lang="en-US" sz="2800" dirty="0">
              <a:latin typeface="Montserrat"/>
            </a:endParaRPr>
          </a:p>
          <a:p>
            <a:endParaRPr lang="en-US" sz="2800" b="1" dirty="0">
              <a:latin typeface="Montserrat"/>
            </a:endParaRPr>
          </a:p>
          <a:p>
            <a:r>
              <a:rPr lang="en-US" sz="2800" dirty="0">
                <a:latin typeface="Montserrat" panose="00000500000000000000" pitchFamily="2" charset="0"/>
              </a:rPr>
              <a:t>In general, what is the problem with high-dimensional model with many parameters?</a:t>
            </a:r>
          </a:p>
          <a:p>
            <a:pPr algn="ctr"/>
            <a:endParaRPr lang="en-US" sz="2800" b="1" dirty="0">
              <a:latin typeface="Montserrat" panose="00000500000000000000" pitchFamily="2" charset="0"/>
            </a:endParaRP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D75E02A8-46A4-605A-CD65-58E3933F5F8B}"/>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68317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278BB9C9-7804-13FC-2DD5-DC0701C69D43}"/>
              </a:ext>
            </a:extLst>
          </p:cNvPr>
          <p:cNvSpPr/>
          <p:nvPr/>
        </p:nvSpPr>
        <p:spPr>
          <a:xfrm>
            <a:off x="0" y="660900"/>
            <a:ext cx="18288000"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Rectangle 10">
            <a:extLst>
              <a:ext uri="{FF2B5EF4-FFF2-40B4-BE49-F238E27FC236}">
                <a16:creationId xmlns:a16="http://schemas.microsoft.com/office/drawing/2014/main" id="{E35F8390-8EA0-86F4-471F-E7A2A159D0C0}"/>
              </a:ext>
            </a:extLst>
          </p:cNvPr>
          <p:cNvSpPr/>
          <p:nvPr/>
        </p:nvSpPr>
        <p:spPr>
          <a:xfrm>
            <a:off x="10744200" y="2341318"/>
            <a:ext cx="7543800" cy="79456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2438400" y="1080000"/>
            <a:ext cx="13712416" cy="993394"/>
          </a:xfrm>
          <a:prstGeom prst="rect">
            <a:avLst/>
          </a:prstGeom>
        </p:spPr>
        <p:txBody>
          <a:bodyPr lIns="0" tIns="0" rIns="0" bIns="0" rtlCol="0" anchor="t">
            <a:spAutoFit/>
          </a:bodyPr>
          <a:lstStyle/>
          <a:p>
            <a:pPr>
              <a:lnSpc>
                <a:spcPts val="7807"/>
              </a:lnSpc>
              <a:spcBef>
                <a:spcPct val="0"/>
              </a:spcBef>
            </a:pPr>
            <a:r>
              <a:rPr lang="en-US" sz="6399" dirty="0">
                <a:solidFill>
                  <a:srgbClr val="404040"/>
                </a:solidFill>
                <a:latin typeface="Now Bold"/>
              </a:rPr>
              <a:t>TRUST IN (MODELLING) RESULTS</a:t>
            </a:r>
          </a:p>
        </p:txBody>
      </p:sp>
      <p:sp>
        <p:nvSpPr>
          <p:cNvPr id="7" name="TextBox 7"/>
          <p:cNvSpPr txBox="1"/>
          <p:nvPr/>
        </p:nvSpPr>
        <p:spPr>
          <a:xfrm>
            <a:off x="1202860" y="2905850"/>
            <a:ext cx="8679373" cy="6886629"/>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How far can we trust the results?</a:t>
            </a:r>
          </a:p>
          <a:p>
            <a:pPr>
              <a:lnSpc>
                <a:spcPts val="4480"/>
              </a:lnSpc>
            </a:pPr>
            <a:r>
              <a:rPr lang="en-US" sz="2800" dirty="0">
                <a:solidFill>
                  <a:srgbClr val="404040"/>
                </a:solidFill>
                <a:latin typeface="Montserrat" panose="00000500000000000000" pitchFamily="2" charset="0"/>
              </a:rPr>
              <a:t> </a:t>
            </a:r>
          </a:p>
          <a:p>
            <a:pPr>
              <a:lnSpc>
                <a:spcPts val="4480"/>
              </a:lnSpc>
            </a:pPr>
            <a:r>
              <a:rPr lang="en-US" sz="2800" dirty="0">
                <a:solidFill>
                  <a:srgbClr val="404040"/>
                </a:solidFill>
                <a:latin typeface="Montserrat" panose="00000500000000000000" pitchFamily="2" charset="0"/>
              </a:rPr>
              <a:t>Everything comes with errors, there is no perfect model. </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The performance measures tell us what error rate and size of error to expect.</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Classifiers generally have a trade-off between</a:t>
            </a: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true and false positives </a:t>
            </a: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precision and recall</a:t>
            </a:r>
            <a:endParaRPr lang="en-US" sz="2800" dirty="0">
              <a:solidFill>
                <a:srgbClr val="404040"/>
              </a:solidFill>
              <a:latin typeface="Now"/>
            </a:endParaRPr>
          </a:p>
          <a:p>
            <a:pPr>
              <a:lnSpc>
                <a:spcPts val="4480"/>
              </a:lnSpc>
            </a:pPr>
            <a:endParaRPr lang="en-US" sz="2800" dirty="0">
              <a:solidFill>
                <a:srgbClr val="404040"/>
              </a:solidFill>
              <a:latin typeface="Now"/>
            </a:endParaRPr>
          </a:p>
        </p:txBody>
      </p:sp>
      <p:pic>
        <p:nvPicPr>
          <p:cNvPr id="9" name="Picture 8" descr="A graph with black dots and a blue line&#10;&#10;Description automatically generated">
            <a:extLst>
              <a:ext uri="{FF2B5EF4-FFF2-40B4-BE49-F238E27FC236}">
                <a16:creationId xmlns:a16="http://schemas.microsoft.com/office/drawing/2014/main" id="{2A51D4DF-FB4F-D6BC-936A-7D41D2B4DB9A}"/>
              </a:ext>
            </a:extLst>
          </p:cNvPr>
          <p:cNvPicPr>
            <a:picLocks noChangeAspect="1"/>
          </p:cNvPicPr>
          <p:nvPr/>
        </p:nvPicPr>
        <p:blipFill rotWithShape="1">
          <a:blip r:embed="rId3">
            <a:extLst>
              <a:ext uri="{28A0092B-C50C-407E-A947-70E740481C1C}">
                <a14:useLocalDpi xmlns:a14="http://schemas.microsoft.com/office/drawing/2010/main" val="0"/>
              </a:ext>
            </a:extLst>
          </a:blip>
          <a:srcRect l="11412" b="5845"/>
          <a:stretch/>
        </p:blipFill>
        <p:spPr>
          <a:xfrm>
            <a:off x="11963400" y="2552700"/>
            <a:ext cx="4887071" cy="3764278"/>
          </a:xfrm>
          <a:prstGeom prst="rect">
            <a:avLst/>
          </a:prstGeom>
        </p:spPr>
      </p:pic>
      <p:pic>
        <p:nvPicPr>
          <p:cNvPr id="8" name="Picture 7" descr="A diagram of a curve&#10;&#10;Description automatically generated">
            <a:extLst>
              <a:ext uri="{FF2B5EF4-FFF2-40B4-BE49-F238E27FC236}">
                <a16:creationId xmlns:a16="http://schemas.microsoft.com/office/drawing/2014/main" id="{EDCF5190-6647-2D3F-AE69-6E77F1738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6618" y="5819508"/>
            <a:ext cx="5584582" cy="4200792"/>
          </a:xfrm>
          <a:prstGeom prst="rect">
            <a:avLst/>
          </a:prstGeom>
        </p:spPr>
      </p:pic>
      <p:pic>
        <p:nvPicPr>
          <p:cNvPr id="12" name="Picture 11" descr="A blue and black logo&#10;&#10;Description automatically generated">
            <a:extLst>
              <a:ext uri="{FF2B5EF4-FFF2-40B4-BE49-F238E27FC236}">
                <a16:creationId xmlns:a16="http://schemas.microsoft.com/office/drawing/2014/main" id="{000CED08-E3D1-FDA1-A261-91D43A485A48}"/>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67260" y="3126944"/>
            <a:ext cx="10535728" cy="4401205"/>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For a medical screening procedure to detect a disease, what does each of these terms correspond to: </a:t>
            </a:r>
          </a:p>
          <a:p>
            <a:endParaRPr lang="en-US" sz="2800" dirty="0">
              <a:latin typeface="Montserrat" panose="00000500000000000000" pitchFamily="2" charset="0"/>
            </a:endParaRPr>
          </a:p>
          <a:p>
            <a:pPr marL="457200" indent="-457200">
              <a:buFont typeface="Arial"/>
              <a:buChar char="•"/>
            </a:pPr>
            <a:r>
              <a:rPr lang="en-US" sz="2800" dirty="0">
                <a:latin typeface="Montserrat" panose="00000500000000000000" pitchFamily="2" charset="0"/>
              </a:rPr>
              <a:t>True positive</a:t>
            </a:r>
          </a:p>
          <a:p>
            <a:pPr marL="457200" indent="-457200">
              <a:buFont typeface="Arial"/>
              <a:buChar char="•"/>
            </a:pPr>
            <a:r>
              <a:rPr lang="en-US" sz="2800" dirty="0">
                <a:latin typeface="Montserrat" panose="00000500000000000000" pitchFamily="2" charset="0"/>
              </a:rPr>
              <a:t>False positive</a:t>
            </a:r>
          </a:p>
          <a:p>
            <a:pPr marL="457200" indent="-457200">
              <a:buFont typeface="Arial"/>
              <a:buChar char="•"/>
            </a:pPr>
            <a:r>
              <a:rPr lang="en-US" sz="2800" dirty="0">
                <a:latin typeface="Montserrat" panose="00000500000000000000" pitchFamily="2" charset="0"/>
              </a:rPr>
              <a:t>True negative</a:t>
            </a:r>
          </a:p>
          <a:p>
            <a:pPr marL="457200" indent="-457200">
              <a:buFont typeface="Arial"/>
              <a:buChar char="•"/>
            </a:pPr>
            <a:r>
              <a:rPr lang="en-US" sz="2800" dirty="0">
                <a:latin typeface="Montserrat" panose="00000500000000000000" pitchFamily="2" charset="0"/>
              </a:rPr>
              <a:t>False negative</a:t>
            </a:r>
          </a:p>
          <a:p>
            <a:endParaRPr lang="en-US" sz="2800" dirty="0">
              <a:latin typeface="Montserrat" panose="00000500000000000000" pitchFamily="2" charset="0"/>
            </a:endParaRPr>
          </a:p>
          <a:p>
            <a:r>
              <a:rPr lang="en-US" sz="2800" dirty="0">
                <a:latin typeface="Montserrat"/>
              </a:rPr>
              <a:t>On the right you have the formulas for precision and recall. Which one do you prefer to optimize for screening?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1647" y="6355832"/>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3602" y="7846878"/>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a:extLst>
              <a:ext uri="{FF2B5EF4-FFF2-40B4-BE49-F238E27FC236}">
                <a16:creationId xmlns:a16="http://schemas.microsoft.com/office/drawing/2014/main" id="{E17E6C2D-0ADC-E132-0492-D4EAA8713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19267" y="3821527"/>
            <a:ext cx="5330533" cy="2643945"/>
          </a:xfrm>
          <a:prstGeom prst="rect">
            <a:avLst/>
          </a:prstGeom>
        </p:spPr>
      </p:pic>
      <p:sp>
        <p:nvSpPr>
          <p:cNvPr id="6" name="Rounded Rectangle 5">
            <a:extLst>
              <a:ext uri="{FF2B5EF4-FFF2-40B4-BE49-F238E27FC236}">
                <a16:creationId xmlns:a16="http://schemas.microsoft.com/office/drawing/2014/main" id="{2191ABCD-3848-9BD9-BBA4-A808BCC49008}"/>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D5E5888D-C703-D00D-9E7B-E943771911ED}"/>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9" name="Picture 8" descr="A blue and black logo&#10;&#10;Description automatically generated">
            <a:extLst>
              <a:ext uri="{FF2B5EF4-FFF2-40B4-BE49-F238E27FC236}">
                <a16:creationId xmlns:a16="http://schemas.microsoft.com/office/drawing/2014/main" id="{638A23D5-6527-BFEB-6173-09766E68E789}"/>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7137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1D4A5FD5-B985-B844-860A-3B40D74417A6}"/>
              </a:ext>
            </a:extLst>
          </p:cNvPr>
          <p:cNvSpPr/>
          <p:nvPr/>
        </p:nvSpPr>
        <p:spPr>
          <a:xfrm>
            <a:off x="-13447" y="647700"/>
            <a:ext cx="10986247" cy="1680418"/>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Rectangle 8">
            <a:extLst>
              <a:ext uri="{FF2B5EF4-FFF2-40B4-BE49-F238E27FC236}">
                <a16:creationId xmlns:a16="http://schemas.microsoft.com/office/drawing/2014/main" id="{1AAF4F76-5E06-6E22-F332-FC05A935C198}"/>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4114800" y="1025906"/>
            <a:ext cx="2400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BIASES</a:t>
            </a:r>
          </a:p>
        </p:txBody>
      </p:sp>
      <p:sp>
        <p:nvSpPr>
          <p:cNvPr id="7" name="TextBox 7"/>
          <p:cNvSpPr txBox="1"/>
          <p:nvPr/>
        </p:nvSpPr>
        <p:spPr>
          <a:xfrm>
            <a:off x="1132412" y="3706643"/>
            <a:ext cx="8969222" cy="456105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What biases could have influenced the results?</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Bias arises primarily from how the data was gathered and processed.</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a:rPr>
              <a:t>Bias can reduce model validity, i.e. a model trained in one population may not work in another.</a:t>
            </a:r>
          </a:p>
        </p:txBody>
      </p:sp>
      <p:pic>
        <p:nvPicPr>
          <p:cNvPr id="11" name="Picture 10" descr="A close-up of a skin with a ruler&#10;&#10;Description automatically generated">
            <a:extLst>
              <a:ext uri="{FF2B5EF4-FFF2-40B4-BE49-F238E27FC236}">
                <a16:creationId xmlns:a16="http://schemas.microsoft.com/office/drawing/2014/main" id="{C07EF6CA-B03F-F00E-E141-A00836927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3419" y="1175164"/>
            <a:ext cx="2382563" cy="3581400"/>
          </a:xfrm>
          <a:prstGeom prst="rect">
            <a:avLst/>
          </a:prstGeom>
        </p:spPr>
      </p:pic>
      <p:pic>
        <p:nvPicPr>
          <p:cNvPr id="10" name="Picture 9" descr="A blue and black logo&#10;&#10;Description automatically generated">
            <a:extLst>
              <a:ext uri="{FF2B5EF4-FFF2-40B4-BE49-F238E27FC236}">
                <a16:creationId xmlns:a16="http://schemas.microsoft.com/office/drawing/2014/main" id="{39950BFF-D8A2-917D-EDD5-35902485657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5" name="Group 14">
            <a:extLst>
              <a:ext uri="{FF2B5EF4-FFF2-40B4-BE49-F238E27FC236}">
                <a16:creationId xmlns:a16="http://schemas.microsoft.com/office/drawing/2014/main" id="{BF8A40BF-AFF1-57FE-ECA2-9F4F5EF2E6FC}"/>
              </a:ext>
            </a:extLst>
          </p:cNvPr>
          <p:cNvGrpSpPr/>
          <p:nvPr/>
        </p:nvGrpSpPr>
        <p:grpSpPr>
          <a:xfrm>
            <a:off x="11811000" y="5600700"/>
            <a:ext cx="5964893" cy="3518110"/>
            <a:chOff x="11811000" y="5600700"/>
            <a:chExt cx="5964893" cy="3518110"/>
          </a:xfrm>
        </p:grpSpPr>
        <p:grpSp>
          <p:nvGrpSpPr>
            <p:cNvPr id="12" name="Group 11">
              <a:extLst>
                <a:ext uri="{FF2B5EF4-FFF2-40B4-BE49-F238E27FC236}">
                  <a16:creationId xmlns:a16="http://schemas.microsoft.com/office/drawing/2014/main" id="{1F17C657-CEFD-5870-B6D2-C7F4D4064162}"/>
                </a:ext>
              </a:extLst>
            </p:cNvPr>
            <p:cNvGrpSpPr/>
            <p:nvPr/>
          </p:nvGrpSpPr>
          <p:grpSpPr>
            <a:xfrm>
              <a:off x="11811000" y="5802329"/>
              <a:ext cx="5964893" cy="3316481"/>
              <a:chOff x="11811000" y="5802329"/>
              <a:chExt cx="5964893" cy="3316481"/>
            </a:xfrm>
          </p:grpSpPr>
          <p:pic>
            <p:nvPicPr>
              <p:cNvPr id="17" name="Graphic 16" descr="Children with solid fill">
                <a:extLst>
                  <a:ext uri="{FF2B5EF4-FFF2-40B4-BE49-F238E27FC236}">
                    <a16:creationId xmlns:a16="http://schemas.microsoft.com/office/drawing/2014/main" id="{6EBD017C-4B7F-CB09-1BA9-E8F1E27EC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1000" y="5802329"/>
                <a:ext cx="2382563" cy="2382563"/>
              </a:xfrm>
              <a:prstGeom prst="rect">
                <a:avLst/>
              </a:prstGeom>
            </p:spPr>
          </p:pic>
          <p:pic>
            <p:nvPicPr>
              <p:cNvPr id="18" name="Graphic 17" descr="Children with solid fill">
                <a:extLst>
                  <a:ext uri="{FF2B5EF4-FFF2-40B4-BE49-F238E27FC236}">
                    <a16:creationId xmlns:a16="http://schemas.microsoft.com/office/drawing/2014/main" id="{1D250A50-3666-1DAF-C7E4-060518863C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20950" y="5802329"/>
                <a:ext cx="2382563" cy="2382563"/>
              </a:xfrm>
              <a:prstGeom prst="rect">
                <a:avLst/>
              </a:prstGeom>
            </p:spPr>
          </p:pic>
          <p:sp>
            <p:nvSpPr>
              <p:cNvPr id="19" name="Shape">
                <a:extLst>
                  <a:ext uri="{FF2B5EF4-FFF2-40B4-BE49-F238E27FC236}">
                    <a16:creationId xmlns:a16="http://schemas.microsoft.com/office/drawing/2014/main" id="{17E3F042-85F8-041E-F2DE-A51629A42D2F}"/>
                  </a:ext>
                </a:extLst>
              </p:cNvPr>
              <p:cNvSpPr/>
              <p:nvPr/>
            </p:nvSpPr>
            <p:spPr>
              <a:xfrm>
                <a:off x="12285063" y="7986219"/>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sp>
            <p:nvSpPr>
              <p:cNvPr id="21" name="TextBox 20">
                <a:extLst>
                  <a:ext uri="{FF2B5EF4-FFF2-40B4-BE49-F238E27FC236}">
                    <a16:creationId xmlns:a16="http://schemas.microsoft.com/office/drawing/2014/main" id="{6F68E6F6-E6DA-2D11-5884-191615E1F6E9}"/>
                  </a:ext>
                </a:extLst>
              </p:cNvPr>
              <p:cNvSpPr txBox="1"/>
              <p:nvPr/>
            </p:nvSpPr>
            <p:spPr>
              <a:xfrm>
                <a:off x="16785293" y="8063475"/>
                <a:ext cx="990600" cy="1015663"/>
              </a:xfrm>
              <a:prstGeom prst="rect">
                <a:avLst/>
              </a:prstGeom>
              <a:noFill/>
            </p:spPr>
            <p:txBody>
              <a:bodyPr wrap="square" rtlCol="0">
                <a:spAutoFit/>
              </a:bodyPr>
              <a:lstStyle/>
              <a:p>
                <a:pPr algn="ctr"/>
                <a:r>
                  <a:rPr lang="en-US" sz="6000" dirty="0">
                    <a:solidFill>
                      <a:schemeClr val="tx1">
                        <a:lumMod val="85000"/>
                        <a:lumOff val="15000"/>
                      </a:schemeClr>
                    </a:solidFill>
                  </a:rPr>
                  <a:t>?</a:t>
                </a:r>
                <a:endParaRPr lang="en-GB" sz="6000" dirty="0">
                  <a:solidFill>
                    <a:schemeClr val="tx1">
                      <a:lumMod val="85000"/>
                      <a:lumOff val="15000"/>
                    </a:schemeClr>
                  </a:solidFill>
                </a:endParaRPr>
              </a:p>
            </p:txBody>
          </p:sp>
          <p:pic>
            <p:nvPicPr>
              <p:cNvPr id="23" name="Graphic 22" descr="Checkmark with solid fill">
                <a:extLst>
                  <a:ext uri="{FF2B5EF4-FFF2-40B4-BE49-F238E27FC236}">
                    <a16:creationId xmlns:a16="http://schemas.microsoft.com/office/drawing/2014/main" id="{F9D51E7F-9DD5-7F4B-F44C-924558A41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657741" y="7986219"/>
                <a:ext cx="914400" cy="914400"/>
              </a:xfrm>
              <a:prstGeom prst="rect">
                <a:avLst/>
              </a:prstGeom>
            </p:spPr>
          </p:pic>
          <p:sp>
            <p:nvSpPr>
              <p:cNvPr id="24" name="Shape">
                <a:extLst>
                  <a:ext uri="{FF2B5EF4-FFF2-40B4-BE49-F238E27FC236}">
                    <a16:creationId xmlns:a16="http://schemas.microsoft.com/office/drawing/2014/main" id="{2BE06AAC-47BA-DEAF-2A89-95E419701AE0}"/>
                  </a:ext>
                </a:extLst>
              </p:cNvPr>
              <p:cNvSpPr/>
              <p:nvPr/>
            </p:nvSpPr>
            <p:spPr>
              <a:xfrm>
                <a:off x="15632635" y="8076001"/>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grpSp>
        <p:sp>
          <p:nvSpPr>
            <p:cNvPr id="14" name="Curved Down Arrow 13">
              <a:extLst>
                <a:ext uri="{FF2B5EF4-FFF2-40B4-BE49-F238E27FC236}">
                  <a16:creationId xmlns:a16="http://schemas.microsoft.com/office/drawing/2014/main" id="{8C7F9475-A2E7-A819-8E07-0136C28420F7}"/>
                </a:ext>
              </a:extLst>
            </p:cNvPr>
            <p:cNvSpPr/>
            <p:nvPr/>
          </p:nvSpPr>
          <p:spPr>
            <a:xfrm>
              <a:off x="13944601" y="5600700"/>
              <a:ext cx="1600200" cy="533400"/>
            </a:xfrm>
            <a:prstGeom prst="curvedDownArrow">
              <a:avLst/>
            </a:prstGeom>
            <a:solidFill>
              <a:srgbClr val="404040"/>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tx1"/>
                </a:solidFill>
              </a:endParaRPr>
            </a:p>
          </p:txBody>
        </p:sp>
      </p:grpSp>
    </p:spTree>
    <p:extLst>
      <p:ext uri="{BB962C8B-B14F-4D97-AF65-F5344CB8AC3E}">
        <p14:creationId xmlns:p14="http://schemas.microsoft.com/office/powerpoint/2010/main" val="2873190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62192324-B2BD-44ED-9189-FD50B4E08E52}">
  <ds:schemaRefs>
    <ds:schemaRef ds:uri="http://schemas.microsoft.com/sharepoint/v3/contenttype/fo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23634</TotalTime>
  <Words>2554</Words>
  <Application>Microsoft Office PowerPoint</Application>
  <PresentationFormat>Custom</PresentationFormat>
  <Paragraphs>313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Montserrat Bold</vt:lpstr>
      <vt:lpstr>Now</vt:lpstr>
      <vt:lpstr>Montserrat</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133</cp:revision>
  <dcterms:created xsi:type="dcterms:W3CDTF">2006-08-16T00:00:00Z</dcterms:created>
  <dcterms:modified xsi:type="dcterms:W3CDTF">2023-10-19T11:08:34Z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