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4"/>
  </p:notesMasterIdLst>
  <p:sldIdLst>
    <p:sldId id="279" r:id="rId5"/>
    <p:sldId id="6023" r:id="rId6"/>
    <p:sldId id="6005" r:id="rId7"/>
    <p:sldId id="6009" r:id="rId8"/>
    <p:sldId id="6007" r:id="rId9"/>
    <p:sldId id="351" r:id="rId10"/>
    <p:sldId id="307" r:id="rId11"/>
    <p:sldId id="6025" r:id="rId12"/>
    <p:sldId id="6011" r:id="rId13"/>
    <p:sldId id="6024" r:id="rId14"/>
    <p:sldId id="6012" r:id="rId15"/>
    <p:sldId id="6016" r:id="rId16"/>
    <p:sldId id="6015" r:id="rId17"/>
    <p:sldId id="6014" r:id="rId18"/>
    <p:sldId id="6026" r:id="rId19"/>
    <p:sldId id="6027" r:id="rId20"/>
    <p:sldId id="6028" r:id="rId21"/>
    <p:sldId id="6022" r:id="rId22"/>
    <p:sldId id="342" r:id="rId23"/>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Montserrat" pitchFamily="2" charset="77"/>
      <p:regular r:id="rId29"/>
      <p:bold r:id="rId30"/>
      <p:italic r:id="rId31"/>
      <p:boldItalic r:id="rId32"/>
    </p:embeddedFont>
    <p:embeddedFont>
      <p:font typeface="Montserrat Bold" pitchFamily="2" charset="77"/>
      <p:bold r:id="rId33"/>
      <p:italic r:id="rId34"/>
      <p:boldItalic r:id="rId35"/>
    </p:embeddedFont>
    <p:embeddedFont>
      <p:font typeface="Now" pitchFamily="2" charset="77"/>
      <p:regular r:id="rId36"/>
    </p:embeddedFont>
    <p:embeddedFont>
      <p:font typeface="Now Bold" pitchFamily="2" charset="77"/>
      <p:regular r:id="rId37"/>
      <p:bold r:id="rId38"/>
    </p:embeddedFont>
  </p:embeddedFontLst>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8EB4E3"/>
    <a:srgbClr val="BFB5ED"/>
    <a:srgbClr val="065280"/>
    <a:srgbClr val="D9D9D9"/>
    <a:srgbClr val="F4F4F4"/>
    <a:srgbClr val="CCC1DA"/>
    <a:srgbClr val="C0504D"/>
    <a:srgbClr val="D8DDE5"/>
    <a:srgbClr val="B7D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1A878-BA29-572A-6775-33945673AECF}" v="116" dt="2023-10-17T09:15:14.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5" autoAdjust="0"/>
    <p:restoredTop sz="65781" autoAdjust="0"/>
  </p:normalViewPr>
  <p:slideViewPr>
    <p:cSldViewPr>
      <p:cViewPr varScale="1">
        <p:scale>
          <a:sx n="47" d="100"/>
          <a:sy n="47" d="100"/>
        </p:scale>
        <p:origin x="2520" y="200"/>
      </p:cViewPr>
      <p:guideLst>
        <p:guide orient="horz" pos="2160"/>
        <p:guide pos="2880"/>
      </p:guideLst>
    </p:cSldViewPr>
  </p:slideViewPr>
  <p:outlineViewPr>
    <p:cViewPr>
      <p:scale>
        <a:sx n="33" d="100"/>
        <a:sy n="33" d="100"/>
      </p:scale>
      <p:origin x="0" y="0"/>
    </p:cViewPr>
  </p:outlineViewPr>
  <p:notesTextViewPr>
    <p:cViewPr>
      <p:scale>
        <a:sx n="145" d="100"/>
        <a:sy n="14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66A1A878-BA29-572A-6775-33945673AECF}"/>
    <pc:docChg chg="modSld">
      <pc:chgData name="Rita Isabel Spínola E Silva" userId="S::zbc283@ku.dk::ba5000cd-55e1-4b11-ab9b-9a1c49cf6f11" providerId="AD" clId="Web-{66A1A878-BA29-572A-6775-33945673AECF}" dt="2023-10-17T09:15:10.187" v="68" actId="20577"/>
      <pc:docMkLst>
        <pc:docMk/>
      </pc:docMkLst>
      <pc:sldChg chg="modSp">
        <pc:chgData name="Rita Isabel Spínola E Silva" userId="S::zbc283@ku.dk::ba5000cd-55e1-4b11-ab9b-9a1c49cf6f11" providerId="AD" clId="Web-{66A1A878-BA29-572A-6775-33945673AECF}" dt="2023-10-17T09:02:55.240" v="17" actId="20577"/>
        <pc:sldMkLst>
          <pc:docMk/>
          <pc:sldMk cId="3683176023" sldId="351"/>
        </pc:sldMkLst>
        <pc:spChg chg="mod">
          <ac:chgData name="Rita Isabel Spínola E Silva" userId="S::zbc283@ku.dk::ba5000cd-55e1-4b11-ab9b-9a1c49cf6f11" providerId="AD" clId="Web-{66A1A878-BA29-572A-6775-33945673AECF}" dt="2023-10-17T09:02:55.240" v="17" actId="20577"/>
          <ac:spMkLst>
            <pc:docMk/>
            <pc:sldMk cId="3683176023" sldId="351"/>
            <ac:spMk id="2" creationId="{F5FC4DD1-F21C-4C38-9C4F-5F86D04CF90F}"/>
          </ac:spMkLst>
        </pc:spChg>
      </pc:sldChg>
      <pc:sldChg chg="modSp">
        <pc:chgData name="Rita Isabel Spínola E Silva" userId="S::zbc283@ku.dk::ba5000cd-55e1-4b11-ab9b-9a1c49cf6f11" providerId="AD" clId="Web-{66A1A878-BA29-572A-6775-33945673AECF}" dt="2023-10-17T09:06:06.543" v="26" actId="20577"/>
        <pc:sldMkLst>
          <pc:docMk/>
          <pc:sldMk cId="2873190781" sldId="6011"/>
        </pc:sldMkLst>
        <pc:spChg chg="mod">
          <ac:chgData name="Rita Isabel Spínola E Silva" userId="S::zbc283@ku.dk::ba5000cd-55e1-4b11-ab9b-9a1c49cf6f11" providerId="AD" clId="Web-{66A1A878-BA29-572A-6775-33945673AECF}" dt="2023-10-17T09:06:06.543" v="26" actId="20577"/>
          <ac:spMkLst>
            <pc:docMk/>
            <pc:sldMk cId="2873190781" sldId="6011"/>
            <ac:spMk id="7" creationId="{00000000-0000-0000-0000-000000000000}"/>
          </ac:spMkLst>
        </pc:spChg>
      </pc:sldChg>
      <pc:sldChg chg="modSp">
        <pc:chgData name="Rita Isabel Spínola E Silva" userId="S::zbc283@ku.dk::ba5000cd-55e1-4b11-ab9b-9a1c49cf6f11" providerId="AD" clId="Web-{66A1A878-BA29-572A-6775-33945673AECF}" dt="2023-10-17T09:08:03.813" v="32" actId="20577"/>
        <pc:sldMkLst>
          <pc:docMk/>
          <pc:sldMk cId="2731552594" sldId="6012"/>
        </pc:sldMkLst>
        <pc:spChg chg="mod">
          <ac:chgData name="Rita Isabel Spínola E Silva" userId="S::zbc283@ku.dk::ba5000cd-55e1-4b11-ab9b-9a1c49cf6f11" providerId="AD" clId="Web-{66A1A878-BA29-572A-6775-33945673AECF}" dt="2023-10-17T09:07:22.921" v="29" actId="14100"/>
          <ac:spMkLst>
            <pc:docMk/>
            <pc:sldMk cId="2731552594" sldId="6012"/>
            <ac:spMk id="12" creationId="{89DB7846-A625-0D79-B25D-DA3623EB97EE}"/>
          </ac:spMkLst>
        </pc:spChg>
        <pc:spChg chg="mod">
          <ac:chgData name="Rita Isabel Spínola E Silva" userId="S::zbc283@ku.dk::ba5000cd-55e1-4b11-ab9b-9a1c49cf6f11" providerId="AD" clId="Web-{66A1A878-BA29-572A-6775-33945673AECF}" dt="2023-10-17T09:08:03.813" v="32" actId="20577"/>
          <ac:spMkLst>
            <pc:docMk/>
            <pc:sldMk cId="2731552594" sldId="6012"/>
            <ac:spMk id="16" creationId="{7AC84020-5AF8-9CFE-9F62-C2C579BF2A64}"/>
          </ac:spMkLst>
        </pc:spChg>
      </pc:sldChg>
      <pc:sldChg chg="modSp">
        <pc:chgData name="Rita Isabel Spínola E Silva" userId="S::zbc283@ku.dk::ba5000cd-55e1-4b11-ab9b-9a1c49cf6f11" providerId="AD" clId="Web-{66A1A878-BA29-572A-6775-33945673AECF}" dt="2023-10-17T09:11:17.148" v="53" actId="20577"/>
        <pc:sldMkLst>
          <pc:docMk/>
          <pc:sldMk cId="3917320747" sldId="6014"/>
        </pc:sldMkLst>
        <pc:spChg chg="mod">
          <ac:chgData name="Rita Isabel Spínola E Silva" userId="S::zbc283@ku.dk::ba5000cd-55e1-4b11-ab9b-9a1c49cf6f11" providerId="AD" clId="Web-{66A1A878-BA29-572A-6775-33945673AECF}" dt="2023-10-17T09:11:17.148" v="53" actId="20577"/>
          <ac:spMkLst>
            <pc:docMk/>
            <pc:sldMk cId="3917320747" sldId="6014"/>
            <ac:spMk id="7" creationId="{00000000-0000-0000-0000-000000000000}"/>
          </ac:spMkLst>
        </pc:spChg>
      </pc:sldChg>
      <pc:sldChg chg="modSp">
        <pc:chgData name="Rita Isabel Spínola E Silva" userId="S::zbc283@ku.dk::ba5000cd-55e1-4b11-ab9b-9a1c49cf6f11" providerId="AD" clId="Web-{66A1A878-BA29-572A-6775-33945673AECF}" dt="2023-10-17T09:05:25.104" v="24" actId="14100"/>
        <pc:sldMkLst>
          <pc:docMk/>
          <pc:sldMk cId="3713747495" sldId="6025"/>
        </pc:sldMkLst>
        <pc:spChg chg="mod">
          <ac:chgData name="Rita Isabel Spínola E Silva" userId="S::zbc283@ku.dk::ba5000cd-55e1-4b11-ab9b-9a1c49cf6f11" providerId="AD" clId="Web-{66A1A878-BA29-572A-6775-33945673AECF}" dt="2023-10-17T09:05:25.104" v="24" actId="14100"/>
          <ac:spMkLst>
            <pc:docMk/>
            <pc:sldMk cId="3713747495" sldId="6025"/>
            <ac:spMk id="2" creationId="{F5FC4DD1-F21C-4C38-9C4F-5F86D04CF90F}"/>
          </ac:spMkLst>
        </pc:spChg>
      </pc:sldChg>
      <pc:sldChg chg="modSp">
        <pc:chgData name="Rita Isabel Spínola E Silva" userId="S::zbc283@ku.dk::ba5000cd-55e1-4b11-ab9b-9a1c49cf6f11" providerId="AD" clId="Web-{66A1A878-BA29-572A-6775-33945673AECF}" dt="2023-10-17T09:15:10.187" v="68" actId="20577"/>
        <pc:sldMkLst>
          <pc:docMk/>
          <pc:sldMk cId="2698637298" sldId="6028"/>
        </pc:sldMkLst>
        <pc:spChg chg="mod">
          <ac:chgData name="Rita Isabel Spínola E Silva" userId="S::zbc283@ku.dk::ba5000cd-55e1-4b11-ab9b-9a1c49cf6f11" providerId="AD" clId="Web-{66A1A878-BA29-572A-6775-33945673AECF}" dt="2023-10-17T09:15:10.187" v="68" actId="20577"/>
          <ac:spMkLst>
            <pc:docMk/>
            <pc:sldMk cId="2698637298" sldId="6028"/>
            <ac:spMk id="2" creationId="{F5FC4DD1-F21C-4C38-9C4F-5F86D04CF9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r>
              <a:rPr lang="en-US" dirty="0"/>
              <a:t>What kind of data types do you and your collaborators work with? </a:t>
            </a:r>
          </a:p>
          <a:p>
            <a:r>
              <a:rPr lang="en-US" dirty="0"/>
              <a:t>What would you like to work with?</a:t>
            </a:r>
          </a:p>
          <a:p>
            <a:endParaRPr lang="en-US" dirty="0"/>
          </a:p>
          <a:p>
            <a:r>
              <a:rPr lang="en-US" dirty="0"/>
              <a:t>Which of the roles we have introduced do you see yourself in? </a:t>
            </a:r>
          </a:p>
          <a:p>
            <a:r>
              <a:rPr lang="en-US" dirty="0"/>
              <a:t>Do you have people in your group or among your collaborators to fill the other roles? If not, what are alternatives?</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268597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 test + pred -&gt; can interpret results directly.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hypothesis testing the meaning is mainly answering our question.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birthweight sig. different between mothers who smoke and non-smokers, yes or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Predictive modelling: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pred modelling our question is often ‘Can this be done’ and the reply is the model performance: yes with this accuracy, or no probably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have a meaning, i.e. slope and intercept in a regression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our model is average live expectancy (y) VS cigarettes smoked (x) then the intercept is the life expectancy at 0 cigarettes and the slope is how much life expectancy decreases for one unit of cigarette smoking.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the intercept sometimes doesn’t have real life meaning (if x cannot meaningfully be 0, the y-intercept has no useful interpretation).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birth weight ~ mother’s weight + smoking + mother’s 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Coefficients tell us which of these have the largest influence and we can test whether we should drop (not consider) one or several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random forest the feature importance takes the roll of the </a:t>
            </a:r>
            <a:r>
              <a:rPr lang="en-US" dirty="0" err="1"/>
              <a:t>coeff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model performance is bad that means we cannot answer our question/build a good predictor with the data we have which is also an insight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3584552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 Cannot evaluate performance without ground truth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it’s black box models: many parameters and non-linearity, for example neural network, </a:t>
            </a:r>
            <a:r>
              <a:rPr lang="en-US" dirty="0" err="1"/>
              <a:t>tSNE</a:t>
            </a:r>
            <a:r>
              <a:rPr lang="en-US" dirty="0"/>
              <a:t>, its more difficult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Cannot directly interpret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difficult to know why the model gives a certain answer (why is this skin spot cancerous?) and therefore we do not understand what the model has learned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is good, insights are few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results from clustering mean?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have ground truth so we can’t eval performance as in supervised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guess we have learned something about the structure of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935214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Predictive power of A over/towards B does not mean that A causes B. </a:t>
            </a:r>
          </a:p>
          <a:p>
            <a:endParaRPr lang="en-US" dirty="0"/>
          </a:p>
          <a:p>
            <a:r>
              <a:rPr lang="en-US" dirty="0"/>
              <a:t>Add example</a:t>
            </a:r>
          </a:p>
          <a:p>
            <a:r>
              <a:rPr lang="en-US" dirty="0"/>
              <a:t>Example: </a:t>
            </a:r>
          </a:p>
          <a:p>
            <a:r>
              <a:rPr lang="en-US" dirty="0"/>
              <a:t>We know now that smoking increases risk of heart disease as well as cancer. </a:t>
            </a:r>
          </a:p>
          <a:p>
            <a:r>
              <a:rPr lang="en-US" dirty="0"/>
              <a:t>If we did not know, we might find an association between heart disease and cancer. However, treating heart disease does not reduce cancer rates because heart disease does not cause cancer. They are both caused by another, underlying problem/property.</a:t>
            </a:r>
          </a:p>
          <a:p>
            <a:r>
              <a:rPr lang="en-US" dirty="0"/>
              <a:t>Therefore, mode of action is important to causality. How does A cause B and does that makes sense in the framework of known biology?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26351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r>
              <a:rPr lang="en-US" dirty="0"/>
              <a:t>Domain expert -&gt; do these results make sense?</a:t>
            </a:r>
          </a:p>
          <a:p>
            <a:endParaRPr lang="en-US" dirty="0"/>
          </a:p>
          <a:p>
            <a:r>
              <a:rPr lang="en-US" dirty="0"/>
              <a:t>Researchers are always interested in causality</a:t>
            </a:r>
          </a:p>
          <a:p>
            <a:r>
              <a:rPr lang="en-US" dirty="0"/>
              <a:t>However only recently have these kinds of questions even become available in a stats framework with the advent of causal inference</a:t>
            </a:r>
          </a:p>
          <a:p>
            <a:r>
              <a:rPr lang="en-US" dirty="0"/>
              <a:t>Must propose Mode of action for causality (how does A cause b), rooted in biology/domain knowledge -&gt; domain expert </a:t>
            </a:r>
          </a:p>
          <a:p>
            <a:endParaRPr lang="en-US" dirty="0"/>
          </a:p>
          <a:p>
            <a:r>
              <a:rPr lang="en-US" dirty="0"/>
              <a:t>Gene expression -&gt; interpretability?</a:t>
            </a:r>
          </a:p>
          <a:p>
            <a:endParaRPr lang="en-US" sz="1200" dirty="0">
              <a:solidFill>
                <a:srgbClr val="404040"/>
              </a:solidFill>
              <a:latin typeface="Montserrat" panose="00000500000000000000" pitchFamily="2" charset="0"/>
            </a:endParaRPr>
          </a:p>
          <a:p>
            <a:r>
              <a:rPr lang="en-US" sz="1200" dirty="0">
                <a:solidFill>
                  <a:srgbClr val="404040"/>
                </a:solidFill>
                <a:latin typeface="Montserrat" panose="00000500000000000000" pitchFamily="2" charset="0"/>
              </a:rPr>
              <a:t>From a practical point of view, </a:t>
            </a:r>
            <a:r>
              <a:rPr lang="en-US" sz="1200" b="1" dirty="0">
                <a:solidFill>
                  <a:srgbClr val="404040"/>
                </a:solidFill>
                <a:latin typeface="Montserrat" panose="00000500000000000000" pitchFamily="2" charset="0"/>
              </a:rPr>
              <a:t>mode of action </a:t>
            </a:r>
            <a:r>
              <a:rPr lang="en-US" sz="1200" dirty="0">
                <a:solidFill>
                  <a:srgbClr val="404040"/>
                </a:solidFill>
                <a:latin typeface="Montserrat" panose="00000500000000000000" pitchFamily="2" charset="0"/>
              </a:rPr>
              <a:t>is vital. If A causes B, how so? And does that make sense in the framework of existing domain knowledge?  -&gt; Domain experts</a:t>
            </a:r>
          </a:p>
          <a:p>
            <a:endParaRPr lang="en-US" sz="1200" dirty="0">
              <a:solidFill>
                <a:srgbClr val="404040"/>
              </a:solidFill>
              <a:latin typeface="Montserrat" panose="00000500000000000000" pitchFamily="2" charset="0"/>
            </a:endParaRPr>
          </a:p>
          <a:p>
            <a:r>
              <a:rPr lang="en-US" sz="1200" dirty="0">
                <a:solidFill>
                  <a:srgbClr val="404040"/>
                </a:solidFill>
                <a:latin typeface="Montserrat" panose="00000500000000000000" pitchFamily="2" charset="0"/>
              </a:rPr>
              <a:t>Afterwards, new experiments must be devised to confirm or deny the hypothesis that A causes B. -&gt; I thought you cannot prove that? Well, not without intervention data</a:t>
            </a:r>
          </a:p>
          <a:p>
            <a:r>
              <a:rPr lang="en-US" dirty="0"/>
              <a:t>How was it proven that smoking causes cancer? Is mode of action enough? Mouse model? Cell culture?</a:t>
            </a:r>
          </a:p>
          <a:p>
            <a:r>
              <a:rPr lang="en-US" dirty="0"/>
              <a:t>Well, this is a bit a special case since people haven’t always smoked so the rise of cigarettes and of lung cancer coincided suspiciously. In a way, cigs are an ‘intervention’ in statistical language that is like to produce the caner outcome. -&gt; so </a:t>
            </a:r>
            <a:r>
              <a:rPr lang="en-US" dirty="0" err="1"/>
              <a:t>whats</a:t>
            </a:r>
            <a:r>
              <a:rPr lang="en-US" dirty="0"/>
              <a:t> the difference to the idea that cell phones cause cancer? Those two rates also increased at the same time! </a:t>
            </a:r>
          </a:p>
          <a:p>
            <a:r>
              <a:rPr lang="en-US" dirty="0"/>
              <a:t>The population study was the indication which was later confirmed in animal experiments and by histology (looking at cells from smokers), though this is again not direct evidence</a:t>
            </a:r>
          </a:p>
          <a:p>
            <a:r>
              <a:rPr lang="en-US" dirty="0"/>
              <a:t>There was also a convergence from different lines of inquiry </a:t>
            </a:r>
          </a:p>
          <a:p>
            <a:r>
              <a:rPr lang="en-US" dirty="0"/>
              <a:t>Though if people with damage in the pulmonary cilia are more likely to smoke and also more likely to get cancer you would get the same result.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Afterwards, new experiments must be devised to confirm or deny the hypothesis that A causes B. -&gt; convergent evidence from different lines of inquiry, trying to eliminate spurious correlations.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735476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t>Discussion Causality</a:t>
            </a:r>
          </a:p>
          <a:p>
            <a:endParaRPr lang="en-US" sz="1200" dirty="0"/>
          </a:p>
          <a:p>
            <a:r>
              <a:rPr lang="en-US" sz="1200" dirty="0"/>
              <a:t>Example of posited causation. Does it make sense? </a:t>
            </a:r>
          </a:p>
          <a:p>
            <a:r>
              <a:rPr lang="en-US" sz="1200" dirty="0"/>
              <a:t>Why does A correlate with B even though we know A doesn’t cause B? (underlying cause C)</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126329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190023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t>Closing thoughts/ discussion:</a:t>
            </a:r>
          </a:p>
          <a:p>
            <a:pPr marL="457200" indent="-457200">
              <a:buFontTx/>
              <a:buChar char="-"/>
            </a:pPr>
            <a:r>
              <a:rPr lang="en-US" sz="1200" dirty="0"/>
              <a:t>What do you take away</a:t>
            </a:r>
          </a:p>
          <a:p>
            <a:pPr marL="457200" indent="-457200">
              <a:buFontTx/>
              <a:buChar char="-"/>
            </a:pPr>
            <a:r>
              <a:rPr lang="en-US" sz="1200" dirty="0"/>
              <a:t>What is your most important take away from today?</a:t>
            </a:r>
          </a:p>
          <a:p>
            <a:pPr marL="457200" indent="-457200">
              <a:buFontTx/>
              <a:buChar char="-"/>
            </a:pPr>
            <a:r>
              <a:rPr lang="en-GB" sz="1200" dirty="0"/>
              <a:t>How does it change your</a:t>
            </a:r>
            <a:r>
              <a:rPr lang="en-US" sz="1200" dirty="0"/>
              <a:t> view on DS?</a:t>
            </a:r>
          </a:p>
          <a:p>
            <a:pPr marL="457200" indent="-457200">
              <a:buFontTx/>
              <a:buChar char="-"/>
            </a:pPr>
            <a:r>
              <a:rPr lang="en-GB" sz="1200" dirty="0"/>
              <a:t>How does it change your teaching</a:t>
            </a:r>
          </a:p>
          <a:p>
            <a:pPr marL="457200" indent="-457200">
              <a:buFontTx/>
              <a:buChar char="-"/>
            </a:pPr>
            <a:r>
              <a:rPr lang="en-GB" sz="1200" dirty="0"/>
              <a:t>How could you incorporate this in your teaching?</a:t>
            </a:r>
          </a:p>
          <a:p>
            <a:pPr marL="457200" indent="-457200">
              <a:buFontTx/>
              <a:buChar char="-"/>
            </a:pPr>
            <a:r>
              <a:rPr lang="en-GB" sz="1200" dirty="0"/>
              <a:t>Is there anything in this workshop that opened your eyes?</a:t>
            </a:r>
          </a:p>
          <a:p>
            <a:endParaRPr lang="en-GB" sz="1200"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84472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4252038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80839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90023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1890747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Good model captures underlying trends and characteristics of the data</a:t>
            </a:r>
          </a:p>
          <a:p>
            <a:pPr marL="171450" indent="-171450">
              <a:buFontTx/>
              <a:buChar char="-"/>
            </a:pPr>
            <a:r>
              <a:rPr lang="en-US" sz="1200" dirty="0">
                <a:solidFill>
                  <a:srgbClr val="404040"/>
                </a:solidFill>
                <a:latin typeface="Montserrat" panose="00000500000000000000" pitchFamily="2" charset="0"/>
              </a:rPr>
              <a:t>Can estimate deviations by goodness-of-fit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clustering we can evaluate whether the number of clusters we have chosen is optimal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endParaRPr lang="en-US" dirty="0"/>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676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For clustering we can evaluate whether the number of clusters we have chosen is optimal</a:t>
            </a:r>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363322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latin typeface="Montserrat" panose="00000500000000000000" pitchFamily="2" charset="0"/>
              </a:rPr>
              <a:t>Overfitting linear regression picture</a:t>
            </a:r>
          </a:p>
          <a:p>
            <a:endParaRPr lang="en-US" sz="1200" dirty="0">
              <a:latin typeface="Montserrat" panose="00000500000000000000" pitchFamily="2" charset="0"/>
            </a:endParaRPr>
          </a:p>
          <a:p>
            <a:endParaRPr lang="en-US" sz="1200" dirty="0">
              <a:latin typeface="Montserrat" panose="00000500000000000000" pitchFamily="2" charset="0"/>
            </a:endParaRPr>
          </a:p>
          <a:p>
            <a:r>
              <a:rPr lang="en-US" sz="1200" dirty="0">
                <a:latin typeface="Montserrat" panose="00000500000000000000" pitchFamily="2" charset="0"/>
              </a:rPr>
              <a:t>Why is the middle one better? Explain</a:t>
            </a:r>
          </a:p>
          <a:p>
            <a:endParaRPr lang="en-US" sz="1200" dirty="0">
              <a:latin typeface="Montserrat" panose="00000500000000000000" pitchFamily="2" charset="0"/>
            </a:endParaRPr>
          </a:p>
          <a:p>
            <a:r>
              <a:rPr lang="en-US" sz="1200" dirty="0">
                <a:latin typeface="Montserrat" panose="00000500000000000000" pitchFamily="2" charset="0"/>
              </a:rPr>
              <a:t>What is the problem with having many parameters?</a:t>
            </a:r>
          </a:p>
          <a:p>
            <a:endParaRPr lang="en-US" sz="1200" dirty="0">
              <a:latin typeface="Montserrat" panose="00000500000000000000" pitchFamily="2" charset="0"/>
            </a:endParaRPr>
          </a:p>
          <a:p>
            <a:r>
              <a:rPr lang="en-US" sz="1200" dirty="0">
                <a:latin typeface="Montserrat" panose="00000500000000000000" pitchFamily="2" charset="0"/>
              </a:rPr>
              <a:t>(What do the parameters mean? (reaction rate)) </a:t>
            </a:r>
          </a:p>
          <a:p>
            <a:endParaRPr lang="en-US" sz="1200" dirty="0">
              <a:latin typeface="Montserrat" panose="00000500000000000000" pitchFamily="2" charset="0"/>
            </a:endParaRPr>
          </a:p>
          <a:p>
            <a:r>
              <a:rPr lang="en-US" sz="1200" dirty="0">
                <a:latin typeface="Montserrat" panose="00000500000000000000" pitchFamily="2" charset="0"/>
              </a:rPr>
              <a:t>Discussion:</a:t>
            </a:r>
          </a:p>
          <a:p>
            <a:endParaRPr lang="en-US" sz="1200" dirty="0">
              <a:latin typeface="Montserrat" panose="00000500000000000000" pitchFamily="2" charset="0"/>
            </a:endParaRPr>
          </a:p>
          <a:p>
            <a:r>
              <a:rPr lang="en-US" sz="1200" dirty="0">
                <a:latin typeface="Montserrat" panose="00000500000000000000" pitchFamily="2" charset="0"/>
              </a:rPr>
              <a:t>How would be your error term for regression with two data points, large or small? </a:t>
            </a:r>
            <a:endParaRPr lang="en-GB" sz="1200" dirty="0">
              <a:latin typeface="Montserrat" panose="00000500000000000000" pitchFamily="2" charset="0"/>
            </a:endParaRPr>
          </a:p>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370054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Could slit this into two slides to have one about classifiers and show both ROC and formulas for precision/recall, accuracy, </a:t>
            </a:r>
            <a:r>
              <a:rPr lang="en-US" dirty="0" err="1"/>
              <a:t>ect</a:t>
            </a:r>
            <a:endParaRPr lang="en-US" dirty="0"/>
          </a:p>
          <a:p>
            <a:endParaRPr lang="en-US" dirty="0"/>
          </a:p>
          <a:p>
            <a:r>
              <a:rPr lang="en-US" dirty="0"/>
              <a:t>We get an estimate of the error rate/size from the performance estimates</a:t>
            </a:r>
          </a:p>
          <a:p>
            <a:endParaRPr lang="en-US" dirty="0"/>
          </a:p>
          <a:p>
            <a:r>
              <a:rPr lang="en-US" dirty="0"/>
              <a:t>In the regression example with the confidence interval, we are 95% sure that the true line is within the dark grey area</a:t>
            </a:r>
          </a:p>
          <a:p>
            <a:endParaRPr lang="en-US" dirty="0"/>
          </a:p>
          <a:p>
            <a:r>
              <a:rPr lang="en-US" dirty="0"/>
              <a:t>In terms of classifiers we always have the trade-off between true-positive and false-positive rates:</a:t>
            </a:r>
          </a:p>
          <a:p>
            <a:pPr marL="171450" indent="-171450">
              <a:buFontTx/>
              <a:buChar char="-"/>
            </a:pPr>
            <a:r>
              <a:rPr lang="en-US" dirty="0"/>
              <a:t>If we want few false positives (people predicted to have cancer though they are healthy), we will also have more false negatives (cancer people predicted to be healthy)</a:t>
            </a:r>
          </a:p>
          <a:p>
            <a:pPr marL="171450" indent="-171450">
              <a:buFontTx/>
              <a:buChar char="-"/>
            </a:pPr>
            <a:r>
              <a:rPr lang="en-US" dirty="0"/>
              <a:t>If we want to miss as few cases as possible, we will have a high amount of false-positives. </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191393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latin typeface="Montserrat" panose="00000500000000000000" pitchFamily="2" charset="0"/>
              </a:rPr>
              <a:t>Overfitting linear regression picture</a:t>
            </a:r>
          </a:p>
          <a:p>
            <a:endParaRPr lang="en-US" sz="1200" dirty="0">
              <a:latin typeface="Montserrat" panose="00000500000000000000" pitchFamily="2" charset="0"/>
            </a:endParaRPr>
          </a:p>
          <a:p>
            <a:endParaRPr lang="en-US" sz="1200" dirty="0">
              <a:latin typeface="Montserrat" panose="00000500000000000000" pitchFamily="2" charset="0"/>
            </a:endParaRPr>
          </a:p>
          <a:p>
            <a:r>
              <a:rPr lang="en-US" sz="1200" dirty="0">
                <a:latin typeface="Montserrat" panose="00000500000000000000" pitchFamily="2" charset="0"/>
              </a:rPr>
              <a:t>Why is the middle one better? Explain</a:t>
            </a:r>
          </a:p>
          <a:p>
            <a:endParaRPr lang="en-US" sz="1200" dirty="0">
              <a:latin typeface="Montserrat" panose="00000500000000000000" pitchFamily="2" charset="0"/>
            </a:endParaRPr>
          </a:p>
          <a:p>
            <a:r>
              <a:rPr lang="en-US" sz="1200" dirty="0">
                <a:latin typeface="Montserrat" panose="00000500000000000000" pitchFamily="2" charset="0"/>
              </a:rPr>
              <a:t>What is the problem with having many parameters?</a:t>
            </a:r>
          </a:p>
          <a:p>
            <a:endParaRPr lang="en-US" sz="1200" dirty="0">
              <a:latin typeface="Montserrat" panose="00000500000000000000" pitchFamily="2" charset="0"/>
            </a:endParaRPr>
          </a:p>
          <a:p>
            <a:r>
              <a:rPr lang="en-US" sz="1200" dirty="0">
                <a:latin typeface="Montserrat" panose="00000500000000000000" pitchFamily="2" charset="0"/>
              </a:rPr>
              <a:t>(What do the parameters mean? (reaction rate)) </a:t>
            </a:r>
          </a:p>
          <a:p>
            <a:endParaRPr lang="en-US" sz="1200" dirty="0">
              <a:latin typeface="Montserrat" panose="00000500000000000000" pitchFamily="2" charset="0"/>
            </a:endParaRPr>
          </a:p>
          <a:p>
            <a:r>
              <a:rPr lang="en-US" sz="1200" dirty="0">
                <a:latin typeface="Montserrat" panose="00000500000000000000" pitchFamily="2" charset="0"/>
              </a:rPr>
              <a:t>Discussion:</a:t>
            </a:r>
          </a:p>
          <a:p>
            <a:endParaRPr lang="en-US" sz="1200" dirty="0">
              <a:latin typeface="Montserrat" panose="00000500000000000000" pitchFamily="2" charset="0"/>
            </a:endParaRPr>
          </a:p>
          <a:p>
            <a:r>
              <a:rPr lang="en-US" sz="1200" dirty="0">
                <a:latin typeface="Montserrat" panose="00000500000000000000" pitchFamily="2" charset="0"/>
              </a:rPr>
              <a:t>How would be your error term for regression with two data points, large or small? </a:t>
            </a:r>
            <a:endParaRPr lang="en-GB" sz="1200" dirty="0">
              <a:latin typeface="Montserrat" panose="00000500000000000000" pitchFamily="2" charset="0"/>
            </a:endParaRPr>
          </a:p>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388428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Output reflects input -&gt; poor quality data results in poor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Rarely are both models and data free of biases.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Montserrat" panose="00000500000000000000" pitchFamily="2" charset="0"/>
            </a:endParaRPr>
          </a:p>
          <a:p>
            <a:r>
              <a:rPr lang="en-US" dirty="0"/>
              <a:t>Bias is different from accuracy. It is a skew in the data cause by collection or processing. Generally the term error refers to the outcome and the term bias refers to the process. (https://en.wikipedia.org/wiki/Bias_(statistics) )</a:t>
            </a:r>
          </a:p>
          <a:p>
            <a:endParaRPr lang="en-US" dirty="0"/>
          </a:p>
          <a:p>
            <a:r>
              <a:rPr lang="en-US" dirty="0"/>
              <a:t>Other examples: </a:t>
            </a:r>
          </a:p>
          <a:p>
            <a:r>
              <a:rPr lang="en-US" dirty="0"/>
              <a:t>If all photos of malignant melanoma have a ruler in them and the normal skin spot photos do not</a:t>
            </a:r>
          </a:p>
          <a:p>
            <a:endParaRPr lang="en-US" dirty="0"/>
          </a:p>
          <a:p>
            <a:r>
              <a:rPr lang="en-US" dirty="0"/>
              <a:t>Bias:</a:t>
            </a:r>
          </a:p>
          <a:p>
            <a:pPr marL="171450" indent="-171450">
              <a:buFontTx/>
              <a:buChar char="-"/>
            </a:pPr>
            <a:r>
              <a:rPr lang="en-US" dirty="0"/>
              <a:t>does data include elements that the model should be ignorant of?</a:t>
            </a:r>
          </a:p>
          <a:p>
            <a:pPr marL="171450" indent="-171450">
              <a:buFontTx/>
              <a:buChar char="-"/>
            </a:pPr>
            <a:r>
              <a:rPr lang="en-US" dirty="0"/>
              <a:t>The way training is set-up (objective function)</a:t>
            </a:r>
          </a:p>
          <a:p>
            <a:pPr marL="171450" indent="-171450">
              <a:buFontTx/>
              <a:buChar char="-"/>
            </a:pPr>
            <a:r>
              <a:rPr lang="en-US" dirty="0"/>
              <a:t>The way the model is set-up (parameters, design choices) -&gt; algorithmic bias</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331391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svg"/><Relationship Id="rId11" Type="http://schemas.microsoft.com/office/2007/relationships/hdphoto" Target="../media/hdphoto1.wdp"/><Relationship Id="rId5" Type="http://schemas.openxmlformats.org/officeDocument/2006/relationships/image" Target="../media/image15.png"/><Relationship Id="rId10" Type="http://schemas.openxmlformats.org/officeDocument/2006/relationships/image" Target="../media/image3.png"/><Relationship Id="rId4" Type="http://schemas.openxmlformats.org/officeDocument/2006/relationships/image" Target="../media/image14.sv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10" Type="http://schemas.microsoft.com/office/2007/relationships/hdphoto" Target="../media/hdphoto1.wdp"/><Relationship Id="rId4" Type="http://schemas.openxmlformats.org/officeDocument/2006/relationships/image" Target="../media/image14.sv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10" Type="http://schemas.microsoft.com/office/2007/relationships/hdphoto" Target="../media/hdphoto1.wdp"/><Relationship Id="rId4" Type="http://schemas.openxmlformats.org/officeDocument/2006/relationships/image" Target="../media/image14.svg"/><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10" Type="http://schemas.microsoft.com/office/2007/relationships/hdphoto" Target="../media/hdphoto1.wdp"/><Relationship Id="rId4" Type="http://schemas.openxmlformats.org/officeDocument/2006/relationships/image" Target="../media/image14.sv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svg"/><Relationship Id="rId11" Type="http://schemas.microsoft.com/office/2007/relationships/hdphoto" Target="../media/hdphoto1.wdp"/><Relationship Id="rId5" Type="http://schemas.openxmlformats.org/officeDocument/2006/relationships/image" Target="../media/image15.png"/><Relationship Id="rId10" Type="http://schemas.openxmlformats.org/officeDocument/2006/relationships/image" Target="../media/image3.png"/><Relationship Id="rId4" Type="http://schemas.openxmlformats.org/officeDocument/2006/relationships/image" Target="../media/image14.sv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jpeg"/><Relationship Id="rId7" Type="http://schemas.openxmlformats.org/officeDocument/2006/relationships/image" Target="../media/image20.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microsoft.com/office/2007/relationships/hdphoto" Target="../media/hdphoto1.wdp"/><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 name="Picture 1" descr="A blue and black logo&#10;&#10;Description automatically generated">
            <a:extLst>
              <a:ext uri="{FF2B5EF4-FFF2-40B4-BE49-F238E27FC236}">
                <a16:creationId xmlns:a16="http://schemas.microsoft.com/office/drawing/2014/main" id="{A6346EC0-E02B-E66A-DDC5-6B56DBC3223E}"/>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198379" y="2899470"/>
            <a:ext cx="8839200" cy="3539430"/>
          </a:xfrm>
          <a:prstGeom prst="rect">
            <a:avLst/>
          </a:prstGeom>
          <a:noFill/>
        </p:spPr>
        <p:txBody>
          <a:bodyPr wrap="square" rtlCol="0">
            <a:spAutoFit/>
          </a:bodyPr>
          <a:lstStyle/>
          <a:p>
            <a:r>
              <a:rPr lang="da-DK" sz="2800" dirty="0" err="1">
                <a:latin typeface="Montserrat" panose="00000500000000000000" pitchFamily="2" charset="0"/>
              </a:rPr>
              <a:t>Consider</a:t>
            </a:r>
            <a:r>
              <a:rPr lang="da-DK" sz="2800" dirty="0">
                <a:latin typeface="Montserrat" panose="00000500000000000000" pitchFamily="2" charset="0"/>
              </a:rPr>
              <a:t> the </a:t>
            </a:r>
            <a:r>
              <a:rPr lang="da-DK" sz="2800" dirty="0" err="1">
                <a:latin typeface="Montserrat" panose="00000500000000000000" pitchFamily="2" charset="0"/>
              </a:rPr>
              <a:t>following</a:t>
            </a:r>
            <a:r>
              <a:rPr lang="da-DK" sz="2800" dirty="0">
                <a:latin typeface="Montserrat" panose="00000500000000000000" pitchFamily="2" charset="0"/>
              </a:rPr>
              <a:t> </a:t>
            </a:r>
            <a:r>
              <a:rPr lang="da-DK" sz="2800" dirty="0" err="1">
                <a:latin typeface="Montserrat" panose="00000500000000000000" pitchFamily="2" charset="0"/>
              </a:rPr>
              <a:t>schematic</a:t>
            </a:r>
            <a:r>
              <a:rPr lang="da-DK" sz="2800" dirty="0">
                <a:latin typeface="Montserrat" panose="00000500000000000000" pitchFamily="2" charset="0"/>
              </a:rPr>
              <a:t> of bullet holes o</a:t>
            </a:r>
            <a:r>
              <a:rPr lang="en-GB" sz="2800" dirty="0">
                <a:latin typeface="Montserrat" panose="00000500000000000000" pitchFamily="2" charset="0"/>
              </a:rPr>
              <a:t>n returning WW2 planes. </a:t>
            </a:r>
          </a:p>
          <a:p>
            <a:r>
              <a:rPr lang="en-GB" sz="2800" dirty="0">
                <a:latin typeface="Montserrat" panose="00000500000000000000" pitchFamily="2" charset="0"/>
              </a:rPr>
              <a:t>It shows with red circles where each plane was struck. </a:t>
            </a:r>
          </a:p>
          <a:p>
            <a:endParaRPr lang="en-GB" sz="2800" dirty="0">
              <a:latin typeface="Montserrat" panose="00000500000000000000" pitchFamily="2" charset="0"/>
            </a:endParaRPr>
          </a:p>
          <a:p>
            <a:r>
              <a:rPr lang="en-GB" sz="2800" dirty="0">
                <a:latin typeface="Montserrat" panose="00000500000000000000" pitchFamily="2" charset="0"/>
              </a:rPr>
              <a:t>Bases on this data, which part of the plane do you think should be reinforced to better protect the plane from being damaged?</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3797616" y="10800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drawing of a plane with red dots&#10;&#10;Description automatically generated">
            <a:extLst>
              <a:ext uri="{FF2B5EF4-FFF2-40B4-BE49-F238E27FC236}">
                <a16:creationId xmlns:a16="http://schemas.microsoft.com/office/drawing/2014/main" id="{567AD12B-99FB-471D-DE74-7B16509CE2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54757" y="2594350"/>
            <a:ext cx="6537943" cy="4870240"/>
          </a:xfrm>
          <a:prstGeom prst="rect">
            <a:avLst/>
          </a:prstGeom>
        </p:spPr>
      </p:pic>
      <p:pic>
        <p:nvPicPr>
          <p:cNvPr id="6" name="Picture 5" descr="A blue and black logo&#10;&#10;Description automatically generated">
            <a:extLst>
              <a:ext uri="{FF2B5EF4-FFF2-40B4-BE49-F238E27FC236}">
                <a16:creationId xmlns:a16="http://schemas.microsoft.com/office/drawing/2014/main" id="{A71363B3-75B9-1225-8D4B-49A36FC5705F}"/>
              </a:ext>
            </a:extLst>
          </p:cNvPr>
          <p:cNvPicPr>
            <a:picLocks noChangeAspect="1"/>
          </p:cNvPicPr>
          <p:nvPr/>
        </p:nvPicPr>
        <p:blipFill>
          <a:blip r:embed="rId10">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33082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9" name="Freeform 4">
            <a:extLst>
              <a:ext uri="{FF2B5EF4-FFF2-40B4-BE49-F238E27FC236}">
                <a16:creationId xmlns:a16="http://schemas.microsoft.com/office/drawing/2014/main" id="{8A3FEEA2-E68E-D427-DA33-69C013719470}"/>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3886200" y="1080000"/>
            <a:ext cx="108204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WHAT DO THE RESULTS MEAN?</a:t>
            </a:r>
          </a:p>
        </p:txBody>
      </p:sp>
      <p:sp>
        <p:nvSpPr>
          <p:cNvPr id="8" name="Rectangle: Rounded Corners 7">
            <a:extLst>
              <a:ext uri="{FF2B5EF4-FFF2-40B4-BE49-F238E27FC236}">
                <a16:creationId xmlns:a16="http://schemas.microsoft.com/office/drawing/2014/main" id="{891F5E68-DE6E-E60D-903D-15AA15F64853}"/>
              </a:ext>
            </a:extLst>
          </p:cNvPr>
          <p:cNvSpPr/>
          <p:nvPr/>
        </p:nvSpPr>
        <p:spPr>
          <a:xfrm>
            <a:off x="1798349" y="2700546"/>
            <a:ext cx="5288251" cy="7167354"/>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6FFA206A-DA4F-04DD-0DD3-0E5A0185209D}"/>
              </a:ext>
            </a:extLst>
          </p:cNvPr>
          <p:cNvSpPr/>
          <p:nvPr/>
        </p:nvSpPr>
        <p:spPr>
          <a:xfrm>
            <a:off x="7696200" y="2700545"/>
            <a:ext cx="8763000" cy="7167354"/>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TextBox 7">
            <a:extLst>
              <a:ext uri="{FF2B5EF4-FFF2-40B4-BE49-F238E27FC236}">
                <a16:creationId xmlns:a16="http://schemas.microsoft.com/office/drawing/2014/main" id="{1E97870B-79DB-DFC5-4E28-69F660ABFF48}"/>
              </a:ext>
            </a:extLst>
          </p:cNvPr>
          <p:cNvSpPr txBox="1"/>
          <p:nvPr/>
        </p:nvSpPr>
        <p:spPr>
          <a:xfrm>
            <a:off x="2011564" y="3020337"/>
            <a:ext cx="4914900"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Hypothesis testing</a:t>
            </a:r>
          </a:p>
        </p:txBody>
      </p:sp>
      <p:sp>
        <p:nvSpPr>
          <p:cNvPr id="12" name="TextBox 7">
            <a:extLst>
              <a:ext uri="{FF2B5EF4-FFF2-40B4-BE49-F238E27FC236}">
                <a16:creationId xmlns:a16="http://schemas.microsoft.com/office/drawing/2014/main" id="{89DB7846-A625-0D79-B25D-DA3623EB97EE}"/>
              </a:ext>
            </a:extLst>
          </p:cNvPr>
          <p:cNvSpPr txBox="1"/>
          <p:nvPr/>
        </p:nvSpPr>
        <p:spPr>
          <a:xfrm>
            <a:off x="2011069" y="3874313"/>
            <a:ext cx="4905941" cy="2269980"/>
          </a:xfrm>
          <a:prstGeom prst="rect">
            <a:avLst/>
          </a:prstGeom>
        </p:spPr>
        <p:txBody>
          <a:bodyPr wrap="square" lIns="0" tIns="0" rIns="0" bIns="0" rtlCol="0" anchor="t">
            <a:spAutoFit/>
          </a:bodyPr>
          <a:lstStyle/>
          <a:p>
            <a:pPr marL="345440" lvl="1">
              <a:lnSpc>
                <a:spcPts val="4480"/>
              </a:lnSpc>
            </a:pPr>
            <a:r>
              <a:rPr lang="en-US" sz="2800" dirty="0">
                <a:solidFill>
                  <a:srgbClr val="404040"/>
                </a:solidFill>
                <a:latin typeface="Montserrat"/>
              </a:rPr>
              <a:t>If p-value significant, the null hypothesis is rejected.</a:t>
            </a:r>
            <a:endParaRPr lang="pt-PT">
              <a:latin typeface="Montserrat"/>
            </a:endParaRPr>
          </a:p>
          <a:p>
            <a:pPr>
              <a:lnSpc>
                <a:spcPts val="4480"/>
              </a:lnSpc>
            </a:pPr>
            <a:endParaRPr lang="en-US" sz="2800" dirty="0">
              <a:solidFill>
                <a:srgbClr val="404040"/>
              </a:solidFill>
              <a:latin typeface="Now"/>
            </a:endParaRPr>
          </a:p>
        </p:txBody>
      </p:sp>
      <p:pic>
        <p:nvPicPr>
          <p:cNvPr id="13" name="Picture 12" descr="A diagram of a normal distribution&#10;&#10;Description automatically generated">
            <a:extLst>
              <a:ext uri="{FF2B5EF4-FFF2-40B4-BE49-F238E27FC236}">
                <a16:creationId xmlns:a16="http://schemas.microsoft.com/office/drawing/2014/main" id="{F48FB184-0022-D3D9-0989-5FD937FC5E63}"/>
              </a:ext>
            </a:extLst>
          </p:cNvPr>
          <p:cNvPicPr>
            <a:picLocks noChangeAspect="1"/>
          </p:cNvPicPr>
          <p:nvPr/>
        </p:nvPicPr>
        <p:blipFill rotWithShape="1">
          <a:blip r:embed="rId3">
            <a:extLst>
              <a:ext uri="{28A0092B-C50C-407E-A947-70E740481C1C}">
                <a14:useLocalDpi xmlns:a14="http://schemas.microsoft.com/office/drawing/2010/main" val="0"/>
              </a:ext>
            </a:extLst>
          </a:blip>
          <a:srcRect l="8470" r="8046" b="2695"/>
          <a:stretch/>
        </p:blipFill>
        <p:spPr>
          <a:xfrm>
            <a:off x="2231704" y="6284222"/>
            <a:ext cx="4474621" cy="2970916"/>
          </a:xfrm>
          <a:prstGeom prst="rect">
            <a:avLst/>
          </a:prstGeom>
        </p:spPr>
      </p:pic>
      <p:sp>
        <p:nvSpPr>
          <p:cNvPr id="15" name="TextBox 7">
            <a:extLst>
              <a:ext uri="{FF2B5EF4-FFF2-40B4-BE49-F238E27FC236}">
                <a16:creationId xmlns:a16="http://schemas.microsoft.com/office/drawing/2014/main" id="{9F4508DF-B49C-04C1-39FF-FC61188B1954}"/>
              </a:ext>
            </a:extLst>
          </p:cNvPr>
          <p:cNvSpPr txBox="1"/>
          <p:nvPr/>
        </p:nvSpPr>
        <p:spPr>
          <a:xfrm>
            <a:off x="9848850" y="3020337"/>
            <a:ext cx="4914900"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Predictive models</a:t>
            </a:r>
          </a:p>
        </p:txBody>
      </p:sp>
      <p:sp>
        <p:nvSpPr>
          <p:cNvPr id="16" name="TextBox 7">
            <a:extLst>
              <a:ext uri="{FF2B5EF4-FFF2-40B4-BE49-F238E27FC236}">
                <a16:creationId xmlns:a16="http://schemas.microsoft.com/office/drawing/2014/main" id="{7AC84020-5AF8-9CFE-9F62-C2C579BF2A64}"/>
              </a:ext>
            </a:extLst>
          </p:cNvPr>
          <p:cNvSpPr txBox="1"/>
          <p:nvPr/>
        </p:nvSpPr>
        <p:spPr>
          <a:xfrm>
            <a:off x="8172450" y="3717742"/>
            <a:ext cx="7810500" cy="3406958"/>
          </a:xfrm>
          <a:prstGeom prst="rect">
            <a:avLst/>
          </a:prstGeom>
        </p:spPr>
        <p:txBody>
          <a:bodyPr wrap="square" lIns="0" tIns="0" rIns="0" bIns="0" rtlCol="0" anchor="t">
            <a:spAutoFit/>
          </a:bodyPr>
          <a:lstStyle/>
          <a:p>
            <a:pPr marL="802640" lvl="1" indent="-457200">
              <a:lnSpc>
                <a:spcPts val="4480"/>
              </a:lnSpc>
              <a:buFont typeface="Arial" panose="020B0604020202020204" pitchFamily="34" charset="0"/>
              <a:buChar char="•"/>
            </a:pPr>
            <a:r>
              <a:rPr lang="en-US" sz="2800" dirty="0">
                <a:solidFill>
                  <a:srgbClr val="404040"/>
                </a:solidFill>
                <a:latin typeface="Montserrat"/>
              </a:rPr>
              <a:t>Poor model performance means it's not possible with this model + data</a:t>
            </a:r>
            <a:endParaRPr lang="pt-PT">
              <a:latin typeface="Montserrat"/>
            </a:endParaRPr>
          </a:p>
          <a:p>
            <a:pPr marL="802640"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Interpretable parameters</a:t>
            </a:r>
          </a:p>
          <a:p>
            <a:pPr marL="802640" lvl="1" indent="-457200">
              <a:lnSpc>
                <a:spcPts val="4480"/>
              </a:lnSpc>
              <a:buFont typeface="Arial" panose="020B0604020202020204" pitchFamily="34" charset="0"/>
              <a:buChar char="•"/>
            </a:pPr>
            <a:r>
              <a:rPr lang="en-US" sz="2800" dirty="0">
                <a:solidFill>
                  <a:srgbClr val="404040"/>
                </a:solidFill>
                <a:latin typeface="Montserrat"/>
              </a:rPr>
              <a:t>Coefficients/feature importance tell which predictor variables have a large influence in outcome</a:t>
            </a:r>
          </a:p>
        </p:txBody>
      </p:sp>
      <p:cxnSp>
        <p:nvCxnSpPr>
          <p:cNvPr id="14" name="Straight Connector 13">
            <a:extLst>
              <a:ext uri="{FF2B5EF4-FFF2-40B4-BE49-F238E27FC236}">
                <a16:creationId xmlns:a16="http://schemas.microsoft.com/office/drawing/2014/main" id="{41DF6433-E9E9-A17D-5785-A1515308B039}"/>
              </a:ext>
            </a:extLst>
          </p:cNvPr>
          <p:cNvCxnSpPr>
            <a:cxnSpLocks/>
          </p:cNvCxnSpPr>
          <p:nvPr/>
        </p:nvCxnSpPr>
        <p:spPr>
          <a:xfrm rot="10800000">
            <a:off x="8839200" y="7492769"/>
            <a:ext cx="0" cy="2216971"/>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41EE290E-993E-8F9B-93F5-D56012DA4B71}"/>
              </a:ext>
            </a:extLst>
          </p:cNvPr>
          <p:cNvCxnSpPr>
            <a:cxnSpLocks/>
          </p:cNvCxnSpPr>
          <p:nvPr/>
        </p:nvCxnSpPr>
        <p:spPr>
          <a:xfrm>
            <a:off x="8458200" y="9246781"/>
            <a:ext cx="3848100"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036945B7-8A5A-1414-A5FA-71CA35A02EBC}"/>
              </a:ext>
            </a:extLst>
          </p:cNvPr>
          <p:cNvSpPr/>
          <p:nvPr/>
        </p:nvSpPr>
        <p:spPr>
          <a:xfrm>
            <a:off x="9515233" y="8128666"/>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8A7887E4-3EBE-C25C-6E4F-B677625F4881}"/>
              </a:ext>
            </a:extLst>
          </p:cNvPr>
          <p:cNvSpPr/>
          <p:nvPr/>
        </p:nvSpPr>
        <p:spPr>
          <a:xfrm>
            <a:off x="9829800" y="84963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6256D32D-D2E7-0010-70EE-661CF38838F8}"/>
              </a:ext>
            </a:extLst>
          </p:cNvPr>
          <p:cNvSpPr/>
          <p:nvPr/>
        </p:nvSpPr>
        <p:spPr>
          <a:xfrm>
            <a:off x="10174614" y="8325648"/>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BC5D7F76-A02D-C914-65B5-E7EE7AB0E0AF}"/>
              </a:ext>
            </a:extLst>
          </p:cNvPr>
          <p:cNvSpPr/>
          <p:nvPr/>
        </p:nvSpPr>
        <p:spPr>
          <a:xfrm>
            <a:off x="10859722" y="8524395"/>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7B127EB-B427-609D-C81C-F4E50041A59F}"/>
              </a:ext>
            </a:extLst>
          </p:cNvPr>
          <p:cNvSpPr/>
          <p:nvPr/>
        </p:nvSpPr>
        <p:spPr>
          <a:xfrm>
            <a:off x="9220200" y="7940113"/>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323D1B9-0A0F-C142-AE74-C1F79D0A5C11}"/>
              </a:ext>
            </a:extLst>
          </p:cNvPr>
          <p:cNvSpPr/>
          <p:nvPr/>
        </p:nvSpPr>
        <p:spPr>
          <a:xfrm>
            <a:off x="10561846" y="85725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8" name="Straight Connector 27">
            <a:extLst>
              <a:ext uri="{FF2B5EF4-FFF2-40B4-BE49-F238E27FC236}">
                <a16:creationId xmlns:a16="http://schemas.microsoft.com/office/drawing/2014/main" id="{696F077E-796A-B705-AF4C-1E4EC6E1164F}"/>
              </a:ext>
            </a:extLst>
          </p:cNvPr>
          <p:cNvCxnSpPr>
            <a:cxnSpLocks/>
          </p:cNvCxnSpPr>
          <p:nvPr/>
        </p:nvCxnSpPr>
        <p:spPr>
          <a:xfrm>
            <a:off x="8703404" y="7962900"/>
            <a:ext cx="3027662" cy="955470"/>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87BD4515-8DCD-7FAB-2B2F-D5FDCE3D264B}"/>
              </a:ext>
            </a:extLst>
          </p:cNvPr>
          <p:cNvSpPr/>
          <p:nvPr/>
        </p:nvSpPr>
        <p:spPr>
          <a:xfrm>
            <a:off x="10452000" y="82677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AC7A8348-4832-FBD1-61EC-1BD27442B941}"/>
              </a:ext>
            </a:extLst>
          </p:cNvPr>
          <p:cNvSpPr txBox="1"/>
          <p:nvPr/>
        </p:nvSpPr>
        <p:spPr>
          <a:xfrm>
            <a:off x="9135181" y="9330514"/>
            <a:ext cx="2510865" cy="369332"/>
          </a:xfrm>
          <a:prstGeom prst="rect">
            <a:avLst/>
          </a:prstGeom>
          <a:noFill/>
        </p:spPr>
        <p:txBody>
          <a:bodyPr wrap="square" rtlCol="0">
            <a:spAutoFit/>
          </a:bodyPr>
          <a:lstStyle/>
          <a:p>
            <a:r>
              <a:rPr lang="en-US" dirty="0"/>
              <a:t>Cigarettes smoked</a:t>
            </a:r>
            <a:endParaRPr lang="en-GB" dirty="0"/>
          </a:p>
        </p:txBody>
      </p:sp>
      <p:sp>
        <p:nvSpPr>
          <p:cNvPr id="35" name="TextBox 34">
            <a:extLst>
              <a:ext uri="{FF2B5EF4-FFF2-40B4-BE49-F238E27FC236}">
                <a16:creationId xmlns:a16="http://schemas.microsoft.com/office/drawing/2014/main" id="{5DD053B1-42E5-6A4A-11A1-A503977BF0D5}"/>
              </a:ext>
            </a:extLst>
          </p:cNvPr>
          <p:cNvSpPr txBox="1"/>
          <p:nvPr/>
        </p:nvSpPr>
        <p:spPr>
          <a:xfrm rot="16200000">
            <a:off x="7750834" y="8182329"/>
            <a:ext cx="1578801" cy="369332"/>
          </a:xfrm>
          <a:prstGeom prst="rect">
            <a:avLst/>
          </a:prstGeom>
          <a:noFill/>
        </p:spPr>
        <p:txBody>
          <a:bodyPr wrap="square" rtlCol="0">
            <a:spAutoFit/>
          </a:bodyPr>
          <a:lstStyle/>
          <a:p>
            <a:r>
              <a:rPr lang="en-US" dirty="0"/>
              <a:t>Avg life exp.</a:t>
            </a:r>
            <a:endParaRPr lang="en-GB" dirty="0"/>
          </a:p>
        </p:txBody>
      </p:sp>
      <p:sp>
        <p:nvSpPr>
          <p:cNvPr id="37" name="TextBox 36">
            <a:extLst>
              <a:ext uri="{FF2B5EF4-FFF2-40B4-BE49-F238E27FC236}">
                <a16:creationId xmlns:a16="http://schemas.microsoft.com/office/drawing/2014/main" id="{9987627F-901C-D7C3-6EFB-FFBCB27E19E9}"/>
              </a:ext>
            </a:extLst>
          </p:cNvPr>
          <p:cNvSpPr txBox="1"/>
          <p:nvPr/>
        </p:nvSpPr>
        <p:spPr>
          <a:xfrm>
            <a:off x="12756358" y="7397499"/>
            <a:ext cx="3505200" cy="1938992"/>
          </a:xfrm>
          <a:prstGeom prst="rect">
            <a:avLst/>
          </a:prstGeom>
          <a:noFill/>
        </p:spPr>
        <p:txBody>
          <a:bodyPr wrap="square" rtlCol="0">
            <a:spAutoFit/>
          </a:bodyPr>
          <a:lstStyle/>
          <a:p>
            <a:r>
              <a:rPr lang="en-US" sz="1900" b="1" dirty="0">
                <a:latin typeface="Montserrat" panose="00000500000000000000" pitchFamily="2" charset="0"/>
              </a:rPr>
              <a:t>Generalized linear model:</a:t>
            </a:r>
          </a:p>
          <a:p>
            <a:endParaRPr lang="en-US" sz="2000" dirty="0">
              <a:latin typeface="Montserrat" panose="00000500000000000000" pitchFamily="2" charset="0"/>
            </a:endParaRPr>
          </a:p>
          <a:p>
            <a:r>
              <a:rPr lang="en-US" sz="2000" dirty="0">
                <a:latin typeface="Montserrat" panose="00000500000000000000" pitchFamily="2" charset="0"/>
              </a:rPr>
              <a:t>birth weight ~ </a:t>
            </a:r>
          </a:p>
          <a:p>
            <a:r>
              <a:rPr lang="en-US" sz="2000" dirty="0">
                <a:latin typeface="Montserrat" panose="00000500000000000000" pitchFamily="2" charset="0"/>
              </a:rPr>
              <a:t>mother’s weight + smoking + </a:t>
            </a:r>
          </a:p>
          <a:p>
            <a:r>
              <a:rPr lang="en-US" sz="2000" dirty="0">
                <a:latin typeface="Montserrat" panose="00000500000000000000" pitchFamily="2" charset="0"/>
              </a:rPr>
              <a:t>mother’s age </a:t>
            </a:r>
            <a:endParaRPr lang="en-GB" sz="2000" dirty="0">
              <a:latin typeface="Montserrat" panose="00000500000000000000" pitchFamily="2" charset="0"/>
            </a:endParaRPr>
          </a:p>
        </p:txBody>
      </p:sp>
      <p:cxnSp>
        <p:nvCxnSpPr>
          <p:cNvPr id="39" name="Straight Connector 38">
            <a:extLst>
              <a:ext uri="{FF2B5EF4-FFF2-40B4-BE49-F238E27FC236}">
                <a16:creationId xmlns:a16="http://schemas.microsoft.com/office/drawing/2014/main" id="{A5638D80-A172-6A11-60A2-BD24E0A6A831}"/>
              </a:ext>
            </a:extLst>
          </p:cNvPr>
          <p:cNvCxnSpPr/>
          <p:nvPr/>
        </p:nvCxnSpPr>
        <p:spPr>
          <a:xfrm>
            <a:off x="12573000" y="7397499"/>
            <a:ext cx="0" cy="2470400"/>
          </a:xfrm>
          <a:prstGeom prst="line">
            <a:avLst/>
          </a:prstGeom>
        </p:spPr>
        <p:style>
          <a:lnRef idx="1">
            <a:schemeClr val="dk1"/>
          </a:lnRef>
          <a:fillRef idx="0">
            <a:schemeClr val="dk1"/>
          </a:fillRef>
          <a:effectRef idx="0">
            <a:schemeClr val="dk1"/>
          </a:effectRef>
          <a:fontRef idx="minor">
            <a:schemeClr val="tx1"/>
          </a:fontRef>
        </p:style>
      </p:cxnSp>
      <p:pic>
        <p:nvPicPr>
          <p:cNvPr id="18" name="Picture 17" descr="A blue and black logo&#10;&#10;Description automatically generated">
            <a:extLst>
              <a:ext uri="{FF2B5EF4-FFF2-40B4-BE49-F238E27FC236}">
                <a16:creationId xmlns:a16="http://schemas.microsoft.com/office/drawing/2014/main" id="{312B000B-88DE-2DD4-517C-85BDD61A632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3155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91F5E68-DE6E-E60D-903D-15AA15F64853}"/>
              </a:ext>
            </a:extLst>
          </p:cNvPr>
          <p:cNvSpPr/>
          <p:nvPr/>
        </p:nvSpPr>
        <p:spPr>
          <a:xfrm>
            <a:off x="990600" y="2781300"/>
            <a:ext cx="8621323" cy="7010400"/>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TextBox 7">
            <a:extLst>
              <a:ext uri="{FF2B5EF4-FFF2-40B4-BE49-F238E27FC236}">
                <a16:creationId xmlns:a16="http://schemas.microsoft.com/office/drawing/2014/main" id="{1E97870B-79DB-DFC5-4E28-69F660ABFF48}"/>
              </a:ext>
            </a:extLst>
          </p:cNvPr>
          <p:cNvSpPr txBox="1"/>
          <p:nvPr/>
        </p:nvSpPr>
        <p:spPr>
          <a:xfrm>
            <a:off x="1517413" y="3313915"/>
            <a:ext cx="8857572"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Unsupervised Learning/Clustering</a:t>
            </a:r>
          </a:p>
        </p:txBody>
      </p:sp>
      <p:sp>
        <p:nvSpPr>
          <p:cNvPr id="12" name="TextBox 7">
            <a:extLst>
              <a:ext uri="{FF2B5EF4-FFF2-40B4-BE49-F238E27FC236}">
                <a16:creationId xmlns:a16="http://schemas.microsoft.com/office/drawing/2014/main" id="{89DB7846-A625-0D79-B25D-DA3623EB97EE}"/>
              </a:ext>
            </a:extLst>
          </p:cNvPr>
          <p:cNvSpPr txBox="1"/>
          <p:nvPr/>
        </p:nvSpPr>
        <p:spPr>
          <a:xfrm>
            <a:off x="1153722" y="4262367"/>
            <a:ext cx="8229600" cy="2252733"/>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Insights about the structure of the data, esp. number of clusters</a:t>
            </a: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Further </a:t>
            </a:r>
            <a:r>
              <a:rPr lang="en-US" sz="2800" dirty="0" err="1">
                <a:solidFill>
                  <a:srgbClr val="404040"/>
                </a:solidFill>
                <a:latin typeface="Montserrat" panose="00000500000000000000" pitchFamily="2" charset="0"/>
              </a:rPr>
              <a:t>analyse</a:t>
            </a:r>
            <a:r>
              <a:rPr lang="en-US" sz="2800" dirty="0">
                <a:solidFill>
                  <a:srgbClr val="404040"/>
                </a:solidFill>
                <a:latin typeface="Montserrat" panose="00000500000000000000" pitchFamily="2" charset="0"/>
              </a:rPr>
              <a:t> properties of </a:t>
            </a:r>
            <a:br>
              <a:rPr lang="en-US" sz="2800" dirty="0">
                <a:solidFill>
                  <a:srgbClr val="404040"/>
                </a:solidFill>
                <a:latin typeface="Montserrat" panose="00000500000000000000" pitchFamily="2" charset="0"/>
              </a:rPr>
            </a:br>
            <a:r>
              <a:rPr lang="en-US" sz="2800" dirty="0">
                <a:solidFill>
                  <a:srgbClr val="404040"/>
                </a:solidFill>
                <a:latin typeface="Montserrat" panose="00000500000000000000" pitchFamily="2" charset="0"/>
              </a:rPr>
              <a:t>discovered clusters (</a:t>
            </a:r>
            <a:r>
              <a:rPr lang="en-US" sz="2800" b="1" dirty="0">
                <a:solidFill>
                  <a:srgbClr val="404040"/>
                </a:solidFill>
                <a:latin typeface="Montserrat" panose="00000500000000000000" pitchFamily="2" charset="0"/>
              </a:rPr>
              <a:t>biological meaning</a:t>
            </a:r>
            <a:r>
              <a:rPr lang="en-US" sz="2800" dirty="0">
                <a:solidFill>
                  <a:srgbClr val="404040"/>
                </a:solidFill>
                <a:latin typeface="Montserrat" panose="00000500000000000000" pitchFamily="2" charset="0"/>
              </a:rPr>
              <a:t>)</a:t>
            </a:r>
          </a:p>
        </p:txBody>
      </p:sp>
      <p:sp>
        <p:nvSpPr>
          <p:cNvPr id="9" name="Rectangle: Rounded Corners 8">
            <a:extLst>
              <a:ext uri="{FF2B5EF4-FFF2-40B4-BE49-F238E27FC236}">
                <a16:creationId xmlns:a16="http://schemas.microsoft.com/office/drawing/2014/main" id="{40421F0B-38EF-2C5E-122D-9FF3F174959E}"/>
              </a:ext>
            </a:extLst>
          </p:cNvPr>
          <p:cNvSpPr/>
          <p:nvPr/>
        </p:nvSpPr>
        <p:spPr>
          <a:xfrm>
            <a:off x="10210800" y="2781300"/>
            <a:ext cx="6783842" cy="700837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4" name="TextBox 7">
            <a:extLst>
              <a:ext uri="{FF2B5EF4-FFF2-40B4-BE49-F238E27FC236}">
                <a16:creationId xmlns:a16="http://schemas.microsoft.com/office/drawing/2014/main" id="{C84EBEFE-7AE7-EB8D-10FE-3D84BB670F7D}"/>
              </a:ext>
            </a:extLst>
          </p:cNvPr>
          <p:cNvSpPr txBox="1"/>
          <p:nvPr/>
        </p:nvSpPr>
        <p:spPr>
          <a:xfrm>
            <a:off x="11418518" y="3313915"/>
            <a:ext cx="4368406"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Black Box models</a:t>
            </a:r>
          </a:p>
        </p:txBody>
      </p:sp>
      <p:sp>
        <p:nvSpPr>
          <p:cNvPr id="17" name="TextBox 7">
            <a:extLst>
              <a:ext uri="{FF2B5EF4-FFF2-40B4-BE49-F238E27FC236}">
                <a16:creationId xmlns:a16="http://schemas.microsoft.com/office/drawing/2014/main" id="{1E66D98B-A3E4-70FD-8B77-BC2A903589C8}"/>
              </a:ext>
            </a:extLst>
          </p:cNvPr>
          <p:cNvSpPr txBox="1"/>
          <p:nvPr/>
        </p:nvSpPr>
        <p:spPr>
          <a:xfrm>
            <a:off x="10240630" y="4136587"/>
            <a:ext cx="6383734" cy="2835713"/>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Highly non-linear models with many parameters are difficult to interpret</a:t>
            </a:r>
          </a:p>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We mostly use the performance instead of trying to gain insights</a:t>
            </a:r>
            <a:endParaRPr lang="en-US" sz="2600" dirty="0">
              <a:solidFill>
                <a:srgbClr val="404040"/>
              </a:solidFill>
              <a:latin typeface="Now"/>
            </a:endParaRPr>
          </a:p>
        </p:txBody>
      </p:sp>
      <p:pic>
        <p:nvPicPr>
          <p:cNvPr id="19" name="Picture 18" descr="A diagram of a diagram of a number of dots&#10;&#10;Description automatically generated with medium confidence">
            <a:extLst>
              <a:ext uri="{FF2B5EF4-FFF2-40B4-BE49-F238E27FC236}">
                <a16:creationId xmlns:a16="http://schemas.microsoft.com/office/drawing/2014/main" id="{689196B6-92BE-9DE4-C03A-BC7E4D0F7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8321" y="6861048"/>
            <a:ext cx="3025890" cy="2612945"/>
          </a:xfrm>
          <a:prstGeom prst="rect">
            <a:avLst/>
          </a:prstGeom>
        </p:spPr>
      </p:pic>
      <p:sp>
        <p:nvSpPr>
          <p:cNvPr id="20" name="TextBox 7">
            <a:extLst>
              <a:ext uri="{FF2B5EF4-FFF2-40B4-BE49-F238E27FC236}">
                <a16:creationId xmlns:a16="http://schemas.microsoft.com/office/drawing/2014/main" id="{C5710965-E0AC-84D2-9821-BCF9B6349602}"/>
              </a:ext>
            </a:extLst>
          </p:cNvPr>
          <p:cNvSpPr txBox="1"/>
          <p:nvPr/>
        </p:nvSpPr>
        <p:spPr>
          <a:xfrm>
            <a:off x="1341585" y="7182242"/>
            <a:ext cx="4216983" cy="2269980"/>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Predict cluster membership of new data points</a:t>
            </a:r>
          </a:p>
          <a:p>
            <a:pPr>
              <a:lnSpc>
                <a:spcPts val="4480"/>
              </a:lnSpc>
            </a:pPr>
            <a:endParaRPr lang="en-US" sz="2800" dirty="0">
              <a:solidFill>
                <a:srgbClr val="404040"/>
              </a:solidFill>
              <a:latin typeface="Now"/>
            </a:endParaRPr>
          </a:p>
        </p:txBody>
      </p:sp>
      <p:pic>
        <p:nvPicPr>
          <p:cNvPr id="22" name="Picture 21" descr="A diagram of a network&#10;&#10;Description automatically generated">
            <a:extLst>
              <a:ext uri="{FF2B5EF4-FFF2-40B4-BE49-F238E27FC236}">
                <a16:creationId xmlns:a16="http://schemas.microsoft.com/office/drawing/2014/main" id="{13B48B4E-E111-40B7-FE78-E7C6A0C1DFC9}"/>
              </a:ext>
            </a:extLst>
          </p:cNvPr>
          <p:cNvPicPr>
            <a:picLocks noChangeAspect="1"/>
          </p:cNvPicPr>
          <p:nvPr/>
        </p:nvPicPr>
        <p:blipFill rotWithShape="1">
          <a:blip r:embed="rId4">
            <a:extLst>
              <a:ext uri="{28A0092B-C50C-407E-A947-70E740481C1C}">
                <a14:useLocalDpi xmlns:a14="http://schemas.microsoft.com/office/drawing/2010/main" val="0"/>
              </a:ext>
            </a:extLst>
          </a:blip>
          <a:srcRect l="12450" t="51371" r="17495" b="3244"/>
          <a:stretch/>
        </p:blipFill>
        <p:spPr>
          <a:xfrm>
            <a:off x="10822442" y="7182242"/>
            <a:ext cx="5196668" cy="2269980"/>
          </a:xfrm>
          <a:prstGeom prst="rect">
            <a:avLst/>
          </a:prstGeom>
        </p:spPr>
      </p:pic>
      <p:sp>
        <p:nvSpPr>
          <p:cNvPr id="13" name="Freeform 4">
            <a:extLst>
              <a:ext uri="{FF2B5EF4-FFF2-40B4-BE49-F238E27FC236}">
                <a16:creationId xmlns:a16="http://schemas.microsoft.com/office/drawing/2014/main" id="{2DDC951C-D882-A477-1C6A-91C3DAB09BED}"/>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5" name="TextBox 6">
            <a:extLst>
              <a:ext uri="{FF2B5EF4-FFF2-40B4-BE49-F238E27FC236}">
                <a16:creationId xmlns:a16="http://schemas.microsoft.com/office/drawing/2014/main" id="{DDD90C67-F53C-E12C-B300-6039DCC8BF95}"/>
              </a:ext>
            </a:extLst>
          </p:cNvPr>
          <p:cNvSpPr txBox="1"/>
          <p:nvPr/>
        </p:nvSpPr>
        <p:spPr>
          <a:xfrm>
            <a:off x="3886200" y="1080000"/>
            <a:ext cx="108204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WHAT DO THE RESULTS MEAN?</a:t>
            </a:r>
          </a:p>
        </p:txBody>
      </p:sp>
      <p:pic>
        <p:nvPicPr>
          <p:cNvPr id="21" name="Picture 20" descr="A blue and black logo&#10;&#10;Description automatically generated">
            <a:extLst>
              <a:ext uri="{FF2B5EF4-FFF2-40B4-BE49-F238E27FC236}">
                <a16:creationId xmlns:a16="http://schemas.microsoft.com/office/drawing/2014/main" id="{80A880A3-2B37-BBC5-1DE9-DF122E80A422}"/>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4761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4" name="Freeform 4">
            <a:extLst>
              <a:ext uri="{FF2B5EF4-FFF2-40B4-BE49-F238E27FC236}">
                <a16:creationId xmlns:a16="http://schemas.microsoft.com/office/drawing/2014/main" id="{8167EEA1-FFD9-A5C4-E30F-D27553EC79A9}"/>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Rectangle 12">
            <a:extLst>
              <a:ext uri="{FF2B5EF4-FFF2-40B4-BE49-F238E27FC236}">
                <a16:creationId xmlns:a16="http://schemas.microsoft.com/office/drawing/2014/main" id="{BEF81B49-D75D-470E-ABF8-F3945FE57546}"/>
              </a:ext>
            </a:extLst>
          </p:cNvPr>
          <p:cNvSpPr/>
          <p:nvPr/>
        </p:nvSpPr>
        <p:spPr>
          <a:xfrm>
            <a:off x="0" y="4457700"/>
            <a:ext cx="18287999" cy="5829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1371600" y="1080000"/>
            <a:ext cx="137124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CORRELATION ≠ CAUSATION</a:t>
            </a:r>
          </a:p>
        </p:txBody>
      </p:sp>
      <p:sp>
        <p:nvSpPr>
          <p:cNvPr id="7" name="TextBox 7"/>
          <p:cNvSpPr txBox="1"/>
          <p:nvPr/>
        </p:nvSpPr>
        <p:spPr>
          <a:xfrm>
            <a:off x="1349829" y="2873828"/>
            <a:ext cx="15240000" cy="1092287"/>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One of the goals of modelling is to discover relationships between predictor and outcome variables. </a:t>
            </a:r>
          </a:p>
        </p:txBody>
      </p:sp>
      <p:pic>
        <p:nvPicPr>
          <p:cNvPr id="10" name="Picture 9" descr="A graph with black lines and red lines&#10;&#10;Description automatically generated">
            <a:extLst>
              <a:ext uri="{FF2B5EF4-FFF2-40B4-BE49-F238E27FC236}">
                <a16:creationId xmlns:a16="http://schemas.microsoft.com/office/drawing/2014/main" id="{9F81A0E0-070F-9A72-267B-BB3C2582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2233" y="5197822"/>
            <a:ext cx="8608808" cy="4349055"/>
          </a:xfrm>
          <a:prstGeom prst="rect">
            <a:avLst/>
          </a:prstGeom>
        </p:spPr>
      </p:pic>
      <p:sp>
        <p:nvSpPr>
          <p:cNvPr id="11" name="TextBox 7">
            <a:extLst>
              <a:ext uri="{FF2B5EF4-FFF2-40B4-BE49-F238E27FC236}">
                <a16:creationId xmlns:a16="http://schemas.microsoft.com/office/drawing/2014/main" id="{BC28F582-E057-DEAF-D9A2-12DBA6DECB92}"/>
              </a:ext>
            </a:extLst>
          </p:cNvPr>
          <p:cNvSpPr txBox="1"/>
          <p:nvPr/>
        </p:nvSpPr>
        <p:spPr>
          <a:xfrm>
            <a:off x="1371600" y="5076866"/>
            <a:ext cx="6705600" cy="3983976"/>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However, modelling is </a:t>
            </a:r>
            <a:r>
              <a:rPr lang="en-US" sz="2800" b="1" dirty="0">
                <a:solidFill>
                  <a:srgbClr val="404040"/>
                </a:solidFill>
                <a:latin typeface="Montserrat" panose="00000500000000000000" pitchFamily="2" charset="0"/>
              </a:rPr>
              <a:t>not primarily concerned with causality</a:t>
            </a:r>
            <a:r>
              <a:rPr lang="en-US" sz="2800" dirty="0">
                <a:solidFill>
                  <a:srgbClr val="404040"/>
                </a:solidFill>
                <a:latin typeface="Montserrat" panose="00000500000000000000" pitchFamily="2" charset="0"/>
              </a:rPr>
              <a:t>. </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In other words, if our model shows that a relationship exists, that does not mean the relationship is causal. </a:t>
            </a:r>
          </a:p>
        </p:txBody>
      </p:sp>
      <p:pic>
        <p:nvPicPr>
          <p:cNvPr id="15" name="Picture 14" descr="A blue and black logo&#10;&#10;Description automatically generated">
            <a:extLst>
              <a:ext uri="{FF2B5EF4-FFF2-40B4-BE49-F238E27FC236}">
                <a16:creationId xmlns:a16="http://schemas.microsoft.com/office/drawing/2014/main" id="{0A944FB5-1525-133B-0787-4193330A8CD4}"/>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56537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TextBox 6"/>
          <p:cNvSpPr txBox="1"/>
          <p:nvPr/>
        </p:nvSpPr>
        <p:spPr>
          <a:xfrm>
            <a:off x="1752600" y="810622"/>
            <a:ext cx="13712416" cy="957955"/>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QUESTION OF CAUSALITY</a:t>
            </a:r>
          </a:p>
        </p:txBody>
      </p:sp>
      <p:sp>
        <p:nvSpPr>
          <p:cNvPr id="7" name="TextBox 7"/>
          <p:cNvSpPr txBox="1"/>
          <p:nvPr/>
        </p:nvSpPr>
        <p:spPr>
          <a:xfrm>
            <a:off x="1526085" y="2705100"/>
            <a:ext cx="15235829" cy="5715219"/>
          </a:xfrm>
          <a:prstGeom prst="rect">
            <a:avLst/>
          </a:prstGeom>
        </p:spPr>
        <p:txBody>
          <a:bodyPr wrap="square" lIns="0" tIns="0" rIns="0" bIns="0" rtlCol="0" anchor="t">
            <a:spAutoFit/>
          </a:bodyPr>
          <a:lstStyle/>
          <a:p>
            <a:pPr marL="345440" lvl="1">
              <a:lnSpc>
                <a:spcPts val="4480"/>
              </a:lnSpc>
            </a:pPr>
            <a:r>
              <a:rPr lang="en-US" sz="2800" dirty="0">
                <a:solidFill>
                  <a:srgbClr val="404040"/>
                </a:solidFill>
                <a:latin typeface="Montserrat" panose="00000500000000000000" pitchFamily="2" charset="0"/>
              </a:rPr>
              <a:t>Where does this leave us?</a:t>
            </a:r>
            <a:endParaRPr lang="pt-PT"/>
          </a:p>
          <a:p>
            <a:pPr marL="345440" lvl="1">
              <a:lnSpc>
                <a:spcPts val="4480"/>
              </a:lnSpc>
            </a:pPr>
            <a:endParaRPr lang="en-US" sz="2800" dirty="0">
              <a:solidFill>
                <a:srgbClr val="404040"/>
              </a:solidFill>
              <a:latin typeface="Montserrat" panose="00000500000000000000" pitchFamily="2" charset="0"/>
            </a:endParaRPr>
          </a:p>
          <a:p>
            <a:pPr marL="345440" lvl="1">
              <a:lnSpc>
                <a:spcPts val="4480"/>
              </a:lnSpc>
            </a:pPr>
            <a:r>
              <a:rPr lang="en-US" sz="2800" dirty="0">
                <a:solidFill>
                  <a:srgbClr val="404040"/>
                </a:solidFill>
                <a:latin typeface="Montserrat" panose="00000500000000000000" pitchFamily="2" charset="0"/>
              </a:rPr>
              <a:t>Formally, causality can only be inferred in the statistical framework of causal inference (which we will not go into).  </a:t>
            </a:r>
          </a:p>
          <a:p>
            <a:pPr marL="345440" lvl="1">
              <a:lnSpc>
                <a:spcPts val="4480"/>
              </a:lnSpc>
            </a:pPr>
            <a:endParaRPr lang="en-US" sz="2800" dirty="0">
              <a:solidFill>
                <a:srgbClr val="404040"/>
              </a:solidFill>
              <a:latin typeface="Montserrat" panose="00000500000000000000" pitchFamily="2" charset="0"/>
            </a:endParaRPr>
          </a:p>
          <a:p>
            <a:pPr marL="345440" lvl="1">
              <a:lnSpc>
                <a:spcPts val="4480"/>
              </a:lnSpc>
            </a:pPr>
            <a:r>
              <a:rPr lang="en-US" sz="2800" b="1" dirty="0">
                <a:solidFill>
                  <a:srgbClr val="404040"/>
                </a:solidFill>
                <a:latin typeface="Montserrat"/>
              </a:rPr>
              <a:t>Mode of action </a:t>
            </a:r>
            <a:r>
              <a:rPr lang="en-US" sz="2800" dirty="0">
                <a:solidFill>
                  <a:srgbClr val="404040"/>
                </a:solidFill>
                <a:latin typeface="Montserrat"/>
              </a:rPr>
              <a:t>is vital. If A causes B, how so? And does that make sense in the framework of existing domain knowledge?  -&gt; Domain experts</a:t>
            </a:r>
          </a:p>
          <a:p>
            <a:pPr marL="345440" lvl="1">
              <a:lnSpc>
                <a:spcPts val="4480"/>
              </a:lnSpc>
            </a:pPr>
            <a:endParaRPr lang="en-US" sz="2800" dirty="0">
              <a:solidFill>
                <a:srgbClr val="404040"/>
              </a:solidFill>
              <a:latin typeface="Montserrat" panose="00000500000000000000" pitchFamily="2" charset="0"/>
            </a:endParaRPr>
          </a:p>
          <a:p>
            <a:pPr marL="345440" lvl="1">
              <a:lnSpc>
                <a:spcPts val="4480"/>
              </a:lnSpc>
            </a:pPr>
            <a:r>
              <a:rPr lang="en-US" sz="2800" dirty="0">
                <a:solidFill>
                  <a:srgbClr val="404040"/>
                </a:solidFill>
                <a:latin typeface="Montserrat" panose="00000500000000000000" pitchFamily="2" charset="0"/>
              </a:rPr>
              <a:t>Causality can be shown by gathering convergent evidence from different lines of inquiry and direct cause-effect experiments (animal and cell culture studies). </a:t>
            </a:r>
          </a:p>
        </p:txBody>
      </p:sp>
      <p:sp>
        <p:nvSpPr>
          <p:cNvPr id="8" name="Freeform 4">
            <a:extLst>
              <a:ext uri="{FF2B5EF4-FFF2-40B4-BE49-F238E27FC236}">
                <a16:creationId xmlns:a16="http://schemas.microsoft.com/office/drawing/2014/main" id="{022BC7D2-79C8-7FF2-857B-4827D4A63526}"/>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9" name="Picture 8" descr="A blue and black logo&#10;&#10;Description automatically generated">
            <a:extLst>
              <a:ext uri="{FF2B5EF4-FFF2-40B4-BE49-F238E27FC236}">
                <a16:creationId xmlns:a16="http://schemas.microsoft.com/office/drawing/2014/main" id="{015801D3-494A-F640-0162-D3C040C9E0D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1732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590800" y="3185966"/>
            <a:ext cx="13411200" cy="2677656"/>
          </a:xfrm>
          <a:prstGeom prst="rect">
            <a:avLst/>
          </a:prstGeom>
          <a:noFill/>
        </p:spPr>
        <p:txBody>
          <a:bodyPr wrap="square" rtlCol="0">
            <a:spAutoFit/>
          </a:bodyPr>
          <a:lstStyle/>
          <a:p>
            <a:r>
              <a:rPr lang="en-US" sz="2800" dirty="0">
                <a:latin typeface="Montserrat" panose="00000500000000000000" pitchFamily="2" charset="0"/>
              </a:rPr>
              <a:t>Discussion Causality</a:t>
            </a:r>
          </a:p>
          <a:p>
            <a:endParaRPr lang="en-US" sz="2800" dirty="0">
              <a:latin typeface="Montserrat" panose="00000500000000000000" pitchFamily="2" charset="0"/>
            </a:endParaRPr>
          </a:p>
          <a:p>
            <a:r>
              <a:rPr lang="en-US" sz="2800" dirty="0">
                <a:latin typeface="Montserrat" panose="00000500000000000000" pitchFamily="2" charset="0"/>
              </a:rPr>
              <a:t>Example of posited causation. Does it make sense? </a:t>
            </a:r>
          </a:p>
          <a:p>
            <a:endParaRPr lang="en-US" sz="2800" dirty="0">
              <a:latin typeface="Montserrat" panose="00000500000000000000" pitchFamily="2" charset="0"/>
            </a:endParaRPr>
          </a:p>
          <a:p>
            <a:r>
              <a:rPr lang="en-US" sz="2800" dirty="0">
                <a:latin typeface="Montserrat" panose="00000500000000000000" pitchFamily="2" charset="0"/>
              </a:rPr>
              <a:t>Why does A correlate with B even though we know A doesn’t cause B? (underlying cause C)</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3851934"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blue and black logo&#10;&#10;Description automatically generated">
            <a:extLst>
              <a:ext uri="{FF2B5EF4-FFF2-40B4-BE49-F238E27FC236}">
                <a16:creationId xmlns:a16="http://schemas.microsoft.com/office/drawing/2014/main" id="{17B825D1-68E2-3D9B-7A29-E3A13B3FC15C}"/>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0092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8">
            <a:extLst>
              <a:ext uri="{FF2B5EF4-FFF2-40B4-BE49-F238E27FC236}">
                <a16:creationId xmlns:a16="http://schemas.microsoft.com/office/drawing/2014/main" id="{37FC3143-A41C-2B53-B168-08654FCA17AC}"/>
              </a:ext>
            </a:extLst>
          </p:cNvPr>
          <p:cNvSpPr/>
          <p:nvPr/>
        </p:nvSpPr>
        <p:spPr>
          <a:xfrm>
            <a:off x="13656427" y="4451294"/>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rgbClr val="065280"/>
          </a:solidFill>
          <a:ln w="12700">
            <a:miter lim="400000"/>
          </a:ln>
        </p:spPr>
        <p:txBody>
          <a:bodyPr lIns="45719" rIns="45719"/>
          <a:lstStyle/>
          <a:p>
            <a:endParaRPr/>
          </a:p>
        </p:txBody>
      </p:sp>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grpSp>
      </p:grpSp>
      <p:sp>
        <p:nvSpPr>
          <p:cNvPr id="35" name="TextBox 3">
            <a:extLst>
              <a:ext uri="{FF2B5EF4-FFF2-40B4-BE49-F238E27FC236}">
                <a16:creationId xmlns:a16="http://schemas.microsoft.com/office/drawing/2014/main" id="{EBEEA384-595D-FD5B-0260-68574E751CFA}"/>
              </a:ext>
            </a:extLst>
          </p:cNvPr>
          <p:cNvSpPr txBox="1"/>
          <p:nvPr/>
        </p:nvSpPr>
        <p:spPr>
          <a:xfrm>
            <a:off x="3742706" y="1044558"/>
            <a:ext cx="10802587" cy="92134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OVERVIEW OF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84461"/>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6" name="TextBox 55">
            <a:extLst>
              <a:ext uri="{FF2B5EF4-FFF2-40B4-BE49-F238E27FC236}">
                <a16:creationId xmlns:a16="http://schemas.microsoft.com/office/drawing/2014/main" id="{0A694C3A-E68F-B4D7-85C3-81AFDE9284C3}"/>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rgbClr val="404040"/>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4" name="Rectangle 33">
            <a:extLst>
              <a:ext uri="{FF2B5EF4-FFF2-40B4-BE49-F238E27FC236}">
                <a16:creationId xmlns:a16="http://schemas.microsoft.com/office/drawing/2014/main" id="{40C08CA7-8525-32DA-B7FF-92DFF6D5D331}"/>
              </a:ext>
            </a:extLst>
          </p:cNvPr>
          <p:cNvSpPr txBox="1"/>
          <p:nvPr/>
        </p:nvSpPr>
        <p:spPr>
          <a:xfrm>
            <a:off x="13798788" y="5372100"/>
            <a:ext cx="34224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 name="Rectangle 33">
            <a:extLst>
              <a:ext uri="{FF2B5EF4-FFF2-40B4-BE49-F238E27FC236}">
                <a16:creationId xmlns:a16="http://schemas.microsoft.com/office/drawing/2014/main" id="{2AA0B4B4-E5A0-19F8-345E-9185C88FC30B}"/>
              </a:ext>
            </a:extLst>
          </p:cNvPr>
          <p:cNvSpPr txBox="1"/>
          <p:nvPr/>
        </p:nvSpPr>
        <p:spPr>
          <a:xfrm>
            <a:off x="10037150" y="5384461"/>
            <a:ext cx="260968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pic>
        <p:nvPicPr>
          <p:cNvPr id="25" name="Picture 24" descr="A blue and black logo&#10;&#10;Description automatically generated">
            <a:extLst>
              <a:ext uri="{FF2B5EF4-FFF2-40B4-BE49-F238E27FC236}">
                <a16:creationId xmlns:a16="http://schemas.microsoft.com/office/drawing/2014/main" id="{7D5496C6-6552-E96D-83E6-C686EE880E8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576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296886" y="3453002"/>
            <a:ext cx="14782800" cy="2604752"/>
          </a:xfrm>
          <a:prstGeom prst="rect">
            <a:avLst/>
          </a:prstGeom>
          <a:noFill/>
        </p:spPr>
        <p:txBody>
          <a:bodyPr wrap="square" lIns="91440" tIns="45720" rIns="91440" bIns="45720" rtlCol="0" anchor="t">
            <a:spAutoFit/>
          </a:bodyPr>
          <a:lstStyle/>
          <a:p>
            <a:pPr marL="457200" indent="-457200">
              <a:lnSpc>
                <a:spcPct val="150000"/>
              </a:lnSpc>
              <a:buFont typeface="Arial" panose="020B0604020202020204" pitchFamily="34" charset="0"/>
              <a:buChar char="•"/>
            </a:pPr>
            <a:r>
              <a:rPr lang="en-US" sz="2800" dirty="0">
                <a:latin typeface="Montserrat" panose="00000500000000000000" pitchFamily="2" charset="0"/>
              </a:rPr>
              <a:t>What is your main take away from today? </a:t>
            </a:r>
          </a:p>
          <a:p>
            <a:pPr marL="457200" indent="-457200">
              <a:lnSpc>
                <a:spcPct val="150000"/>
              </a:lnSpc>
              <a:buFont typeface="Arial" panose="020B0604020202020204" pitchFamily="34" charset="0"/>
              <a:buChar char="•"/>
            </a:pPr>
            <a:r>
              <a:rPr lang="en-US" sz="2800" dirty="0">
                <a:latin typeface="Montserrat" panose="00000500000000000000" pitchFamily="2" charset="0"/>
              </a:rPr>
              <a:t>How does it change your perspective on Data Science? </a:t>
            </a:r>
          </a:p>
          <a:p>
            <a:pPr marL="457200" indent="-457200">
              <a:lnSpc>
                <a:spcPct val="150000"/>
              </a:lnSpc>
              <a:buFont typeface="Arial" panose="020B0604020202020204" pitchFamily="34" charset="0"/>
              <a:buChar char="•"/>
            </a:pPr>
            <a:r>
              <a:rPr lang="en-US" sz="2800" dirty="0">
                <a:latin typeface="Montserrat"/>
              </a:rPr>
              <a:t>How do you think your future relationship to Data Science will be?</a:t>
            </a:r>
          </a:p>
          <a:p>
            <a:pPr marL="457200" indent="-457200">
              <a:lnSpc>
                <a:spcPct val="150000"/>
              </a:lnSpc>
              <a:buFont typeface="Arial" panose="020B0604020202020204" pitchFamily="34" charset="0"/>
              <a:buChar char="•"/>
            </a:pPr>
            <a:r>
              <a:rPr lang="en-US" sz="2800" dirty="0">
                <a:latin typeface="Montserrat"/>
              </a:rPr>
              <a:t>In what ways can you incorporate Data Science thinking into your teaching?</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blue and black logo&#10;&#10;Description automatically generated">
            <a:extLst>
              <a:ext uri="{FF2B5EF4-FFF2-40B4-BE49-F238E27FC236}">
                <a16:creationId xmlns:a16="http://schemas.microsoft.com/office/drawing/2014/main" id="{45F1E998-919C-4CAE-A7D8-11F558AB2F83}"/>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98637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E55B9-EFD7-8FAD-66DB-DF171EB0646B}"/>
              </a:ext>
            </a:extLst>
          </p:cNvPr>
          <p:cNvSpPr txBox="1"/>
          <p:nvPr/>
        </p:nvSpPr>
        <p:spPr>
          <a:xfrm>
            <a:off x="2667000" y="2019300"/>
            <a:ext cx="12192000" cy="2862322"/>
          </a:xfrm>
          <a:prstGeom prst="rect">
            <a:avLst/>
          </a:prstGeom>
          <a:noFill/>
        </p:spPr>
        <p:txBody>
          <a:bodyPr wrap="square" rtlCol="0">
            <a:spAutoFit/>
          </a:bodyPr>
          <a:lstStyle/>
          <a:p>
            <a:r>
              <a:rPr lang="en-US" sz="3600" dirty="0"/>
              <a:t>Nice slides with resources from </a:t>
            </a:r>
            <a:r>
              <a:rPr lang="en-US" sz="3600" dirty="0" err="1"/>
              <a:t>Thilde</a:t>
            </a:r>
            <a:endParaRPr lang="en-US" sz="3600" dirty="0"/>
          </a:p>
          <a:p>
            <a:endParaRPr lang="en-US" sz="3600" dirty="0"/>
          </a:p>
          <a:p>
            <a:r>
              <a:rPr lang="en-US" sz="3600" dirty="0"/>
              <a:t>Links to awesome resources</a:t>
            </a:r>
          </a:p>
          <a:p>
            <a:endParaRPr lang="en-US" sz="3600" dirty="0"/>
          </a:p>
          <a:p>
            <a:r>
              <a:rPr lang="en-US" sz="3600" dirty="0"/>
              <a:t>Also check the </a:t>
            </a:r>
            <a:r>
              <a:rPr lang="en-US" sz="3600" dirty="0" err="1"/>
              <a:t>absalon</a:t>
            </a:r>
            <a:r>
              <a:rPr lang="en-US" sz="3600" dirty="0"/>
              <a:t> course room</a:t>
            </a:r>
            <a:endParaRPr lang="en-GB" sz="3600" dirty="0"/>
          </a:p>
        </p:txBody>
      </p:sp>
      <p:pic>
        <p:nvPicPr>
          <p:cNvPr id="3" name="Picture 2" descr="A blue and black logo&#10;&#10;Description automatically generated">
            <a:extLst>
              <a:ext uri="{FF2B5EF4-FFF2-40B4-BE49-F238E27FC236}">
                <a16:creationId xmlns:a16="http://schemas.microsoft.com/office/drawing/2014/main" id="{61FCE9F1-41D9-972E-2F92-7D55CC5AB1E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48823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Freeform 3"/>
          <p:cNvSpPr/>
          <p:nvPr/>
        </p:nvSpPr>
        <p:spPr>
          <a:xfrm>
            <a:off x="1" y="0"/>
            <a:ext cx="18288000" cy="3092530"/>
          </a:xfrm>
          <a:custGeom>
            <a:avLst/>
            <a:gdLst/>
            <a:ahLst/>
            <a:cxnLst/>
            <a:rect l="l" t="t" r="r" b="b"/>
            <a:pathLst>
              <a:path w="4936713" h="631163">
                <a:moveTo>
                  <a:pt x="0" y="0"/>
                </a:moveTo>
                <a:lnTo>
                  <a:pt x="4936713" y="0"/>
                </a:lnTo>
                <a:lnTo>
                  <a:pt x="4936713" y="631163"/>
                </a:lnTo>
                <a:lnTo>
                  <a:pt x="0" y="631163"/>
                </a:lnTo>
                <a:close/>
              </a:path>
            </a:pathLst>
          </a:custGeom>
          <a:solidFill>
            <a:srgbClr val="D3D9E2"/>
          </a:solidFill>
        </p:spPr>
        <p:txBody>
          <a:bodyPr/>
          <a:lstStyle/>
          <a:p>
            <a:endParaRPr lang="en-DK"/>
          </a:p>
        </p:txBody>
      </p:sp>
      <p:sp>
        <p:nvSpPr>
          <p:cNvPr id="7" name="TextBox 7"/>
          <p:cNvSpPr txBox="1"/>
          <p:nvPr/>
        </p:nvSpPr>
        <p:spPr>
          <a:xfrm>
            <a:off x="6263505" y="1080000"/>
            <a:ext cx="5760990" cy="1111010"/>
          </a:xfrm>
          <a:prstGeom prst="rect">
            <a:avLst/>
          </a:prstGeom>
        </p:spPr>
        <p:txBody>
          <a:bodyPr wrap="square" lIns="0" tIns="0" rIns="0" bIns="0" rtlCol="0" anchor="t">
            <a:spAutoFit/>
          </a:bodyPr>
          <a:lstStyle/>
          <a:p>
            <a:pPr>
              <a:lnSpc>
                <a:spcPts val="8697"/>
              </a:lnSpc>
              <a:spcBef>
                <a:spcPct val="0"/>
              </a:spcBef>
            </a:pPr>
            <a:r>
              <a:rPr lang="en-US" sz="7129" dirty="0">
                <a:solidFill>
                  <a:srgbClr val="404040"/>
                </a:solidFill>
                <a:latin typeface="Now Bold"/>
              </a:rPr>
              <a:t>THANK YOU</a:t>
            </a:r>
          </a:p>
        </p:txBody>
      </p:sp>
      <p:pic>
        <p:nvPicPr>
          <p:cNvPr id="8" name="Picture 7" descr="A toy character next to another toy&#10;&#10;Description automatically generated">
            <a:extLst>
              <a:ext uri="{FF2B5EF4-FFF2-40B4-BE49-F238E27FC236}">
                <a16:creationId xmlns:a16="http://schemas.microsoft.com/office/drawing/2014/main" id="{AE0F6ABB-4E98-23CC-2266-C0A36B27F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73" y="3848100"/>
            <a:ext cx="7687653" cy="5765740"/>
          </a:xfrm>
          <a:prstGeom prst="rect">
            <a:avLst/>
          </a:prstGeom>
        </p:spPr>
      </p:pic>
      <p:pic>
        <p:nvPicPr>
          <p:cNvPr id="6" name="Picture 5" descr="A blue and black logo&#10;&#10;Description automatically generated">
            <a:extLst>
              <a:ext uri="{FF2B5EF4-FFF2-40B4-BE49-F238E27FC236}">
                <a16:creationId xmlns:a16="http://schemas.microsoft.com/office/drawing/2014/main" id="{4DFC42B7-6B28-C805-1387-F46107384F55}"/>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13487400" y="652384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5" name="TextBox 3">
            <a:extLst>
              <a:ext uri="{FF2B5EF4-FFF2-40B4-BE49-F238E27FC236}">
                <a16:creationId xmlns:a16="http://schemas.microsoft.com/office/drawing/2014/main" id="{EBEEA384-595D-FD5B-0260-68574E751CFA}"/>
              </a:ext>
            </a:extLst>
          </p:cNvPr>
          <p:cNvSpPr txBox="1"/>
          <p:nvPr/>
        </p:nvSpPr>
        <p:spPr>
          <a:xfrm>
            <a:off x="3559968" y="1044759"/>
            <a:ext cx="11168063" cy="92134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FINAL PART OF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D9D9D9"/>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rgbClr val="065280"/>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D9D9D9"/>
          </a:solidFill>
          <a:ln w="12700">
            <a:miter lim="400000"/>
          </a:ln>
        </p:spPr>
        <p:txBody>
          <a:bodyPr lIns="45719" rIns="45719"/>
          <a:lstStyle/>
          <a:p>
            <a:endParaRPr lang="en-DK"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84461"/>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6" name="TextBox 55">
            <a:extLst>
              <a:ext uri="{FF2B5EF4-FFF2-40B4-BE49-F238E27FC236}">
                <a16:creationId xmlns:a16="http://schemas.microsoft.com/office/drawing/2014/main" id="{0A694C3A-E68F-B4D7-85C3-81AFDE9284C3}"/>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lumMod val="85000"/>
            </a:schemeClr>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lumMod val="85000"/>
            </a:schemeClr>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D9D9D9"/>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sp>
        <p:nvSpPr>
          <p:cNvPr id="3" name="Rectangle 33">
            <a:extLst>
              <a:ext uri="{FF2B5EF4-FFF2-40B4-BE49-F238E27FC236}">
                <a16:creationId xmlns:a16="http://schemas.microsoft.com/office/drawing/2014/main" id="{899C2D26-410C-B2B4-0E82-282D16757A9C}"/>
              </a:ext>
            </a:extLst>
          </p:cNvPr>
          <p:cNvSpPr txBox="1"/>
          <p:nvPr/>
        </p:nvSpPr>
        <p:spPr>
          <a:xfrm>
            <a:off x="13798788" y="5384461"/>
            <a:ext cx="34224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pic>
        <p:nvPicPr>
          <p:cNvPr id="4" name="Picture 3" descr="A blue and black logo&#10;&#10;Description automatically generated">
            <a:extLst>
              <a:ext uri="{FF2B5EF4-FFF2-40B4-BE49-F238E27FC236}">
                <a16:creationId xmlns:a16="http://schemas.microsoft.com/office/drawing/2014/main" id="{C51E8BFB-02D0-5BFD-7A67-F8C81852F999}"/>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49815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10A668-9617-1A52-9DC4-F397CD304D6D}"/>
              </a:ext>
            </a:extLst>
          </p:cNvPr>
          <p:cNvSpPr/>
          <p:nvPr/>
        </p:nvSpPr>
        <p:spPr>
          <a:xfrm>
            <a:off x="9905999" y="0"/>
            <a:ext cx="8543365"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4"/>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485898" y="1080000"/>
            <a:ext cx="7353302"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MODEL EVALUATION</a:t>
            </a:r>
          </a:p>
        </p:txBody>
      </p:sp>
      <p:sp>
        <p:nvSpPr>
          <p:cNvPr id="7" name="TextBox 7"/>
          <p:cNvSpPr txBox="1"/>
          <p:nvPr/>
        </p:nvSpPr>
        <p:spPr>
          <a:xfrm>
            <a:off x="1165379" y="2742476"/>
            <a:ext cx="7521421" cy="4001224"/>
          </a:xfrm>
          <a:prstGeom prst="rect">
            <a:avLst/>
          </a:prstGeom>
        </p:spPr>
        <p:txBody>
          <a:bodyPr wrap="square" lIns="0" tIns="0" rIns="0" bIns="0" rtlCol="0" anchor="t">
            <a:spAutoFit/>
          </a:bodyPr>
          <a:lstStyle/>
          <a:p>
            <a:pPr marL="690881" lvl="1" indent="-345440">
              <a:lnSpc>
                <a:spcPts val="4480"/>
              </a:lnSpc>
              <a:buFont typeface="Arial"/>
              <a:buChar char="•"/>
            </a:pPr>
            <a:r>
              <a:rPr lang="en-US" sz="2800" dirty="0">
                <a:solidFill>
                  <a:srgbClr val="404040"/>
                </a:solidFill>
                <a:latin typeface="Montserrat" panose="00000500000000000000" pitchFamily="2" charset="0"/>
              </a:rPr>
              <a:t>How do we measure performance?</a:t>
            </a:r>
          </a:p>
          <a:p>
            <a:pPr marL="690881" lvl="1" indent="-345440">
              <a:lnSpc>
                <a:spcPts val="4480"/>
              </a:lnSpc>
              <a:buFont typeface="Arial"/>
              <a:buChar char="•"/>
            </a:pPr>
            <a:endParaRPr lang="en-US" sz="2800" dirty="0">
              <a:solidFill>
                <a:srgbClr val="404040"/>
              </a:solidFill>
              <a:latin typeface="Montserrat" panose="00000500000000000000" pitchFamily="2" charset="0"/>
            </a:endParaRPr>
          </a:p>
          <a:p>
            <a:pPr marL="690881" lvl="1" indent="-345440">
              <a:lnSpc>
                <a:spcPts val="4480"/>
              </a:lnSpc>
              <a:buFont typeface="Arial"/>
              <a:buChar char="•"/>
            </a:pPr>
            <a:r>
              <a:rPr lang="en-US" sz="2800" dirty="0">
                <a:solidFill>
                  <a:srgbClr val="404040"/>
                </a:solidFill>
                <a:latin typeface="Montserrat" panose="00000500000000000000" pitchFamily="2" charset="0"/>
              </a:rPr>
              <a:t>How far can we trust the results we have obtained? </a:t>
            </a:r>
          </a:p>
          <a:p>
            <a:pPr marL="690881" lvl="1" indent="-345440">
              <a:lnSpc>
                <a:spcPts val="4480"/>
              </a:lnSpc>
              <a:buFont typeface="Arial"/>
              <a:buChar char="•"/>
            </a:pPr>
            <a:endParaRPr lang="en-US" sz="2800" dirty="0">
              <a:solidFill>
                <a:srgbClr val="404040"/>
              </a:solidFill>
              <a:latin typeface="Montserrat" panose="00000500000000000000" pitchFamily="2" charset="0"/>
            </a:endParaRPr>
          </a:p>
          <a:p>
            <a:pPr marL="690881" lvl="1" indent="-345440">
              <a:lnSpc>
                <a:spcPts val="4480"/>
              </a:lnSpc>
              <a:buFont typeface="Arial"/>
              <a:buChar char="•"/>
            </a:pPr>
            <a:r>
              <a:rPr lang="en-US" sz="2800" dirty="0">
                <a:solidFill>
                  <a:srgbClr val="404040"/>
                </a:solidFill>
                <a:latin typeface="Montserrat" panose="00000500000000000000" pitchFamily="2" charset="0"/>
              </a:rPr>
              <a:t>What do the results mean?</a:t>
            </a:r>
          </a:p>
          <a:p>
            <a:pPr>
              <a:lnSpc>
                <a:spcPts val="4480"/>
              </a:lnSpc>
            </a:pPr>
            <a:endParaRPr lang="en-US" sz="2800" dirty="0">
              <a:solidFill>
                <a:srgbClr val="404040"/>
              </a:solidFill>
              <a:latin typeface="Now"/>
            </a:endParaRPr>
          </a:p>
        </p:txBody>
      </p:sp>
      <p:pic>
        <p:nvPicPr>
          <p:cNvPr id="9" name="Picture 8" descr="A graph with black dots and a blue line&#10;&#10;Description automatically generated">
            <a:extLst>
              <a:ext uri="{FF2B5EF4-FFF2-40B4-BE49-F238E27FC236}">
                <a16:creationId xmlns:a16="http://schemas.microsoft.com/office/drawing/2014/main" id="{2A51D4DF-FB4F-D6BC-936A-7D41D2B4DB9A}"/>
              </a:ext>
            </a:extLst>
          </p:cNvPr>
          <p:cNvPicPr>
            <a:picLocks noChangeAspect="1"/>
          </p:cNvPicPr>
          <p:nvPr/>
        </p:nvPicPr>
        <p:blipFill rotWithShape="1">
          <a:blip r:embed="rId3">
            <a:extLst>
              <a:ext uri="{28A0092B-C50C-407E-A947-70E740481C1C}">
                <a14:useLocalDpi xmlns:a14="http://schemas.microsoft.com/office/drawing/2010/main" val="0"/>
              </a:ext>
            </a:extLst>
          </a:blip>
          <a:srcRect l="11412" b="5845"/>
          <a:stretch/>
        </p:blipFill>
        <p:spPr>
          <a:xfrm>
            <a:off x="10451843" y="1028425"/>
            <a:ext cx="5848347" cy="4504703"/>
          </a:xfrm>
          <a:prstGeom prst="rect">
            <a:avLst/>
          </a:prstGeom>
        </p:spPr>
      </p:pic>
      <p:pic>
        <p:nvPicPr>
          <p:cNvPr id="12" name="Picture 11" descr="A graph of a positive rate&#10;&#10;Description automatically generated">
            <a:extLst>
              <a:ext uri="{FF2B5EF4-FFF2-40B4-BE49-F238E27FC236}">
                <a16:creationId xmlns:a16="http://schemas.microsoft.com/office/drawing/2014/main" id="{7050E9BB-AF50-5090-88C4-3124B8928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76162" y="4491600"/>
            <a:ext cx="4810298" cy="4504703"/>
          </a:xfrm>
          <a:prstGeom prst="rect">
            <a:avLst/>
          </a:prstGeom>
        </p:spPr>
      </p:pic>
      <p:sp>
        <p:nvSpPr>
          <p:cNvPr id="13" name="Rectangle 12">
            <a:extLst>
              <a:ext uri="{FF2B5EF4-FFF2-40B4-BE49-F238E27FC236}">
                <a16:creationId xmlns:a16="http://schemas.microsoft.com/office/drawing/2014/main" id="{632095C1-F6A0-B800-300E-A65788B09CE1}"/>
              </a:ext>
            </a:extLst>
          </p:cNvPr>
          <p:cNvSpPr/>
          <p:nvPr/>
        </p:nvSpPr>
        <p:spPr>
          <a:xfrm>
            <a:off x="10147042" y="839742"/>
            <a:ext cx="417133" cy="76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4E70F0F-5941-1E9F-E27E-1A7863D7D976}"/>
              </a:ext>
            </a:extLst>
          </p:cNvPr>
          <p:cNvSpPr/>
          <p:nvPr/>
        </p:nvSpPr>
        <p:spPr>
          <a:xfrm>
            <a:off x="10139451" y="5123882"/>
            <a:ext cx="417133" cy="76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ue and black logo&#10;&#10;Description automatically generated">
            <a:extLst>
              <a:ext uri="{FF2B5EF4-FFF2-40B4-BE49-F238E27FC236}">
                <a16:creationId xmlns:a16="http://schemas.microsoft.com/office/drawing/2014/main" id="{38607FCB-7904-46CE-9865-A9A545C51D8C}"/>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2853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DE6BB0-E782-5A32-EF8D-8BB886C033F5}"/>
              </a:ext>
            </a:extLst>
          </p:cNvPr>
          <p:cNvSpPr/>
          <p:nvPr/>
        </p:nvSpPr>
        <p:spPr>
          <a:xfrm>
            <a:off x="10972800" y="0"/>
            <a:ext cx="73152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1758616" y="1080000"/>
            <a:ext cx="8115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MODEL PERFORMANCE</a:t>
            </a:r>
          </a:p>
        </p:txBody>
      </p:sp>
      <p:sp>
        <p:nvSpPr>
          <p:cNvPr id="7" name="TextBox 7"/>
          <p:cNvSpPr txBox="1"/>
          <p:nvPr/>
        </p:nvSpPr>
        <p:spPr>
          <a:xfrm>
            <a:off x="1446067" y="2781300"/>
            <a:ext cx="8877299" cy="5732467"/>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What is a good model?</a:t>
            </a:r>
          </a:p>
          <a:p>
            <a:pPr marL="345441" lvl="1">
              <a:lnSpc>
                <a:spcPts val="4480"/>
              </a:lnSpc>
            </a:pPr>
            <a:endParaRPr lang="en-US" sz="2800" dirty="0">
              <a:solidFill>
                <a:srgbClr val="404040"/>
              </a:solidFill>
              <a:latin typeface="Montserrat" panose="00000500000000000000" pitchFamily="2" charset="0"/>
            </a:endParaRP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How well does the model fit the data?</a:t>
            </a:r>
          </a:p>
          <a:p>
            <a:pPr marL="1259841" lvl="2" indent="-457200">
              <a:lnSpc>
                <a:spcPts val="4480"/>
              </a:lnSpc>
              <a:buFont typeface="Arial" panose="020B0604020202020204" pitchFamily="34" charset="0"/>
              <a:buChar char="•"/>
            </a:pPr>
            <a:r>
              <a:rPr lang="en-US" sz="2600" dirty="0">
                <a:latin typeface="Montserrat" panose="00000500000000000000" pitchFamily="2" charset="0"/>
              </a:rPr>
              <a:t>Criteria depend on model type</a:t>
            </a:r>
            <a:br>
              <a:rPr lang="en-US" sz="2800" dirty="0">
                <a:latin typeface="Montserrat" panose="00000500000000000000" pitchFamily="2" charset="0"/>
              </a:rPr>
            </a:br>
            <a:endParaRPr lang="en-US" sz="2800" dirty="0">
              <a:solidFill>
                <a:srgbClr val="404040"/>
              </a:solidFill>
              <a:latin typeface="Montserrat" panose="00000500000000000000" pitchFamily="2" charset="0"/>
            </a:endParaRP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How well does the model perform the task (i.e. classification)? </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Accuracy, AUC, precision, recall</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Goodness of clustering (silhouette, BIC, </a:t>
            </a:r>
            <a:r>
              <a:rPr lang="en-US" sz="2600" dirty="0" err="1">
                <a:solidFill>
                  <a:srgbClr val="404040"/>
                </a:solidFill>
                <a:latin typeface="Montserrat" panose="00000500000000000000" pitchFamily="2" charset="0"/>
              </a:rPr>
              <a:t>ect</a:t>
            </a:r>
            <a:r>
              <a:rPr lang="en-US" sz="2600" dirty="0">
                <a:solidFill>
                  <a:srgbClr val="404040"/>
                </a:solidFill>
                <a:latin typeface="Montserrat" panose="00000500000000000000" pitchFamily="2" charset="0"/>
              </a:rPr>
              <a:t>)</a:t>
            </a:r>
          </a:p>
          <a:p>
            <a:pPr>
              <a:lnSpc>
                <a:spcPts val="4480"/>
              </a:lnSpc>
            </a:pPr>
            <a:endParaRPr lang="en-US" sz="2800" dirty="0">
              <a:solidFill>
                <a:srgbClr val="404040"/>
              </a:solidFill>
              <a:latin typeface="Now"/>
            </a:endParaRPr>
          </a:p>
        </p:txBody>
      </p:sp>
      <p:pic>
        <p:nvPicPr>
          <p:cNvPr id="9" name="Picture 8" descr="A diagram of a model&#10;&#10;Description automatically generated with medium confidence">
            <a:extLst>
              <a:ext uri="{FF2B5EF4-FFF2-40B4-BE49-F238E27FC236}">
                <a16:creationId xmlns:a16="http://schemas.microsoft.com/office/drawing/2014/main" id="{FFD5F40E-37A4-08D6-26DA-4D17C2D990B1}"/>
              </a:ext>
            </a:extLst>
          </p:cNvPr>
          <p:cNvPicPr>
            <a:picLocks noChangeAspect="1"/>
          </p:cNvPicPr>
          <p:nvPr/>
        </p:nvPicPr>
        <p:blipFill rotWithShape="1">
          <a:blip r:embed="rId3">
            <a:extLst>
              <a:ext uri="{28A0092B-C50C-407E-A947-70E740481C1C}">
                <a14:useLocalDpi xmlns:a14="http://schemas.microsoft.com/office/drawing/2010/main" val="0"/>
              </a:ext>
            </a:extLst>
          </a:blip>
          <a:srcRect t="56439" r="50000"/>
          <a:stretch/>
        </p:blipFill>
        <p:spPr>
          <a:xfrm>
            <a:off x="11698433" y="2012338"/>
            <a:ext cx="5787733" cy="4580546"/>
          </a:xfrm>
          <a:prstGeom prst="rect">
            <a:avLst/>
          </a:prstGeom>
        </p:spPr>
      </p:pic>
      <p:pic>
        <p:nvPicPr>
          <p:cNvPr id="13" name="Picture 12">
            <a:extLst>
              <a:ext uri="{FF2B5EF4-FFF2-40B4-BE49-F238E27FC236}">
                <a16:creationId xmlns:a16="http://schemas.microsoft.com/office/drawing/2014/main" id="{664573E7-01FD-D898-58BB-446A05181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5633" y="6663068"/>
            <a:ext cx="5330533" cy="2643945"/>
          </a:xfrm>
          <a:prstGeom prst="rect">
            <a:avLst/>
          </a:prstGeom>
        </p:spPr>
      </p:pic>
      <p:sp>
        <p:nvSpPr>
          <p:cNvPr id="2" name="Freeform 4">
            <a:extLst>
              <a:ext uri="{FF2B5EF4-FFF2-40B4-BE49-F238E27FC236}">
                <a16:creationId xmlns:a16="http://schemas.microsoft.com/office/drawing/2014/main" id="{9537C6D3-24CF-9622-AA6B-0E4CE4D7CB63}"/>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84B89963-A13F-DBBC-15B1-89EE7F350B6D}"/>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47565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TextBox 6"/>
          <p:cNvSpPr txBox="1"/>
          <p:nvPr/>
        </p:nvSpPr>
        <p:spPr>
          <a:xfrm>
            <a:off x="1389791" y="1080000"/>
            <a:ext cx="5696806" cy="996363"/>
          </a:xfrm>
          <a:prstGeom prst="rect">
            <a:avLst/>
          </a:prstGeom>
        </p:spPr>
        <p:txBody>
          <a:bodyPr wrap="square" lIns="0" tIns="0" rIns="0" bIns="0" rtlCol="0" anchor="t">
            <a:spAutoFit/>
          </a:bodyPr>
          <a:lstStyle/>
          <a:p>
            <a:pPr>
              <a:lnSpc>
                <a:spcPts val="7807"/>
              </a:lnSpc>
              <a:spcBef>
                <a:spcPct val="0"/>
              </a:spcBef>
            </a:pPr>
            <a:r>
              <a:rPr lang="en-US" sz="6399" dirty="0">
                <a:solidFill>
                  <a:srgbClr val="404040"/>
                </a:solidFill>
                <a:latin typeface="Now Bold"/>
              </a:rPr>
              <a:t>OVERFITTING</a:t>
            </a:r>
          </a:p>
        </p:txBody>
      </p:sp>
      <p:sp>
        <p:nvSpPr>
          <p:cNvPr id="7" name="TextBox 7"/>
          <p:cNvSpPr txBox="1"/>
          <p:nvPr/>
        </p:nvSpPr>
        <p:spPr>
          <a:xfrm>
            <a:off x="1432846" y="6519958"/>
            <a:ext cx="8143521" cy="3424142"/>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When a model follows the data too closely we get an effect known as overfitting. </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We avoid this by splitting the data into training and evaluation sets.</a:t>
            </a:r>
          </a:p>
          <a:p>
            <a:pPr>
              <a:lnSpc>
                <a:spcPts val="4480"/>
              </a:lnSpc>
            </a:pPr>
            <a:endParaRPr lang="en-US" sz="2800" dirty="0">
              <a:solidFill>
                <a:srgbClr val="404040"/>
              </a:solidFill>
              <a:latin typeface="Now"/>
            </a:endParaRPr>
          </a:p>
        </p:txBody>
      </p:sp>
      <p:pic>
        <p:nvPicPr>
          <p:cNvPr id="12" name="Picture 11" descr="A diagram of a graph&#10;&#10;Description automatically generated">
            <a:extLst>
              <a:ext uri="{FF2B5EF4-FFF2-40B4-BE49-F238E27FC236}">
                <a16:creationId xmlns:a16="http://schemas.microsoft.com/office/drawing/2014/main" id="{C8085FED-D338-8B32-5697-5E1D23BE6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791" y="2549003"/>
            <a:ext cx="8186576" cy="3356497"/>
          </a:xfrm>
          <a:prstGeom prst="rect">
            <a:avLst/>
          </a:prstGeom>
        </p:spPr>
      </p:pic>
      <p:sp>
        <p:nvSpPr>
          <p:cNvPr id="8" name="Rectangle: Rounded Corners 7">
            <a:extLst>
              <a:ext uri="{FF2B5EF4-FFF2-40B4-BE49-F238E27FC236}">
                <a16:creationId xmlns:a16="http://schemas.microsoft.com/office/drawing/2014/main" id="{835C704E-DF7B-0237-39B4-33032C20D988}"/>
              </a:ext>
            </a:extLst>
          </p:cNvPr>
          <p:cNvSpPr/>
          <p:nvPr/>
        </p:nvSpPr>
        <p:spPr>
          <a:xfrm>
            <a:off x="11734799" y="1234218"/>
            <a:ext cx="5163409" cy="1623282"/>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200" dirty="0">
                <a:latin typeface="Montserrat" panose="00000500000000000000" pitchFamily="2" charset="0"/>
              </a:rPr>
              <a:t>              </a:t>
            </a:r>
            <a:r>
              <a:rPr lang="en-GB" sz="3200" dirty="0">
                <a:solidFill>
                  <a:schemeClr val="tx1">
                    <a:lumMod val="85000"/>
                    <a:lumOff val="15000"/>
                  </a:schemeClr>
                </a:solidFill>
                <a:latin typeface="Montserrat" panose="00000500000000000000" pitchFamily="2" charset="0"/>
              </a:rPr>
              <a:t>Data</a:t>
            </a:r>
          </a:p>
        </p:txBody>
      </p:sp>
      <p:cxnSp>
        <p:nvCxnSpPr>
          <p:cNvPr id="11" name="Straight Connector 10">
            <a:extLst>
              <a:ext uri="{FF2B5EF4-FFF2-40B4-BE49-F238E27FC236}">
                <a16:creationId xmlns:a16="http://schemas.microsoft.com/office/drawing/2014/main" id="{F748FCE5-225E-F130-FD29-55140A6583E3}"/>
              </a:ext>
            </a:extLst>
          </p:cNvPr>
          <p:cNvCxnSpPr>
            <a:cxnSpLocks/>
          </p:cNvCxnSpPr>
          <p:nvPr/>
        </p:nvCxnSpPr>
        <p:spPr>
          <a:xfrm>
            <a:off x="15316200" y="1234218"/>
            <a:ext cx="0" cy="1623282"/>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Arrow: Down 13">
            <a:extLst>
              <a:ext uri="{FF2B5EF4-FFF2-40B4-BE49-F238E27FC236}">
                <a16:creationId xmlns:a16="http://schemas.microsoft.com/office/drawing/2014/main" id="{39FA67E6-FB0E-ABBB-61C1-81A66128ABBC}"/>
              </a:ext>
            </a:extLst>
          </p:cNvPr>
          <p:cNvSpPr/>
          <p:nvPr/>
        </p:nvSpPr>
        <p:spPr>
          <a:xfrm>
            <a:off x="15849600" y="3086100"/>
            <a:ext cx="551608" cy="990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B2C4D662-011D-929B-7EEF-7ECB2AAE9F73}"/>
              </a:ext>
            </a:extLst>
          </p:cNvPr>
          <p:cNvSpPr/>
          <p:nvPr/>
        </p:nvSpPr>
        <p:spPr>
          <a:xfrm>
            <a:off x="13106400" y="3086100"/>
            <a:ext cx="551608" cy="990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22BB0766-1525-0765-446C-9A14D84F2B0A}"/>
              </a:ext>
            </a:extLst>
          </p:cNvPr>
          <p:cNvSpPr/>
          <p:nvPr/>
        </p:nvSpPr>
        <p:spPr>
          <a:xfrm>
            <a:off x="11734799" y="4305300"/>
            <a:ext cx="3352800" cy="1295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lumMod val="85000"/>
                    <a:lumOff val="15000"/>
                  </a:schemeClr>
                </a:solidFill>
                <a:latin typeface="Montserrat" panose="00000500000000000000" pitchFamily="2" charset="0"/>
              </a:rPr>
              <a:t>Train</a:t>
            </a:r>
          </a:p>
        </p:txBody>
      </p:sp>
      <p:sp>
        <p:nvSpPr>
          <p:cNvPr id="17" name="Rectangle: Rounded Corners 16">
            <a:extLst>
              <a:ext uri="{FF2B5EF4-FFF2-40B4-BE49-F238E27FC236}">
                <a16:creationId xmlns:a16="http://schemas.microsoft.com/office/drawing/2014/main" id="{C1F9C5E1-18AC-FDBF-F1EA-2658D5654B08}"/>
              </a:ext>
            </a:extLst>
          </p:cNvPr>
          <p:cNvSpPr/>
          <p:nvPr/>
        </p:nvSpPr>
        <p:spPr>
          <a:xfrm>
            <a:off x="15544801" y="4305300"/>
            <a:ext cx="1353408" cy="129540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lumMod val="85000"/>
                    <a:lumOff val="15000"/>
                  </a:schemeClr>
                </a:solidFill>
                <a:latin typeface="Montserrat" panose="00000500000000000000" pitchFamily="2" charset="0"/>
              </a:rPr>
              <a:t>Eval</a:t>
            </a:r>
          </a:p>
        </p:txBody>
      </p:sp>
      <p:sp>
        <p:nvSpPr>
          <p:cNvPr id="19" name="Flowchart: Connector 18">
            <a:extLst>
              <a:ext uri="{FF2B5EF4-FFF2-40B4-BE49-F238E27FC236}">
                <a16:creationId xmlns:a16="http://schemas.microsoft.com/office/drawing/2014/main" id="{33C3CF55-18F2-E241-3640-21480B88D70B}"/>
              </a:ext>
            </a:extLst>
          </p:cNvPr>
          <p:cNvSpPr/>
          <p:nvPr/>
        </p:nvSpPr>
        <p:spPr>
          <a:xfrm>
            <a:off x="13086599" y="6603919"/>
            <a:ext cx="3240000" cy="3240000"/>
          </a:xfrm>
          <a:prstGeom prst="flowChartConnec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D11331A3-AC68-E555-81D6-6F1B651E99A6}"/>
              </a:ext>
            </a:extLst>
          </p:cNvPr>
          <p:cNvSpPr/>
          <p:nvPr/>
        </p:nvSpPr>
        <p:spPr>
          <a:xfrm>
            <a:off x="13785656" y="7284885"/>
            <a:ext cx="1800000" cy="1800000"/>
          </a:xfrm>
          <a:prstGeom prst="flowChartConnector">
            <a:avLst/>
          </a:prstGeom>
          <a:solidFill>
            <a:srgbClr val="F4F4F4"/>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dirty="0"/>
          </a:p>
        </p:txBody>
      </p:sp>
      <p:cxnSp>
        <p:nvCxnSpPr>
          <p:cNvPr id="21" name="Straight Connector 20">
            <a:extLst>
              <a:ext uri="{FF2B5EF4-FFF2-40B4-BE49-F238E27FC236}">
                <a16:creationId xmlns:a16="http://schemas.microsoft.com/office/drawing/2014/main" id="{B1981960-E344-D82D-96C6-F7042E920F78}"/>
              </a:ext>
            </a:extLst>
          </p:cNvPr>
          <p:cNvCxnSpPr>
            <a:cxnSpLocks/>
            <a:stCxn id="19" idx="1"/>
            <a:endCxn id="18" idx="1"/>
          </p:cNvCxnSpPr>
          <p:nvPr/>
        </p:nvCxnSpPr>
        <p:spPr>
          <a:xfrm>
            <a:off x="13561086" y="7078406"/>
            <a:ext cx="488174" cy="47008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B5E709E-153A-DE9C-AB9A-735A043B9640}"/>
              </a:ext>
            </a:extLst>
          </p:cNvPr>
          <p:cNvCxnSpPr>
            <a:cxnSpLocks/>
          </p:cNvCxnSpPr>
          <p:nvPr/>
        </p:nvCxnSpPr>
        <p:spPr>
          <a:xfrm flipH="1">
            <a:off x="15373431" y="7074240"/>
            <a:ext cx="502004" cy="50482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33FC60D-BC33-2056-29B8-2C41A20186E3}"/>
              </a:ext>
            </a:extLst>
          </p:cNvPr>
          <p:cNvCxnSpPr>
            <a:cxnSpLocks/>
          </p:cNvCxnSpPr>
          <p:nvPr/>
        </p:nvCxnSpPr>
        <p:spPr>
          <a:xfrm flipV="1">
            <a:off x="13170264" y="8550662"/>
            <a:ext cx="675388" cy="2372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7FE32EC-CA68-BB08-F94C-198735A7F117}"/>
              </a:ext>
            </a:extLst>
          </p:cNvPr>
          <p:cNvCxnSpPr>
            <a:cxnSpLocks/>
          </p:cNvCxnSpPr>
          <p:nvPr/>
        </p:nvCxnSpPr>
        <p:spPr>
          <a:xfrm flipH="1" flipV="1">
            <a:off x="15468600" y="8582284"/>
            <a:ext cx="692421" cy="33525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BFD034A-A836-8B61-E4C7-8A08350AFBF4}"/>
              </a:ext>
            </a:extLst>
          </p:cNvPr>
          <p:cNvCxnSpPr>
            <a:cxnSpLocks/>
          </p:cNvCxnSpPr>
          <p:nvPr/>
        </p:nvCxnSpPr>
        <p:spPr>
          <a:xfrm flipH="1" flipV="1">
            <a:off x="14706599" y="9105900"/>
            <a:ext cx="1" cy="713931"/>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489F3F46-1F4A-3D5C-4A3D-86F17022F08C}"/>
              </a:ext>
            </a:extLst>
          </p:cNvPr>
          <p:cNvSpPr txBox="1"/>
          <p:nvPr/>
        </p:nvSpPr>
        <p:spPr>
          <a:xfrm>
            <a:off x="10637078" y="7685310"/>
            <a:ext cx="2463053" cy="954107"/>
          </a:xfrm>
          <a:prstGeom prst="rect">
            <a:avLst/>
          </a:prstGeom>
          <a:noFill/>
        </p:spPr>
        <p:txBody>
          <a:bodyPr wrap="square" rtlCol="0">
            <a:spAutoFit/>
          </a:bodyPr>
          <a:lstStyle/>
          <a:p>
            <a:r>
              <a:rPr lang="en-GB" sz="2800" dirty="0">
                <a:solidFill>
                  <a:schemeClr val="tx1">
                    <a:lumMod val="75000"/>
                    <a:lumOff val="25000"/>
                  </a:schemeClr>
                </a:solidFill>
                <a:latin typeface="Montserrat" panose="00000500000000000000" pitchFamily="2" charset="0"/>
              </a:rPr>
              <a:t>Cross Validation</a:t>
            </a:r>
          </a:p>
        </p:txBody>
      </p:sp>
      <p:sp>
        <p:nvSpPr>
          <p:cNvPr id="32" name="Arrow: Down 31">
            <a:extLst>
              <a:ext uri="{FF2B5EF4-FFF2-40B4-BE49-F238E27FC236}">
                <a16:creationId xmlns:a16="http://schemas.microsoft.com/office/drawing/2014/main" id="{5F232ED9-A2B2-2A20-2145-D2C55A9C9ADE}"/>
              </a:ext>
            </a:extLst>
          </p:cNvPr>
          <p:cNvSpPr/>
          <p:nvPr/>
        </p:nvSpPr>
        <p:spPr>
          <a:xfrm>
            <a:off x="14399851" y="5952577"/>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DFB2D039-5FB5-19D4-53AA-B31291A87A77}"/>
              </a:ext>
            </a:extLst>
          </p:cNvPr>
          <p:cNvSpPr/>
          <p:nvPr/>
        </p:nvSpPr>
        <p:spPr>
          <a:xfrm rot="4857375">
            <a:off x="16468454" y="7624460"/>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A791CB4A-77A6-6457-C1AD-F2C2A8F3BE35}"/>
              </a:ext>
            </a:extLst>
          </p:cNvPr>
          <p:cNvSpPr/>
          <p:nvPr/>
        </p:nvSpPr>
        <p:spPr>
          <a:xfrm rot="7880178">
            <a:off x="15721647" y="9549917"/>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Block Arc 36">
            <a:extLst>
              <a:ext uri="{FF2B5EF4-FFF2-40B4-BE49-F238E27FC236}">
                <a16:creationId xmlns:a16="http://schemas.microsoft.com/office/drawing/2014/main" id="{F7DD0C7A-2AE4-3154-3EA9-40A27944555D}"/>
              </a:ext>
            </a:extLst>
          </p:cNvPr>
          <p:cNvSpPr/>
          <p:nvPr/>
        </p:nvSpPr>
        <p:spPr>
          <a:xfrm rot="18620056">
            <a:off x="13942222" y="6245987"/>
            <a:ext cx="1545547" cy="1770462"/>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5547" h="1770462">
                <a:moveTo>
                  <a:pt x="55308" y="8122"/>
                </a:moveTo>
                <a:cubicBezTo>
                  <a:pt x="260586" y="-40492"/>
                  <a:pt x="724772" y="137766"/>
                  <a:pt x="963279" y="312999"/>
                </a:cubicBezTo>
                <a:cubicBezTo>
                  <a:pt x="1201786" y="488233"/>
                  <a:pt x="1392349" y="816612"/>
                  <a:pt x="1486352" y="1059523"/>
                </a:cubicBezTo>
                <a:cubicBezTo>
                  <a:pt x="1580355" y="1302434"/>
                  <a:pt x="1536536" y="1544267"/>
                  <a:pt x="1527299" y="1770462"/>
                </a:cubicBezTo>
                <a:lnTo>
                  <a:pt x="837089" y="1687411"/>
                </a:lnTo>
                <a:cubicBezTo>
                  <a:pt x="890293" y="1551930"/>
                  <a:pt x="860307" y="1410652"/>
                  <a:pt x="804730" y="1270488"/>
                </a:cubicBezTo>
                <a:cubicBezTo>
                  <a:pt x="749153" y="1130324"/>
                  <a:pt x="671632" y="919056"/>
                  <a:pt x="503625" y="846427"/>
                </a:cubicBezTo>
                <a:cubicBezTo>
                  <a:pt x="328573" y="770752"/>
                  <a:pt x="181960" y="630192"/>
                  <a:pt x="50421" y="643618"/>
                </a:cubicBezTo>
                <a:cubicBezTo>
                  <a:pt x="-89428" y="481320"/>
                  <a:pt x="112119" y="171187"/>
                  <a:pt x="55308" y="8122"/>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40">
            <a:extLst>
              <a:ext uri="{FF2B5EF4-FFF2-40B4-BE49-F238E27FC236}">
                <a16:creationId xmlns:a16="http://schemas.microsoft.com/office/drawing/2014/main" id="{866A6E1F-8E4C-CB98-4AE2-E15255E997E1}"/>
              </a:ext>
            </a:extLst>
          </p:cNvPr>
          <p:cNvSpPr txBox="1"/>
          <p:nvPr/>
        </p:nvSpPr>
        <p:spPr>
          <a:xfrm>
            <a:off x="14049260" y="6742250"/>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42" name="Block Arc 36">
            <a:extLst>
              <a:ext uri="{FF2B5EF4-FFF2-40B4-BE49-F238E27FC236}">
                <a16:creationId xmlns:a16="http://schemas.microsoft.com/office/drawing/2014/main" id="{33725E9A-EB02-F41D-B146-74AF3B20149E}"/>
              </a:ext>
            </a:extLst>
          </p:cNvPr>
          <p:cNvSpPr/>
          <p:nvPr/>
        </p:nvSpPr>
        <p:spPr>
          <a:xfrm rot="931880">
            <a:off x="15206505" y="7126067"/>
            <a:ext cx="1208710" cy="1683253"/>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85762"/>
              <a:gd name="connsiteY0" fmla="*/ 8122 h 1834278"/>
              <a:gd name="connsiteX1" fmla="*/ 963279 w 1585762"/>
              <a:gd name="connsiteY1" fmla="*/ 312999 h 1834278"/>
              <a:gd name="connsiteX2" fmla="*/ 1486352 w 1585762"/>
              <a:gd name="connsiteY2" fmla="*/ 1059523 h 1834278"/>
              <a:gd name="connsiteX3" fmla="*/ 1582252 w 1585762"/>
              <a:gd name="connsiteY3" fmla="*/ 1834278 h 1834278"/>
              <a:gd name="connsiteX4" fmla="*/ 837089 w 1585762"/>
              <a:gd name="connsiteY4" fmla="*/ 1687411 h 1834278"/>
              <a:gd name="connsiteX5" fmla="*/ 804730 w 1585762"/>
              <a:gd name="connsiteY5" fmla="*/ 1270488 h 1834278"/>
              <a:gd name="connsiteX6" fmla="*/ 503625 w 1585762"/>
              <a:gd name="connsiteY6" fmla="*/ 846427 h 1834278"/>
              <a:gd name="connsiteX7" fmla="*/ 50421 w 1585762"/>
              <a:gd name="connsiteY7" fmla="*/ 643618 h 1834278"/>
              <a:gd name="connsiteX8" fmla="*/ 55308 w 1585762"/>
              <a:gd name="connsiteY8" fmla="*/ 8122 h 1834278"/>
              <a:gd name="connsiteX0" fmla="*/ 55308 w 1584969"/>
              <a:gd name="connsiteY0" fmla="*/ 9035 h 1835191"/>
              <a:gd name="connsiteX1" fmla="*/ 1012702 w 1584969"/>
              <a:gd name="connsiteY1" fmla="*/ 290873 h 1835191"/>
              <a:gd name="connsiteX2" fmla="*/ 1486352 w 1584969"/>
              <a:gd name="connsiteY2" fmla="*/ 1060436 h 1835191"/>
              <a:gd name="connsiteX3" fmla="*/ 1582252 w 1584969"/>
              <a:gd name="connsiteY3" fmla="*/ 1835191 h 1835191"/>
              <a:gd name="connsiteX4" fmla="*/ 837089 w 1584969"/>
              <a:gd name="connsiteY4" fmla="*/ 1688324 h 1835191"/>
              <a:gd name="connsiteX5" fmla="*/ 804730 w 1584969"/>
              <a:gd name="connsiteY5" fmla="*/ 1271401 h 1835191"/>
              <a:gd name="connsiteX6" fmla="*/ 503625 w 1584969"/>
              <a:gd name="connsiteY6" fmla="*/ 847340 h 1835191"/>
              <a:gd name="connsiteX7" fmla="*/ 50421 w 1584969"/>
              <a:gd name="connsiteY7" fmla="*/ 644531 h 1835191"/>
              <a:gd name="connsiteX8" fmla="*/ 55308 w 1584969"/>
              <a:gd name="connsiteY8" fmla="*/ 9035 h 1835191"/>
              <a:gd name="connsiteX0" fmla="*/ 732085 w 1549121"/>
              <a:gd name="connsiteY0" fmla="*/ 19343 h 1708587"/>
              <a:gd name="connsiteX1" fmla="*/ 976854 w 1549121"/>
              <a:gd name="connsiteY1" fmla="*/ 164269 h 1708587"/>
              <a:gd name="connsiteX2" fmla="*/ 1450504 w 1549121"/>
              <a:gd name="connsiteY2" fmla="*/ 933832 h 1708587"/>
              <a:gd name="connsiteX3" fmla="*/ 1546404 w 1549121"/>
              <a:gd name="connsiteY3" fmla="*/ 1708587 h 1708587"/>
              <a:gd name="connsiteX4" fmla="*/ 801241 w 1549121"/>
              <a:gd name="connsiteY4" fmla="*/ 1561720 h 1708587"/>
              <a:gd name="connsiteX5" fmla="*/ 768882 w 1549121"/>
              <a:gd name="connsiteY5" fmla="*/ 1144797 h 1708587"/>
              <a:gd name="connsiteX6" fmla="*/ 467777 w 1549121"/>
              <a:gd name="connsiteY6" fmla="*/ 720736 h 1708587"/>
              <a:gd name="connsiteX7" fmla="*/ 14573 w 1549121"/>
              <a:gd name="connsiteY7" fmla="*/ 517927 h 1708587"/>
              <a:gd name="connsiteX8" fmla="*/ 732085 w 1549121"/>
              <a:gd name="connsiteY8" fmla="*/ 19343 h 1708587"/>
              <a:gd name="connsiteX0" fmla="*/ 398834 w 1215870"/>
              <a:gd name="connsiteY0" fmla="*/ 19343 h 1708587"/>
              <a:gd name="connsiteX1" fmla="*/ 643603 w 1215870"/>
              <a:gd name="connsiteY1" fmla="*/ 164269 h 1708587"/>
              <a:gd name="connsiteX2" fmla="*/ 1117253 w 1215870"/>
              <a:gd name="connsiteY2" fmla="*/ 933832 h 1708587"/>
              <a:gd name="connsiteX3" fmla="*/ 1213153 w 1215870"/>
              <a:gd name="connsiteY3" fmla="*/ 1708587 h 1708587"/>
              <a:gd name="connsiteX4" fmla="*/ 467990 w 1215870"/>
              <a:gd name="connsiteY4" fmla="*/ 1561720 h 1708587"/>
              <a:gd name="connsiteX5" fmla="*/ 435631 w 1215870"/>
              <a:gd name="connsiteY5" fmla="*/ 1144797 h 1708587"/>
              <a:gd name="connsiteX6" fmla="*/ 134526 w 1215870"/>
              <a:gd name="connsiteY6" fmla="*/ 720736 h 1708587"/>
              <a:gd name="connsiteX7" fmla="*/ 22047 w 1215870"/>
              <a:gd name="connsiteY7" fmla="*/ 655846 h 1708587"/>
              <a:gd name="connsiteX8" fmla="*/ 398834 w 1215870"/>
              <a:gd name="connsiteY8" fmla="*/ 19343 h 1708587"/>
              <a:gd name="connsiteX0" fmla="*/ 398834 w 1215870"/>
              <a:gd name="connsiteY0" fmla="*/ 19343 h 1708587"/>
              <a:gd name="connsiteX1" fmla="*/ 643603 w 1215870"/>
              <a:gd name="connsiteY1" fmla="*/ 164269 h 1708587"/>
              <a:gd name="connsiteX2" fmla="*/ 1117253 w 1215870"/>
              <a:gd name="connsiteY2" fmla="*/ 933832 h 1708587"/>
              <a:gd name="connsiteX3" fmla="*/ 1213153 w 1215870"/>
              <a:gd name="connsiteY3" fmla="*/ 1708587 h 1708587"/>
              <a:gd name="connsiteX4" fmla="*/ 467990 w 1215870"/>
              <a:gd name="connsiteY4" fmla="*/ 1561720 h 1708587"/>
              <a:gd name="connsiteX5" fmla="*/ 435631 w 1215870"/>
              <a:gd name="connsiteY5" fmla="*/ 1144797 h 1708587"/>
              <a:gd name="connsiteX6" fmla="*/ 276582 w 1215870"/>
              <a:gd name="connsiteY6" fmla="*/ 830129 h 1708587"/>
              <a:gd name="connsiteX7" fmla="*/ 22047 w 1215870"/>
              <a:gd name="connsiteY7" fmla="*/ 655846 h 1708587"/>
              <a:gd name="connsiteX8" fmla="*/ 398834 w 1215870"/>
              <a:gd name="connsiteY8" fmla="*/ 19343 h 1708587"/>
              <a:gd name="connsiteX0" fmla="*/ 398834 w 1214220"/>
              <a:gd name="connsiteY0" fmla="*/ 5320 h 1694564"/>
              <a:gd name="connsiteX1" fmla="*/ 896047 w 1214220"/>
              <a:gd name="connsiteY1" fmla="*/ 405745 h 1694564"/>
              <a:gd name="connsiteX2" fmla="*/ 1117253 w 1214220"/>
              <a:gd name="connsiteY2" fmla="*/ 919809 h 1694564"/>
              <a:gd name="connsiteX3" fmla="*/ 1213153 w 1214220"/>
              <a:gd name="connsiteY3" fmla="*/ 1694564 h 1694564"/>
              <a:gd name="connsiteX4" fmla="*/ 467990 w 1214220"/>
              <a:gd name="connsiteY4" fmla="*/ 1547697 h 1694564"/>
              <a:gd name="connsiteX5" fmla="*/ 435631 w 1214220"/>
              <a:gd name="connsiteY5" fmla="*/ 1130774 h 1694564"/>
              <a:gd name="connsiteX6" fmla="*/ 276582 w 1214220"/>
              <a:gd name="connsiteY6" fmla="*/ 816106 h 1694564"/>
              <a:gd name="connsiteX7" fmla="*/ 22047 w 1214220"/>
              <a:gd name="connsiteY7" fmla="*/ 641823 h 1694564"/>
              <a:gd name="connsiteX8" fmla="*/ 398834 w 1214220"/>
              <a:gd name="connsiteY8" fmla="*/ 5320 h 1694564"/>
              <a:gd name="connsiteX0" fmla="*/ 459091 w 1212333"/>
              <a:gd name="connsiteY0" fmla="*/ 5400 h 1688653"/>
              <a:gd name="connsiteX1" fmla="*/ 894160 w 1212333"/>
              <a:gd name="connsiteY1" fmla="*/ 399834 h 1688653"/>
              <a:gd name="connsiteX2" fmla="*/ 1115366 w 1212333"/>
              <a:gd name="connsiteY2" fmla="*/ 913898 h 1688653"/>
              <a:gd name="connsiteX3" fmla="*/ 1211266 w 1212333"/>
              <a:gd name="connsiteY3" fmla="*/ 1688653 h 1688653"/>
              <a:gd name="connsiteX4" fmla="*/ 466103 w 1212333"/>
              <a:gd name="connsiteY4" fmla="*/ 1541786 h 1688653"/>
              <a:gd name="connsiteX5" fmla="*/ 433744 w 1212333"/>
              <a:gd name="connsiteY5" fmla="*/ 1124863 h 1688653"/>
              <a:gd name="connsiteX6" fmla="*/ 274695 w 1212333"/>
              <a:gd name="connsiteY6" fmla="*/ 810195 h 1688653"/>
              <a:gd name="connsiteX7" fmla="*/ 20160 w 1212333"/>
              <a:gd name="connsiteY7" fmla="*/ 635912 h 1688653"/>
              <a:gd name="connsiteX8" fmla="*/ 459091 w 1212333"/>
              <a:gd name="connsiteY8" fmla="*/ 5400 h 1688653"/>
              <a:gd name="connsiteX0" fmla="*/ 459091 w 1212333"/>
              <a:gd name="connsiteY0" fmla="*/ 0 h 1683253"/>
              <a:gd name="connsiteX1" fmla="*/ 894160 w 1212333"/>
              <a:gd name="connsiteY1" fmla="*/ 394434 h 1683253"/>
              <a:gd name="connsiteX2" fmla="*/ 1115366 w 1212333"/>
              <a:gd name="connsiteY2" fmla="*/ 908498 h 1683253"/>
              <a:gd name="connsiteX3" fmla="*/ 1211266 w 1212333"/>
              <a:gd name="connsiteY3" fmla="*/ 1683253 h 1683253"/>
              <a:gd name="connsiteX4" fmla="*/ 466103 w 1212333"/>
              <a:gd name="connsiteY4" fmla="*/ 1536386 h 1683253"/>
              <a:gd name="connsiteX5" fmla="*/ 433744 w 1212333"/>
              <a:gd name="connsiteY5" fmla="*/ 1119463 h 1683253"/>
              <a:gd name="connsiteX6" fmla="*/ 274695 w 1212333"/>
              <a:gd name="connsiteY6" fmla="*/ 804795 h 1683253"/>
              <a:gd name="connsiteX7" fmla="*/ 20160 w 1212333"/>
              <a:gd name="connsiteY7" fmla="*/ 630512 h 1683253"/>
              <a:gd name="connsiteX8" fmla="*/ 459091 w 1212333"/>
              <a:gd name="connsiteY8" fmla="*/ 0 h 1683253"/>
              <a:gd name="connsiteX0" fmla="*/ 460185 w 1213427"/>
              <a:gd name="connsiteY0" fmla="*/ 0 h 1683253"/>
              <a:gd name="connsiteX1" fmla="*/ 895254 w 1213427"/>
              <a:gd name="connsiteY1" fmla="*/ 394434 h 1683253"/>
              <a:gd name="connsiteX2" fmla="*/ 1116460 w 1213427"/>
              <a:gd name="connsiteY2" fmla="*/ 908498 h 1683253"/>
              <a:gd name="connsiteX3" fmla="*/ 1212360 w 1213427"/>
              <a:gd name="connsiteY3" fmla="*/ 1683253 h 1683253"/>
              <a:gd name="connsiteX4" fmla="*/ 467197 w 1213427"/>
              <a:gd name="connsiteY4" fmla="*/ 1536386 h 1683253"/>
              <a:gd name="connsiteX5" fmla="*/ 434838 w 1213427"/>
              <a:gd name="connsiteY5" fmla="*/ 1119463 h 1683253"/>
              <a:gd name="connsiteX6" fmla="*/ 275789 w 1213427"/>
              <a:gd name="connsiteY6" fmla="*/ 804795 h 1683253"/>
              <a:gd name="connsiteX7" fmla="*/ 21254 w 1213427"/>
              <a:gd name="connsiteY7" fmla="*/ 630512 h 1683253"/>
              <a:gd name="connsiteX8" fmla="*/ 460185 w 1213427"/>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8823 w 1206461"/>
              <a:gd name="connsiteY6" fmla="*/ 80479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8823 w 1206461"/>
              <a:gd name="connsiteY6" fmla="*/ 80479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8710"/>
              <a:gd name="connsiteY0" fmla="*/ 0 h 1683253"/>
              <a:gd name="connsiteX1" fmla="*/ 888288 w 1208710"/>
              <a:gd name="connsiteY1" fmla="*/ 394434 h 1683253"/>
              <a:gd name="connsiteX2" fmla="*/ 1153881 w 1208710"/>
              <a:gd name="connsiteY2" fmla="*/ 900814 h 1683253"/>
              <a:gd name="connsiteX3" fmla="*/ 1205394 w 1208710"/>
              <a:gd name="connsiteY3" fmla="*/ 1683253 h 1683253"/>
              <a:gd name="connsiteX4" fmla="*/ 460231 w 1208710"/>
              <a:gd name="connsiteY4" fmla="*/ 1536386 h 1683253"/>
              <a:gd name="connsiteX5" fmla="*/ 427872 w 1208710"/>
              <a:gd name="connsiteY5" fmla="*/ 1119463 h 1683253"/>
              <a:gd name="connsiteX6" fmla="*/ 263541 w 1208710"/>
              <a:gd name="connsiteY6" fmla="*/ 769045 h 1683253"/>
              <a:gd name="connsiteX7" fmla="*/ 21479 w 1208710"/>
              <a:gd name="connsiteY7" fmla="*/ 572687 h 1683253"/>
              <a:gd name="connsiteX8" fmla="*/ 453219 w 1208710"/>
              <a:gd name="connsiteY8" fmla="*/ 0 h 168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10" h="1683253">
                <a:moveTo>
                  <a:pt x="453219" y="0"/>
                </a:moveTo>
                <a:cubicBezTo>
                  <a:pt x="617475" y="4656"/>
                  <a:pt x="771511" y="244298"/>
                  <a:pt x="888288" y="394434"/>
                </a:cubicBezTo>
                <a:cubicBezTo>
                  <a:pt x="1005065" y="544570"/>
                  <a:pt x="1101030" y="686011"/>
                  <a:pt x="1153881" y="900814"/>
                </a:cubicBezTo>
                <a:cubicBezTo>
                  <a:pt x="1206732" y="1115617"/>
                  <a:pt x="1214631" y="1457058"/>
                  <a:pt x="1205394" y="1683253"/>
                </a:cubicBezTo>
                <a:lnTo>
                  <a:pt x="460231" y="1536386"/>
                </a:lnTo>
                <a:cubicBezTo>
                  <a:pt x="513435" y="1400905"/>
                  <a:pt x="460654" y="1247353"/>
                  <a:pt x="427872" y="1119463"/>
                </a:cubicBezTo>
                <a:cubicBezTo>
                  <a:pt x="395090" y="991573"/>
                  <a:pt x="399164" y="892544"/>
                  <a:pt x="263541" y="769045"/>
                </a:cubicBezTo>
                <a:cubicBezTo>
                  <a:pt x="145349" y="663612"/>
                  <a:pt x="132388" y="602213"/>
                  <a:pt x="21479" y="572687"/>
                </a:cubicBezTo>
                <a:cubicBezTo>
                  <a:pt x="-118370" y="410389"/>
                  <a:pt x="471150" y="90130"/>
                  <a:pt x="453219" y="0"/>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3" name="TextBox 42">
            <a:extLst>
              <a:ext uri="{FF2B5EF4-FFF2-40B4-BE49-F238E27FC236}">
                <a16:creationId xmlns:a16="http://schemas.microsoft.com/office/drawing/2014/main" id="{7AECDE76-466B-D3A7-8F2E-E465D01E7233}"/>
              </a:ext>
            </a:extLst>
          </p:cNvPr>
          <p:cNvSpPr txBox="1"/>
          <p:nvPr/>
        </p:nvSpPr>
        <p:spPr>
          <a:xfrm rot="5400000">
            <a:off x="15228682" y="7863851"/>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44" name="Block Arc 36">
            <a:extLst>
              <a:ext uri="{FF2B5EF4-FFF2-40B4-BE49-F238E27FC236}">
                <a16:creationId xmlns:a16="http://schemas.microsoft.com/office/drawing/2014/main" id="{A399A8A0-5834-D2CC-F024-E3905D5C6C27}"/>
              </a:ext>
            </a:extLst>
          </p:cNvPr>
          <p:cNvSpPr/>
          <p:nvPr/>
        </p:nvSpPr>
        <p:spPr>
          <a:xfrm rot="4930478">
            <a:off x="14851329" y="8407808"/>
            <a:ext cx="1113617" cy="1567173"/>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643805 w 1545547"/>
              <a:gd name="connsiteY6" fmla="*/ 1000109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643805 w 1545547"/>
              <a:gd name="connsiteY6" fmla="*/ 1000109 h 1770462"/>
              <a:gd name="connsiteX7" fmla="*/ 50421 w 1545547"/>
              <a:gd name="connsiteY7" fmla="*/ 643618 h 1770462"/>
              <a:gd name="connsiteX8" fmla="*/ 55308 w 1545547"/>
              <a:gd name="connsiteY8" fmla="*/ 8122 h 1770462"/>
              <a:gd name="connsiteX0" fmla="*/ 0 w 1490239"/>
              <a:gd name="connsiteY0" fmla="*/ 8122 h 1770462"/>
              <a:gd name="connsiteX1" fmla="*/ 907971 w 1490239"/>
              <a:gd name="connsiteY1" fmla="*/ 312999 h 1770462"/>
              <a:gd name="connsiteX2" fmla="*/ 1431044 w 1490239"/>
              <a:gd name="connsiteY2" fmla="*/ 1059523 h 1770462"/>
              <a:gd name="connsiteX3" fmla="*/ 1471991 w 1490239"/>
              <a:gd name="connsiteY3" fmla="*/ 1770462 h 1770462"/>
              <a:gd name="connsiteX4" fmla="*/ 781781 w 1490239"/>
              <a:gd name="connsiteY4" fmla="*/ 1687411 h 1770462"/>
              <a:gd name="connsiteX5" fmla="*/ 749422 w 1490239"/>
              <a:gd name="connsiteY5" fmla="*/ 1270488 h 1770462"/>
              <a:gd name="connsiteX6" fmla="*/ 588497 w 1490239"/>
              <a:gd name="connsiteY6" fmla="*/ 1000109 h 1770462"/>
              <a:gd name="connsiteX7" fmla="*/ 214571 w 1490239"/>
              <a:gd name="connsiteY7" fmla="*/ 771767 h 1770462"/>
              <a:gd name="connsiteX8" fmla="*/ 0 w 1490239"/>
              <a:gd name="connsiteY8" fmla="*/ 8122 h 1770462"/>
              <a:gd name="connsiteX0" fmla="*/ 230334 w 1305712"/>
              <a:gd name="connsiteY0" fmla="*/ 10583 h 1709585"/>
              <a:gd name="connsiteX1" fmla="*/ 723444 w 1305712"/>
              <a:gd name="connsiteY1" fmla="*/ 252122 h 1709585"/>
              <a:gd name="connsiteX2" fmla="*/ 1246517 w 1305712"/>
              <a:gd name="connsiteY2" fmla="*/ 998646 h 1709585"/>
              <a:gd name="connsiteX3" fmla="*/ 1287464 w 1305712"/>
              <a:gd name="connsiteY3" fmla="*/ 1709585 h 1709585"/>
              <a:gd name="connsiteX4" fmla="*/ 597254 w 1305712"/>
              <a:gd name="connsiteY4" fmla="*/ 1626534 h 1709585"/>
              <a:gd name="connsiteX5" fmla="*/ 564895 w 1305712"/>
              <a:gd name="connsiteY5" fmla="*/ 1209611 h 1709585"/>
              <a:gd name="connsiteX6" fmla="*/ 403970 w 1305712"/>
              <a:gd name="connsiteY6" fmla="*/ 939232 h 1709585"/>
              <a:gd name="connsiteX7" fmla="*/ 30044 w 1305712"/>
              <a:gd name="connsiteY7" fmla="*/ 710890 h 1709585"/>
              <a:gd name="connsiteX8" fmla="*/ 230334 w 1305712"/>
              <a:gd name="connsiteY8" fmla="*/ 10583 h 1709585"/>
              <a:gd name="connsiteX0" fmla="*/ 335295 w 1300149"/>
              <a:gd name="connsiteY0" fmla="*/ 13525 h 1665728"/>
              <a:gd name="connsiteX1" fmla="*/ 717881 w 1300149"/>
              <a:gd name="connsiteY1" fmla="*/ 208265 h 1665728"/>
              <a:gd name="connsiteX2" fmla="*/ 1240954 w 1300149"/>
              <a:gd name="connsiteY2" fmla="*/ 954789 h 1665728"/>
              <a:gd name="connsiteX3" fmla="*/ 1281901 w 1300149"/>
              <a:gd name="connsiteY3" fmla="*/ 1665728 h 1665728"/>
              <a:gd name="connsiteX4" fmla="*/ 591691 w 1300149"/>
              <a:gd name="connsiteY4" fmla="*/ 1582677 h 1665728"/>
              <a:gd name="connsiteX5" fmla="*/ 559332 w 1300149"/>
              <a:gd name="connsiteY5" fmla="*/ 1165754 h 1665728"/>
              <a:gd name="connsiteX6" fmla="*/ 398407 w 1300149"/>
              <a:gd name="connsiteY6" fmla="*/ 895375 h 1665728"/>
              <a:gd name="connsiteX7" fmla="*/ 24481 w 1300149"/>
              <a:gd name="connsiteY7" fmla="*/ 667033 h 1665728"/>
              <a:gd name="connsiteX8" fmla="*/ 335295 w 1300149"/>
              <a:gd name="connsiteY8" fmla="*/ 13525 h 1665728"/>
              <a:gd name="connsiteX0" fmla="*/ 476420 w 1295346"/>
              <a:gd name="connsiteY0" fmla="*/ 17757 h 1627777"/>
              <a:gd name="connsiteX1" fmla="*/ 713078 w 1295346"/>
              <a:gd name="connsiteY1" fmla="*/ 170314 h 1627777"/>
              <a:gd name="connsiteX2" fmla="*/ 1236151 w 1295346"/>
              <a:gd name="connsiteY2" fmla="*/ 916838 h 1627777"/>
              <a:gd name="connsiteX3" fmla="*/ 1277098 w 1295346"/>
              <a:gd name="connsiteY3" fmla="*/ 1627777 h 1627777"/>
              <a:gd name="connsiteX4" fmla="*/ 586888 w 1295346"/>
              <a:gd name="connsiteY4" fmla="*/ 1544726 h 1627777"/>
              <a:gd name="connsiteX5" fmla="*/ 554529 w 1295346"/>
              <a:gd name="connsiteY5" fmla="*/ 1127803 h 1627777"/>
              <a:gd name="connsiteX6" fmla="*/ 393604 w 1295346"/>
              <a:gd name="connsiteY6" fmla="*/ 857424 h 1627777"/>
              <a:gd name="connsiteX7" fmla="*/ 19678 w 1295346"/>
              <a:gd name="connsiteY7" fmla="*/ 629082 h 1627777"/>
              <a:gd name="connsiteX8" fmla="*/ 476420 w 1295346"/>
              <a:gd name="connsiteY8" fmla="*/ 17757 h 1627777"/>
              <a:gd name="connsiteX0" fmla="*/ 312647 w 1131573"/>
              <a:gd name="connsiteY0" fmla="*/ 17757 h 1627777"/>
              <a:gd name="connsiteX1" fmla="*/ 549305 w 1131573"/>
              <a:gd name="connsiteY1" fmla="*/ 170314 h 1627777"/>
              <a:gd name="connsiteX2" fmla="*/ 1072378 w 1131573"/>
              <a:gd name="connsiteY2" fmla="*/ 916838 h 1627777"/>
              <a:gd name="connsiteX3" fmla="*/ 1113325 w 1131573"/>
              <a:gd name="connsiteY3" fmla="*/ 1627777 h 1627777"/>
              <a:gd name="connsiteX4" fmla="*/ 423115 w 1131573"/>
              <a:gd name="connsiteY4" fmla="*/ 1544726 h 1627777"/>
              <a:gd name="connsiteX5" fmla="*/ 390756 w 1131573"/>
              <a:gd name="connsiteY5" fmla="*/ 1127803 h 1627777"/>
              <a:gd name="connsiteX6" fmla="*/ 229831 w 1131573"/>
              <a:gd name="connsiteY6" fmla="*/ 857424 h 1627777"/>
              <a:gd name="connsiteX7" fmla="*/ 25491 w 1131573"/>
              <a:gd name="connsiteY7" fmla="*/ 706124 h 1627777"/>
              <a:gd name="connsiteX8" fmla="*/ 312647 w 1131573"/>
              <a:gd name="connsiteY8" fmla="*/ 17757 h 1627777"/>
              <a:gd name="connsiteX0" fmla="*/ 312647 w 1117054"/>
              <a:gd name="connsiteY0" fmla="*/ 4689 h 1614709"/>
              <a:gd name="connsiteX1" fmla="*/ 847574 w 1117054"/>
              <a:gd name="connsiteY1" fmla="*/ 447950 h 1614709"/>
              <a:gd name="connsiteX2" fmla="*/ 1072378 w 1117054"/>
              <a:gd name="connsiteY2" fmla="*/ 903770 h 1614709"/>
              <a:gd name="connsiteX3" fmla="*/ 1113325 w 1117054"/>
              <a:gd name="connsiteY3" fmla="*/ 1614709 h 1614709"/>
              <a:gd name="connsiteX4" fmla="*/ 423115 w 1117054"/>
              <a:gd name="connsiteY4" fmla="*/ 1531658 h 1614709"/>
              <a:gd name="connsiteX5" fmla="*/ 390756 w 1117054"/>
              <a:gd name="connsiteY5" fmla="*/ 1114735 h 1614709"/>
              <a:gd name="connsiteX6" fmla="*/ 229831 w 1117054"/>
              <a:gd name="connsiteY6" fmla="*/ 844356 h 1614709"/>
              <a:gd name="connsiteX7" fmla="*/ 25491 w 1117054"/>
              <a:gd name="connsiteY7" fmla="*/ 693056 h 1614709"/>
              <a:gd name="connsiteX8" fmla="*/ 312647 w 1117054"/>
              <a:gd name="connsiteY8" fmla="*/ 4689 h 1614709"/>
              <a:gd name="connsiteX0" fmla="*/ 396986 w 1113674"/>
              <a:gd name="connsiteY0" fmla="*/ 4749 h 1609035"/>
              <a:gd name="connsiteX1" fmla="*/ 844194 w 1113674"/>
              <a:gd name="connsiteY1" fmla="*/ 442276 h 1609035"/>
              <a:gd name="connsiteX2" fmla="*/ 1068998 w 1113674"/>
              <a:gd name="connsiteY2" fmla="*/ 898096 h 1609035"/>
              <a:gd name="connsiteX3" fmla="*/ 1109945 w 1113674"/>
              <a:gd name="connsiteY3" fmla="*/ 1609035 h 1609035"/>
              <a:gd name="connsiteX4" fmla="*/ 419735 w 1113674"/>
              <a:gd name="connsiteY4" fmla="*/ 1525984 h 1609035"/>
              <a:gd name="connsiteX5" fmla="*/ 387376 w 1113674"/>
              <a:gd name="connsiteY5" fmla="*/ 1109061 h 1609035"/>
              <a:gd name="connsiteX6" fmla="*/ 226451 w 1113674"/>
              <a:gd name="connsiteY6" fmla="*/ 838682 h 1609035"/>
              <a:gd name="connsiteX7" fmla="*/ 22111 w 1113674"/>
              <a:gd name="connsiteY7" fmla="*/ 687382 h 1609035"/>
              <a:gd name="connsiteX8" fmla="*/ 396986 w 1113674"/>
              <a:gd name="connsiteY8" fmla="*/ 4749 h 1609035"/>
              <a:gd name="connsiteX0" fmla="*/ 545750 w 1109526"/>
              <a:gd name="connsiteY0" fmla="*/ 6213 h 1504137"/>
              <a:gd name="connsiteX1" fmla="*/ 840046 w 1109526"/>
              <a:gd name="connsiteY1" fmla="*/ 337378 h 1504137"/>
              <a:gd name="connsiteX2" fmla="*/ 1064850 w 1109526"/>
              <a:gd name="connsiteY2" fmla="*/ 793198 h 1504137"/>
              <a:gd name="connsiteX3" fmla="*/ 1105797 w 1109526"/>
              <a:gd name="connsiteY3" fmla="*/ 1504137 h 1504137"/>
              <a:gd name="connsiteX4" fmla="*/ 415587 w 1109526"/>
              <a:gd name="connsiteY4" fmla="*/ 1421086 h 1504137"/>
              <a:gd name="connsiteX5" fmla="*/ 383228 w 1109526"/>
              <a:gd name="connsiteY5" fmla="*/ 1004163 h 1504137"/>
              <a:gd name="connsiteX6" fmla="*/ 222303 w 1109526"/>
              <a:gd name="connsiteY6" fmla="*/ 733784 h 1504137"/>
              <a:gd name="connsiteX7" fmla="*/ 17963 w 1109526"/>
              <a:gd name="connsiteY7" fmla="*/ 582484 h 1504137"/>
              <a:gd name="connsiteX8" fmla="*/ 545750 w 1109526"/>
              <a:gd name="connsiteY8" fmla="*/ 6213 h 1504137"/>
              <a:gd name="connsiteX0" fmla="*/ 444067 w 1112161"/>
              <a:gd name="connsiteY0" fmla="*/ 5482 h 1549351"/>
              <a:gd name="connsiteX1" fmla="*/ 842681 w 1112161"/>
              <a:gd name="connsiteY1" fmla="*/ 382592 h 1549351"/>
              <a:gd name="connsiteX2" fmla="*/ 1067485 w 1112161"/>
              <a:gd name="connsiteY2" fmla="*/ 838412 h 1549351"/>
              <a:gd name="connsiteX3" fmla="*/ 1108432 w 1112161"/>
              <a:gd name="connsiteY3" fmla="*/ 1549351 h 1549351"/>
              <a:gd name="connsiteX4" fmla="*/ 418222 w 1112161"/>
              <a:gd name="connsiteY4" fmla="*/ 1466300 h 1549351"/>
              <a:gd name="connsiteX5" fmla="*/ 385863 w 1112161"/>
              <a:gd name="connsiteY5" fmla="*/ 1049377 h 1549351"/>
              <a:gd name="connsiteX6" fmla="*/ 224938 w 1112161"/>
              <a:gd name="connsiteY6" fmla="*/ 778998 h 1549351"/>
              <a:gd name="connsiteX7" fmla="*/ 20598 w 1112161"/>
              <a:gd name="connsiteY7" fmla="*/ 627698 h 1549351"/>
              <a:gd name="connsiteX8" fmla="*/ 444067 w 11121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88763 w 1115061"/>
              <a:gd name="connsiteY5" fmla="*/ 1049377 h 1549351"/>
              <a:gd name="connsiteX6" fmla="*/ 227838 w 1115061"/>
              <a:gd name="connsiteY6" fmla="*/ 778998 h 1549351"/>
              <a:gd name="connsiteX7" fmla="*/ 23498 w 1115061"/>
              <a:gd name="connsiteY7" fmla="*/ 627698 h 1549351"/>
              <a:gd name="connsiteX8" fmla="*/ 446967 w 11150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71354 w 1115061"/>
              <a:gd name="connsiteY5" fmla="*/ 1107042 h 1549351"/>
              <a:gd name="connsiteX6" fmla="*/ 227838 w 1115061"/>
              <a:gd name="connsiteY6" fmla="*/ 778998 h 1549351"/>
              <a:gd name="connsiteX7" fmla="*/ 23498 w 1115061"/>
              <a:gd name="connsiteY7" fmla="*/ 627698 h 1549351"/>
              <a:gd name="connsiteX8" fmla="*/ 446967 w 11150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71354 w 1115061"/>
              <a:gd name="connsiteY5" fmla="*/ 1107042 h 1549351"/>
              <a:gd name="connsiteX6" fmla="*/ 225398 w 1115061"/>
              <a:gd name="connsiteY6" fmla="*/ 819755 h 1549351"/>
              <a:gd name="connsiteX7" fmla="*/ 23498 w 1115061"/>
              <a:gd name="connsiteY7" fmla="*/ 627698 h 1549351"/>
              <a:gd name="connsiteX8" fmla="*/ 446967 w 1115061"/>
              <a:gd name="connsiteY8" fmla="*/ 5482 h 1549351"/>
              <a:gd name="connsiteX0" fmla="*/ 473177 w 1141271"/>
              <a:gd name="connsiteY0" fmla="*/ 5482 h 1549351"/>
              <a:gd name="connsiteX1" fmla="*/ 871791 w 1141271"/>
              <a:gd name="connsiteY1" fmla="*/ 382592 h 1549351"/>
              <a:gd name="connsiteX2" fmla="*/ 1096595 w 1141271"/>
              <a:gd name="connsiteY2" fmla="*/ 838412 h 1549351"/>
              <a:gd name="connsiteX3" fmla="*/ 1137542 w 1141271"/>
              <a:gd name="connsiteY3" fmla="*/ 1549351 h 1549351"/>
              <a:gd name="connsiteX4" fmla="*/ 447332 w 1141271"/>
              <a:gd name="connsiteY4" fmla="*/ 1466300 h 1549351"/>
              <a:gd name="connsiteX5" fmla="*/ 397564 w 1141271"/>
              <a:gd name="connsiteY5" fmla="*/ 1107042 h 1549351"/>
              <a:gd name="connsiteX6" fmla="*/ 251608 w 1141271"/>
              <a:gd name="connsiteY6" fmla="*/ 819755 h 1549351"/>
              <a:gd name="connsiteX7" fmla="*/ 22522 w 1141271"/>
              <a:gd name="connsiteY7" fmla="*/ 595513 h 1549351"/>
              <a:gd name="connsiteX8" fmla="*/ 473177 w 1141271"/>
              <a:gd name="connsiteY8" fmla="*/ 5482 h 1549351"/>
              <a:gd name="connsiteX0" fmla="*/ 430302 w 1098396"/>
              <a:gd name="connsiteY0" fmla="*/ 5482 h 1549351"/>
              <a:gd name="connsiteX1" fmla="*/ 828916 w 1098396"/>
              <a:gd name="connsiteY1" fmla="*/ 382592 h 1549351"/>
              <a:gd name="connsiteX2" fmla="*/ 1053720 w 1098396"/>
              <a:gd name="connsiteY2" fmla="*/ 838412 h 1549351"/>
              <a:gd name="connsiteX3" fmla="*/ 1094667 w 1098396"/>
              <a:gd name="connsiteY3" fmla="*/ 1549351 h 1549351"/>
              <a:gd name="connsiteX4" fmla="*/ 404457 w 1098396"/>
              <a:gd name="connsiteY4" fmla="*/ 1466300 h 1549351"/>
              <a:gd name="connsiteX5" fmla="*/ 354689 w 1098396"/>
              <a:gd name="connsiteY5" fmla="*/ 1107042 h 1549351"/>
              <a:gd name="connsiteX6" fmla="*/ 208733 w 1098396"/>
              <a:gd name="connsiteY6" fmla="*/ 819755 h 1549351"/>
              <a:gd name="connsiteX7" fmla="*/ 24168 w 1098396"/>
              <a:gd name="connsiteY7" fmla="*/ 639562 h 1549351"/>
              <a:gd name="connsiteX8" fmla="*/ 430302 w 1098396"/>
              <a:gd name="connsiteY8" fmla="*/ 5482 h 1549351"/>
              <a:gd name="connsiteX0" fmla="*/ 430302 w 1098396"/>
              <a:gd name="connsiteY0" fmla="*/ 5482 h 1549351"/>
              <a:gd name="connsiteX1" fmla="*/ 828916 w 1098396"/>
              <a:gd name="connsiteY1" fmla="*/ 382592 h 1549351"/>
              <a:gd name="connsiteX2" fmla="*/ 1053720 w 1098396"/>
              <a:gd name="connsiteY2" fmla="*/ 838412 h 1549351"/>
              <a:gd name="connsiteX3" fmla="*/ 1094667 w 1098396"/>
              <a:gd name="connsiteY3" fmla="*/ 1549351 h 1549351"/>
              <a:gd name="connsiteX4" fmla="*/ 404457 w 1098396"/>
              <a:gd name="connsiteY4" fmla="*/ 1466300 h 1549351"/>
              <a:gd name="connsiteX5" fmla="*/ 354689 w 1098396"/>
              <a:gd name="connsiteY5" fmla="*/ 1107042 h 1549351"/>
              <a:gd name="connsiteX6" fmla="*/ 208733 w 1098396"/>
              <a:gd name="connsiteY6" fmla="*/ 819755 h 1549351"/>
              <a:gd name="connsiteX7" fmla="*/ 24168 w 1098396"/>
              <a:gd name="connsiteY7" fmla="*/ 639562 h 1549351"/>
              <a:gd name="connsiteX8" fmla="*/ 430302 w 1098396"/>
              <a:gd name="connsiteY8" fmla="*/ 5482 h 1549351"/>
              <a:gd name="connsiteX0" fmla="*/ 406134 w 1074228"/>
              <a:gd name="connsiteY0" fmla="*/ 5482 h 1549351"/>
              <a:gd name="connsiteX1" fmla="*/ 804748 w 1074228"/>
              <a:gd name="connsiteY1" fmla="*/ 382592 h 1549351"/>
              <a:gd name="connsiteX2" fmla="*/ 1029552 w 1074228"/>
              <a:gd name="connsiteY2" fmla="*/ 838412 h 1549351"/>
              <a:gd name="connsiteX3" fmla="*/ 1070499 w 1074228"/>
              <a:gd name="connsiteY3" fmla="*/ 1549351 h 1549351"/>
              <a:gd name="connsiteX4" fmla="*/ 380289 w 1074228"/>
              <a:gd name="connsiteY4" fmla="*/ 1466300 h 1549351"/>
              <a:gd name="connsiteX5" fmla="*/ 330521 w 1074228"/>
              <a:gd name="connsiteY5" fmla="*/ 1107042 h 1549351"/>
              <a:gd name="connsiteX6" fmla="*/ 184565 w 1074228"/>
              <a:gd name="connsiteY6" fmla="*/ 819755 h 1549351"/>
              <a:gd name="connsiteX7" fmla="*/ 0 w 1074228"/>
              <a:gd name="connsiteY7" fmla="*/ 639562 h 1549351"/>
              <a:gd name="connsiteX8" fmla="*/ 406134 w 1074228"/>
              <a:gd name="connsiteY8" fmla="*/ 5482 h 1549351"/>
              <a:gd name="connsiteX0" fmla="*/ 406134 w 1074228"/>
              <a:gd name="connsiteY0" fmla="*/ 5482 h 1549351"/>
              <a:gd name="connsiteX1" fmla="*/ 804748 w 1074228"/>
              <a:gd name="connsiteY1" fmla="*/ 382592 h 1549351"/>
              <a:gd name="connsiteX2" fmla="*/ 1029552 w 1074228"/>
              <a:gd name="connsiteY2" fmla="*/ 838412 h 1549351"/>
              <a:gd name="connsiteX3" fmla="*/ 1070499 w 1074228"/>
              <a:gd name="connsiteY3" fmla="*/ 1549351 h 1549351"/>
              <a:gd name="connsiteX4" fmla="*/ 380289 w 1074228"/>
              <a:gd name="connsiteY4" fmla="*/ 1466300 h 1549351"/>
              <a:gd name="connsiteX5" fmla="*/ 330521 w 1074228"/>
              <a:gd name="connsiteY5" fmla="*/ 1107042 h 1549351"/>
              <a:gd name="connsiteX6" fmla="*/ 184565 w 1074228"/>
              <a:gd name="connsiteY6" fmla="*/ 819755 h 1549351"/>
              <a:gd name="connsiteX7" fmla="*/ 0 w 1074228"/>
              <a:gd name="connsiteY7" fmla="*/ 639562 h 1549351"/>
              <a:gd name="connsiteX8" fmla="*/ 406134 w 1074228"/>
              <a:gd name="connsiteY8" fmla="*/ 5482 h 1549351"/>
              <a:gd name="connsiteX0" fmla="*/ 406134 w 1103646"/>
              <a:gd name="connsiteY0" fmla="*/ 5482 h 1572655"/>
              <a:gd name="connsiteX1" fmla="*/ 804748 w 1103646"/>
              <a:gd name="connsiteY1" fmla="*/ 382592 h 1572655"/>
              <a:gd name="connsiteX2" fmla="*/ 1029552 w 1103646"/>
              <a:gd name="connsiteY2" fmla="*/ 838412 h 1572655"/>
              <a:gd name="connsiteX3" fmla="*/ 1102067 w 1103646"/>
              <a:gd name="connsiteY3" fmla="*/ 1572655 h 1572655"/>
              <a:gd name="connsiteX4" fmla="*/ 380289 w 1103646"/>
              <a:gd name="connsiteY4" fmla="*/ 1466300 h 1572655"/>
              <a:gd name="connsiteX5" fmla="*/ 330521 w 1103646"/>
              <a:gd name="connsiteY5" fmla="*/ 1107042 h 1572655"/>
              <a:gd name="connsiteX6" fmla="*/ 184565 w 1103646"/>
              <a:gd name="connsiteY6" fmla="*/ 819755 h 1572655"/>
              <a:gd name="connsiteX7" fmla="*/ 0 w 1103646"/>
              <a:gd name="connsiteY7" fmla="*/ 639562 h 1572655"/>
              <a:gd name="connsiteX8" fmla="*/ 406134 w 1103646"/>
              <a:gd name="connsiteY8" fmla="*/ 5482 h 1572655"/>
              <a:gd name="connsiteX0" fmla="*/ 406134 w 1113617"/>
              <a:gd name="connsiteY0" fmla="*/ 5482 h 1572655"/>
              <a:gd name="connsiteX1" fmla="*/ 804748 w 1113617"/>
              <a:gd name="connsiteY1" fmla="*/ 382592 h 1572655"/>
              <a:gd name="connsiteX2" fmla="*/ 1029552 w 1113617"/>
              <a:gd name="connsiteY2" fmla="*/ 838412 h 1572655"/>
              <a:gd name="connsiteX3" fmla="*/ 1102067 w 1113617"/>
              <a:gd name="connsiteY3" fmla="*/ 1572655 h 1572655"/>
              <a:gd name="connsiteX4" fmla="*/ 380289 w 1113617"/>
              <a:gd name="connsiteY4" fmla="*/ 1466300 h 1572655"/>
              <a:gd name="connsiteX5" fmla="*/ 330521 w 1113617"/>
              <a:gd name="connsiteY5" fmla="*/ 1107042 h 1572655"/>
              <a:gd name="connsiteX6" fmla="*/ 184565 w 1113617"/>
              <a:gd name="connsiteY6" fmla="*/ 819755 h 1572655"/>
              <a:gd name="connsiteX7" fmla="*/ 0 w 1113617"/>
              <a:gd name="connsiteY7" fmla="*/ 639562 h 1572655"/>
              <a:gd name="connsiteX8" fmla="*/ 406134 w 1113617"/>
              <a:gd name="connsiteY8" fmla="*/ 5482 h 1572655"/>
              <a:gd name="connsiteX0" fmla="*/ 406134 w 1113617"/>
              <a:gd name="connsiteY0" fmla="*/ 5482 h 1572655"/>
              <a:gd name="connsiteX1" fmla="*/ 804748 w 1113617"/>
              <a:gd name="connsiteY1" fmla="*/ 382592 h 1572655"/>
              <a:gd name="connsiteX2" fmla="*/ 1029552 w 1113617"/>
              <a:gd name="connsiteY2" fmla="*/ 838412 h 1572655"/>
              <a:gd name="connsiteX3" fmla="*/ 1102067 w 1113617"/>
              <a:gd name="connsiteY3" fmla="*/ 1572655 h 1572655"/>
              <a:gd name="connsiteX4" fmla="*/ 380289 w 1113617"/>
              <a:gd name="connsiteY4" fmla="*/ 1466300 h 1572655"/>
              <a:gd name="connsiteX5" fmla="*/ 330521 w 1113617"/>
              <a:gd name="connsiteY5" fmla="*/ 1107042 h 1572655"/>
              <a:gd name="connsiteX6" fmla="*/ 184565 w 1113617"/>
              <a:gd name="connsiteY6" fmla="*/ 819755 h 1572655"/>
              <a:gd name="connsiteX7" fmla="*/ 0 w 1113617"/>
              <a:gd name="connsiteY7" fmla="*/ 639562 h 1572655"/>
              <a:gd name="connsiteX8" fmla="*/ 406134 w 1113617"/>
              <a:gd name="connsiteY8" fmla="*/ 5482 h 1572655"/>
              <a:gd name="connsiteX0" fmla="*/ 406134 w 1113617"/>
              <a:gd name="connsiteY0" fmla="*/ 0 h 1567173"/>
              <a:gd name="connsiteX1" fmla="*/ 804748 w 1113617"/>
              <a:gd name="connsiteY1" fmla="*/ 377110 h 1567173"/>
              <a:gd name="connsiteX2" fmla="*/ 1029552 w 1113617"/>
              <a:gd name="connsiteY2" fmla="*/ 832930 h 1567173"/>
              <a:gd name="connsiteX3" fmla="*/ 1102067 w 1113617"/>
              <a:gd name="connsiteY3" fmla="*/ 1567173 h 1567173"/>
              <a:gd name="connsiteX4" fmla="*/ 380289 w 1113617"/>
              <a:gd name="connsiteY4" fmla="*/ 1460818 h 1567173"/>
              <a:gd name="connsiteX5" fmla="*/ 330521 w 1113617"/>
              <a:gd name="connsiteY5" fmla="*/ 1101560 h 1567173"/>
              <a:gd name="connsiteX6" fmla="*/ 184565 w 1113617"/>
              <a:gd name="connsiteY6" fmla="*/ 814273 h 1567173"/>
              <a:gd name="connsiteX7" fmla="*/ 0 w 1113617"/>
              <a:gd name="connsiteY7" fmla="*/ 634080 h 1567173"/>
              <a:gd name="connsiteX8" fmla="*/ 406134 w 1113617"/>
              <a:gd name="connsiteY8" fmla="*/ 0 h 1567173"/>
              <a:gd name="connsiteX0" fmla="*/ 406134 w 1113617"/>
              <a:gd name="connsiteY0" fmla="*/ 0 h 1567173"/>
              <a:gd name="connsiteX1" fmla="*/ 804748 w 1113617"/>
              <a:gd name="connsiteY1" fmla="*/ 377110 h 1567173"/>
              <a:gd name="connsiteX2" fmla="*/ 1029552 w 1113617"/>
              <a:gd name="connsiteY2" fmla="*/ 832930 h 1567173"/>
              <a:gd name="connsiteX3" fmla="*/ 1102067 w 1113617"/>
              <a:gd name="connsiteY3" fmla="*/ 1567173 h 1567173"/>
              <a:gd name="connsiteX4" fmla="*/ 380289 w 1113617"/>
              <a:gd name="connsiteY4" fmla="*/ 1460818 h 1567173"/>
              <a:gd name="connsiteX5" fmla="*/ 330521 w 1113617"/>
              <a:gd name="connsiteY5" fmla="*/ 1101560 h 1567173"/>
              <a:gd name="connsiteX6" fmla="*/ 184565 w 1113617"/>
              <a:gd name="connsiteY6" fmla="*/ 814273 h 1567173"/>
              <a:gd name="connsiteX7" fmla="*/ 0 w 1113617"/>
              <a:gd name="connsiteY7" fmla="*/ 634080 h 1567173"/>
              <a:gd name="connsiteX8" fmla="*/ 406134 w 1113617"/>
              <a:gd name="connsiteY8" fmla="*/ 0 h 156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3617" h="1567173">
                <a:moveTo>
                  <a:pt x="406134" y="0"/>
                </a:moveTo>
                <a:cubicBezTo>
                  <a:pt x="652023" y="92889"/>
                  <a:pt x="700845" y="238288"/>
                  <a:pt x="804748" y="377110"/>
                </a:cubicBezTo>
                <a:cubicBezTo>
                  <a:pt x="908651" y="515932"/>
                  <a:pt x="979999" y="634586"/>
                  <a:pt x="1029552" y="832930"/>
                </a:cubicBezTo>
                <a:cubicBezTo>
                  <a:pt x="1079105" y="1031274"/>
                  <a:pt x="1139226" y="1344816"/>
                  <a:pt x="1102067" y="1567173"/>
                </a:cubicBezTo>
                <a:lnTo>
                  <a:pt x="380289" y="1460818"/>
                </a:lnTo>
                <a:cubicBezTo>
                  <a:pt x="375945" y="1330071"/>
                  <a:pt x="363142" y="1209317"/>
                  <a:pt x="330521" y="1101560"/>
                </a:cubicBezTo>
                <a:cubicBezTo>
                  <a:pt x="297900" y="993803"/>
                  <a:pt x="257372" y="927585"/>
                  <a:pt x="184565" y="814273"/>
                </a:cubicBezTo>
                <a:cubicBezTo>
                  <a:pt x="32817" y="707031"/>
                  <a:pt x="87606" y="687318"/>
                  <a:pt x="0" y="634080"/>
                </a:cubicBezTo>
                <a:cubicBezTo>
                  <a:pt x="18134" y="449241"/>
                  <a:pt x="371389" y="185253"/>
                  <a:pt x="406134" y="0"/>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TextBox 44">
            <a:extLst>
              <a:ext uri="{FF2B5EF4-FFF2-40B4-BE49-F238E27FC236}">
                <a16:creationId xmlns:a16="http://schemas.microsoft.com/office/drawing/2014/main" id="{D43C82C1-4A67-5265-0BC4-1819555A2D12}"/>
              </a:ext>
            </a:extLst>
          </p:cNvPr>
          <p:cNvSpPr txBox="1"/>
          <p:nvPr/>
        </p:nvSpPr>
        <p:spPr>
          <a:xfrm rot="8206586">
            <a:off x="14702113" y="9026896"/>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2" name="Freeform 4">
            <a:extLst>
              <a:ext uri="{FF2B5EF4-FFF2-40B4-BE49-F238E27FC236}">
                <a16:creationId xmlns:a16="http://schemas.microsoft.com/office/drawing/2014/main" id="{29D6BA82-5B7C-23B3-532A-EAC06DAA5F82}"/>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3" name="Picture 12" descr="A blue and black logo&#10;&#10;Description automatically generated">
            <a:extLst>
              <a:ext uri="{FF2B5EF4-FFF2-40B4-BE49-F238E27FC236}">
                <a16:creationId xmlns:a16="http://schemas.microsoft.com/office/drawing/2014/main" id="{5C95EEB6-3AFF-0C65-0A83-A71B5557B32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4502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7" grpId="0" animBg="1"/>
      <p:bldP spid="41" grpId="0"/>
      <p:bldP spid="42" grpId="0" animBg="1"/>
      <p:bldP spid="42" grpId="1" animBg="1"/>
      <p:bldP spid="43" grpId="0"/>
      <p:bldP spid="43" grpId="1"/>
      <p:bldP spid="44" grpId="0" animBg="1"/>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286000" y="3010912"/>
            <a:ext cx="14173200" cy="3539430"/>
          </a:xfrm>
          <a:prstGeom prst="rect">
            <a:avLst/>
          </a:prstGeom>
          <a:noFill/>
        </p:spPr>
        <p:txBody>
          <a:bodyPr wrap="square" lIns="91440" tIns="45720" rIns="91440" bIns="45720" rtlCol="0" anchor="t">
            <a:spAutoFit/>
          </a:bodyPr>
          <a:lstStyle/>
          <a:p>
            <a:r>
              <a:rPr lang="en-US" sz="2800" dirty="0">
                <a:latin typeface="Montserrat" panose="00000500000000000000" pitchFamily="2" charset="0"/>
              </a:rPr>
              <a:t>On your table you have a print-out in which the same data has been fitted with three different models (the red lines). </a:t>
            </a:r>
          </a:p>
          <a:p>
            <a:endParaRPr lang="en-US" sz="2800" dirty="0">
              <a:latin typeface="Montserrat" panose="00000500000000000000" pitchFamily="2" charset="0"/>
            </a:endParaRPr>
          </a:p>
          <a:p>
            <a:r>
              <a:rPr lang="en-US" sz="2800" dirty="0">
                <a:latin typeface="Montserrat"/>
              </a:rPr>
              <a:t>In your group, discuss which of these you think is the </a:t>
            </a:r>
            <a:r>
              <a:rPr lang="en-US" sz="2800" b="1" dirty="0">
                <a:latin typeface="Montserrat"/>
              </a:rPr>
              <a:t>most suitable </a:t>
            </a:r>
            <a:r>
              <a:rPr lang="en-US" sz="2800" dirty="0">
                <a:latin typeface="Montserrat"/>
              </a:rPr>
              <a:t>and </a:t>
            </a:r>
            <a:r>
              <a:rPr lang="en-US" sz="2800" b="1" dirty="0">
                <a:latin typeface="Montserrat"/>
              </a:rPr>
              <a:t>why.</a:t>
            </a:r>
            <a:endParaRPr lang="en-US" sz="2800" dirty="0">
              <a:latin typeface="Montserrat"/>
            </a:endParaRPr>
          </a:p>
          <a:p>
            <a:endParaRPr lang="en-US" sz="2800" b="1" dirty="0">
              <a:latin typeface="Montserrat"/>
            </a:endParaRPr>
          </a:p>
          <a:p>
            <a:r>
              <a:rPr lang="en-US" sz="2800" dirty="0">
                <a:latin typeface="Montserrat" panose="00000500000000000000" pitchFamily="2" charset="0"/>
              </a:rPr>
              <a:t>In general, what is the problem with high-dimensional model with many parameters?</a:t>
            </a:r>
          </a:p>
          <a:p>
            <a:pPr algn="ctr"/>
            <a:endParaRPr lang="en-US" sz="2800" b="1" dirty="0">
              <a:latin typeface="Montserrat" panose="00000500000000000000" pitchFamily="2" charset="0"/>
            </a:endParaRP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479582" y="911489"/>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5410200" y="1080000"/>
            <a:ext cx="746760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blue and black logo&#10;&#10;Description automatically generated">
            <a:extLst>
              <a:ext uri="{FF2B5EF4-FFF2-40B4-BE49-F238E27FC236}">
                <a16:creationId xmlns:a16="http://schemas.microsoft.com/office/drawing/2014/main" id="{D75E02A8-46A4-605A-CD65-58E3933F5F8B}"/>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68317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278BB9C9-7804-13FC-2DD5-DC0701C69D43}"/>
              </a:ext>
            </a:extLst>
          </p:cNvPr>
          <p:cNvSpPr/>
          <p:nvPr/>
        </p:nvSpPr>
        <p:spPr>
          <a:xfrm>
            <a:off x="0" y="660900"/>
            <a:ext cx="18288000" cy="1680418"/>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Rectangle 10">
            <a:extLst>
              <a:ext uri="{FF2B5EF4-FFF2-40B4-BE49-F238E27FC236}">
                <a16:creationId xmlns:a16="http://schemas.microsoft.com/office/drawing/2014/main" id="{E35F8390-8EA0-86F4-471F-E7A2A159D0C0}"/>
              </a:ext>
            </a:extLst>
          </p:cNvPr>
          <p:cNvSpPr/>
          <p:nvPr/>
        </p:nvSpPr>
        <p:spPr>
          <a:xfrm>
            <a:off x="10744200" y="2341318"/>
            <a:ext cx="7543800" cy="79456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2438400" y="1080000"/>
            <a:ext cx="13712416" cy="993394"/>
          </a:xfrm>
          <a:prstGeom prst="rect">
            <a:avLst/>
          </a:prstGeom>
        </p:spPr>
        <p:txBody>
          <a:bodyPr lIns="0" tIns="0" rIns="0" bIns="0" rtlCol="0" anchor="t">
            <a:spAutoFit/>
          </a:bodyPr>
          <a:lstStyle/>
          <a:p>
            <a:pPr>
              <a:lnSpc>
                <a:spcPts val="7807"/>
              </a:lnSpc>
              <a:spcBef>
                <a:spcPct val="0"/>
              </a:spcBef>
            </a:pPr>
            <a:r>
              <a:rPr lang="en-US" sz="6399" dirty="0">
                <a:solidFill>
                  <a:srgbClr val="404040"/>
                </a:solidFill>
                <a:latin typeface="Now Bold"/>
              </a:rPr>
              <a:t>TRUST IN (MODELLING) RESULTS</a:t>
            </a:r>
          </a:p>
        </p:txBody>
      </p:sp>
      <p:sp>
        <p:nvSpPr>
          <p:cNvPr id="7" name="TextBox 7"/>
          <p:cNvSpPr txBox="1"/>
          <p:nvPr/>
        </p:nvSpPr>
        <p:spPr>
          <a:xfrm>
            <a:off x="1202860" y="2905850"/>
            <a:ext cx="8679373" cy="6886629"/>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How far can we trust the results?</a:t>
            </a:r>
          </a:p>
          <a:p>
            <a:pPr>
              <a:lnSpc>
                <a:spcPts val="4480"/>
              </a:lnSpc>
            </a:pPr>
            <a:r>
              <a:rPr lang="en-US" sz="2800" dirty="0">
                <a:solidFill>
                  <a:srgbClr val="404040"/>
                </a:solidFill>
                <a:latin typeface="Montserrat" panose="00000500000000000000" pitchFamily="2" charset="0"/>
              </a:rPr>
              <a:t> </a:t>
            </a:r>
          </a:p>
          <a:p>
            <a:pPr>
              <a:lnSpc>
                <a:spcPts val="4480"/>
              </a:lnSpc>
            </a:pPr>
            <a:r>
              <a:rPr lang="en-US" sz="2800" dirty="0">
                <a:solidFill>
                  <a:srgbClr val="404040"/>
                </a:solidFill>
                <a:latin typeface="Montserrat" panose="00000500000000000000" pitchFamily="2" charset="0"/>
              </a:rPr>
              <a:t>Everything comes with errors, there is no perfect model. </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The performance measures tell us what error rate and size of error to expect.</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Classifiers generally have a trade-off between</a:t>
            </a: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true and false positives </a:t>
            </a: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precision and recall</a:t>
            </a:r>
            <a:endParaRPr lang="en-US" sz="2800" dirty="0">
              <a:solidFill>
                <a:srgbClr val="404040"/>
              </a:solidFill>
              <a:latin typeface="Now"/>
            </a:endParaRPr>
          </a:p>
          <a:p>
            <a:pPr>
              <a:lnSpc>
                <a:spcPts val="4480"/>
              </a:lnSpc>
            </a:pPr>
            <a:endParaRPr lang="en-US" sz="2800" dirty="0">
              <a:solidFill>
                <a:srgbClr val="404040"/>
              </a:solidFill>
              <a:latin typeface="Now"/>
            </a:endParaRPr>
          </a:p>
        </p:txBody>
      </p:sp>
      <p:pic>
        <p:nvPicPr>
          <p:cNvPr id="9" name="Picture 8" descr="A graph with black dots and a blue line&#10;&#10;Description automatically generated">
            <a:extLst>
              <a:ext uri="{FF2B5EF4-FFF2-40B4-BE49-F238E27FC236}">
                <a16:creationId xmlns:a16="http://schemas.microsoft.com/office/drawing/2014/main" id="{2A51D4DF-FB4F-D6BC-936A-7D41D2B4DB9A}"/>
              </a:ext>
            </a:extLst>
          </p:cNvPr>
          <p:cNvPicPr>
            <a:picLocks noChangeAspect="1"/>
          </p:cNvPicPr>
          <p:nvPr/>
        </p:nvPicPr>
        <p:blipFill rotWithShape="1">
          <a:blip r:embed="rId3">
            <a:extLst>
              <a:ext uri="{28A0092B-C50C-407E-A947-70E740481C1C}">
                <a14:useLocalDpi xmlns:a14="http://schemas.microsoft.com/office/drawing/2010/main" val="0"/>
              </a:ext>
            </a:extLst>
          </a:blip>
          <a:srcRect l="11412" b="5845"/>
          <a:stretch/>
        </p:blipFill>
        <p:spPr>
          <a:xfrm>
            <a:off x="11963400" y="2552700"/>
            <a:ext cx="4887071" cy="3764278"/>
          </a:xfrm>
          <a:prstGeom prst="rect">
            <a:avLst/>
          </a:prstGeom>
        </p:spPr>
      </p:pic>
      <p:pic>
        <p:nvPicPr>
          <p:cNvPr id="8" name="Picture 7" descr="A diagram of a curve&#10;&#10;Description automatically generated">
            <a:extLst>
              <a:ext uri="{FF2B5EF4-FFF2-40B4-BE49-F238E27FC236}">
                <a16:creationId xmlns:a16="http://schemas.microsoft.com/office/drawing/2014/main" id="{EDCF5190-6647-2D3F-AE69-6E77F17389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6618" y="5819508"/>
            <a:ext cx="5584582" cy="4200792"/>
          </a:xfrm>
          <a:prstGeom prst="rect">
            <a:avLst/>
          </a:prstGeom>
        </p:spPr>
      </p:pic>
      <p:pic>
        <p:nvPicPr>
          <p:cNvPr id="12" name="Picture 11" descr="A blue and black logo&#10;&#10;Description automatically generated">
            <a:extLst>
              <a:ext uri="{FF2B5EF4-FFF2-40B4-BE49-F238E27FC236}">
                <a16:creationId xmlns:a16="http://schemas.microsoft.com/office/drawing/2014/main" id="{000CED08-E3D1-FDA1-A261-91D43A485A48}"/>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167260" y="3126944"/>
            <a:ext cx="10535728" cy="4401205"/>
          </a:xfrm>
          <a:prstGeom prst="rect">
            <a:avLst/>
          </a:prstGeom>
          <a:noFill/>
        </p:spPr>
        <p:txBody>
          <a:bodyPr wrap="square" lIns="91440" tIns="45720" rIns="91440" bIns="45720" rtlCol="0" anchor="t">
            <a:spAutoFit/>
          </a:bodyPr>
          <a:lstStyle/>
          <a:p>
            <a:r>
              <a:rPr lang="en-US" sz="2800" dirty="0">
                <a:latin typeface="Montserrat" panose="00000500000000000000" pitchFamily="2" charset="0"/>
              </a:rPr>
              <a:t>For a medical screening procedure to detect a disease, what does each of these terms correspond to: </a:t>
            </a:r>
          </a:p>
          <a:p>
            <a:endParaRPr lang="en-US" sz="2800" dirty="0">
              <a:latin typeface="Montserrat" panose="00000500000000000000" pitchFamily="2" charset="0"/>
            </a:endParaRPr>
          </a:p>
          <a:p>
            <a:pPr marL="457200" indent="-457200">
              <a:buFont typeface="Arial"/>
              <a:buChar char="•"/>
            </a:pPr>
            <a:r>
              <a:rPr lang="en-US" sz="2800" dirty="0">
                <a:latin typeface="Montserrat" panose="00000500000000000000" pitchFamily="2" charset="0"/>
              </a:rPr>
              <a:t>True positive</a:t>
            </a:r>
          </a:p>
          <a:p>
            <a:pPr marL="457200" indent="-457200">
              <a:buFont typeface="Arial"/>
              <a:buChar char="•"/>
            </a:pPr>
            <a:r>
              <a:rPr lang="en-US" sz="2800" dirty="0">
                <a:latin typeface="Montserrat" panose="00000500000000000000" pitchFamily="2" charset="0"/>
              </a:rPr>
              <a:t>False positive</a:t>
            </a:r>
          </a:p>
          <a:p>
            <a:pPr marL="457200" indent="-457200">
              <a:buFont typeface="Arial"/>
              <a:buChar char="•"/>
            </a:pPr>
            <a:r>
              <a:rPr lang="en-US" sz="2800" dirty="0">
                <a:latin typeface="Montserrat" panose="00000500000000000000" pitchFamily="2" charset="0"/>
              </a:rPr>
              <a:t>True negative</a:t>
            </a:r>
          </a:p>
          <a:p>
            <a:pPr marL="457200" indent="-457200">
              <a:buFont typeface="Arial"/>
              <a:buChar char="•"/>
            </a:pPr>
            <a:r>
              <a:rPr lang="en-US" sz="2800" dirty="0">
                <a:latin typeface="Montserrat" panose="00000500000000000000" pitchFamily="2" charset="0"/>
              </a:rPr>
              <a:t>False negative</a:t>
            </a:r>
          </a:p>
          <a:p>
            <a:endParaRPr lang="en-US" sz="2800" dirty="0">
              <a:latin typeface="Montserrat" panose="00000500000000000000" pitchFamily="2" charset="0"/>
            </a:endParaRPr>
          </a:p>
          <a:p>
            <a:r>
              <a:rPr lang="en-US" sz="2800" dirty="0">
                <a:latin typeface="Montserrat"/>
              </a:rPr>
              <a:t>On the right you have the formulas for precision and recall. Which one do you prefer to optimize for screening?</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1647" y="6355832"/>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3602" y="7846878"/>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3" name="Picture 2">
            <a:extLst>
              <a:ext uri="{FF2B5EF4-FFF2-40B4-BE49-F238E27FC236}">
                <a16:creationId xmlns:a16="http://schemas.microsoft.com/office/drawing/2014/main" id="{E17E6C2D-0ADC-E132-0492-D4EAA8713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19267" y="3821527"/>
            <a:ext cx="5330533" cy="2643945"/>
          </a:xfrm>
          <a:prstGeom prst="rect">
            <a:avLst/>
          </a:prstGeom>
        </p:spPr>
      </p:pic>
      <p:sp>
        <p:nvSpPr>
          <p:cNvPr id="6" name="Rounded Rectangle 5">
            <a:extLst>
              <a:ext uri="{FF2B5EF4-FFF2-40B4-BE49-F238E27FC236}">
                <a16:creationId xmlns:a16="http://schemas.microsoft.com/office/drawing/2014/main" id="{2191ABCD-3848-9BD9-BBA4-A808BCC49008}"/>
              </a:ext>
            </a:extLst>
          </p:cNvPr>
          <p:cNvSpPr/>
          <p:nvPr/>
        </p:nvSpPr>
        <p:spPr>
          <a:xfrm>
            <a:off x="4479582" y="911489"/>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7" name="TextBox 3">
            <a:extLst>
              <a:ext uri="{FF2B5EF4-FFF2-40B4-BE49-F238E27FC236}">
                <a16:creationId xmlns:a16="http://schemas.microsoft.com/office/drawing/2014/main" id="{D5E5888D-C703-D00D-9E7B-E943771911ED}"/>
              </a:ext>
            </a:extLst>
          </p:cNvPr>
          <p:cNvSpPr txBox="1"/>
          <p:nvPr/>
        </p:nvSpPr>
        <p:spPr>
          <a:xfrm>
            <a:off x="5410200" y="1080000"/>
            <a:ext cx="746760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9" name="Picture 8" descr="A blue and black logo&#10;&#10;Description automatically generated">
            <a:extLst>
              <a:ext uri="{FF2B5EF4-FFF2-40B4-BE49-F238E27FC236}">
                <a16:creationId xmlns:a16="http://schemas.microsoft.com/office/drawing/2014/main" id="{638A23D5-6527-BFEB-6173-09766E68E789}"/>
              </a:ext>
            </a:extLst>
          </p:cNvPr>
          <p:cNvPicPr>
            <a:picLocks noChangeAspect="1"/>
          </p:cNvPicPr>
          <p:nvPr/>
        </p:nvPicPr>
        <p:blipFill>
          <a:blip r:embed="rId10">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71374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1D4A5FD5-B985-B844-860A-3B40D74417A6}"/>
              </a:ext>
            </a:extLst>
          </p:cNvPr>
          <p:cNvSpPr/>
          <p:nvPr/>
        </p:nvSpPr>
        <p:spPr>
          <a:xfrm>
            <a:off x="-13447" y="647700"/>
            <a:ext cx="10986247" cy="1680418"/>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Rectangle 8">
            <a:extLst>
              <a:ext uri="{FF2B5EF4-FFF2-40B4-BE49-F238E27FC236}">
                <a16:creationId xmlns:a16="http://schemas.microsoft.com/office/drawing/2014/main" id="{1AAF4F76-5E06-6E22-F332-FC05A935C198}"/>
              </a:ext>
            </a:extLst>
          </p:cNvPr>
          <p:cNvSpPr/>
          <p:nvPr/>
        </p:nvSpPr>
        <p:spPr>
          <a:xfrm>
            <a:off x="10972800" y="0"/>
            <a:ext cx="73152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6"/>
          <p:cNvSpPr txBox="1"/>
          <p:nvPr/>
        </p:nvSpPr>
        <p:spPr>
          <a:xfrm>
            <a:off x="4114800" y="1025906"/>
            <a:ext cx="2400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BIASES</a:t>
            </a:r>
          </a:p>
        </p:txBody>
      </p:sp>
      <p:sp>
        <p:nvSpPr>
          <p:cNvPr id="7" name="TextBox 7"/>
          <p:cNvSpPr txBox="1"/>
          <p:nvPr/>
        </p:nvSpPr>
        <p:spPr>
          <a:xfrm>
            <a:off x="1132412" y="3706643"/>
            <a:ext cx="8969222" cy="456105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What biases could have influenced the results?</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Bias arises primarily from how the data was gathered and processed.</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a:rPr>
              <a:t>Bias can reduce model validity, i.e. a model trained in one population may not work in another.</a:t>
            </a:r>
          </a:p>
        </p:txBody>
      </p:sp>
      <p:pic>
        <p:nvPicPr>
          <p:cNvPr id="11" name="Picture 10" descr="A close-up of a skin with a ruler&#10;&#10;Description automatically generated">
            <a:extLst>
              <a:ext uri="{FF2B5EF4-FFF2-40B4-BE49-F238E27FC236}">
                <a16:creationId xmlns:a16="http://schemas.microsoft.com/office/drawing/2014/main" id="{C07EF6CA-B03F-F00E-E141-A00836927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53419" y="1175164"/>
            <a:ext cx="2382563" cy="3581400"/>
          </a:xfrm>
          <a:prstGeom prst="rect">
            <a:avLst/>
          </a:prstGeom>
        </p:spPr>
      </p:pic>
      <p:pic>
        <p:nvPicPr>
          <p:cNvPr id="10" name="Picture 9" descr="A blue and black logo&#10;&#10;Description automatically generated">
            <a:extLst>
              <a:ext uri="{FF2B5EF4-FFF2-40B4-BE49-F238E27FC236}">
                <a16:creationId xmlns:a16="http://schemas.microsoft.com/office/drawing/2014/main" id="{39950BFF-D8A2-917D-EDD5-359024856579}"/>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5" name="Group 14">
            <a:extLst>
              <a:ext uri="{FF2B5EF4-FFF2-40B4-BE49-F238E27FC236}">
                <a16:creationId xmlns:a16="http://schemas.microsoft.com/office/drawing/2014/main" id="{BF8A40BF-AFF1-57FE-ECA2-9F4F5EF2E6FC}"/>
              </a:ext>
            </a:extLst>
          </p:cNvPr>
          <p:cNvGrpSpPr/>
          <p:nvPr/>
        </p:nvGrpSpPr>
        <p:grpSpPr>
          <a:xfrm>
            <a:off x="11811000" y="5600700"/>
            <a:ext cx="5964893" cy="3518110"/>
            <a:chOff x="11811000" y="5600700"/>
            <a:chExt cx="5964893" cy="3518110"/>
          </a:xfrm>
        </p:grpSpPr>
        <p:grpSp>
          <p:nvGrpSpPr>
            <p:cNvPr id="12" name="Group 11">
              <a:extLst>
                <a:ext uri="{FF2B5EF4-FFF2-40B4-BE49-F238E27FC236}">
                  <a16:creationId xmlns:a16="http://schemas.microsoft.com/office/drawing/2014/main" id="{1F17C657-CEFD-5870-B6D2-C7F4D4064162}"/>
                </a:ext>
              </a:extLst>
            </p:cNvPr>
            <p:cNvGrpSpPr/>
            <p:nvPr/>
          </p:nvGrpSpPr>
          <p:grpSpPr>
            <a:xfrm>
              <a:off x="11811000" y="5802329"/>
              <a:ext cx="5964893" cy="3316481"/>
              <a:chOff x="11811000" y="5802329"/>
              <a:chExt cx="5964893" cy="3316481"/>
            </a:xfrm>
          </p:grpSpPr>
          <p:pic>
            <p:nvPicPr>
              <p:cNvPr id="17" name="Graphic 16" descr="Children with solid fill">
                <a:extLst>
                  <a:ext uri="{FF2B5EF4-FFF2-40B4-BE49-F238E27FC236}">
                    <a16:creationId xmlns:a16="http://schemas.microsoft.com/office/drawing/2014/main" id="{6EBD017C-4B7F-CB09-1BA9-E8F1E27ECE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11000" y="5802329"/>
                <a:ext cx="2382563" cy="2382563"/>
              </a:xfrm>
              <a:prstGeom prst="rect">
                <a:avLst/>
              </a:prstGeom>
            </p:spPr>
          </p:pic>
          <p:pic>
            <p:nvPicPr>
              <p:cNvPr id="18" name="Graphic 17" descr="Children with solid fill">
                <a:extLst>
                  <a:ext uri="{FF2B5EF4-FFF2-40B4-BE49-F238E27FC236}">
                    <a16:creationId xmlns:a16="http://schemas.microsoft.com/office/drawing/2014/main" id="{1D250A50-3666-1DAF-C7E4-060518863C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220950" y="5802329"/>
                <a:ext cx="2382563" cy="2382563"/>
              </a:xfrm>
              <a:prstGeom prst="rect">
                <a:avLst/>
              </a:prstGeom>
            </p:spPr>
          </p:pic>
          <p:sp>
            <p:nvSpPr>
              <p:cNvPr id="19" name="Shape">
                <a:extLst>
                  <a:ext uri="{FF2B5EF4-FFF2-40B4-BE49-F238E27FC236}">
                    <a16:creationId xmlns:a16="http://schemas.microsoft.com/office/drawing/2014/main" id="{17E3F042-85F8-041E-F2DE-A51629A42D2F}"/>
                  </a:ext>
                </a:extLst>
              </p:cNvPr>
              <p:cNvSpPr/>
              <p:nvPr/>
            </p:nvSpPr>
            <p:spPr>
              <a:xfrm>
                <a:off x="12285063" y="7986219"/>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lumMod val="75000"/>
                  <a:lumOff val="25000"/>
                </a:schemeClr>
              </a:solidFill>
              <a:ln w="12700">
                <a:miter lim="400000"/>
              </a:ln>
            </p:spPr>
            <p:txBody>
              <a:bodyPr lIns="121919" tIns="121919" rIns="121919" bIns="121919"/>
              <a:lstStyle/>
              <a:p>
                <a:endParaRPr/>
              </a:p>
            </p:txBody>
          </p:sp>
          <p:sp>
            <p:nvSpPr>
              <p:cNvPr id="21" name="TextBox 20">
                <a:extLst>
                  <a:ext uri="{FF2B5EF4-FFF2-40B4-BE49-F238E27FC236}">
                    <a16:creationId xmlns:a16="http://schemas.microsoft.com/office/drawing/2014/main" id="{6F68E6F6-E6DA-2D11-5884-191615E1F6E9}"/>
                  </a:ext>
                </a:extLst>
              </p:cNvPr>
              <p:cNvSpPr txBox="1"/>
              <p:nvPr/>
            </p:nvSpPr>
            <p:spPr>
              <a:xfrm>
                <a:off x="16785293" y="8063475"/>
                <a:ext cx="990600" cy="1015663"/>
              </a:xfrm>
              <a:prstGeom prst="rect">
                <a:avLst/>
              </a:prstGeom>
              <a:noFill/>
            </p:spPr>
            <p:txBody>
              <a:bodyPr wrap="square" rtlCol="0">
                <a:spAutoFit/>
              </a:bodyPr>
              <a:lstStyle/>
              <a:p>
                <a:pPr algn="ctr"/>
                <a:r>
                  <a:rPr lang="en-US" sz="6000" dirty="0">
                    <a:solidFill>
                      <a:schemeClr val="tx1">
                        <a:lumMod val="85000"/>
                        <a:lumOff val="15000"/>
                      </a:schemeClr>
                    </a:solidFill>
                  </a:rPr>
                  <a:t>?</a:t>
                </a:r>
                <a:endParaRPr lang="en-GB" sz="6000" dirty="0">
                  <a:solidFill>
                    <a:schemeClr val="tx1">
                      <a:lumMod val="85000"/>
                      <a:lumOff val="15000"/>
                    </a:schemeClr>
                  </a:solidFill>
                </a:endParaRPr>
              </a:p>
            </p:txBody>
          </p:sp>
          <p:pic>
            <p:nvPicPr>
              <p:cNvPr id="23" name="Graphic 22" descr="Checkmark with solid fill">
                <a:extLst>
                  <a:ext uri="{FF2B5EF4-FFF2-40B4-BE49-F238E27FC236}">
                    <a16:creationId xmlns:a16="http://schemas.microsoft.com/office/drawing/2014/main" id="{F9D51E7F-9DD5-7F4B-F44C-924558A41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657741" y="7986219"/>
                <a:ext cx="914400" cy="914400"/>
              </a:xfrm>
              <a:prstGeom prst="rect">
                <a:avLst/>
              </a:prstGeom>
            </p:spPr>
          </p:pic>
          <p:sp>
            <p:nvSpPr>
              <p:cNvPr id="24" name="Shape">
                <a:extLst>
                  <a:ext uri="{FF2B5EF4-FFF2-40B4-BE49-F238E27FC236}">
                    <a16:creationId xmlns:a16="http://schemas.microsoft.com/office/drawing/2014/main" id="{2BE06AAC-47BA-DEAF-2A89-95E419701AE0}"/>
                  </a:ext>
                </a:extLst>
              </p:cNvPr>
              <p:cNvSpPr/>
              <p:nvPr/>
            </p:nvSpPr>
            <p:spPr>
              <a:xfrm>
                <a:off x="15632635" y="8076001"/>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lumMod val="75000"/>
                  <a:lumOff val="25000"/>
                </a:schemeClr>
              </a:solidFill>
              <a:ln w="12700">
                <a:miter lim="400000"/>
              </a:ln>
            </p:spPr>
            <p:txBody>
              <a:bodyPr lIns="121919" tIns="121919" rIns="121919" bIns="121919"/>
              <a:lstStyle/>
              <a:p>
                <a:endParaRPr/>
              </a:p>
            </p:txBody>
          </p:sp>
        </p:grpSp>
        <p:sp>
          <p:nvSpPr>
            <p:cNvPr id="14" name="Curved Down Arrow 13">
              <a:extLst>
                <a:ext uri="{FF2B5EF4-FFF2-40B4-BE49-F238E27FC236}">
                  <a16:creationId xmlns:a16="http://schemas.microsoft.com/office/drawing/2014/main" id="{8C7F9475-A2E7-A819-8E07-0136C28420F7}"/>
                </a:ext>
              </a:extLst>
            </p:cNvPr>
            <p:cNvSpPr/>
            <p:nvPr/>
          </p:nvSpPr>
          <p:spPr>
            <a:xfrm>
              <a:off x="13944601" y="5600700"/>
              <a:ext cx="1600200" cy="533400"/>
            </a:xfrm>
            <a:prstGeom prst="curvedDownArrow">
              <a:avLst/>
            </a:prstGeom>
            <a:solidFill>
              <a:srgbClr val="404040"/>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tx1"/>
                </a:solidFill>
              </a:endParaRPr>
            </a:p>
          </p:txBody>
        </p:sp>
      </p:grpSp>
    </p:spTree>
    <p:extLst>
      <p:ext uri="{BB962C8B-B14F-4D97-AF65-F5344CB8AC3E}">
        <p14:creationId xmlns:p14="http://schemas.microsoft.com/office/powerpoint/2010/main" val="28731907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2.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3.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23633</TotalTime>
  <Words>2550</Words>
  <Application>Microsoft Macintosh PowerPoint</Application>
  <PresentationFormat>Custom</PresentationFormat>
  <Paragraphs>314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Montserrat</vt:lpstr>
      <vt:lpstr>Now Bold</vt:lpstr>
      <vt:lpstr>Calibri</vt:lpstr>
      <vt:lpstr>Now</vt:lpstr>
      <vt:lpstr>Arial</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Thilde Bagger Terkelsen</cp:lastModifiedBy>
  <cp:revision>131</cp:revision>
  <dcterms:created xsi:type="dcterms:W3CDTF">2006-08-16T00:00:00Z</dcterms:created>
  <dcterms:modified xsi:type="dcterms:W3CDTF">2023-10-19T09:13:23Z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