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webextensions/webextension1.xml" ContentType="application/vnd.ms-office.webextension+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webextensions/webextension2.xml" ContentType="application/vnd.ms-office.webextension+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45"/>
  </p:notesMasterIdLst>
  <p:sldIdLst>
    <p:sldId id="279" r:id="rId5"/>
    <p:sldId id="353" r:id="rId6"/>
    <p:sldId id="5943" r:id="rId7"/>
    <p:sldId id="286" r:id="rId8"/>
    <p:sldId id="282" r:id="rId9"/>
    <p:sldId id="5948" r:id="rId10"/>
    <p:sldId id="287" r:id="rId11"/>
    <p:sldId id="5964" r:id="rId12"/>
    <p:sldId id="5958" r:id="rId13"/>
    <p:sldId id="5963" r:id="rId14"/>
    <p:sldId id="5965" r:id="rId15"/>
    <p:sldId id="6034" r:id="rId16"/>
    <p:sldId id="5957" r:id="rId17"/>
    <p:sldId id="5954" r:id="rId18"/>
    <p:sldId id="6009" r:id="rId19"/>
    <p:sldId id="5966" r:id="rId20"/>
    <p:sldId id="5950" r:id="rId21"/>
    <p:sldId id="5967" r:id="rId22"/>
    <p:sldId id="6028" r:id="rId23"/>
    <p:sldId id="5981" r:id="rId24"/>
    <p:sldId id="5975" r:id="rId25"/>
    <p:sldId id="6036" r:id="rId26"/>
    <p:sldId id="298" r:id="rId27"/>
    <p:sldId id="6017" r:id="rId28"/>
    <p:sldId id="6019" r:id="rId29"/>
    <p:sldId id="6020" r:id="rId30"/>
    <p:sldId id="6022" r:id="rId31"/>
    <p:sldId id="6023" r:id="rId32"/>
    <p:sldId id="6021" r:id="rId33"/>
    <p:sldId id="5976" r:id="rId34"/>
    <p:sldId id="5982" r:id="rId35"/>
    <p:sldId id="5984" r:id="rId36"/>
    <p:sldId id="6029" r:id="rId37"/>
    <p:sldId id="6030" r:id="rId38"/>
    <p:sldId id="6037" r:id="rId39"/>
    <p:sldId id="6031" r:id="rId40"/>
    <p:sldId id="6026" r:id="rId41"/>
    <p:sldId id="6032" r:id="rId42"/>
    <p:sldId id="6033" r:id="rId43"/>
    <p:sldId id="364" r:id="rId44"/>
  </p:sldIdLst>
  <p:sldSz cx="18288000" cy="10287000"/>
  <p:notesSz cx="6858000" cy="9144000"/>
  <p:embeddedFontLst>
    <p:embeddedFont>
      <p:font typeface="Calibri" panose="020F0502020204030204" pitchFamily="34" charset="0"/>
      <p:regular r:id="rId46"/>
      <p:bold r:id="rId47"/>
      <p:italic r:id="rId48"/>
      <p:boldItalic r:id="rId49"/>
    </p:embeddedFont>
    <p:embeddedFont>
      <p:font typeface="Montserrat" panose="00000500000000000000" pitchFamily="2" charset="0"/>
      <p:regular r:id="rId50"/>
      <p:bold r:id="rId51"/>
      <p:italic r:id="rId52"/>
      <p:boldItalic r:id="rId53"/>
    </p:embeddedFont>
    <p:embeddedFont>
      <p:font typeface="Montserrat Bold" panose="00000800000000000000" charset="0"/>
      <p:bold r:id="rId54"/>
      <p:italic r:id="rId55"/>
      <p:boldItalic r:id="rId56"/>
    </p:embeddedFont>
    <p:embeddedFont>
      <p:font typeface="Now" panose="020B0604020202020204" charset="0"/>
      <p:regular r:id="rId57"/>
    </p:embeddedFont>
    <p:embeddedFont>
      <p:font typeface="Now Bold" panose="020B0604020202020204" charset="0"/>
      <p:regular r:id="rId58"/>
      <p:bold r:id="rId59"/>
    </p:embeddedFont>
  </p:embeddedFontLst>
  <p:custDataLst>
    <p:tags r:id="rId6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8EB4E3"/>
    <a:srgbClr val="C0504D"/>
    <a:srgbClr val="A4D2B4"/>
    <a:srgbClr val="97C2A6"/>
    <a:srgbClr val="90B89E"/>
    <a:srgbClr val="AEBFDA"/>
    <a:srgbClr val="BDBEDA"/>
    <a:srgbClr val="CCC1DA"/>
    <a:srgbClr val="B8A8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4F04DD-59C3-F159-768B-DBF0EFF8090C}" v="243" dt="2023-10-10T12:22:24.179"/>
    <p1510:client id="{8F519C14-1043-9EBB-BF21-57DCD9AEE44D}" v="3" dt="2023-10-11T12:08:10.8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6" autoAdjust="0"/>
    <p:restoredTop sz="79297" autoAdjust="0"/>
  </p:normalViewPr>
  <p:slideViewPr>
    <p:cSldViewPr>
      <p:cViewPr varScale="1">
        <p:scale>
          <a:sx n="45" d="100"/>
          <a:sy n="45" d="100"/>
        </p:scale>
        <p:origin x="586" y="24"/>
      </p:cViewPr>
      <p:guideLst>
        <p:guide orient="horz" pos="2160"/>
        <p:guide pos="2880"/>
      </p:guideLst>
    </p:cSldViewPr>
  </p:slideViewPr>
  <p:outlineViewPr>
    <p:cViewPr>
      <p:scale>
        <a:sx n="33" d="100"/>
        <a:sy n="33" d="100"/>
      </p:scale>
      <p:origin x="0" y="0"/>
    </p:cViewPr>
  </p:outlineViewPr>
  <p:notesTextViewPr>
    <p:cViewPr>
      <p:scale>
        <a:sx n="170" d="100"/>
        <a:sy n="17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6.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1.fntdata"/><Relationship Id="rId59" Type="http://schemas.openxmlformats.org/officeDocument/2006/relationships/font" Target="fonts/font14.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9.fntdata"/><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7.fntdata"/><Relationship Id="rId60" Type="http://schemas.openxmlformats.org/officeDocument/2006/relationships/tags" Target="tags/tag1.xml"/><Relationship Id="rId65"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02.11.2023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 b</a:t>
            </a:r>
          </a:p>
        </p:txBody>
      </p:sp>
      <p:sp>
        <p:nvSpPr>
          <p:cNvPr id="4" name="Slide Number Placeholder 3"/>
          <p:cNvSpPr>
            <a:spLocks noGrp="1"/>
          </p:cNvSpPr>
          <p:nvPr>
            <p:ph type="sldNum" sz="quarter" idx="5"/>
          </p:nvPr>
        </p:nvSpPr>
        <p:spPr/>
        <p:txBody>
          <a:bodyPr/>
          <a:lstStyle/>
          <a:p>
            <a:fld id="{871B2431-D351-4C6E-A3CF-9DFAC0E3E050}" type="slidenum">
              <a:rPr lang="cs-CZ" smtClean="0"/>
              <a:t>1</a:t>
            </a:fld>
            <a:endParaRPr lang="cs-CZ"/>
          </a:p>
        </p:txBody>
      </p:sp>
    </p:spTree>
    <p:extLst>
      <p:ext uri="{BB962C8B-B14F-4D97-AF65-F5344CB8AC3E}">
        <p14:creationId xmlns:p14="http://schemas.microsoft.com/office/powerpoint/2010/main" val="1522915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Importantly, there are no 2 original dimensions (i.e. alcohol and color) we could have picked that would give us the same level of separation!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Now, what do you think would happen if we have an outlier data point with very strange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point somewhere by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What would happen if someone has swapped the labels of the type of wine?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you will see the dot in the cluster of another color</a:t>
            </a:r>
          </a:p>
        </p:txBody>
      </p:sp>
      <p:sp>
        <p:nvSpPr>
          <p:cNvPr id="4" name="Slide Number Placeholder 3"/>
          <p:cNvSpPr>
            <a:spLocks noGrp="1"/>
          </p:cNvSpPr>
          <p:nvPr>
            <p:ph type="sldNum" sz="quarter" idx="5"/>
          </p:nvPr>
        </p:nvSpPr>
        <p:spPr/>
        <p:txBody>
          <a:bodyPr/>
          <a:lstStyle/>
          <a:p>
            <a:fld id="{871B2431-D351-4C6E-A3CF-9DFAC0E3E050}" type="slidenum">
              <a:rPr lang="cs-CZ" smtClean="0"/>
              <a:t>10</a:t>
            </a:fld>
            <a:endParaRPr lang="cs-CZ"/>
          </a:p>
        </p:txBody>
      </p:sp>
    </p:spTree>
    <p:extLst>
      <p:ext uri="{BB962C8B-B14F-4D97-AF65-F5344CB8AC3E}">
        <p14:creationId xmlns:p14="http://schemas.microsoft.com/office/powerpoint/2010/main" val="2692251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There are also other dimensionality techniques, such as MDS (linear) and t-</a:t>
            </a:r>
            <a:r>
              <a:rPr lang="en-GB" dirty="0" err="1"/>
              <a:t>sne</a:t>
            </a:r>
            <a:r>
              <a:rPr lang="en-GB" dirty="0"/>
              <a:t> or UMAP (non-linear)</a:t>
            </a:r>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11</a:t>
            </a:fld>
            <a:endParaRPr lang="cs-CZ"/>
          </a:p>
        </p:txBody>
      </p:sp>
    </p:spTree>
    <p:extLst>
      <p:ext uri="{BB962C8B-B14F-4D97-AF65-F5344CB8AC3E}">
        <p14:creationId xmlns:p14="http://schemas.microsoft.com/office/powerpoint/2010/main" val="1332890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12</a:t>
            </a:fld>
            <a:endParaRPr lang="cs-CZ"/>
          </a:p>
        </p:txBody>
      </p:sp>
    </p:spTree>
    <p:extLst>
      <p:ext uri="{BB962C8B-B14F-4D97-AF65-F5344CB8AC3E}">
        <p14:creationId xmlns:p14="http://schemas.microsoft.com/office/powerpoint/2010/main" val="304889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13</a:t>
            </a:fld>
            <a:endParaRPr lang="cs-CZ"/>
          </a:p>
        </p:txBody>
      </p:sp>
    </p:spTree>
    <p:extLst>
      <p:ext uri="{BB962C8B-B14F-4D97-AF65-F5344CB8AC3E}">
        <p14:creationId xmlns:p14="http://schemas.microsoft.com/office/powerpoint/2010/main" val="2161474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r>
              <a:rPr lang="en-US" sz="1200" dirty="0">
                <a:solidFill>
                  <a:srgbClr val="404040"/>
                </a:solidFill>
                <a:latin typeface="Now"/>
              </a:rPr>
              <a:t>Do more examples of batch effect: two different people doing the processing</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Diana found the link between confounding and batch effect confusing</a:t>
            </a:r>
          </a:p>
          <a:p>
            <a:pPr>
              <a:lnSpc>
                <a:spcPts val="4480"/>
              </a:lnSpc>
            </a:pPr>
            <a:endParaRPr lang="en-US" sz="1200" dirty="0">
              <a:solidFill>
                <a:srgbClr val="404040"/>
              </a:solidFill>
              <a:latin typeface="Now"/>
            </a:endParaRP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What you just discussed is called </a:t>
            </a:r>
            <a:r>
              <a:rPr lang="en-US" sz="1200" b="1" dirty="0">
                <a:solidFill>
                  <a:srgbClr val="404040"/>
                </a:solidFill>
                <a:latin typeface="Now"/>
              </a:rPr>
              <a:t>a batch effect</a:t>
            </a:r>
            <a:r>
              <a:rPr lang="en-US" sz="1200" dirty="0">
                <a:solidFill>
                  <a:srgbClr val="404040"/>
                </a:solidFill>
                <a:latin typeface="Now"/>
              </a:rPr>
              <a:t>. It means that either the main or at least a significant source of variation in your data comes from a variable which is not your outcome of interest. </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 think batch effects can lead to confounding. I.e. if I have tissue samples from cancer patients and healthy people, and the cancer samples are all handled in one hospital and the healthy all in a different hospital. Then the hospital and group(cancer/healthy) variables are completely confounded. But this confounding has been introduced by the batching. They are not ‘inherently’ confounded.</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Correcting batch effect is about trying to account for the batching by estimating how large the effect is</a:t>
            </a:r>
          </a:p>
          <a:p>
            <a:pPr>
              <a:lnSpc>
                <a:spcPts val="4480"/>
              </a:lnSpc>
            </a:pPr>
            <a:r>
              <a:rPr lang="en-US" sz="1200" dirty="0">
                <a:solidFill>
                  <a:srgbClr val="404040"/>
                </a:solidFill>
                <a:latin typeface="Now"/>
              </a:rPr>
              <a:t>-&gt; is this correct?</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Sometimes batching is unavoidable, i.e. when samples are too many to be processed on the same day or by the same person. So the point is less to avoid batching and more to do it in a way that introduces the least amounts of confounding. We generally do this by trying to </a:t>
            </a:r>
            <a:r>
              <a:rPr lang="en-AU" sz="1200" noProof="0" dirty="0">
                <a:solidFill>
                  <a:srgbClr val="404040"/>
                </a:solidFill>
                <a:latin typeface="Now"/>
              </a:rPr>
              <a:t>make</a:t>
            </a:r>
            <a:r>
              <a:rPr lang="da-DK" sz="1200" dirty="0">
                <a:solidFill>
                  <a:srgbClr val="404040"/>
                </a:solidFill>
                <a:latin typeface="Now"/>
              </a:rPr>
              <a:t> the </a:t>
            </a:r>
            <a:r>
              <a:rPr lang="en-US" sz="1200" noProof="0" dirty="0">
                <a:solidFill>
                  <a:srgbClr val="404040"/>
                </a:solidFill>
                <a:latin typeface="Now"/>
              </a:rPr>
              <a:t>biological</a:t>
            </a:r>
            <a:r>
              <a:rPr lang="da-DK" sz="1200" dirty="0">
                <a:solidFill>
                  <a:srgbClr val="404040"/>
                </a:solidFill>
                <a:latin typeface="Now"/>
              </a:rPr>
              <a:t> variables </a:t>
            </a:r>
            <a:r>
              <a:rPr lang="en-AU" sz="1200" noProof="0" dirty="0">
                <a:solidFill>
                  <a:srgbClr val="404040"/>
                </a:solidFill>
                <a:latin typeface="Now"/>
              </a:rPr>
              <a:t>uncorrelated</a:t>
            </a:r>
            <a:r>
              <a:rPr lang="da-DK" sz="1200" dirty="0">
                <a:solidFill>
                  <a:srgbClr val="404040"/>
                </a:solidFill>
                <a:latin typeface="Now"/>
              </a:rPr>
              <a:t> with the </a:t>
            </a:r>
            <a:r>
              <a:rPr lang="en-AU" sz="1200" noProof="0" dirty="0">
                <a:solidFill>
                  <a:srgbClr val="404040"/>
                </a:solidFill>
                <a:latin typeface="Now"/>
              </a:rPr>
              <a:t>technical</a:t>
            </a:r>
            <a:r>
              <a:rPr lang="da-DK" sz="1200" dirty="0">
                <a:solidFill>
                  <a:srgbClr val="404040"/>
                </a:solidFill>
                <a:latin typeface="Now"/>
              </a:rPr>
              <a:t> variables.</a:t>
            </a:r>
            <a:r>
              <a:rPr lang="en-US" sz="1200" dirty="0">
                <a:solidFill>
                  <a:srgbClr val="404040"/>
                </a:solidFill>
                <a:latin typeface="Now"/>
              </a:rPr>
              <a:t> </a:t>
            </a:r>
          </a:p>
          <a:p>
            <a:endParaRPr lang="en-GB" dirty="0"/>
          </a:p>
          <a:p>
            <a:pPr>
              <a:lnSpc>
                <a:spcPts val="4480"/>
              </a:lnSpc>
            </a:pPr>
            <a:r>
              <a:rPr lang="en-US" sz="1200" dirty="0">
                <a:solidFill>
                  <a:srgbClr val="404040"/>
                </a:solidFill>
                <a:latin typeface="Now"/>
              </a:rPr>
              <a:t>Batch effects can be accounted for in certain types of models by telling the model to discount the effect of a certain variable. </a:t>
            </a:r>
          </a:p>
          <a:p>
            <a:pPr>
              <a:lnSpc>
                <a:spcPts val="4480"/>
              </a:lnSpc>
            </a:pPr>
            <a:r>
              <a:rPr lang="en-US" sz="1200" dirty="0">
                <a:solidFill>
                  <a:srgbClr val="404040"/>
                </a:solidFill>
                <a:latin typeface="Now"/>
              </a:rPr>
              <a:t>-&gt; look up if this is correct, or how we conceptually correct batch effects</a:t>
            </a:r>
          </a:p>
          <a:p>
            <a:endParaRPr lang="en-GB" dirty="0"/>
          </a:p>
          <a:p>
            <a:endParaRPr lang="en-GB" dirty="0"/>
          </a:p>
          <a:p>
            <a:r>
              <a:rPr lang="en-GB" dirty="0"/>
              <a:t>https://www.nature.com/articles/nrg2825/</a:t>
            </a:r>
          </a:p>
          <a:p>
            <a:r>
              <a:rPr lang="en-US" dirty="0"/>
              <a:t>Although batch effects are difficult or impossible to detect in low-dimensional assays, high-throughput technologies provide enough data to detect and even remove them.</a:t>
            </a:r>
            <a:endParaRPr lang="en-GB" dirty="0"/>
          </a:p>
          <a:p>
            <a:r>
              <a:rPr lang="en-US" dirty="0"/>
              <a:t>But normalization does not remove batch effects, which affect specific subsets of genes and may affect different genes in different ways. In some cases, these normalization procedures may even exacerbate technical artefacts in high-throughput measurements, as batch and other technical effects violate the assumptions of normalization methods. </a:t>
            </a:r>
          </a:p>
          <a:p>
            <a:endParaRPr lang="en-US" dirty="0"/>
          </a:p>
          <a:p>
            <a:r>
              <a:rPr lang="en-US" dirty="0"/>
              <a:t>describe experimental and computational solutions to reduce their impact on high-throughput data</a:t>
            </a:r>
          </a:p>
          <a:p>
            <a:endParaRPr lang="en-US" dirty="0"/>
          </a:p>
          <a:p>
            <a:r>
              <a:rPr lang="en-US" dirty="0"/>
              <a:t>In gene expression studies, the greatest source of differential expression is nearly always across batches rather than across biological groups, which can lead to confusing or incorrect biological conclusions owing to the influence of technical artefacts.</a:t>
            </a:r>
          </a:p>
          <a:p>
            <a:endParaRPr lang="en-US" dirty="0"/>
          </a:p>
          <a:p>
            <a:endParaRPr lang="en-US" dirty="0"/>
          </a:p>
          <a:p>
            <a:endParaRPr lang="en-US"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14</a:t>
            </a:fld>
            <a:endParaRPr lang="cs-CZ"/>
          </a:p>
        </p:txBody>
      </p:sp>
    </p:spTree>
    <p:extLst>
      <p:ext uri="{BB962C8B-B14F-4D97-AF65-F5344CB8AC3E}">
        <p14:creationId xmlns:p14="http://schemas.microsoft.com/office/powerpoint/2010/main" val="2291563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15</a:t>
            </a:fld>
            <a:endParaRPr lang="cs-CZ"/>
          </a:p>
        </p:txBody>
      </p:sp>
    </p:spTree>
    <p:extLst>
      <p:ext uri="{BB962C8B-B14F-4D97-AF65-F5344CB8AC3E}">
        <p14:creationId xmlns:p14="http://schemas.microsoft.com/office/powerpoint/2010/main" val="304889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In fact, PCA plots are often the bearer of bad news before you have even started your analysis. Consider the following scenarios:</a:t>
            </a:r>
          </a:p>
        </p:txBody>
      </p:sp>
      <p:sp>
        <p:nvSpPr>
          <p:cNvPr id="4" name="Slide Number Placeholder 3"/>
          <p:cNvSpPr>
            <a:spLocks noGrp="1"/>
          </p:cNvSpPr>
          <p:nvPr>
            <p:ph type="sldNum" sz="quarter" idx="5"/>
          </p:nvPr>
        </p:nvSpPr>
        <p:spPr/>
        <p:txBody>
          <a:bodyPr/>
          <a:lstStyle/>
          <a:p>
            <a:fld id="{871B2431-D351-4C6E-A3CF-9DFAC0E3E050}" type="slidenum">
              <a:rPr lang="cs-CZ" smtClean="0"/>
              <a:t>16</a:t>
            </a:fld>
            <a:endParaRPr lang="cs-CZ"/>
          </a:p>
        </p:txBody>
      </p:sp>
    </p:spTree>
    <p:extLst>
      <p:ext uri="{BB962C8B-B14F-4D97-AF65-F5344CB8AC3E}">
        <p14:creationId xmlns:p14="http://schemas.microsoft.com/office/powerpoint/2010/main" val="2536551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In fact, PCA plots are often the bearer of bad news before you have even started your analysis. Consider the following scenarios:</a:t>
            </a:r>
          </a:p>
        </p:txBody>
      </p:sp>
      <p:sp>
        <p:nvSpPr>
          <p:cNvPr id="4" name="Slide Number Placeholder 3"/>
          <p:cNvSpPr>
            <a:spLocks noGrp="1"/>
          </p:cNvSpPr>
          <p:nvPr>
            <p:ph type="sldNum" sz="quarter" idx="5"/>
          </p:nvPr>
        </p:nvSpPr>
        <p:spPr/>
        <p:txBody>
          <a:bodyPr/>
          <a:lstStyle/>
          <a:p>
            <a:fld id="{871B2431-D351-4C6E-A3CF-9DFAC0E3E050}" type="slidenum">
              <a:rPr lang="cs-CZ" smtClean="0"/>
              <a:t>17</a:t>
            </a:fld>
            <a:endParaRPr lang="cs-CZ"/>
          </a:p>
        </p:txBody>
      </p:sp>
    </p:spTree>
    <p:extLst>
      <p:ext uri="{BB962C8B-B14F-4D97-AF65-F5344CB8AC3E}">
        <p14:creationId xmlns:p14="http://schemas.microsoft.com/office/powerpoint/2010/main" val="2563120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In fact, PCA plots are often the bearer of bad news before you have even started your analysis. Consider the following scenarios:</a:t>
            </a:r>
          </a:p>
        </p:txBody>
      </p:sp>
      <p:sp>
        <p:nvSpPr>
          <p:cNvPr id="4" name="Slide Number Placeholder 3"/>
          <p:cNvSpPr>
            <a:spLocks noGrp="1"/>
          </p:cNvSpPr>
          <p:nvPr>
            <p:ph type="sldNum" sz="quarter" idx="5"/>
          </p:nvPr>
        </p:nvSpPr>
        <p:spPr/>
        <p:txBody>
          <a:bodyPr/>
          <a:lstStyle/>
          <a:p>
            <a:fld id="{871B2431-D351-4C6E-A3CF-9DFAC0E3E050}" type="slidenum">
              <a:rPr lang="cs-CZ" smtClean="0"/>
              <a:t>18</a:t>
            </a:fld>
            <a:endParaRPr lang="cs-CZ"/>
          </a:p>
        </p:txBody>
      </p:sp>
    </p:spTree>
    <p:extLst>
      <p:ext uri="{BB962C8B-B14F-4D97-AF65-F5344CB8AC3E}">
        <p14:creationId xmlns:p14="http://schemas.microsoft.com/office/powerpoint/2010/main" val="10805801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In fact, PCA plots are often the bearer of bad news before you have even started your analysis. Consider the following scenarios:</a:t>
            </a:r>
          </a:p>
        </p:txBody>
      </p:sp>
      <p:sp>
        <p:nvSpPr>
          <p:cNvPr id="4" name="Slide Number Placeholder 3"/>
          <p:cNvSpPr>
            <a:spLocks noGrp="1"/>
          </p:cNvSpPr>
          <p:nvPr>
            <p:ph type="sldNum" sz="quarter" idx="5"/>
          </p:nvPr>
        </p:nvSpPr>
        <p:spPr/>
        <p:txBody>
          <a:bodyPr/>
          <a:lstStyle/>
          <a:p>
            <a:fld id="{871B2431-D351-4C6E-A3CF-9DFAC0E3E050}" type="slidenum">
              <a:rPr lang="cs-CZ" smtClean="0"/>
              <a:t>19</a:t>
            </a:fld>
            <a:endParaRPr lang="cs-CZ"/>
          </a:p>
        </p:txBody>
      </p:sp>
    </p:spTree>
    <p:extLst>
      <p:ext uri="{BB962C8B-B14F-4D97-AF65-F5344CB8AC3E}">
        <p14:creationId xmlns:p14="http://schemas.microsoft.com/office/powerpoint/2010/main" val="401236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a:t>
            </a:fld>
            <a:endParaRPr lang="cs-CZ"/>
          </a:p>
        </p:txBody>
      </p:sp>
    </p:spTree>
    <p:extLst>
      <p:ext uri="{BB962C8B-B14F-4D97-AF65-F5344CB8AC3E}">
        <p14:creationId xmlns:p14="http://schemas.microsoft.com/office/powerpoint/2010/main" val="1005015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10 mins</a:t>
            </a:r>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20</a:t>
            </a:fld>
            <a:endParaRPr lang="cs-CZ"/>
          </a:p>
        </p:txBody>
      </p:sp>
    </p:spTree>
    <p:extLst>
      <p:ext uri="{BB962C8B-B14F-4D97-AF65-F5344CB8AC3E}">
        <p14:creationId xmlns:p14="http://schemas.microsoft.com/office/powerpoint/2010/main" val="13140312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In fact, PCA plots are often the bearer of bad news before you have even started your analysis. Consider the following scenarios:</a:t>
            </a:r>
          </a:p>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marL="0" marR="0" lvl="0" indent="0" algn="l" defTabSz="914400" rtl="0" eaLnBrk="1" fontAlgn="auto" latinLnBrk="0" hangingPunct="1">
              <a:lnSpc>
                <a:spcPts val="4480"/>
              </a:lnSpc>
              <a:spcBef>
                <a:spcPts val="0"/>
              </a:spcBef>
              <a:spcAft>
                <a:spcPts val="0"/>
              </a:spcAft>
              <a:buClrTx/>
              <a:buSzTx/>
              <a:buFontTx/>
              <a:buNone/>
              <a:tabLst/>
              <a:defRPr/>
            </a:pPr>
            <a:r>
              <a:rPr lang="en-US" sz="1200" b="1" dirty="0">
                <a:solidFill>
                  <a:srgbClr val="404040"/>
                </a:solidFill>
                <a:latin typeface="Montserrat" pitchFamily="2" charset="77"/>
              </a:rPr>
              <a:t>Unreasonable values: </a:t>
            </a:r>
            <a:r>
              <a:rPr lang="en-US" sz="1200" dirty="0">
                <a:solidFill>
                  <a:srgbClr val="404040"/>
                </a:solidFill>
                <a:latin typeface="Montserrat" pitchFamily="2" charset="77"/>
              </a:rPr>
              <a:t>Do you have i.e. patients with a negative age, an age over 100 or a pulse of 20? </a:t>
            </a:r>
          </a:p>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marL="0" marR="0" lvl="0" indent="0" algn="l" defTabSz="914400" rtl="0" eaLnBrk="1" fontAlgn="auto" latinLnBrk="0" hangingPunct="1">
              <a:lnSpc>
                <a:spcPts val="4480"/>
              </a:lnSpc>
              <a:spcBef>
                <a:spcPts val="0"/>
              </a:spcBef>
              <a:spcAft>
                <a:spcPts val="0"/>
              </a:spcAft>
              <a:buClrTx/>
              <a:buSzTx/>
              <a:buFontTx/>
              <a:buNone/>
              <a:tabLst/>
              <a:defRPr/>
            </a:pPr>
            <a:r>
              <a:rPr lang="en-US" sz="1200" b="1" dirty="0">
                <a:solidFill>
                  <a:srgbClr val="404040"/>
                </a:solidFill>
                <a:latin typeface="Montserrat" pitchFamily="2" charset="77"/>
              </a:rPr>
              <a:t>Unreasonable combinations: </a:t>
            </a:r>
            <a:r>
              <a:rPr lang="en-US" sz="1200" dirty="0">
                <a:solidFill>
                  <a:srgbClr val="404040"/>
                </a:solidFill>
                <a:latin typeface="Montserrat" pitchFamily="2" charset="77"/>
              </a:rPr>
              <a:t>children who are also former smokers (this is a real example from a heart disease dataset).</a:t>
            </a:r>
          </a:p>
          <a:p>
            <a:pPr marL="457200" indent="-457200">
              <a:lnSpc>
                <a:spcPts val="4480"/>
              </a:lnSpc>
              <a:buFont typeface="Arial" panose="020B0604020202020204" pitchFamily="34" charset="0"/>
              <a:buChar char="•"/>
            </a:pPr>
            <a:endParaRPr lang="en-US" sz="1200" dirty="0">
              <a:solidFill>
                <a:srgbClr val="404040"/>
              </a:solidFill>
              <a:latin typeface="Montserrat" pitchFamily="2" charset="77"/>
            </a:endParaRPr>
          </a:p>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21</a:t>
            </a:fld>
            <a:endParaRPr lang="cs-CZ"/>
          </a:p>
        </p:txBody>
      </p:sp>
    </p:spTree>
    <p:extLst>
      <p:ext uri="{BB962C8B-B14F-4D97-AF65-F5344CB8AC3E}">
        <p14:creationId xmlns:p14="http://schemas.microsoft.com/office/powerpoint/2010/main" val="1939494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In fact, PCA plots are often the bearer of bad news before you have even started your analysis. Consider the following scenarios:</a:t>
            </a:r>
          </a:p>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marL="0" marR="0" lvl="0" indent="0" algn="l" defTabSz="914400" rtl="0" eaLnBrk="1" fontAlgn="auto" latinLnBrk="0" hangingPunct="1">
              <a:lnSpc>
                <a:spcPts val="4480"/>
              </a:lnSpc>
              <a:spcBef>
                <a:spcPts val="0"/>
              </a:spcBef>
              <a:spcAft>
                <a:spcPts val="0"/>
              </a:spcAft>
              <a:buClrTx/>
              <a:buSzTx/>
              <a:buFontTx/>
              <a:buNone/>
              <a:tabLst/>
              <a:defRPr/>
            </a:pPr>
            <a:r>
              <a:rPr lang="en-US" sz="1200" b="1" dirty="0">
                <a:solidFill>
                  <a:srgbClr val="404040"/>
                </a:solidFill>
                <a:latin typeface="Montserrat" pitchFamily="2" charset="77"/>
              </a:rPr>
              <a:t>Unreasonable values: </a:t>
            </a:r>
            <a:r>
              <a:rPr lang="en-US" sz="1200" dirty="0">
                <a:solidFill>
                  <a:srgbClr val="404040"/>
                </a:solidFill>
                <a:latin typeface="Montserrat" pitchFamily="2" charset="77"/>
              </a:rPr>
              <a:t>Do you have i.e. patients with a negative age, an age over 100 or a pulse of 20? </a:t>
            </a:r>
          </a:p>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marL="0" marR="0" lvl="0" indent="0" algn="l" defTabSz="914400" rtl="0" eaLnBrk="1" fontAlgn="auto" latinLnBrk="0" hangingPunct="1">
              <a:lnSpc>
                <a:spcPts val="4480"/>
              </a:lnSpc>
              <a:spcBef>
                <a:spcPts val="0"/>
              </a:spcBef>
              <a:spcAft>
                <a:spcPts val="0"/>
              </a:spcAft>
              <a:buClrTx/>
              <a:buSzTx/>
              <a:buFontTx/>
              <a:buNone/>
              <a:tabLst/>
              <a:defRPr/>
            </a:pPr>
            <a:r>
              <a:rPr lang="en-US" sz="1200" b="1" dirty="0">
                <a:solidFill>
                  <a:srgbClr val="404040"/>
                </a:solidFill>
                <a:latin typeface="Montserrat" pitchFamily="2" charset="77"/>
              </a:rPr>
              <a:t>Unreasonable combinations: </a:t>
            </a:r>
            <a:r>
              <a:rPr lang="en-US" sz="1200" dirty="0">
                <a:solidFill>
                  <a:srgbClr val="404040"/>
                </a:solidFill>
                <a:latin typeface="Montserrat" pitchFamily="2" charset="77"/>
              </a:rPr>
              <a:t>children who are also former smokers (this is a real example from a heart disease dataset).</a:t>
            </a:r>
          </a:p>
          <a:p>
            <a:pPr marL="457200" indent="-457200">
              <a:lnSpc>
                <a:spcPts val="4480"/>
              </a:lnSpc>
              <a:buFont typeface="Arial" panose="020B0604020202020204" pitchFamily="34" charset="0"/>
              <a:buChar char="•"/>
            </a:pPr>
            <a:endParaRPr lang="en-US" sz="1200" dirty="0">
              <a:solidFill>
                <a:srgbClr val="404040"/>
              </a:solidFill>
              <a:latin typeface="Montserrat" pitchFamily="2" charset="77"/>
            </a:endParaRPr>
          </a:p>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22</a:t>
            </a:fld>
            <a:endParaRPr lang="cs-CZ"/>
          </a:p>
        </p:txBody>
      </p:sp>
    </p:spTree>
    <p:extLst>
      <p:ext uri="{BB962C8B-B14F-4D97-AF65-F5344CB8AC3E}">
        <p14:creationId xmlns:p14="http://schemas.microsoft.com/office/powerpoint/2010/main" val="8795364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23</a:t>
            </a:fld>
            <a:endParaRPr lang="cs-CZ"/>
          </a:p>
        </p:txBody>
      </p:sp>
    </p:spTree>
    <p:extLst>
      <p:ext uri="{BB962C8B-B14F-4D97-AF65-F5344CB8AC3E}">
        <p14:creationId xmlns:p14="http://schemas.microsoft.com/office/powerpoint/2010/main" val="20083148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sz="1200" dirty="0">
                <a:solidFill>
                  <a:srgbClr val="404040"/>
                </a:solidFill>
                <a:latin typeface="Montserrat" pitchFamily="2" charset="77"/>
              </a:rPr>
              <a:t>Patterns are high dimensional, hierarchical, several variables</a:t>
            </a:r>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24</a:t>
            </a:fld>
            <a:endParaRPr lang="cs-CZ"/>
          </a:p>
        </p:txBody>
      </p:sp>
    </p:spTree>
    <p:extLst>
      <p:ext uri="{BB962C8B-B14F-4D97-AF65-F5344CB8AC3E}">
        <p14:creationId xmlns:p14="http://schemas.microsoft.com/office/powerpoint/2010/main" val="25955373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Need to check both your own data and data you find somewhere else (</a:t>
            </a:r>
            <a:r>
              <a:rPr lang="en-US" dirty="0" err="1"/>
              <a:t>repositories,ect</a:t>
            </a:r>
            <a:r>
              <a:rPr lang="en-US" dirty="0"/>
              <a:t>)</a:t>
            </a:r>
          </a:p>
          <a:p>
            <a:endParaRPr lang="en-US" dirty="0"/>
          </a:p>
          <a:p>
            <a:r>
              <a:rPr lang="en-US" dirty="0"/>
              <a:t>It’s important to find good data</a:t>
            </a:r>
          </a:p>
          <a:p>
            <a:endParaRPr lang="en-US" dirty="0"/>
          </a:p>
          <a:p>
            <a:r>
              <a:rPr lang="en-US" dirty="0"/>
              <a:t>Examples of ‘bad’ stuff: </a:t>
            </a:r>
          </a:p>
          <a:p>
            <a:r>
              <a:rPr lang="en-US" dirty="0"/>
              <a:t>Linear regression on 3 data points</a:t>
            </a:r>
          </a:p>
          <a:p>
            <a:r>
              <a:rPr lang="en-US" dirty="0"/>
              <a:t>T-test on 5 data points</a:t>
            </a:r>
          </a:p>
          <a:p>
            <a:endParaRPr lang="en-US" dirty="0"/>
          </a:p>
          <a:p>
            <a:r>
              <a:rPr lang="en-US" dirty="0"/>
              <a:t>Confirm that data is suitable for planned analysis</a:t>
            </a:r>
          </a:p>
          <a:p>
            <a:r>
              <a:rPr lang="en-US" dirty="0"/>
              <a:t>Or</a:t>
            </a:r>
          </a:p>
          <a:p>
            <a:r>
              <a:rPr lang="en-US" dirty="0"/>
              <a:t>Help with idea generation(patterns, relationships between variables) </a:t>
            </a:r>
          </a:p>
          <a:p>
            <a:endParaRPr lang="en-GB" dirty="0"/>
          </a:p>
          <a:p>
            <a:r>
              <a:rPr lang="en-GB" dirty="0"/>
              <a:t>Establish whether:</a:t>
            </a:r>
          </a:p>
          <a:p>
            <a:pPr marL="171450" indent="-171450">
              <a:buFontTx/>
              <a:buChar char="-"/>
            </a:pPr>
            <a:r>
              <a:rPr lang="en-GB" dirty="0"/>
              <a:t>Data looks as expected</a:t>
            </a:r>
          </a:p>
          <a:p>
            <a:pPr marL="171450" indent="-171450">
              <a:buFontTx/>
              <a:buChar char="-"/>
            </a:pPr>
            <a:r>
              <a:rPr lang="en-AU" noProof="0" dirty="0"/>
              <a:t>identify</a:t>
            </a:r>
            <a:r>
              <a:rPr lang="da-DK" dirty="0"/>
              <a:t> </a:t>
            </a:r>
            <a:r>
              <a:rPr lang="en-US" noProof="0" dirty="0"/>
              <a:t>obvious</a:t>
            </a:r>
            <a:r>
              <a:rPr lang="da-DK" dirty="0"/>
              <a:t> </a:t>
            </a:r>
            <a:r>
              <a:rPr lang="en-US" noProof="0" dirty="0"/>
              <a:t>errors</a:t>
            </a:r>
            <a:r>
              <a:rPr lang="da-DK" dirty="0"/>
              <a:t>: </a:t>
            </a:r>
            <a:r>
              <a:rPr lang="en-US" noProof="0" dirty="0"/>
              <a:t>outliers</a:t>
            </a:r>
            <a:r>
              <a:rPr lang="da-DK" dirty="0"/>
              <a:t>, label </a:t>
            </a:r>
            <a:r>
              <a:rPr lang="en-US" noProof="0" dirty="0"/>
              <a:t>swaps</a:t>
            </a:r>
            <a:r>
              <a:rPr lang="da-DK" dirty="0"/>
              <a:t> </a:t>
            </a:r>
            <a:r>
              <a:rPr lang="en-GB" dirty="0"/>
              <a:t> </a:t>
            </a:r>
          </a:p>
          <a:p>
            <a:pPr marL="171450" indent="-171450">
              <a:buFontTx/>
              <a:buChar char="-"/>
            </a:pPr>
            <a:r>
              <a:rPr lang="en-GB" dirty="0"/>
              <a:t>Something needs to be corrected</a:t>
            </a:r>
          </a:p>
          <a:p>
            <a:pPr marL="171450" indent="-171450">
              <a:buFontTx/>
              <a:buChar char="-"/>
            </a:pPr>
            <a:r>
              <a:rPr lang="en-GB" dirty="0"/>
              <a:t>Preparation method</a:t>
            </a:r>
          </a:p>
          <a:p>
            <a:pPr marL="171450" indent="-171450">
              <a:buFontTx/>
              <a:buChar char="-"/>
            </a:pPr>
            <a:r>
              <a:rPr lang="en-GB" dirty="0"/>
              <a:t>(normalization is needed?)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rgbClr val="404040"/>
                </a:solidFill>
                <a:latin typeface="Now"/>
              </a:rPr>
              <a:t>Are there patterns between variables?</a:t>
            </a:r>
          </a:p>
          <a:p>
            <a:pPr marL="171450" indent="-171450">
              <a:buFontTx/>
              <a:buChar char="-"/>
            </a:pPr>
            <a:r>
              <a:rPr lang="en-GB" dirty="0"/>
              <a:t>What is the relationship between variables</a:t>
            </a:r>
          </a:p>
          <a:p>
            <a:pPr marL="171450" indent="-171450">
              <a:buFontTx/>
              <a:buChar char="-"/>
            </a:pPr>
            <a:r>
              <a:rPr lang="en-US" sz="1200" dirty="0">
                <a:solidFill>
                  <a:srgbClr val="404040"/>
                </a:solidFill>
                <a:latin typeface="Now"/>
              </a:rPr>
              <a:t>How do we need to prepare the data for analysis?</a:t>
            </a:r>
          </a:p>
          <a:p>
            <a:pPr marL="171450" indent="-171450">
              <a:buFontTx/>
              <a:buChar char="-"/>
            </a:pPr>
            <a:r>
              <a:rPr lang="en-US" sz="1200" dirty="0">
                <a:solidFill>
                  <a:srgbClr val="404040"/>
                </a:solidFill>
                <a:latin typeface="Now"/>
              </a:rPr>
              <a:t>What kind of analysis can we do?</a:t>
            </a:r>
          </a:p>
          <a:p>
            <a:pPr marL="171450" indent="-171450">
              <a:buFontTx/>
              <a:buChar char="-"/>
            </a:pPr>
            <a:endParaRPr lang="en-GB" dirty="0"/>
          </a:p>
          <a:p>
            <a:pPr marL="171450" indent="-171450">
              <a:buFontTx/>
              <a:buChar char="-"/>
            </a:pPr>
            <a:r>
              <a:rPr lang="en-GB" dirty="0"/>
              <a:t> </a:t>
            </a:r>
          </a:p>
          <a:p>
            <a:pPr marL="171450" indent="-171450">
              <a:buFontTx/>
              <a:buChar char="-"/>
            </a:pPr>
            <a:endParaRPr lang="en-GB" dirty="0"/>
          </a:p>
          <a:p>
            <a:endParaRPr lang="en-GB" dirty="0"/>
          </a:p>
          <a:p>
            <a:r>
              <a:rPr lang="en-GB" dirty="0"/>
              <a:t>https://www.ibm.com/topics/exploratory-data-analysis</a:t>
            </a:r>
          </a:p>
          <a:p>
            <a:r>
              <a:rPr lang="en-US" dirty="0"/>
              <a:t>Originally developed by American mathematician John Tukey in the 1970s, EDA techniques continue to be a widely used method in the data discovery process today.</a:t>
            </a:r>
            <a:endParaRPr lang="en-GB"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25</a:t>
            </a:fld>
            <a:endParaRPr lang="cs-CZ"/>
          </a:p>
        </p:txBody>
      </p:sp>
    </p:spTree>
    <p:extLst>
      <p:ext uri="{BB962C8B-B14F-4D97-AF65-F5344CB8AC3E}">
        <p14:creationId xmlns:p14="http://schemas.microsoft.com/office/powerpoint/2010/main" val="5101032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Need to check both your own data and data you find somewhere else (</a:t>
            </a:r>
            <a:r>
              <a:rPr lang="en-US" dirty="0" err="1"/>
              <a:t>repositories,ect</a:t>
            </a:r>
            <a:r>
              <a:rPr lang="en-US" dirty="0"/>
              <a:t>)</a:t>
            </a:r>
          </a:p>
          <a:p>
            <a:endParaRPr lang="en-US" dirty="0"/>
          </a:p>
          <a:p>
            <a:r>
              <a:rPr lang="en-US" dirty="0"/>
              <a:t>It’s important to find good data</a:t>
            </a:r>
          </a:p>
          <a:p>
            <a:endParaRPr lang="en-US" dirty="0"/>
          </a:p>
          <a:p>
            <a:r>
              <a:rPr lang="en-US" dirty="0"/>
              <a:t>Examples of ‘bad’ stuff: </a:t>
            </a:r>
          </a:p>
          <a:p>
            <a:r>
              <a:rPr lang="en-US" dirty="0"/>
              <a:t>Linear regression on 3 data points</a:t>
            </a:r>
          </a:p>
          <a:p>
            <a:r>
              <a:rPr lang="en-US" dirty="0"/>
              <a:t>T-test on 5 data points</a:t>
            </a:r>
          </a:p>
          <a:p>
            <a:endParaRPr lang="en-US" dirty="0"/>
          </a:p>
          <a:p>
            <a:r>
              <a:rPr lang="en-US" dirty="0"/>
              <a:t>Confirm that data is suitable for planned analysis</a:t>
            </a:r>
          </a:p>
          <a:p>
            <a:r>
              <a:rPr lang="en-US" dirty="0"/>
              <a:t>Or</a:t>
            </a:r>
          </a:p>
          <a:p>
            <a:r>
              <a:rPr lang="en-US" dirty="0"/>
              <a:t>Help with idea generation(patterns, relationships between variables) </a:t>
            </a:r>
          </a:p>
          <a:p>
            <a:endParaRPr lang="en-GB" dirty="0"/>
          </a:p>
          <a:p>
            <a:r>
              <a:rPr lang="en-GB" dirty="0"/>
              <a:t>Establish whether:</a:t>
            </a:r>
          </a:p>
          <a:p>
            <a:pPr marL="171450" indent="-171450">
              <a:buFontTx/>
              <a:buChar char="-"/>
            </a:pPr>
            <a:r>
              <a:rPr lang="en-GB" dirty="0"/>
              <a:t>Data looks as expected</a:t>
            </a:r>
          </a:p>
          <a:p>
            <a:pPr marL="171450" indent="-171450">
              <a:buFontTx/>
              <a:buChar char="-"/>
            </a:pPr>
            <a:r>
              <a:rPr lang="en-AU" noProof="0" dirty="0"/>
              <a:t>identify</a:t>
            </a:r>
            <a:r>
              <a:rPr lang="da-DK" dirty="0"/>
              <a:t> </a:t>
            </a:r>
            <a:r>
              <a:rPr lang="en-US" noProof="0" dirty="0"/>
              <a:t>obvious</a:t>
            </a:r>
            <a:r>
              <a:rPr lang="da-DK" dirty="0"/>
              <a:t> </a:t>
            </a:r>
            <a:r>
              <a:rPr lang="en-US" noProof="0" dirty="0"/>
              <a:t>errors</a:t>
            </a:r>
            <a:r>
              <a:rPr lang="da-DK" dirty="0"/>
              <a:t>: </a:t>
            </a:r>
            <a:r>
              <a:rPr lang="en-US" noProof="0" dirty="0"/>
              <a:t>outliers</a:t>
            </a:r>
            <a:r>
              <a:rPr lang="da-DK" dirty="0"/>
              <a:t>, label </a:t>
            </a:r>
            <a:r>
              <a:rPr lang="en-US" noProof="0" dirty="0"/>
              <a:t>swaps</a:t>
            </a:r>
            <a:r>
              <a:rPr lang="da-DK" dirty="0"/>
              <a:t> </a:t>
            </a:r>
            <a:r>
              <a:rPr lang="en-GB" dirty="0"/>
              <a:t> </a:t>
            </a:r>
          </a:p>
          <a:p>
            <a:pPr marL="171450" indent="-171450">
              <a:buFontTx/>
              <a:buChar char="-"/>
            </a:pPr>
            <a:r>
              <a:rPr lang="en-GB" dirty="0"/>
              <a:t>Something needs to be corrected</a:t>
            </a:r>
          </a:p>
          <a:p>
            <a:pPr marL="171450" indent="-171450">
              <a:buFontTx/>
              <a:buChar char="-"/>
            </a:pPr>
            <a:r>
              <a:rPr lang="en-GB" dirty="0"/>
              <a:t>Preparation method</a:t>
            </a:r>
          </a:p>
          <a:p>
            <a:pPr marL="171450" indent="-171450">
              <a:buFontTx/>
              <a:buChar char="-"/>
            </a:pPr>
            <a:r>
              <a:rPr lang="en-GB" dirty="0"/>
              <a:t>(normalization is needed?)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rgbClr val="404040"/>
                </a:solidFill>
                <a:latin typeface="Now"/>
              </a:rPr>
              <a:t>Are there patterns between variables?</a:t>
            </a:r>
          </a:p>
          <a:p>
            <a:pPr marL="171450" indent="-171450">
              <a:buFontTx/>
              <a:buChar char="-"/>
            </a:pPr>
            <a:r>
              <a:rPr lang="en-GB" dirty="0"/>
              <a:t>What is the relationship between variables</a:t>
            </a:r>
          </a:p>
          <a:p>
            <a:pPr marL="171450" indent="-171450">
              <a:buFontTx/>
              <a:buChar char="-"/>
            </a:pPr>
            <a:r>
              <a:rPr lang="en-US" sz="1200" dirty="0">
                <a:solidFill>
                  <a:srgbClr val="404040"/>
                </a:solidFill>
                <a:latin typeface="Now"/>
              </a:rPr>
              <a:t>How do we need to prepare the data for analysis?</a:t>
            </a:r>
          </a:p>
          <a:p>
            <a:pPr marL="171450" indent="-171450">
              <a:buFontTx/>
              <a:buChar char="-"/>
            </a:pPr>
            <a:r>
              <a:rPr lang="en-US" sz="1200" dirty="0">
                <a:solidFill>
                  <a:srgbClr val="404040"/>
                </a:solidFill>
                <a:latin typeface="Now"/>
              </a:rPr>
              <a:t>What kind of analysis can we do?</a:t>
            </a:r>
          </a:p>
          <a:p>
            <a:pPr marL="171450" indent="-171450">
              <a:buFontTx/>
              <a:buChar char="-"/>
            </a:pPr>
            <a:endParaRPr lang="en-GB" dirty="0"/>
          </a:p>
          <a:p>
            <a:pPr marL="171450" indent="-171450">
              <a:buFontTx/>
              <a:buChar char="-"/>
            </a:pPr>
            <a:r>
              <a:rPr lang="en-GB" dirty="0"/>
              <a:t> </a:t>
            </a:r>
          </a:p>
          <a:p>
            <a:pPr marL="171450" indent="-171450">
              <a:buFontTx/>
              <a:buChar char="-"/>
            </a:pPr>
            <a:endParaRPr lang="en-GB" dirty="0"/>
          </a:p>
          <a:p>
            <a:endParaRPr lang="en-GB" dirty="0"/>
          </a:p>
          <a:p>
            <a:r>
              <a:rPr lang="en-GB" dirty="0"/>
              <a:t>https://www.ibm.com/topics/exploratory-data-analysis</a:t>
            </a:r>
          </a:p>
          <a:p>
            <a:r>
              <a:rPr lang="en-US" dirty="0"/>
              <a:t>Originally developed by American mathematician John Tukey in the 1970s, EDA techniques continue to be a widely used method in the data discovery process today.</a:t>
            </a:r>
            <a:endParaRPr lang="en-GB"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26</a:t>
            </a:fld>
            <a:endParaRPr lang="cs-CZ"/>
          </a:p>
        </p:txBody>
      </p:sp>
    </p:spTree>
    <p:extLst>
      <p:ext uri="{BB962C8B-B14F-4D97-AF65-F5344CB8AC3E}">
        <p14:creationId xmlns:p14="http://schemas.microsoft.com/office/powerpoint/2010/main" val="16971357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71B2431-D351-4C6E-A3CF-9DFAC0E3E050}" type="slidenum">
              <a:rPr lang="cs-CZ" smtClean="0"/>
              <a:t>27</a:t>
            </a:fld>
            <a:endParaRPr lang="cs-CZ"/>
          </a:p>
        </p:txBody>
      </p:sp>
    </p:spTree>
    <p:extLst>
      <p:ext uri="{BB962C8B-B14F-4D97-AF65-F5344CB8AC3E}">
        <p14:creationId xmlns:p14="http://schemas.microsoft.com/office/powerpoint/2010/main" val="28492919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28</a:t>
            </a:fld>
            <a:endParaRPr lang="cs-CZ"/>
          </a:p>
        </p:txBody>
      </p:sp>
    </p:spTree>
    <p:extLst>
      <p:ext uri="{BB962C8B-B14F-4D97-AF65-F5344CB8AC3E}">
        <p14:creationId xmlns:p14="http://schemas.microsoft.com/office/powerpoint/2010/main" val="31422738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29</a:t>
            </a:fld>
            <a:endParaRPr lang="cs-CZ"/>
          </a:p>
        </p:txBody>
      </p:sp>
    </p:spTree>
    <p:extLst>
      <p:ext uri="{BB962C8B-B14F-4D97-AF65-F5344CB8AC3E}">
        <p14:creationId xmlns:p14="http://schemas.microsoft.com/office/powerpoint/2010/main" val="1068720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Need to check both your own data and data you find somewhere else (</a:t>
            </a:r>
            <a:r>
              <a:rPr lang="en-US" dirty="0" err="1"/>
              <a:t>repositories,ect</a:t>
            </a:r>
            <a:r>
              <a:rPr lang="en-US" dirty="0"/>
              <a:t>)</a:t>
            </a:r>
          </a:p>
          <a:p>
            <a:endParaRPr lang="en-US" dirty="0"/>
          </a:p>
          <a:p>
            <a:r>
              <a:rPr lang="en-US" dirty="0"/>
              <a:t>It’s important to find good data</a:t>
            </a:r>
          </a:p>
          <a:p>
            <a:endParaRPr lang="en-US" dirty="0"/>
          </a:p>
          <a:p>
            <a:r>
              <a:rPr lang="en-US" dirty="0"/>
              <a:t>Examples of ‘bad’ stuff: </a:t>
            </a:r>
          </a:p>
          <a:p>
            <a:r>
              <a:rPr lang="en-US" dirty="0"/>
              <a:t>Linear regression on 3 data points</a:t>
            </a:r>
          </a:p>
          <a:p>
            <a:r>
              <a:rPr lang="en-US" dirty="0"/>
              <a:t>T-test on 5 data points</a:t>
            </a:r>
          </a:p>
          <a:p>
            <a:endParaRPr lang="en-US" dirty="0"/>
          </a:p>
          <a:p>
            <a:r>
              <a:rPr lang="en-US" dirty="0"/>
              <a:t>Confirm that data is suitable for planned analysis</a:t>
            </a:r>
          </a:p>
          <a:p>
            <a:r>
              <a:rPr lang="en-US" dirty="0"/>
              <a:t>Or</a:t>
            </a:r>
          </a:p>
          <a:p>
            <a:r>
              <a:rPr lang="en-US" dirty="0"/>
              <a:t>Help with idea generation(patterns, relationships between variables) </a:t>
            </a:r>
          </a:p>
          <a:p>
            <a:endParaRPr lang="en-GB" dirty="0"/>
          </a:p>
          <a:p>
            <a:r>
              <a:rPr lang="en-GB" dirty="0"/>
              <a:t>Establish whether:</a:t>
            </a:r>
          </a:p>
          <a:p>
            <a:pPr marL="171450" indent="-171450">
              <a:buFontTx/>
              <a:buChar char="-"/>
            </a:pPr>
            <a:r>
              <a:rPr lang="en-GB" dirty="0"/>
              <a:t>Data looks as expected</a:t>
            </a:r>
          </a:p>
          <a:p>
            <a:pPr marL="171450" indent="-171450">
              <a:buFontTx/>
              <a:buChar char="-"/>
            </a:pPr>
            <a:r>
              <a:rPr lang="en-AU" noProof="0" dirty="0"/>
              <a:t>identify</a:t>
            </a:r>
            <a:r>
              <a:rPr lang="da-DK" dirty="0"/>
              <a:t> </a:t>
            </a:r>
            <a:r>
              <a:rPr lang="en-US" noProof="0" dirty="0"/>
              <a:t>obvious</a:t>
            </a:r>
            <a:r>
              <a:rPr lang="da-DK" dirty="0"/>
              <a:t> </a:t>
            </a:r>
            <a:r>
              <a:rPr lang="en-US" noProof="0" dirty="0"/>
              <a:t>errors</a:t>
            </a:r>
            <a:r>
              <a:rPr lang="da-DK" dirty="0"/>
              <a:t>: </a:t>
            </a:r>
            <a:r>
              <a:rPr lang="en-US" noProof="0" dirty="0"/>
              <a:t>outliers</a:t>
            </a:r>
            <a:r>
              <a:rPr lang="da-DK" dirty="0"/>
              <a:t>, label </a:t>
            </a:r>
            <a:r>
              <a:rPr lang="en-US" noProof="0" dirty="0"/>
              <a:t>swaps</a:t>
            </a:r>
            <a:r>
              <a:rPr lang="da-DK" dirty="0"/>
              <a:t> </a:t>
            </a:r>
            <a:r>
              <a:rPr lang="en-GB" dirty="0"/>
              <a:t> </a:t>
            </a:r>
          </a:p>
          <a:p>
            <a:pPr marL="171450" indent="-171450">
              <a:buFontTx/>
              <a:buChar char="-"/>
            </a:pPr>
            <a:r>
              <a:rPr lang="en-GB" dirty="0"/>
              <a:t>Something needs to be corrected</a:t>
            </a:r>
          </a:p>
          <a:p>
            <a:pPr marL="171450" indent="-171450">
              <a:buFontTx/>
              <a:buChar char="-"/>
            </a:pPr>
            <a:r>
              <a:rPr lang="en-GB" dirty="0"/>
              <a:t>Preparation method</a:t>
            </a:r>
          </a:p>
          <a:p>
            <a:pPr marL="171450" indent="-171450">
              <a:buFontTx/>
              <a:buChar char="-"/>
            </a:pPr>
            <a:r>
              <a:rPr lang="en-GB" dirty="0"/>
              <a:t>(normalization is needed?)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rgbClr val="404040"/>
                </a:solidFill>
                <a:latin typeface="Now"/>
              </a:rPr>
              <a:t>Are there patterns between variables?</a:t>
            </a:r>
          </a:p>
          <a:p>
            <a:pPr marL="171450" indent="-171450">
              <a:buFontTx/>
              <a:buChar char="-"/>
            </a:pPr>
            <a:r>
              <a:rPr lang="en-GB" dirty="0"/>
              <a:t>What is the relationship between variables</a:t>
            </a:r>
          </a:p>
          <a:p>
            <a:pPr marL="171450" indent="-171450">
              <a:buFontTx/>
              <a:buChar char="-"/>
            </a:pPr>
            <a:r>
              <a:rPr lang="en-US" sz="1200" dirty="0">
                <a:solidFill>
                  <a:srgbClr val="404040"/>
                </a:solidFill>
                <a:latin typeface="Now"/>
              </a:rPr>
              <a:t>How do we need to prepare the data for analysis?</a:t>
            </a:r>
          </a:p>
          <a:p>
            <a:pPr marL="171450" indent="-171450">
              <a:buFontTx/>
              <a:buChar char="-"/>
            </a:pPr>
            <a:r>
              <a:rPr lang="en-US" sz="1200" dirty="0">
                <a:solidFill>
                  <a:srgbClr val="404040"/>
                </a:solidFill>
                <a:latin typeface="Now"/>
              </a:rPr>
              <a:t>What kind of analysis can we do?</a:t>
            </a:r>
          </a:p>
          <a:p>
            <a:pPr marL="171450" indent="-171450">
              <a:buFontTx/>
              <a:buChar char="-"/>
            </a:pPr>
            <a:endParaRPr lang="en-GB" dirty="0"/>
          </a:p>
          <a:p>
            <a:pPr marL="171450" indent="-171450">
              <a:buFontTx/>
              <a:buChar char="-"/>
            </a:pPr>
            <a:r>
              <a:rPr lang="en-GB" dirty="0"/>
              <a:t> </a:t>
            </a:r>
          </a:p>
          <a:p>
            <a:pPr marL="171450" indent="-171450">
              <a:buFontTx/>
              <a:buChar char="-"/>
            </a:pPr>
            <a:endParaRPr lang="en-GB" dirty="0"/>
          </a:p>
          <a:p>
            <a:endParaRPr lang="en-GB" dirty="0"/>
          </a:p>
          <a:p>
            <a:r>
              <a:rPr lang="en-GB" dirty="0"/>
              <a:t>https://www.ibm.com/topics/exploratory-data-analysis</a:t>
            </a:r>
          </a:p>
          <a:p>
            <a:r>
              <a:rPr lang="en-US" dirty="0"/>
              <a:t>Originally developed by American mathematician John Tukey in the 1970s, EDA techniques continue to be a widely used method in the data discovery process today.</a:t>
            </a:r>
            <a:endParaRPr lang="en-GB"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3</a:t>
            </a:fld>
            <a:endParaRPr lang="cs-CZ"/>
          </a:p>
        </p:txBody>
      </p:sp>
    </p:spTree>
    <p:extLst>
      <p:ext uri="{BB962C8B-B14F-4D97-AF65-F5344CB8AC3E}">
        <p14:creationId xmlns:p14="http://schemas.microsoft.com/office/powerpoint/2010/main" val="20246955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r>
              <a:rPr lang="en-US" sz="1200" dirty="0">
                <a:solidFill>
                  <a:srgbClr val="404040"/>
                </a:solidFill>
                <a:latin typeface="Now"/>
              </a:rPr>
              <a:t>Types of variables: factors, binary, characters, numerical, integers</a:t>
            </a:r>
          </a:p>
        </p:txBody>
      </p:sp>
      <p:sp>
        <p:nvSpPr>
          <p:cNvPr id="4" name="Slide Number Placeholder 3"/>
          <p:cNvSpPr>
            <a:spLocks noGrp="1"/>
          </p:cNvSpPr>
          <p:nvPr>
            <p:ph type="sldNum" sz="quarter" idx="5"/>
          </p:nvPr>
        </p:nvSpPr>
        <p:spPr/>
        <p:txBody>
          <a:bodyPr/>
          <a:lstStyle/>
          <a:p>
            <a:fld id="{871B2431-D351-4C6E-A3CF-9DFAC0E3E050}" type="slidenum">
              <a:rPr lang="cs-CZ" smtClean="0"/>
              <a:t>30</a:t>
            </a:fld>
            <a:endParaRPr lang="cs-CZ"/>
          </a:p>
        </p:txBody>
      </p:sp>
    </p:spTree>
    <p:extLst>
      <p:ext uri="{BB962C8B-B14F-4D97-AF65-F5344CB8AC3E}">
        <p14:creationId xmlns:p14="http://schemas.microsoft.com/office/powerpoint/2010/main" val="40339223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Critically important for omics data analysis</a:t>
            </a: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31</a:t>
            </a:fld>
            <a:endParaRPr lang="cs-CZ"/>
          </a:p>
        </p:txBody>
      </p:sp>
    </p:spTree>
    <p:extLst>
      <p:ext uri="{BB962C8B-B14F-4D97-AF65-F5344CB8AC3E}">
        <p14:creationId xmlns:p14="http://schemas.microsoft.com/office/powerpoint/2010/main" val="23860861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There is of course background noise in our data, this can sometimes modelled and sometimes it is so little and random we do not expect it to affect our analysis, in that case we simply ignore it.</a:t>
            </a:r>
          </a:p>
        </p:txBody>
      </p:sp>
      <p:sp>
        <p:nvSpPr>
          <p:cNvPr id="4" name="Slide Number Placeholder 3"/>
          <p:cNvSpPr>
            <a:spLocks noGrp="1"/>
          </p:cNvSpPr>
          <p:nvPr>
            <p:ph type="sldNum" sz="quarter" idx="5"/>
          </p:nvPr>
        </p:nvSpPr>
        <p:spPr/>
        <p:txBody>
          <a:bodyPr/>
          <a:lstStyle/>
          <a:p>
            <a:fld id="{871B2431-D351-4C6E-A3CF-9DFAC0E3E050}" type="slidenum">
              <a:rPr lang="cs-CZ" smtClean="0"/>
              <a:t>32</a:t>
            </a:fld>
            <a:endParaRPr lang="cs-CZ"/>
          </a:p>
        </p:txBody>
      </p:sp>
    </p:spTree>
    <p:extLst>
      <p:ext uri="{BB962C8B-B14F-4D97-AF65-F5344CB8AC3E}">
        <p14:creationId xmlns:p14="http://schemas.microsoft.com/office/powerpoint/2010/main" val="28745396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Critically important for omics data analysis</a:t>
            </a: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33</a:t>
            </a:fld>
            <a:endParaRPr lang="cs-CZ"/>
          </a:p>
        </p:txBody>
      </p:sp>
    </p:spTree>
    <p:extLst>
      <p:ext uri="{BB962C8B-B14F-4D97-AF65-F5344CB8AC3E}">
        <p14:creationId xmlns:p14="http://schemas.microsoft.com/office/powerpoint/2010/main" val="19727006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r>
              <a:rPr lang="en-US" sz="1200" dirty="0">
                <a:solidFill>
                  <a:srgbClr val="404040"/>
                </a:solidFill>
                <a:latin typeface="Now"/>
              </a:rPr>
              <a:t>We do not do standardization in the analysis of high throughput omics data, mainly because these data do not follow a normal distribution.</a:t>
            </a:r>
          </a:p>
        </p:txBody>
      </p:sp>
      <p:sp>
        <p:nvSpPr>
          <p:cNvPr id="4" name="Slide Number Placeholder 3"/>
          <p:cNvSpPr>
            <a:spLocks noGrp="1"/>
          </p:cNvSpPr>
          <p:nvPr>
            <p:ph type="sldNum" sz="quarter" idx="5"/>
          </p:nvPr>
        </p:nvSpPr>
        <p:spPr/>
        <p:txBody>
          <a:bodyPr/>
          <a:lstStyle/>
          <a:p>
            <a:fld id="{871B2431-D351-4C6E-A3CF-9DFAC0E3E050}" type="slidenum">
              <a:rPr lang="cs-CZ" smtClean="0"/>
              <a:t>34</a:t>
            </a:fld>
            <a:endParaRPr lang="cs-CZ"/>
          </a:p>
        </p:txBody>
      </p:sp>
    </p:spTree>
    <p:extLst>
      <p:ext uri="{BB962C8B-B14F-4D97-AF65-F5344CB8AC3E}">
        <p14:creationId xmlns:p14="http://schemas.microsoft.com/office/powerpoint/2010/main" val="8484763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Data management: file naming, version control, tracking of changes. What has been done to clean the data?</a:t>
            </a:r>
          </a:p>
        </p:txBody>
      </p:sp>
      <p:sp>
        <p:nvSpPr>
          <p:cNvPr id="4" name="Slide Number Placeholder 3"/>
          <p:cNvSpPr>
            <a:spLocks noGrp="1"/>
          </p:cNvSpPr>
          <p:nvPr>
            <p:ph type="sldNum" sz="quarter" idx="5"/>
          </p:nvPr>
        </p:nvSpPr>
        <p:spPr/>
        <p:txBody>
          <a:bodyPr/>
          <a:lstStyle/>
          <a:p>
            <a:fld id="{871B2431-D351-4C6E-A3CF-9DFAC0E3E050}" type="slidenum">
              <a:rPr lang="cs-CZ" smtClean="0"/>
              <a:t>35</a:t>
            </a:fld>
            <a:endParaRPr lang="cs-CZ"/>
          </a:p>
        </p:txBody>
      </p:sp>
    </p:spTree>
    <p:extLst>
      <p:ext uri="{BB962C8B-B14F-4D97-AF65-F5344CB8AC3E}">
        <p14:creationId xmlns:p14="http://schemas.microsoft.com/office/powerpoint/2010/main" val="29745462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10 mins</a:t>
            </a:r>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36</a:t>
            </a:fld>
            <a:endParaRPr lang="cs-CZ"/>
          </a:p>
        </p:txBody>
      </p:sp>
    </p:spTree>
    <p:extLst>
      <p:ext uri="{BB962C8B-B14F-4D97-AF65-F5344CB8AC3E}">
        <p14:creationId xmlns:p14="http://schemas.microsoft.com/office/powerpoint/2010/main" val="21541285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37</a:t>
            </a:fld>
            <a:endParaRPr lang="cs-CZ"/>
          </a:p>
        </p:txBody>
      </p:sp>
    </p:spTree>
    <p:extLst>
      <p:ext uri="{BB962C8B-B14F-4D97-AF65-F5344CB8AC3E}">
        <p14:creationId xmlns:p14="http://schemas.microsoft.com/office/powerpoint/2010/main" val="14837826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38</a:t>
            </a:fld>
            <a:endParaRPr lang="cs-CZ"/>
          </a:p>
        </p:txBody>
      </p:sp>
    </p:spTree>
    <p:extLst>
      <p:ext uri="{BB962C8B-B14F-4D97-AF65-F5344CB8AC3E}">
        <p14:creationId xmlns:p14="http://schemas.microsoft.com/office/powerpoint/2010/main" val="33136076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39</a:t>
            </a:fld>
            <a:endParaRPr lang="cs-CZ"/>
          </a:p>
        </p:txBody>
      </p:sp>
    </p:spTree>
    <p:extLst>
      <p:ext uri="{BB962C8B-B14F-4D97-AF65-F5344CB8AC3E}">
        <p14:creationId xmlns:p14="http://schemas.microsoft.com/office/powerpoint/2010/main" val="1351034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4</a:t>
            </a:fld>
            <a:endParaRPr lang="cs-CZ"/>
          </a:p>
        </p:txBody>
      </p:sp>
    </p:spTree>
    <p:extLst>
      <p:ext uri="{BB962C8B-B14F-4D97-AF65-F5344CB8AC3E}">
        <p14:creationId xmlns:p14="http://schemas.microsoft.com/office/powerpoint/2010/main" val="17443076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40</a:t>
            </a:fld>
            <a:endParaRPr lang="cs-CZ"/>
          </a:p>
        </p:txBody>
      </p:sp>
    </p:spTree>
    <p:extLst>
      <p:ext uri="{BB962C8B-B14F-4D97-AF65-F5344CB8AC3E}">
        <p14:creationId xmlns:p14="http://schemas.microsoft.com/office/powerpoint/2010/main" val="2321237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71B2431-D351-4C6E-A3CF-9DFAC0E3E050}" type="slidenum">
              <a:rPr lang="cs-CZ" smtClean="0"/>
              <a:t>5</a:t>
            </a:fld>
            <a:endParaRPr lang="cs-CZ"/>
          </a:p>
        </p:txBody>
      </p:sp>
    </p:spTree>
    <p:extLst>
      <p:ext uri="{BB962C8B-B14F-4D97-AF65-F5344CB8AC3E}">
        <p14:creationId xmlns:p14="http://schemas.microsoft.com/office/powerpoint/2010/main" val="1059495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6</a:t>
            </a:fld>
            <a:endParaRPr lang="cs-CZ"/>
          </a:p>
        </p:txBody>
      </p:sp>
    </p:spTree>
    <p:extLst>
      <p:ext uri="{BB962C8B-B14F-4D97-AF65-F5344CB8AC3E}">
        <p14:creationId xmlns:p14="http://schemas.microsoft.com/office/powerpoint/2010/main" val="948621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Importantly, there are no 2 original dimensions (i.e. alcohol and color) we could have picked that would give us the same level of separation!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Now, what do you think would happen if we have an outlier data point with very strange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point somewhere by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What would happen if someone has swapped the labels of the type of wine?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you will see the dot in the cluster of another color</a:t>
            </a:r>
          </a:p>
        </p:txBody>
      </p:sp>
      <p:sp>
        <p:nvSpPr>
          <p:cNvPr id="4" name="Slide Number Placeholder 3"/>
          <p:cNvSpPr>
            <a:spLocks noGrp="1"/>
          </p:cNvSpPr>
          <p:nvPr>
            <p:ph type="sldNum" sz="quarter" idx="5"/>
          </p:nvPr>
        </p:nvSpPr>
        <p:spPr/>
        <p:txBody>
          <a:bodyPr/>
          <a:lstStyle/>
          <a:p>
            <a:fld id="{871B2431-D351-4C6E-A3CF-9DFAC0E3E050}" type="slidenum">
              <a:rPr lang="cs-CZ" smtClean="0"/>
              <a:t>7</a:t>
            </a:fld>
            <a:endParaRPr lang="cs-CZ"/>
          </a:p>
        </p:txBody>
      </p:sp>
    </p:spTree>
    <p:extLst>
      <p:ext uri="{BB962C8B-B14F-4D97-AF65-F5344CB8AC3E}">
        <p14:creationId xmlns:p14="http://schemas.microsoft.com/office/powerpoint/2010/main" val="2560631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This bodes well if wanted to predict the type of wine from the original features since the </a:t>
            </a:r>
            <a:r>
              <a:rPr lang="en-US" sz="1200" dirty="0">
                <a:solidFill>
                  <a:srgbClr val="404040"/>
                </a:solidFill>
                <a:latin typeface="Now Bold" panose="020B0604020202020204" charset="0"/>
              </a:rPr>
              <a:t>principal components are linear combinations </a:t>
            </a:r>
            <a:r>
              <a:rPr lang="en-US" sz="1200" dirty="0">
                <a:solidFill>
                  <a:srgbClr val="404040"/>
                </a:solidFill>
                <a:latin typeface="Now"/>
              </a:rPr>
              <a:t>of the original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Mention what the explained variance means (percentage on the axis)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Importantly, there are no 2 original dimensions (i.e. alcohol and color) we could have picked that would give us the same level of separation!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Now, what do you think would happen if we have an outlier data point with very strange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point somewhere by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What would happen if someone has swapped the labels of the type of wine?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you will see the dot in the cluster of another color</a:t>
            </a:r>
          </a:p>
        </p:txBody>
      </p:sp>
      <p:sp>
        <p:nvSpPr>
          <p:cNvPr id="4" name="Slide Number Placeholder 3"/>
          <p:cNvSpPr>
            <a:spLocks noGrp="1"/>
          </p:cNvSpPr>
          <p:nvPr>
            <p:ph type="sldNum" sz="quarter" idx="5"/>
          </p:nvPr>
        </p:nvSpPr>
        <p:spPr/>
        <p:txBody>
          <a:bodyPr/>
          <a:lstStyle/>
          <a:p>
            <a:fld id="{871B2431-D351-4C6E-A3CF-9DFAC0E3E050}" type="slidenum">
              <a:rPr lang="cs-CZ" smtClean="0"/>
              <a:t>8</a:t>
            </a:fld>
            <a:endParaRPr lang="cs-CZ"/>
          </a:p>
        </p:txBody>
      </p:sp>
    </p:spTree>
    <p:extLst>
      <p:ext uri="{BB962C8B-B14F-4D97-AF65-F5344CB8AC3E}">
        <p14:creationId xmlns:p14="http://schemas.microsoft.com/office/powerpoint/2010/main" val="553555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Importantly, there are no 2 original dimensions (i.e. alcohol and color) we could have picked that would give us the same level of separation!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Now, what do you think would happen if we have an outlier data point with very strange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point somewhere by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What would happen if someone has swapped the labels of the type of wine?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you will see the dot in the cluster of another color</a:t>
            </a:r>
          </a:p>
        </p:txBody>
      </p:sp>
      <p:sp>
        <p:nvSpPr>
          <p:cNvPr id="4" name="Slide Number Placeholder 3"/>
          <p:cNvSpPr>
            <a:spLocks noGrp="1"/>
          </p:cNvSpPr>
          <p:nvPr>
            <p:ph type="sldNum" sz="quarter" idx="5"/>
          </p:nvPr>
        </p:nvSpPr>
        <p:spPr/>
        <p:txBody>
          <a:bodyPr/>
          <a:lstStyle/>
          <a:p>
            <a:fld id="{871B2431-D351-4C6E-A3CF-9DFAC0E3E050}" type="slidenum">
              <a:rPr lang="cs-CZ" smtClean="0"/>
              <a:t>9</a:t>
            </a:fld>
            <a:endParaRPr lang="cs-CZ"/>
          </a:p>
        </p:txBody>
      </p:sp>
    </p:spTree>
    <p:extLst>
      <p:ext uri="{BB962C8B-B14F-4D97-AF65-F5344CB8AC3E}">
        <p14:creationId xmlns:p14="http://schemas.microsoft.com/office/powerpoint/2010/main" val="1821615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0.jpg"/><Relationship Id="rId7" Type="http://schemas.openxmlformats.org/officeDocument/2006/relationships/image" Target="../media/image9.sv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2.svg"/><Relationship Id="rId4" Type="http://schemas.openxmlformats.org/officeDocument/2006/relationships/image" Target="../media/image21.png"/><Relationship Id="rId9" Type="http://schemas.microsoft.com/office/2007/relationships/hdphoto" Target="../media/hdphoto1.wdp"/></Relationships>
</file>

<file path=ppt/slides/_rels/slide1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3.png"/><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6.svg"/><Relationship Id="rId5" Type="http://schemas.openxmlformats.org/officeDocument/2006/relationships/image" Target="../media/image25.png"/><Relationship Id="rId10" Type="http://schemas.microsoft.com/office/2007/relationships/hdphoto" Target="../media/hdphoto1.wdp"/><Relationship Id="rId4" Type="http://schemas.openxmlformats.org/officeDocument/2006/relationships/image" Target="../media/image24.svg"/><Relationship Id="rId9"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0.jpg"/><Relationship Id="rId7" Type="http://schemas.openxmlformats.org/officeDocument/2006/relationships/image" Target="../media/image9.sv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2.svg"/><Relationship Id="rId4" Type="http://schemas.openxmlformats.org/officeDocument/2006/relationships/image" Target="../media/image21.png"/><Relationship Id="rId9"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9.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7.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microsoft.com/office/2007/relationships/hdphoto" Target="../media/hdphoto1.wdp"/><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0.png"/><Relationship Id="rId7"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32.svg"/><Relationship Id="rId5" Type="http://schemas.openxmlformats.org/officeDocument/2006/relationships/image" Target="../media/image23.png"/><Relationship Id="rId10" Type="http://schemas.microsoft.com/office/2007/relationships/hdphoto" Target="../media/hdphoto1.wdp"/><Relationship Id="rId4" Type="http://schemas.openxmlformats.org/officeDocument/2006/relationships/image" Target="../media/image31.svg"/><Relationship Id="rId9"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0.png"/><Relationship Id="rId7"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8" Type="http://schemas.microsoft.com/office/2007/relationships/hdphoto" Target="../media/hdphoto1.wdp"/><Relationship Id="rId3" Type="http://schemas.microsoft.com/office/2011/relationships/webextension" Target="../webextensions/webextension1.xml"/><Relationship Id="rId7"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39.svg"/><Relationship Id="rId11" Type="http://schemas.openxmlformats.org/officeDocument/2006/relationships/image" Target="../media/image40.jpg"/><Relationship Id="rId5" Type="http://schemas.openxmlformats.org/officeDocument/2006/relationships/image" Target="../media/image38.png"/><Relationship Id="rId10" Type="http://schemas.openxmlformats.org/officeDocument/2006/relationships/image" Target="../media/image9.svg"/><Relationship Id="rId4" Type="http://schemas.openxmlformats.org/officeDocument/2006/relationships/image" Target="../media/image36.png"/><Relationship Id="rId9" Type="http://schemas.openxmlformats.org/officeDocument/2006/relationships/image" Target="../media/image8.png"/></Relationships>
</file>

<file path=ppt/slides/_rels/slide29.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41.svg"/><Relationship Id="rId5" Type="http://schemas.openxmlformats.org/officeDocument/2006/relationships/image" Target="../media/image4.png"/><Relationship Id="rId10" Type="http://schemas.openxmlformats.org/officeDocument/2006/relationships/image" Target="../media/image9.svg"/><Relationship Id="rId4" Type="http://schemas.microsoft.com/office/2007/relationships/hdphoto" Target="../media/hdphoto1.wdp"/><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0.pn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5.sv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42.png"/><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41.svg"/><Relationship Id="rId5" Type="http://schemas.openxmlformats.org/officeDocument/2006/relationships/image" Target="../media/image4.png"/><Relationship Id="rId10" Type="http://schemas.openxmlformats.org/officeDocument/2006/relationships/image" Target="../media/image9.svg"/><Relationship Id="rId4" Type="http://schemas.microsoft.com/office/2007/relationships/hdphoto" Target="../media/hdphoto1.wdp"/><Relationship Id="rId9" Type="http://schemas.openxmlformats.org/officeDocument/2006/relationships/image" Target="../media/image8.png"/></Relationships>
</file>

<file path=ppt/slides/_rels/slide3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0.png"/><Relationship Id="rId7"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32.svg"/><Relationship Id="rId5" Type="http://schemas.openxmlformats.org/officeDocument/2006/relationships/image" Target="../media/image23.png"/><Relationship Id="rId10" Type="http://schemas.microsoft.com/office/2007/relationships/hdphoto" Target="../media/hdphoto1.wdp"/><Relationship Id="rId4" Type="http://schemas.openxmlformats.org/officeDocument/2006/relationships/image" Target="../media/image31.svg"/><Relationship Id="rId9" Type="http://schemas.openxmlformats.org/officeDocument/2006/relationships/image" Target="../media/image3.png"/></Relationships>
</file>

<file path=ppt/slides/_rels/slide37.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0.png"/><Relationship Id="rId7"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32.svg"/><Relationship Id="rId5" Type="http://schemas.openxmlformats.org/officeDocument/2006/relationships/image" Target="../media/image23.png"/><Relationship Id="rId10" Type="http://schemas.microsoft.com/office/2007/relationships/hdphoto" Target="../media/hdphoto1.wdp"/><Relationship Id="rId4" Type="http://schemas.openxmlformats.org/officeDocument/2006/relationships/image" Target="../media/image31.svg"/><Relationship Id="rId9" Type="http://schemas.openxmlformats.org/officeDocument/2006/relationships/image" Target="../media/image3.png"/></Relationships>
</file>

<file path=ppt/slides/_rels/slide38.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0.png"/><Relationship Id="rId7"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32.svg"/><Relationship Id="rId5" Type="http://schemas.openxmlformats.org/officeDocument/2006/relationships/image" Target="../media/image23.png"/><Relationship Id="rId10" Type="http://schemas.microsoft.com/office/2007/relationships/hdphoto" Target="../media/hdphoto1.wdp"/><Relationship Id="rId4" Type="http://schemas.openxmlformats.org/officeDocument/2006/relationships/image" Target="../media/image31.svg"/><Relationship Id="rId9" Type="http://schemas.openxmlformats.org/officeDocument/2006/relationships/image" Target="../media/image3.png"/></Relationships>
</file>

<file path=ppt/slides/_rels/slide39.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0.png"/><Relationship Id="rId7"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image" Target="../media/image32.svg"/><Relationship Id="rId5" Type="http://schemas.openxmlformats.org/officeDocument/2006/relationships/image" Target="../media/image23.png"/><Relationship Id="rId10" Type="http://schemas.microsoft.com/office/2007/relationships/hdphoto" Target="../media/hdphoto1.wdp"/><Relationship Id="rId4" Type="http://schemas.openxmlformats.org/officeDocument/2006/relationships/image" Target="../media/image31.svg"/><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4.jpg"/><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8" Type="http://schemas.openxmlformats.org/officeDocument/2006/relationships/image" Target="../media/image9.svg"/><Relationship Id="rId3" Type="http://schemas.microsoft.com/office/2011/relationships/webextension" Target="../webextensions/webextension2.xml"/><Relationship Id="rId7"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7.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5" name="Group 5"/>
          <p:cNvGrpSpPr/>
          <p:nvPr/>
        </p:nvGrpSpPr>
        <p:grpSpPr>
          <a:xfrm>
            <a:off x="8176271" y="-1534200"/>
            <a:ext cx="16622676" cy="11821200"/>
            <a:chOff x="-3176760" y="-9525"/>
            <a:chExt cx="3989560" cy="3104461"/>
          </a:xfrm>
        </p:grpSpPr>
        <p:sp>
          <p:nvSpPr>
            <p:cNvPr id="6" name="Freeform 6"/>
            <p:cNvSpPr/>
            <p:nvPr/>
          </p:nvSpPr>
          <p:spPr>
            <a:xfrm>
              <a:off x="-3176760" y="385603"/>
              <a:ext cx="2429178" cy="2709333"/>
            </a:xfrm>
            <a:custGeom>
              <a:avLst/>
              <a:gdLst/>
              <a:ahLst/>
              <a:cxnLst/>
              <a:rect l="l" t="t" r="r" b="b"/>
              <a:pathLst>
                <a:path w="2267778" h="2709333">
                  <a:moveTo>
                    <a:pt x="0" y="0"/>
                  </a:moveTo>
                  <a:lnTo>
                    <a:pt x="2267778" y="0"/>
                  </a:lnTo>
                  <a:lnTo>
                    <a:pt x="2267778" y="2709333"/>
                  </a:lnTo>
                  <a:lnTo>
                    <a:pt x="0" y="2709333"/>
                  </a:lnTo>
                  <a:close/>
                </a:path>
              </a:pathLst>
            </a:custGeom>
            <a:solidFill>
              <a:srgbClr val="798F9B"/>
            </a:solidFill>
          </p:spPr>
          <p:txBody>
            <a:bodyPr/>
            <a:lstStyle/>
            <a:p>
              <a:endParaRPr lang="en-DK" dirty="0"/>
            </a:p>
          </p:txBody>
        </p:sp>
        <p:sp>
          <p:nvSpPr>
            <p:cNvPr id="7" name="TextBox 7"/>
            <p:cNvSpPr txBox="1"/>
            <p:nvPr/>
          </p:nvSpPr>
          <p:spPr>
            <a:xfrm>
              <a:off x="0" y="-9525"/>
              <a:ext cx="812800" cy="822325"/>
            </a:xfrm>
            <a:prstGeom prst="rect">
              <a:avLst/>
            </a:prstGeom>
          </p:spPr>
          <p:txBody>
            <a:bodyPr lIns="50800" tIns="50800" rIns="50800" bIns="50800" rtlCol="0" anchor="ctr"/>
            <a:lstStyle/>
            <a:p>
              <a:pPr algn="ctr">
                <a:lnSpc>
                  <a:spcPts val="2123"/>
                </a:lnSpc>
              </a:pPr>
              <a:endParaRPr/>
            </a:p>
          </p:txBody>
        </p:sp>
      </p:grpSp>
      <p:sp>
        <p:nvSpPr>
          <p:cNvPr id="13" name="TextBox 13"/>
          <p:cNvSpPr txBox="1"/>
          <p:nvPr/>
        </p:nvSpPr>
        <p:spPr>
          <a:xfrm>
            <a:off x="209679" y="4316560"/>
            <a:ext cx="7689772" cy="2188552"/>
          </a:xfrm>
          <a:prstGeom prst="rect">
            <a:avLst/>
          </a:prstGeom>
        </p:spPr>
        <p:txBody>
          <a:bodyPr lIns="0" tIns="0" rIns="0" bIns="0" rtlCol="0" anchor="t">
            <a:spAutoFit/>
          </a:bodyPr>
          <a:lstStyle/>
          <a:p>
            <a:pPr algn="ctr">
              <a:lnSpc>
                <a:spcPts val="8697"/>
              </a:lnSpc>
            </a:pPr>
            <a:r>
              <a:rPr lang="en-US" sz="6600" b="1" dirty="0">
                <a:solidFill>
                  <a:srgbClr val="404040"/>
                </a:solidFill>
                <a:latin typeface="Montserrat" pitchFamily="2" charset="77"/>
              </a:rPr>
              <a:t>THE DATA'S </a:t>
            </a:r>
          </a:p>
          <a:p>
            <a:pPr algn="ctr">
              <a:lnSpc>
                <a:spcPts val="8697"/>
              </a:lnSpc>
              <a:spcBef>
                <a:spcPct val="0"/>
              </a:spcBef>
            </a:pPr>
            <a:r>
              <a:rPr lang="en-US" sz="6600" b="1" dirty="0">
                <a:solidFill>
                  <a:srgbClr val="404040"/>
                </a:solidFill>
                <a:latin typeface="Montserrat" pitchFamily="2" charset="77"/>
              </a:rPr>
              <a:t>JOURNEY</a:t>
            </a:r>
          </a:p>
        </p:txBody>
      </p:sp>
      <p:grpSp>
        <p:nvGrpSpPr>
          <p:cNvPr id="65" name="Group 64">
            <a:extLst>
              <a:ext uri="{FF2B5EF4-FFF2-40B4-BE49-F238E27FC236}">
                <a16:creationId xmlns:a16="http://schemas.microsoft.com/office/drawing/2014/main" id="{08B9B63E-CEFD-8116-8CFB-B8B0B864CD4B}"/>
              </a:ext>
            </a:extLst>
          </p:cNvPr>
          <p:cNvGrpSpPr/>
          <p:nvPr/>
        </p:nvGrpSpPr>
        <p:grpSpPr>
          <a:xfrm>
            <a:off x="8839204" y="647700"/>
            <a:ext cx="9448796" cy="9639299"/>
            <a:chOff x="636024" y="-1628684"/>
            <a:chExt cx="18303702" cy="18676706"/>
          </a:xfrm>
        </p:grpSpPr>
        <p:sp>
          <p:nvSpPr>
            <p:cNvPr id="67" name="Freeform 6">
              <a:extLst>
                <a:ext uri="{FF2B5EF4-FFF2-40B4-BE49-F238E27FC236}">
                  <a16:creationId xmlns:a16="http://schemas.microsoft.com/office/drawing/2014/main" id="{EFEF6833-B11E-0D73-0D7E-B02523D2DF1E}"/>
                </a:ext>
              </a:extLst>
            </p:cNvPr>
            <p:cNvSpPr/>
            <p:nvPr/>
          </p:nvSpPr>
          <p:spPr>
            <a:xfrm>
              <a:off x="636024" y="-1628684"/>
              <a:ext cx="18303702" cy="18676706"/>
            </a:xfrm>
            <a:custGeom>
              <a:avLst/>
              <a:gdLst/>
              <a:ahLst/>
              <a:cxnLst>
                <a:cxn ang="0">
                  <a:pos x="wd2" y="hd2"/>
                </a:cxn>
                <a:cxn ang="5400000">
                  <a:pos x="wd2" y="hd2"/>
                </a:cxn>
                <a:cxn ang="10800000">
                  <a:pos x="wd2" y="hd2"/>
                </a:cxn>
                <a:cxn ang="16200000">
                  <a:pos x="wd2" y="hd2"/>
                </a:cxn>
              </a:cxnLst>
              <a:rect l="0" t="0" r="r" b="b"/>
              <a:pathLst>
                <a:path w="21600" h="21600" extrusionOk="0">
                  <a:moveTo>
                    <a:pt x="20428" y="0"/>
                  </a:moveTo>
                  <a:cubicBezTo>
                    <a:pt x="19709" y="0"/>
                    <a:pt x="18982" y="32"/>
                    <a:pt x="18263" y="142"/>
                  </a:cubicBezTo>
                  <a:cubicBezTo>
                    <a:pt x="17934" y="189"/>
                    <a:pt x="17550" y="189"/>
                    <a:pt x="17242" y="489"/>
                  </a:cubicBezTo>
                  <a:cubicBezTo>
                    <a:pt x="16892" y="820"/>
                    <a:pt x="17180" y="1325"/>
                    <a:pt x="17399" y="1499"/>
                  </a:cubicBezTo>
                  <a:cubicBezTo>
                    <a:pt x="17762" y="1814"/>
                    <a:pt x="18160" y="1925"/>
                    <a:pt x="18537" y="2114"/>
                  </a:cubicBezTo>
                  <a:cubicBezTo>
                    <a:pt x="18715" y="2193"/>
                    <a:pt x="19414" y="2382"/>
                    <a:pt x="19448" y="2966"/>
                  </a:cubicBezTo>
                  <a:cubicBezTo>
                    <a:pt x="19448" y="2982"/>
                    <a:pt x="19448" y="2982"/>
                    <a:pt x="19448" y="2982"/>
                  </a:cubicBezTo>
                  <a:cubicBezTo>
                    <a:pt x="19448" y="2998"/>
                    <a:pt x="19448" y="2998"/>
                    <a:pt x="19448" y="2998"/>
                  </a:cubicBezTo>
                  <a:cubicBezTo>
                    <a:pt x="19414" y="3329"/>
                    <a:pt x="19044" y="3392"/>
                    <a:pt x="18934" y="3440"/>
                  </a:cubicBezTo>
                  <a:cubicBezTo>
                    <a:pt x="18701" y="3518"/>
                    <a:pt x="18461" y="3550"/>
                    <a:pt x="18228" y="3582"/>
                  </a:cubicBezTo>
                  <a:cubicBezTo>
                    <a:pt x="17694" y="3629"/>
                    <a:pt x="17159" y="3645"/>
                    <a:pt x="16632" y="3660"/>
                  </a:cubicBezTo>
                  <a:cubicBezTo>
                    <a:pt x="16111" y="3692"/>
                    <a:pt x="15590" y="3708"/>
                    <a:pt x="15076" y="3834"/>
                  </a:cubicBezTo>
                  <a:cubicBezTo>
                    <a:pt x="14795" y="3897"/>
                    <a:pt x="14000" y="3960"/>
                    <a:pt x="13987" y="4923"/>
                  </a:cubicBezTo>
                  <a:cubicBezTo>
                    <a:pt x="13987" y="4923"/>
                    <a:pt x="13987" y="4986"/>
                    <a:pt x="13987" y="4986"/>
                  </a:cubicBezTo>
                  <a:cubicBezTo>
                    <a:pt x="13993" y="5822"/>
                    <a:pt x="14555" y="6090"/>
                    <a:pt x="14823" y="6217"/>
                  </a:cubicBezTo>
                  <a:cubicBezTo>
                    <a:pt x="15206" y="6406"/>
                    <a:pt x="15604" y="6501"/>
                    <a:pt x="15994" y="6611"/>
                  </a:cubicBezTo>
                  <a:cubicBezTo>
                    <a:pt x="16392" y="6706"/>
                    <a:pt x="16782" y="6785"/>
                    <a:pt x="17180" y="6927"/>
                  </a:cubicBezTo>
                  <a:cubicBezTo>
                    <a:pt x="17386" y="7005"/>
                    <a:pt x="18132" y="7132"/>
                    <a:pt x="18194" y="7747"/>
                  </a:cubicBezTo>
                  <a:cubicBezTo>
                    <a:pt x="18194" y="7763"/>
                    <a:pt x="18194" y="7763"/>
                    <a:pt x="18194" y="7763"/>
                  </a:cubicBezTo>
                  <a:cubicBezTo>
                    <a:pt x="18194" y="7763"/>
                    <a:pt x="18194" y="7763"/>
                    <a:pt x="18194" y="7794"/>
                  </a:cubicBezTo>
                  <a:cubicBezTo>
                    <a:pt x="18201" y="8410"/>
                    <a:pt x="17358" y="8599"/>
                    <a:pt x="17173" y="8662"/>
                  </a:cubicBezTo>
                  <a:cubicBezTo>
                    <a:pt x="16741" y="8804"/>
                    <a:pt x="16296" y="8867"/>
                    <a:pt x="15857" y="8915"/>
                  </a:cubicBezTo>
                  <a:cubicBezTo>
                    <a:pt x="14987" y="9009"/>
                    <a:pt x="14117" y="9025"/>
                    <a:pt x="13246" y="9057"/>
                  </a:cubicBezTo>
                  <a:cubicBezTo>
                    <a:pt x="12397" y="9088"/>
                    <a:pt x="11540" y="9104"/>
                    <a:pt x="10697" y="9230"/>
                  </a:cubicBezTo>
                  <a:cubicBezTo>
                    <a:pt x="10279" y="9309"/>
                    <a:pt x="9854" y="9372"/>
                    <a:pt x="9450" y="9593"/>
                  </a:cubicBezTo>
                  <a:cubicBezTo>
                    <a:pt x="9169" y="9751"/>
                    <a:pt x="8751" y="10019"/>
                    <a:pt x="8730" y="10824"/>
                  </a:cubicBezTo>
                  <a:cubicBezTo>
                    <a:pt x="8662" y="12323"/>
                    <a:pt x="9820" y="12717"/>
                    <a:pt x="10259" y="12891"/>
                  </a:cubicBezTo>
                  <a:cubicBezTo>
                    <a:pt x="10951" y="13175"/>
                    <a:pt x="11650" y="13332"/>
                    <a:pt x="12342" y="13490"/>
                  </a:cubicBezTo>
                  <a:cubicBezTo>
                    <a:pt x="13068" y="13664"/>
                    <a:pt x="13795" y="13806"/>
                    <a:pt x="14514" y="14027"/>
                  </a:cubicBezTo>
                  <a:cubicBezTo>
                    <a:pt x="14864" y="14137"/>
                    <a:pt x="15220" y="14263"/>
                    <a:pt x="15563" y="14453"/>
                  </a:cubicBezTo>
                  <a:cubicBezTo>
                    <a:pt x="15775" y="14563"/>
                    <a:pt x="16323" y="14768"/>
                    <a:pt x="16419" y="15336"/>
                  </a:cubicBezTo>
                  <a:cubicBezTo>
                    <a:pt x="16419" y="15352"/>
                    <a:pt x="16419" y="15352"/>
                    <a:pt x="16426" y="15368"/>
                  </a:cubicBezTo>
                  <a:cubicBezTo>
                    <a:pt x="16426" y="15399"/>
                    <a:pt x="16426" y="15336"/>
                    <a:pt x="16426" y="15383"/>
                  </a:cubicBezTo>
                  <a:cubicBezTo>
                    <a:pt x="16426" y="15383"/>
                    <a:pt x="16426" y="15399"/>
                    <a:pt x="16426" y="15415"/>
                  </a:cubicBezTo>
                  <a:cubicBezTo>
                    <a:pt x="16426" y="15415"/>
                    <a:pt x="16426" y="15415"/>
                    <a:pt x="16426" y="15415"/>
                  </a:cubicBezTo>
                  <a:cubicBezTo>
                    <a:pt x="16412" y="15667"/>
                    <a:pt x="16200" y="15888"/>
                    <a:pt x="16125" y="15999"/>
                  </a:cubicBezTo>
                  <a:cubicBezTo>
                    <a:pt x="15953" y="16204"/>
                    <a:pt x="15768" y="16378"/>
                    <a:pt x="15583" y="16520"/>
                  </a:cubicBezTo>
                  <a:cubicBezTo>
                    <a:pt x="15206" y="16835"/>
                    <a:pt x="14816" y="17072"/>
                    <a:pt x="14418" y="17293"/>
                  </a:cubicBezTo>
                  <a:cubicBezTo>
                    <a:pt x="13623" y="17719"/>
                    <a:pt x="12808" y="18050"/>
                    <a:pt x="11999" y="18350"/>
                  </a:cubicBezTo>
                  <a:cubicBezTo>
                    <a:pt x="10361" y="18949"/>
                    <a:pt x="8717" y="19391"/>
                    <a:pt x="7065" y="19770"/>
                  </a:cubicBezTo>
                  <a:cubicBezTo>
                    <a:pt x="5427" y="20148"/>
                    <a:pt x="3783" y="20369"/>
                    <a:pt x="2145" y="20843"/>
                  </a:cubicBezTo>
                  <a:cubicBezTo>
                    <a:pt x="1425" y="21048"/>
                    <a:pt x="713" y="21300"/>
                    <a:pt x="0" y="21600"/>
                  </a:cubicBezTo>
                  <a:cubicBezTo>
                    <a:pt x="5222" y="21600"/>
                    <a:pt x="5222" y="21600"/>
                    <a:pt x="5222" y="21600"/>
                  </a:cubicBezTo>
                  <a:cubicBezTo>
                    <a:pt x="5859" y="21458"/>
                    <a:pt x="6496" y="21316"/>
                    <a:pt x="7134" y="21158"/>
                  </a:cubicBezTo>
                  <a:cubicBezTo>
                    <a:pt x="8799" y="20732"/>
                    <a:pt x="10464" y="20243"/>
                    <a:pt x="12116" y="19580"/>
                  </a:cubicBezTo>
                  <a:cubicBezTo>
                    <a:pt x="13061" y="19218"/>
                    <a:pt x="14007" y="18807"/>
                    <a:pt x="14932" y="18224"/>
                  </a:cubicBezTo>
                  <a:cubicBezTo>
                    <a:pt x="15343" y="17955"/>
                    <a:pt x="15755" y="17671"/>
                    <a:pt x="16138" y="17261"/>
                  </a:cubicBezTo>
                  <a:cubicBezTo>
                    <a:pt x="16467" y="16914"/>
                    <a:pt x="16913" y="16346"/>
                    <a:pt x="16920" y="15383"/>
                  </a:cubicBezTo>
                  <a:cubicBezTo>
                    <a:pt x="16913" y="15305"/>
                    <a:pt x="16913" y="15336"/>
                    <a:pt x="16913" y="15305"/>
                  </a:cubicBezTo>
                  <a:cubicBezTo>
                    <a:pt x="16913" y="15210"/>
                    <a:pt x="16899" y="15115"/>
                    <a:pt x="16892" y="15021"/>
                  </a:cubicBezTo>
                  <a:cubicBezTo>
                    <a:pt x="16680" y="13648"/>
                    <a:pt x="15755" y="13395"/>
                    <a:pt x="15227" y="13190"/>
                  </a:cubicBezTo>
                  <a:cubicBezTo>
                    <a:pt x="14507" y="12906"/>
                    <a:pt x="13788" y="12764"/>
                    <a:pt x="13061" y="12622"/>
                  </a:cubicBezTo>
                  <a:cubicBezTo>
                    <a:pt x="12335" y="12480"/>
                    <a:pt x="11602" y="12354"/>
                    <a:pt x="10875" y="12133"/>
                  </a:cubicBezTo>
                  <a:cubicBezTo>
                    <a:pt x="10540" y="12039"/>
                    <a:pt x="10197" y="11928"/>
                    <a:pt x="9861" y="11739"/>
                  </a:cubicBezTo>
                  <a:cubicBezTo>
                    <a:pt x="9704" y="11644"/>
                    <a:pt x="9128" y="11392"/>
                    <a:pt x="9121" y="10871"/>
                  </a:cubicBezTo>
                  <a:cubicBezTo>
                    <a:pt x="9272" y="10366"/>
                    <a:pt x="9847" y="10303"/>
                    <a:pt x="10080" y="10240"/>
                  </a:cubicBezTo>
                  <a:cubicBezTo>
                    <a:pt x="10498" y="10114"/>
                    <a:pt x="10916" y="10035"/>
                    <a:pt x="11341" y="9987"/>
                  </a:cubicBezTo>
                  <a:cubicBezTo>
                    <a:pt x="12205" y="9877"/>
                    <a:pt x="13068" y="9830"/>
                    <a:pt x="13932" y="9782"/>
                  </a:cubicBezTo>
                  <a:cubicBezTo>
                    <a:pt x="14775" y="9719"/>
                    <a:pt x="15618" y="9656"/>
                    <a:pt x="16454" y="9498"/>
                  </a:cubicBezTo>
                  <a:cubicBezTo>
                    <a:pt x="16872" y="9404"/>
                    <a:pt x="17296" y="9309"/>
                    <a:pt x="17708" y="9072"/>
                  </a:cubicBezTo>
                  <a:cubicBezTo>
                    <a:pt x="17975" y="8915"/>
                    <a:pt x="18475" y="8615"/>
                    <a:pt x="18455" y="7763"/>
                  </a:cubicBezTo>
                  <a:cubicBezTo>
                    <a:pt x="18455" y="7715"/>
                    <a:pt x="18448" y="7668"/>
                    <a:pt x="18448" y="7605"/>
                  </a:cubicBezTo>
                  <a:cubicBezTo>
                    <a:pt x="18359" y="6816"/>
                    <a:pt x="17845" y="6627"/>
                    <a:pt x="17557" y="6501"/>
                  </a:cubicBezTo>
                  <a:cubicBezTo>
                    <a:pt x="17146" y="6327"/>
                    <a:pt x="16728" y="6248"/>
                    <a:pt x="16316" y="6153"/>
                  </a:cubicBezTo>
                  <a:cubicBezTo>
                    <a:pt x="16070" y="6106"/>
                    <a:pt x="14062" y="5854"/>
                    <a:pt x="14185" y="4907"/>
                  </a:cubicBezTo>
                  <a:cubicBezTo>
                    <a:pt x="14220" y="4544"/>
                    <a:pt x="14583" y="4434"/>
                    <a:pt x="14706" y="4386"/>
                  </a:cubicBezTo>
                  <a:cubicBezTo>
                    <a:pt x="14960" y="4276"/>
                    <a:pt x="15213" y="4213"/>
                    <a:pt x="15474" y="4165"/>
                  </a:cubicBezTo>
                  <a:cubicBezTo>
                    <a:pt x="15988" y="4086"/>
                    <a:pt x="16508" y="4055"/>
                    <a:pt x="17029" y="4023"/>
                  </a:cubicBezTo>
                  <a:cubicBezTo>
                    <a:pt x="17516" y="3992"/>
                    <a:pt x="18002" y="3976"/>
                    <a:pt x="18489" y="3881"/>
                  </a:cubicBezTo>
                  <a:cubicBezTo>
                    <a:pt x="18729" y="3834"/>
                    <a:pt x="19565" y="3834"/>
                    <a:pt x="19585" y="3014"/>
                  </a:cubicBezTo>
                  <a:cubicBezTo>
                    <a:pt x="19626" y="2098"/>
                    <a:pt x="18715" y="1893"/>
                    <a:pt x="18468" y="1783"/>
                  </a:cubicBezTo>
                  <a:cubicBezTo>
                    <a:pt x="18290" y="1704"/>
                    <a:pt x="17146" y="1436"/>
                    <a:pt x="17166" y="852"/>
                  </a:cubicBezTo>
                  <a:cubicBezTo>
                    <a:pt x="17201" y="458"/>
                    <a:pt x="17927" y="410"/>
                    <a:pt x="18071" y="379"/>
                  </a:cubicBezTo>
                  <a:cubicBezTo>
                    <a:pt x="18427" y="300"/>
                    <a:pt x="18790" y="252"/>
                    <a:pt x="19154" y="221"/>
                  </a:cubicBezTo>
                  <a:cubicBezTo>
                    <a:pt x="19928" y="142"/>
                    <a:pt x="20709" y="126"/>
                    <a:pt x="21490" y="110"/>
                  </a:cubicBezTo>
                  <a:cubicBezTo>
                    <a:pt x="21525" y="110"/>
                    <a:pt x="21566" y="110"/>
                    <a:pt x="21600" y="110"/>
                  </a:cubicBezTo>
                  <a:cubicBezTo>
                    <a:pt x="21600" y="16"/>
                    <a:pt x="21600" y="16"/>
                    <a:pt x="21600" y="16"/>
                  </a:cubicBezTo>
                  <a:cubicBezTo>
                    <a:pt x="21209" y="0"/>
                    <a:pt x="20819" y="0"/>
                    <a:pt x="20428" y="0"/>
                  </a:cubicBezTo>
                  <a:close/>
                  <a:moveTo>
                    <a:pt x="9121" y="10887"/>
                  </a:moveTo>
                  <a:cubicBezTo>
                    <a:pt x="9121" y="10887"/>
                    <a:pt x="9121" y="10887"/>
                    <a:pt x="9121" y="10871"/>
                  </a:cubicBezTo>
                  <a:cubicBezTo>
                    <a:pt x="9121" y="10887"/>
                    <a:pt x="9121" y="10887"/>
                    <a:pt x="9121" y="10887"/>
                  </a:cubicBezTo>
                  <a:close/>
                </a:path>
              </a:pathLst>
            </a:custGeom>
            <a:solidFill>
              <a:schemeClr val="bg1">
                <a:lumMod val="85000"/>
              </a:schemeClr>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68" name="Oval 24">
              <a:extLst>
                <a:ext uri="{FF2B5EF4-FFF2-40B4-BE49-F238E27FC236}">
                  <a16:creationId xmlns:a16="http://schemas.microsoft.com/office/drawing/2014/main" id="{3701B377-5FD5-4726-39FC-C52C227007A8}"/>
                </a:ext>
              </a:extLst>
            </p:cNvPr>
            <p:cNvSpPr/>
            <p:nvPr/>
          </p:nvSpPr>
          <p:spPr>
            <a:xfrm rot="8741889">
              <a:off x="4029699" y="15075425"/>
              <a:ext cx="3402259" cy="1029415"/>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69" name="Freeform 7">
              <a:extLst>
                <a:ext uri="{FF2B5EF4-FFF2-40B4-BE49-F238E27FC236}">
                  <a16:creationId xmlns:a16="http://schemas.microsoft.com/office/drawing/2014/main" id="{6643528B-B657-1A8C-D1A4-8AD837FB6F45}"/>
                </a:ext>
              </a:extLst>
            </p:cNvPr>
            <p:cNvSpPr>
              <a:spLocks noChangeAspect="1"/>
            </p:cNvSpPr>
            <p:nvPr/>
          </p:nvSpPr>
          <p:spPr>
            <a:xfrm>
              <a:off x="2940023" y="10776304"/>
              <a:ext cx="3092937" cy="5902615"/>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chemeClr val="tx1">
                <a:lumMod val="65000"/>
                <a:lumOff val="35000"/>
              </a:schemeClr>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71" name="Oval 25">
              <a:extLst>
                <a:ext uri="{FF2B5EF4-FFF2-40B4-BE49-F238E27FC236}">
                  <a16:creationId xmlns:a16="http://schemas.microsoft.com/office/drawing/2014/main" id="{773D284A-9C3D-AE31-BE1F-E40E4CD8DD27}"/>
                </a:ext>
              </a:extLst>
            </p:cNvPr>
            <p:cNvSpPr/>
            <p:nvPr/>
          </p:nvSpPr>
          <p:spPr>
            <a:xfrm rot="8741889">
              <a:off x="14196507" y="11002667"/>
              <a:ext cx="2990900" cy="855756"/>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81" name="Oval 24">
              <a:extLst>
                <a:ext uri="{FF2B5EF4-FFF2-40B4-BE49-F238E27FC236}">
                  <a16:creationId xmlns:a16="http://schemas.microsoft.com/office/drawing/2014/main" id="{E1D456A2-5123-8261-94B4-15BF59F69A3A}"/>
                </a:ext>
              </a:extLst>
            </p:cNvPr>
            <p:cNvSpPr/>
            <p:nvPr/>
          </p:nvSpPr>
          <p:spPr>
            <a:xfrm rot="8741889">
              <a:off x="9786511" y="13857233"/>
              <a:ext cx="3402259" cy="1029415"/>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83" name="Oval 26">
              <a:extLst>
                <a:ext uri="{FF2B5EF4-FFF2-40B4-BE49-F238E27FC236}">
                  <a16:creationId xmlns:a16="http://schemas.microsoft.com/office/drawing/2014/main" id="{75D54111-86E2-B68F-93B1-31A1AE20217D}"/>
                </a:ext>
              </a:extLst>
            </p:cNvPr>
            <p:cNvSpPr>
              <a:spLocks noChangeAspect="1"/>
            </p:cNvSpPr>
            <p:nvPr/>
          </p:nvSpPr>
          <p:spPr>
            <a:xfrm rot="8741889">
              <a:off x="13180148" y="5362723"/>
              <a:ext cx="2790423" cy="844293"/>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grpSp>
      <p:sp>
        <p:nvSpPr>
          <p:cNvPr id="156" name="Freeform 7">
            <a:extLst>
              <a:ext uri="{FF2B5EF4-FFF2-40B4-BE49-F238E27FC236}">
                <a16:creationId xmlns:a16="http://schemas.microsoft.com/office/drawing/2014/main" id="{89F619C7-4F0C-EA6A-0ADF-C73DED37DCEF}"/>
              </a:ext>
            </a:extLst>
          </p:cNvPr>
          <p:cNvSpPr>
            <a:spLocks noChangeAspect="1"/>
          </p:cNvSpPr>
          <p:nvPr/>
        </p:nvSpPr>
        <p:spPr>
          <a:xfrm>
            <a:off x="13104920" y="6701675"/>
            <a:ext cx="1458503" cy="2782841"/>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0070C0"/>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57" name="Freeform 7">
            <a:extLst>
              <a:ext uri="{FF2B5EF4-FFF2-40B4-BE49-F238E27FC236}">
                <a16:creationId xmlns:a16="http://schemas.microsoft.com/office/drawing/2014/main" id="{4A252160-D66C-1023-2196-92578CD7D0CA}"/>
              </a:ext>
            </a:extLst>
          </p:cNvPr>
          <p:cNvSpPr>
            <a:spLocks noChangeAspect="1"/>
          </p:cNvSpPr>
          <p:nvPr/>
        </p:nvSpPr>
        <p:spPr>
          <a:xfrm>
            <a:off x="15421148" y="5515285"/>
            <a:ext cx="1249018" cy="2383141"/>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5CA1FF"/>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59" name="Freeform 7">
            <a:extLst>
              <a:ext uri="{FF2B5EF4-FFF2-40B4-BE49-F238E27FC236}">
                <a16:creationId xmlns:a16="http://schemas.microsoft.com/office/drawing/2014/main" id="{9D579F73-6696-469A-DA20-D51C14ECD444}"/>
              </a:ext>
            </a:extLst>
          </p:cNvPr>
          <p:cNvSpPr>
            <a:spLocks noChangeAspect="1"/>
          </p:cNvSpPr>
          <p:nvPr/>
        </p:nvSpPr>
        <p:spPr>
          <a:xfrm>
            <a:off x="14935200" y="2859723"/>
            <a:ext cx="1081424" cy="2063370"/>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BFB5ED"/>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86" name="Shape">
            <a:extLst>
              <a:ext uri="{FF2B5EF4-FFF2-40B4-BE49-F238E27FC236}">
                <a16:creationId xmlns:a16="http://schemas.microsoft.com/office/drawing/2014/main" id="{461FC198-710B-DB75-1CE0-55758A8D563E}"/>
              </a:ext>
            </a:extLst>
          </p:cNvPr>
          <p:cNvSpPr/>
          <p:nvPr/>
        </p:nvSpPr>
        <p:spPr>
          <a:xfrm>
            <a:off x="13291445" y="6926878"/>
            <a:ext cx="1110355" cy="959822"/>
          </a:xfrm>
          <a:custGeom>
            <a:avLst/>
            <a:gdLst/>
            <a:ahLst/>
            <a:cxnLst>
              <a:cxn ang="0">
                <a:pos x="wd2" y="hd2"/>
              </a:cxn>
              <a:cxn ang="5400000">
                <a:pos x="wd2" y="hd2"/>
              </a:cxn>
              <a:cxn ang="10800000">
                <a:pos x="wd2" y="hd2"/>
              </a:cxn>
              <a:cxn ang="16200000">
                <a:pos x="wd2" y="hd2"/>
              </a:cxn>
            </a:cxnLst>
            <a:rect l="0" t="0" r="r" b="b"/>
            <a:pathLst>
              <a:path w="21600" h="21600" extrusionOk="0">
                <a:moveTo>
                  <a:pt x="20538" y="3338"/>
                </a:moveTo>
                <a:cubicBezTo>
                  <a:pt x="20007" y="3338"/>
                  <a:pt x="19475" y="3927"/>
                  <a:pt x="19475" y="4516"/>
                </a:cubicBezTo>
                <a:cubicBezTo>
                  <a:pt x="19475" y="4516"/>
                  <a:pt x="19475" y="4713"/>
                  <a:pt x="19475" y="4713"/>
                </a:cubicBezTo>
                <a:cubicBezTo>
                  <a:pt x="15757" y="6676"/>
                  <a:pt x="15757" y="6676"/>
                  <a:pt x="15757" y="6676"/>
                </a:cubicBezTo>
                <a:cubicBezTo>
                  <a:pt x="15403" y="6284"/>
                  <a:pt x="15049" y="6087"/>
                  <a:pt x="14518" y="6087"/>
                </a:cubicBezTo>
                <a:cubicBezTo>
                  <a:pt x="13633" y="6087"/>
                  <a:pt x="12748" y="6873"/>
                  <a:pt x="12748" y="7855"/>
                </a:cubicBezTo>
                <a:cubicBezTo>
                  <a:pt x="12748" y="8247"/>
                  <a:pt x="12925" y="8640"/>
                  <a:pt x="13102" y="9033"/>
                </a:cubicBezTo>
                <a:cubicBezTo>
                  <a:pt x="11154" y="11193"/>
                  <a:pt x="11154" y="11193"/>
                  <a:pt x="11154" y="11193"/>
                </a:cubicBezTo>
                <a:cubicBezTo>
                  <a:pt x="11154" y="11389"/>
                  <a:pt x="11154" y="11389"/>
                  <a:pt x="11154" y="11389"/>
                </a:cubicBezTo>
                <a:cubicBezTo>
                  <a:pt x="10977" y="11193"/>
                  <a:pt x="10977" y="11193"/>
                  <a:pt x="10800" y="11193"/>
                </a:cubicBezTo>
                <a:cubicBezTo>
                  <a:pt x="10623" y="11193"/>
                  <a:pt x="10446" y="11389"/>
                  <a:pt x="10269" y="11389"/>
                </a:cubicBezTo>
                <a:cubicBezTo>
                  <a:pt x="7967" y="9425"/>
                  <a:pt x="7967" y="9425"/>
                  <a:pt x="7967" y="9425"/>
                </a:cubicBezTo>
                <a:cubicBezTo>
                  <a:pt x="8144" y="9229"/>
                  <a:pt x="8144" y="9229"/>
                  <a:pt x="8144" y="9033"/>
                </a:cubicBezTo>
                <a:cubicBezTo>
                  <a:pt x="8144" y="8444"/>
                  <a:pt x="7613" y="7855"/>
                  <a:pt x="7082" y="7855"/>
                </a:cubicBezTo>
                <a:cubicBezTo>
                  <a:pt x="6551" y="7855"/>
                  <a:pt x="6020" y="8444"/>
                  <a:pt x="6020" y="9033"/>
                </a:cubicBezTo>
                <a:cubicBezTo>
                  <a:pt x="6020" y="9229"/>
                  <a:pt x="6197" y="9622"/>
                  <a:pt x="6374" y="9818"/>
                </a:cubicBezTo>
                <a:cubicBezTo>
                  <a:pt x="4780" y="13549"/>
                  <a:pt x="4780" y="13549"/>
                  <a:pt x="4780" y="13549"/>
                </a:cubicBezTo>
                <a:cubicBezTo>
                  <a:pt x="4780" y="13549"/>
                  <a:pt x="4780" y="13549"/>
                  <a:pt x="4780" y="13549"/>
                </a:cubicBezTo>
                <a:cubicBezTo>
                  <a:pt x="4249" y="13549"/>
                  <a:pt x="3718" y="13942"/>
                  <a:pt x="3718" y="14531"/>
                </a:cubicBezTo>
                <a:cubicBezTo>
                  <a:pt x="3718" y="14727"/>
                  <a:pt x="3718" y="14727"/>
                  <a:pt x="3718" y="14727"/>
                </a:cubicBezTo>
                <a:cubicBezTo>
                  <a:pt x="1770" y="15905"/>
                  <a:pt x="1770" y="15905"/>
                  <a:pt x="1770" y="15905"/>
                </a:cubicBezTo>
                <a:cubicBezTo>
                  <a:pt x="1593" y="15905"/>
                  <a:pt x="1239" y="15709"/>
                  <a:pt x="1062" y="15709"/>
                </a:cubicBezTo>
                <a:cubicBezTo>
                  <a:pt x="531" y="15709"/>
                  <a:pt x="0" y="16298"/>
                  <a:pt x="0" y="16887"/>
                </a:cubicBezTo>
                <a:cubicBezTo>
                  <a:pt x="0" y="17476"/>
                  <a:pt x="531" y="17869"/>
                  <a:pt x="1062" y="17869"/>
                </a:cubicBezTo>
                <a:cubicBezTo>
                  <a:pt x="1593" y="17869"/>
                  <a:pt x="2125" y="17476"/>
                  <a:pt x="2125" y="16887"/>
                </a:cubicBezTo>
                <a:cubicBezTo>
                  <a:pt x="2125" y="16691"/>
                  <a:pt x="2125" y="16691"/>
                  <a:pt x="1948" y="16691"/>
                </a:cubicBezTo>
                <a:cubicBezTo>
                  <a:pt x="4072" y="15513"/>
                  <a:pt x="4072" y="15513"/>
                  <a:pt x="4072" y="15513"/>
                </a:cubicBezTo>
                <a:cubicBezTo>
                  <a:pt x="4249" y="15513"/>
                  <a:pt x="4426" y="15709"/>
                  <a:pt x="4780" y="15709"/>
                </a:cubicBezTo>
                <a:cubicBezTo>
                  <a:pt x="5311" y="15709"/>
                  <a:pt x="5666" y="15120"/>
                  <a:pt x="5666" y="14531"/>
                </a:cubicBezTo>
                <a:cubicBezTo>
                  <a:pt x="5666" y="14335"/>
                  <a:pt x="5666" y="13942"/>
                  <a:pt x="5489" y="13745"/>
                </a:cubicBezTo>
                <a:cubicBezTo>
                  <a:pt x="6905" y="10015"/>
                  <a:pt x="6905" y="10015"/>
                  <a:pt x="6905" y="10015"/>
                </a:cubicBezTo>
                <a:cubicBezTo>
                  <a:pt x="7082" y="10211"/>
                  <a:pt x="7082" y="10211"/>
                  <a:pt x="7082" y="10211"/>
                </a:cubicBezTo>
                <a:cubicBezTo>
                  <a:pt x="7259" y="10211"/>
                  <a:pt x="7436" y="10015"/>
                  <a:pt x="7613" y="10015"/>
                </a:cubicBezTo>
                <a:cubicBezTo>
                  <a:pt x="9915" y="11978"/>
                  <a:pt x="9915" y="11978"/>
                  <a:pt x="9915" y="11978"/>
                </a:cubicBezTo>
                <a:cubicBezTo>
                  <a:pt x="9738" y="12175"/>
                  <a:pt x="9738" y="12175"/>
                  <a:pt x="9738" y="12371"/>
                </a:cubicBezTo>
                <a:cubicBezTo>
                  <a:pt x="9738" y="12960"/>
                  <a:pt x="10269" y="13549"/>
                  <a:pt x="10800" y="13549"/>
                </a:cubicBezTo>
                <a:cubicBezTo>
                  <a:pt x="11331" y="13549"/>
                  <a:pt x="11862" y="12960"/>
                  <a:pt x="11862" y="12371"/>
                </a:cubicBezTo>
                <a:cubicBezTo>
                  <a:pt x="11862" y="12175"/>
                  <a:pt x="11685" y="11978"/>
                  <a:pt x="11685" y="11782"/>
                </a:cubicBezTo>
                <a:cubicBezTo>
                  <a:pt x="11685" y="11782"/>
                  <a:pt x="11685" y="11782"/>
                  <a:pt x="11685" y="11782"/>
                </a:cubicBezTo>
                <a:cubicBezTo>
                  <a:pt x="13633" y="9425"/>
                  <a:pt x="13633" y="9425"/>
                  <a:pt x="13633" y="9425"/>
                </a:cubicBezTo>
                <a:cubicBezTo>
                  <a:pt x="13810" y="9622"/>
                  <a:pt x="14164" y="9818"/>
                  <a:pt x="14518" y="9818"/>
                </a:cubicBezTo>
                <a:cubicBezTo>
                  <a:pt x="15403" y="9818"/>
                  <a:pt x="16111" y="8836"/>
                  <a:pt x="16111" y="7855"/>
                </a:cubicBezTo>
                <a:cubicBezTo>
                  <a:pt x="16111" y="7658"/>
                  <a:pt x="16111" y="7462"/>
                  <a:pt x="16111" y="7462"/>
                </a:cubicBezTo>
                <a:cubicBezTo>
                  <a:pt x="19830" y="5302"/>
                  <a:pt x="19830" y="5302"/>
                  <a:pt x="19830" y="5302"/>
                </a:cubicBezTo>
                <a:cubicBezTo>
                  <a:pt x="20007" y="5498"/>
                  <a:pt x="20184" y="5695"/>
                  <a:pt x="20538" y="5695"/>
                </a:cubicBezTo>
                <a:cubicBezTo>
                  <a:pt x="21069" y="5695"/>
                  <a:pt x="21600" y="5105"/>
                  <a:pt x="21600" y="4516"/>
                </a:cubicBezTo>
                <a:cubicBezTo>
                  <a:pt x="21600" y="3927"/>
                  <a:pt x="21069" y="3338"/>
                  <a:pt x="20538" y="3338"/>
                </a:cubicBezTo>
                <a:close/>
                <a:moveTo>
                  <a:pt x="1062" y="17280"/>
                </a:moveTo>
                <a:cubicBezTo>
                  <a:pt x="885" y="17280"/>
                  <a:pt x="708" y="17084"/>
                  <a:pt x="708" y="16887"/>
                </a:cubicBezTo>
                <a:cubicBezTo>
                  <a:pt x="708" y="16691"/>
                  <a:pt x="885" y="16495"/>
                  <a:pt x="1062" y="16495"/>
                </a:cubicBezTo>
                <a:cubicBezTo>
                  <a:pt x="1239" y="16495"/>
                  <a:pt x="1416" y="16691"/>
                  <a:pt x="1416" y="16887"/>
                </a:cubicBezTo>
                <a:cubicBezTo>
                  <a:pt x="1416" y="17084"/>
                  <a:pt x="1239" y="17280"/>
                  <a:pt x="1062" y="17280"/>
                </a:cubicBezTo>
                <a:close/>
                <a:moveTo>
                  <a:pt x="4780" y="14924"/>
                </a:moveTo>
                <a:cubicBezTo>
                  <a:pt x="4603" y="14924"/>
                  <a:pt x="4426" y="14727"/>
                  <a:pt x="4426" y="14531"/>
                </a:cubicBezTo>
                <a:cubicBezTo>
                  <a:pt x="4426" y="14335"/>
                  <a:pt x="4603" y="14138"/>
                  <a:pt x="4780" y="14138"/>
                </a:cubicBezTo>
                <a:cubicBezTo>
                  <a:pt x="4957" y="14138"/>
                  <a:pt x="5134" y="14335"/>
                  <a:pt x="5134" y="14531"/>
                </a:cubicBezTo>
                <a:cubicBezTo>
                  <a:pt x="5134" y="14727"/>
                  <a:pt x="4957" y="14924"/>
                  <a:pt x="4780" y="14924"/>
                </a:cubicBezTo>
                <a:close/>
                <a:moveTo>
                  <a:pt x="7082" y="9425"/>
                </a:moveTo>
                <a:cubicBezTo>
                  <a:pt x="6905" y="9425"/>
                  <a:pt x="6728" y="9229"/>
                  <a:pt x="6728" y="9033"/>
                </a:cubicBezTo>
                <a:cubicBezTo>
                  <a:pt x="6728" y="8836"/>
                  <a:pt x="6905" y="8640"/>
                  <a:pt x="7082" y="8640"/>
                </a:cubicBezTo>
                <a:cubicBezTo>
                  <a:pt x="7259" y="8640"/>
                  <a:pt x="7436" y="8836"/>
                  <a:pt x="7436" y="9033"/>
                </a:cubicBezTo>
                <a:cubicBezTo>
                  <a:pt x="7436" y="9229"/>
                  <a:pt x="7259" y="9425"/>
                  <a:pt x="7082" y="9425"/>
                </a:cubicBezTo>
                <a:close/>
                <a:moveTo>
                  <a:pt x="10800" y="12764"/>
                </a:moveTo>
                <a:cubicBezTo>
                  <a:pt x="10623" y="12764"/>
                  <a:pt x="10446" y="12567"/>
                  <a:pt x="10446" y="12371"/>
                </a:cubicBezTo>
                <a:cubicBezTo>
                  <a:pt x="10446" y="12175"/>
                  <a:pt x="10623" y="11978"/>
                  <a:pt x="10800" y="11978"/>
                </a:cubicBezTo>
                <a:cubicBezTo>
                  <a:pt x="10977" y="11978"/>
                  <a:pt x="11154" y="12175"/>
                  <a:pt x="11154" y="12371"/>
                </a:cubicBezTo>
                <a:cubicBezTo>
                  <a:pt x="11154" y="12567"/>
                  <a:pt x="10977" y="12764"/>
                  <a:pt x="10800" y="12764"/>
                </a:cubicBezTo>
                <a:close/>
                <a:moveTo>
                  <a:pt x="14518" y="9033"/>
                </a:moveTo>
                <a:cubicBezTo>
                  <a:pt x="13987" y="9033"/>
                  <a:pt x="13456" y="8444"/>
                  <a:pt x="13456" y="7855"/>
                </a:cubicBezTo>
                <a:cubicBezTo>
                  <a:pt x="13456" y="7265"/>
                  <a:pt x="13987" y="6676"/>
                  <a:pt x="14518" y="6676"/>
                </a:cubicBezTo>
                <a:cubicBezTo>
                  <a:pt x="15049" y="6676"/>
                  <a:pt x="15403" y="7265"/>
                  <a:pt x="15403" y="7855"/>
                </a:cubicBezTo>
                <a:cubicBezTo>
                  <a:pt x="15403" y="8444"/>
                  <a:pt x="15049" y="9033"/>
                  <a:pt x="14518" y="9033"/>
                </a:cubicBezTo>
                <a:close/>
                <a:moveTo>
                  <a:pt x="20538" y="4909"/>
                </a:moveTo>
                <a:cubicBezTo>
                  <a:pt x="20361" y="4909"/>
                  <a:pt x="20184" y="4713"/>
                  <a:pt x="20184" y="4516"/>
                </a:cubicBezTo>
                <a:cubicBezTo>
                  <a:pt x="20184" y="4320"/>
                  <a:pt x="20361" y="4124"/>
                  <a:pt x="20538" y="4124"/>
                </a:cubicBezTo>
                <a:cubicBezTo>
                  <a:pt x="20715" y="4124"/>
                  <a:pt x="20892" y="4320"/>
                  <a:pt x="20892" y="4516"/>
                </a:cubicBezTo>
                <a:cubicBezTo>
                  <a:pt x="20892" y="4713"/>
                  <a:pt x="20715" y="4909"/>
                  <a:pt x="20538" y="4909"/>
                </a:cubicBezTo>
                <a:close/>
                <a:moveTo>
                  <a:pt x="14518" y="7462"/>
                </a:moveTo>
                <a:cubicBezTo>
                  <a:pt x="14341" y="7462"/>
                  <a:pt x="14341" y="7462"/>
                  <a:pt x="14164" y="7658"/>
                </a:cubicBezTo>
                <a:cubicBezTo>
                  <a:pt x="14164" y="7658"/>
                  <a:pt x="14164" y="7855"/>
                  <a:pt x="14164" y="7855"/>
                </a:cubicBezTo>
                <a:cubicBezTo>
                  <a:pt x="14164" y="8051"/>
                  <a:pt x="14164" y="8051"/>
                  <a:pt x="14164" y="8051"/>
                </a:cubicBezTo>
                <a:cubicBezTo>
                  <a:pt x="14341" y="8247"/>
                  <a:pt x="14341" y="8247"/>
                  <a:pt x="14518" y="8247"/>
                </a:cubicBezTo>
                <a:cubicBezTo>
                  <a:pt x="14518" y="8247"/>
                  <a:pt x="14695" y="8247"/>
                  <a:pt x="14695" y="8051"/>
                </a:cubicBezTo>
                <a:cubicBezTo>
                  <a:pt x="14695" y="8051"/>
                  <a:pt x="14872" y="8051"/>
                  <a:pt x="14872" y="7855"/>
                </a:cubicBezTo>
                <a:cubicBezTo>
                  <a:pt x="14872" y="7855"/>
                  <a:pt x="14695" y="7658"/>
                  <a:pt x="14695" y="7658"/>
                </a:cubicBezTo>
                <a:cubicBezTo>
                  <a:pt x="14695" y="7462"/>
                  <a:pt x="14518" y="7462"/>
                  <a:pt x="14518" y="7462"/>
                </a:cubicBezTo>
                <a:close/>
                <a:moveTo>
                  <a:pt x="14518" y="5302"/>
                </a:moveTo>
                <a:cubicBezTo>
                  <a:pt x="14518" y="5302"/>
                  <a:pt x="14695" y="5302"/>
                  <a:pt x="14695" y="5105"/>
                </a:cubicBezTo>
                <a:cubicBezTo>
                  <a:pt x="14695" y="5105"/>
                  <a:pt x="14872" y="4909"/>
                  <a:pt x="14872" y="4909"/>
                </a:cubicBezTo>
                <a:cubicBezTo>
                  <a:pt x="14872" y="4713"/>
                  <a:pt x="14695" y="4713"/>
                  <a:pt x="14695" y="4713"/>
                </a:cubicBezTo>
                <a:cubicBezTo>
                  <a:pt x="14695" y="4516"/>
                  <a:pt x="14518" y="4516"/>
                  <a:pt x="14518" y="4516"/>
                </a:cubicBezTo>
                <a:cubicBezTo>
                  <a:pt x="14341" y="4516"/>
                  <a:pt x="14341" y="4516"/>
                  <a:pt x="14164" y="4713"/>
                </a:cubicBezTo>
                <a:cubicBezTo>
                  <a:pt x="14164" y="4713"/>
                  <a:pt x="14164" y="4713"/>
                  <a:pt x="14164" y="4909"/>
                </a:cubicBezTo>
                <a:cubicBezTo>
                  <a:pt x="14164" y="4909"/>
                  <a:pt x="14164" y="5105"/>
                  <a:pt x="14164" y="5105"/>
                </a:cubicBezTo>
                <a:cubicBezTo>
                  <a:pt x="14341" y="5302"/>
                  <a:pt x="14341" y="5302"/>
                  <a:pt x="14518" y="5302"/>
                </a:cubicBezTo>
                <a:close/>
                <a:moveTo>
                  <a:pt x="14518" y="3731"/>
                </a:moveTo>
                <a:cubicBezTo>
                  <a:pt x="14518" y="3731"/>
                  <a:pt x="14695" y="3731"/>
                  <a:pt x="14695" y="3731"/>
                </a:cubicBezTo>
                <a:cubicBezTo>
                  <a:pt x="14695" y="3535"/>
                  <a:pt x="14872" y="3535"/>
                  <a:pt x="14872" y="3338"/>
                </a:cubicBezTo>
                <a:cubicBezTo>
                  <a:pt x="14872" y="3338"/>
                  <a:pt x="14695" y="3142"/>
                  <a:pt x="14695" y="3142"/>
                </a:cubicBezTo>
                <a:cubicBezTo>
                  <a:pt x="14695" y="3142"/>
                  <a:pt x="14518" y="2945"/>
                  <a:pt x="14518" y="2945"/>
                </a:cubicBezTo>
                <a:cubicBezTo>
                  <a:pt x="14341" y="2945"/>
                  <a:pt x="14341" y="3142"/>
                  <a:pt x="14164" y="3142"/>
                </a:cubicBezTo>
                <a:cubicBezTo>
                  <a:pt x="14164" y="3142"/>
                  <a:pt x="14164" y="3338"/>
                  <a:pt x="14164" y="3338"/>
                </a:cubicBezTo>
                <a:cubicBezTo>
                  <a:pt x="14164" y="3535"/>
                  <a:pt x="14164" y="3535"/>
                  <a:pt x="14164" y="3731"/>
                </a:cubicBezTo>
                <a:cubicBezTo>
                  <a:pt x="14341" y="3731"/>
                  <a:pt x="14341" y="3731"/>
                  <a:pt x="14518" y="3731"/>
                </a:cubicBezTo>
                <a:close/>
                <a:moveTo>
                  <a:pt x="14518" y="2356"/>
                </a:moveTo>
                <a:cubicBezTo>
                  <a:pt x="14518" y="2356"/>
                  <a:pt x="14695" y="2160"/>
                  <a:pt x="14695" y="2160"/>
                </a:cubicBezTo>
                <a:cubicBezTo>
                  <a:pt x="14695" y="2160"/>
                  <a:pt x="14872" y="1964"/>
                  <a:pt x="14872" y="1964"/>
                </a:cubicBezTo>
                <a:cubicBezTo>
                  <a:pt x="14872" y="1767"/>
                  <a:pt x="14695" y="1767"/>
                  <a:pt x="14695" y="1571"/>
                </a:cubicBezTo>
                <a:cubicBezTo>
                  <a:pt x="14695" y="1571"/>
                  <a:pt x="14518" y="1571"/>
                  <a:pt x="14518" y="1571"/>
                </a:cubicBezTo>
                <a:cubicBezTo>
                  <a:pt x="14341" y="1571"/>
                  <a:pt x="14341" y="1571"/>
                  <a:pt x="14164" y="1571"/>
                </a:cubicBezTo>
                <a:cubicBezTo>
                  <a:pt x="14164" y="1767"/>
                  <a:pt x="14164" y="1767"/>
                  <a:pt x="14164" y="1964"/>
                </a:cubicBezTo>
                <a:cubicBezTo>
                  <a:pt x="14164" y="1964"/>
                  <a:pt x="14164" y="2160"/>
                  <a:pt x="14164" y="2160"/>
                </a:cubicBezTo>
                <a:cubicBezTo>
                  <a:pt x="14341" y="2160"/>
                  <a:pt x="14341" y="2356"/>
                  <a:pt x="14518" y="2356"/>
                </a:cubicBezTo>
                <a:close/>
                <a:moveTo>
                  <a:pt x="14518" y="785"/>
                </a:moveTo>
                <a:cubicBezTo>
                  <a:pt x="14518" y="785"/>
                  <a:pt x="14695" y="785"/>
                  <a:pt x="14695" y="785"/>
                </a:cubicBezTo>
                <a:cubicBezTo>
                  <a:pt x="14695" y="589"/>
                  <a:pt x="14872" y="589"/>
                  <a:pt x="14872" y="393"/>
                </a:cubicBezTo>
                <a:cubicBezTo>
                  <a:pt x="14872" y="393"/>
                  <a:pt x="14695" y="196"/>
                  <a:pt x="14695" y="196"/>
                </a:cubicBezTo>
                <a:cubicBezTo>
                  <a:pt x="14695" y="0"/>
                  <a:pt x="14518" y="0"/>
                  <a:pt x="14518" y="0"/>
                </a:cubicBezTo>
                <a:cubicBezTo>
                  <a:pt x="14341" y="0"/>
                  <a:pt x="14341" y="0"/>
                  <a:pt x="14164" y="196"/>
                </a:cubicBezTo>
                <a:cubicBezTo>
                  <a:pt x="14164" y="196"/>
                  <a:pt x="14164" y="393"/>
                  <a:pt x="14164" y="393"/>
                </a:cubicBezTo>
                <a:cubicBezTo>
                  <a:pt x="14164" y="589"/>
                  <a:pt x="14164" y="589"/>
                  <a:pt x="14164" y="785"/>
                </a:cubicBezTo>
                <a:cubicBezTo>
                  <a:pt x="14341" y="785"/>
                  <a:pt x="14341" y="785"/>
                  <a:pt x="14518" y="785"/>
                </a:cubicBezTo>
                <a:close/>
                <a:moveTo>
                  <a:pt x="14518" y="14924"/>
                </a:moveTo>
                <a:cubicBezTo>
                  <a:pt x="14341" y="14924"/>
                  <a:pt x="14341" y="14924"/>
                  <a:pt x="14164" y="15120"/>
                </a:cubicBezTo>
                <a:cubicBezTo>
                  <a:pt x="14164" y="15120"/>
                  <a:pt x="14164" y="15316"/>
                  <a:pt x="14164" y="15316"/>
                </a:cubicBezTo>
                <a:cubicBezTo>
                  <a:pt x="14164" y="15513"/>
                  <a:pt x="14164" y="15513"/>
                  <a:pt x="14164" y="15513"/>
                </a:cubicBezTo>
                <a:cubicBezTo>
                  <a:pt x="14341" y="15709"/>
                  <a:pt x="14341" y="15709"/>
                  <a:pt x="14518" y="15709"/>
                </a:cubicBezTo>
                <a:cubicBezTo>
                  <a:pt x="14518" y="15709"/>
                  <a:pt x="14695" y="15709"/>
                  <a:pt x="14695" y="15513"/>
                </a:cubicBezTo>
                <a:cubicBezTo>
                  <a:pt x="14695" y="15513"/>
                  <a:pt x="14872" y="15513"/>
                  <a:pt x="14872" y="15316"/>
                </a:cubicBezTo>
                <a:cubicBezTo>
                  <a:pt x="14872" y="15316"/>
                  <a:pt x="14695" y="15120"/>
                  <a:pt x="14695" y="15120"/>
                </a:cubicBezTo>
                <a:cubicBezTo>
                  <a:pt x="14695" y="14924"/>
                  <a:pt x="14518" y="14924"/>
                  <a:pt x="14518" y="14924"/>
                </a:cubicBezTo>
                <a:close/>
                <a:moveTo>
                  <a:pt x="14518" y="13549"/>
                </a:moveTo>
                <a:cubicBezTo>
                  <a:pt x="14341" y="13549"/>
                  <a:pt x="14341" y="13549"/>
                  <a:pt x="14164" y="13549"/>
                </a:cubicBezTo>
                <a:cubicBezTo>
                  <a:pt x="14164" y="13745"/>
                  <a:pt x="14164" y="13745"/>
                  <a:pt x="14164" y="13942"/>
                </a:cubicBezTo>
                <a:cubicBezTo>
                  <a:pt x="14164" y="13942"/>
                  <a:pt x="14164" y="13942"/>
                  <a:pt x="14164" y="14138"/>
                </a:cubicBezTo>
                <a:cubicBezTo>
                  <a:pt x="14341" y="14138"/>
                  <a:pt x="14341" y="14138"/>
                  <a:pt x="14518" y="14138"/>
                </a:cubicBezTo>
                <a:cubicBezTo>
                  <a:pt x="14518" y="14138"/>
                  <a:pt x="14695" y="14138"/>
                  <a:pt x="14695" y="14138"/>
                </a:cubicBezTo>
                <a:cubicBezTo>
                  <a:pt x="14695" y="13942"/>
                  <a:pt x="14872" y="13942"/>
                  <a:pt x="14872" y="13942"/>
                </a:cubicBezTo>
                <a:cubicBezTo>
                  <a:pt x="14872" y="13745"/>
                  <a:pt x="14695" y="13745"/>
                  <a:pt x="14695" y="13549"/>
                </a:cubicBezTo>
                <a:cubicBezTo>
                  <a:pt x="14695" y="13549"/>
                  <a:pt x="14518" y="13549"/>
                  <a:pt x="14518" y="13549"/>
                </a:cubicBezTo>
                <a:close/>
                <a:moveTo>
                  <a:pt x="14518" y="11978"/>
                </a:moveTo>
                <a:cubicBezTo>
                  <a:pt x="14341" y="11978"/>
                  <a:pt x="14341" y="11978"/>
                  <a:pt x="14164" y="12175"/>
                </a:cubicBezTo>
                <a:cubicBezTo>
                  <a:pt x="14164" y="12175"/>
                  <a:pt x="14164" y="12175"/>
                  <a:pt x="14164" y="12371"/>
                </a:cubicBezTo>
                <a:cubicBezTo>
                  <a:pt x="14164" y="12371"/>
                  <a:pt x="14164" y="12567"/>
                  <a:pt x="14164" y="12567"/>
                </a:cubicBezTo>
                <a:cubicBezTo>
                  <a:pt x="14341" y="12764"/>
                  <a:pt x="14341" y="12764"/>
                  <a:pt x="14518" y="12764"/>
                </a:cubicBezTo>
                <a:cubicBezTo>
                  <a:pt x="14518" y="12764"/>
                  <a:pt x="14695" y="12764"/>
                  <a:pt x="14695" y="12567"/>
                </a:cubicBezTo>
                <a:cubicBezTo>
                  <a:pt x="14695" y="12567"/>
                  <a:pt x="14872" y="12371"/>
                  <a:pt x="14872" y="12371"/>
                </a:cubicBezTo>
                <a:cubicBezTo>
                  <a:pt x="14872" y="12175"/>
                  <a:pt x="14695" y="12175"/>
                  <a:pt x="14695" y="12175"/>
                </a:cubicBezTo>
                <a:cubicBezTo>
                  <a:pt x="14695" y="11978"/>
                  <a:pt x="14518" y="11978"/>
                  <a:pt x="14518" y="11978"/>
                </a:cubicBezTo>
                <a:close/>
                <a:moveTo>
                  <a:pt x="14518" y="10407"/>
                </a:moveTo>
                <a:cubicBezTo>
                  <a:pt x="14341" y="10407"/>
                  <a:pt x="14341" y="10604"/>
                  <a:pt x="14164" y="10604"/>
                </a:cubicBezTo>
                <a:cubicBezTo>
                  <a:pt x="14164" y="10604"/>
                  <a:pt x="14164" y="10800"/>
                  <a:pt x="14164" y="10800"/>
                </a:cubicBezTo>
                <a:cubicBezTo>
                  <a:pt x="14164" y="10996"/>
                  <a:pt x="14164" y="10996"/>
                  <a:pt x="14164" y="11193"/>
                </a:cubicBezTo>
                <a:cubicBezTo>
                  <a:pt x="14341" y="11193"/>
                  <a:pt x="14341" y="11193"/>
                  <a:pt x="14518" y="11193"/>
                </a:cubicBezTo>
                <a:cubicBezTo>
                  <a:pt x="14518" y="11193"/>
                  <a:pt x="14695" y="11193"/>
                  <a:pt x="14695" y="11193"/>
                </a:cubicBezTo>
                <a:cubicBezTo>
                  <a:pt x="14695" y="10996"/>
                  <a:pt x="14872" y="10996"/>
                  <a:pt x="14872" y="10800"/>
                </a:cubicBezTo>
                <a:cubicBezTo>
                  <a:pt x="14872" y="10800"/>
                  <a:pt x="14695" y="10604"/>
                  <a:pt x="14695" y="10604"/>
                </a:cubicBezTo>
                <a:cubicBezTo>
                  <a:pt x="14695" y="10604"/>
                  <a:pt x="14518" y="10407"/>
                  <a:pt x="14518" y="10407"/>
                </a:cubicBezTo>
                <a:close/>
                <a:moveTo>
                  <a:pt x="14518" y="21011"/>
                </a:moveTo>
                <a:cubicBezTo>
                  <a:pt x="14341" y="21011"/>
                  <a:pt x="14341" y="21011"/>
                  <a:pt x="14164" y="21011"/>
                </a:cubicBezTo>
                <a:cubicBezTo>
                  <a:pt x="14164" y="21011"/>
                  <a:pt x="14164" y="21207"/>
                  <a:pt x="14164" y="21207"/>
                </a:cubicBezTo>
                <a:cubicBezTo>
                  <a:pt x="14164" y="21404"/>
                  <a:pt x="14164" y="21404"/>
                  <a:pt x="14164" y="21600"/>
                </a:cubicBezTo>
                <a:cubicBezTo>
                  <a:pt x="14341" y="21600"/>
                  <a:pt x="14341" y="21600"/>
                  <a:pt x="14518" y="21600"/>
                </a:cubicBezTo>
                <a:cubicBezTo>
                  <a:pt x="14518" y="21600"/>
                  <a:pt x="14695" y="21600"/>
                  <a:pt x="14695" y="21600"/>
                </a:cubicBezTo>
                <a:cubicBezTo>
                  <a:pt x="14695" y="21404"/>
                  <a:pt x="14872" y="21404"/>
                  <a:pt x="14872" y="21207"/>
                </a:cubicBezTo>
                <a:cubicBezTo>
                  <a:pt x="14872" y="21207"/>
                  <a:pt x="14695" y="21011"/>
                  <a:pt x="14695" y="21011"/>
                </a:cubicBezTo>
                <a:cubicBezTo>
                  <a:pt x="14695" y="21011"/>
                  <a:pt x="14518" y="21011"/>
                  <a:pt x="14518" y="21011"/>
                </a:cubicBezTo>
                <a:close/>
                <a:moveTo>
                  <a:pt x="14518" y="19440"/>
                </a:moveTo>
                <a:cubicBezTo>
                  <a:pt x="14341" y="19440"/>
                  <a:pt x="14341" y="19440"/>
                  <a:pt x="14164" y="19636"/>
                </a:cubicBezTo>
                <a:cubicBezTo>
                  <a:pt x="14164" y="19636"/>
                  <a:pt x="14164" y="19636"/>
                  <a:pt x="14164" y="19833"/>
                </a:cubicBezTo>
                <a:cubicBezTo>
                  <a:pt x="14164" y="19833"/>
                  <a:pt x="14164" y="20029"/>
                  <a:pt x="14164" y="20029"/>
                </a:cubicBezTo>
                <a:cubicBezTo>
                  <a:pt x="14341" y="20225"/>
                  <a:pt x="14341" y="20225"/>
                  <a:pt x="14518" y="20225"/>
                </a:cubicBezTo>
                <a:cubicBezTo>
                  <a:pt x="14518" y="20225"/>
                  <a:pt x="14695" y="20225"/>
                  <a:pt x="14695" y="20029"/>
                </a:cubicBezTo>
                <a:cubicBezTo>
                  <a:pt x="14695" y="20029"/>
                  <a:pt x="14872" y="19833"/>
                  <a:pt x="14872" y="19833"/>
                </a:cubicBezTo>
                <a:cubicBezTo>
                  <a:pt x="14872" y="19636"/>
                  <a:pt x="14695" y="19636"/>
                  <a:pt x="14695" y="19636"/>
                </a:cubicBezTo>
                <a:cubicBezTo>
                  <a:pt x="14695" y="19440"/>
                  <a:pt x="14518" y="19440"/>
                  <a:pt x="14518" y="19440"/>
                </a:cubicBezTo>
                <a:close/>
                <a:moveTo>
                  <a:pt x="14518" y="17869"/>
                </a:moveTo>
                <a:cubicBezTo>
                  <a:pt x="14341" y="17869"/>
                  <a:pt x="14341" y="18065"/>
                  <a:pt x="14164" y="18065"/>
                </a:cubicBezTo>
                <a:cubicBezTo>
                  <a:pt x="14164" y="18065"/>
                  <a:pt x="14164" y="18262"/>
                  <a:pt x="14164" y="18262"/>
                </a:cubicBezTo>
                <a:cubicBezTo>
                  <a:pt x="14164" y="18458"/>
                  <a:pt x="14164" y="18458"/>
                  <a:pt x="14164" y="18655"/>
                </a:cubicBezTo>
                <a:cubicBezTo>
                  <a:pt x="14341" y="18655"/>
                  <a:pt x="14341" y="18655"/>
                  <a:pt x="14518" y="18655"/>
                </a:cubicBezTo>
                <a:cubicBezTo>
                  <a:pt x="14518" y="18655"/>
                  <a:pt x="14695" y="18655"/>
                  <a:pt x="14695" y="18655"/>
                </a:cubicBezTo>
                <a:cubicBezTo>
                  <a:pt x="14695" y="18458"/>
                  <a:pt x="14872" y="18458"/>
                  <a:pt x="14872" y="18262"/>
                </a:cubicBezTo>
                <a:cubicBezTo>
                  <a:pt x="14872" y="18262"/>
                  <a:pt x="14695" y="18065"/>
                  <a:pt x="14695" y="18065"/>
                </a:cubicBezTo>
                <a:cubicBezTo>
                  <a:pt x="14695" y="18065"/>
                  <a:pt x="14518" y="17869"/>
                  <a:pt x="14518" y="17869"/>
                </a:cubicBezTo>
                <a:close/>
                <a:moveTo>
                  <a:pt x="14518" y="16495"/>
                </a:moveTo>
                <a:cubicBezTo>
                  <a:pt x="14341" y="16495"/>
                  <a:pt x="14341" y="16495"/>
                  <a:pt x="14164" y="16495"/>
                </a:cubicBezTo>
                <a:cubicBezTo>
                  <a:pt x="14164" y="16691"/>
                  <a:pt x="14164" y="16691"/>
                  <a:pt x="14164" y="16887"/>
                </a:cubicBezTo>
                <a:cubicBezTo>
                  <a:pt x="14164" y="16887"/>
                  <a:pt x="14164" y="17084"/>
                  <a:pt x="14164" y="17084"/>
                </a:cubicBezTo>
                <a:cubicBezTo>
                  <a:pt x="14341" y="17084"/>
                  <a:pt x="14341" y="17280"/>
                  <a:pt x="14518" y="17280"/>
                </a:cubicBezTo>
                <a:cubicBezTo>
                  <a:pt x="14518" y="17280"/>
                  <a:pt x="14695" y="17084"/>
                  <a:pt x="14695" y="17084"/>
                </a:cubicBezTo>
                <a:cubicBezTo>
                  <a:pt x="14695" y="17084"/>
                  <a:pt x="14872" y="16887"/>
                  <a:pt x="14872" y="16887"/>
                </a:cubicBezTo>
                <a:cubicBezTo>
                  <a:pt x="14872" y="16691"/>
                  <a:pt x="14695" y="16691"/>
                  <a:pt x="14695" y="16495"/>
                </a:cubicBezTo>
                <a:cubicBezTo>
                  <a:pt x="14695" y="16495"/>
                  <a:pt x="14518" y="16495"/>
                  <a:pt x="14518" y="16495"/>
                </a:cubicBezTo>
                <a:close/>
              </a:path>
            </a:pathLst>
          </a:custGeom>
          <a:solidFill>
            <a:srgbClr val="FFFFFF"/>
          </a:solidFill>
          <a:ln w="12700">
            <a:miter lim="400000"/>
          </a:ln>
        </p:spPr>
        <p:txBody>
          <a:bodyPr lIns="121919" tIns="121919" rIns="121919" bIns="121919"/>
          <a:lstStyle/>
          <a:p>
            <a:endParaRPr dirty="0"/>
          </a:p>
        </p:txBody>
      </p:sp>
      <p:sp>
        <p:nvSpPr>
          <p:cNvPr id="213" name="Oval 26">
            <a:extLst>
              <a:ext uri="{FF2B5EF4-FFF2-40B4-BE49-F238E27FC236}">
                <a16:creationId xmlns:a16="http://schemas.microsoft.com/office/drawing/2014/main" id="{89630E00-42CF-3F13-DDCF-1EAE7E35EB20}"/>
              </a:ext>
            </a:extLst>
          </p:cNvPr>
          <p:cNvSpPr>
            <a:spLocks noChangeAspect="1"/>
          </p:cNvSpPr>
          <p:nvPr/>
        </p:nvSpPr>
        <p:spPr>
          <a:xfrm rot="8741889">
            <a:off x="13490822" y="5869166"/>
            <a:ext cx="1294205" cy="391502"/>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sp>
        <p:nvSpPr>
          <p:cNvPr id="189" name="Shape">
            <a:extLst>
              <a:ext uri="{FF2B5EF4-FFF2-40B4-BE49-F238E27FC236}">
                <a16:creationId xmlns:a16="http://schemas.microsoft.com/office/drawing/2014/main" id="{47BC45A5-BF64-ACFA-3FE7-0782F1F48A48}"/>
              </a:ext>
            </a:extLst>
          </p:cNvPr>
          <p:cNvSpPr/>
          <p:nvPr/>
        </p:nvSpPr>
        <p:spPr>
          <a:xfrm>
            <a:off x="10527373" y="7417942"/>
            <a:ext cx="618068" cy="96096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72" y="0"/>
                  <a:pt x="0" y="3086"/>
                  <a:pt x="0" y="6983"/>
                </a:cubicBezTo>
                <a:cubicBezTo>
                  <a:pt x="0" y="9420"/>
                  <a:pt x="2009" y="11693"/>
                  <a:pt x="5274" y="12992"/>
                </a:cubicBezTo>
                <a:cubicBezTo>
                  <a:pt x="5274" y="13967"/>
                  <a:pt x="5274" y="13967"/>
                  <a:pt x="5274" y="13967"/>
                </a:cubicBezTo>
                <a:cubicBezTo>
                  <a:pt x="5274" y="14617"/>
                  <a:pt x="6279" y="15266"/>
                  <a:pt x="7535" y="15266"/>
                </a:cubicBezTo>
                <a:cubicBezTo>
                  <a:pt x="14316" y="15266"/>
                  <a:pt x="14316" y="15266"/>
                  <a:pt x="14316" y="15266"/>
                </a:cubicBezTo>
                <a:cubicBezTo>
                  <a:pt x="15572" y="15266"/>
                  <a:pt x="16577" y="14617"/>
                  <a:pt x="16577" y="13967"/>
                </a:cubicBezTo>
                <a:cubicBezTo>
                  <a:pt x="16577" y="12992"/>
                  <a:pt x="16577" y="12992"/>
                  <a:pt x="16577" y="12992"/>
                </a:cubicBezTo>
                <a:cubicBezTo>
                  <a:pt x="19591" y="11693"/>
                  <a:pt x="21600" y="9420"/>
                  <a:pt x="21600" y="6983"/>
                </a:cubicBezTo>
                <a:cubicBezTo>
                  <a:pt x="21600" y="3086"/>
                  <a:pt x="16828" y="0"/>
                  <a:pt x="10800" y="0"/>
                </a:cubicBezTo>
                <a:close/>
                <a:moveTo>
                  <a:pt x="14819" y="11856"/>
                </a:moveTo>
                <a:cubicBezTo>
                  <a:pt x="14316" y="12018"/>
                  <a:pt x="14316" y="12180"/>
                  <a:pt x="14316" y="12505"/>
                </a:cubicBezTo>
                <a:cubicBezTo>
                  <a:pt x="14316" y="13805"/>
                  <a:pt x="14316" y="13805"/>
                  <a:pt x="14316" y="13805"/>
                </a:cubicBezTo>
                <a:cubicBezTo>
                  <a:pt x="12056" y="13805"/>
                  <a:pt x="12056" y="13805"/>
                  <a:pt x="12056" y="13805"/>
                </a:cubicBezTo>
                <a:cubicBezTo>
                  <a:pt x="12056" y="9582"/>
                  <a:pt x="12056" y="9582"/>
                  <a:pt x="12056" y="9582"/>
                </a:cubicBezTo>
                <a:cubicBezTo>
                  <a:pt x="15070" y="7471"/>
                  <a:pt x="15070" y="7471"/>
                  <a:pt x="15070" y="7471"/>
                </a:cubicBezTo>
                <a:cubicBezTo>
                  <a:pt x="15572" y="7308"/>
                  <a:pt x="15572" y="6821"/>
                  <a:pt x="15070" y="6496"/>
                </a:cubicBezTo>
                <a:cubicBezTo>
                  <a:pt x="14819" y="6171"/>
                  <a:pt x="14065" y="6171"/>
                  <a:pt x="13563" y="6496"/>
                </a:cubicBezTo>
                <a:cubicBezTo>
                  <a:pt x="10800" y="8283"/>
                  <a:pt x="10800" y="8283"/>
                  <a:pt x="10800" y="8283"/>
                </a:cubicBezTo>
                <a:cubicBezTo>
                  <a:pt x="8037" y="6496"/>
                  <a:pt x="8037" y="6496"/>
                  <a:pt x="8037" y="6496"/>
                </a:cubicBezTo>
                <a:cubicBezTo>
                  <a:pt x="7535" y="6171"/>
                  <a:pt x="7033" y="6171"/>
                  <a:pt x="6530" y="6496"/>
                </a:cubicBezTo>
                <a:cubicBezTo>
                  <a:pt x="6028" y="6821"/>
                  <a:pt x="6028" y="7308"/>
                  <a:pt x="6530" y="7471"/>
                </a:cubicBezTo>
                <a:cubicBezTo>
                  <a:pt x="9795" y="9582"/>
                  <a:pt x="9795" y="9582"/>
                  <a:pt x="9795" y="9582"/>
                </a:cubicBezTo>
                <a:cubicBezTo>
                  <a:pt x="9795" y="13805"/>
                  <a:pt x="9795" y="13805"/>
                  <a:pt x="9795" y="13805"/>
                </a:cubicBezTo>
                <a:cubicBezTo>
                  <a:pt x="7535" y="13805"/>
                  <a:pt x="7535" y="13805"/>
                  <a:pt x="7535" y="13805"/>
                </a:cubicBezTo>
                <a:cubicBezTo>
                  <a:pt x="7535" y="12505"/>
                  <a:pt x="7535" y="12505"/>
                  <a:pt x="7535" y="12505"/>
                </a:cubicBezTo>
                <a:cubicBezTo>
                  <a:pt x="7535" y="12180"/>
                  <a:pt x="7284" y="12018"/>
                  <a:pt x="6781" y="11856"/>
                </a:cubicBezTo>
                <a:cubicBezTo>
                  <a:pt x="4019" y="10881"/>
                  <a:pt x="2260" y="9095"/>
                  <a:pt x="2260" y="6983"/>
                </a:cubicBezTo>
                <a:cubicBezTo>
                  <a:pt x="2260" y="3898"/>
                  <a:pt x="6028" y="1299"/>
                  <a:pt x="10800" y="1299"/>
                </a:cubicBezTo>
                <a:cubicBezTo>
                  <a:pt x="15572" y="1299"/>
                  <a:pt x="19340" y="3898"/>
                  <a:pt x="19340" y="6983"/>
                </a:cubicBezTo>
                <a:cubicBezTo>
                  <a:pt x="19340" y="9095"/>
                  <a:pt x="17581" y="10881"/>
                  <a:pt x="14819" y="11856"/>
                </a:cubicBezTo>
                <a:close/>
                <a:moveTo>
                  <a:pt x="14819" y="18352"/>
                </a:moveTo>
                <a:cubicBezTo>
                  <a:pt x="7033" y="18352"/>
                  <a:pt x="7033" y="18352"/>
                  <a:pt x="7033" y="18352"/>
                </a:cubicBezTo>
                <a:cubicBezTo>
                  <a:pt x="6279" y="18352"/>
                  <a:pt x="5777" y="18677"/>
                  <a:pt x="5777" y="19002"/>
                </a:cubicBezTo>
                <a:cubicBezTo>
                  <a:pt x="5777" y="19326"/>
                  <a:pt x="6279" y="19651"/>
                  <a:pt x="7033" y="19651"/>
                </a:cubicBezTo>
                <a:cubicBezTo>
                  <a:pt x="8540" y="19651"/>
                  <a:pt x="8540" y="19651"/>
                  <a:pt x="8540" y="19651"/>
                </a:cubicBezTo>
                <a:cubicBezTo>
                  <a:pt x="8540" y="20138"/>
                  <a:pt x="8540" y="20138"/>
                  <a:pt x="8540" y="20138"/>
                </a:cubicBezTo>
                <a:cubicBezTo>
                  <a:pt x="8540" y="20950"/>
                  <a:pt x="9544" y="21600"/>
                  <a:pt x="10800" y="21600"/>
                </a:cubicBezTo>
                <a:cubicBezTo>
                  <a:pt x="12056" y="21600"/>
                  <a:pt x="13312" y="20950"/>
                  <a:pt x="13312" y="20138"/>
                </a:cubicBezTo>
                <a:cubicBezTo>
                  <a:pt x="13312" y="19651"/>
                  <a:pt x="13312" y="19651"/>
                  <a:pt x="13312" y="19651"/>
                </a:cubicBezTo>
                <a:cubicBezTo>
                  <a:pt x="14819" y="19651"/>
                  <a:pt x="14819" y="19651"/>
                  <a:pt x="14819" y="19651"/>
                </a:cubicBezTo>
                <a:cubicBezTo>
                  <a:pt x="15321" y="19651"/>
                  <a:pt x="15823" y="19326"/>
                  <a:pt x="15823" y="19002"/>
                </a:cubicBezTo>
                <a:cubicBezTo>
                  <a:pt x="15823" y="18677"/>
                  <a:pt x="15321" y="18352"/>
                  <a:pt x="14819" y="18352"/>
                </a:cubicBezTo>
                <a:close/>
                <a:moveTo>
                  <a:pt x="14819" y="16078"/>
                </a:moveTo>
                <a:cubicBezTo>
                  <a:pt x="7033" y="16078"/>
                  <a:pt x="7033" y="16078"/>
                  <a:pt x="7033" y="16078"/>
                </a:cubicBezTo>
                <a:cubicBezTo>
                  <a:pt x="6279" y="16078"/>
                  <a:pt x="5777" y="16403"/>
                  <a:pt x="5777" y="16890"/>
                </a:cubicBezTo>
                <a:cubicBezTo>
                  <a:pt x="5777" y="17215"/>
                  <a:pt x="6279" y="17540"/>
                  <a:pt x="7033" y="17540"/>
                </a:cubicBezTo>
                <a:cubicBezTo>
                  <a:pt x="14819" y="17540"/>
                  <a:pt x="14819" y="17540"/>
                  <a:pt x="14819" y="17540"/>
                </a:cubicBezTo>
                <a:cubicBezTo>
                  <a:pt x="15321" y="17540"/>
                  <a:pt x="15823" y="17215"/>
                  <a:pt x="15823" y="16890"/>
                </a:cubicBezTo>
                <a:cubicBezTo>
                  <a:pt x="15823" y="16403"/>
                  <a:pt x="15321" y="16078"/>
                  <a:pt x="14819" y="16078"/>
                </a:cubicBezTo>
                <a:close/>
              </a:path>
            </a:pathLst>
          </a:custGeom>
          <a:solidFill>
            <a:srgbClr val="FFFFFF"/>
          </a:solidFill>
          <a:ln w="12700">
            <a:miter lim="400000"/>
          </a:ln>
        </p:spPr>
        <p:txBody>
          <a:bodyPr lIns="121919" tIns="121919" rIns="121919" bIns="121919"/>
          <a:lstStyle/>
          <a:p>
            <a:endParaRPr/>
          </a:p>
        </p:txBody>
      </p:sp>
      <p:sp>
        <p:nvSpPr>
          <p:cNvPr id="197" name="TextBox 17">
            <a:extLst>
              <a:ext uri="{FF2B5EF4-FFF2-40B4-BE49-F238E27FC236}">
                <a16:creationId xmlns:a16="http://schemas.microsoft.com/office/drawing/2014/main" id="{B31672A4-C559-874C-BB1C-B20E6F38F7A9}"/>
              </a:ext>
            </a:extLst>
          </p:cNvPr>
          <p:cNvSpPr txBox="1"/>
          <p:nvPr/>
        </p:nvSpPr>
        <p:spPr>
          <a:xfrm>
            <a:off x="12727522" y="3083503"/>
            <a:ext cx="2583003" cy="738664"/>
          </a:xfrm>
          <a:prstGeom prst="rect">
            <a:avLst/>
          </a:prstGeom>
        </p:spPr>
        <p:txBody>
          <a:bodyPr lIns="0" tIns="0" rIns="0" bIns="0" rtlCol="0" anchor="t">
            <a:spAutoFit/>
          </a:bodyPr>
          <a:lstStyle/>
          <a:p>
            <a:pPr algn="ctr"/>
            <a:r>
              <a:rPr lang="en-US" sz="2400" b="1" dirty="0">
                <a:solidFill>
                  <a:srgbClr val="F4F4F4"/>
                </a:solidFill>
                <a:latin typeface="Montserrat" pitchFamily="2" charset="77"/>
              </a:rPr>
              <a:t>Data Exploration</a:t>
            </a:r>
          </a:p>
        </p:txBody>
      </p:sp>
      <p:sp>
        <p:nvSpPr>
          <p:cNvPr id="158" name="Freeform 7">
            <a:extLst>
              <a:ext uri="{FF2B5EF4-FFF2-40B4-BE49-F238E27FC236}">
                <a16:creationId xmlns:a16="http://schemas.microsoft.com/office/drawing/2014/main" id="{1978876F-78DD-83C5-F216-411332AC4A9E}"/>
              </a:ext>
            </a:extLst>
          </p:cNvPr>
          <p:cNvSpPr>
            <a:spLocks noChangeAspect="1"/>
          </p:cNvSpPr>
          <p:nvPr/>
        </p:nvSpPr>
        <p:spPr>
          <a:xfrm>
            <a:off x="13088066" y="4459921"/>
            <a:ext cx="1081425" cy="2063372"/>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A2C2EA"/>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99" name="TextBox 17">
            <a:extLst>
              <a:ext uri="{FF2B5EF4-FFF2-40B4-BE49-F238E27FC236}">
                <a16:creationId xmlns:a16="http://schemas.microsoft.com/office/drawing/2014/main" id="{17EDB061-15CD-0548-EE57-9D1267C7D177}"/>
              </a:ext>
            </a:extLst>
          </p:cNvPr>
          <p:cNvSpPr txBox="1"/>
          <p:nvPr/>
        </p:nvSpPr>
        <p:spPr>
          <a:xfrm>
            <a:off x="15345052" y="4912788"/>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Analysis</a:t>
            </a:r>
          </a:p>
        </p:txBody>
      </p:sp>
      <p:sp>
        <p:nvSpPr>
          <p:cNvPr id="200" name="TextBox 17">
            <a:extLst>
              <a:ext uri="{FF2B5EF4-FFF2-40B4-BE49-F238E27FC236}">
                <a16:creationId xmlns:a16="http://schemas.microsoft.com/office/drawing/2014/main" id="{AD51B4E4-2420-9468-19B1-C506588F8817}"/>
              </a:ext>
            </a:extLst>
          </p:cNvPr>
          <p:cNvSpPr txBox="1"/>
          <p:nvPr/>
        </p:nvSpPr>
        <p:spPr>
          <a:xfrm>
            <a:off x="11590197" y="8249999"/>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Validation</a:t>
            </a:r>
          </a:p>
        </p:txBody>
      </p:sp>
      <p:sp>
        <p:nvSpPr>
          <p:cNvPr id="201" name="TextBox 17">
            <a:extLst>
              <a:ext uri="{FF2B5EF4-FFF2-40B4-BE49-F238E27FC236}">
                <a16:creationId xmlns:a16="http://schemas.microsoft.com/office/drawing/2014/main" id="{F334F0FA-E024-896C-7FCE-D2CFD518843D}"/>
              </a:ext>
            </a:extLst>
          </p:cNvPr>
          <p:cNvSpPr txBox="1"/>
          <p:nvPr/>
        </p:nvSpPr>
        <p:spPr>
          <a:xfrm>
            <a:off x="8748699" y="6418424"/>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Hypothesis</a:t>
            </a:r>
          </a:p>
        </p:txBody>
      </p:sp>
      <p:sp>
        <p:nvSpPr>
          <p:cNvPr id="204" name="TextBox 17">
            <a:extLst>
              <a:ext uri="{FF2B5EF4-FFF2-40B4-BE49-F238E27FC236}">
                <a16:creationId xmlns:a16="http://schemas.microsoft.com/office/drawing/2014/main" id="{275DF65C-345F-1B7C-BA6D-A127E5BE52F0}"/>
              </a:ext>
            </a:extLst>
          </p:cNvPr>
          <p:cNvSpPr txBox="1"/>
          <p:nvPr/>
        </p:nvSpPr>
        <p:spPr>
          <a:xfrm>
            <a:off x="13245308" y="930631"/>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Data Collection</a:t>
            </a:r>
          </a:p>
        </p:txBody>
      </p:sp>
      <p:sp>
        <p:nvSpPr>
          <p:cNvPr id="209" name="Shape">
            <a:extLst>
              <a:ext uri="{FF2B5EF4-FFF2-40B4-BE49-F238E27FC236}">
                <a16:creationId xmlns:a16="http://schemas.microsoft.com/office/drawing/2014/main" id="{24A01866-42CF-B796-2A79-D48BA4FEE68A}"/>
              </a:ext>
            </a:extLst>
          </p:cNvPr>
          <p:cNvSpPr>
            <a:spLocks noChangeAspect="1"/>
          </p:cNvSpPr>
          <p:nvPr/>
        </p:nvSpPr>
        <p:spPr>
          <a:xfrm>
            <a:off x="15580564" y="5705915"/>
            <a:ext cx="907045" cy="753281"/>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solidFill>
          <a:ln w="12700">
            <a:miter lim="400000"/>
          </a:ln>
        </p:spPr>
        <p:txBody>
          <a:bodyPr lIns="121919" tIns="121919" rIns="121919" bIns="121919"/>
          <a:lstStyle/>
          <a:p>
            <a:endParaRPr/>
          </a:p>
        </p:txBody>
      </p:sp>
      <p:grpSp>
        <p:nvGrpSpPr>
          <p:cNvPr id="208" name="Group 207">
            <a:extLst>
              <a:ext uri="{FF2B5EF4-FFF2-40B4-BE49-F238E27FC236}">
                <a16:creationId xmlns:a16="http://schemas.microsoft.com/office/drawing/2014/main" id="{A910DA6C-C682-FF33-8478-98B43EFF5E37}"/>
              </a:ext>
            </a:extLst>
          </p:cNvPr>
          <p:cNvGrpSpPr>
            <a:grpSpLocks noChangeAspect="1"/>
          </p:cNvGrpSpPr>
          <p:nvPr/>
        </p:nvGrpSpPr>
        <p:grpSpPr>
          <a:xfrm>
            <a:off x="15100120" y="3034188"/>
            <a:ext cx="825680" cy="693459"/>
            <a:chOff x="6710246" y="3249725"/>
            <a:chExt cx="1284283" cy="1045836"/>
          </a:xfrm>
        </p:grpSpPr>
        <p:sp>
          <p:nvSpPr>
            <p:cNvPr id="206" name="Shape">
              <a:extLst>
                <a:ext uri="{FF2B5EF4-FFF2-40B4-BE49-F238E27FC236}">
                  <a16:creationId xmlns:a16="http://schemas.microsoft.com/office/drawing/2014/main" id="{814C39B1-DD3E-10F5-4115-8EDA8BB66C55}"/>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chemeClr val="bg1"/>
            </a:solidFill>
            <a:ln w="12700">
              <a:miter lim="400000"/>
            </a:ln>
          </p:spPr>
          <p:txBody>
            <a:bodyPr lIns="121919" tIns="121919" rIns="121919" bIns="121919"/>
            <a:lstStyle/>
            <a:p>
              <a:endParaRPr dirty="0"/>
            </a:p>
          </p:txBody>
        </p:sp>
        <p:sp>
          <p:nvSpPr>
            <p:cNvPr id="207" name="Shape">
              <a:extLst>
                <a:ext uri="{FF2B5EF4-FFF2-40B4-BE49-F238E27FC236}">
                  <a16:creationId xmlns:a16="http://schemas.microsoft.com/office/drawing/2014/main" id="{012FFE17-287C-63A0-B137-968617D88A00}"/>
                </a:ext>
              </a:extLst>
            </p:cNvPr>
            <p:cNvSpPr>
              <a:spLocks noChangeAspect="1"/>
            </p:cNvSpPr>
            <p:nvPr/>
          </p:nvSpPr>
          <p:spPr>
            <a:xfrm rot="1048511">
              <a:off x="7295222" y="3249725"/>
              <a:ext cx="699307" cy="699307"/>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chemeClr val="bg1"/>
            </a:solidFill>
            <a:ln w="12700">
              <a:miter lim="400000"/>
            </a:ln>
          </p:spPr>
          <p:txBody>
            <a:bodyPr lIns="121919" tIns="121919" rIns="121919" bIns="121919"/>
            <a:lstStyle/>
            <a:p>
              <a:endParaRPr dirty="0"/>
            </a:p>
          </p:txBody>
        </p:sp>
      </p:grpSp>
      <p:sp>
        <p:nvSpPr>
          <p:cNvPr id="214" name="Oval 26">
            <a:extLst>
              <a:ext uri="{FF2B5EF4-FFF2-40B4-BE49-F238E27FC236}">
                <a16:creationId xmlns:a16="http://schemas.microsoft.com/office/drawing/2014/main" id="{87E78064-DAAC-5639-ED88-515F508DB397}"/>
              </a:ext>
            </a:extLst>
          </p:cNvPr>
          <p:cNvSpPr>
            <a:spLocks noChangeAspect="1"/>
          </p:cNvSpPr>
          <p:nvPr/>
        </p:nvSpPr>
        <p:spPr>
          <a:xfrm rot="8741889">
            <a:off x="16245865" y="1756802"/>
            <a:ext cx="1358674" cy="411004"/>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sp>
        <p:nvSpPr>
          <p:cNvPr id="210" name="Freeform 7">
            <a:extLst>
              <a:ext uri="{FF2B5EF4-FFF2-40B4-BE49-F238E27FC236}">
                <a16:creationId xmlns:a16="http://schemas.microsoft.com/office/drawing/2014/main" id="{36FC7041-9D51-8480-426F-4BAD52A3A5B8}"/>
              </a:ext>
            </a:extLst>
          </p:cNvPr>
          <p:cNvSpPr>
            <a:spLocks noChangeAspect="1"/>
          </p:cNvSpPr>
          <p:nvPr/>
        </p:nvSpPr>
        <p:spPr>
          <a:xfrm>
            <a:off x="15928438" y="549220"/>
            <a:ext cx="970162" cy="1851080"/>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C0504D"/>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211" name="Shape">
            <a:extLst>
              <a:ext uri="{FF2B5EF4-FFF2-40B4-BE49-F238E27FC236}">
                <a16:creationId xmlns:a16="http://schemas.microsoft.com/office/drawing/2014/main" id="{CEA9A13D-7DC8-73F8-90F5-64123374497E}"/>
              </a:ext>
            </a:extLst>
          </p:cNvPr>
          <p:cNvSpPr>
            <a:spLocks noChangeAspect="1"/>
          </p:cNvSpPr>
          <p:nvPr/>
        </p:nvSpPr>
        <p:spPr>
          <a:xfrm>
            <a:off x="16105131" y="714866"/>
            <a:ext cx="606920" cy="542433"/>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chemeClr val="bg1"/>
          </a:solidFill>
          <a:ln w="12700">
            <a:miter lim="400000"/>
          </a:ln>
        </p:spPr>
        <p:txBody>
          <a:bodyPr lIns="121919" tIns="121919" rIns="121919" bIns="121919"/>
          <a:lstStyle/>
          <a:p>
            <a:endParaRPr/>
          </a:p>
        </p:txBody>
      </p:sp>
      <p:sp>
        <p:nvSpPr>
          <p:cNvPr id="212" name="TextBox 17">
            <a:extLst>
              <a:ext uri="{FF2B5EF4-FFF2-40B4-BE49-F238E27FC236}">
                <a16:creationId xmlns:a16="http://schemas.microsoft.com/office/drawing/2014/main" id="{5C345DCF-269C-DC06-3CCC-698DA4849607}"/>
              </a:ext>
            </a:extLst>
          </p:cNvPr>
          <p:cNvSpPr txBox="1"/>
          <p:nvPr/>
        </p:nvSpPr>
        <p:spPr>
          <a:xfrm>
            <a:off x="10210800" y="4425744"/>
            <a:ext cx="2583003" cy="738664"/>
          </a:xfrm>
          <a:prstGeom prst="rect">
            <a:avLst/>
          </a:prstGeom>
        </p:spPr>
        <p:txBody>
          <a:bodyPr lIns="0" tIns="0" rIns="0" bIns="0" rtlCol="0" anchor="t">
            <a:spAutoFit/>
          </a:bodyPr>
          <a:lstStyle/>
          <a:p>
            <a:pPr algn="ctr"/>
            <a:r>
              <a:rPr lang="en-US" sz="2400" b="1" dirty="0">
                <a:solidFill>
                  <a:srgbClr val="F4F4F4"/>
                </a:solidFill>
                <a:latin typeface="Montserrat" pitchFamily="2" charset="77"/>
              </a:rPr>
              <a:t>Cleaning &amp;</a:t>
            </a:r>
          </a:p>
          <a:p>
            <a:pPr algn="ctr"/>
            <a:r>
              <a:rPr lang="en-US" sz="2400" b="1" dirty="0">
                <a:solidFill>
                  <a:srgbClr val="F4F4F4"/>
                </a:solidFill>
                <a:latin typeface="Montserrat" pitchFamily="2" charset="77"/>
              </a:rPr>
              <a:t>Normalization</a:t>
            </a:r>
          </a:p>
        </p:txBody>
      </p:sp>
      <p:pic>
        <p:nvPicPr>
          <p:cNvPr id="216" name="Graphic 215" descr="Mop and bucket with solid fill">
            <a:extLst>
              <a:ext uri="{FF2B5EF4-FFF2-40B4-BE49-F238E27FC236}">
                <a16:creationId xmlns:a16="http://schemas.microsoft.com/office/drawing/2014/main" id="{F8273D0F-20D0-76E9-D4D3-E4CD9494D6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86333" y="4553369"/>
            <a:ext cx="783325" cy="783325"/>
          </a:xfrm>
          <a:prstGeom prst="rect">
            <a:avLst/>
          </a:prstGeom>
        </p:spPr>
      </p:pic>
      <p:pic>
        <p:nvPicPr>
          <p:cNvPr id="218" name="Picture 217" descr="A blue and black logo&#10;&#10;Description automatically generated">
            <a:extLst>
              <a:ext uri="{FF2B5EF4-FFF2-40B4-BE49-F238E27FC236}">
                <a16:creationId xmlns:a16="http://schemas.microsoft.com/office/drawing/2014/main" id="{63A477A1-F850-4B7A-33AE-FED0FA994A63}"/>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52400" y="9258300"/>
            <a:ext cx="762000" cy="9259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CB3E0E0-DB91-825A-68BF-57BF03817CE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58334" y="3390900"/>
            <a:ext cx="9747866" cy="6189120"/>
          </a:xfrm>
          <a:prstGeom prst="rect">
            <a:avLst/>
          </a:prstGeom>
        </p:spPr>
      </p:pic>
      <p:grpSp>
        <p:nvGrpSpPr>
          <p:cNvPr id="6" name="Group 3">
            <a:extLst>
              <a:ext uri="{FF2B5EF4-FFF2-40B4-BE49-F238E27FC236}">
                <a16:creationId xmlns:a16="http://schemas.microsoft.com/office/drawing/2014/main" id="{DDB35147-E20E-0CF4-3FA3-842058BFC120}"/>
              </a:ext>
            </a:extLst>
          </p:cNvPr>
          <p:cNvGrpSpPr/>
          <p:nvPr/>
        </p:nvGrpSpPr>
        <p:grpSpPr>
          <a:xfrm>
            <a:off x="0" y="1"/>
            <a:ext cx="939346" cy="10287000"/>
            <a:chOff x="0" y="0"/>
            <a:chExt cx="220314" cy="2861297"/>
          </a:xfrm>
        </p:grpSpPr>
        <p:sp>
          <p:nvSpPr>
            <p:cNvPr id="9" name="Freeform 4">
              <a:extLst>
                <a:ext uri="{FF2B5EF4-FFF2-40B4-BE49-F238E27FC236}">
                  <a16:creationId xmlns:a16="http://schemas.microsoft.com/office/drawing/2014/main" id="{69470F29-4923-1544-B4D5-B0C043991C1C}"/>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5">
              <a:extLst>
                <a:ext uri="{FF2B5EF4-FFF2-40B4-BE49-F238E27FC236}">
                  <a16:creationId xmlns:a16="http://schemas.microsoft.com/office/drawing/2014/main" id="{30B8175B-8A84-2D46-9A39-8AC425373407}"/>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2" name="Picture 11" descr="A blue and black logo&#10;&#10;Description automatically generated">
            <a:extLst>
              <a:ext uri="{FF2B5EF4-FFF2-40B4-BE49-F238E27FC236}">
                <a16:creationId xmlns:a16="http://schemas.microsoft.com/office/drawing/2014/main" id="{1E7ED8CD-76DC-61EF-5034-C39DF557EFE6}"/>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4" name="TextBox 8">
            <a:extLst>
              <a:ext uri="{FF2B5EF4-FFF2-40B4-BE49-F238E27FC236}">
                <a16:creationId xmlns:a16="http://schemas.microsoft.com/office/drawing/2014/main" id="{F114E79B-BD65-FE17-133B-DC17874777F1}"/>
              </a:ext>
            </a:extLst>
          </p:cNvPr>
          <p:cNvSpPr txBox="1"/>
          <p:nvPr/>
        </p:nvSpPr>
        <p:spPr>
          <a:xfrm>
            <a:off x="1758334" y="2287548"/>
            <a:ext cx="15698364" cy="521489"/>
          </a:xfrm>
          <a:prstGeom prst="rect">
            <a:avLst/>
          </a:prstGeom>
        </p:spPr>
        <p:txBody>
          <a:bodyPr lIns="0" tIns="0" rIns="0" bIns="0" rtlCol="0" anchor="t">
            <a:spAutoFit/>
          </a:bodyPr>
          <a:lstStyle/>
          <a:p>
            <a:pPr>
              <a:lnSpc>
                <a:spcPts val="4480"/>
              </a:lnSpc>
            </a:pPr>
            <a:r>
              <a:rPr lang="en-US" sz="2800" dirty="0">
                <a:solidFill>
                  <a:srgbClr val="404040"/>
                </a:solidFill>
                <a:latin typeface="Montserrat" pitchFamily="2" charset="77"/>
              </a:rPr>
              <a:t>What do you think is going on in this PCA?</a:t>
            </a:r>
          </a:p>
        </p:txBody>
      </p:sp>
      <p:sp>
        <p:nvSpPr>
          <p:cNvPr id="16" name="TextBox 7">
            <a:extLst>
              <a:ext uri="{FF2B5EF4-FFF2-40B4-BE49-F238E27FC236}">
                <a16:creationId xmlns:a16="http://schemas.microsoft.com/office/drawing/2014/main" id="{AA91E7F0-BFC7-EB08-2426-8A62BE8D198B}"/>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Tree>
    <p:extLst>
      <p:ext uri="{BB962C8B-B14F-4D97-AF65-F5344CB8AC3E}">
        <p14:creationId xmlns:p14="http://schemas.microsoft.com/office/powerpoint/2010/main" val="2069209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732755" y="2561229"/>
            <a:ext cx="15528250" cy="5097806"/>
          </a:xfrm>
          <a:prstGeom prst="rect">
            <a:avLst/>
          </a:prstGeom>
        </p:spPr>
        <p:txBody>
          <a:bodyPr wrap="square" lIns="0" tIns="0" rIns="0" bIns="0" rtlCol="0" anchor="t">
            <a:spAutoFit/>
          </a:bodyPr>
          <a:lstStyle/>
          <a:p>
            <a:pPr>
              <a:lnSpc>
                <a:spcPct val="150000"/>
              </a:lnSpc>
            </a:pPr>
            <a:r>
              <a:rPr lang="en-US" sz="2800" dirty="0">
                <a:solidFill>
                  <a:srgbClr val="404040"/>
                </a:solidFill>
                <a:latin typeface="Montserrat" pitchFamily="2" charset="77"/>
              </a:rPr>
              <a:t>In summary:</a:t>
            </a:r>
          </a:p>
          <a:p>
            <a:pPr marL="457200" indent="-457200">
              <a:lnSpc>
                <a:spcPct val="150000"/>
              </a:lnSpc>
              <a:buFont typeface="Arial" panose="020B0604020202020204" pitchFamily="34" charset="0"/>
              <a:buChar char="•"/>
            </a:pPr>
            <a:r>
              <a:rPr lang="en-US" sz="2800" dirty="0">
                <a:solidFill>
                  <a:srgbClr val="404040"/>
                </a:solidFill>
                <a:latin typeface="Montserrat" pitchFamily="2" charset="77"/>
              </a:rPr>
              <a:t>PCA is a linear</a:t>
            </a:r>
            <a:r>
              <a:rPr lang="en-US" sz="2800" b="1" dirty="0">
                <a:solidFill>
                  <a:srgbClr val="404040"/>
                </a:solidFill>
                <a:latin typeface="Montserrat" pitchFamily="2" charset="77"/>
              </a:rPr>
              <a:t> dimensionality reduction technique </a:t>
            </a:r>
          </a:p>
          <a:p>
            <a:pPr marL="457200" indent="-457200">
              <a:lnSpc>
                <a:spcPct val="150000"/>
              </a:lnSpc>
              <a:buFont typeface="Arial" panose="020B0604020202020204" pitchFamily="34" charset="0"/>
              <a:buChar char="•"/>
            </a:pPr>
            <a:r>
              <a:rPr lang="en-US" sz="2800" dirty="0">
                <a:solidFill>
                  <a:srgbClr val="404040"/>
                </a:solidFill>
                <a:latin typeface="Montserrat" pitchFamily="2" charset="77"/>
              </a:rPr>
              <a:t>We can see if there are clusters in the data</a:t>
            </a:r>
          </a:p>
          <a:p>
            <a:pPr marL="457200" indent="-457200">
              <a:lnSpc>
                <a:spcPct val="150000"/>
              </a:lnSpc>
              <a:buFont typeface="Arial" panose="020B0604020202020204" pitchFamily="34" charset="0"/>
              <a:buChar char="•"/>
            </a:pPr>
            <a:r>
              <a:rPr lang="en-US" sz="2800" dirty="0">
                <a:solidFill>
                  <a:srgbClr val="404040"/>
                </a:solidFill>
                <a:latin typeface="Montserrat" pitchFamily="2" charset="77"/>
              </a:rPr>
              <a:t>We can see whether these clusters correspond to a variable we are interested in</a:t>
            </a:r>
          </a:p>
          <a:p>
            <a:pPr marL="457200" indent="-457200">
              <a:lnSpc>
                <a:spcPct val="150000"/>
              </a:lnSpc>
              <a:buFont typeface="Arial" panose="020B0604020202020204" pitchFamily="34" charset="0"/>
              <a:buChar char="•"/>
            </a:pPr>
            <a:r>
              <a:rPr lang="en-US" sz="2800" dirty="0">
                <a:solidFill>
                  <a:srgbClr val="404040"/>
                </a:solidFill>
                <a:latin typeface="Montserrat" pitchFamily="2" charset="77"/>
              </a:rPr>
              <a:t>We can see if data points are outliers</a:t>
            </a:r>
          </a:p>
          <a:p>
            <a:pPr marL="457200" indent="-457200">
              <a:lnSpc>
                <a:spcPct val="150000"/>
              </a:lnSpc>
              <a:buFont typeface="Arial" panose="020B0604020202020204" pitchFamily="34" charset="0"/>
              <a:buChar char="•"/>
            </a:pPr>
            <a:r>
              <a:rPr lang="en-US" sz="2800" dirty="0">
                <a:solidFill>
                  <a:srgbClr val="404040"/>
                </a:solidFill>
                <a:latin typeface="Montserrat"/>
              </a:rPr>
              <a:t>We can see if data point behave strangely, i.e. if they are in the wrong cluster.</a:t>
            </a:r>
          </a:p>
          <a:p>
            <a:pPr marL="457200" indent="-457200">
              <a:lnSpc>
                <a:spcPct val="150000"/>
              </a:lnSpc>
              <a:buFont typeface="Arial" panose="020B0604020202020204" pitchFamily="34" charset="0"/>
              <a:buChar char="•"/>
            </a:pPr>
            <a:endParaRPr lang="en-US" sz="2800" dirty="0">
              <a:solidFill>
                <a:srgbClr val="404040"/>
              </a:solidFill>
              <a:latin typeface="Montserrat" pitchFamily="2" charset="77"/>
            </a:endParaRPr>
          </a:p>
          <a:p>
            <a:pPr>
              <a:lnSpc>
                <a:spcPct val="150000"/>
              </a:lnSpc>
            </a:pPr>
            <a:r>
              <a:rPr lang="en-US" sz="2800" b="1" dirty="0">
                <a:solidFill>
                  <a:srgbClr val="404040"/>
                </a:solidFill>
                <a:latin typeface="Montserrat" pitchFamily="2" charset="77"/>
              </a:rPr>
              <a:t>OBS: </a:t>
            </a:r>
            <a:r>
              <a:rPr lang="en-US" sz="2800" dirty="0">
                <a:solidFill>
                  <a:srgbClr val="404040"/>
                </a:solidFill>
                <a:latin typeface="Montserrat" pitchFamily="2" charset="77"/>
              </a:rPr>
              <a:t>PCA works only on numeric data! </a:t>
            </a:r>
          </a:p>
        </p:txBody>
      </p:sp>
      <p:grpSp>
        <p:nvGrpSpPr>
          <p:cNvPr id="6" name="Group 3">
            <a:extLst>
              <a:ext uri="{FF2B5EF4-FFF2-40B4-BE49-F238E27FC236}">
                <a16:creationId xmlns:a16="http://schemas.microsoft.com/office/drawing/2014/main" id="{74C82E6E-920A-3B06-DBE5-39A2FF410005}"/>
              </a:ext>
            </a:extLst>
          </p:cNvPr>
          <p:cNvGrpSpPr/>
          <p:nvPr/>
        </p:nvGrpSpPr>
        <p:grpSpPr>
          <a:xfrm>
            <a:off x="0" y="1"/>
            <a:ext cx="939346" cy="10287000"/>
            <a:chOff x="0" y="0"/>
            <a:chExt cx="220314" cy="2861297"/>
          </a:xfrm>
        </p:grpSpPr>
        <p:sp>
          <p:nvSpPr>
            <p:cNvPr id="9" name="Freeform 4">
              <a:extLst>
                <a:ext uri="{FF2B5EF4-FFF2-40B4-BE49-F238E27FC236}">
                  <a16:creationId xmlns:a16="http://schemas.microsoft.com/office/drawing/2014/main" id="{46544D59-916B-4EF1-B47E-D8F7881A4ED2}"/>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5">
              <a:extLst>
                <a:ext uri="{FF2B5EF4-FFF2-40B4-BE49-F238E27FC236}">
                  <a16:creationId xmlns:a16="http://schemas.microsoft.com/office/drawing/2014/main" id="{12F5A39D-9D17-1A47-CBDE-4B196A782103}"/>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1" name="Picture 10" descr="A blue and black logo&#10;&#10;Description automatically generated">
            <a:extLst>
              <a:ext uri="{FF2B5EF4-FFF2-40B4-BE49-F238E27FC236}">
                <a16:creationId xmlns:a16="http://schemas.microsoft.com/office/drawing/2014/main" id="{553E3F95-0295-4F0A-6E67-47311F30D14B}"/>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3" name="TextBox 7">
            <a:extLst>
              <a:ext uri="{FF2B5EF4-FFF2-40B4-BE49-F238E27FC236}">
                <a16:creationId xmlns:a16="http://schemas.microsoft.com/office/drawing/2014/main" id="{6F89FB62-F8C8-2B2F-C642-B4A150013379}"/>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Tree>
    <p:extLst>
      <p:ext uri="{BB962C8B-B14F-4D97-AF65-F5344CB8AC3E}">
        <p14:creationId xmlns:p14="http://schemas.microsoft.com/office/powerpoint/2010/main" val="1261164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42E22F-90C2-7011-FF39-F475EA1565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97215"/>
            <a:ext cx="6515100" cy="6515100"/>
          </a:xfrm>
          <a:prstGeom prst="rect">
            <a:avLst/>
          </a:prstGeom>
        </p:spPr>
      </p:pic>
      <p:sp>
        <p:nvSpPr>
          <p:cNvPr id="2" name="TextBox 1">
            <a:extLst>
              <a:ext uri="{FF2B5EF4-FFF2-40B4-BE49-F238E27FC236}">
                <a16:creationId xmlns:a16="http://schemas.microsoft.com/office/drawing/2014/main" id="{622EB82D-60EA-FBAC-8C7E-BDA1CADCE1ED}"/>
              </a:ext>
            </a:extLst>
          </p:cNvPr>
          <p:cNvSpPr txBox="1"/>
          <p:nvPr/>
        </p:nvSpPr>
        <p:spPr>
          <a:xfrm>
            <a:off x="10945090" y="3257550"/>
            <a:ext cx="5510851" cy="1969770"/>
          </a:xfrm>
          <a:prstGeom prst="rect">
            <a:avLst/>
          </a:prstGeom>
          <a:noFill/>
        </p:spPr>
        <p:txBody>
          <a:bodyPr wrap="square" rtlCol="0">
            <a:spAutoFit/>
          </a:bodyPr>
          <a:lstStyle/>
          <a:p>
            <a:pPr>
              <a:lnSpc>
                <a:spcPct val="150000"/>
              </a:lnSpc>
            </a:pPr>
            <a:r>
              <a:rPr lang="en-US" sz="3000" dirty="0">
                <a:latin typeface="Montserrat" pitchFamily="2" charset="77"/>
              </a:rPr>
              <a:t>Have you looked at a PCA before?</a:t>
            </a:r>
          </a:p>
          <a:p>
            <a:endParaRPr lang="en-US" sz="3200" b="1" dirty="0"/>
          </a:p>
        </p:txBody>
      </p:sp>
      <p:pic>
        <p:nvPicPr>
          <p:cNvPr id="3" name="Graphic 2" descr="Sailboat with solid fill">
            <a:extLst>
              <a:ext uri="{FF2B5EF4-FFF2-40B4-BE49-F238E27FC236}">
                <a16:creationId xmlns:a16="http://schemas.microsoft.com/office/drawing/2014/main" id="{4FF62C9E-37C7-CFD7-D4EA-A39D6A7F9A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1264730">
            <a:off x="332257" y="6009157"/>
            <a:ext cx="4343400" cy="4343400"/>
          </a:xfrm>
          <a:prstGeom prst="rect">
            <a:avLst/>
          </a:prstGeom>
        </p:spPr>
      </p:pic>
      <p:grpSp>
        <p:nvGrpSpPr>
          <p:cNvPr id="5" name="Group 4">
            <a:extLst>
              <a:ext uri="{FF2B5EF4-FFF2-40B4-BE49-F238E27FC236}">
                <a16:creationId xmlns:a16="http://schemas.microsoft.com/office/drawing/2014/main" id="{4D6B9A8F-BC79-E2D3-0C4C-13C49C4EE3D8}"/>
              </a:ext>
            </a:extLst>
          </p:cNvPr>
          <p:cNvGrpSpPr/>
          <p:nvPr/>
        </p:nvGrpSpPr>
        <p:grpSpPr>
          <a:xfrm>
            <a:off x="-152400" y="8953500"/>
            <a:ext cx="17373600" cy="1524000"/>
            <a:chOff x="-152400" y="8953500"/>
            <a:chExt cx="17373600" cy="1524000"/>
          </a:xfrm>
        </p:grpSpPr>
        <p:grpSp>
          <p:nvGrpSpPr>
            <p:cNvPr id="27" name="Group 26">
              <a:extLst>
                <a:ext uri="{FF2B5EF4-FFF2-40B4-BE49-F238E27FC236}">
                  <a16:creationId xmlns:a16="http://schemas.microsoft.com/office/drawing/2014/main" id="{589D889F-DAEA-C4B2-D552-F499188CA5E8}"/>
                </a:ext>
              </a:extLst>
            </p:cNvPr>
            <p:cNvGrpSpPr/>
            <p:nvPr/>
          </p:nvGrpSpPr>
          <p:grpSpPr>
            <a:xfrm>
              <a:off x="-1524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AA86BAEC-603C-4605-1F95-A30844BA45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024DEC06-B8F7-2AA7-E0FA-B241C921E6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97DB5D0E-38A4-F59E-C6ED-C4A346F9DC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8" name="Group 27">
              <a:extLst>
                <a:ext uri="{FF2B5EF4-FFF2-40B4-BE49-F238E27FC236}">
                  <a16:creationId xmlns:a16="http://schemas.microsoft.com/office/drawing/2014/main" id="{8FC51616-3CCE-3BAA-9BB2-3F2E1E5A5E37}"/>
                </a:ext>
              </a:extLst>
            </p:cNvPr>
            <p:cNvGrpSpPr/>
            <p:nvPr/>
          </p:nvGrpSpPr>
          <p:grpSpPr>
            <a:xfrm>
              <a:off x="3505200" y="8953500"/>
              <a:ext cx="3962400" cy="1524000"/>
              <a:chOff x="-152400" y="8953500"/>
              <a:chExt cx="3962400" cy="1524000"/>
            </a:xfrm>
          </p:grpSpPr>
          <p:pic>
            <p:nvPicPr>
              <p:cNvPr id="41" name="Graphic 40" descr="Wave with solid fill">
                <a:extLst>
                  <a:ext uri="{FF2B5EF4-FFF2-40B4-BE49-F238E27FC236}">
                    <a16:creationId xmlns:a16="http://schemas.microsoft.com/office/drawing/2014/main" id="{97F6EE73-E455-9357-C778-83613C5F14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46DA45A0-51BA-BD95-1D55-852E217CBC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8A17E531-AD02-1C8B-00BF-DAF7CD0CE2B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9" name="Group 28">
              <a:extLst>
                <a:ext uri="{FF2B5EF4-FFF2-40B4-BE49-F238E27FC236}">
                  <a16:creationId xmlns:a16="http://schemas.microsoft.com/office/drawing/2014/main" id="{A8E9B19A-38CD-47BB-52F5-1524F7408174}"/>
                </a:ext>
              </a:extLst>
            </p:cNvPr>
            <p:cNvGrpSpPr/>
            <p:nvPr/>
          </p:nvGrpSpPr>
          <p:grpSpPr>
            <a:xfrm>
              <a:off x="7162800" y="8953500"/>
              <a:ext cx="3962400" cy="1524000"/>
              <a:chOff x="-152400" y="8953500"/>
              <a:chExt cx="3962400" cy="1524000"/>
            </a:xfrm>
          </p:grpSpPr>
          <p:pic>
            <p:nvPicPr>
              <p:cNvPr id="38" name="Graphic 37" descr="Wave with solid fill">
                <a:extLst>
                  <a:ext uri="{FF2B5EF4-FFF2-40B4-BE49-F238E27FC236}">
                    <a16:creationId xmlns:a16="http://schemas.microsoft.com/office/drawing/2014/main" id="{863E4083-E811-7596-153E-3343BE3AC2B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9" name="Graphic 38" descr="Wave with solid fill">
                <a:extLst>
                  <a:ext uri="{FF2B5EF4-FFF2-40B4-BE49-F238E27FC236}">
                    <a16:creationId xmlns:a16="http://schemas.microsoft.com/office/drawing/2014/main" id="{5D1E84F1-2E14-1350-00D1-096C5AEDA9D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0" name="Graphic 39" descr="Wave with solid fill">
                <a:extLst>
                  <a:ext uri="{FF2B5EF4-FFF2-40B4-BE49-F238E27FC236}">
                    <a16:creationId xmlns:a16="http://schemas.microsoft.com/office/drawing/2014/main" id="{7DCCE704-068A-D9D1-AD94-EC6314271B7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B5FE02B2-6FA8-6B56-A275-3ED5A4CBECFD}"/>
                </a:ext>
              </a:extLst>
            </p:cNvPr>
            <p:cNvGrpSpPr/>
            <p:nvPr/>
          </p:nvGrpSpPr>
          <p:grpSpPr>
            <a:xfrm>
              <a:off x="10820400" y="8953500"/>
              <a:ext cx="3962400" cy="1524000"/>
              <a:chOff x="-152400" y="8953500"/>
              <a:chExt cx="3962400" cy="1524000"/>
            </a:xfrm>
          </p:grpSpPr>
          <p:pic>
            <p:nvPicPr>
              <p:cNvPr id="35" name="Graphic 34" descr="Wave with solid fill">
                <a:extLst>
                  <a:ext uri="{FF2B5EF4-FFF2-40B4-BE49-F238E27FC236}">
                    <a16:creationId xmlns:a16="http://schemas.microsoft.com/office/drawing/2014/main" id="{D655A7EE-ADA8-3E02-CD85-CE385B81EFC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6" name="Graphic 35" descr="Wave with solid fill">
                <a:extLst>
                  <a:ext uri="{FF2B5EF4-FFF2-40B4-BE49-F238E27FC236}">
                    <a16:creationId xmlns:a16="http://schemas.microsoft.com/office/drawing/2014/main" id="{A4961771-C2B1-1B2A-4585-3DF7DDE7AE0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37" name="Graphic 36" descr="Wave with solid fill">
                <a:extLst>
                  <a:ext uri="{FF2B5EF4-FFF2-40B4-BE49-F238E27FC236}">
                    <a16:creationId xmlns:a16="http://schemas.microsoft.com/office/drawing/2014/main" id="{9AE188E9-76E7-91BA-0E18-14BFCD02EC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DEDF77AC-FEB3-FC52-134C-26E611029266}"/>
                </a:ext>
              </a:extLst>
            </p:cNvPr>
            <p:cNvGrpSpPr/>
            <p:nvPr/>
          </p:nvGrpSpPr>
          <p:grpSpPr>
            <a:xfrm>
              <a:off x="14478000" y="8953500"/>
              <a:ext cx="2743200" cy="1524000"/>
              <a:chOff x="-152400" y="8953500"/>
              <a:chExt cx="2743200" cy="1524000"/>
            </a:xfrm>
          </p:grpSpPr>
          <p:pic>
            <p:nvPicPr>
              <p:cNvPr id="32" name="Graphic 31" descr="Wave with solid fill">
                <a:extLst>
                  <a:ext uri="{FF2B5EF4-FFF2-40B4-BE49-F238E27FC236}">
                    <a16:creationId xmlns:a16="http://schemas.microsoft.com/office/drawing/2014/main" id="{E968E9A1-9FCC-051B-F913-216DC185BEA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3" name="Graphic 32" descr="Wave with solid fill">
                <a:extLst>
                  <a:ext uri="{FF2B5EF4-FFF2-40B4-BE49-F238E27FC236}">
                    <a16:creationId xmlns:a16="http://schemas.microsoft.com/office/drawing/2014/main" id="{AC56BD79-87EF-AE7C-335F-9596C0BB3F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grpSp>
      </p:grpSp>
      <p:pic>
        <p:nvPicPr>
          <p:cNvPr id="4" name="Picture 3" descr="A blue and black logo&#10;&#10;Description automatically generated">
            <a:extLst>
              <a:ext uri="{FF2B5EF4-FFF2-40B4-BE49-F238E27FC236}">
                <a16:creationId xmlns:a16="http://schemas.microsoft.com/office/drawing/2014/main" id="{E5D6BF97-7C11-2BB4-DC89-BC8B5DDD1D96}"/>
              </a:ext>
            </a:extLst>
          </p:cNvPr>
          <p:cNvPicPr>
            <a:picLocks noChangeAspect="1"/>
          </p:cNvPicPr>
          <p:nvPr/>
        </p:nvPicPr>
        <p:blipFill>
          <a:blip r:embed="rId8" cstate="print">
            <a:extLst>
              <a:ext uri="{BEBA8EAE-BF5A-486C-A8C5-ECC9F3942E4B}">
                <a14:imgProps xmlns:a14="http://schemas.microsoft.com/office/drawing/2010/main">
                  <a14:imgLayer r:embed="rId9">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461756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Sailboat with solid fill">
            <a:extLst>
              <a:ext uri="{FF2B5EF4-FFF2-40B4-BE49-F238E27FC236}">
                <a16:creationId xmlns:a16="http://schemas.microsoft.com/office/drawing/2014/main" id="{B15073D4-D298-2BE3-8583-79BE39B595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793227">
            <a:off x="6908981" y="7124480"/>
            <a:ext cx="2946040" cy="2946040"/>
          </a:xfrm>
          <a:prstGeom prst="rect">
            <a:avLst/>
          </a:prstGeom>
        </p:spPr>
      </p:pic>
      <p:sp>
        <p:nvSpPr>
          <p:cNvPr id="3" name="TextBox 2">
            <a:extLst>
              <a:ext uri="{FF2B5EF4-FFF2-40B4-BE49-F238E27FC236}">
                <a16:creationId xmlns:a16="http://schemas.microsoft.com/office/drawing/2014/main" id="{A4121D1B-883B-C181-F308-2D95F291D99C}"/>
              </a:ext>
            </a:extLst>
          </p:cNvPr>
          <p:cNvSpPr txBox="1"/>
          <p:nvPr/>
        </p:nvSpPr>
        <p:spPr>
          <a:xfrm>
            <a:off x="4639297" y="3009900"/>
            <a:ext cx="8632203" cy="584775"/>
          </a:xfrm>
          <a:prstGeom prst="rect">
            <a:avLst/>
          </a:prstGeom>
          <a:noFill/>
        </p:spPr>
        <p:txBody>
          <a:bodyPr wrap="square" rtlCol="0">
            <a:spAutoFit/>
          </a:bodyPr>
          <a:lstStyle/>
          <a:p>
            <a:pPr algn="ctr"/>
            <a:r>
              <a:rPr lang="en-US" sz="3200" b="1" dirty="0">
                <a:solidFill>
                  <a:srgbClr val="404040"/>
                </a:solidFill>
                <a:latin typeface="Montserrat" pitchFamily="2" charset="77"/>
              </a:rPr>
              <a:t>When things go wrong…</a:t>
            </a:r>
          </a:p>
        </p:txBody>
      </p:sp>
      <p:pic>
        <p:nvPicPr>
          <p:cNvPr id="47" name="Graphic 46" descr="Man with solid fill">
            <a:extLst>
              <a:ext uri="{FF2B5EF4-FFF2-40B4-BE49-F238E27FC236}">
                <a16:creationId xmlns:a16="http://schemas.microsoft.com/office/drawing/2014/main" id="{A6512182-4E6E-41B9-7DB0-0FB9D822677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936360">
            <a:off x="6943450" y="7634658"/>
            <a:ext cx="1004792" cy="1004792"/>
          </a:xfrm>
          <a:prstGeom prst="rect">
            <a:avLst/>
          </a:prstGeom>
        </p:spPr>
      </p:pic>
      <p:grpSp>
        <p:nvGrpSpPr>
          <p:cNvPr id="48" name="Group 47">
            <a:extLst>
              <a:ext uri="{FF2B5EF4-FFF2-40B4-BE49-F238E27FC236}">
                <a16:creationId xmlns:a16="http://schemas.microsoft.com/office/drawing/2014/main" id="{671EB692-7AAF-586A-B40A-D2411AE8B45B}"/>
              </a:ext>
            </a:extLst>
          </p:cNvPr>
          <p:cNvGrpSpPr/>
          <p:nvPr/>
        </p:nvGrpSpPr>
        <p:grpSpPr>
          <a:xfrm>
            <a:off x="-152400" y="8953500"/>
            <a:ext cx="17373600" cy="1524000"/>
            <a:chOff x="-152400" y="8953500"/>
            <a:chExt cx="17373600" cy="1524000"/>
          </a:xfrm>
        </p:grpSpPr>
        <p:grpSp>
          <p:nvGrpSpPr>
            <p:cNvPr id="49" name="Group 48">
              <a:extLst>
                <a:ext uri="{FF2B5EF4-FFF2-40B4-BE49-F238E27FC236}">
                  <a16:creationId xmlns:a16="http://schemas.microsoft.com/office/drawing/2014/main" id="{BF049432-1355-0176-0E3B-0569DB354B43}"/>
                </a:ext>
              </a:extLst>
            </p:cNvPr>
            <p:cNvGrpSpPr/>
            <p:nvPr/>
          </p:nvGrpSpPr>
          <p:grpSpPr>
            <a:xfrm>
              <a:off x="-152400" y="8953500"/>
              <a:ext cx="3962400" cy="1524000"/>
              <a:chOff x="-152400" y="8953500"/>
              <a:chExt cx="3962400" cy="1524000"/>
            </a:xfrm>
          </p:grpSpPr>
          <p:pic>
            <p:nvPicPr>
              <p:cNvPr id="66" name="Graphic 65" descr="Wave with solid fill">
                <a:extLst>
                  <a:ext uri="{FF2B5EF4-FFF2-40B4-BE49-F238E27FC236}">
                    <a16:creationId xmlns:a16="http://schemas.microsoft.com/office/drawing/2014/main" id="{57E40FFB-BFAE-8201-7100-F975B4253A8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67" name="Graphic 66" descr="Wave with solid fill">
                <a:extLst>
                  <a:ext uri="{FF2B5EF4-FFF2-40B4-BE49-F238E27FC236}">
                    <a16:creationId xmlns:a16="http://schemas.microsoft.com/office/drawing/2014/main" id="{68BFCFD9-D05C-B907-0FB0-4F9357961F3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68" name="Graphic 67" descr="Wave with solid fill">
                <a:extLst>
                  <a:ext uri="{FF2B5EF4-FFF2-40B4-BE49-F238E27FC236}">
                    <a16:creationId xmlns:a16="http://schemas.microsoft.com/office/drawing/2014/main" id="{55677551-4BF5-7F5E-0A30-828F6B2F5D5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50" name="Group 49">
              <a:extLst>
                <a:ext uri="{FF2B5EF4-FFF2-40B4-BE49-F238E27FC236}">
                  <a16:creationId xmlns:a16="http://schemas.microsoft.com/office/drawing/2014/main" id="{F422F9C4-391F-2B88-1F00-91FA299709C0}"/>
                </a:ext>
              </a:extLst>
            </p:cNvPr>
            <p:cNvGrpSpPr/>
            <p:nvPr/>
          </p:nvGrpSpPr>
          <p:grpSpPr>
            <a:xfrm>
              <a:off x="3505200" y="8953500"/>
              <a:ext cx="3962400" cy="1524000"/>
              <a:chOff x="-152400" y="8953500"/>
              <a:chExt cx="3962400" cy="1524000"/>
            </a:xfrm>
          </p:grpSpPr>
          <p:pic>
            <p:nvPicPr>
              <p:cNvPr id="63" name="Graphic 62" descr="Wave with solid fill">
                <a:extLst>
                  <a:ext uri="{FF2B5EF4-FFF2-40B4-BE49-F238E27FC236}">
                    <a16:creationId xmlns:a16="http://schemas.microsoft.com/office/drawing/2014/main" id="{3F55D1FE-3B0A-7884-9592-B271AE5B5E2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64" name="Graphic 63" descr="Wave with solid fill">
                <a:extLst>
                  <a:ext uri="{FF2B5EF4-FFF2-40B4-BE49-F238E27FC236}">
                    <a16:creationId xmlns:a16="http://schemas.microsoft.com/office/drawing/2014/main" id="{0AF185E9-AFB5-5D1D-F04E-89C0B5F5800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65" name="Graphic 64" descr="Wave with solid fill">
                <a:extLst>
                  <a:ext uri="{FF2B5EF4-FFF2-40B4-BE49-F238E27FC236}">
                    <a16:creationId xmlns:a16="http://schemas.microsoft.com/office/drawing/2014/main" id="{D2CDECDA-CCF5-9E52-98F3-9D930862396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51" name="Group 50">
              <a:extLst>
                <a:ext uri="{FF2B5EF4-FFF2-40B4-BE49-F238E27FC236}">
                  <a16:creationId xmlns:a16="http://schemas.microsoft.com/office/drawing/2014/main" id="{D68914EA-DC4F-E54C-A43D-62AF6A4CCF5E}"/>
                </a:ext>
              </a:extLst>
            </p:cNvPr>
            <p:cNvGrpSpPr/>
            <p:nvPr/>
          </p:nvGrpSpPr>
          <p:grpSpPr>
            <a:xfrm>
              <a:off x="7162800" y="8953500"/>
              <a:ext cx="3962400" cy="1524000"/>
              <a:chOff x="-152400" y="8953500"/>
              <a:chExt cx="3962400" cy="1524000"/>
            </a:xfrm>
          </p:grpSpPr>
          <p:pic>
            <p:nvPicPr>
              <p:cNvPr id="60" name="Graphic 59" descr="Wave with solid fill">
                <a:extLst>
                  <a:ext uri="{FF2B5EF4-FFF2-40B4-BE49-F238E27FC236}">
                    <a16:creationId xmlns:a16="http://schemas.microsoft.com/office/drawing/2014/main" id="{1406C0BA-46BA-A7FF-C211-4E9E993554C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61" name="Graphic 60" descr="Wave with solid fill">
                <a:extLst>
                  <a:ext uri="{FF2B5EF4-FFF2-40B4-BE49-F238E27FC236}">
                    <a16:creationId xmlns:a16="http://schemas.microsoft.com/office/drawing/2014/main" id="{C0C35B7D-C735-30B3-FF3F-A9A24FF1A87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62" name="Graphic 61" descr="Wave with solid fill">
                <a:extLst>
                  <a:ext uri="{FF2B5EF4-FFF2-40B4-BE49-F238E27FC236}">
                    <a16:creationId xmlns:a16="http://schemas.microsoft.com/office/drawing/2014/main" id="{120C9D6F-3823-959C-4FE6-5620E014012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52" name="Group 51">
              <a:extLst>
                <a:ext uri="{FF2B5EF4-FFF2-40B4-BE49-F238E27FC236}">
                  <a16:creationId xmlns:a16="http://schemas.microsoft.com/office/drawing/2014/main" id="{54AB23A0-8855-2E51-BB12-E98F1B8DCF73}"/>
                </a:ext>
              </a:extLst>
            </p:cNvPr>
            <p:cNvGrpSpPr/>
            <p:nvPr/>
          </p:nvGrpSpPr>
          <p:grpSpPr>
            <a:xfrm>
              <a:off x="10820400" y="8953500"/>
              <a:ext cx="3962400" cy="1524000"/>
              <a:chOff x="-152400" y="8953500"/>
              <a:chExt cx="3962400" cy="1524000"/>
            </a:xfrm>
          </p:grpSpPr>
          <p:pic>
            <p:nvPicPr>
              <p:cNvPr id="57" name="Graphic 56" descr="Wave with solid fill">
                <a:extLst>
                  <a:ext uri="{FF2B5EF4-FFF2-40B4-BE49-F238E27FC236}">
                    <a16:creationId xmlns:a16="http://schemas.microsoft.com/office/drawing/2014/main" id="{C8A27166-70B6-91F0-C2B2-EE35A714774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8" name="Graphic 57" descr="Wave with solid fill">
                <a:extLst>
                  <a:ext uri="{FF2B5EF4-FFF2-40B4-BE49-F238E27FC236}">
                    <a16:creationId xmlns:a16="http://schemas.microsoft.com/office/drawing/2014/main" id="{FFE023BD-F8A6-B8DD-C893-A4F24817D43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9" name="Graphic 58" descr="Wave with solid fill">
                <a:extLst>
                  <a:ext uri="{FF2B5EF4-FFF2-40B4-BE49-F238E27FC236}">
                    <a16:creationId xmlns:a16="http://schemas.microsoft.com/office/drawing/2014/main" id="{FC4C5B89-F29C-3EE7-0B03-9348DBB3106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53" name="Group 52">
              <a:extLst>
                <a:ext uri="{FF2B5EF4-FFF2-40B4-BE49-F238E27FC236}">
                  <a16:creationId xmlns:a16="http://schemas.microsoft.com/office/drawing/2014/main" id="{2948556E-A761-BCFA-04E0-748B3E4231CC}"/>
                </a:ext>
              </a:extLst>
            </p:cNvPr>
            <p:cNvGrpSpPr/>
            <p:nvPr/>
          </p:nvGrpSpPr>
          <p:grpSpPr>
            <a:xfrm>
              <a:off x="14478000" y="8953500"/>
              <a:ext cx="2743200" cy="1524000"/>
              <a:chOff x="-152400" y="8953500"/>
              <a:chExt cx="2743200" cy="1524000"/>
            </a:xfrm>
          </p:grpSpPr>
          <p:pic>
            <p:nvPicPr>
              <p:cNvPr id="54" name="Graphic 53" descr="Wave with solid fill">
                <a:extLst>
                  <a:ext uri="{FF2B5EF4-FFF2-40B4-BE49-F238E27FC236}">
                    <a16:creationId xmlns:a16="http://schemas.microsoft.com/office/drawing/2014/main" id="{5E3710C3-C44C-1792-A2D2-69B6E153B6A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DC9F16F7-0193-4C8C-2E8D-24F0DDEE946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sp>
        <p:nvSpPr>
          <p:cNvPr id="69" name="Rounded Rectangular Callout 68">
            <a:extLst>
              <a:ext uri="{FF2B5EF4-FFF2-40B4-BE49-F238E27FC236}">
                <a16:creationId xmlns:a16="http://schemas.microsoft.com/office/drawing/2014/main" id="{C4093BEC-A1DF-84DF-C9A8-936562061F0C}"/>
              </a:ext>
            </a:extLst>
          </p:cNvPr>
          <p:cNvSpPr/>
          <p:nvPr/>
        </p:nvSpPr>
        <p:spPr>
          <a:xfrm flipH="1">
            <a:off x="6394184" y="6834298"/>
            <a:ext cx="1867483" cy="557755"/>
          </a:xfrm>
          <a:prstGeom prst="wedgeRoundRectCallout">
            <a:avLst>
              <a:gd name="adj1" fmla="val -20833"/>
              <a:gd name="adj2" fmla="val 101162"/>
              <a:gd name="adj3" fmla="val 16667"/>
            </a:avLst>
          </a:prstGeom>
          <a:solidFill>
            <a:srgbClr val="A2C2E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70" name="TextBox 69">
            <a:extLst>
              <a:ext uri="{FF2B5EF4-FFF2-40B4-BE49-F238E27FC236}">
                <a16:creationId xmlns:a16="http://schemas.microsoft.com/office/drawing/2014/main" id="{CF57BE68-5DFC-B19E-5379-D42B1D6DD4E7}"/>
              </a:ext>
            </a:extLst>
          </p:cNvPr>
          <p:cNvSpPr txBox="1"/>
          <p:nvPr/>
        </p:nvSpPr>
        <p:spPr>
          <a:xfrm>
            <a:off x="6285094" y="6930725"/>
            <a:ext cx="2249506" cy="369332"/>
          </a:xfrm>
          <a:prstGeom prst="rect">
            <a:avLst/>
          </a:prstGeom>
          <a:noFill/>
        </p:spPr>
        <p:txBody>
          <a:bodyPr wrap="square" rtlCol="0">
            <a:spAutoFit/>
          </a:bodyPr>
          <a:lstStyle/>
          <a:p>
            <a:pPr algn="ctr"/>
            <a:r>
              <a:rPr lang="en-US" b="1" dirty="0">
                <a:solidFill>
                  <a:srgbClr val="404040"/>
                </a:solidFill>
                <a:latin typeface="Montserrat" pitchFamily="2" charset="77"/>
              </a:rPr>
              <a:t>Help, please! </a:t>
            </a:r>
          </a:p>
        </p:txBody>
      </p:sp>
      <p:pic>
        <p:nvPicPr>
          <p:cNvPr id="71" name="Picture 70" descr="A blue and black logo&#10;&#10;Description automatically generated">
            <a:extLst>
              <a:ext uri="{FF2B5EF4-FFF2-40B4-BE49-F238E27FC236}">
                <a16:creationId xmlns:a16="http://schemas.microsoft.com/office/drawing/2014/main" id="{930B87F3-EA63-E69B-1735-F7165CF713D6}"/>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991345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5A16AF41-91E9-3719-CEAA-F53B43A10BB7}"/>
              </a:ext>
            </a:extLst>
          </p:cNvPr>
          <p:cNvSpPr/>
          <p:nvPr/>
        </p:nvSpPr>
        <p:spPr>
          <a:xfrm>
            <a:off x="12377058" y="0"/>
            <a:ext cx="5910941" cy="10287000"/>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a:p>
        </p:txBody>
      </p:sp>
      <p:sp>
        <p:nvSpPr>
          <p:cNvPr id="4" name="Freeform 4"/>
          <p:cNvSpPr/>
          <p:nvPr/>
        </p:nvSpPr>
        <p:spPr>
          <a:xfrm>
            <a:off x="0" y="-38100"/>
            <a:ext cx="12377058" cy="2888239"/>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9" name="TextBox 9"/>
          <p:cNvSpPr txBox="1"/>
          <p:nvPr/>
        </p:nvSpPr>
        <p:spPr>
          <a:xfrm>
            <a:off x="3276600" y="1080000"/>
            <a:ext cx="5981700" cy="939300"/>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BATCH EFFECTS</a:t>
            </a:r>
          </a:p>
        </p:txBody>
      </p:sp>
      <p:cxnSp>
        <p:nvCxnSpPr>
          <p:cNvPr id="23" name="Straight Connector 22">
            <a:extLst>
              <a:ext uri="{FF2B5EF4-FFF2-40B4-BE49-F238E27FC236}">
                <a16:creationId xmlns:a16="http://schemas.microsoft.com/office/drawing/2014/main" id="{CC7F24C4-00C9-14F0-60D3-F54C8DD37B4F}"/>
              </a:ext>
            </a:extLst>
          </p:cNvPr>
          <p:cNvCxnSpPr>
            <a:cxnSpLocks/>
          </p:cNvCxnSpPr>
          <p:nvPr/>
        </p:nvCxnSpPr>
        <p:spPr>
          <a:xfrm>
            <a:off x="11473084" y="5472656"/>
            <a:ext cx="0" cy="865105"/>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TextBox 10">
            <a:extLst>
              <a:ext uri="{FF2B5EF4-FFF2-40B4-BE49-F238E27FC236}">
                <a16:creationId xmlns:a16="http://schemas.microsoft.com/office/drawing/2014/main" id="{A73F6C27-6AC6-0B73-2798-FA6043795C17}"/>
              </a:ext>
            </a:extLst>
          </p:cNvPr>
          <p:cNvSpPr txBox="1"/>
          <p:nvPr/>
        </p:nvSpPr>
        <p:spPr>
          <a:xfrm>
            <a:off x="1161519" y="3619500"/>
            <a:ext cx="10502294" cy="6292300"/>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a:rPr>
              <a:t>Batch effect ==</a:t>
            </a:r>
            <a:r>
              <a:rPr lang="en-US" sz="2800" dirty="0">
                <a:solidFill>
                  <a:srgbClr val="404040"/>
                </a:solidFill>
                <a:latin typeface="Montserrat"/>
              </a:rPr>
              <a:t> unwanted variation introduced by </a:t>
            </a:r>
            <a:r>
              <a:rPr lang="en-US" sz="2800" b="1" dirty="0">
                <a:solidFill>
                  <a:srgbClr val="404040"/>
                </a:solidFill>
                <a:latin typeface="Montserrat"/>
              </a:rPr>
              <a:t>technical procedures, </a:t>
            </a:r>
            <a:r>
              <a:rPr lang="en-US" sz="2800" dirty="0">
                <a:solidFill>
                  <a:srgbClr val="404040"/>
                </a:solidFill>
                <a:latin typeface="Montserrat"/>
              </a:rPr>
              <a:t>i.e. collection, handling, storage, or experimental protocol.</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a:rPr>
              <a:t>The ‘batch’ will influence the outcome we are interested in.</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a:rPr>
              <a:t>Batch effects sometimes are corrected during analysis, heavily depending on how they correlate with the outcome (confounding).  </a:t>
            </a:r>
            <a:endParaRPr lang="en-US" sz="2800" dirty="0">
              <a:solidFill>
                <a:srgbClr val="404040"/>
              </a:solidFill>
              <a:latin typeface="Montserrat" pitchFamily="2" charset="77"/>
            </a:endParaRPr>
          </a:p>
          <a:p>
            <a:pPr>
              <a:lnSpc>
                <a:spcPts val="4480"/>
              </a:lnSpc>
            </a:pPr>
            <a:endParaRPr lang="en-US" sz="2800" dirty="0">
              <a:solidFill>
                <a:srgbClr val="404040"/>
              </a:solidFill>
              <a:latin typeface="Montserrat" pitchFamily="2" charset="77"/>
            </a:endParaRPr>
          </a:p>
        </p:txBody>
      </p:sp>
      <p:pic>
        <p:nvPicPr>
          <p:cNvPr id="33" name="Picture 32" descr="A diagram of different colored circles&#10;&#10;Description automatically generated">
            <a:extLst>
              <a:ext uri="{FF2B5EF4-FFF2-40B4-BE49-F238E27FC236}">
                <a16:creationId xmlns:a16="http://schemas.microsoft.com/office/drawing/2014/main" id="{D374E9F1-9B17-A464-A9D7-11F6DF38B20D}"/>
              </a:ext>
            </a:extLst>
          </p:cNvPr>
          <p:cNvPicPr>
            <a:picLocks noChangeAspect="1"/>
          </p:cNvPicPr>
          <p:nvPr/>
        </p:nvPicPr>
        <p:blipFill rotWithShape="1">
          <a:blip r:embed="rId3">
            <a:extLst>
              <a:ext uri="{28A0092B-C50C-407E-A947-70E740481C1C}">
                <a14:useLocalDpi xmlns:a14="http://schemas.microsoft.com/office/drawing/2010/main" val="0"/>
              </a:ext>
            </a:extLst>
          </a:blip>
          <a:srcRect l="2" t="4489" r="60022" b="296"/>
          <a:stretch/>
        </p:blipFill>
        <p:spPr>
          <a:xfrm>
            <a:off x="13090303" y="1257300"/>
            <a:ext cx="4571309" cy="8229600"/>
          </a:xfrm>
          <a:prstGeom prst="rect">
            <a:avLst/>
          </a:prstGeom>
        </p:spPr>
      </p:pic>
      <p:sp>
        <p:nvSpPr>
          <p:cNvPr id="34" name="TextBox 33">
            <a:extLst>
              <a:ext uri="{FF2B5EF4-FFF2-40B4-BE49-F238E27FC236}">
                <a16:creationId xmlns:a16="http://schemas.microsoft.com/office/drawing/2014/main" id="{CA64AA33-3333-5FE6-4967-840C73B2D7CB}"/>
              </a:ext>
            </a:extLst>
          </p:cNvPr>
          <p:cNvSpPr txBox="1"/>
          <p:nvPr/>
        </p:nvSpPr>
        <p:spPr>
          <a:xfrm>
            <a:off x="13716000" y="9639300"/>
            <a:ext cx="3850341" cy="338554"/>
          </a:xfrm>
          <a:prstGeom prst="rect">
            <a:avLst/>
          </a:prstGeom>
          <a:noFill/>
        </p:spPr>
        <p:txBody>
          <a:bodyPr wrap="square">
            <a:spAutoFit/>
          </a:bodyPr>
          <a:lstStyle/>
          <a:p>
            <a:r>
              <a:rPr lang="en-GB" sz="1600" dirty="0"/>
              <a:t>Hicks, et al. </a:t>
            </a:r>
            <a:r>
              <a:rPr lang="en-GB" sz="1600" i="1" dirty="0" err="1"/>
              <a:t>BioRxiv</a:t>
            </a:r>
            <a:r>
              <a:rPr lang="en-GB" sz="1600" dirty="0"/>
              <a:t> 10 (2015): 025528.</a:t>
            </a:r>
            <a:endParaRPr lang="en-DK" sz="1600" dirty="0"/>
          </a:p>
        </p:txBody>
      </p:sp>
    </p:spTree>
    <p:extLst>
      <p:ext uri="{BB962C8B-B14F-4D97-AF65-F5344CB8AC3E}">
        <p14:creationId xmlns:p14="http://schemas.microsoft.com/office/powerpoint/2010/main" val="1669216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42E22F-90C2-7011-FF39-F475EA1565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97215"/>
            <a:ext cx="6515100" cy="6515100"/>
          </a:xfrm>
          <a:prstGeom prst="rect">
            <a:avLst/>
          </a:prstGeom>
        </p:spPr>
      </p:pic>
      <p:sp>
        <p:nvSpPr>
          <p:cNvPr id="2" name="TextBox 1">
            <a:extLst>
              <a:ext uri="{FF2B5EF4-FFF2-40B4-BE49-F238E27FC236}">
                <a16:creationId xmlns:a16="http://schemas.microsoft.com/office/drawing/2014/main" id="{622EB82D-60EA-FBAC-8C7E-BDA1CADCE1ED}"/>
              </a:ext>
            </a:extLst>
          </p:cNvPr>
          <p:cNvSpPr txBox="1"/>
          <p:nvPr/>
        </p:nvSpPr>
        <p:spPr>
          <a:xfrm>
            <a:off x="9584267" y="1760752"/>
            <a:ext cx="6730051" cy="6124754"/>
          </a:xfrm>
          <a:prstGeom prst="rect">
            <a:avLst/>
          </a:prstGeom>
          <a:noFill/>
        </p:spPr>
        <p:txBody>
          <a:bodyPr wrap="square" rtlCol="0">
            <a:spAutoFit/>
          </a:bodyPr>
          <a:lstStyle/>
          <a:p>
            <a:pPr>
              <a:lnSpc>
                <a:spcPct val="150000"/>
              </a:lnSpc>
            </a:pPr>
            <a:r>
              <a:rPr lang="en-US" sz="3000" dirty="0">
                <a:latin typeface="Montserrat" pitchFamily="2" charset="77"/>
              </a:rPr>
              <a:t>Remember our study of gene expression in tumor and healthy tissue. Since you have a lot of samples you ask two lab techs to each process half. </a:t>
            </a:r>
          </a:p>
          <a:p>
            <a:pPr>
              <a:lnSpc>
                <a:spcPct val="150000"/>
              </a:lnSpc>
            </a:pPr>
            <a:endParaRPr lang="en-US" sz="3000" dirty="0">
              <a:latin typeface="Montserrat" pitchFamily="2" charset="77"/>
            </a:endParaRPr>
          </a:p>
          <a:p>
            <a:pPr>
              <a:lnSpc>
                <a:spcPct val="150000"/>
              </a:lnSpc>
            </a:pPr>
            <a:r>
              <a:rPr lang="en-US" sz="3000" b="1" dirty="0">
                <a:latin typeface="Montserrat" pitchFamily="2" charset="77"/>
              </a:rPr>
              <a:t>Which of the two workflows will lead to a confounded dataset?</a:t>
            </a:r>
          </a:p>
          <a:p>
            <a:endParaRPr lang="en-US" sz="3200" b="1" dirty="0"/>
          </a:p>
        </p:txBody>
      </p:sp>
      <p:pic>
        <p:nvPicPr>
          <p:cNvPr id="3" name="Graphic 2" descr="Sailboat with solid fill">
            <a:extLst>
              <a:ext uri="{FF2B5EF4-FFF2-40B4-BE49-F238E27FC236}">
                <a16:creationId xmlns:a16="http://schemas.microsoft.com/office/drawing/2014/main" id="{4FF62C9E-37C7-CFD7-D4EA-A39D6A7F9A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1264730">
            <a:off x="332257" y="6009157"/>
            <a:ext cx="4343400" cy="4343400"/>
          </a:xfrm>
          <a:prstGeom prst="rect">
            <a:avLst/>
          </a:prstGeom>
        </p:spPr>
      </p:pic>
      <p:grpSp>
        <p:nvGrpSpPr>
          <p:cNvPr id="5" name="Group 4">
            <a:extLst>
              <a:ext uri="{FF2B5EF4-FFF2-40B4-BE49-F238E27FC236}">
                <a16:creationId xmlns:a16="http://schemas.microsoft.com/office/drawing/2014/main" id="{4D6B9A8F-BC79-E2D3-0C4C-13C49C4EE3D8}"/>
              </a:ext>
            </a:extLst>
          </p:cNvPr>
          <p:cNvGrpSpPr/>
          <p:nvPr/>
        </p:nvGrpSpPr>
        <p:grpSpPr>
          <a:xfrm>
            <a:off x="-152400" y="8953500"/>
            <a:ext cx="17373600" cy="1524000"/>
            <a:chOff x="-152400" y="8953500"/>
            <a:chExt cx="17373600" cy="1524000"/>
          </a:xfrm>
        </p:grpSpPr>
        <p:grpSp>
          <p:nvGrpSpPr>
            <p:cNvPr id="27" name="Group 26">
              <a:extLst>
                <a:ext uri="{FF2B5EF4-FFF2-40B4-BE49-F238E27FC236}">
                  <a16:creationId xmlns:a16="http://schemas.microsoft.com/office/drawing/2014/main" id="{589D889F-DAEA-C4B2-D552-F499188CA5E8}"/>
                </a:ext>
              </a:extLst>
            </p:cNvPr>
            <p:cNvGrpSpPr/>
            <p:nvPr/>
          </p:nvGrpSpPr>
          <p:grpSpPr>
            <a:xfrm>
              <a:off x="-1524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AA86BAEC-603C-4605-1F95-A30844BA45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024DEC06-B8F7-2AA7-E0FA-B241C921E6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97DB5D0E-38A4-F59E-C6ED-C4A346F9DC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8" name="Group 27">
              <a:extLst>
                <a:ext uri="{FF2B5EF4-FFF2-40B4-BE49-F238E27FC236}">
                  <a16:creationId xmlns:a16="http://schemas.microsoft.com/office/drawing/2014/main" id="{8FC51616-3CCE-3BAA-9BB2-3F2E1E5A5E37}"/>
                </a:ext>
              </a:extLst>
            </p:cNvPr>
            <p:cNvGrpSpPr/>
            <p:nvPr/>
          </p:nvGrpSpPr>
          <p:grpSpPr>
            <a:xfrm>
              <a:off x="3505200" y="8953500"/>
              <a:ext cx="3962400" cy="1524000"/>
              <a:chOff x="-152400" y="8953500"/>
              <a:chExt cx="3962400" cy="1524000"/>
            </a:xfrm>
          </p:grpSpPr>
          <p:pic>
            <p:nvPicPr>
              <p:cNvPr id="41" name="Graphic 40" descr="Wave with solid fill">
                <a:extLst>
                  <a:ext uri="{FF2B5EF4-FFF2-40B4-BE49-F238E27FC236}">
                    <a16:creationId xmlns:a16="http://schemas.microsoft.com/office/drawing/2014/main" id="{97F6EE73-E455-9357-C778-83613C5F14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46DA45A0-51BA-BD95-1D55-852E217CBC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8A17E531-AD02-1C8B-00BF-DAF7CD0CE2B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9" name="Group 28">
              <a:extLst>
                <a:ext uri="{FF2B5EF4-FFF2-40B4-BE49-F238E27FC236}">
                  <a16:creationId xmlns:a16="http://schemas.microsoft.com/office/drawing/2014/main" id="{A8E9B19A-38CD-47BB-52F5-1524F7408174}"/>
                </a:ext>
              </a:extLst>
            </p:cNvPr>
            <p:cNvGrpSpPr/>
            <p:nvPr/>
          </p:nvGrpSpPr>
          <p:grpSpPr>
            <a:xfrm>
              <a:off x="7162800" y="8953500"/>
              <a:ext cx="3962400" cy="1524000"/>
              <a:chOff x="-152400" y="8953500"/>
              <a:chExt cx="3962400" cy="1524000"/>
            </a:xfrm>
          </p:grpSpPr>
          <p:pic>
            <p:nvPicPr>
              <p:cNvPr id="38" name="Graphic 37" descr="Wave with solid fill">
                <a:extLst>
                  <a:ext uri="{FF2B5EF4-FFF2-40B4-BE49-F238E27FC236}">
                    <a16:creationId xmlns:a16="http://schemas.microsoft.com/office/drawing/2014/main" id="{863E4083-E811-7596-153E-3343BE3AC2B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9" name="Graphic 38" descr="Wave with solid fill">
                <a:extLst>
                  <a:ext uri="{FF2B5EF4-FFF2-40B4-BE49-F238E27FC236}">
                    <a16:creationId xmlns:a16="http://schemas.microsoft.com/office/drawing/2014/main" id="{5D1E84F1-2E14-1350-00D1-096C5AEDA9D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0" name="Graphic 39" descr="Wave with solid fill">
                <a:extLst>
                  <a:ext uri="{FF2B5EF4-FFF2-40B4-BE49-F238E27FC236}">
                    <a16:creationId xmlns:a16="http://schemas.microsoft.com/office/drawing/2014/main" id="{7DCCE704-068A-D9D1-AD94-EC6314271B7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B5FE02B2-6FA8-6B56-A275-3ED5A4CBECFD}"/>
                </a:ext>
              </a:extLst>
            </p:cNvPr>
            <p:cNvGrpSpPr/>
            <p:nvPr/>
          </p:nvGrpSpPr>
          <p:grpSpPr>
            <a:xfrm>
              <a:off x="10820400" y="8953500"/>
              <a:ext cx="3962400" cy="1524000"/>
              <a:chOff x="-152400" y="8953500"/>
              <a:chExt cx="3962400" cy="1524000"/>
            </a:xfrm>
          </p:grpSpPr>
          <p:pic>
            <p:nvPicPr>
              <p:cNvPr id="35" name="Graphic 34" descr="Wave with solid fill">
                <a:extLst>
                  <a:ext uri="{FF2B5EF4-FFF2-40B4-BE49-F238E27FC236}">
                    <a16:creationId xmlns:a16="http://schemas.microsoft.com/office/drawing/2014/main" id="{D655A7EE-ADA8-3E02-CD85-CE385B81EFC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6" name="Graphic 35" descr="Wave with solid fill">
                <a:extLst>
                  <a:ext uri="{FF2B5EF4-FFF2-40B4-BE49-F238E27FC236}">
                    <a16:creationId xmlns:a16="http://schemas.microsoft.com/office/drawing/2014/main" id="{A4961771-C2B1-1B2A-4585-3DF7DDE7AE0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37" name="Graphic 36" descr="Wave with solid fill">
                <a:extLst>
                  <a:ext uri="{FF2B5EF4-FFF2-40B4-BE49-F238E27FC236}">
                    <a16:creationId xmlns:a16="http://schemas.microsoft.com/office/drawing/2014/main" id="{9AE188E9-76E7-91BA-0E18-14BFCD02EC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DEDF77AC-FEB3-FC52-134C-26E611029266}"/>
                </a:ext>
              </a:extLst>
            </p:cNvPr>
            <p:cNvGrpSpPr/>
            <p:nvPr/>
          </p:nvGrpSpPr>
          <p:grpSpPr>
            <a:xfrm>
              <a:off x="14478000" y="8953500"/>
              <a:ext cx="2743200" cy="1524000"/>
              <a:chOff x="-152400" y="8953500"/>
              <a:chExt cx="2743200" cy="1524000"/>
            </a:xfrm>
          </p:grpSpPr>
          <p:pic>
            <p:nvPicPr>
              <p:cNvPr id="32" name="Graphic 31" descr="Wave with solid fill">
                <a:extLst>
                  <a:ext uri="{FF2B5EF4-FFF2-40B4-BE49-F238E27FC236}">
                    <a16:creationId xmlns:a16="http://schemas.microsoft.com/office/drawing/2014/main" id="{E968E9A1-9FCC-051B-F913-216DC185BEA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3" name="Graphic 32" descr="Wave with solid fill">
                <a:extLst>
                  <a:ext uri="{FF2B5EF4-FFF2-40B4-BE49-F238E27FC236}">
                    <a16:creationId xmlns:a16="http://schemas.microsoft.com/office/drawing/2014/main" id="{AC56BD79-87EF-AE7C-335F-9596C0BB3F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grpSp>
      </p:grpSp>
      <p:pic>
        <p:nvPicPr>
          <p:cNvPr id="4" name="Picture 3" descr="A blue and black logo&#10;&#10;Description automatically generated">
            <a:extLst>
              <a:ext uri="{FF2B5EF4-FFF2-40B4-BE49-F238E27FC236}">
                <a16:creationId xmlns:a16="http://schemas.microsoft.com/office/drawing/2014/main" id="{E5D6BF97-7C11-2BB4-DC89-BC8B5DDD1D96}"/>
              </a:ext>
            </a:extLst>
          </p:cNvPr>
          <p:cNvPicPr>
            <a:picLocks noChangeAspect="1"/>
          </p:cNvPicPr>
          <p:nvPr/>
        </p:nvPicPr>
        <p:blipFill>
          <a:blip r:embed="rId8" cstate="print">
            <a:extLst>
              <a:ext uri="{BEBA8EAE-BF5A-486C-A8C5-ECC9F3942E4B}">
                <a14:imgProps xmlns:a14="http://schemas.microsoft.com/office/drawing/2010/main">
                  <a14:imgLayer r:embed="rId9">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3261675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028700" y="2711558"/>
            <a:ext cx="14664916" cy="538737"/>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PCA plots can be used to investigate whether batch effects are present</a:t>
            </a:r>
          </a:p>
        </p:txBody>
      </p:sp>
      <p:pic>
        <p:nvPicPr>
          <p:cNvPr id="13" name="Picture 12" descr="A graph of different types of dots&#10;&#10;Description automatically generated">
            <a:extLst>
              <a:ext uri="{FF2B5EF4-FFF2-40B4-BE49-F238E27FC236}">
                <a16:creationId xmlns:a16="http://schemas.microsoft.com/office/drawing/2014/main" id="{45847D1A-5BAC-A1F6-68FC-E3D93AC144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784" y="3635524"/>
            <a:ext cx="7620016" cy="6096012"/>
          </a:xfrm>
          <a:prstGeom prst="rect">
            <a:avLst/>
          </a:prstGeom>
        </p:spPr>
      </p:pic>
      <p:sp>
        <p:nvSpPr>
          <p:cNvPr id="6" name="TextBox 9">
            <a:extLst>
              <a:ext uri="{FF2B5EF4-FFF2-40B4-BE49-F238E27FC236}">
                <a16:creationId xmlns:a16="http://schemas.microsoft.com/office/drawing/2014/main" id="{0A16EE8C-4A93-E340-ACAB-1524EE36F183}"/>
              </a:ext>
            </a:extLst>
          </p:cNvPr>
          <p:cNvSpPr txBox="1"/>
          <p:nvPr/>
        </p:nvSpPr>
        <p:spPr>
          <a:xfrm>
            <a:off x="9601202" y="4381500"/>
            <a:ext cx="7010400" cy="4001224"/>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Here we have a PCA of the (expression) data you discussed. </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We can see separation of samples depending on the tissue type along PC1 (explains ~ 35% of the variation in our dataset). </a:t>
            </a:r>
          </a:p>
        </p:txBody>
      </p:sp>
      <p:sp>
        <p:nvSpPr>
          <p:cNvPr id="10" name="Freeform 4">
            <a:extLst>
              <a:ext uri="{FF2B5EF4-FFF2-40B4-BE49-F238E27FC236}">
                <a16:creationId xmlns:a16="http://schemas.microsoft.com/office/drawing/2014/main" id="{2F472245-9CD0-7218-FDFE-B222085C2626}"/>
              </a:ext>
            </a:extLst>
          </p:cNvPr>
          <p:cNvSpPr/>
          <p:nvPr/>
        </p:nvSpPr>
        <p:spPr>
          <a:xfrm>
            <a:off x="0" y="681457"/>
            <a:ext cx="18288010" cy="179504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7">
            <a:extLst>
              <a:ext uri="{FF2B5EF4-FFF2-40B4-BE49-F238E27FC236}">
                <a16:creationId xmlns:a16="http://schemas.microsoft.com/office/drawing/2014/main" id="{EC3DC7F5-0824-EE71-1980-3739CFDCBAF5}"/>
              </a:ext>
            </a:extLst>
          </p:cNvPr>
          <p:cNvSpPr txBox="1"/>
          <p:nvPr/>
        </p:nvSpPr>
        <p:spPr>
          <a:xfrm>
            <a:off x="1028700" y="1152562"/>
            <a:ext cx="14664916" cy="993394"/>
          </a:xfrm>
          <a:prstGeom prst="rect">
            <a:avLst/>
          </a:prstGeom>
        </p:spPr>
        <p:txBody>
          <a:bodyPr lIns="0" tIns="0" rIns="0" bIns="0" rtlCol="0" anchor="t">
            <a:spAutoFit/>
          </a:bodyPr>
          <a:lstStyle/>
          <a:p>
            <a:pPr>
              <a:lnSpc>
                <a:spcPts val="7807"/>
              </a:lnSpc>
              <a:spcBef>
                <a:spcPct val="0"/>
              </a:spcBef>
            </a:pPr>
            <a:r>
              <a:rPr lang="en-US" sz="5400" dirty="0">
                <a:solidFill>
                  <a:srgbClr val="404040"/>
                </a:solidFill>
                <a:latin typeface="Now Bold"/>
              </a:rPr>
              <a:t>THE BEARER OF BAD NEWS</a:t>
            </a:r>
          </a:p>
        </p:txBody>
      </p:sp>
      <p:pic>
        <p:nvPicPr>
          <p:cNvPr id="15" name="Picture 14" descr="A blue and black logo&#10;&#10;Description automatically generated">
            <a:extLst>
              <a:ext uri="{FF2B5EF4-FFF2-40B4-BE49-F238E27FC236}">
                <a16:creationId xmlns:a16="http://schemas.microsoft.com/office/drawing/2014/main" id="{9E1C15D3-DD92-0A20-E6C4-D083CEF2C714}"/>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904614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11" name="Picture 10" descr="A graph of orange and black dots&#10;&#10;Description automatically generated">
            <a:extLst>
              <a:ext uri="{FF2B5EF4-FFF2-40B4-BE49-F238E27FC236}">
                <a16:creationId xmlns:a16="http://schemas.microsoft.com/office/drawing/2014/main" id="{0073B0C0-8495-AD5A-3CE2-76A7E89C0C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784" y="3619500"/>
            <a:ext cx="7620016" cy="6096012"/>
          </a:xfrm>
          <a:prstGeom prst="rect">
            <a:avLst/>
          </a:prstGeom>
        </p:spPr>
      </p:pic>
      <p:sp>
        <p:nvSpPr>
          <p:cNvPr id="14" name="TextBox 9">
            <a:extLst>
              <a:ext uri="{FF2B5EF4-FFF2-40B4-BE49-F238E27FC236}">
                <a16:creationId xmlns:a16="http://schemas.microsoft.com/office/drawing/2014/main" id="{0DCF739A-945C-88DF-8EE5-F63DD1281201}"/>
              </a:ext>
            </a:extLst>
          </p:cNvPr>
          <p:cNvSpPr txBox="1"/>
          <p:nvPr/>
        </p:nvSpPr>
        <p:spPr>
          <a:xfrm>
            <a:off x="9753600" y="4686300"/>
            <a:ext cx="7239016" cy="3406895"/>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We can see there is a spread in the data along PC2, not related to the tissue type. </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When we color by who has processed the samples we can see this is a processing batch effect.</a:t>
            </a:r>
          </a:p>
        </p:txBody>
      </p:sp>
      <p:sp>
        <p:nvSpPr>
          <p:cNvPr id="6" name="Freeform 4">
            <a:extLst>
              <a:ext uri="{FF2B5EF4-FFF2-40B4-BE49-F238E27FC236}">
                <a16:creationId xmlns:a16="http://schemas.microsoft.com/office/drawing/2014/main" id="{184BA5A7-C93D-CBC6-12C1-B2D5424BC091}"/>
              </a:ext>
            </a:extLst>
          </p:cNvPr>
          <p:cNvSpPr/>
          <p:nvPr/>
        </p:nvSpPr>
        <p:spPr>
          <a:xfrm>
            <a:off x="0" y="681457"/>
            <a:ext cx="18288010" cy="179504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0" name="Picture 9" descr="A blue and black logo&#10;&#10;Description automatically generated">
            <a:extLst>
              <a:ext uri="{FF2B5EF4-FFF2-40B4-BE49-F238E27FC236}">
                <a16:creationId xmlns:a16="http://schemas.microsoft.com/office/drawing/2014/main" id="{453A9AA0-AA92-03D3-208D-709ACD5A5799}"/>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2" name="TextBox 7">
            <a:extLst>
              <a:ext uri="{FF2B5EF4-FFF2-40B4-BE49-F238E27FC236}">
                <a16:creationId xmlns:a16="http://schemas.microsoft.com/office/drawing/2014/main" id="{B44FF215-2F73-1BB6-4561-E2E3D5CB280D}"/>
              </a:ext>
            </a:extLst>
          </p:cNvPr>
          <p:cNvSpPr txBox="1"/>
          <p:nvPr/>
        </p:nvSpPr>
        <p:spPr>
          <a:xfrm>
            <a:off x="1028700" y="1152562"/>
            <a:ext cx="14664916" cy="993394"/>
          </a:xfrm>
          <a:prstGeom prst="rect">
            <a:avLst/>
          </a:prstGeom>
        </p:spPr>
        <p:txBody>
          <a:bodyPr lIns="0" tIns="0" rIns="0" bIns="0" rtlCol="0" anchor="t">
            <a:spAutoFit/>
          </a:bodyPr>
          <a:lstStyle/>
          <a:p>
            <a:pPr>
              <a:lnSpc>
                <a:spcPts val="7807"/>
              </a:lnSpc>
              <a:spcBef>
                <a:spcPct val="0"/>
              </a:spcBef>
            </a:pPr>
            <a:r>
              <a:rPr lang="en-US" sz="5400" dirty="0">
                <a:solidFill>
                  <a:srgbClr val="404040"/>
                </a:solidFill>
                <a:latin typeface="Now Bold"/>
              </a:rPr>
              <a:t>THE BEARER OF BAD NEWS</a:t>
            </a:r>
          </a:p>
        </p:txBody>
      </p:sp>
    </p:spTree>
    <p:extLst>
      <p:ext uri="{BB962C8B-B14F-4D97-AF65-F5344CB8AC3E}">
        <p14:creationId xmlns:p14="http://schemas.microsoft.com/office/powerpoint/2010/main" val="3313499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4" name="TextBox 9">
            <a:extLst>
              <a:ext uri="{FF2B5EF4-FFF2-40B4-BE49-F238E27FC236}">
                <a16:creationId xmlns:a16="http://schemas.microsoft.com/office/drawing/2014/main" id="{0DCF739A-945C-88DF-8EE5-F63DD1281201}"/>
              </a:ext>
            </a:extLst>
          </p:cNvPr>
          <p:cNvSpPr txBox="1"/>
          <p:nvPr/>
        </p:nvSpPr>
        <p:spPr>
          <a:xfrm>
            <a:off x="10058400" y="3979052"/>
            <a:ext cx="6705600" cy="5138201"/>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a:rPr>
              <a:t>We can correct this batch effect because it affects both healthy samples and cancer samples. </a:t>
            </a:r>
            <a:endParaRPr lang="en-US" sz="2800" dirty="0">
              <a:solidFill>
                <a:srgbClr val="404040"/>
              </a:solidFill>
              <a:latin typeface="Montserrat" pitchFamily="2" charset="77"/>
            </a:endParaRP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How do you think this would look if you had one person process all tumor samples and another all the healthy samples?</a:t>
            </a:r>
          </a:p>
          <a:p>
            <a:pPr>
              <a:lnSpc>
                <a:spcPts val="4480"/>
              </a:lnSpc>
            </a:pPr>
            <a:endParaRPr lang="en-US" sz="2800" dirty="0">
              <a:solidFill>
                <a:srgbClr val="404040"/>
              </a:solidFill>
              <a:latin typeface="Montserrat" pitchFamily="2" charset="77"/>
            </a:endParaRPr>
          </a:p>
        </p:txBody>
      </p:sp>
      <p:pic>
        <p:nvPicPr>
          <p:cNvPr id="6" name="Picture 5" descr="A blue and black logo&#10;&#10;Description automatically generated">
            <a:extLst>
              <a:ext uri="{FF2B5EF4-FFF2-40B4-BE49-F238E27FC236}">
                <a16:creationId xmlns:a16="http://schemas.microsoft.com/office/drawing/2014/main" id="{E499C600-D79C-5DC4-7CA2-80E9D018AEC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9" name="Picture 8" descr="A graph of orange and black dots&#10;&#10;Description automatically generated">
            <a:extLst>
              <a:ext uri="{FF2B5EF4-FFF2-40B4-BE49-F238E27FC236}">
                <a16:creationId xmlns:a16="http://schemas.microsoft.com/office/drawing/2014/main" id="{6C5775DF-943D-9BBD-9ECC-A15572494E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6784" y="3619500"/>
            <a:ext cx="7620016" cy="6096012"/>
          </a:xfrm>
          <a:prstGeom prst="rect">
            <a:avLst/>
          </a:prstGeom>
        </p:spPr>
      </p:pic>
      <p:sp>
        <p:nvSpPr>
          <p:cNvPr id="10" name="Freeform 4">
            <a:extLst>
              <a:ext uri="{FF2B5EF4-FFF2-40B4-BE49-F238E27FC236}">
                <a16:creationId xmlns:a16="http://schemas.microsoft.com/office/drawing/2014/main" id="{25C04691-7165-E5FC-6AE8-523CBD6BEDF2}"/>
              </a:ext>
            </a:extLst>
          </p:cNvPr>
          <p:cNvSpPr/>
          <p:nvPr/>
        </p:nvSpPr>
        <p:spPr>
          <a:xfrm>
            <a:off x="0" y="681457"/>
            <a:ext cx="18288010" cy="179504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3" name="TextBox 7">
            <a:extLst>
              <a:ext uri="{FF2B5EF4-FFF2-40B4-BE49-F238E27FC236}">
                <a16:creationId xmlns:a16="http://schemas.microsoft.com/office/drawing/2014/main" id="{A6884281-91DA-5918-6DD9-FBBE0F359A81}"/>
              </a:ext>
            </a:extLst>
          </p:cNvPr>
          <p:cNvSpPr txBox="1"/>
          <p:nvPr/>
        </p:nvSpPr>
        <p:spPr>
          <a:xfrm>
            <a:off x="1028700" y="1152562"/>
            <a:ext cx="14664916" cy="993394"/>
          </a:xfrm>
          <a:prstGeom prst="rect">
            <a:avLst/>
          </a:prstGeom>
        </p:spPr>
        <p:txBody>
          <a:bodyPr lIns="0" tIns="0" rIns="0" bIns="0" rtlCol="0" anchor="t">
            <a:spAutoFit/>
          </a:bodyPr>
          <a:lstStyle/>
          <a:p>
            <a:pPr>
              <a:lnSpc>
                <a:spcPts val="7807"/>
              </a:lnSpc>
              <a:spcBef>
                <a:spcPct val="0"/>
              </a:spcBef>
            </a:pPr>
            <a:r>
              <a:rPr lang="en-US" sz="5400" dirty="0">
                <a:solidFill>
                  <a:srgbClr val="404040"/>
                </a:solidFill>
                <a:latin typeface="Now Bold"/>
              </a:rPr>
              <a:t>THE BEARER OF BAD NEWS</a:t>
            </a:r>
          </a:p>
        </p:txBody>
      </p:sp>
    </p:spTree>
    <p:extLst>
      <p:ext uri="{BB962C8B-B14F-4D97-AF65-F5344CB8AC3E}">
        <p14:creationId xmlns:p14="http://schemas.microsoft.com/office/powerpoint/2010/main" val="1804343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black logo&#10;&#10;Description automatically generated">
            <a:extLst>
              <a:ext uri="{FF2B5EF4-FFF2-40B4-BE49-F238E27FC236}">
                <a16:creationId xmlns:a16="http://schemas.microsoft.com/office/drawing/2014/main" id="{E499C600-D79C-5DC4-7CA2-80E9D018AEC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0" name="Freeform 4">
            <a:extLst>
              <a:ext uri="{FF2B5EF4-FFF2-40B4-BE49-F238E27FC236}">
                <a16:creationId xmlns:a16="http://schemas.microsoft.com/office/drawing/2014/main" id="{25C04691-7165-E5FC-6AE8-523CBD6BEDF2}"/>
              </a:ext>
            </a:extLst>
          </p:cNvPr>
          <p:cNvSpPr/>
          <p:nvPr/>
        </p:nvSpPr>
        <p:spPr>
          <a:xfrm>
            <a:off x="-46848" y="-38100"/>
            <a:ext cx="2819400" cy="105537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3" name="TextBox 7">
            <a:extLst>
              <a:ext uri="{FF2B5EF4-FFF2-40B4-BE49-F238E27FC236}">
                <a16:creationId xmlns:a16="http://schemas.microsoft.com/office/drawing/2014/main" id="{A6884281-91DA-5918-6DD9-FBBE0F359A81}"/>
              </a:ext>
            </a:extLst>
          </p:cNvPr>
          <p:cNvSpPr txBox="1"/>
          <p:nvPr/>
        </p:nvSpPr>
        <p:spPr>
          <a:xfrm>
            <a:off x="3771900" y="1080000"/>
            <a:ext cx="11544300" cy="993394"/>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BACK TO EXPERIMENTAL DESIGN</a:t>
            </a:r>
          </a:p>
        </p:txBody>
      </p:sp>
      <p:pic>
        <p:nvPicPr>
          <p:cNvPr id="3" name="Picture 2" descr="A diagram of different colored circles&#10;&#10;Description automatically generated">
            <a:extLst>
              <a:ext uri="{FF2B5EF4-FFF2-40B4-BE49-F238E27FC236}">
                <a16:creationId xmlns:a16="http://schemas.microsoft.com/office/drawing/2014/main" id="{FA14B702-77ED-774D-DBA3-9BCC577B7AD9}"/>
              </a:ext>
            </a:extLst>
          </p:cNvPr>
          <p:cNvPicPr>
            <a:picLocks noChangeAspect="1"/>
          </p:cNvPicPr>
          <p:nvPr/>
        </p:nvPicPr>
        <p:blipFill rotWithShape="1">
          <a:blip r:embed="rId5">
            <a:extLst>
              <a:ext uri="{28A0092B-C50C-407E-A947-70E740481C1C}">
                <a14:useLocalDpi xmlns:a14="http://schemas.microsoft.com/office/drawing/2010/main" val="0"/>
              </a:ext>
            </a:extLst>
          </a:blip>
          <a:srcRect t="3778"/>
          <a:stretch/>
        </p:blipFill>
        <p:spPr>
          <a:xfrm>
            <a:off x="4495799" y="2400300"/>
            <a:ext cx="11046165" cy="7315199"/>
          </a:xfrm>
          <a:prstGeom prst="rect">
            <a:avLst/>
          </a:prstGeom>
        </p:spPr>
      </p:pic>
      <p:sp>
        <p:nvSpPr>
          <p:cNvPr id="5" name="TextBox 4">
            <a:extLst>
              <a:ext uri="{FF2B5EF4-FFF2-40B4-BE49-F238E27FC236}">
                <a16:creationId xmlns:a16="http://schemas.microsoft.com/office/drawing/2014/main" id="{DD057269-CB24-0AE8-6BAB-5E0BA15DB77A}"/>
              </a:ext>
            </a:extLst>
          </p:cNvPr>
          <p:cNvSpPr txBox="1"/>
          <p:nvPr/>
        </p:nvSpPr>
        <p:spPr>
          <a:xfrm>
            <a:off x="8147905" y="9824545"/>
            <a:ext cx="3850341" cy="338554"/>
          </a:xfrm>
          <a:prstGeom prst="rect">
            <a:avLst/>
          </a:prstGeom>
          <a:noFill/>
        </p:spPr>
        <p:txBody>
          <a:bodyPr wrap="square">
            <a:spAutoFit/>
          </a:bodyPr>
          <a:lstStyle/>
          <a:p>
            <a:r>
              <a:rPr lang="en-GB" sz="1600" dirty="0"/>
              <a:t>Hicks, et al. </a:t>
            </a:r>
            <a:r>
              <a:rPr lang="en-GB" sz="1600" i="1" dirty="0" err="1"/>
              <a:t>BioRxiv</a:t>
            </a:r>
            <a:r>
              <a:rPr lang="en-GB" sz="1600" dirty="0"/>
              <a:t> 10 (2015): 025528.</a:t>
            </a:r>
            <a:endParaRPr lang="en-DK" sz="1600" dirty="0"/>
          </a:p>
        </p:txBody>
      </p:sp>
    </p:spTree>
    <p:extLst>
      <p:ext uri="{BB962C8B-B14F-4D97-AF65-F5344CB8AC3E}">
        <p14:creationId xmlns:p14="http://schemas.microsoft.com/office/powerpoint/2010/main" val="227340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
            <a:extLst>
              <a:ext uri="{FF2B5EF4-FFF2-40B4-BE49-F238E27FC236}">
                <a16:creationId xmlns:a16="http://schemas.microsoft.com/office/drawing/2014/main" id="{EBEEA384-595D-FD5B-0260-68574E751CFA}"/>
              </a:ext>
            </a:extLst>
          </p:cNvPr>
          <p:cNvSpPr txBox="1"/>
          <p:nvPr/>
        </p:nvSpPr>
        <p:spPr>
          <a:xfrm>
            <a:off x="3534772" y="1080000"/>
            <a:ext cx="11302649"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CONTINUING OUR JOURNEY</a:t>
            </a:r>
          </a:p>
        </p:txBody>
      </p:sp>
      <p:sp>
        <p:nvSpPr>
          <p:cNvPr id="37" name="Freeform 7">
            <a:extLst>
              <a:ext uri="{FF2B5EF4-FFF2-40B4-BE49-F238E27FC236}">
                <a16:creationId xmlns:a16="http://schemas.microsoft.com/office/drawing/2014/main" id="{1BFD04B8-D236-9D96-EA37-62F8FAFBF266}"/>
              </a:ext>
            </a:extLst>
          </p:cNvPr>
          <p:cNvSpPr/>
          <p:nvPr/>
        </p:nvSpPr>
        <p:spPr>
          <a:xfrm>
            <a:off x="800280" y="4487553"/>
            <a:ext cx="4041023" cy="1606502"/>
          </a:xfrm>
          <a:custGeom>
            <a:avLst/>
            <a:gdLst/>
            <a:ahLst/>
            <a:cxnLst>
              <a:cxn ang="0">
                <a:pos x="wd2" y="hd2"/>
              </a:cxn>
              <a:cxn ang="5400000">
                <a:pos x="wd2" y="hd2"/>
              </a:cxn>
              <a:cxn ang="10800000">
                <a:pos x="wd2" y="hd2"/>
              </a:cxn>
              <a:cxn ang="16200000">
                <a:pos x="wd2" y="hd2"/>
              </a:cxn>
            </a:cxnLst>
            <a:rect l="0" t="0" r="r" b="b"/>
            <a:pathLst>
              <a:path w="21600" h="21600" extrusionOk="0">
                <a:moveTo>
                  <a:pt x="21255" y="6991"/>
                </a:moveTo>
                <a:cubicBezTo>
                  <a:pt x="12526" y="6991"/>
                  <a:pt x="12526" y="6991"/>
                  <a:pt x="12526" y="6991"/>
                </a:cubicBezTo>
                <a:cubicBezTo>
                  <a:pt x="11663" y="3495"/>
                  <a:pt x="11663" y="3495"/>
                  <a:pt x="11663" y="3495"/>
                </a:cubicBezTo>
                <a:cubicBezTo>
                  <a:pt x="10800" y="0"/>
                  <a:pt x="10800" y="0"/>
                  <a:pt x="10800" y="0"/>
                </a:cubicBezTo>
                <a:cubicBezTo>
                  <a:pt x="9937" y="3495"/>
                  <a:pt x="9937" y="3495"/>
                  <a:pt x="9937" y="3495"/>
                </a:cubicBezTo>
                <a:cubicBezTo>
                  <a:pt x="9074" y="6991"/>
                  <a:pt x="9074" y="6991"/>
                  <a:pt x="9074" y="6991"/>
                </a:cubicBezTo>
                <a:cubicBezTo>
                  <a:pt x="1997" y="6991"/>
                  <a:pt x="1997" y="6991"/>
                  <a:pt x="1997" y="6991"/>
                </a:cubicBezTo>
                <a:cubicBezTo>
                  <a:pt x="888" y="6991"/>
                  <a:pt x="0" y="10307"/>
                  <a:pt x="0" y="14340"/>
                </a:cubicBezTo>
                <a:cubicBezTo>
                  <a:pt x="0" y="18373"/>
                  <a:pt x="888" y="21600"/>
                  <a:pt x="1997" y="21600"/>
                </a:cubicBezTo>
                <a:cubicBezTo>
                  <a:pt x="21255" y="21600"/>
                  <a:pt x="21255" y="21600"/>
                  <a:pt x="21255" y="21600"/>
                </a:cubicBezTo>
                <a:cubicBezTo>
                  <a:pt x="21452" y="21600"/>
                  <a:pt x="21600" y="21062"/>
                  <a:pt x="21600" y="20345"/>
                </a:cubicBezTo>
                <a:cubicBezTo>
                  <a:pt x="21600" y="8335"/>
                  <a:pt x="21600" y="8335"/>
                  <a:pt x="21600" y="8335"/>
                </a:cubicBezTo>
                <a:cubicBezTo>
                  <a:pt x="21600" y="7618"/>
                  <a:pt x="21452" y="6991"/>
                  <a:pt x="21255" y="6991"/>
                </a:cubicBezTo>
                <a:close/>
              </a:path>
            </a:pathLst>
          </a:custGeom>
          <a:solidFill>
            <a:srgbClr val="B1403F"/>
          </a:solidFill>
          <a:ln w="12700">
            <a:miter lim="400000"/>
          </a:ln>
        </p:spPr>
        <p:txBody>
          <a:bodyPr lIns="45719" rIns="45719"/>
          <a:lstStyle/>
          <a:p>
            <a:endParaRPr/>
          </a:p>
        </p:txBody>
      </p:sp>
      <p:sp>
        <p:nvSpPr>
          <p:cNvPr id="38" name="Freeform 8">
            <a:extLst>
              <a:ext uri="{FF2B5EF4-FFF2-40B4-BE49-F238E27FC236}">
                <a16:creationId xmlns:a16="http://schemas.microsoft.com/office/drawing/2014/main" id="{AA796C8F-D2D4-06BE-4F9E-97B9EDFA647A}"/>
              </a:ext>
            </a:extLst>
          </p:cNvPr>
          <p:cNvSpPr/>
          <p:nvPr/>
        </p:nvSpPr>
        <p:spPr>
          <a:xfrm>
            <a:off x="13582086" y="4458827"/>
            <a:ext cx="4041023" cy="1642761"/>
          </a:xfrm>
          <a:custGeom>
            <a:avLst/>
            <a:gdLst/>
            <a:ahLst/>
            <a:cxnLst>
              <a:cxn ang="0">
                <a:pos x="wd2" y="hd2"/>
              </a:cxn>
              <a:cxn ang="5400000">
                <a:pos x="wd2" y="hd2"/>
              </a:cxn>
              <a:cxn ang="10800000">
                <a:pos x="wd2" y="hd2"/>
              </a:cxn>
              <a:cxn ang="16200000">
                <a:pos x="wd2" y="hd2"/>
              </a:cxn>
            </a:cxnLst>
            <a:rect l="0" t="0" r="r" b="b"/>
            <a:pathLst>
              <a:path w="21600" h="21600" extrusionOk="0">
                <a:moveTo>
                  <a:pt x="19603" y="21600"/>
                </a:moveTo>
                <a:cubicBezTo>
                  <a:pt x="345" y="21600"/>
                  <a:pt x="345" y="21600"/>
                  <a:pt x="345" y="21600"/>
                </a:cubicBezTo>
                <a:cubicBezTo>
                  <a:pt x="148" y="21600"/>
                  <a:pt x="0" y="20975"/>
                  <a:pt x="0" y="20261"/>
                </a:cubicBezTo>
                <a:cubicBezTo>
                  <a:pt x="0" y="8301"/>
                  <a:pt x="0" y="8301"/>
                  <a:pt x="0" y="8301"/>
                </a:cubicBezTo>
                <a:cubicBezTo>
                  <a:pt x="0" y="7587"/>
                  <a:pt x="148" y="7051"/>
                  <a:pt x="345" y="7051"/>
                </a:cubicBezTo>
                <a:cubicBezTo>
                  <a:pt x="9074" y="7051"/>
                  <a:pt x="9074" y="7051"/>
                  <a:pt x="9074" y="7051"/>
                </a:cubicBezTo>
                <a:cubicBezTo>
                  <a:pt x="9937" y="3570"/>
                  <a:pt x="9937" y="3570"/>
                  <a:pt x="9937" y="3570"/>
                </a:cubicBezTo>
                <a:cubicBezTo>
                  <a:pt x="10800" y="0"/>
                  <a:pt x="10800" y="0"/>
                  <a:pt x="10800" y="0"/>
                </a:cubicBezTo>
                <a:cubicBezTo>
                  <a:pt x="11663" y="3570"/>
                  <a:pt x="11663" y="3570"/>
                  <a:pt x="11663" y="3570"/>
                </a:cubicBezTo>
                <a:cubicBezTo>
                  <a:pt x="12526" y="7051"/>
                  <a:pt x="12526" y="7051"/>
                  <a:pt x="12526" y="7051"/>
                </a:cubicBezTo>
                <a:cubicBezTo>
                  <a:pt x="19603" y="7051"/>
                  <a:pt x="19603" y="7051"/>
                  <a:pt x="19603" y="7051"/>
                </a:cubicBezTo>
                <a:cubicBezTo>
                  <a:pt x="20712" y="7051"/>
                  <a:pt x="21600" y="10264"/>
                  <a:pt x="21600" y="14281"/>
                </a:cubicBezTo>
                <a:cubicBezTo>
                  <a:pt x="21600" y="18298"/>
                  <a:pt x="20712" y="21600"/>
                  <a:pt x="19603" y="21600"/>
                </a:cubicBezTo>
                <a:close/>
              </a:path>
            </a:pathLst>
          </a:custGeom>
          <a:solidFill>
            <a:schemeClr val="bg1">
              <a:lumMod val="85000"/>
            </a:schemeClr>
          </a:solidFill>
          <a:ln w="12700">
            <a:miter lim="400000"/>
          </a:ln>
        </p:spPr>
        <p:txBody>
          <a:bodyPr lIns="45719" rIns="45719"/>
          <a:lstStyle/>
          <a:p>
            <a:endParaRPr/>
          </a:p>
        </p:txBody>
      </p:sp>
      <p:sp>
        <p:nvSpPr>
          <p:cNvPr id="39" name="Freeform 9">
            <a:extLst>
              <a:ext uri="{FF2B5EF4-FFF2-40B4-BE49-F238E27FC236}">
                <a16:creationId xmlns:a16="http://schemas.microsoft.com/office/drawing/2014/main" id="{01E2FDAC-AE88-C89E-F430-7A9E707BB2A6}"/>
              </a:ext>
            </a:extLst>
          </p:cNvPr>
          <p:cNvSpPr/>
          <p:nvPr/>
        </p:nvSpPr>
        <p:spPr>
          <a:xfrm flipV="1">
            <a:off x="5060883" y="4500850"/>
            <a:ext cx="4041022" cy="1619504"/>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BFB5ED"/>
          </a:solidFill>
          <a:ln w="12700">
            <a:miter lim="400000"/>
          </a:ln>
        </p:spPr>
        <p:txBody>
          <a:bodyPr lIns="45719" rIns="45719"/>
          <a:lstStyle/>
          <a:p>
            <a:endParaRPr lang="en-DK" dirty="0"/>
          </a:p>
        </p:txBody>
      </p:sp>
      <p:sp>
        <p:nvSpPr>
          <p:cNvPr id="50" name="Rectangle 33">
            <a:extLst>
              <a:ext uri="{FF2B5EF4-FFF2-40B4-BE49-F238E27FC236}">
                <a16:creationId xmlns:a16="http://schemas.microsoft.com/office/drawing/2014/main" id="{20925914-2917-49B2-E895-2981264F4D26}"/>
              </a:ext>
            </a:extLst>
          </p:cNvPr>
          <p:cNvSpPr txBox="1"/>
          <p:nvPr/>
        </p:nvSpPr>
        <p:spPr>
          <a:xfrm>
            <a:off x="13820740" y="5384461"/>
            <a:ext cx="3422412" cy="369332"/>
          </a:xfrm>
          <a:prstGeom prst="rect">
            <a:avLst/>
          </a:prstGeom>
          <a:solidFill>
            <a:schemeClr val="bg1">
              <a:lumMod val="85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MODEL EVALUATION</a:t>
            </a:r>
            <a:endParaRPr sz="2400" dirty="0"/>
          </a:p>
        </p:txBody>
      </p:sp>
      <p:sp>
        <p:nvSpPr>
          <p:cNvPr id="51" name="Freeform 9">
            <a:extLst>
              <a:ext uri="{FF2B5EF4-FFF2-40B4-BE49-F238E27FC236}">
                <a16:creationId xmlns:a16="http://schemas.microsoft.com/office/drawing/2014/main" id="{3C8C8F90-F01C-2534-2BCE-F8C869812AE5}"/>
              </a:ext>
            </a:extLst>
          </p:cNvPr>
          <p:cNvSpPr/>
          <p:nvPr/>
        </p:nvSpPr>
        <p:spPr>
          <a:xfrm flipV="1">
            <a:off x="9321485" y="4469155"/>
            <a:ext cx="4041021" cy="1643299"/>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chemeClr val="bg1">
              <a:lumMod val="85000"/>
            </a:schemeClr>
          </a:solidFill>
          <a:ln w="12700">
            <a:miter lim="400000"/>
          </a:ln>
        </p:spPr>
        <p:txBody>
          <a:bodyPr lIns="45719" rIns="45719"/>
          <a:lstStyle/>
          <a:p>
            <a:endParaRPr/>
          </a:p>
        </p:txBody>
      </p:sp>
      <p:sp>
        <p:nvSpPr>
          <p:cNvPr id="53" name="Rectangle 33">
            <a:extLst>
              <a:ext uri="{FF2B5EF4-FFF2-40B4-BE49-F238E27FC236}">
                <a16:creationId xmlns:a16="http://schemas.microsoft.com/office/drawing/2014/main" id="{CFFC9EF7-C4B0-C389-403F-2438A83981A2}"/>
              </a:ext>
            </a:extLst>
          </p:cNvPr>
          <p:cNvSpPr txBox="1"/>
          <p:nvPr/>
        </p:nvSpPr>
        <p:spPr>
          <a:xfrm>
            <a:off x="9971072" y="5384461"/>
            <a:ext cx="2609689" cy="369332"/>
          </a:xfrm>
          <a:prstGeom prst="rect">
            <a:avLst/>
          </a:prstGeom>
          <a:solidFill>
            <a:schemeClr val="bg1">
              <a:lumMod val="85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ANALYSIS</a:t>
            </a:r>
            <a:endParaRPr sz="2400" dirty="0"/>
          </a:p>
        </p:txBody>
      </p:sp>
      <p:sp>
        <p:nvSpPr>
          <p:cNvPr id="54" name="Rectangle 33">
            <a:extLst>
              <a:ext uri="{FF2B5EF4-FFF2-40B4-BE49-F238E27FC236}">
                <a16:creationId xmlns:a16="http://schemas.microsoft.com/office/drawing/2014/main" id="{46871D1F-1B1E-8F55-1261-18C148FBEF7B}"/>
              </a:ext>
            </a:extLst>
          </p:cNvPr>
          <p:cNvSpPr txBox="1"/>
          <p:nvPr/>
        </p:nvSpPr>
        <p:spPr>
          <a:xfrm>
            <a:off x="1320428" y="5372100"/>
            <a:ext cx="3093796"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COLLECTION</a:t>
            </a:r>
            <a:endParaRPr sz="2400" dirty="0"/>
          </a:p>
        </p:txBody>
      </p:sp>
      <p:sp>
        <p:nvSpPr>
          <p:cNvPr id="59" name="Shape">
            <a:extLst>
              <a:ext uri="{FF2B5EF4-FFF2-40B4-BE49-F238E27FC236}">
                <a16:creationId xmlns:a16="http://schemas.microsoft.com/office/drawing/2014/main" id="{E07F6C67-95B2-F2F5-F51E-AAE5D6757D13}"/>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rgbClr val="404040"/>
          </a:solidFill>
          <a:ln w="12700">
            <a:miter lim="400000"/>
          </a:ln>
        </p:spPr>
        <p:txBody>
          <a:bodyPr lIns="121919" tIns="121919" rIns="121919" bIns="121919"/>
          <a:lstStyle/>
          <a:p>
            <a:endParaRPr/>
          </a:p>
        </p:txBody>
      </p:sp>
      <p:sp>
        <p:nvSpPr>
          <p:cNvPr id="60" name="Shape">
            <a:extLst>
              <a:ext uri="{FF2B5EF4-FFF2-40B4-BE49-F238E27FC236}">
                <a16:creationId xmlns:a16="http://schemas.microsoft.com/office/drawing/2014/main" id="{D09D6B30-BBF8-546F-DF0D-9CD55F576823}"/>
              </a:ext>
            </a:extLst>
          </p:cNvPr>
          <p:cNvSpPr>
            <a:spLocks noChangeAspect="1"/>
          </p:cNvSpPr>
          <p:nvPr/>
        </p:nvSpPr>
        <p:spPr>
          <a:xfrm>
            <a:off x="7391400" y="3162300"/>
            <a:ext cx="699306" cy="699306"/>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rgbClr val="404040"/>
          </a:solidFill>
          <a:ln w="12700">
            <a:miter lim="400000"/>
          </a:ln>
        </p:spPr>
        <p:txBody>
          <a:bodyPr lIns="121919" tIns="121919" rIns="121919" bIns="121919"/>
          <a:lstStyle/>
          <a:p>
            <a:endParaRPr/>
          </a:p>
        </p:txBody>
      </p:sp>
      <p:sp>
        <p:nvSpPr>
          <p:cNvPr id="63" name="Shape">
            <a:extLst>
              <a:ext uri="{FF2B5EF4-FFF2-40B4-BE49-F238E27FC236}">
                <a16:creationId xmlns:a16="http://schemas.microsoft.com/office/drawing/2014/main" id="{1C3AE5CD-B4BF-1B12-A1F6-2CCA288BE29F}"/>
              </a:ext>
            </a:extLst>
          </p:cNvPr>
          <p:cNvSpPr>
            <a:spLocks noChangeAspect="1"/>
          </p:cNvSpPr>
          <p:nvPr/>
        </p:nvSpPr>
        <p:spPr>
          <a:xfrm>
            <a:off x="2236732" y="3252752"/>
            <a:ext cx="1127838" cy="1008000"/>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rgbClr val="404040"/>
          </a:solidFill>
          <a:ln w="12700">
            <a:miter lim="400000"/>
          </a:ln>
        </p:spPr>
        <p:txBody>
          <a:bodyPr lIns="121919" tIns="121919" rIns="121919" bIns="121919"/>
          <a:lstStyle/>
          <a:p>
            <a:endParaRPr/>
          </a:p>
        </p:txBody>
      </p:sp>
      <p:sp>
        <p:nvSpPr>
          <p:cNvPr id="65" name="Shape">
            <a:extLst>
              <a:ext uri="{FF2B5EF4-FFF2-40B4-BE49-F238E27FC236}">
                <a16:creationId xmlns:a16="http://schemas.microsoft.com/office/drawing/2014/main" id="{42527BC8-1BFD-FEBB-D5C3-E9B5CBB94055}"/>
              </a:ext>
            </a:extLst>
          </p:cNvPr>
          <p:cNvSpPr/>
          <p:nvPr/>
        </p:nvSpPr>
        <p:spPr>
          <a:xfrm>
            <a:off x="15026924" y="3340113"/>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bg1">
              <a:lumMod val="85000"/>
            </a:schemeClr>
          </a:solidFill>
          <a:ln w="12700">
            <a:miter lim="400000"/>
          </a:ln>
        </p:spPr>
        <p:txBody>
          <a:bodyPr lIns="121919" tIns="121919" rIns="121919" bIns="121919"/>
          <a:lstStyle/>
          <a:p>
            <a:endParaRPr/>
          </a:p>
        </p:txBody>
      </p:sp>
      <p:sp>
        <p:nvSpPr>
          <p:cNvPr id="66" name="Shape">
            <a:extLst>
              <a:ext uri="{FF2B5EF4-FFF2-40B4-BE49-F238E27FC236}">
                <a16:creationId xmlns:a16="http://schemas.microsoft.com/office/drawing/2014/main" id="{DC73BB0C-5FB7-AC28-3183-0A8B15B64A2B}"/>
              </a:ext>
            </a:extLst>
          </p:cNvPr>
          <p:cNvSpPr>
            <a:spLocks noChangeAspect="1"/>
          </p:cNvSpPr>
          <p:nvPr/>
        </p:nvSpPr>
        <p:spPr>
          <a:xfrm>
            <a:off x="10706293" y="3261300"/>
            <a:ext cx="1257107" cy="1044000"/>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lumMod val="85000"/>
            </a:schemeClr>
          </a:solidFill>
          <a:ln w="12700">
            <a:miter lim="400000"/>
          </a:ln>
        </p:spPr>
        <p:txBody>
          <a:bodyPr lIns="121919" tIns="121919" rIns="121919" bIns="121919"/>
          <a:lstStyle/>
          <a:p>
            <a:endParaRPr/>
          </a:p>
        </p:txBody>
      </p:sp>
      <p:pic>
        <p:nvPicPr>
          <p:cNvPr id="2" name="Picture 1" descr="A blue and black logo&#10;&#10;Description automatically generated">
            <a:extLst>
              <a:ext uri="{FF2B5EF4-FFF2-40B4-BE49-F238E27FC236}">
                <a16:creationId xmlns:a16="http://schemas.microsoft.com/office/drawing/2014/main" id="{9E5AEAF9-CDFF-E9B9-8BEA-90DF7478346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 name="TextBox 2">
            <a:extLst>
              <a:ext uri="{FF2B5EF4-FFF2-40B4-BE49-F238E27FC236}">
                <a16:creationId xmlns:a16="http://schemas.microsoft.com/office/drawing/2014/main" id="{EC33DFB4-F9D5-DFCF-30DB-36080838BA35}"/>
              </a:ext>
            </a:extLst>
          </p:cNvPr>
          <p:cNvSpPr txBox="1"/>
          <p:nvPr/>
        </p:nvSpPr>
        <p:spPr>
          <a:xfrm>
            <a:off x="5361451" y="5154969"/>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EXPLORATORY DATA ANALYSIS</a:t>
            </a:r>
          </a:p>
        </p:txBody>
      </p:sp>
      <p:sp>
        <p:nvSpPr>
          <p:cNvPr id="4" name="Rounded Rectangle 3">
            <a:extLst>
              <a:ext uri="{FF2B5EF4-FFF2-40B4-BE49-F238E27FC236}">
                <a16:creationId xmlns:a16="http://schemas.microsoft.com/office/drawing/2014/main" id="{A71AB0B7-B38B-FE6A-BC05-AA48402AAF1A}"/>
              </a:ext>
            </a:extLst>
          </p:cNvPr>
          <p:cNvSpPr/>
          <p:nvPr/>
        </p:nvSpPr>
        <p:spPr>
          <a:xfrm>
            <a:off x="5692561" y="7014537"/>
            <a:ext cx="3409343" cy="1044780"/>
          </a:xfrm>
          <a:prstGeom prst="roundRect">
            <a:avLst>
              <a:gd name="adj" fmla="val 4167"/>
            </a:avLst>
          </a:prstGeom>
          <a:solidFill>
            <a:srgbClr val="BFB5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5" name="Rounded Rectangle 4">
            <a:extLst>
              <a:ext uri="{FF2B5EF4-FFF2-40B4-BE49-F238E27FC236}">
                <a16:creationId xmlns:a16="http://schemas.microsoft.com/office/drawing/2014/main" id="{AC0C6A98-5C9D-D4EB-2FC6-159A4FBFE949}"/>
              </a:ext>
            </a:extLst>
          </p:cNvPr>
          <p:cNvSpPr/>
          <p:nvPr/>
        </p:nvSpPr>
        <p:spPr>
          <a:xfrm>
            <a:off x="2405986" y="7014537"/>
            <a:ext cx="3123356" cy="1051417"/>
          </a:xfrm>
          <a:prstGeom prst="roundRect">
            <a:avLst>
              <a:gd name="adj" fmla="val 4167"/>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7" name="TextBox 26">
            <a:extLst>
              <a:ext uri="{FF2B5EF4-FFF2-40B4-BE49-F238E27FC236}">
                <a16:creationId xmlns:a16="http://schemas.microsoft.com/office/drawing/2014/main" id="{4B54D961-E6A3-7A6F-B8C4-D6B4CDC49E72}"/>
              </a:ext>
            </a:extLst>
          </p:cNvPr>
          <p:cNvSpPr txBox="1"/>
          <p:nvPr/>
        </p:nvSpPr>
        <p:spPr>
          <a:xfrm>
            <a:off x="5622760" y="7121428"/>
            <a:ext cx="3572971" cy="830997"/>
          </a:xfrm>
          <a:prstGeom prst="rect">
            <a:avLst/>
          </a:prstGeom>
          <a:noFill/>
        </p:spPr>
        <p:txBody>
          <a:bodyPr wrap="square">
            <a:spAutoFit/>
          </a:bodyPr>
          <a:lstStyle/>
          <a:p>
            <a:pPr algn="ctr"/>
            <a:r>
              <a:rPr lang="en-US" sz="2400" b="1" dirty="0">
                <a:solidFill>
                  <a:schemeClr val="bg1"/>
                </a:solidFill>
                <a:latin typeface="Montserrat" pitchFamily="2" charset="77"/>
              </a:rPr>
              <a:t>CLEANING, SET-UP &amp; NORMALIZATION</a:t>
            </a:r>
          </a:p>
        </p:txBody>
      </p:sp>
      <p:sp>
        <p:nvSpPr>
          <p:cNvPr id="28" name="Rectangle 33">
            <a:extLst>
              <a:ext uri="{FF2B5EF4-FFF2-40B4-BE49-F238E27FC236}">
                <a16:creationId xmlns:a16="http://schemas.microsoft.com/office/drawing/2014/main" id="{09459FE5-15BF-C898-1DCA-B5E44C393721}"/>
              </a:ext>
            </a:extLst>
          </p:cNvPr>
          <p:cNvSpPr txBox="1"/>
          <p:nvPr/>
        </p:nvSpPr>
        <p:spPr>
          <a:xfrm>
            <a:off x="2598464" y="7371574"/>
            <a:ext cx="2781211" cy="369332"/>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PREPROCESSING</a:t>
            </a:r>
            <a:endParaRPr sz="2400" dirty="0"/>
          </a:p>
        </p:txBody>
      </p:sp>
      <p:sp>
        <p:nvSpPr>
          <p:cNvPr id="41" name="Freeform 6">
            <a:extLst>
              <a:ext uri="{FF2B5EF4-FFF2-40B4-BE49-F238E27FC236}">
                <a16:creationId xmlns:a16="http://schemas.microsoft.com/office/drawing/2014/main" id="{41531104-F890-C440-DDC0-0C4AE088082C}"/>
              </a:ext>
            </a:extLst>
          </p:cNvPr>
          <p:cNvSpPr/>
          <p:nvPr/>
        </p:nvSpPr>
        <p:spPr>
          <a:xfrm rot="5400000" flipH="1">
            <a:off x="6495341" y="6470036"/>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44" name="Freeform 6">
            <a:extLst>
              <a:ext uri="{FF2B5EF4-FFF2-40B4-BE49-F238E27FC236}">
                <a16:creationId xmlns:a16="http://schemas.microsoft.com/office/drawing/2014/main" id="{95E49C79-F0E2-D772-B444-1C0F139D812D}"/>
              </a:ext>
            </a:extLst>
          </p:cNvPr>
          <p:cNvSpPr/>
          <p:nvPr/>
        </p:nvSpPr>
        <p:spPr>
          <a:xfrm rot="16200000">
            <a:off x="4650478" y="6441178"/>
            <a:ext cx="740500" cy="169343"/>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45" name="Freeform 6">
            <a:extLst>
              <a:ext uri="{FF2B5EF4-FFF2-40B4-BE49-F238E27FC236}">
                <a16:creationId xmlns:a16="http://schemas.microsoft.com/office/drawing/2014/main" id="{71ABB83C-4A76-3B27-05CE-5FC142046F7C}"/>
              </a:ext>
            </a:extLst>
          </p:cNvPr>
          <p:cNvSpPr/>
          <p:nvPr/>
        </p:nvSpPr>
        <p:spPr>
          <a:xfrm rot="5400000" flipV="1">
            <a:off x="7333541" y="6470037"/>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pic>
        <p:nvPicPr>
          <p:cNvPr id="85" name="Graphic 84" descr="Sailboat with solid fill">
            <a:extLst>
              <a:ext uri="{FF2B5EF4-FFF2-40B4-BE49-F238E27FC236}">
                <a16:creationId xmlns:a16="http://schemas.microsoft.com/office/drawing/2014/main" id="{719D15D4-4A62-8F3B-97F0-FA63252104D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305237">
            <a:off x="8695550" y="6582551"/>
            <a:ext cx="3505200" cy="3505200"/>
          </a:xfrm>
          <a:prstGeom prst="rect">
            <a:avLst/>
          </a:prstGeom>
        </p:spPr>
      </p:pic>
      <p:grpSp>
        <p:nvGrpSpPr>
          <p:cNvPr id="86" name="Group 85">
            <a:extLst>
              <a:ext uri="{FF2B5EF4-FFF2-40B4-BE49-F238E27FC236}">
                <a16:creationId xmlns:a16="http://schemas.microsoft.com/office/drawing/2014/main" id="{AE5A4D41-FBC1-5AAA-64E1-D1845EC2EB8E}"/>
              </a:ext>
            </a:extLst>
          </p:cNvPr>
          <p:cNvGrpSpPr/>
          <p:nvPr/>
        </p:nvGrpSpPr>
        <p:grpSpPr>
          <a:xfrm>
            <a:off x="-152400" y="8953500"/>
            <a:ext cx="17373600" cy="1524000"/>
            <a:chOff x="-152400" y="8953500"/>
            <a:chExt cx="17373600" cy="1524000"/>
          </a:xfrm>
        </p:grpSpPr>
        <p:grpSp>
          <p:nvGrpSpPr>
            <p:cNvPr id="87" name="Group 86">
              <a:extLst>
                <a:ext uri="{FF2B5EF4-FFF2-40B4-BE49-F238E27FC236}">
                  <a16:creationId xmlns:a16="http://schemas.microsoft.com/office/drawing/2014/main" id="{A53A7A30-4AE1-418F-621F-16333D2D7CA5}"/>
                </a:ext>
              </a:extLst>
            </p:cNvPr>
            <p:cNvGrpSpPr/>
            <p:nvPr/>
          </p:nvGrpSpPr>
          <p:grpSpPr>
            <a:xfrm>
              <a:off x="-152400" y="8953500"/>
              <a:ext cx="3962400" cy="1524000"/>
              <a:chOff x="-152400" y="8953500"/>
              <a:chExt cx="3962400" cy="1524000"/>
            </a:xfrm>
          </p:grpSpPr>
          <p:pic>
            <p:nvPicPr>
              <p:cNvPr id="103" name="Graphic 102" descr="Wave with solid fill">
                <a:extLst>
                  <a:ext uri="{FF2B5EF4-FFF2-40B4-BE49-F238E27FC236}">
                    <a16:creationId xmlns:a16="http://schemas.microsoft.com/office/drawing/2014/main" id="{D2C4F364-5CB9-2958-C92C-4B9325239FF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104" name="Graphic 103" descr="Wave with solid fill">
                <a:extLst>
                  <a:ext uri="{FF2B5EF4-FFF2-40B4-BE49-F238E27FC236}">
                    <a16:creationId xmlns:a16="http://schemas.microsoft.com/office/drawing/2014/main" id="{AB80F3C2-AB58-5752-CAB5-F53BA6E7911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105" name="Graphic 104" descr="Wave with solid fill">
                <a:extLst>
                  <a:ext uri="{FF2B5EF4-FFF2-40B4-BE49-F238E27FC236}">
                    <a16:creationId xmlns:a16="http://schemas.microsoft.com/office/drawing/2014/main" id="{DC5E139A-BC53-A1A5-5C7F-6569E67B6C9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88" name="Group 87">
              <a:extLst>
                <a:ext uri="{FF2B5EF4-FFF2-40B4-BE49-F238E27FC236}">
                  <a16:creationId xmlns:a16="http://schemas.microsoft.com/office/drawing/2014/main" id="{33B89E10-EF0A-686D-A06F-8063C04F83C4}"/>
                </a:ext>
              </a:extLst>
            </p:cNvPr>
            <p:cNvGrpSpPr/>
            <p:nvPr/>
          </p:nvGrpSpPr>
          <p:grpSpPr>
            <a:xfrm>
              <a:off x="3505200" y="8953500"/>
              <a:ext cx="3962400" cy="1524000"/>
              <a:chOff x="-152400" y="8953500"/>
              <a:chExt cx="3962400" cy="1524000"/>
            </a:xfrm>
          </p:grpSpPr>
          <p:pic>
            <p:nvPicPr>
              <p:cNvPr id="100" name="Graphic 99" descr="Wave with solid fill">
                <a:extLst>
                  <a:ext uri="{FF2B5EF4-FFF2-40B4-BE49-F238E27FC236}">
                    <a16:creationId xmlns:a16="http://schemas.microsoft.com/office/drawing/2014/main" id="{39BEF5DF-003A-F195-E1B8-243BD7BA655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101" name="Graphic 100" descr="Wave with solid fill">
                <a:extLst>
                  <a:ext uri="{FF2B5EF4-FFF2-40B4-BE49-F238E27FC236}">
                    <a16:creationId xmlns:a16="http://schemas.microsoft.com/office/drawing/2014/main" id="{DC060393-0FF9-7AC7-1810-A4D68692B2F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102" name="Graphic 101" descr="Wave with solid fill">
                <a:extLst>
                  <a:ext uri="{FF2B5EF4-FFF2-40B4-BE49-F238E27FC236}">
                    <a16:creationId xmlns:a16="http://schemas.microsoft.com/office/drawing/2014/main" id="{1EC417EA-E553-B7D1-3202-A15C47AC61C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89" name="Group 88">
              <a:extLst>
                <a:ext uri="{FF2B5EF4-FFF2-40B4-BE49-F238E27FC236}">
                  <a16:creationId xmlns:a16="http://schemas.microsoft.com/office/drawing/2014/main" id="{F2314364-3691-CEB5-6655-D4645DF4B7F8}"/>
                </a:ext>
              </a:extLst>
            </p:cNvPr>
            <p:cNvGrpSpPr/>
            <p:nvPr/>
          </p:nvGrpSpPr>
          <p:grpSpPr>
            <a:xfrm>
              <a:off x="7162800" y="8953500"/>
              <a:ext cx="3962400" cy="1524000"/>
              <a:chOff x="-152400" y="8953500"/>
              <a:chExt cx="3962400" cy="1524000"/>
            </a:xfrm>
          </p:grpSpPr>
          <p:pic>
            <p:nvPicPr>
              <p:cNvPr id="97" name="Graphic 96" descr="Wave with solid fill">
                <a:extLst>
                  <a:ext uri="{FF2B5EF4-FFF2-40B4-BE49-F238E27FC236}">
                    <a16:creationId xmlns:a16="http://schemas.microsoft.com/office/drawing/2014/main" id="{A2E3D6C8-4B60-D894-5345-E53C71CBE46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98" name="Graphic 97" descr="Wave with solid fill">
                <a:extLst>
                  <a:ext uri="{FF2B5EF4-FFF2-40B4-BE49-F238E27FC236}">
                    <a16:creationId xmlns:a16="http://schemas.microsoft.com/office/drawing/2014/main" id="{66E962F2-3D30-39CC-7D5C-564121BE304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99" name="Graphic 98" descr="Wave with solid fill">
                <a:extLst>
                  <a:ext uri="{FF2B5EF4-FFF2-40B4-BE49-F238E27FC236}">
                    <a16:creationId xmlns:a16="http://schemas.microsoft.com/office/drawing/2014/main" id="{65238548-6E81-43B7-9B3E-16BAFE0E4ED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90" name="Group 89">
              <a:extLst>
                <a:ext uri="{FF2B5EF4-FFF2-40B4-BE49-F238E27FC236}">
                  <a16:creationId xmlns:a16="http://schemas.microsoft.com/office/drawing/2014/main" id="{C52C9203-312C-8B49-CB2E-442AE4661186}"/>
                </a:ext>
              </a:extLst>
            </p:cNvPr>
            <p:cNvGrpSpPr/>
            <p:nvPr/>
          </p:nvGrpSpPr>
          <p:grpSpPr>
            <a:xfrm>
              <a:off x="10820400" y="8953500"/>
              <a:ext cx="3962400" cy="1524000"/>
              <a:chOff x="-152400" y="8953500"/>
              <a:chExt cx="3962400" cy="1524000"/>
            </a:xfrm>
          </p:grpSpPr>
          <p:pic>
            <p:nvPicPr>
              <p:cNvPr id="94" name="Graphic 93" descr="Wave with solid fill">
                <a:extLst>
                  <a:ext uri="{FF2B5EF4-FFF2-40B4-BE49-F238E27FC236}">
                    <a16:creationId xmlns:a16="http://schemas.microsoft.com/office/drawing/2014/main" id="{A64D541D-ACF1-B554-14E9-067F23EA921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95" name="Graphic 94" descr="Wave with solid fill">
                <a:extLst>
                  <a:ext uri="{FF2B5EF4-FFF2-40B4-BE49-F238E27FC236}">
                    <a16:creationId xmlns:a16="http://schemas.microsoft.com/office/drawing/2014/main" id="{09A4941D-1907-C7AF-0952-0F5A5DCC7BE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96" name="Graphic 95" descr="Wave with solid fill">
                <a:extLst>
                  <a:ext uri="{FF2B5EF4-FFF2-40B4-BE49-F238E27FC236}">
                    <a16:creationId xmlns:a16="http://schemas.microsoft.com/office/drawing/2014/main" id="{AFB5796A-0B03-85FE-4D53-E738F19408F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91" name="Group 90">
              <a:extLst>
                <a:ext uri="{FF2B5EF4-FFF2-40B4-BE49-F238E27FC236}">
                  <a16:creationId xmlns:a16="http://schemas.microsoft.com/office/drawing/2014/main" id="{791973B5-38DD-D8C5-4576-0695C00D44DD}"/>
                </a:ext>
              </a:extLst>
            </p:cNvPr>
            <p:cNvGrpSpPr/>
            <p:nvPr/>
          </p:nvGrpSpPr>
          <p:grpSpPr>
            <a:xfrm>
              <a:off x="14478000" y="8953500"/>
              <a:ext cx="2743200" cy="1524000"/>
              <a:chOff x="-152400" y="8953500"/>
              <a:chExt cx="2743200" cy="1524000"/>
            </a:xfrm>
          </p:grpSpPr>
          <p:pic>
            <p:nvPicPr>
              <p:cNvPr id="92" name="Graphic 91" descr="Wave with solid fill">
                <a:extLst>
                  <a:ext uri="{FF2B5EF4-FFF2-40B4-BE49-F238E27FC236}">
                    <a16:creationId xmlns:a16="http://schemas.microsoft.com/office/drawing/2014/main" id="{2C296DE6-FD20-0B8B-9C25-792DAC3BD9B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93" name="Graphic 92" descr="Wave with solid fill">
                <a:extLst>
                  <a:ext uri="{FF2B5EF4-FFF2-40B4-BE49-F238E27FC236}">
                    <a16:creationId xmlns:a16="http://schemas.microsoft.com/office/drawing/2014/main" id="{4A852F07-33C2-14FF-BA2C-FAC3CF9ABE3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grpSp>
      </p:grpSp>
    </p:spTree>
    <p:extLst>
      <p:ext uri="{BB962C8B-B14F-4D97-AF65-F5344CB8AC3E}">
        <p14:creationId xmlns:p14="http://schemas.microsoft.com/office/powerpoint/2010/main" val="56251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3048000" y="3187031"/>
            <a:ext cx="11991629" cy="3108543"/>
          </a:xfrm>
          <a:prstGeom prst="rect">
            <a:avLst/>
          </a:prstGeom>
          <a:noFill/>
        </p:spPr>
        <p:txBody>
          <a:bodyPr wrap="square" rtlCol="0">
            <a:spAutoFit/>
          </a:bodyPr>
          <a:lstStyle/>
          <a:p>
            <a:r>
              <a:rPr lang="en-US" sz="2800" dirty="0">
                <a:latin typeface="Montserrat" pitchFamily="2" charset="77"/>
              </a:rPr>
              <a:t>In your group discuss the printed PCA plots. </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What can you see? </a:t>
            </a:r>
          </a:p>
          <a:p>
            <a:pPr marL="457200" indent="-457200">
              <a:buFont typeface="Arial" panose="020B0604020202020204" pitchFamily="34" charset="0"/>
              <a:buChar char="•"/>
            </a:pPr>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What do you think it means?</a:t>
            </a:r>
          </a:p>
          <a:p>
            <a:pPr marL="457200" indent="-457200">
              <a:buFont typeface="Arial" panose="020B0604020202020204" pitchFamily="34" charset="0"/>
              <a:buChar char="•"/>
            </a:pPr>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What should/could you do about it?</a:t>
            </a: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1049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627276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9" name="Freeform 4">
            <a:extLst>
              <a:ext uri="{FF2B5EF4-FFF2-40B4-BE49-F238E27FC236}">
                <a16:creationId xmlns:a16="http://schemas.microsoft.com/office/drawing/2014/main" id="{833B6F51-0EF4-1425-0A84-2887250C764C}"/>
              </a:ext>
            </a:extLst>
          </p:cNvPr>
          <p:cNvSpPr/>
          <p:nvPr/>
        </p:nvSpPr>
        <p:spPr>
          <a:xfrm>
            <a:off x="-16041" y="521734"/>
            <a:ext cx="18304041" cy="204807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7" name="TextBox 7"/>
          <p:cNvSpPr txBox="1"/>
          <p:nvPr/>
        </p:nvSpPr>
        <p:spPr>
          <a:xfrm>
            <a:off x="1028700" y="1080000"/>
            <a:ext cx="14664916" cy="940322"/>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OTHER CHECKS</a:t>
            </a:r>
          </a:p>
        </p:txBody>
      </p:sp>
      <p:sp>
        <p:nvSpPr>
          <p:cNvPr id="8" name="TextBox 8"/>
          <p:cNvSpPr txBox="1"/>
          <p:nvPr/>
        </p:nvSpPr>
        <p:spPr>
          <a:xfrm>
            <a:off x="1028700" y="3042184"/>
            <a:ext cx="15963900" cy="521553"/>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a:rPr>
              <a:t>There are many things one should check before DS analysis. Here we mention a just few:</a:t>
            </a:r>
          </a:p>
        </p:txBody>
      </p:sp>
      <p:sp>
        <p:nvSpPr>
          <p:cNvPr id="14" name="TextBox 9">
            <a:extLst>
              <a:ext uri="{FF2B5EF4-FFF2-40B4-BE49-F238E27FC236}">
                <a16:creationId xmlns:a16="http://schemas.microsoft.com/office/drawing/2014/main" id="{0DCF739A-945C-88DF-8EE5-F63DD1281201}"/>
              </a:ext>
            </a:extLst>
          </p:cNvPr>
          <p:cNvSpPr txBox="1"/>
          <p:nvPr/>
        </p:nvSpPr>
        <p:spPr>
          <a:xfrm>
            <a:off x="1028701" y="4132858"/>
            <a:ext cx="15963899" cy="5125442"/>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800" b="1" dirty="0">
                <a:solidFill>
                  <a:srgbClr val="404040"/>
                </a:solidFill>
                <a:latin typeface="Montserrat" pitchFamily="2" charset="77"/>
              </a:rPr>
              <a:t>Check the data:</a:t>
            </a:r>
          </a:p>
          <a:p>
            <a:pPr marL="914400" lvl="1" indent="-457200">
              <a:lnSpc>
                <a:spcPts val="4480"/>
              </a:lnSpc>
              <a:buFont typeface="Arial" panose="020B0604020202020204" pitchFamily="34" charset="0"/>
              <a:buChar char="•"/>
            </a:pPr>
            <a:r>
              <a:rPr lang="en-US" sz="2400" b="1" dirty="0">
                <a:solidFill>
                  <a:srgbClr val="404040"/>
                </a:solidFill>
                <a:latin typeface="Montserrat"/>
              </a:rPr>
              <a:t>Unreasonable values: </a:t>
            </a:r>
            <a:r>
              <a:rPr lang="en-US" sz="2400" dirty="0">
                <a:solidFill>
                  <a:srgbClr val="404040"/>
                </a:solidFill>
                <a:latin typeface="Montserrat"/>
              </a:rPr>
              <a:t>If some data points are in “out of scale” you should be able to see that in the PCA plot, but if you have few features it can also be a good idea to check their range. </a:t>
            </a:r>
            <a:endParaRPr lang="en-US" sz="2400" dirty="0">
              <a:solidFill>
                <a:srgbClr val="404040"/>
              </a:solidFill>
              <a:latin typeface="Montserrat" pitchFamily="2" charset="77"/>
            </a:endParaRPr>
          </a:p>
          <a:p>
            <a:pPr marL="914400" lvl="1" indent="-457200">
              <a:lnSpc>
                <a:spcPts val="4480"/>
              </a:lnSpc>
              <a:buFont typeface="Arial" panose="020B0604020202020204" pitchFamily="34" charset="0"/>
              <a:buChar char="•"/>
            </a:pPr>
            <a:r>
              <a:rPr lang="en-US" sz="2400" b="1" dirty="0">
                <a:solidFill>
                  <a:srgbClr val="404040"/>
                </a:solidFill>
                <a:latin typeface="Montserrat"/>
              </a:rPr>
              <a:t>Unreasonable combinations: </a:t>
            </a:r>
            <a:r>
              <a:rPr lang="en-US" sz="2400" dirty="0">
                <a:solidFill>
                  <a:srgbClr val="404040"/>
                </a:solidFill>
                <a:latin typeface="Montserrat"/>
              </a:rPr>
              <a:t>Sometimes each variable is fine by itself but they are combined in a way that strike you as odd, i.e. children who are also former smokers</a:t>
            </a:r>
          </a:p>
          <a:p>
            <a:pPr>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b="1" dirty="0">
                <a:solidFill>
                  <a:srgbClr val="404040"/>
                </a:solidFill>
                <a:latin typeface="Montserrat" pitchFamily="2" charset="77"/>
              </a:rPr>
              <a:t>Check model/test assumptions: </a:t>
            </a:r>
          </a:p>
          <a:p>
            <a:pPr marL="914400" lvl="1" indent="-457200">
              <a:lnSpc>
                <a:spcPts val="4480"/>
              </a:lnSpc>
              <a:buFont typeface="Arial" panose="020B0604020202020204" pitchFamily="34" charset="0"/>
              <a:buChar char="•"/>
            </a:pPr>
            <a:r>
              <a:rPr lang="en-US" sz="2400" dirty="0">
                <a:solidFill>
                  <a:srgbClr val="404040"/>
                </a:solidFill>
                <a:latin typeface="Montserrat"/>
              </a:rPr>
              <a:t>Most tests have assumptions, such as that data is normally distributed and that the variance is homogenous between groups - more on this later…</a:t>
            </a:r>
          </a:p>
        </p:txBody>
      </p:sp>
      <p:pic>
        <p:nvPicPr>
          <p:cNvPr id="6" name="Picture 5" descr="A blue and black logo&#10;&#10;Description automatically generated">
            <a:extLst>
              <a:ext uri="{FF2B5EF4-FFF2-40B4-BE49-F238E27FC236}">
                <a16:creationId xmlns:a16="http://schemas.microsoft.com/office/drawing/2014/main" id="{8E4FA2DE-3FB6-D496-E53A-E23E514D4DD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798697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9" name="Freeform 4">
            <a:extLst>
              <a:ext uri="{FF2B5EF4-FFF2-40B4-BE49-F238E27FC236}">
                <a16:creationId xmlns:a16="http://schemas.microsoft.com/office/drawing/2014/main" id="{833B6F51-0EF4-1425-0A84-2887250C764C}"/>
              </a:ext>
            </a:extLst>
          </p:cNvPr>
          <p:cNvSpPr/>
          <p:nvPr/>
        </p:nvSpPr>
        <p:spPr>
          <a:xfrm>
            <a:off x="-16041" y="521734"/>
            <a:ext cx="18304041" cy="204807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3" name="Rectangle 2">
            <a:extLst>
              <a:ext uri="{FF2B5EF4-FFF2-40B4-BE49-F238E27FC236}">
                <a16:creationId xmlns:a16="http://schemas.microsoft.com/office/drawing/2014/main" id="{9D0E6191-CC74-7526-2DDD-57F9445EE5E4}"/>
              </a:ext>
            </a:extLst>
          </p:cNvPr>
          <p:cNvSpPr/>
          <p:nvPr/>
        </p:nvSpPr>
        <p:spPr>
          <a:xfrm>
            <a:off x="9677400" y="-190500"/>
            <a:ext cx="8762999" cy="104775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7"/>
          <p:cNvSpPr txBox="1"/>
          <p:nvPr/>
        </p:nvSpPr>
        <p:spPr>
          <a:xfrm>
            <a:off x="1028700" y="1080000"/>
            <a:ext cx="14664916" cy="940322"/>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SUMMARY STATISTICS</a:t>
            </a:r>
          </a:p>
        </p:txBody>
      </p:sp>
      <p:sp>
        <p:nvSpPr>
          <p:cNvPr id="8" name="TextBox 8"/>
          <p:cNvSpPr txBox="1"/>
          <p:nvPr/>
        </p:nvSpPr>
        <p:spPr>
          <a:xfrm>
            <a:off x="1028700" y="3042184"/>
            <a:ext cx="8648700" cy="6292364"/>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a:rPr>
              <a:t>Summary statistics are used to distill a dataset into some key characteristics.</a:t>
            </a:r>
          </a:p>
          <a:p>
            <a:pPr>
              <a:lnSpc>
                <a:spcPts val="4480"/>
              </a:lnSpc>
            </a:pPr>
            <a:endParaRPr lang="en-US" sz="2800" dirty="0">
              <a:solidFill>
                <a:srgbClr val="404040"/>
              </a:solidFill>
              <a:latin typeface="Montserrat"/>
            </a:endParaRPr>
          </a:p>
          <a:p>
            <a:pPr>
              <a:lnSpc>
                <a:spcPts val="4480"/>
              </a:lnSpc>
            </a:pPr>
            <a:r>
              <a:rPr lang="en-US" sz="2800" dirty="0">
                <a:solidFill>
                  <a:srgbClr val="404040"/>
                </a:solidFill>
                <a:latin typeface="Montserrat"/>
              </a:rPr>
              <a:t>They often include the following measures:</a:t>
            </a:r>
          </a:p>
          <a:p>
            <a:pPr marL="457200" indent="-457200">
              <a:lnSpc>
                <a:spcPts val="4480"/>
              </a:lnSpc>
              <a:buFont typeface="Arial" panose="020B0604020202020204" pitchFamily="34" charset="0"/>
              <a:buChar char="•"/>
            </a:pPr>
            <a:r>
              <a:rPr lang="en-US" sz="2800" dirty="0">
                <a:solidFill>
                  <a:srgbClr val="404040"/>
                </a:solidFill>
                <a:latin typeface="Montserrat"/>
              </a:rPr>
              <a:t>Central tendency (mean, median, mode)</a:t>
            </a:r>
          </a:p>
          <a:p>
            <a:pPr marL="457200" indent="-457200">
              <a:lnSpc>
                <a:spcPts val="4480"/>
              </a:lnSpc>
              <a:buFont typeface="Arial" panose="020B0604020202020204" pitchFamily="34" charset="0"/>
              <a:buChar char="•"/>
            </a:pPr>
            <a:r>
              <a:rPr lang="en-US" sz="2800" dirty="0">
                <a:solidFill>
                  <a:srgbClr val="404040"/>
                </a:solidFill>
                <a:latin typeface="Montserrat"/>
              </a:rPr>
              <a:t>Spread (standard deviation)</a:t>
            </a:r>
          </a:p>
          <a:p>
            <a:pPr marL="457200" indent="-457200">
              <a:lnSpc>
                <a:spcPts val="4480"/>
              </a:lnSpc>
              <a:buFont typeface="Arial" panose="020B0604020202020204" pitchFamily="34" charset="0"/>
              <a:buChar char="•"/>
            </a:pPr>
            <a:r>
              <a:rPr lang="en-US" sz="2800" dirty="0">
                <a:solidFill>
                  <a:srgbClr val="404040"/>
                </a:solidFill>
                <a:latin typeface="Montserrat"/>
              </a:rPr>
              <a:t>Minimum and Maximum</a:t>
            </a:r>
          </a:p>
          <a:p>
            <a:pPr marL="457200" indent="-457200">
              <a:lnSpc>
                <a:spcPts val="4480"/>
              </a:lnSpc>
              <a:buFont typeface="Arial" panose="020B0604020202020204" pitchFamily="34" charset="0"/>
              <a:buChar char="•"/>
            </a:pPr>
            <a:r>
              <a:rPr lang="en-US" sz="2800" dirty="0">
                <a:solidFill>
                  <a:srgbClr val="404040"/>
                </a:solidFill>
                <a:latin typeface="Montserrat"/>
              </a:rPr>
              <a:t>Quartiles </a:t>
            </a:r>
          </a:p>
          <a:p>
            <a:pPr marL="457200" indent="-457200">
              <a:lnSpc>
                <a:spcPts val="4480"/>
              </a:lnSpc>
              <a:buFont typeface="Arial" panose="020B0604020202020204" pitchFamily="34" charset="0"/>
              <a:buChar char="•"/>
            </a:pPr>
            <a:r>
              <a:rPr lang="en-US" sz="2800" dirty="0">
                <a:solidFill>
                  <a:srgbClr val="404040"/>
                </a:solidFill>
                <a:latin typeface="Montserrat"/>
              </a:rPr>
              <a:t>Shape of the distribution</a:t>
            </a:r>
          </a:p>
          <a:p>
            <a:pPr marL="457200" indent="-457200">
              <a:lnSpc>
                <a:spcPts val="4480"/>
              </a:lnSpc>
              <a:buFont typeface="Arial" panose="020B0604020202020204" pitchFamily="34" charset="0"/>
              <a:buChar char="•"/>
            </a:pPr>
            <a:r>
              <a:rPr lang="en-US" sz="2800" dirty="0">
                <a:solidFill>
                  <a:srgbClr val="404040"/>
                </a:solidFill>
                <a:latin typeface="Montserrat"/>
              </a:rPr>
              <a:t>Correlation between features</a:t>
            </a:r>
          </a:p>
          <a:p>
            <a:pPr>
              <a:lnSpc>
                <a:spcPts val="4480"/>
              </a:lnSpc>
            </a:pPr>
            <a:endParaRPr lang="en-US" sz="2800" dirty="0">
              <a:solidFill>
                <a:srgbClr val="404040"/>
              </a:solidFill>
              <a:latin typeface="Montserrat"/>
            </a:endParaRPr>
          </a:p>
        </p:txBody>
      </p:sp>
      <p:pic>
        <p:nvPicPr>
          <p:cNvPr id="6" name="Picture 5" descr="A blue and black logo&#10;&#10;Description automatically generated">
            <a:extLst>
              <a:ext uri="{FF2B5EF4-FFF2-40B4-BE49-F238E27FC236}">
                <a16:creationId xmlns:a16="http://schemas.microsoft.com/office/drawing/2014/main" id="{8E4FA2DE-3FB6-D496-E53A-E23E514D4DD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5" name="Picture 4" descr="A diagram of a box with text&#10;&#10;Description automatically generated with medium confidence">
            <a:extLst>
              <a:ext uri="{FF2B5EF4-FFF2-40B4-BE49-F238E27FC236}">
                <a16:creationId xmlns:a16="http://schemas.microsoft.com/office/drawing/2014/main" id="{DA2B0B3D-7CB8-BF72-1D0B-7F81FDAD0D5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069" t="2593" r="1923" b="18148"/>
          <a:stretch/>
        </p:blipFill>
        <p:spPr>
          <a:xfrm>
            <a:off x="12479458" y="521734"/>
            <a:ext cx="3290357" cy="4241786"/>
          </a:xfrm>
          <a:prstGeom prst="rect">
            <a:avLst/>
          </a:prstGeom>
        </p:spPr>
      </p:pic>
      <p:pic>
        <p:nvPicPr>
          <p:cNvPr id="11" name="Picture 10" descr="A graph with different colored lines&#10;&#10;Description automatically generated">
            <a:extLst>
              <a:ext uri="{FF2B5EF4-FFF2-40B4-BE49-F238E27FC236}">
                <a16:creationId xmlns:a16="http://schemas.microsoft.com/office/drawing/2014/main" id="{B854738E-6F4F-BFC9-5918-A56E704F90A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810999" y="5254748"/>
            <a:ext cx="5943601" cy="3962400"/>
          </a:xfrm>
          <a:prstGeom prst="rect">
            <a:avLst/>
          </a:prstGeom>
        </p:spPr>
      </p:pic>
    </p:spTree>
    <p:extLst>
      <p:ext uri="{BB962C8B-B14F-4D97-AF65-F5344CB8AC3E}">
        <p14:creationId xmlns:p14="http://schemas.microsoft.com/office/powerpoint/2010/main" val="592969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2" name="Freeform 4">
            <a:extLst>
              <a:ext uri="{FF2B5EF4-FFF2-40B4-BE49-F238E27FC236}">
                <a16:creationId xmlns:a16="http://schemas.microsoft.com/office/drawing/2014/main" id="{DC38636F-BFC9-1ACD-7DFF-503D66DD2449}"/>
              </a:ext>
            </a:extLst>
          </p:cNvPr>
          <p:cNvSpPr/>
          <p:nvPr/>
        </p:nvSpPr>
        <p:spPr>
          <a:xfrm>
            <a:off x="0" y="616048"/>
            <a:ext cx="18304041" cy="204807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6" name="TextBox 6"/>
          <p:cNvSpPr txBox="1"/>
          <p:nvPr/>
        </p:nvSpPr>
        <p:spPr>
          <a:xfrm>
            <a:off x="1028700" y="1080000"/>
            <a:ext cx="13712416" cy="940322"/>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THE ROLE OF DOMAIN EXPERTS</a:t>
            </a:r>
          </a:p>
        </p:txBody>
      </p:sp>
      <p:sp>
        <p:nvSpPr>
          <p:cNvPr id="8" name="Freeform 8"/>
          <p:cNvSpPr/>
          <p:nvPr/>
        </p:nvSpPr>
        <p:spPr>
          <a:xfrm>
            <a:off x="1128176" y="6438900"/>
            <a:ext cx="15459547" cy="1749578"/>
          </a:xfrm>
          <a:custGeom>
            <a:avLst/>
            <a:gdLst/>
            <a:ahLst/>
            <a:cxnLst/>
            <a:rect l="l" t="t" r="r" b="b"/>
            <a:pathLst>
              <a:path w="3021914" h="396268">
                <a:moveTo>
                  <a:pt x="29593" y="0"/>
                </a:moveTo>
                <a:lnTo>
                  <a:pt x="2992321" y="0"/>
                </a:lnTo>
                <a:cubicBezTo>
                  <a:pt x="3000169" y="0"/>
                  <a:pt x="3007697" y="3118"/>
                  <a:pt x="3013246" y="8668"/>
                </a:cubicBezTo>
                <a:cubicBezTo>
                  <a:pt x="3018796" y="14217"/>
                  <a:pt x="3021914" y="21745"/>
                  <a:pt x="3021914" y="29593"/>
                </a:cubicBezTo>
                <a:lnTo>
                  <a:pt x="3021914" y="366675"/>
                </a:lnTo>
                <a:cubicBezTo>
                  <a:pt x="3021914" y="383018"/>
                  <a:pt x="3008665" y="396268"/>
                  <a:pt x="2992321" y="396268"/>
                </a:cubicBezTo>
                <a:lnTo>
                  <a:pt x="29593" y="396268"/>
                </a:lnTo>
                <a:cubicBezTo>
                  <a:pt x="13249" y="396268"/>
                  <a:pt x="0" y="383018"/>
                  <a:pt x="0" y="366675"/>
                </a:cubicBezTo>
                <a:lnTo>
                  <a:pt x="0" y="29593"/>
                </a:lnTo>
                <a:cubicBezTo>
                  <a:pt x="0" y="13249"/>
                  <a:pt x="13249" y="0"/>
                  <a:pt x="29593" y="0"/>
                </a:cubicBezTo>
                <a:close/>
              </a:path>
            </a:pathLst>
          </a:custGeom>
          <a:solidFill>
            <a:srgbClr val="798F9B"/>
          </a:solidFill>
        </p:spPr>
        <p:txBody>
          <a:bodyPr/>
          <a:lstStyle/>
          <a:p>
            <a:endParaRPr lang="en-DK"/>
          </a:p>
        </p:txBody>
      </p:sp>
      <p:sp>
        <p:nvSpPr>
          <p:cNvPr id="10" name="TextBox 10"/>
          <p:cNvSpPr txBox="1"/>
          <p:nvPr/>
        </p:nvSpPr>
        <p:spPr>
          <a:xfrm>
            <a:off x="1128177" y="3391889"/>
            <a:ext cx="15459547" cy="2231508"/>
          </a:xfrm>
          <a:prstGeom prst="rect">
            <a:avLst/>
          </a:prstGeom>
        </p:spPr>
        <p:txBody>
          <a:bodyPr lIns="0" tIns="0" rIns="0" bIns="0" rtlCol="0" anchor="t">
            <a:spAutoFit/>
          </a:bodyPr>
          <a:lstStyle/>
          <a:p>
            <a:pPr>
              <a:lnSpc>
                <a:spcPts val="4480"/>
              </a:lnSpc>
            </a:pPr>
            <a:r>
              <a:rPr lang="en-US" sz="2800" dirty="0">
                <a:solidFill>
                  <a:srgbClr val="404040"/>
                </a:solidFill>
                <a:latin typeface="Montserrat" pitchFamily="2" charset="77"/>
              </a:rPr>
              <a:t>Domain knowledge plays a big role in EDA. </a:t>
            </a:r>
          </a:p>
          <a:p>
            <a:pPr>
              <a:lnSpc>
                <a:spcPts val="420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The person doing the data processing may not know what values are reasonable for a given variable or which combinations of variables look suspicious. </a:t>
            </a:r>
          </a:p>
        </p:txBody>
      </p:sp>
      <p:sp>
        <p:nvSpPr>
          <p:cNvPr id="11" name="TextBox 11"/>
          <p:cNvSpPr txBox="1"/>
          <p:nvPr/>
        </p:nvSpPr>
        <p:spPr>
          <a:xfrm>
            <a:off x="2695183" y="6759016"/>
            <a:ext cx="12897634" cy="1109345"/>
          </a:xfrm>
          <a:prstGeom prst="rect">
            <a:avLst/>
          </a:prstGeom>
        </p:spPr>
        <p:txBody>
          <a:bodyPr lIns="0" tIns="0" rIns="0" bIns="0" rtlCol="0" anchor="t">
            <a:spAutoFit/>
          </a:bodyPr>
          <a:lstStyle/>
          <a:p>
            <a:pPr algn="ctr">
              <a:lnSpc>
                <a:spcPts val="4480"/>
              </a:lnSpc>
            </a:pPr>
            <a:r>
              <a:rPr lang="en-US" sz="3200" dirty="0">
                <a:solidFill>
                  <a:srgbClr val="F4F4F4"/>
                </a:solidFill>
                <a:latin typeface="Now"/>
              </a:rPr>
              <a:t>It is a good idea to have a person who understands the data check plots, ask questions and suggest things to test.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6041" y="508986"/>
            <a:ext cx="18304041" cy="204807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64" name="Oval 63">
            <a:extLst>
              <a:ext uri="{FF2B5EF4-FFF2-40B4-BE49-F238E27FC236}">
                <a16:creationId xmlns:a16="http://schemas.microsoft.com/office/drawing/2014/main" id="{989A06EC-727E-A592-8CE1-786BDBEF95AB}"/>
              </a:ext>
            </a:extLst>
          </p:cNvPr>
          <p:cNvSpPr/>
          <p:nvPr/>
        </p:nvSpPr>
        <p:spPr>
          <a:xfrm>
            <a:off x="9448800" y="3757932"/>
            <a:ext cx="5604247" cy="5271768"/>
          </a:xfrm>
          <a:prstGeom prst="ellipse">
            <a:avLst/>
          </a:prstGeom>
          <a:noFill/>
          <a:ln w="5080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nvGrpSpPr>
          <p:cNvPr id="7" name="Group 7"/>
          <p:cNvGrpSpPr/>
          <p:nvPr/>
        </p:nvGrpSpPr>
        <p:grpSpPr>
          <a:xfrm>
            <a:off x="10444616" y="3650193"/>
            <a:ext cx="3616679" cy="2177774"/>
            <a:chOff x="0" y="0"/>
            <a:chExt cx="4822239" cy="2903699"/>
          </a:xfrm>
        </p:grpSpPr>
        <p:grpSp>
          <p:nvGrpSpPr>
            <p:cNvPr id="8" name="Group 8"/>
            <p:cNvGrpSpPr/>
            <p:nvPr/>
          </p:nvGrpSpPr>
          <p:grpSpPr>
            <a:xfrm>
              <a:off x="0" y="0"/>
              <a:ext cx="4822239" cy="2903699"/>
              <a:chOff x="0" y="0"/>
              <a:chExt cx="819154" cy="493251"/>
            </a:xfrm>
          </p:grpSpPr>
          <p:sp>
            <p:nvSpPr>
              <p:cNvPr id="9" name="Freeform 9"/>
              <p:cNvSpPr/>
              <p:nvPr/>
            </p:nvSpPr>
            <p:spPr>
              <a:xfrm>
                <a:off x="0" y="0"/>
                <a:ext cx="819154" cy="493251"/>
              </a:xfrm>
              <a:custGeom>
                <a:avLst/>
                <a:gdLst/>
                <a:ahLst/>
                <a:cxnLst/>
                <a:rect l="l" t="t" r="r" b="b"/>
                <a:pathLst>
                  <a:path w="819154" h="493251">
                    <a:moveTo>
                      <a:pt x="109171" y="0"/>
                    </a:moveTo>
                    <a:lnTo>
                      <a:pt x="709982" y="0"/>
                    </a:lnTo>
                    <a:cubicBezTo>
                      <a:pt x="738936" y="0"/>
                      <a:pt x="766704" y="11502"/>
                      <a:pt x="787178" y="31976"/>
                    </a:cubicBezTo>
                    <a:cubicBezTo>
                      <a:pt x="807652" y="52449"/>
                      <a:pt x="819154" y="80217"/>
                      <a:pt x="819154" y="109171"/>
                    </a:cubicBezTo>
                    <a:lnTo>
                      <a:pt x="819154" y="384080"/>
                    </a:lnTo>
                    <a:cubicBezTo>
                      <a:pt x="819154" y="413034"/>
                      <a:pt x="807652" y="440802"/>
                      <a:pt x="787178" y="461276"/>
                    </a:cubicBezTo>
                    <a:cubicBezTo>
                      <a:pt x="766704" y="481749"/>
                      <a:pt x="738936" y="493251"/>
                      <a:pt x="709982" y="493251"/>
                    </a:cubicBezTo>
                    <a:lnTo>
                      <a:pt x="109171" y="493251"/>
                    </a:lnTo>
                    <a:cubicBezTo>
                      <a:pt x="80217" y="493251"/>
                      <a:pt x="52449" y="481749"/>
                      <a:pt x="31976" y="461276"/>
                    </a:cubicBezTo>
                    <a:cubicBezTo>
                      <a:pt x="11502" y="440802"/>
                      <a:pt x="0" y="413034"/>
                      <a:pt x="0" y="384080"/>
                    </a:cubicBezTo>
                    <a:lnTo>
                      <a:pt x="0" y="109171"/>
                    </a:lnTo>
                    <a:cubicBezTo>
                      <a:pt x="0" y="80217"/>
                      <a:pt x="11502" y="52449"/>
                      <a:pt x="31976" y="31976"/>
                    </a:cubicBezTo>
                    <a:cubicBezTo>
                      <a:pt x="52449" y="11502"/>
                      <a:pt x="80217" y="0"/>
                      <a:pt x="109171" y="0"/>
                    </a:cubicBezTo>
                    <a:close/>
                  </a:path>
                </a:pathLst>
              </a:custGeom>
              <a:solidFill>
                <a:srgbClr val="A2C2EA"/>
              </a:solidFill>
            </p:spPr>
            <p:txBody>
              <a:bodyPr/>
              <a:lstStyle/>
              <a:p>
                <a:endParaRPr lang="en-DK" dirty="0"/>
              </a:p>
            </p:txBody>
          </p:sp>
          <p:sp>
            <p:nvSpPr>
              <p:cNvPr id="10" name="TextBox 10"/>
              <p:cNvSpPr txBox="1"/>
              <p:nvPr/>
            </p:nvSpPr>
            <p:spPr>
              <a:xfrm>
                <a:off x="0" y="-9525"/>
                <a:ext cx="812800" cy="822325"/>
              </a:xfrm>
              <a:prstGeom prst="rect">
                <a:avLst/>
              </a:prstGeom>
            </p:spPr>
            <p:txBody>
              <a:bodyPr lIns="59072" tIns="59072" rIns="59072" bIns="59072" rtlCol="0" anchor="ctr"/>
              <a:lstStyle/>
              <a:p>
                <a:pPr algn="ctr">
                  <a:lnSpc>
                    <a:spcPts val="2123"/>
                  </a:lnSpc>
                </a:pPr>
                <a:endParaRPr/>
              </a:p>
            </p:txBody>
          </p:sp>
        </p:grpSp>
        <p:sp>
          <p:nvSpPr>
            <p:cNvPr id="11" name="TextBox 11"/>
            <p:cNvSpPr txBox="1"/>
            <p:nvPr/>
          </p:nvSpPr>
          <p:spPr>
            <a:xfrm>
              <a:off x="171076" y="1040325"/>
              <a:ext cx="4229874" cy="823047"/>
            </a:xfrm>
            <a:prstGeom prst="rect">
              <a:avLst/>
            </a:prstGeom>
          </p:spPr>
          <p:txBody>
            <a:bodyPr wrap="square" lIns="0" tIns="0" rIns="0" bIns="0" rtlCol="0" anchor="t">
              <a:spAutoFit/>
            </a:bodyPr>
            <a:lstStyle/>
            <a:p>
              <a:pPr algn="ctr">
                <a:lnSpc>
                  <a:spcPts val="5124"/>
                </a:lnSpc>
              </a:pPr>
              <a:r>
                <a:rPr lang="en-US" sz="4000" b="1" dirty="0">
                  <a:solidFill>
                    <a:srgbClr val="404040"/>
                  </a:solidFill>
                  <a:latin typeface="Montserrat" pitchFamily="2" charset="77"/>
                </a:rPr>
                <a:t>Hypothesis</a:t>
              </a:r>
            </a:p>
          </p:txBody>
        </p:sp>
      </p:grpSp>
      <p:grpSp>
        <p:nvGrpSpPr>
          <p:cNvPr id="13" name="Group 13"/>
          <p:cNvGrpSpPr/>
          <p:nvPr/>
        </p:nvGrpSpPr>
        <p:grpSpPr>
          <a:xfrm>
            <a:off x="10444616" y="6987688"/>
            <a:ext cx="3616679" cy="2177774"/>
            <a:chOff x="0" y="0"/>
            <a:chExt cx="4822239" cy="2903699"/>
          </a:xfrm>
        </p:grpSpPr>
        <p:grpSp>
          <p:nvGrpSpPr>
            <p:cNvPr id="14" name="Group 14"/>
            <p:cNvGrpSpPr/>
            <p:nvPr/>
          </p:nvGrpSpPr>
          <p:grpSpPr>
            <a:xfrm>
              <a:off x="0" y="0"/>
              <a:ext cx="4822239" cy="2903699"/>
              <a:chOff x="0" y="0"/>
              <a:chExt cx="819154" cy="493251"/>
            </a:xfrm>
          </p:grpSpPr>
          <p:sp>
            <p:nvSpPr>
              <p:cNvPr id="15" name="Freeform 15"/>
              <p:cNvSpPr/>
              <p:nvPr/>
            </p:nvSpPr>
            <p:spPr>
              <a:xfrm>
                <a:off x="0" y="0"/>
                <a:ext cx="819154" cy="493251"/>
              </a:xfrm>
              <a:custGeom>
                <a:avLst/>
                <a:gdLst/>
                <a:ahLst/>
                <a:cxnLst/>
                <a:rect l="l" t="t" r="r" b="b"/>
                <a:pathLst>
                  <a:path w="819154" h="493251">
                    <a:moveTo>
                      <a:pt x="109171" y="0"/>
                    </a:moveTo>
                    <a:lnTo>
                      <a:pt x="709982" y="0"/>
                    </a:lnTo>
                    <a:cubicBezTo>
                      <a:pt x="738936" y="0"/>
                      <a:pt x="766704" y="11502"/>
                      <a:pt x="787178" y="31976"/>
                    </a:cubicBezTo>
                    <a:cubicBezTo>
                      <a:pt x="807652" y="52449"/>
                      <a:pt x="819154" y="80217"/>
                      <a:pt x="819154" y="109171"/>
                    </a:cubicBezTo>
                    <a:lnTo>
                      <a:pt x="819154" y="384080"/>
                    </a:lnTo>
                    <a:cubicBezTo>
                      <a:pt x="819154" y="413034"/>
                      <a:pt x="807652" y="440802"/>
                      <a:pt x="787178" y="461276"/>
                    </a:cubicBezTo>
                    <a:cubicBezTo>
                      <a:pt x="766704" y="481749"/>
                      <a:pt x="738936" y="493251"/>
                      <a:pt x="709982" y="493251"/>
                    </a:cubicBezTo>
                    <a:lnTo>
                      <a:pt x="109171" y="493251"/>
                    </a:lnTo>
                    <a:cubicBezTo>
                      <a:pt x="80217" y="493251"/>
                      <a:pt x="52449" y="481749"/>
                      <a:pt x="31976" y="461276"/>
                    </a:cubicBezTo>
                    <a:cubicBezTo>
                      <a:pt x="11502" y="440802"/>
                      <a:pt x="0" y="413034"/>
                      <a:pt x="0" y="384080"/>
                    </a:cubicBezTo>
                    <a:lnTo>
                      <a:pt x="0" y="109171"/>
                    </a:lnTo>
                    <a:cubicBezTo>
                      <a:pt x="0" y="80217"/>
                      <a:pt x="11502" y="52449"/>
                      <a:pt x="31976" y="31976"/>
                    </a:cubicBezTo>
                    <a:cubicBezTo>
                      <a:pt x="52449" y="11502"/>
                      <a:pt x="80217" y="0"/>
                      <a:pt x="109171" y="0"/>
                    </a:cubicBezTo>
                    <a:close/>
                  </a:path>
                </a:pathLst>
              </a:custGeom>
              <a:solidFill>
                <a:srgbClr val="404040"/>
              </a:solidFill>
            </p:spPr>
            <p:txBody>
              <a:bodyPr/>
              <a:lstStyle/>
              <a:p>
                <a:endParaRPr lang="en-DK"/>
              </a:p>
            </p:txBody>
          </p:sp>
          <p:sp>
            <p:nvSpPr>
              <p:cNvPr id="16" name="TextBox 16"/>
              <p:cNvSpPr txBox="1"/>
              <p:nvPr/>
            </p:nvSpPr>
            <p:spPr>
              <a:xfrm>
                <a:off x="0" y="-9525"/>
                <a:ext cx="812800" cy="822325"/>
              </a:xfrm>
              <a:prstGeom prst="rect">
                <a:avLst/>
              </a:prstGeom>
            </p:spPr>
            <p:txBody>
              <a:bodyPr lIns="59072" tIns="59072" rIns="59072" bIns="59072" rtlCol="0" anchor="ctr"/>
              <a:lstStyle/>
              <a:p>
                <a:pPr algn="ctr">
                  <a:lnSpc>
                    <a:spcPts val="2123"/>
                  </a:lnSpc>
                </a:pPr>
                <a:endParaRPr/>
              </a:p>
            </p:txBody>
          </p:sp>
        </p:grpSp>
        <p:sp>
          <p:nvSpPr>
            <p:cNvPr id="17" name="TextBox 17"/>
            <p:cNvSpPr txBox="1"/>
            <p:nvPr/>
          </p:nvSpPr>
          <p:spPr>
            <a:xfrm>
              <a:off x="689117" y="1008111"/>
              <a:ext cx="3444004" cy="831425"/>
            </a:xfrm>
            <a:prstGeom prst="rect">
              <a:avLst/>
            </a:prstGeom>
          </p:spPr>
          <p:txBody>
            <a:bodyPr lIns="0" tIns="0" rIns="0" bIns="0" rtlCol="0" anchor="t">
              <a:spAutoFit/>
            </a:bodyPr>
            <a:lstStyle/>
            <a:p>
              <a:pPr algn="ctr">
                <a:lnSpc>
                  <a:spcPts val="5124"/>
                </a:lnSpc>
              </a:pPr>
              <a:r>
                <a:rPr lang="en-US" sz="4200" b="1" dirty="0">
                  <a:solidFill>
                    <a:srgbClr val="F4F4F4"/>
                  </a:solidFill>
                  <a:latin typeface="Montserrat" pitchFamily="2" charset="77"/>
                </a:rPr>
                <a:t>Data</a:t>
              </a:r>
            </a:p>
          </p:txBody>
        </p:sp>
      </p:grpSp>
      <p:sp>
        <p:nvSpPr>
          <p:cNvPr id="2" name="TextBox 12">
            <a:extLst>
              <a:ext uri="{FF2B5EF4-FFF2-40B4-BE49-F238E27FC236}">
                <a16:creationId xmlns:a16="http://schemas.microsoft.com/office/drawing/2014/main" id="{90CB3BDE-EBDC-FFE6-F153-C5F24F60E223}"/>
              </a:ext>
            </a:extLst>
          </p:cNvPr>
          <p:cNvSpPr txBox="1"/>
          <p:nvPr/>
        </p:nvSpPr>
        <p:spPr>
          <a:xfrm>
            <a:off x="1143000" y="1080000"/>
            <a:ext cx="12458700"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BACK TO THE ROLES</a:t>
            </a:r>
          </a:p>
        </p:txBody>
      </p:sp>
      <p:sp>
        <p:nvSpPr>
          <p:cNvPr id="22" name="TextBox 19">
            <a:extLst>
              <a:ext uri="{FF2B5EF4-FFF2-40B4-BE49-F238E27FC236}">
                <a16:creationId xmlns:a16="http://schemas.microsoft.com/office/drawing/2014/main" id="{8761F81E-0EF6-6424-B05F-C285EAD80934}"/>
              </a:ext>
            </a:extLst>
          </p:cNvPr>
          <p:cNvSpPr txBox="1"/>
          <p:nvPr/>
        </p:nvSpPr>
        <p:spPr>
          <a:xfrm>
            <a:off x="1105068" y="3591810"/>
            <a:ext cx="5938050" cy="5138138"/>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Idea generation:</a:t>
            </a:r>
          </a:p>
          <a:p>
            <a:pPr marL="914400" lvl="1" indent="-457200">
              <a:lnSpc>
                <a:spcPts val="4480"/>
              </a:lnSpc>
              <a:buFont typeface="Arial" panose="020B0604020202020204" pitchFamily="34" charset="0"/>
              <a:buChar char="•"/>
            </a:pPr>
            <a:r>
              <a:rPr lang="en-US" sz="2800" dirty="0">
                <a:solidFill>
                  <a:srgbClr val="404040"/>
                </a:solidFill>
                <a:latin typeface="Montserrat" pitchFamily="2" charset="77"/>
              </a:rPr>
              <a:t>Patterns</a:t>
            </a:r>
          </a:p>
          <a:p>
            <a:pPr marL="914400" lvl="1" indent="-457200">
              <a:lnSpc>
                <a:spcPts val="4480"/>
              </a:lnSpc>
              <a:buFont typeface="Arial" panose="020B0604020202020204" pitchFamily="34" charset="0"/>
              <a:buChar char="•"/>
            </a:pPr>
            <a:r>
              <a:rPr lang="en-US" sz="2800" dirty="0">
                <a:solidFill>
                  <a:srgbClr val="404040"/>
                </a:solidFill>
                <a:latin typeface="Montserrat" pitchFamily="2" charset="77"/>
              </a:rPr>
              <a:t>Relationship between variables</a:t>
            </a:r>
          </a:p>
          <a:p>
            <a:pPr lvl="1">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a:rPr>
              <a:t>Confirm whether the data is suitable to analyze hypothesis</a:t>
            </a:r>
          </a:p>
          <a:p>
            <a:pPr>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Perform data science analysis</a:t>
            </a:r>
          </a:p>
        </p:txBody>
      </p:sp>
      <p:sp>
        <p:nvSpPr>
          <p:cNvPr id="25" name="TextBox 24">
            <a:extLst>
              <a:ext uri="{FF2B5EF4-FFF2-40B4-BE49-F238E27FC236}">
                <a16:creationId xmlns:a16="http://schemas.microsoft.com/office/drawing/2014/main" id="{430BD54D-9820-F8B0-17F3-B9D01565C343}"/>
              </a:ext>
            </a:extLst>
          </p:cNvPr>
          <p:cNvSpPr txBox="1"/>
          <p:nvPr/>
        </p:nvSpPr>
        <p:spPr>
          <a:xfrm>
            <a:off x="10972801" y="9294576"/>
            <a:ext cx="2772528" cy="636560"/>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Data Collector</a:t>
            </a:r>
          </a:p>
        </p:txBody>
      </p:sp>
      <p:sp>
        <p:nvSpPr>
          <p:cNvPr id="26" name="TextBox 25">
            <a:extLst>
              <a:ext uri="{FF2B5EF4-FFF2-40B4-BE49-F238E27FC236}">
                <a16:creationId xmlns:a16="http://schemas.microsoft.com/office/drawing/2014/main" id="{3E6E28F8-2B8B-C9FD-DD97-D42BD3836F10}"/>
              </a:ext>
            </a:extLst>
          </p:cNvPr>
          <p:cNvSpPr txBox="1"/>
          <p:nvPr/>
        </p:nvSpPr>
        <p:spPr>
          <a:xfrm>
            <a:off x="10177419" y="2843709"/>
            <a:ext cx="4123017" cy="613822"/>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Principal Investigator</a:t>
            </a:r>
            <a:endParaRPr lang="en-US" sz="2400" dirty="0">
              <a:solidFill>
                <a:srgbClr val="404040"/>
              </a:solidFill>
              <a:latin typeface="Montserrat" pitchFamily="2" charset="77"/>
            </a:endParaRPr>
          </a:p>
        </p:txBody>
      </p:sp>
      <p:sp>
        <p:nvSpPr>
          <p:cNvPr id="27" name="TextBox 26">
            <a:extLst>
              <a:ext uri="{FF2B5EF4-FFF2-40B4-BE49-F238E27FC236}">
                <a16:creationId xmlns:a16="http://schemas.microsoft.com/office/drawing/2014/main" id="{DEE9505E-79FC-B52C-39BF-5D3E801A7BA9}"/>
              </a:ext>
            </a:extLst>
          </p:cNvPr>
          <p:cNvSpPr txBox="1"/>
          <p:nvPr/>
        </p:nvSpPr>
        <p:spPr>
          <a:xfrm>
            <a:off x="15316200" y="5628997"/>
            <a:ext cx="3011359" cy="1190903"/>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Statistician/</a:t>
            </a:r>
          </a:p>
          <a:p>
            <a:pPr>
              <a:lnSpc>
                <a:spcPts val="4480"/>
              </a:lnSpc>
            </a:pPr>
            <a:r>
              <a:rPr lang="en-US" sz="2800" u="sng" dirty="0">
                <a:solidFill>
                  <a:srgbClr val="404040"/>
                </a:solidFill>
                <a:latin typeface="Montserrat" pitchFamily="2" charset="77"/>
              </a:rPr>
              <a:t>Mathematician</a:t>
            </a:r>
          </a:p>
        </p:txBody>
      </p:sp>
      <p:sp>
        <p:nvSpPr>
          <p:cNvPr id="32" name="TextBox 31">
            <a:extLst>
              <a:ext uri="{FF2B5EF4-FFF2-40B4-BE49-F238E27FC236}">
                <a16:creationId xmlns:a16="http://schemas.microsoft.com/office/drawing/2014/main" id="{D0C01BF0-C192-F4B1-BDD4-EF1FEF3CAFD8}"/>
              </a:ext>
            </a:extLst>
          </p:cNvPr>
          <p:cNvSpPr txBox="1"/>
          <p:nvPr/>
        </p:nvSpPr>
        <p:spPr>
          <a:xfrm>
            <a:off x="15087600" y="7272878"/>
            <a:ext cx="2853953" cy="613822"/>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Data Scientist</a:t>
            </a:r>
            <a:endParaRPr lang="en-US" sz="2400" dirty="0">
              <a:solidFill>
                <a:srgbClr val="404040"/>
              </a:solidFill>
              <a:latin typeface="Montserrat" pitchFamily="2" charset="77"/>
            </a:endParaRPr>
          </a:p>
        </p:txBody>
      </p:sp>
      <p:sp>
        <p:nvSpPr>
          <p:cNvPr id="33" name="TextBox 32">
            <a:extLst>
              <a:ext uri="{FF2B5EF4-FFF2-40B4-BE49-F238E27FC236}">
                <a16:creationId xmlns:a16="http://schemas.microsoft.com/office/drawing/2014/main" id="{CE98EED3-293B-B99F-8A46-0A5F99FB79B4}"/>
              </a:ext>
            </a:extLst>
          </p:cNvPr>
          <p:cNvSpPr txBox="1"/>
          <p:nvPr/>
        </p:nvSpPr>
        <p:spPr>
          <a:xfrm>
            <a:off x="6477000" y="5143500"/>
            <a:ext cx="2947169" cy="613822"/>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Domain expert</a:t>
            </a:r>
          </a:p>
        </p:txBody>
      </p:sp>
      <p:pic>
        <p:nvPicPr>
          <p:cNvPr id="42" name="Picture 41" descr="A blue and black logo&#10;&#10;Description automatically generated">
            <a:extLst>
              <a:ext uri="{FF2B5EF4-FFF2-40B4-BE49-F238E27FC236}">
                <a16:creationId xmlns:a16="http://schemas.microsoft.com/office/drawing/2014/main" id="{AB682D45-4E1F-2740-A7CC-A3B914E5A327}"/>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cxnSp>
        <p:nvCxnSpPr>
          <p:cNvPr id="44" name="Straight Connector 43">
            <a:extLst>
              <a:ext uri="{FF2B5EF4-FFF2-40B4-BE49-F238E27FC236}">
                <a16:creationId xmlns:a16="http://schemas.microsoft.com/office/drawing/2014/main" id="{6ED7418F-15D0-1832-268A-11E28D80E0AC}"/>
              </a:ext>
            </a:extLst>
          </p:cNvPr>
          <p:cNvCxnSpPr>
            <a:cxnSpLocks/>
          </p:cNvCxnSpPr>
          <p:nvPr/>
        </p:nvCxnSpPr>
        <p:spPr>
          <a:xfrm>
            <a:off x="9244831" y="5663227"/>
            <a:ext cx="179338" cy="151067"/>
          </a:xfrm>
          <a:prstGeom prst="line">
            <a:avLst/>
          </a:prstGeom>
          <a:ln w="28575">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EE8788E-2ECD-BBEB-1724-2921C401BC13}"/>
              </a:ext>
            </a:extLst>
          </p:cNvPr>
          <p:cNvCxnSpPr>
            <a:cxnSpLocks/>
          </p:cNvCxnSpPr>
          <p:nvPr/>
        </p:nvCxnSpPr>
        <p:spPr>
          <a:xfrm>
            <a:off x="14860699" y="7439096"/>
            <a:ext cx="301531" cy="344745"/>
          </a:xfrm>
          <a:prstGeom prst="line">
            <a:avLst/>
          </a:prstGeom>
          <a:ln w="28575">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ADE146B-BABE-3D8A-3DBD-4285A41550C2}"/>
              </a:ext>
            </a:extLst>
          </p:cNvPr>
          <p:cNvCxnSpPr>
            <a:cxnSpLocks/>
          </p:cNvCxnSpPr>
          <p:nvPr/>
        </p:nvCxnSpPr>
        <p:spPr>
          <a:xfrm>
            <a:off x="15037871" y="6393816"/>
            <a:ext cx="354529" cy="313856"/>
          </a:xfrm>
          <a:prstGeom prst="line">
            <a:avLst/>
          </a:prstGeom>
          <a:ln w="28575">
            <a:solidFill>
              <a:srgbClr val="404040"/>
            </a:solidFill>
          </a:ln>
        </p:spPr>
        <p:style>
          <a:lnRef idx="1">
            <a:schemeClr val="accent1"/>
          </a:lnRef>
          <a:fillRef idx="0">
            <a:schemeClr val="accent1"/>
          </a:fillRef>
          <a:effectRef idx="0">
            <a:schemeClr val="accent1"/>
          </a:effectRef>
          <a:fontRef idx="minor">
            <a:schemeClr val="tx1"/>
          </a:fontRef>
        </p:style>
      </p:cxnSp>
      <p:sp>
        <p:nvSpPr>
          <p:cNvPr id="65" name="Freeform 18">
            <a:extLst>
              <a:ext uri="{FF2B5EF4-FFF2-40B4-BE49-F238E27FC236}">
                <a16:creationId xmlns:a16="http://schemas.microsoft.com/office/drawing/2014/main" id="{843FB4D1-DBF1-88FE-2814-AA418CA6E484}"/>
              </a:ext>
            </a:extLst>
          </p:cNvPr>
          <p:cNvSpPr/>
          <p:nvPr/>
        </p:nvSpPr>
        <p:spPr>
          <a:xfrm rot="5400000" flipV="1">
            <a:off x="12917301" y="6107704"/>
            <a:ext cx="3492151" cy="829811"/>
          </a:xfrm>
          <a:custGeom>
            <a:avLst/>
            <a:gdLst/>
            <a:ahLst/>
            <a:cxnLst/>
            <a:rect l="l" t="t" r="r" b="b"/>
            <a:pathLst>
              <a:path w="2944100" h="1014578">
                <a:moveTo>
                  <a:pt x="0" y="1014578"/>
                </a:moveTo>
                <a:lnTo>
                  <a:pt x="2944099" y="1014578"/>
                </a:lnTo>
                <a:lnTo>
                  <a:pt x="2944099" y="0"/>
                </a:lnTo>
                <a:lnTo>
                  <a:pt x="0" y="0"/>
                </a:lnTo>
                <a:lnTo>
                  <a:pt x="0" y="1014578"/>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66" name="Freeform 6">
            <a:extLst>
              <a:ext uri="{FF2B5EF4-FFF2-40B4-BE49-F238E27FC236}">
                <a16:creationId xmlns:a16="http://schemas.microsoft.com/office/drawing/2014/main" id="{C0A295E1-BAC0-ABFF-B19E-EEA77C37457A}"/>
              </a:ext>
            </a:extLst>
          </p:cNvPr>
          <p:cNvSpPr/>
          <p:nvPr/>
        </p:nvSpPr>
        <p:spPr>
          <a:xfrm rot="5018542" flipH="1">
            <a:off x="8130379" y="6069695"/>
            <a:ext cx="3360330" cy="845129"/>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Tree>
    <p:extLst>
      <p:ext uri="{BB962C8B-B14F-4D97-AF65-F5344CB8AC3E}">
        <p14:creationId xmlns:p14="http://schemas.microsoft.com/office/powerpoint/2010/main" val="2181528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0" y="1"/>
            <a:ext cx="939346" cy="10287000"/>
            <a:chOff x="0" y="0"/>
            <a:chExt cx="220314" cy="2861297"/>
          </a:xfrm>
        </p:grpSpPr>
        <p:sp>
          <p:nvSpPr>
            <p:cNvPr id="4" name="Freeform 4"/>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
        <p:nvSpPr>
          <p:cNvPr id="16" name="Rectangle 15">
            <a:extLst>
              <a:ext uri="{FF2B5EF4-FFF2-40B4-BE49-F238E27FC236}">
                <a16:creationId xmlns:a16="http://schemas.microsoft.com/office/drawing/2014/main" id="{9AA12D5A-5DF4-7548-AC2B-41958F1875AD}"/>
              </a:ext>
            </a:extLst>
          </p:cNvPr>
          <p:cNvSpPr/>
          <p:nvPr/>
        </p:nvSpPr>
        <p:spPr>
          <a:xfrm>
            <a:off x="9711885" y="30176"/>
            <a:ext cx="8604419"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nvGrpSpPr>
          <p:cNvPr id="27" name="Group 26">
            <a:extLst>
              <a:ext uri="{FF2B5EF4-FFF2-40B4-BE49-F238E27FC236}">
                <a16:creationId xmlns:a16="http://schemas.microsoft.com/office/drawing/2014/main" id="{27E055AA-0EC9-FBF1-B4D0-AB773551C6C7}"/>
              </a:ext>
            </a:extLst>
          </p:cNvPr>
          <p:cNvGrpSpPr/>
          <p:nvPr/>
        </p:nvGrpSpPr>
        <p:grpSpPr>
          <a:xfrm>
            <a:off x="10515600" y="6554970"/>
            <a:ext cx="3914503" cy="2729273"/>
            <a:chOff x="8380145" y="7341528"/>
            <a:chExt cx="4419600" cy="2665379"/>
          </a:xfrm>
        </p:grpSpPr>
        <p:sp>
          <p:nvSpPr>
            <p:cNvPr id="28" name="Freeform 8">
              <a:extLst>
                <a:ext uri="{FF2B5EF4-FFF2-40B4-BE49-F238E27FC236}">
                  <a16:creationId xmlns:a16="http://schemas.microsoft.com/office/drawing/2014/main" id="{7E35FD7A-53FF-AB1D-3296-37472F669CE9}"/>
                </a:ext>
              </a:extLst>
            </p:cNvPr>
            <p:cNvSpPr/>
            <p:nvPr/>
          </p:nvSpPr>
          <p:spPr>
            <a:xfrm>
              <a:off x="8380145" y="7341528"/>
              <a:ext cx="4419600" cy="2665379"/>
            </a:xfrm>
            <a:custGeom>
              <a:avLst/>
              <a:gdLst/>
              <a:ahLst/>
              <a:cxnLst/>
              <a:rect l="l" t="t" r="r" b="b"/>
              <a:pathLst>
                <a:path w="4837349" h="3224899">
                  <a:moveTo>
                    <a:pt x="0" y="0"/>
                  </a:moveTo>
                  <a:lnTo>
                    <a:pt x="4837348" y="0"/>
                  </a:lnTo>
                  <a:lnTo>
                    <a:pt x="4837348" y="3224899"/>
                  </a:lnTo>
                  <a:lnTo>
                    <a:pt x="0" y="3224899"/>
                  </a:lnTo>
                  <a:lnTo>
                    <a:pt x="0" y="0"/>
                  </a:lnTo>
                  <a:close/>
                </a:path>
              </a:pathLst>
            </a:custGeom>
            <a:blipFill>
              <a:blip r:embed="rId3"/>
              <a:stretch>
                <a:fillRect l="-6012" t="-12577" r="-3440" b="-8416"/>
              </a:stretch>
            </a:blipFill>
            <a:ln>
              <a:solidFill>
                <a:schemeClr val="tx1">
                  <a:lumMod val="65000"/>
                  <a:lumOff val="35000"/>
                </a:schemeClr>
              </a:solidFill>
            </a:ln>
          </p:spPr>
          <p:txBody>
            <a:bodyPr/>
            <a:lstStyle/>
            <a:p>
              <a:endParaRPr lang="en-DK"/>
            </a:p>
          </p:txBody>
        </p:sp>
        <p:cxnSp>
          <p:nvCxnSpPr>
            <p:cNvPr id="29" name="Straight Connector 28">
              <a:extLst>
                <a:ext uri="{FF2B5EF4-FFF2-40B4-BE49-F238E27FC236}">
                  <a16:creationId xmlns:a16="http://schemas.microsoft.com/office/drawing/2014/main" id="{C54C7D09-3819-67F7-5F7F-4E696AFE6978}"/>
                </a:ext>
              </a:extLst>
            </p:cNvPr>
            <p:cNvCxnSpPr>
              <a:cxnSpLocks/>
            </p:cNvCxnSpPr>
            <p:nvPr/>
          </p:nvCxnSpPr>
          <p:spPr>
            <a:xfrm flipV="1">
              <a:off x="8915400" y="7734300"/>
              <a:ext cx="3276600" cy="2059021"/>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TextBox 9"/>
          <p:cNvSpPr txBox="1"/>
          <p:nvPr/>
        </p:nvSpPr>
        <p:spPr>
          <a:xfrm>
            <a:off x="1481484" y="1080000"/>
            <a:ext cx="12920316"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EXPLORATORY DATA ANALYSIS</a:t>
            </a:r>
          </a:p>
        </p:txBody>
      </p:sp>
      <p:sp>
        <p:nvSpPr>
          <p:cNvPr id="10" name="TextBox 10"/>
          <p:cNvSpPr txBox="1"/>
          <p:nvPr/>
        </p:nvSpPr>
        <p:spPr>
          <a:xfrm>
            <a:off x="1731001" y="2818172"/>
            <a:ext cx="8159644" cy="6338466"/>
          </a:xfrm>
          <a:prstGeom prst="rect">
            <a:avLst/>
          </a:prstGeom>
        </p:spPr>
        <p:txBody>
          <a:bodyPr lIns="0" tIns="0" rIns="0" bIns="0" rtlCol="0" anchor="t">
            <a:spAutoFit/>
          </a:bodyPr>
          <a:lstStyle/>
          <a:p>
            <a:pPr>
              <a:lnSpc>
                <a:spcPct val="150000"/>
              </a:lnSpc>
            </a:pPr>
            <a:r>
              <a:rPr lang="en-US" sz="2800" dirty="0">
                <a:solidFill>
                  <a:srgbClr val="404040"/>
                </a:solidFill>
                <a:latin typeface="Now"/>
              </a:rPr>
              <a:t>This was a quick intro to EDA. </a:t>
            </a:r>
          </a:p>
          <a:p>
            <a:pPr>
              <a:lnSpc>
                <a:spcPct val="150000"/>
              </a:lnSpc>
            </a:pPr>
            <a:endParaRPr lang="en-US" sz="2800" dirty="0">
              <a:solidFill>
                <a:srgbClr val="404040"/>
              </a:solidFill>
              <a:latin typeface="Now"/>
            </a:endParaRPr>
          </a:p>
          <a:p>
            <a:pPr>
              <a:lnSpc>
                <a:spcPct val="150000"/>
              </a:lnSpc>
            </a:pPr>
            <a:r>
              <a:rPr lang="en-US" sz="2800" dirty="0">
                <a:solidFill>
                  <a:srgbClr val="404040"/>
                </a:solidFill>
                <a:latin typeface="Now"/>
              </a:rPr>
              <a:t>In summary it helps us to: </a:t>
            </a:r>
          </a:p>
          <a:p>
            <a:pPr marL="914400" lvl="1" indent="-457200">
              <a:lnSpc>
                <a:spcPct val="150000"/>
              </a:lnSpc>
              <a:buFont typeface="Arial" panose="020B0604020202020204" pitchFamily="34" charset="0"/>
              <a:buChar char="•"/>
            </a:pPr>
            <a:r>
              <a:rPr lang="en-US" sz="2800" dirty="0">
                <a:solidFill>
                  <a:srgbClr val="404040"/>
                </a:solidFill>
                <a:latin typeface="Now"/>
              </a:rPr>
              <a:t>Check if the data looks as expected</a:t>
            </a:r>
          </a:p>
          <a:p>
            <a:pPr marL="914400" lvl="1" indent="-457200">
              <a:lnSpc>
                <a:spcPct val="150000"/>
              </a:lnSpc>
              <a:buFont typeface="Arial" panose="020B0604020202020204" pitchFamily="34" charset="0"/>
              <a:buChar char="•"/>
            </a:pPr>
            <a:r>
              <a:rPr lang="en-US" sz="2800" dirty="0">
                <a:solidFill>
                  <a:srgbClr val="404040"/>
                </a:solidFill>
                <a:latin typeface="Now" panose="020B0604020202020204" charset="0"/>
              </a:rPr>
              <a:t>Identify obvious errors: outliers, label swaps</a:t>
            </a:r>
          </a:p>
          <a:p>
            <a:pPr marL="914400" lvl="1" indent="-457200">
              <a:lnSpc>
                <a:spcPct val="150000"/>
              </a:lnSpc>
              <a:buFont typeface="Arial" panose="020B0604020202020204" pitchFamily="34" charset="0"/>
              <a:buChar char="•"/>
            </a:pPr>
            <a:r>
              <a:rPr lang="en-US" sz="2800" dirty="0">
                <a:solidFill>
                  <a:srgbClr val="404040"/>
                </a:solidFill>
                <a:latin typeface="Now" panose="020B0604020202020204" charset="0"/>
              </a:rPr>
              <a:t>Establish what kind of analysis we can do</a:t>
            </a:r>
          </a:p>
          <a:p>
            <a:pPr marL="914400" lvl="1" indent="-457200">
              <a:lnSpc>
                <a:spcPct val="150000"/>
              </a:lnSpc>
              <a:buFont typeface="Arial" panose="020B0604020202020204" pitchFamily="34" charset="0"/>
              <a:buChar char="•"/>
            </a:pPr>
            <a:r>
              <a:rPr lang="en-US" sz="2800" dirty="0">
                <a:solidFill>
                  <a:srgbClr val="404040"/>
                </a:solidFill>
                <a:latin typeface="Now" panose="020B0604020202020204" charset="0"/>
              </a:rPr>
              <a:t>Find out how we need to prepare the data for analysis (</a:t>
            </a:r>
            <a:r>
              <a:rPr lang="en-US" sz="2400" dirty="0">
                <a:solidFill>
                  <a:srgbClr val="404040"/>
                </a:solidFill>
                <a:latin typeface="Now" panose="020B0604020202020204" charset="0"/>
              </a:rPr>
              <a:t>more on this later</a:t>
            </a:r>
            <a:r>
              <a:rPr lang="en-US" sz="2800" dirty="0">
                <a:solidFill>
                  <a:srgbClr val="404040"/>
                </a:solidFill>
                <a:latin typeface="Now" panose="020B0604020202020204" charset="0"/>
              </a:rPr>
              <a:t>) </a:t>
            </a:r>
          </a:p>
          <a:p>
            <a:pPr>
              <a:lnSpc>
                <a:spcPts val="4480"/>
              </a:lnSpc>
            </a:pPr>
            <a:endParaRPr lang="en-US" sz="2800" dirty="0">
              <a:solidFill>
                <a:srgbClr val="404040"/>
              </a:solidFill>
              <a:latin typeface="Montserrat" pitchFamily="2" charset="77"/>
            </a:endParaRPr>
          </a:p>
        </p:txBody>
      </p:sp>
      <p:pic>
        <p:nvPicPr>
          <p:cNvPr id="24" name="Picture 23" descr="A diagram of a city&#10;&#10;Description automatically generated">
            <a:extLst>
              <a:ext uri="{FF2B5EF4-FFF2-40B4-BE49-F238E27FC236}">
                <a16:creationId xmlns:a16="http://schemas.microsoft.com/office/drawing/2014/main" id="{44D82E15-4257-27B6-0C24-D397C3E719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26206" y="5416160"/>
            <a:ext cx="3886200" cy="3276962"/>
          </a:xfrm>
          <a:prstGeom prst="rect">
            <a:avLst/>
          </a:prstGeom>
          <a:ln>
            <a:solidFill>
              <a:schemeClr val="tx1">
                <a:lumMod val="65000"/>
                <a:lumOff val="35000"/>
              </a:schemeClr>
            </a:solidFill>
          </a:ln>
        </p:spPr>
      </p:pic>
      <p:sp>
        <p:nvSpPr>
          <p:cNvPr id="17" name="Freeform 7">
            <a:extLst>
              <a:ext uri="{FF2B5EF4-FFF2-40B4-BE49-F238E27FC236}">
                <a16:creationId xmlns:a16="http://schemas.microsoft.com/office/drawing/2014/main" id="{954F4AB2-1D8D-5F35-F4AF-DD04AEA62A51}"/>
              </a:ext>
            </a:extLst>
          </p:cNvPr>
          <p:cNvSpPr/>
          <p:nvPr/>
        </p:nvSpPr>
        <p:spPr>
          <a:xfrm>
            <a:off x="10515600" y="3040104"/>
            <a:ext cx="3886200" cy="3003130"/>
          </a:xfrm>
          <a:custGeom>
            <a:avLst/>
            <a:gdLst/>
            <a:ahLst/>
            <a:cxnLst/>
            <a:rect l="l" t="t" r="r" b="b"/>
            <a:pathLst>
              <a:path w="5081874" h="3387916">
                <a:moveTo>
                  <a:pt x="0" y="0"/>
                </a:moveTo>
                <a:lnTo>
                  <a:pt x="5081873" y="0"/>
                </a:lnTo>
                <a:lnTo>
                  <a:pt x="5081873" y="3387915"/>
                </a:lnTo>
                <a:lnTo>
                  <a:pt x="0" y="3387915"/>
                </a:lnTo>
                <a:lnTo>
                  <a:pt x="0" y="0"/>
                </a:lnTo>
                <a:close/>
              </a:path>
            </a:pathLst>
          </a:custGeom>
          <a:blipFill>
            <a:blip r:embed="rId5"/>
            <a:stretch>
              <a:fillRect l="-8030" t="-9319" r="-17684" b="-10845"/>
            </a:stretch>
          </a:blipFill>
          <a:ln>
            <a:solidFill>
              <a:schemeClr val="tx1">
                <a:lumMod val="65000"/>
                <a:lumOff val="35000"/>
              </a:schemeClr>
            </a:solidFill>
          </a:ln>
        </p:spPr>
        <p:txBody>
          <a:bodyPr/>
          <a:lstStyle/>
          <a:p>
            <a:endParaRPr lang="en-DK"/>
          </a:p>
        </p:txBody>
      </p:sp>
      <p:pic>
        <p:nvPicPr>
          <p:cNvPr id="26" name="Picture 25" descr="A diagram of different sizes and colors&#10;&#10;Description automatically generated">
            <a:extLst>
              <a:ext uri="{FF2B5EF4-FFF2-40B4-BE49-F238E27FC236}">
                <a16:creationId xmlns:a16="http://schemas.microsoft.com/office/drawing/2014/main" id="{5F2AD7BF-8B15-3F54-06A5-D90833E52F6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0937" t="12752" r="23437" b="12830"/>
          <a:stretch/>
        </p:blipFill>
        <p:spPr>
          <a:xfrm>
            <a:off x="13639800" y="1832086"/>
            <a:ext cx="3886200" cy="3305211"/>
          </a:xfrm>
          <a:prstGeom prst="rect">
            <a:avLst/>
          </a:prstGeom>
          <a:ln>
            <a:solidFill>
              <a:schemeClr val="tx1">
                <a:lumMod val="65000"/>
                <a:lumOff val="35000"/>
              </a:schemeClr>
            </a:solidFill>
          </a:ln>
        </p:spPr>
      </p:pic>
      <p:sp>
        <p:nvSpPr>
          <p:cNvPr id="30" name="TextBox 10">
            <a:extLst>
              <a:ext uri="{FF2B5EF4-FFF2-40B4-BE49-F238E27FC236}">
                <a16:creationId xmlns:a16="http://schemas.microsoft.com/office/drawing/2014/main" id="{7E69BD36-6C9D-ED68-C2D3-F0AC6AEC370F}"/>
              </a:ext>
            </a:extLst>
          </p:cNvPr>
          <p:cNvSpPr txBox="1"/>
          <p:nvPr/>
        </p:nvSpPr>
        <p:spPr>
          <a:xfrm>
            <a:off x="12238049" y="2971585"/>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Density Plot</a:t>
            </a:r>
          </a:p>
        </p:txBody>
      </p:sp>
      <p:sp>
        <p:nvSpPr>
          <p:cNvPr id="31" name="TextBox 10">
            <a:extLst>
              <a:ext uri="{FF2B5EF4-FFF2-40B4-BE49-F238E27FC236}">
                <a16:creationId xmlns:a16="http://schemas.microsoft.com/office/drawing/2014/main" id="{74066E5F-ADE4-6AB1-6265-6856D2874A69}"/>
              </a:ext>
            </a:extLst>
          </p:cNvPr>
          <p:cNvSpPr txBox="1"/>
          <p:nvPr/>
        </p:nvSpPr>
        <p:spPr>
          <a:xfrm>
            <a:off x="16636290" y="1753918"/>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Biplot</a:t>
            </a:r>
          </a:p>
        </p:txBody>
      </p:sp>
      <p:sp>
        <p:nvSpPr>
          <p:cNvPr id="32" name="TextBox 10">
            <a:extLst>
              <a:ext uri="{FF2B5EF4-FFF2-40B4-BE49-F238E27FC236}">
                <a16:creationId xmlns:a16="http://schemas.microsoft.com/office/drawing/2014/main" id="{6AF05C40-21EF-2C86-57D2-B94487C8A7AF}"/>
              </a:ext>
            </a:extLst>
          </p:cNvPr>
          <p:cNvSpPr txBox="1"/>
          <p:nvPr/>
        </p:nvSpPr>
        <p:spPr>
          <a:xfrm>
            <a:off x="12229340" y="6453209"/>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Scatter Plot</a:t>
            </a:r>
          </a:p>
        </p:txBody>
      </p:sp>
      <p:sp>
        <p:nvSpPr>
          <p:cNvPr id="33" name="TextBox 10">
            <a:extLst>
              <a:ext uri="{FF2B5EF4-FFF2-40B4-BE49-F238E27FC236}">
                <a16:creationId xmlns:a16="http://schemas.microsoft.com/office/drawing/2014/main" id="{EA9DD776-6546-5CE1-929F-DD4372F77578}"/>
              </a:ext>
            </a:extLst>
          </p:cNvPr>
          <p:cNvSpPr txBox="1"/>
          <p:nvPr/>
        </p:nvSpPr>
        <p:spPr>
          <a:xfrm>
            <a:off x="16074524" y="5416160"/>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Dendrogram</a:t>
            </a:r>
          </a:p>
        </p:txBody>
      </p:sp>
      <p:pic>
        <p:nvPicPr>
          <p:cNvPr id="34" name="Picture 33" descr="A blue and black logo&#10;&#10;Description automatically generated">
            <a:extLst>
              <a:ext uri="{FF2B5EF4-FFF2-40B4-BE49-F238E27FC236}">
                <a16:creationId xmlns:a16="http://schemas.microsoft.com/office/drawing/2014/main" id="{AED0E294-2328-3B7B-8A33-090D04D7BD06}"/>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669856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1C102CEC-09E1-D886-8582-B74CB547CC63}"/>
              </a:ext>
            </a:extLst>
          </p:cNvPr>
          <p:cNvSpPr/>
          <p:nvPr/>
        </p:nvSpPr>
        <p:spPr>
          <a:xfrm flipV="1">
            <a:off x="-16041" y="0"/>
            <a:ext cx="18304041" cy="2857501"/>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5" name="TextBox 5"/>
          <p:cNvSpPr txBox="1"/>
          <p:nvPr/>
        </p:nvSpPr>
        <p:spPr>
          <a:xfrm>
            <a:off x="0" y="3547086"/>
            <a:ext cx="67469550" cy="1977995"/>
          </a:xfrm>
          <a:prstGeom prst="rect">
            <a:avLst/>
          </a:prstGeom>
        </p:spPr>
        <p:txBody>
          <a:bodyPr lIns="50800" tIns="50800" rIns="50800" bIns="50800" rtlCol="0" anchor="ctr"/>
          <a:lstStyle/>
          <a:p>
            <a:pPr algn="ctr">
              <a:lnSpc>
                <a:spcPts val="3165"/>
              </a:lnSpc>
            </a:pPr>
            <a:endParaRPr/>
          </a:p>
        </p:txBody>
      </p:sp>
      <p:pic>
        <p:nvPicPr>
          <p:cNvPr id="34" name="Picture 33" descr="A blue and black logo&#10;&#10;Description automatically generated">
            <a:extLst>
              <a:ext uri="{FF2B5EF4-FFF2-40B4-BE49-F238E27FC236}">
                <a16:creationId xmlns:a16="http://schemas.microsoft.com/office/drawing/2014/main" id="{AED0E294-2328-3B7B-8A33-090D04D7BD06}"/>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6" name="TextBox 10">
            <a:extLst>
              <a:ext uri="{FF2B5EF4-FFF2-40B4-BE49-F238E27FC236}">
                <a16:creationId xmlns:a16="http://schemas.microsoft.com/office/drawing/2014/main" id="{79006397-293C-0026-D028-98011D58576F}"/>
              </a:ext>
            </a:extLst>
          </p:cNvPr>
          <p:cNvSpPr txBox="1"/>
          <p:nvPr/>
        </p:nvSpPr>
        <p:spPr>
          <a:xfrm>
            <a:off x="1523937" y="3754847"/>
            <a:ext cx="15596347" cy="3983976"/>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If you are unfamiliar with some data types and/or analysis </a:t>
            </a:r>
            <a:r>
              <a:rPr lang="en-US" sz="2800" b="1" dirty="0">
                <a:solidFill>
                  <a:srgbClr val="404040"/>
                </a:solidFill>
                <a:latin typeface="Montserrat" pitchFamily="2" charset="77"/>
              </a:rPr>
              <a:t>we recommend you to:</a:t>
            </a:r>
          </a:p>
          <a:p>
            <a:pPr>
              <a:lnSpc>
                <a:spcPts val="4480"/>
              </a:lnSpc>
            </a:pPr>
            <a:endParaRPr lang="en-US" sz="2800" dirty="0">
              <a:solidFill>
                <a:srgbClr val="404040"/>
              </a:solidFill>
              <a:latin typeface="Montserrat" pitchFamily="2" charset="77"/>
            </a:endParaRPr>
          </a:p>
          <a:p>
            <a:pPr marL="690881" lvl="1" indent="-345440">
              <a:lnSpc>
                <a:spcPts val="4480"/>
              </a:lnSpc>
              <a:buFont typeface="Arial"/>
              <a:buChar char="•"/>
            </a:pPr>
            <a:r>
              <a:rPr lang="en-US" sz="2800" dirty="0">
                <a:solidFill>
                  <a:srgbClr val="404040"/>
                </a:solidFill>
                <a:latin typeface="Montserrat" pitchFamily="2" charset="77"/>
              </a:rPr>
              <a:t>Consult us in the Data Lab for a sparring/discussion session</a:t>
            </a:r>
          </a:p>
          <a:p>
            <a:pPr marL="690881" lvl="1" indent="-345440">
              <a:lnSpc>
                <a:spcPts val="4480"/>
              </a:lnSpc>
              <a:buFont typeface="Arial"/>
              <a:buChar char="•"/>
            </a:pPr>
            <a:r>
              <a:rPr lang="en-US" sz="2800" dirty="0">
                <a:solidFill>
                  <a:srgbClr val="404040"/>
                </a:solidFill>
                <a:latin typeface="Montserrat" pitchFamily="2" charset="77"/>
              </a:rPr>
              <a:t>Consult the literature, specifically review papers. Find out what is known to work and what other people do</a:t>
            </a:r>
          </a:p>
          <a:p>
            <a:pPr marL="690881" lvl="1" indent="-345440">
              <a:lnSpc>
                <a:spcPts val="4480"/>
              </a:lnSpc>
              <a:buFont typeface="Arial"/>
              <a:buChar char="•"/>
            </a:pPr>
            <a:r>
              <a:rPr lang="en-US" sz="2800" dirty="0">
                <a:solidFill>
                  <a:srgbClr val="404040"/>
                </a:solidFill>
                <a:latin typeface="Montserrat" pitchFamily="2" charset="77"/>
              </a:rPr>
              <a:t>Consult colleagues and collaborators</a:t>
            </a:r>
          </a:p>
          <a:p>
            <a:pPr marL="690881" lvl="1" indent="-345440">
              <a:lnSpc>
                <a:spcPts val="4480"/>
              </a:lnSpc>
              <a:buFont typeface="Arial"/>
              <a:buChar char="•"/>
            </a:pPr>
            <a:r>
              <a:rPr lang="en-US" sz="2800" dirty="0">
                <a:solidFill>
                  <a:srgbClr val="404040"/>
                </a:solidFill>
                <a:latin typeface="Montserrat" pitchFamily="2" charset="77"/>
              </a:rPr>
              <a:t>Take a course/send a group member to a course</a:t>
            </a:r>
          </a:p>
        </p:txBody>
      </p:sp>
      <p:sp>
        <p:nvSpPr>
          <p:cNvPr id="8" name="TextBox 9">
            <a:extLst>
              <a:ext uri="{FF2B5EF4-FFF2-40B4-BE49-F238E27FC236}">
                <a16:creationId xmlns:a16="http://schemas.microsoft.com/office/drawing/2014/main" id="{FE8CA49D-96F9-EFAA-202D-0713DF323AAD}"/>
              </a:ext>
            </a:extLst>
          </p:cNvPr>
          <p:cNvSpPr txBox="1"/>
          <p:nvPr/>
        </p:nvSpPr>
        <p:spPr>
          <a:xfrm>
            <a:off x="1481484" y="1080000"/>
            <a:ext cx="12920316"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EXPLORATORY DATA ANALYSIS</a:t>
            </a:r>
          </a:p>
        </p:txBody>
      </p:sp>
    </p:spTree>
    <p:extLst>
      <p:ext uri="{BB962C8B-B14F-4D97-AF65-F5344CB8AC3E}">
        <p14:creationId xmlns:p14="http://schemas.microsoft.com/office/powerpoint/2010/main" val="3791534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erson pouring a drink into a glass&#10;&#10;Description automatically generated">
            <a:extLst>
              <a:ext uri="{FF2B5EF4-FFF2-40B4-BE49-F238E27FC236}">
                <a16:creationId xmlns:a16="http://schemas.microsoft.com/office/drawing/2014/main" id="{546D00B5-AB63-69EB-ADB6-8F53E6CA19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2705100"/>
            <a:ext cx="6553200" cy="6553200"/>
          </a:xfrm>
          <a:prstGeom prst="rect">
            <a:avLst/>
          </a:prstGeom>
        </p:spPr>
      </p:pic>
      <p:pic>
        <p:nvPicPr>
          <p:cNvPr id="20" name="Picture 19" descr="A blue and black logo&#10;&#10;Description automatically generated">
            <a:extLst>
              <a:ext uri="{FF2B5EF4-FFF2-40B4-BE49-F238E27FC236}">
                <a16:creationId xmlns:a16="http://schemas.microsoft.com/office/drawing/2014/main" id="{AFEB45C6-29AE-091F-8A18-F4E6B0F4C4C9}"/>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5" name="Rounded Rectangle 4">
            <a:extLst>
              <a:ext uri="{FF2B5EF4-FFF2-40B4-BE49-F238E27FC236}">
                <a16:creationId xmlns:a16="http://schemas.microsoft.com/office/drawing/2014/main" id="{DB182CAB-C887-886F-26B5-2D72E1A6833C}"/>
              </a:ext>
            </a:extLst>
          </p:cNvPr>
          <p:cNvSpPr/>
          <p:nvPr/>
        </p:nvSpPr>
        <p:spPr>
          <a:xfrm>
            <a:off x="3276600" y="914778"/>
            <a:ext cx="11897543" cy="1268345"/>
          </a:xfrm>
          <a:prstGeom prst="roundRect">
            <a:avLst/>
          </a:prstGeom>
          <a:solidFill>
            <a:srgbClr val="FCD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6" name="TextBox 5">
            <a:extLst>
              <a:ext uri="{FF2B5EF4-FFF2-40B4-BE49-F238E27FC236}">
                <a16:creationId xmlns:a16="http://schemas.microsoft.com/office/drawing/2014/main" id="{C553D10B-127B-318C-1458-2D5B4AC99CFD}"/>
              </a:ext>
            </a:extLst>
          </p:cNvPr>
          <p:cNvSpPr txBox="1"/>
          <p:nvPr/>
        </p:nvSpPr>
        <p:spPr>
          <a:xfrm>
            <a:off x="3453521" y="1078978"/>
            <a:ext cx="11426166" cy="940322"/>
          </a:xfrm>
          <a:prstGeom prst="rect">
            <a:avLst/>
          </a:prstGeom>
        </p:spPr>
        <p:txBody>
          <a:bodyPr wrap="square" lIns="0" tIns="0" rIns="0" bIns="0" rtlCol="0" anchor="t">
            <a:spAutoFit/>
          </a:bodyPr>
          <a:lstStyle/>
          <a:p>
            <a:pPr algn="ctr">
              <a:lnSpc>
                <a:spcPts val="7807"/>
              </a:lnSpc>
              <a:spcBef>
                <a:spcPct val="0"/>
              </a:spcBef>
            </a:pPr>
            <a:r>
              <a:rPr lang="en-US" sz="6000" b="1" dirty="0">
                <a:solidFill>
                  <a:srgbClr val="404040"/>
                </a:solidFill>
                <a:latin typeface="Montserrat" pitchFamily="2" charset="77"/>
              </a:rPr>
              <a:t>A BREAK IN OUR JOURNEY</a:t>
            </a:r>
          </a:p>
        </p:txBody>
      </p:sp>
      <p:sp>
        <p:nvSpPr>
          <p:cNvPr id="7" name="TextBox 6">
            <a:extLst>
              <a:ext uri="{FF2B5EF4-FFF2-40B4-BE49-F238E27FC236}">
                <a16:creationId xmlns:a16="http://schemas.microsoft.com/office/drawing/2014/main" id="{6E87B2C2-5AE2-0698-87B0-25C30194250B}"/>
              </a:ext>
            </a:extLst>
          </p:cNvPr>
          <p:cNvSpPr txBox="1"/>
          <p:nvPr/>
        </p:nvSpPr>
        <p:spPr>
          <a:xfrm>
            <a:off x="3180522" y="357809"/>
            <a:ext cx="184731" cy="369332"/>
          </a:xfrm>
          <a:prstGeom prst="rect">
            <a:avLst/>
          </a:prstGeom>
          <a:noFill/>
        </p:spPr>
        <p:txBody>
          <a:bodyPr wrap="none" rtlCol="0">
            <a:spAutoFit/>
          </a:bodyPr>
          <a:lstStyle/>
          <a:p>
            <a:endParaRPr lang="en-DK" dirty="0"/>
          </a:p>
        </p:txBody>
      </p:sp>
    </p:spTree>
    <p:extLst>
      <p:ext uri="{BB962C8B-B14F-4D97-AF65-F5344CB8AC3E}">
        <p14:creationId xmlns:p14="http://schemas.microsoft.com/office/powerpoint/2010/main" val="40245702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Add-in 4">
                <a:extLst>
                  <a:ext uri="{FF2B5EF4-FFF2-40B4-BE49-F238E27FC236}">
                    <a16:creationId xmlns:a16="http://schemas.microsoft.com/office/drawing/2014/main" id="{836BC707-9937-78B5-605B-EB757213B90D}"/>
                  </a:ext>
                </a:extLst>
              </p:cNvPr>
              <p:cNvGraphicFramePr>
                <a:graphicFrameLocks noGrp="1"/>
              </p:cNvGraphicFramePr>
              <p:nvPr/>
            </p:nvGraphicFramePr>
            <p:xfrm>
              <a:off x="7527851" y="4001386"/>
              <a:ext cx="9804400" cy="38100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5" name="Add-in 4">
                <a:extLst>
                  <a:ext uri="{FF2B5EF4-FFF2-40B4-BE49-F238E27FC236}">
                    <a16:creationId xmlns:a16="http://schemas.microsoft.com/office/drawing/2014/main" id="{836BC707-9937-78B5-605B-EB757213B90D}"/>
                  </a:ext>
                </a:extLst>
              </p:cNvPr>
              <p:cNvPicPr>
                <a:picLocks noGrp="1" noRot="1" noChangeAspect="1" noMove="1" noResize="1" noEditPoints="1" noAdjustHandles="1" noChangeArrowheads="1" noChangeShapeType="1"/>
              </p:cNvPicPr>
              <p:nvPr/>
            </p:nvPicPr>
            <p:blipFill>
              <a:blip r:embed="rId4"/>
              <a:stretch>
                <a:fillRect/>
              </a:stretch>
            </p:blipFill>
            <p:spPr>
              <a:xfrm>
                <a:off x="7527851" y="4001386"/>
                <a:ext cx="9804400" cy="3810000"/>
              </a:xfrm>
              <a:prstGeom prst="rect">
                <a:avLst/>
              </a:prstGeom>
            </p:spPr>
          </p:pic>
        </mc:Fallback>
      </mc:AlternateContent>
      <p:pic>
        <p:nvPicPr>
          <p:cNvPr id="2" name="Graphic 1" descr="Sailboat with solid fill">
            <a:extLst>
              <a:ext uri="{FF2B5EF4-FFF2-40B4-BE49-F238E27FC236}">
                <a16:creationId xmlns:a16="http://schemas.microsoft.com/office/drawing/2014/main" id="{B15073D4-D298-2BE3-8583-79BE39B5952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09353">
            <a:off x="164460" y="6569635"/>
            <a:ext cx="3624239" cy="3624239"/>
          </a:xfrm>
          <a:prstGeom prst="rect">
            <a:avLst/>
          </a:prstGeom>
        </p:spPr>
      </p:pic>
      <p:pic>
        <p:nvPicPr>
          <p:cNvPr id="4" name="Picture 3" descr="A blue and black logo&#10;&#10;Description automatically generated">
            <a:extLst>
              <a:ext uri="{FF2B5EF4-FFF2-40B4-BE49-F238E27FC236}">
                <a16:creationId xmlns:a16="http://schemas.microsoft.com/office/drawing/2014/main" id="{CEA34DF3-0EB9-F741-E5C8-39C9ED8B283F}"/>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27" name="Rounded Rectangle 26">
            <a:extLst>
              <a:ext uri="{FF2B5EF4-FFF2-40B4-BE49-F238E27FC236}">
                <a16:creationId xmlns:a16="http://schemas.microsoft.com/office/drawing/2014/main" id="{8CED60F9-8199-C33D-2581-EFFEACB492C9}"/>
              </a:ext>
            </a:extLst>
          </p:cNvPr>
          <p:cNvSpPr/>
          <p:nvPr/>
        </p:nvSpPr>
        <p:spPr>
          <a:xfrm>
            <a:off x="3276600" y="914778"/>
            <a:ext cx="11897543" cy="1268345"/>
          </a:xfrm>
          <a:prstGeom prst="roundRect">
            <a:avLst/>
          </a:prstGeom>
          <a:solidFill>
            <a:srgbClr val="FCD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28" name="TextBox 27">
            <a:extLst>
              <a:ext uri="{FF2B5EF4-FFF2-40B4-BE49-F238E27FC236}">
                <a16:creationId xmlns:a16="http://schemas.microsoft.com/office/drawing/2014/main" id="{B6F23AB6-A6AD-97CB-0348-689078796C08}"/>
              </a:ext>
            </a:extLst>
          </p:cNvPr>
          <p:cNvSpPr txBox="1"/>
          <p:nvPr/>
        </p:nvSpPr>
        <p:spPr>
          <a:xfrm>
            <a:off x="3453521" y="1078978"/>
            <a:ext cx="11426166" cy="940322"/>
          </a:xfrm>
          <a:prstGeom prst="rect">
            <a:avLst/>
          </a:prstGeom>
        </p:spPr>
        <p:txBody>
          <a:bodyPr wrap="square" lIns="0" tIns="0" rIns="0" bIns="0" rtlCol="0" anchor="t">
            <a:spAutoFit/>
          </a:bodyPr>
          <a:lstStyle/>
          <a:p>
            <a:pPr algn="ctr">
              <a:lnSpc>
                <a:spcPts val="7807"/>
              </a:lnSpc>
              <a:spcBef>
                <a:spcPct val="0"/>
              </a:spcBef>
            </a:pPr>
            <a:r>
              <a:rPr lang="en-US" sz="6000" b="1" dirty="0">
                <a:solidFill>
                  <a:srgbClr val="404040"/>
                </a:solidFill>
                <a:latin typeface="Montserrat" pitchFamily="2" charset="77"/>
              </a:rPr>
              <a:t>A BREAK IN OUR JOURNEY</a:t>
            </a:r>
          </a:p>
        </p:txBody>
      </p:sp>
      <p:sp>
        <p:nvSpPr>
          <p:cNvPr id="29" name="TextBox 28">
            <a:extLst>
              <a:ext uri="{FF2B5EF4-FFF2-40B4-BE49-F238E27FC236}">
                <a16:creationId xmlns:a16="http://schemas.microsoft.com/office/drawing/2014/main" id="{BEFFDD51-13A6-085F-CEEA-2F09EA58329F}"/>
              </a:ext>
            </a:extLst>
          </p:cNvPr>
          <p:cNvSpPr txBox="1"/>
          <p:nvPr/>
        </p:nvSpPr>
        <p:spPr>
          <a:xfrm>
            <a:off x="3180522" y="357809"/>
            <a:ext cx="184731" cy="369332"/>
          </a:xfrm>
          <a:prstGeom prst="rect">
            <a:avLst/>
          </a:prstGeom>
          <a:noFill/>
        </p:spPr>
        <p:txBody>
          <a:bodyPr wrap="none" rtlCol="0">
            <a:spAutoFit/>
          </a:bodyPr>
          <a:lstStyle/>
          <a:p>
            <a:endParaRPr lang="en-DK" dirty="0"/>
          </a:p>
        </p:txBody>
      </p:sp>
      <p:grpSp>
        <p:nvGrpSpPr>
          <p:cNvPr id="32" name="Group 31">
            <a:extLst>
              <a:ext uri="{FF2B5EF4-FFF2-40B4-BE49-F238E27FC236}">
                <a16:creationId xmlns:a16="http://schemas.microsoft.com/office/drawing/2014/main" id="{7D7AD0EF-D46D-47DA-1E94-58408E4F4880}"/>
              </a:ext>
            </a:extLst>
          </p:cNvPr>
          <p:cNvGrpSpPr/>
          <p:nvPr/>
        </p:nvGrpSpPr>
        <p:grpSpPr>
          <a:xfrm>
            <a:off x="-152400" y="8953500"/>
            <a:ext cx="17373600" cy="1524000"/>
            <a:chOff x="-152400" y="8953500"/>
            <a:chExt cx="17373600" cy="1524000"/>
          </a:xfrm>
        </p:grpSpPr>
        <p:grpSp>
          <p:nvGrpSpPr>
            <p:cNvPr id="33" name="Group 32">
              <a:extLst>
                <a:ext uri="{FF2B5EF4-FFF2-40B4-BE49-F238E27FC236}">
                  <a16:creationId xmlns:a16="http://schemas.microsoft.com/office/drawing/2014/main" id="{6424CF55-075A-CF47-2B80-6030AE5EB2E2}"/>
                </a:ext>
              </a:extLst>
            </p:cNvPr>
            <p:cNvGrpSpPr/>
            <p:nvPr/>
          </p:nvGrpSpPr>
          <p:grpSpPr>
            <a:xfrm>
              <a:off x="-152400" y="8953500"/>
              <a:ext cx="3962400" cy="1524000"/>
              <a:chOff x="-152400" y="8953500"/>
              <a:chExt cx="3962400" cy="1524000"/>
            </a:xfrm>
          </p:grpSpPr>
          <p:pic>
            <p:nvPicPr>
              <p:cNvPr id="50" name="Graphic 49" descr="Wave with solid fill">
                <a:extLst>
                  <a:ext uri="{FF2B5EF4-FFF2-40B4-BE49-F238E27FC236}">
                    <a16:creationId xmlns:a16="http://schemas.microsoft.com/office/drawing/2014/main" id="{E6B4FA2C-2A58-081C-BA41-B1656175DF0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1" name="Graphic 50" descr="Wave with solid fill">
                <a:extLst>
                  <a:ext uri="{FF2B5EF4-FFF2-40B4-BE49-F238E27FC236}">
                    <a16:creationId xmlns:a16="http://schemas.microsoft.com/office/drawing/2014/main" id="{04C46C31-4012-5D0F-0B76-912F20980A9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52" name="Graphic 51" descr="Wave with solid fill">
                <a:extLst>
                  <a:ext uri="{FF2B5EF4-FFF2-40B4-BE49-F238E27FC236}">
                    <a16:creationId xmlns:a16="http://schemas.microsoft.com/office/drawing/2014/main" id="{6BC0FBBD-5D30-227D-DB70-101A097AB78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4" name="Group 33">
              <a:extLst>
                <a:ext uri="{FF2B5EF4-FFF2-40B4-BE49-F238E27FC236}">
                  <a16:creationId xmlns:a16="http://schemas.microsoft.com/office/drawing/2014/main" id="{25AB0F89-96ED-1264-D966-0ED610637F32}"/>
                </a:ext>
              </a:extLst>
            </p:cNvPr>
            <p:cNvGrpSpPr/>
            <p:nvPr/>
          </p:nvGrpSpPr>
          <p:grpSpPr>
            <a:xfrm>
              <a:off x="35052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82A23010-3897-68E9-350B-13B615D4ADE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F2C35933-3951-08BF-DDEE-AD3F45D5772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0DF55FB9-82F4-EFF5-F8C8-F3E22282578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5" name="Group 34">
              <a:extLst>
                <a:ext uri="{FF2B5EF4-FFF2-40B4-BE49-F238E27FC236}">
                  <a16:creationId xmlns:a16="http://schemas.microsoft.com/office/drawing/2014/main" id="{467C3D86-F123-81AF-E027-68757B107D5D}"/>
                </a:ext>
              </a:extLst>
            </p:cNvPr>
            <p:cNvGrpSpPr/>
            <p:nvPr/>
          </p:nvGrpSpPr>
          <p:grpSpPr>
            <a:xfrm>
              <a:off x="71628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0BD2BB4A-09E8-0303-F0B4-323FDF5F35E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E2BBBFBE-CAFF-569E-BD88-9F6B7F542EB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766A9855-0679-5B83-254A-27677CF3797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1D56EBF8-5843-79F9-CFB5-7A475C96CF13}"/>
                </a:ext>
              </a:extLst>
            </p:cNvPr>
            <p:cNvGrpSpPr/>
            <p:nvPr/>
          </p:nvGrpSpPr>
          <p:grpSpPr>
            <a:xfrm>
              <a:off x="10820400" y="8953500"/>
              <a:ext cx="3962400" cy="1524000"/>
              <a:chOff x="-152400" y="8953500"/>
              <a:chExt cx="3962400" cy="1524000"/>
            </a:xfrm>
          </p:grpSpPr>
          <p:pic>
            <p:nvPicPr>
              <p:cNvPr id="40" name="Graphic 39" descr="Wave with solid fill">
                <a:extLst>
                  <a:ext uri="{FF2B5EF4-FFF2-40B4-BE49-F238E27FC236}">
                    <a16:creationId xmlns:a16="http://schemas.microsoft.com/office/drawing/2014/main" id="{FB23E508-64DA-A555-DDFE-33D7DBA36A7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EE57B816-911D-DFCF-9745-57D2C054811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FF8AE157-12BE-B51E-715D-A58062261F0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28757428-B68F-0EA0-9C06-E2CB410A68E0}"/>
                </a:ext>
              </a:extLst>
            </p:cNvPr>
            <p:cNvGrpSpPr/>
            <p:nvPr/>
          </p:nvGrpSpPr>
          <p:grpSpPr>
            <a:xfrm>
              <a:off x="14478000" y="8953500"/>
              <a:ext cx="2743200" cy="1524000"/>
              <a:chOff x="-152400" y="8953500"/>
              <a:chExt cx="2743200" cy="1524000"/>
            </a:xfrm>
          </p:grpSpPr>
          <p:pic>
            <p:nvPicPr>
              <p:cNvPr id="38" name="Graphic 37" descr="Wave with solid fill">
                <a:extLst>
                  <a:ext uri="{FF2B5EF4-FFF2-40B4-BE49-F238E27FC236}">
                    <a16:creationId xmlns:a16="http://schemas.microsoft.com/office/drawing/2014/main" id="{758EF3D3-C345-6D28-F887-DF865209E12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39" name="Graphic 38" descr="Wave with solid fill">
                <a:extLst>
                  <a:ext uri="{FF2B5EF4-FFF2-40B4-BE49-F238E27FC236}">
                    <a16:creationId xmlns:a16="http://schemas.microsoft.com/office/drawing/2014/main" id="{F843E152-3E6E-CC10-0123-CB579B545CC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grpSp>
      </p:grpSp>
      <p:pic>
        <p:nvPicPr>
          <p:cNvPr id="31" name="Picture 30" descr="A drawing of a coffee cup&#10;&#10;Description automatically generated">
            <a:extLst>
              <a:ext uri="{FF2B5EF4-FFF2-40B4-BE49-F238E27FC236}">
                <a16:creationId xmlns:a16="http://schemas.microsoft.com/office/drawing/2014/main" id="{8BF65B07-F5BA-582C-C7EA-B380653B287A}"/>
              </a:ext>
            </a:extLst>
          </p:cNvPr>
          <p:cNvPicPr>
            <a:picLocks noChangeAspect="1"/>
          </p:cNvPicPr>
          <p:nvPr/>
        </p:nvPicPr>
        <p:blipFill rotWithShape="1">
          <a:blip r:embed="rId11">
            <a:extLst>
              <a:ext uri="{28A0092B-C50C-407E-A947-70E740481C1C}">
                <a14:useLocalDpi xmlns:a14="http://schemas.microsoft.com/office/drawing/2010/main" val="0"/>
              </a:ext>
            </a:extLst>
          </a:blip>
          <a:srcRect l="23062" t="9972" r="24297" b="5135"/>
          <a:stretch/>
        </p:blipFill>
        <p:spPr>
          <a:xfrm>
            <a:off x="4523961" y="4000500"/>
            <a:ext cx="2181639" cy="2636759"/>
          </a:xfrm>
          <a:prstGeom prst="flowChartManualOperation">
            <a:avLst/>
          </a:prstGeom>
        </p:spPr>
      </p:pic>
    </p:spTree>
    <p:extLst>
      <p:ext uri="{BB962C8B-B14F-4D97-AF65-F5344CB8AC3E}">
        <p14:creationId xmlns:p14="http://schemas.microsoft.com/office/powerpoint/2010/main" val="316116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
            <a:extLst>
              <a:ext uri="{FF2B5EF4-FFF2-40B4-BE49-F238E27FC236}">
                <a16:creationId xmlns:a16="http://schemas.microsoft.com/office/drawing/2014/main" id="{EBEEA384-595D-FD5B-0260-68574E751CFA}"/>
              </a:ext>
            </a:extLst>
          </p:cNvPr>
          <p:cNvSpPr txBox="1"/>
          <p:nvPr/>
        </p:nvSpPr>
        <p:spPr>
          <a:xfrm>
            <a:off x="3534772" y="1080000"/>
            <a:ext cx="11302649"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DETOUR ON OUR JOURNEY</a:t>
            </a:r>
          </a:p>
        </p:txBody>
      </p:sp>
      <p:sp>
        <p:nvSpPr>
          <p:cNvPr id="37" name="Freeform 7">
            <a:extLst>
              <a:ext uri="{FF2B5EF4-FFF2-40B4-BE49-F238E27FC236}">
                <a16:creationId xmlns:a16="http://schemas.microsoft.com/office/drawing/2014/main" id="{1BFD04B8-D236-9D96-EA37-62F8FAFBF266}"/>
              </a:ext>
            </a:extLst>
          </p:cNvPr>
          <p:cNvSpPr/>
          <p:nvPr/>
        </p:nvSpPr>
        <p:spPr>
          <a:xfrm>
            <a:off x="800280" y="4487553"/>
            <a:ext cx="4041023" cy="1606502"/>
          </a:xfrm>
          <a:custGeom>
            <a:avLst/>
            <a:gdLst/>
            <a:ahLst/>
            <a:cxnLst>
              <a:cxn ang="0">
                <a:pos x="wd2" y="hd2"/>
              </a:cxn>
              <a:cxn ang="5400000">
                <a:pos x="wd2" y="hd2"/>
              </a:cxn>
              <a:cxn ang="10800000">
                <a:pos x="wd2" y="hd2"/>
              </a:cxn>
              <a:cxn ang="16200000">
                <a:pos x="wd2" y="hd2"/>
              </a:cxn>
            </a:cxnLst>
            <a:rect l="0" t="0" r="r" b="b"/>
            <a:pathLst>
              <a:path w="21600" h="21600" extrusionOk="0">
                <a:moveTo>
                  <a:pt x="21255" y="6991"/>
                </a:moveTo>
                <a:cubicBezTo>
                  <a:pt x="12526" y="6991"/>
                  <a:pt x="12526" y="6991"/>
                  <a:pt x="12526" y="6991"/>
                </a:cubicBezTo>
                <a:cubicBezTo>
                  <a:pt x="11663" y="3495"/>
                  <a:pt x="11663" y="3495"/>
                  <a:pt x="11663" y="3495"/>
                </a:cubicBezTo>
                <a:cubicBezTo>
                  <a:pt x="10800" y="0"/>
                  <a:pt x="10800" y="0"/>
                  <a:pt x="10800" y="0"/>
                </a:cubicBezTo>
                <a:cubicBezTo>
                  <a:pt x="9937" y="3495"/>
                  <a:pt x="9937" y="3495"/>
                  <a:pt x="9937" y="3495"/>
                </a:cubicBezTo>
                <a:cubicBezTo>
                  <a:pt x="9074" y="6991"/>
                  <a:pt x="9074" y="6991"/>
                  <a:pt x="9074" y="6991"/>
                </a:cubicBezTo>
                <a:cubicBezTo>
                  <a:pt x="1997" y="6991"/>
                  <a:pt x="1997" y="6991"/>
                  <a:pt x="1997" y="6991"/>
                </a:cubicBezTo>
                <a:cubicBezTo>
                  <a:pt x="888" y="6991"/>
                  <a:pt x="0" y="10307"/>
                  <a:pt x="0" y="14340"/>
                </a:cubicBezTo>
                <a:cubicBezTo>
                  <a:pt x="0" y="18373"/>
                  <a:pt x="888" y="21600"/>
                  <a:pt x="1997" y="21600"/>
                </a:cubicBezTo>
                <a:cubicBezTo>
                  <a:pt x="21255" y="21600"/>
                  <a:pt x="21255" y="21600"/>
                  <a:pt x="21255" y="21600"/>
                </a:cubicBezTo>
                <a:cubicBezTo>
                  <a:pt x="21452" y="21600"/>
                  <a:pt x="21600" y="21062"/>
                  <a:pt x="21600" y="20345"/>
                </a:cubicBezTo>
                <a:cubicBezTo>
                  <a:pt x="21600" y="8335"/>
                  <a:pt x="21600" y="8335"/>
                  <a:pt x="21600" y="8335"/>
                </a:cubicBezTo>
                <a:cubicBezTo>
                  <a:pt x="21600" y="7618"/>
                  <a:pt x="21452" y="6991"/>
                  <a:pt x="21255" y="6991"/>
                </a:cubicBezTo>
                <a:close/>
              </a:path>
            </a:pathLst>
          </a:custGeom>
          <a:solidFill>
            <a:srgbClr val="B1403F"/>
          </a:solidFill>
          <a:ln w="12700">
            <a:miter lim="400000"/>
          </a:ln>
        </p:spPr>
        <p:txBody>
          <a:bodyPr lIns="45719" rIns="45719"/>
          <a:lstStyle/>
          <a:p>
            <a:endParaRPr/>
          </a:p>
        </p:txBody>
      </p:sp>
      <p:sp>
        <p:nvSpPr>
          <p:cNvPr id="38" name="Freeform 8">
            <a:extLst>
              <a:ext uri="{FF2B5EF4-FFF2-40B4-BE49-F238E27FC236}">
                <a16:creationId xmlns:a16="http://schemas.microsoft.com/office/drawing/2014/main" id="{AA796C8F-D2D4-06BE-4F9E-97B9EDFA647A}"/>
              </a:ext>
            </a:extLst>
          </p:cNvPr>
          <p:cNvSpPr/>
          <p:nvPr/>
        </p:nvSpPr>
        <p:spPr>
          <a:xfrm>
            <a:off x="13582086" y="4458827"/>
            <a:ext cx="4041023" cy="1642761"/>
          </a:xfrm>
          <a:custGeom>
            <a:avLst/>
            <a:gdLst/>
            <a:ahLst/>
            <a:cxnLst>
              <a:cxn ang="0">
                <a:pos x="wd2" y="hd2"/>
              </a:cxn>
              <a:cxn ang="5400000">
                <a:pos x="wd2" y="hd2"/>
              </a:cxn>
              <a:cxn ang="10800000">
                <a:pos x="wd2" y="hd2"/>
              </a:cxn>
              <a:cxn ang="16200000">
                <a:pos x="wd2" y="hd2"/>
              </a:cxn>
            </a:cxnLst>
            <a:rect l="0" t="0" r="r" b="b"/>
            <a:pathLst>
              <a:path w="21600" h="21600" extrusionOk="0">
                <a:moveTo>
                  <a:pt x="19603" y="21600"/>
                </a:moveTo>
                <a:cubicBezTo>
                  <a:pt x="345" y="21600"/>
                  <a:pt x="345" y="21600"/>
                  <a:pt x="345" y="21600"/>
                </a:cubicBezTo>
                <a:cubicBezTo>
                  <a:pt x="148" y="21600"/>
                  <a:pt x="0" y="20975"/>
                  <a:pt x="0" y="20261"/>
                </a:cubicBezTo>
                <a:cubicBezTo>
                  <a:pt x="0" y="8301"/>
                  <a:pt x="0" y="8301"/>
                  <a:pt x="0" y="8301"/>
                </a:cubicBezTo>
                <a:cubicBezTo>
                  <a:pt x="0" y="7587"/>
                  <a:pt x="148" y="7051"/>
                  <a:pt x="345" y="7051"/>
                </a:cubicBezTo>
                <a:cubicBezTo>
                  <a:pt x="9074" y="7051"/>
                  <a:pt x="9074" y="7051"/>
                  <a:pt x="9074" y="7051"/>
                </a:cubicBezTo>
                <a:cubicBezTo>
                  <a:pt x="9937" y="3570"/>
                  <a:pt x="9937" y="3570"/>
                  <a:pt x="9937" y="3570"/>
                </a:cubicBezTo>
                <a:cubicBezTo>
                  <a:pt x="10800" y="0"/>
                  <a:pt x="10800" y="0"/>
                  <a:pt x="10800" y="0"/>
                </a:cubicBezTo>
                <a:cubicBezTo>
                  <a:pt x="11663" y="3570"/>
                  <a:pt x="11663" y="3570"/>
                  <a:pt x="11663" y="3570"/>
                </a:cubicBezTo>
                <a:cubicBezTo>
                  <a:pt x="12526" y="7051"/>
                  <a:pt x="12526" y="7051"/>
                  <a:pt x="12526" y="7051"/>
                </a:cubicBezTo>
                <a:cubicBezTo>
                  <a:pt x="19603" y="7051"/>
                  <a:pt x="19603" y="7051"/>
                  <a:pt x="19603" y="7051"/>
                </a:cubicBezTo>
                <a:cubicBezTo>
                  <a:pt x="20712" y="7051"/>
                  <a:pt x="21600" y="10264"/>
                  <a:pt x="21600" y="14281"/>
                </a:cubicBezTo>
                <a:cubicBezTo>
                  <a:pt x="21600" y="18298"/>
                  <a:pt x="20712" y="21600"/>
                  <a:pt x="19603" y="21600"/>
                </a:cubicBezTo>
                <a:close/>
              </a:path>
            </a:pathLst>
          </a:custGeom>
          <a:solidFill>
            <a:schemeClr val="bg1">
              <a:lumMod val="85000"/>
            </a:schemeClr>
          </a:solidFill>
          <a:ln w="12700">
            <a:miter lim="400000"/>
          </a:ln>
        </p:spPr>
        <p:txBody>
          <a:bodyPr lIns="45719" rIns="45719"/>
          <a:lstStyle/>
          <a:p>
            <a:endParaRPr/>
          </a:p>
        </p:txBody>
      </p:sp>
      <p:sp>
        <p:nvSpPr>
          <p:cNvPr id="39" name="Freeform 9">
            <a:extLst>
              <a:ext uri="{FF2B5EF4-FFF2-40B4-BE49-F238E27FC236}">
                <a16:creationId xmlns:a16="http://schemas.microsoft.com/office/drawing/2014/main" id="{01E2FDAC-AE88-C89E-F430-7A9E707BB2A6}"/>
              </a:ext>
            </a:extLst>
          </p:cNvPr>
          <p:cNvSpPr/>
          <p:nvPr/>
        </p:nvSpPr>
        <p:spPr>
          <a:xfrm flipV="1">
            <a:off x="5060883" y="4500850"/>
            <a:ext cx="4041022" cy="1619504"/>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BFB5ED"/>
          </a:solidFill>
          <a:ln w="12700">
            <a:miter lim="400000"/>
          </a:ln>
        </p:spPr>
        <p:txBody>
          <a:bodyPr lIns="45719" rIns="45719"/>
          <a:lstStyle/>
          <a:p>
            <a:endParaRPr lang="en-DK" dirty="0"/>
          </a:p>
        </p:txBody>
      </p:sp>
      <p:sp>
        <p:nvSpPr>
          <p:cNvPr id="50" name="Rectangle 33">
            <a:extLst>
              <a:ext uri="{FF2B5EF4-FFF2-40B4-BE49-F238E27FC236}">
                <a16:creationId xmlns:a16="http://schemas.microsoft.com/office/drawing/2014/main" id="{20925914-2917-49B2-E895-2981264F4D26}"/>
              </a:ext>
            </a:extLst>
          </p:cNvPr>
          <p:cNvSpPr txBox="1"/>
          <p:nvPr/>
        </p:nvSpPr>
        <p:spPr>
          <a:xfrm>
            <a:off x="13820740" y="5384461"/>
            <a:ext cx="3422412" cy="369332"/>
          </a:xfrm>
          <a:prstGeom prst="rect">
            <a:avLst/>
          </a:prstGeom>
          <a:solidFill>
            <a:schemeClr val="bg1">
              <a:lumMod val="85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MODEL EVALUATION</a:t>
            </a:r>
            <a:endParaRPr sz="2400" dirty="0"/>
          </a:p>
        </p:txBody>
      </p:sp>
      <p:sp>
        <p:nvSpPr>
          <p:cNvPr id="51" name="Freeform 9">
            <a:extLst>
              <a:ext uri="{FF2B5EF4-FFF2-40B4-BE49-F238E27FC236}">
                <a16:creationId xmlns:a16="http://schemas.microsoft.com/office/drawing/2014/main" id="{3C8C8F90-F01C-2534-2BCE-F8C869812AE5}"/>
              </a:ext>
            </a:extLst>
          </p:cNvPr>
          <p:cNvSpPr/>
          <p:nvPr/>
        </p:nvSpPr>
        <p:spPr>
          <a:xfrm flipV="1">
            <a:off x="9321485" y="4469155"/>
            <a:ext cx="4041021" cy="1643299"/>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chemeClr val="bg1">
              <a:lumMod val="85000"/>
            </a:schemeClr>
          </a:solidFill>
          <a:ln w="12700">
            <a:miter lim="400000"/>
          </a:ln>
        </p:spPr>
        <p:txBody>
          <a:bodyPr lIns="45719" rIns="45719"/>
          <a:lstStyle/>
          <a:p>
            <a:endParaRPr/>
          </a:p>
        </p:txBody>
      </p:sp>
      <p:sp>
        <p:nvSpPr>
          <p:cNvPr id="53" name="Rectangle 33">
            <a:extLst>
              <a:ext uri="{FF2B5EF4-FFF2-40B4-BE49-F238E27FC236}">
                <a16:creationId xmlns:a16="http://schemas.microsoft.com/office/drawing/2014/main" id="{CFFC9EF7-C4B0-C389-403F-2438A83981A2}"/>
              </a:ext>
            </a:extLst>
          </p:cNvPr>
          <p:cNvSpPr txBox="1"/>
          <p:nvPr/>
        </p:nvSpPr>
        <p:spPr>
          <a:xfrm>
            <a:off x="9971072" y="5384461"/>
            <a:ext cx="2609689" cy="369332"/>
          </a:xfrm>
          <a:prstGeom prst="rect">
            <a:avLst/>
          </a:prstGeom>
          <a:solidFill>
            <a:schemeClr val="bg1">
              <a:lumMod val="85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ANALYSIS</a:t>
            </a:r>
            <a:endParaRPr sz="2400" dirty="0"/>
          </a:p>
        </p:txBody>
      </p:sp>
      <p:sp>
        <p:nvSpPr>
          <p:cNvPr id="54" name="Rectangle 33">
            <a:extLst>
              <a:ext uri="{FF2B5EF4-FFF2-40B4-BE49-F238E27FC236}">
                <a16:creationId xmlns:a16="http://schemas.microsoft.com/office/drawing/2014/main" id="{46871D1F-1B1E-8F55-1261-18C148FBEF7B}"/>
              </a:ext>
            </a:extLst>
          </p:cNvPr>
          <p:cNvSpPr txBox="1"/>
          <p:nvPr/>
        </p:nvSpPr>
        <p:spPr>
          <a:xfrm>
            <a:off x="1320428" y="5372100"/>
            <a:ext cx="3093796"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COLLECTION</a:t>
            </a:r>
            <a:endParaRPr sz="2400" dirty="0"/>
          </a:p>
        </p:txBody>
      </p:sp>
      <p:sp>
        <p:nvSpPr>
          <p:cNvPr id="59" name="Shape">
            <a:extLst>
              <a:ext uri="{FF2B5EF4-FFF2-40B4-BE49-F238E27FC236}">
                <a16:creationId xmlns:a16="http://schemas.microsoft.com/office/drawing/2014/main" id="{E07F6C67-95B2-F2F5-F51E-AAE5D6757D13}"/>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rgbClr val="404040"/>
          </a:solidFill>
          <a:ln w="12700">
            <a:miter lim="400000"/>
          </a:ln>
        </p:spPr>
        <p:txBody>
          <a:bodyPr lIns="121919" tIns="121919" rIns="121919" bIns="121919"/>
          <a:lstStyle/>
          <a:p>
            <a:endParaRPr/>
          </a:p>
        </p:txBody>
      </p:sp>
      <p:sp>
        <p:nvSpPr>
          <p:cNvPr id="60" name="Shape">
            <a:extLst>
              <a:ext uri="{FF2B5EF4-FFF2-40B4-BE49-F238E27FC236}">
                <a16:creationId xmlns:a16="http://schemas.microsoft.com/office/drawing/2014/main" id="{D09D6B30-BBF8-546F-DF0D-9CD55F576823}"/>
              </a:ext>
            </a:extLst>
          </p:cNvPr>
          <p:cNvSpPr>
            <a:spLocks noChangeAspect="1"/>
          </p:cNvSpPr>
          <p:nvPr/>
        </p:nvSpPr>
        <p:spPr>
          <a:xfrm>
            <a:off x="7391400" y="3162300"/>
            <a:ext cx="699306" cy="699306"/>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rgbClr val="404040"/>
          </a:solidFill>
          <a:ln w="12700">
            <a:miter lim="400000"/>
          </a:ln>
        </p:spPr>
        <p:txBody>
          <a:bodyPr lIns="121919" tIns="121919" rIns="121919" bIns="121919"/>
          <a:lstStyle/>
          <a:p>
            <a:endParaRPr/>
          </a:p>
        </p:txBody>
      </p:sp>
      <p:sp>
        <p:nvSpPr>
          <p:cNvPr id="63" name="Shape">
            <a:extLst>
              <a:ext uri="{FF2B5EF4-FFF2-40B4-BE49-F238E27FC236}">
                <a16:creationId xmlns:a16="http://schemas.microsoft.com/office/drawing/2014/main" id="{1C3AE5CD-B4BF-1B12-A1F6-2CCA288BE29F}"/>
              </a:ext>
            </a:extLst>
          </p:cNvPr>
          <p:cNvSpPr>
            <a:spLocks noChangeAspect="1"/>
          </p:cNvSpPr>
          <p:nvPr/>
        </p:nvSpPr>
        <p:spPr>
          <a:xfrm>
            <a:off x="2236732" y="3252752"/>
            <a:ext cx="1127838" cy="1008000"/>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rgbClr val="404040"/>
          </a:solidFill>
          <a:ln w="12700">
            <a:miter lim="400000"/>
          </a:ln>
        </p:spPr>
        <p:txBody>
          <a:bodyPr lIns="121919" tIns="121919" rIns="121919" bIns="121919"/>
          <a:lstStyle/>
          <a:p>
            <a:endParaRPr/>
          </a:p>
        </p:txBody>
      </p:sp>
      <p:sp>
        <p:nvSpPr>
          <p:cNvPr id="65" name="Shape">
            <a:extLst>
              <a:ext uri="{FF2B5EF4-FFF2-40B4-BE49-F238E27FC236}">
                <a16:creationId xmlns:a16="http://schemas.microsoft.com/office/drawing/2014/main" id="{42527BC8-1BFD-FEBB-D5C3-E9B5CBB94055}"/>
              </a:ext>
            </a:extLst>
          </p:cNvPr>
          <p:cNvSpPr/>
          <p:nvPr/>
        </p:nvSpPr>
        <p:spPr>
          <a:xfrm>
            <a:off x="15026924" y="3340113"/>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bg1">
              <a:lumMod val="85000"/>
            </a:schemeClr>
          </a:solidFill>
          <a:ln w="12700">
            <a:miter lim="400000"/>
          </a:ln>
        </p:spPr>
        <p:txBody>
          <a:bodyPr lIns="121919" tIns="121919" rIns="121919" bIns="121919"/>
          <a:lstStyle/>
          <a:p>
            <a:endParaRPr/>
          </a:p>
        </p:txBody>
      </p:sp>
      <p:sp>
        <p:nvSpPr>
          <p:cNvPr id="66" name="Shape">
            <a:extLst>
              <a:ext uri="{FF2B5EF4-FFF2-40B4-BE49-F238E27FC236}">
                <a16:creationId xmlns:a16="http://schemas.microsoft.com/office/drawing/2014/main" id="{DC73BB0C-5FB7-AC28-3183-0A8B15B64A2B}"/>
              </a:ext>
            </a:extLst>
          </p:cNvPr>
          <p:cNvSpPr>
            <a:spLocks noChangeAspect="1"/>
          </p:cNvSpPr>
          <p:nvPr/>
        </p:nvSpPr>
        <p:spPr>
          <a:xfrm>
            <a:off x="10706293" y="3261300"/>
            <a:ext cx="1257107" cy="1044000"/>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lumMod val="85000"/>
            </a:schemeClr>
          </a:solidFill>
          <a:ln w="12700">
            <a:miter lim="400000"/>
          </a:ln>
        </p:spPr>
        <p:txBody>
          <a:bodyPr lIns="121919" tIns="121919" rIns="121919" bIns="121919"/>
          <a:lstStyle/>
          <a:p>
            <a:endParaRPr/>
          </a:p>
        </p:txBody>
      </p:sp>
      <p:pic>
        <p:nvPicPr>
          <p:cNvPr id="2" name="Picture 1" descr="A blue and black logo&#10;&#10;Description automatically generated">
            <a:extLst>
              <a:ext uri="{FF2B5EF4-FFF2-40B4-BE49-F238E27FC236}">
                <a16:creationId xmlns:a16="http://schemas.microsoft.com/office/drawing/2014/main" id="{9E5AEAF9-CDFF-E9B9-8BEA-90DF7478346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 name="TextBox 2">
            <a:extLst>
              <a:ext uri="{FF2B5EF4-FFF2-40B4-BE49-F238E27FC236}">
                <a16:creationId xmlns:a16="http://schemas.microsoft.com/office/drawing/2014/main" id="{EC33DFB4-F9D5-DFCF-30DB-36080838BA35}"/>
              </a:ext>
            </a:extLst>
          </p:cNvPr>
          <p:cNvSpPr txBox="1"/>
          <p:nvPr/>
        </p:nvSpPr>
        <p:spPr>
          <a:xfrm>
            <a:off x="5361451" y="5154969"/>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EXPLORATORY DATA ANALYSIS</a:t>
            </a:r>
          </a:p>
        </p:txBody>
      </p:sp>
      <p:sp>
        <p:nvSpPr>
          <p:cNvPr id="4" name="Rounded Rectangle 3">
            <a:extLst>
              <a:ext uri="{FF2B5EF4-FFF2-40B4-BE49-F238E27FC236}">
                <a16:creationId xmlns:a16="http://schemas.microsoft.com/office/drawing/2014/main" id="{A71AB0B7-B38B-FE6A-BC05-AA48402AAF1A}"/>
              </a:ext>
            </a:extLst>
          </p:cNvPr>
          <p:cNvSpPr/>
          <p:nvPr/>
        </p:nvSpPr>
        <p:spPr>
          <a:xfrm>
            <a:off x="5422044" y="7008601"/>
            <a:ext cx="3409343" cy="1044780"/>
          </a:xfrm>
          <a:prstGeom prst="roundRect">
            <a:avLst>
              <a:gd name="adj" fmla="val 4167"/>
            </a:avLst>
          </a:prstGeom>
          <a:solidFill>
            <a:srgbClr val="BFB5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7" name="TextBox 26">
            <a:extLst>
              <a:ext uri="{FF2B5EF4-FFF2-40B4-BE49-F238E27FC236}">
                <a16:creationId xmlns:a16="http://schemas.microsoft.com/office/drawing/2014/main" id="{4B54D961-E6A3-7A6F-B8C4-D6B4CDC49E72}"/>
              </a:ext>
            </a:extLst>
          </p:cNvPr>
          <p:cNvSpPr txBox="1"/>
          <p:nvPr/>
        </p:nvSpPr>
        <p:spPr>
          <a:xfrm>
            <a:off x="5479473" y="7128707"/>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CLEANING, SET-UP &amp; NORMALIZATION</a:t>
            </a:r>
          </a:p>
        </p:txBody>
      </p:sp>
      <p:sp>
        <p:nvSpPr>
          <p:cNvPr id="28" name="Rectangle 33">
            <a:extLst>
              <a:ext uri="{FF2B5EF4-FFF2-40B4-BE49-F238E27FC236}">
                <a16:creationId xmlns:a16="http://schemas.microsoft.com/office/drawing/2014/main" id="{09459FE5-15BF-C898-1DCA-B5E44C393721}"/>
              </a:ext>
            </a:extLst>
          </p:cNvPr>
          <p:cNvSpPr txBox="1"/>
          <p:nvPr/>
        </p:nvSpPr>
        <p:spPr>
          <a:xfrm>
            <a:off x="2598464" y="7371574"/>
            <a:ext cx="2781211" cy="369332"/>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PREPROCESSING</a:t>
            </a:r>
            <a:endParaRPr sz="2400" dirty="0"/>
          </a:p>
        </p:txBody>
      </p:sp>
      <p:sp>
        <p:nvSpPr>
          <p:cNvPr id="41" name="Freeform 6">
            <a:extLst>
              <a:ext uri="{FF2B5EF4-FFF2-40B4-BE49-F238E27FC236}">
                <a16:creationId xmlns:a16="http://schemas.microsoft.com/office/drawing/2014/main" id="{41531104-F890-C440-DDC0-0C4AE088082C}"/>
              </a:ext>
            </a:extLst>
          </p:cNvPr>
          <p:cNvSpPr/>
          <p:nvPr/>
        </p:nvSpPr>
        <p:spPr>
          <a:xfrm rot="5400000" flipH="1">
            <a:off x="6395793" y="6485249"/>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45" name="Freeform 6">
            <a:extLst>
              <a:ext uri="{FF2B5EF4-FFF2-40B4-BE49-F238E27FC236}">
                <a16:creationId xmlns:a16="http://schemas.microsoft.com/office/drawing/2014/main" id="{71ABB83C-4A76-3B27-05CE-5FC142046F7C}"/>
              </a:ext>
            </a:extLst>
          </p:cNvPr>
          <p:cNvSpPr/>
          <p:nvPr/>
        </p:nvSpPr>
        <p:spPr>
          <a:xfrm rot="5400000" flipV="1">
            <a:off x="7218380" y="6485250"/>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pic>
        <p:nvPicPr>
          <p:cNvPr id="30" name="Graphic 29" descr="Sailboat with solid fill">
            <a:extLst>
              <a:ext uri="{FF2B5EF4-FFF2-40B4-BE49-F238E27FC236}">
                <a16:creationId xmlns:a16="http://schemas.microsoft.com/office/drawing/2014/main" id="{0C73F14D-8791-0913-2B7D-AB1C5E8325F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305237">
            <a:off x="8695550" y="6582551"/>
            <a:ext cx="3505200" cy="3505200"/>
          </a:xfrm>
          <a:prstGeom prst="rect">
            <a:avLst/>
          </a:prstGeom>
        </p:spPr>
      </p:pic>
      <p:grpSp>
        <p:nvGrpSpPr>
          <p:cNvPr id="31" name="Group 30">
            <a:extLst>
              <a:ext uri="{FF2B5EF4-FFF2-40B4-BE49-F238E27FC236}">
                <a16:creationId xmlns:a16="http://schemas.microsoft.com/office/drawing/2014/main" id="{03A20867-0B70-7FFD-09AC-81755C57024C}"/>
              </a:ext>
            </a:extLst>
          </p:cNvPr>
          <p:cNvGrpSpPr/>
          <p:nvPr/>
        </p:nvGrpSpPr>
        <p:grpSpPr>
          <a:xfrm>
            <a:off x="-152400" y="8953500"/>
            <a:ext cx="17373600" cy="1524000"/>
            <a:chOff x="-152400" y="8953500"/>
            <a:chExt cx="17373600" cy="1524000"/>
          </a:xfrm>
        </p:grpSpPr>
        <p:grpSp>
          <p:nvGrpSpPr>
            <p:cNvPr id="32" name="Group 31">
              <a:extLst>
                <a:ext uri="{FF2B5EF4-FFF2-40B4-BE49-F238E27FC236}">
                  <a16:creationId xmlns:a16="http://schemas.microsoft.com/office/drawing/2014/main" id="{E354195E-40E0-4755-7E4A-3D2B55880CCD}"/>
                </a:ext>
              </a:extLst>
            </p:cNvPr>
            <p:cNvGrpSpPr/>
            <p:nvPr/>
          </p:nvGrpSpPr>
          <p:grpSpPr>
            <a:xfrm>
              <a:off x="-152400" y="8953500"/>
              <a:ext cx="3962400" cy="1524000"/>
              <a:chOff x="-152400" y="8953500"/>
              <a:chExt cx="3962400" cy="1524000"/>
            </a:xfrm>
          </p:grpSpPr>
          <p:pic>
            <p:nvPicPr>
              <p:cNvPr id="62" name="Graphic 61" descr="Wave with solid fill">
                <a:extLst>
                  <a:ext uri="{FF2B5EF4-FFF2-40B4-BE49-F238E27FC236}">
                    <a16:creationId xmlns:a16="http://schemas.microsoft.com/office/drawing/2014/main" id="{1BFC261C-0BC1-5040-1857-770F7B2E05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64" name="Graphic 63" descr="Wave with solid fill">
                <a:extLst>
                  <a:ext uri="{FF2B5EF4-FFF2-40B4-BE49-F238E27FC236}">
                    <a16:creationId xmlns:a16="http://schemas.microsoft.com/office/drawing/2014/main" id="{ABB353C0-EC74-2FD9-20A2-AAAEE53577D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67" name="Graphic 66" descr="Wave with solid fill">
                <a:extLst>
                  <a:ext uri="{FF2B5EF4-FFF2-40B4-BE49-F238E27FC236}">
                    <a16:creationId xmlns:a16="http://schemas.microsoft.com/office/drawing/2014/main" id="{6D5F4606-64BA-56F0-9273-1D2D5F3A11E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3" name="Group 32">
              <a:extLst>
                <a:ext uri="{FF2B5EF4-FFF2-40B4-BE49-F238E27FC236}">
                  <a16:creationId xmlns:a16="http://schemas.microsoft.com/office/drawing/2014/main" id="{D8274E87-42CB-EE2E-10F5-EB0B96455CF7}"/>
                </a:ext>
              </a:extLst>
            </p:cNvPr>
            <p:cNvGrpSpPr/>
            <p:nvPr/>
          </p:nvGrpSpPr>
          <p:grpSpPr>
            <a:xfrm>
              <a:off x="3505200" y="8953500"/>
              <a:ext cx="3962400" cy="1524000"/>
              <a:chOff x="-152400" y="8953500"/>
              <a:chExt cx="3962400" cy="1524000"/>
            </a:xfrm>
          </p:grpSpPr>
          <p:pic>
            <p:nvPicPr>
              <p:cNvPr id="57" name="Graphic 56" descr="Wave with solid fill">
                <a:extLst>
                  <a:ext uri="{FF2B5EF4-FFF2-40B4-BE49-F238E27FC236}">
                    <a16:creationId xmlns:a16="http://schemas.microsoft.com/office/drawing/2014/main" id="{F0E2BFBF-49D4-E4A9-7B5F-CC0E2CD6F97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8" name="Graphic 57" descr="Wave with solid fill">
                <a:extLst>
                  <a:ext uri="{FF2B5EF4-FFF2-40B4-BE49-F238E27FC236}">
                    <a16:creationId xmlns:a16="http://schemas.microsoft.com/office/drawing/2014/main" id="{F97F0CB4-4AB3-7041-57B8-E6C8FF92D95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66800" y="8953500"/>
                <a:ext cx="1524000" cy="1524000"/>
              </a:xfrm>
              <a:prstGeom prst="rect">
                <a:avLst/>
              </a:prstGeom>
            </p:spPr>
          </p:pic>
          <p:pic>
            <p:nvPicPr>
              <p:cNvPr id="61" name="Graphic 60" descr="Wave with solid fill">
                <a:extLst>
                  <a:ext uri="{FF2B5EF4-FFF2-40B4-BE49-F238E27FC236}">
                    <a16:creationId xmlns:a16="http://schemas.microsoft.com/office/drawing/2014/main" id="{84074A2A-0099-A22A-09A0-F5BD5161C59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D6CF2B18-F5B1-D42B-D607-AF35CA1B848E}"/>
                </a:ext>
              </a:extLst>
            </p:cNvPr>
            <p:cNvGrpSpPr/>
            <p:nvPr/>
          </p:nvGrpSpPr>
          <p:grpSpPr>
            <a:xfrm>
              <a:off x="7162800" y="8953500"/>
              <a:ext cx="3962400" cy="1524000"/>
              <a:chOff x="-152400" y="8953500"/>
              <a:chExt cx="3962400" cy="1524000"/>
            </a:xfrm>
          </p:grpSpPr>
          <p:pic>
            <p:nvPicPr>
              <p:cNvPr id="52" name="Graphic 51" descr="Wave with solid fill">
                <a:extLst>
                  <a:ext uri="{FF2B5EF4-FFF2-40B4-BE49-F238E27FC236}">
                    <a16:creationId xmlns:a16="http://schemas.microsoft.com/office/drawing/2014/main" id="{A480ED8B-36F6-EC21-5E6F-4F752C4C4AB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B5BEB1E5-A65B-F370-26EF-949C6D5F19B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F02CE1D8-A767-D5B6-EA97-769EDB2F77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40" name="Group 39">
              <a:extLst>
                <a:ext uri="{FF2B5EF4-FFF2-40B4-BE49-F238E27FC236}">
                  <a16:creationId xmlns:a16="http://schemas.microsoft.com/office/drawing/2014/main" id="{43AB9601-237D-F523-2D7A-DA1C4A409DDC}"/>
                </a:ext>
              </a:extLst>
            </p:cNvPr>
            <p:cNvGrpSpPr/>
            <p:nvPr/>
          </p:nvGrpSpPr>
          <p:grpSpPr>
            <a:xfrm>
              <a:off x="108204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5C4D7AD6-B42F-AFD4-73F0-DE92B46FE94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807D66ED-FD69-5BDF-874A-CCB694B527A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1794EE82-4691-701B-41AF-B5BD5BF589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42" name="Group 41">
              <a:extLst>
                <a:ext uri="{FF2B5EF4-FFF2-40B4-BE49-F238E27FC236}">
                  <a16:creationId xmlns:a16="http://schemas.microsoft.com/office/drawing/2014/main" id="{10F863C8-2EC2-AAD8-3AF2-913E1A0A2EEB}"/>
                </a:ext>
              </a:extLst>
            </p:cNvPr>
            <p:cNvGrpSpPr/>
            <p:nvPr/>
          </p:nvGrpSpPr>
          <p:grpSpPr>
            <a:xfrm>
              <a:off x="14478000" y="8953500"/>
              <a:ext cx="2743200" cy="1524000"/>
              <a:chOff x="-152400" y="8953500"/>
              <a:chExt cx="2743200" cy="1524000"/>
            </a:xfrm>
          </p:grpSpPr>
          <p:pic>
            <p:nvPicPr>
              <p:cNvPr id="43" name="Graphic 42" descr="Wave with solid fill">
                <a:extLst>
                  <a:ext uri="{FF2B5EF4-FFF2-40B4-BE49-F238E27FC236}">
                    <a16:creationId xmlns:a16="http://schemas.microsoft.com/office/drawing/2014/main" id="{9B3188B0-88E8-A82D-F448-567E821E522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658BFCA3-66B4-19CD-B804-E7B786083B2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grpSp>
      </p:grpSp>
    </p:spTree>
    <p:extLst>
      <p:ext uri="{BB962C8B-B14F-4D97-AF65-F5344CB8AC3E}">
        <p14:creationId xmlns:p14="http://schemas.microsoft.com/office/powerpoint/2010/main" val="2757823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3" name="Group 3"/>
          <p:cNvGrpSpPr/>
          <p:nvPr/>
        </p:nvGrpSpPr>
        <p:grpSpPr>
          <a:xfrm>
            <a:off x="0" y="1"/>
            <a:ext cx="939346" cy="10287000"/>
            <a:chOff x="0" y="0"/>
            <a:chExt cx="220314" cy="2861297"/>
          </a:xfrm>
        </p:grpSpPr>
        <p:sp>
          <p:nvSpPr>
            <p:cNvPr id="4" name="Freeform 4"/>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
        <p:nvSpPr>
          <p:cNvPr id="16" name="Rectangle 15">
            <a:extLst>
              <a:ext uri="{FF2B5EF4-FFF2-40B4-BE49-F238E27FC236}">
                <a16:creationId xmlns:a16="http://schemas.microsoft.com/office/drawing/2014/main" id="{9AA12D5A-5DF4-7548-AC2B-41958F1875AD}"/>
              </a:ext>
            </a:extLst>
          </p:cNvPr>
          <p:cNvSpPr/>
          <p:nvPr/>
        </p:nvSpPr>
        <p:spPr>
          <a:xfrm>
            <a:off x="9711885" y="30176"/>
            <a:ext cx="8604419"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nvGrpSpPr>
          <p:cNvPr id="27" name="Group 26">
            <a:extLst>
              <a:ext uri="{FF2B5EF4-FFF2-40B4-BE49-F238E27FC236}">
                <a16:creationId xmlns:a16="http://schemas.microsoft.com/office/drawing/2014/main" id="{27E055AA-0EC9-FBF1-B4D0-AB773551C6C7}"/>
              </a:ext>
            </a:extLst>
          </p:cNvPr>
          <p:cNvGrpSpPr/>
          <p:nvPr/>
        </p:nvGrpSpPr>
        <p:grpSpPr>
          <a:xfrm>
            <a:off x="10515600" y="6554970"/>
            <a:ext cx="3914503" cy="2729273"/>
            <a:chOff x="8380145" y="7341528"/>
            <a:chExt cx="4419600" cy="2665379"/>
          </a:xfrm>
        </p:grpSpPr>
        <p:sp>
          <p:nvSpPr>
            <p:cNvPr id="28" name="Freeform 8">
              <a:extLst>
                <a:ext uri="{FF2B5EF4-FFF2-40B4-BE49-F238E27FC236}">
                  <a16:creationId xmlns:a16="http://schemas.microsoft.com/office/drawing/2014/main" id="{7E35FD7A-53FF-AB1D-3296-37472F669CE9}"/>
                </a:ext>
              </a:extLst>
            </p:cNvPr>
            <p:cNvSpPr/>
            <p:nvPr/>
          </p:nvSpPr>
          <p:spPr>
            <a:xfrm>
              <a:off x="8380145" y="7341528"/>
              <a:ext cx="4419600" cy="2665379"/>
            </a:xfrm>
            <a:custGeom>
              <a:avLst/>
              <a:gdLst/>
              <a:ahLst/>
              <a:cxnLst/>
              <a:rect l="l" t="t" r="r" b="b"/>
              <a:pathLst>
                <a:path w="4837349" h="3224899">
                  <a:moveTo>
                    <a:pt x="0" y="0"/>
                  </a:moveTo>
                  <a:lnTo>
                    <a:pt x="4837348" y="0"/>
                  </a:lnTo>
                  <a:lnTo>
                    <a:pt x="4837348" y="3224899"/>
                  </a:lnTo>
                  <a:lnTo>
                    <a:pt x="0" y="3224899"/>
                  </a:lnTo>
                  <a:lnTo>
                    <a:pt x="0" y="0"/>
                  </a:lnTo>
                  <a:close/>
                </a:path>
              </a:pathLst>
            </a:custGeom>
            <a:blipFill>
              <a:blip r:embed="rId3"/>
              <a:stretch>
                <a:fillRect l="-6012" t="-12577" r="-3440" b="-8416"/>
              </a:stretch>
            </a:blipFill>
            <a:ln>
              <a:solidFill>
                <a:schemeClr val="tx1">
                  <a:lumMod val="65000"/>
                  <a:lumOff val="35000"/>
                </a:schemeClr>
              </a:solidFill>
            </a:ln>
          </p:spPr>
          <p:txBody>
            <a:bodyPr/>
            <a:lstStyle/>
            <a:p>
              <a:endParaRPr lang="en-DK"/>
            </a:p>
          </p:txBody>
        </p:sp>
        <p:cxnSp>
          <p:nvCxnSpPr>
            <p:cNvPr id="29" name="Straight Connector 28">
              <a:extLst>
                <a:ext uri="{FF2B5EF4-FFF2-40B4-BE49-F238E27FC236}">
                  <a16:creationId xmlns:a16="http://schemas.microsoft.com/office/drawing/2014/main" id="{C54C7D09-3819-67F7-5F7F-4E696AFE6978}"/>
                </a:ext>
              </a:extLst>
            </p:cNvPr>
            <p:cNvCxnSpPr>
              <a:cxnSpLocks/>
            </p:cNvCxnSpPr>
            <p:nvPr/>
          </p:nvCxnSpPr>
          <p:spPr>
            <a:xfrm flipV="1">
              <a:off x="8915400" y="7734300"/>
              <a:ext cx="3276600" cy="2059021"/>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TextBox 9"/>
          <p:cNvSpPr txBox="1"/>
          <p:nvPr/>
        </p:nvSpPr>
        <p:spPr>
          <a:xfrm>
            <a:off x="879216" y="1001089"/>
            <a:ext cx="8756531" cy="1661993"/>
          </a:xfrm>
          <a:prstGeom prst="rect">
            <a:avLst/>
          </a:prstGeom>
        </p:spPr>
        <p:txBody>
          <a:bodyPr wrap="square" lIns="0" tIns="0" rIns="0" bIns="0" rtlCol="0" anchor="t">
            <a:spAutoFit/>
          </a:bodyPr>
          <a:lstStyle/>
          <a:p>
            <a:pPr algn="ctr">
              <a:spcBef>
                <a:spcPct val="0"/>
              </a:spcBef>
            </a:pPr>
            <a:r>
              <a:rPr lang="en-US" sz="5400" b="1" dirty="0">
                <a:solidFill>
                  <a:srgbClr val="404040"/>
                </a:solidFill>
                <a:latin typeface="Montserrat" pitchFamily="2" charset="77"/>
              </a:rPr>
              <a:t>EXPLORATORY </a:t>
            </a:r>
          </a:p>
          <a:p>
            <a:pPr algn="ctr">
              <a:spcBef>
                <a:spcPct val="0"/>
              </a:spcBef>
            </a:pPr>
            <a:r>
              <a:rPr lang="en-US" sz="5400" b="1" dirty="0">
                <a:solidFill>
                  <a:srgbClr val="404040"/>
                </a:solidFill>
                <a:latin typeface="Montserrat" pitchFamily="2" charset="77"/>
              </a:rPr>
              <a:t>DATA ANALYSIS</a:t>
            </a:r>
          </a:p>
        </p:txBody>
      </p:sp>
      <p:sp>
        <p:nvSpPr>
          <p:cNvPr id="10" name="TextBox 10"/>
          <p:cNvSpPr txBox="1"/>
          <p:nvPr/>
        </p:nvSpPr>
        <p:spPr>
          <a:xfrm>
            <a:off x="1486926" y="3746483"/>
            <a:ext cx="7587055" cy="4593502"/>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Before we start to do our analysis we need to get familiar with the data.</a:t>
            </a:r>
          </a:p>
          <a:p>
            <a:pPr>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What data do we have?</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Does it look as you expected? </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Is it suitable for the planned analysis?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How do we need to prepare the data for analysis?</a:t>
            </a:r>
          </a:p>
        </p:txBody>
      </p:sp>
      <p:pic>
        <p:nvPicPr>
          <p:cNvPr id="24" name="Picture 23" descr="A diagram of a city&#10;&#10;Description automatically generated">
            <a:extLst>
              <a:ext uri="{FF2B5EF4-FFF2-40B4-BE49-F238E27FC236}">
                <a16:creationId xmlns:a16="http://schemas.microsoft.com/office/drawing/2014/main" id="{44D82E15-4257-27B6-0C24-D397C3E719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26206" y="5416160"/>
            <a:ext cx="3886200" cy="3276962"/>
          </a:xfrm>
          <a:prstGeom prst="rect">
            <a:avLst/>
          </a:prstGeom>
          <a:ln>
            <a:solidFill>
              <a:schemeClr val="tx1">
                <a:lumMod val="65000"/>
                <a:lumOff val="35000"/>
              </a:schemeClr>
            </a:solidFill>
          </a:ln>
        </p:spPr>
      </p:pic>
      <p:sp>
        <p:nvSpPr>
          <p:cNvPr id="17" name="Freeform 7">
            <a:extLst>
              <a:ext uri="{FF2B5EF4-FFF2-40B4-BE49-F238E27FC236}">
                <a16:creationId xmlns:a16="http://schemas.microsoft.com/office/drawing/2014/main" id="{954F4AB2-1D8D-5F35-F4AF-DD04AEA62A51}"/>
              </a:ext>
            </a:extLst>
          </p:cNvPr>
          <p:cNvSpPr/>
          <p:nvPr/>
        </p:nvSpPr>
        <p:spPr>
          <a:xfrm>
            <a:off x="10515600" y="3040104"/>
            <a:ext cx="3886200" cy="3003130"/>
          </a:xfrm>
          <a:custGeom>
            <a:avLst/>
            <a:gdLst/>
            <a:ahLst/>
            <a:cxnLst/>
            <a:rect l="l" t="t" r="r" b="b"/>
            <a:pathLst>
              <a:path w="5081874" h="3387916">
                <a:moveTo>
                  <a:pt x="0" y="0"/>
                </a:moveTo>
                <a:lnTo>
                  <a:pt x="5081873" y="0"/>
                </a:lnTo>
                <a:lnTo>
                  <a:pt x="5081873" y="3387915"/>
                </a:lnTo>
                <a:lnTo>
                  <a:pt x="0" y="3387915"/>
                </a:lnTo>
                <a:lnTo>
                  <a:pt x="0" y="0"/>
                </a:lnTo>
                <a:close/>
              </a:path>
            </a:pathLst>
          </a:custGeom>
          <a:blipFill>
            <a:blip r:embed="rId5"/>
            <a:stretch>
              <a:fillRect l="-8030" t="-9319" r="-17684" b="-10845"/>
            </a:stretch>
          </a:blipFill>
          <a:ln>
            <a:solidFill>
              <a:schemeClr val="tx1">
                <a:lumMod val="65000"/>
                <a:lumOff val="35000"/>
              </a:schemeClr>
            </a:solidFill>
          </a:ln>
        </p:spPr>
        <p:txBody>
          <a:bodyPr/>
          <a:lstStyle/>
          <a:p>
            <a:endParaRPr lang="en-DK"/>
          </a:p>
        </p:txBody>
      </p:sp>
      <p:pic>
        <p:nvPicPr>
          <p:cNvPr id="26" name="Picture 25" descr="A diagram of different sizes and colors&#10;&#10;Description automatically generated">
            <a:extLst>
              <a:ext uri="{FF2B5EF4-FFF2-40B4-BE49-F238E27FC236}">
                <a16:creationId xmlns:a16="http://schemas.microsoft.com/office/drawing/2014/main" id="{5F2AD7BF-8B15-3F54-06A5-D90833E52F6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0937" t="12752" r="23437" b="12830"/>
          <a:stretch/>
        </p:blipFill>
        <p:spPr>
          <a:xfrm>
            <a:off x="13639800" y="1832086"/>
            <a:ext cx="3886200" cy="3305211"/>
          </a:xfrm>
          <a:prstGeom prst="rect">
            <a:avLst/>
          </a:prstGeom>
          <a:ln>
            <a:solidFill>
              <a:schemeClr val="tx1">
                <a:lumMod val="65000"/>
                <a:lumOff val="35000"/>
              </a:schemeClr>
            </a:solidFill>
          </a:ln>
        </p:spPr>
      </p:pic>
      <p:sp>
        <p:nvSpPr>
          <p:cNvPr id="30" name="TextBox 10">
            <a:extLst>
              <a:ext uri="{FF2B5EF4-FFF2-40B4-BE49-F238E27FC236}">
                <a16:creationId xmlns:a16="http://schemas.microsoft.com/office/drawing/2014/main" id="{7E69BD36-6C9D-ED68-C2D3-F0AC6AEC370F}"/>
              </a:ext>
            </a:extLst>
          </p:cNvPr>
          <p:cNvSpPr txBox="1"/>
          <p:nvPr/>
        </p:nvSpPr>
        <p:spPr>
          <a:xfrm>
            <a:off x="12238049" y="2971585"/>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Density Plot</a:t>
            </a:r>
          </a:p>
        </p:txBody>
      </p:sp>
      <p:sp>
        <p:nvSpPr>
          <p:cNvPr id="31" name="TextBox 10">
            <a:extLst>
              <a:ext uri="{FF2B5EF4-FFF2-40B4-BE49-F238E27FC236}">
                <a16:creationId xmlns:a16="http://schemas.microsoft.com/office/drawing/2014/main" id="{74066E5F-ADE4-6AB1-6265-6856D2874A69}"/>
              </a:ext>
            </a:extLst>
          </p:cNvPr>
          <p:cNvSpPr txBox="1"/>
          <p:nvPr/>
        </p:nvSpPr>
        <p:spPr>
          <a:xfrm>
            <a:off x="16636290" y="1753918"/>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Biplot</a:t>
            </a:r>
          </a:p>
        </p:txBody>
      </p:sp>
      <p:sp>
        <p:nvSpPr>
          <p:cNvPr id="32" name="TextBox 10">
            <a:extLst>
              <a:ext uri="{FF2B5EF4-FFF2-40B4-BE49-F238E27FC236}">
                <a16:creationId xmlns:a16="http://schemas.microsoft.com/office/drawing/2014/main" id="{6AF05C40-21EF-2C86-57D2-B94487C8A7AF}"/>
              </a:ext>
            </a:extLst>
          </p:cNvPr>
          <p:cNvSpPr txBox="1"/>
          <p:nvPr/>
        </p:nvSpPr>
        <p:spPr>
          <a:xfrm>
            <a:off x="12229340" y="6453209"/>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Scatter Plot</a:t>
            </a:r>
          </a:p>
        </p:txBody>
      </p:sp>
      <p:sp>
        <p:nvSpPr>
          <p:cNvPr id="33" name="TextBox 10">
            <a:extLst>
              <a:ext uri="{FF2B5EF4-FFF2-40B4-BE49-F238E27FC236}">
                <a16:creationId xmlns:a16="http://schemas.microsoft.com/office/drawing/2014/main" id="{EA9DD776-6546-5CE1-929F-DD4372F77578}"/>
              </a:ext>
            </a:extLst>
          </p:cNvPr>
          <p:cNvSpPr txBox="1"/>
          <p:nvPr/>
        </p:nvSpPr>
        <p:spPr>
          <a:xfrm>
            <a:off x="16074524" y="5416160"/>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Dendrogram</a:t>
            </a:r>
          </a:p>
        </p:txBody>
      </p:sp>
      <p:pic>
        <p:nvPicPr>
          <p:cNvPr id="34" name="Picture 33" descr="A blue and black logo&#10;&#10;Description automatically generated">
            <a:extLst>
              <a:ext uri="{FF2B5EF4-FFF2-40B4-BE49-F238E27FC236}">
                <a16:creationId xmlns:a16="http://schemas.microsoft.com/office/drawing/2014/main" id="{AED0E294-2328-3B7B-8A33-090D04D7BD06}"/>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73672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TextBox 7"/>
          <p:cNvSpPr txBox="1"/>
          <p:nvPr/>
        </p:nvSpPr>
        <p:spPr>
          <a:xfrm>
            <a:off x="1802106" y="1165074"/>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DATA CLEANING AND SET-UP</a:t>
            </a:r>
          </a:p>
        </p:txBody>
      </p:sp>
      <p:sp>
        <p:nvSpPr>
          <p:cNvPr id="8" name="TextBox 8"/>
          <p:cNvSpPr txBox="1"/>
          <p:nvPr/>
        </p:nvSpPr>
        <p:spPr>
          <a:xfrm>
            <a:off x="1802982" y="3069840"/>
            <a:ext cx="10351636" cy="3406895"/>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We might want to clean up our data:</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Remove data outliers or duplicates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Ensure categorical variables are spelled the same</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Change one type of variable to another type</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Merge, add or remove variables</a:t>
            </a:r>
          </a:p>
          <a:p>
            <a:pPr marL="457200" indent="-457200">
              <a:lnSpc>
                <a:spcPts val="4480"/>
              </a:lnSpc>
              <a:buFont typeface="Arial" panose="020B0604020202020204" pitchFamily="34" charset="0"/>
              <a:buChar char="•"/>
            </a:pPr>
            <a:r>
              <a:rPr lang="en-US" sz="2800" dirty="0">
                <a:solidFill>
                  <a:srgbClr val="404040"/>
                </a:solidFill>
                <a:latin typeface="Montserrat"/>
              </a:rPr>
              <a:t>Layout, long VS wide format</a:t>
            </a:r>
          </a:p>
        </p:txBody>
      </p:sp>
      <p:sp>
        <p:nvSpPr>
          <p:cNvPr id="9" name="Freeform 4">
            <a:extLst>
              <a:ext uri="{FF2B5EF4-FFF2-40B4-BE49-F238E27FC236}">
                <a16:creationId xmlns:a16="http://schemas.microsoft.com/office/drawing/2014/main" id="{A79A4A5D-17DE-AD82-BFE9-A5DA732EE9AE}"/>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8">
            <a:extLst>
              <a:ext uri="{FF2B5EF4-FFF2-40B4-BE49-F238E27FC236}">
                <a16:creationId xmlns:a16="http://schemas.microsoft.com/office/drawing/2014/main" id="{5407D3D1-8403-6237-FAAD-4688F8C7F33E}"/>
              </a:ext>
            </a:extLst>
          </p:cNvPr>
          <p:cNvSpPr txBox="1"/>
          <p:nvPr/>
        </p:nvSpPr>
        <p:spPr>
          <a:xfrm>
            <a:off x="1802106" y="7513262"/>
            <a:ext cx="11963400" cy="1675652"/>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Missing values: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Filter out some/all missing values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Impute missing values (simplest version of this is substitution)</a:t>
            </a:r>
          </a:p>
        </p:txBody>
      </p:sp>
      <p:graphicFrame>
        <p:nvGraphicFramePr>
          <p:cNvPr id="14" name="Table 13">
            <a:extLst>
              <a:ext uri="{FF2B5EF4-FFF2-40B4-BE49-F238E27FC236}">
                <a16:creationId xmlns:a16="http://schemas.microsoft.com/office/drawing/2014/main" id="{47320FCD-D976-31A4-1450-7EFF87B890FD}"/>
              </a:ext>
            </a:extLst>
          </p:cNvPr>
          <p:cNvGraphicFramePr>
            <a:graphicFrameLocks noGrp="1"/>
          </p:cNvGraphicFramePr>
          <p:nvPr>
            <p:extLst>
              <p:ext uri="{D42A27DB-BD31-4B8C-83A1-F6EECF244321}">
                <p14:modId xmlns:p14="http://schemas.microsoft.com/office/powerpoint/2010/main" val="929755591"/>
              </p:ext>
            </p:extLst>
          </p:nvPr>
        </p:nvGraphicFramePr>
        <p:xfrm>
          <a:off x="14579944" y="2911414"/>
          <a:ext cx="2647122" cy="1473200"/>
        </p:xfrm>
        <a:graphic>
          <a:graphicData uri="http://schemas.openxmlformats.org/drawingml/2006/table">
            <a:tbl>
              <a:tblPr firstRow="1" bandRow="1">
                <a:tableStyleId>{5C22544A-7EE6-4342-B048-85BDC9FD1C3A}</a:tableStyleId>
              </a:tblPr>
              <a:tblGrid>
                <a:gridCol w="844826">
                  <a:extLst>
                    <a:ext uri="{9D8B030D-6E8A-4147-A177-3AD203B41FA5}">
                      <a16:colId xmlns:a16="http://schemas.microsoft.com/office/drawing/2014/main" val="957514194"/>
                    </a:ext>
                  </a:extLst>
                </a:gridCol>
                <a:gridCol w="533400">
                  <a:extLst>
                    <a:ext uri="{9D8B030D-6E8A-4147-A177-3AD203B41FA5}">
                      <a16:colId xmlns:a16="http://schemas.microsoft.com/office/drawing/2014/main" val="2705506175"/>
                    </a:ext>
                  </a:extLst>
                </a:gridCol>
                <a:gridCol w="609600">
                  <a:extLst>
                    <a:ext uri="{9D8B030D-6E8A-4147-A177-3AD203B41FA5}">
                      <a16:colId xmlns:a16="http://schemas.microsoft.com/office/drawing/2014/main" val="412750620"/>
                    </a:ext>
                  </a:extLst>
                </a:gridCol>
                <a:gridCol w="659296">
                  <a:extLst>
                    <a:ext uri="{9D8B030D-6E8A-4147-A177-3AD203B41FA5}">
                      <a16:colId xmlns:a16="http://schemas.microsoft.com/office/drawing/2014/main" val="3260733559"/>
                    </a:ext>
                  </a:extLst>
                </a:gridCol>
              </a:tblGrid>
              <a:tr h="368300">
                <a:tc>
                  <a:txBody>
                    <a:bodyPr/>
                    <a:lstStyle/>
                    <a:p>
                      <a:r>
                        <a:rPr lang="en-DK" sz="1200" dirty="0">
                          <a:solidFill>
                            <a:schemeClr val="bg1"/>
                          </a:solidFill>
                        </a:rPr>
                        <a:t>Treatment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extLst>
                  <a:ext uri="{0D108BD9-81ED-4DB2-BD59-A6C34878D82A}">
                    <a16:rowId xmlns:a16="http://schemas.microsoft.com/office/drawing/2014/main" val="589045766"/>
                  </a:ext>
                </a:extLst>
              </a:tr>
              <a:tr h="368300">
                <a:tc>
                  <a:txBody>
                    <a:bodyPr/>
                    <a:lstStyle/>
                    <a:p>
                      <a:r>
                        <a:rPr lang="en-DK" sz="1200" dirty="0">
                          <a:solidFill>
                            <a:srgbClr val="404040"/>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55.0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b="1" dirty="0">
                          <a:solidFill>
                            <a:srgbClr val="404040"/>
                          </a:solidFill>
                        </a:rPr>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65.7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5033048"/>
                  </a:ext>
                </a:extLst>
              </a:tr>
              <a:tr h="368300">
                <a:tc>
                  <a:txBody>
                    <a:bodyPr/>
                    <a:lstStyle/>
                    <a:p>
                      <a:r>
                        <a:rPr lang="en-DK" sz="1200" dirty="0">
                          <a:solidFill>
                            <a:srgbClr val="404040"/>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172.0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69.4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2344431"/>
                  </a:ext>
                </a:extLst>
              </a:tr>
              <a:tr h="368300">
                <a:tc>
                  <a:txBody>
                    <a:bodyPr/>
                    <a:lstStyle/>
                    <a:p>
                      <a:r>
                        <a:rPr lang="en-DK" sz="1200" dirty="0">
                          <a:solidFill>
                            <a:srgbClr val="404040"/>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39.0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b="1" dirty="0">
                          <a:solidFill>
                            <a:srgbClr val="404040"/>
                          </a:solidFill>
                        </a:rPr>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4599846"/>
                  </a:ext>
                </a:extLst>
              </a:tr>
            </a:tbl>
          </a:graphicData>
        </a:graphic>
      </p:graphicFrame>
      <p:graphicFrame>
        <p:nvGraphicFramePr>
          <p:cNvPr id="17" name="Table 16">
            <a:extLst>
              <a:ext uri="{FF2B5EF4-FFF2-40B4-BE49-F238E27FC236}">
                <a16:creationId xmlns:a16="http://schemas.microsoft.com/office/drawing/2014/main" id="{DBC59252-412E-67A2-294E-6F15A5E1D7E7}"/>
              </a:ext>
            </a:extLst>
          </p:cNvPr>
          <p:cNvGraphicFramePr>
            <a:graphicFrameLocks noGrp="1"/>
          </p:cNvGraphicFramePr>
          <p:nvPr>
            <p:extLst>
              <p:ext uri="{D42A27DB-BD31-4B8C-83A1-F6EECF244321}">
                <p14:modId xmlns:p14="http://schemas.microsoft.com/office/powerpoint/2010/main" val="3527614064"/>
              </p:ext>
            </p:extLst>
          </p:nvPr>
        </p:nvGraphicFramePr>
        <p:xfrm>
          <a:off x="14584009" y="6305550"/>
          <a:ext cx="2362200" cy="310515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1300212344"/>
                    </a:ext>
                  </a:extLst>
                </a:gridCol>
                <a:gridCol w="762000">
                  <a:extLst>
                    <a:ext uri="{9D8B030D-6E8A-4147-A177-3AD203B41FA5}">
                      <a16:colId xmlns:a16="http://schemas.microsoft.com/office/drawing/2014/main" val="1517387956"/>
                    </a:ext>
                  </a:extLst>
                </a:gridCol>
                <a:gridCol w="685800">
                  <a:extLst>
                    <a:ext uri="{9D8B030D-6E8A-4147-A177-3AD203B41FA5}">
                      <a16:colId xmlns:a16="http://schemas.microsoft.com/office/drawing/2014/main" val="326490612"/>
                    </a:ext>
                  </a:extLst>
                </a:gridCol>
              </a:tblGrid>
              <a:tr h="310515">
                <a:tc>
                  <a:txBody>
                    <a:bodyPr/>
                    <a:lstStyle/>
                    <a:p>
                      <a:r>
                        <a:rPr lang="en-DK" sz="1200" dirty="0"/>
                        <a:t>Treatment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t>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extLst>
                  <a:ext uri="{0D108BD9-81ED-4DB2-BD59-A6C34878D82A}">
                    <a16:rowId xmlns:a16="http://schemas.microsoft.com/office/drawing/2014/main" val="2115730606"/>
                  </a:ext>
                </a:extLst>
              </a:tr>
              <a:tr h="310515">
                <a:tc>
                  <a:txBody>
                    <a:bodyPr/>
                    <a:lstStyle/>
                    <a:p>
                      <a:r>
                        <a:rPr lang="en-DK" sz="12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55</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6489922"/>
                  </a:ext>
                </a:extLst>
              </a:tr>
              <a:tr h="310515">
                <a:tc>
                  <a:txBody>
                    <a:bodyPr/>
                    <a:lstStyle/>
                    <a:p>
                      <a:r>
                        <a:rPr lang="en-DK" sz="12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170</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5071148"/>
                  </a:ext>
                </a:extLst>
              </a:tr>
              <a:tr h="310515">
                <a:tc>
                  <a:txBody>
                    <a:bodyPr/>
                    <a:lstStyle/>
                    <a:p>
                      <a:r>
                        <a:rPr lang="en-DK" sz="12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65.7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6982067"/>
                  </a:ext>
                </a:extLst>
              </a:tr>
              <a:tr h="310515">
                <a:tc>
                  <a:txBody>
                    <a:bodyPr/>
                    <a:lstStyle/>
                    <a:p>
                      <a:r>
                        <a:rPr lang="en-DK" sz="12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31</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8260049"/>
                  </a:ext>
                </a:extLst>
              </a:tr>
              <a:tr h="310515">
                <a:tc>
                  <a:txBody>
                    <a:bodyPr/>
                    <a:lstStyle/>
                    <a:p>
                      <a:r>
                        <a:rPr lang="en-DK" sz="12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172</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0125109"/>
                  </a:ext>
                </a:extLst>
              </a:tr>
              <a:tr h="310515">
                <a:tc>
                  <a:txBody>
                    <a:bodyPr/>
                    <a:lstStyle/>
                    <a:p>
                      <a:r>
                        <a:rPr lang="en-DK" sz="12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69.4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1393433"/>
                  </a:ext>
                </a:extLst>
              </a:tr>
              <a:tr h="310515">
                <a:tc>
                  <a:txBody>
                    <a:bodyPr/>
                    <a:lstStyle/>
                    <a:p>
                      <a:r>
                        <a:rPr lang="en-DK" sz="12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39</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5776486"/>
                  </a:ext>
                </a:extLst>
              </a:tr>
              <a:tr h="310515">
                <a:tc>
                  <a:txBody>
                    <a:bodyPr/>
                    <a:lstStyle/>
                    <a:p>
                      <a:r>
                        <a:rPr lang="en-DK" sz="12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161.0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7318028"/>
                  </a:ext>
                </a:extLst>
              </a:tr>
              <a:tr h="310515">
                <a:tc>
                  <a:txBody>
                    <a:bodyPr/>
                    <a:lstStyle/>
                    <a:p>
                      <a:r>
                        <a:rPr lang="en-DK" sz="12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58.1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2608106"/>
                  </a:ext>
                </a:extLst>
              </a:tr>
            </a:tbl>
          </a:graphicData>
        </a:graphic>
      </p:graphicFrame>
      <p:graphicFrame>
        <p:nvGraphicFramePr>
          <p:cNvPr id="19" name="Table 18">
            <a:extLst>
              <a:ext uri="{FF2B5EF4-FFF2-40B4-BE49-F238E27FC236}">
                <a16:creationId xmlns:a16="http://schemas.microsoft.com/office/drawing/2014/main" id="{55CE9C80-D29B-C12A-7EA9-9E549D164009}"/>
              </a:ext>
            </a:extLst>
          </p:cNvPr>
          <p:cNvGraphicFramePr>
            <a:graphicFrameLocks noGrp="1"/>
          </p:cNvGraphicFramePr>
          <p:nvPr>
            <p:extLst>
              <p:ext uri="{D42A27DB-BD31-4B8C-83A1-F6EECF244321}">
                <p14:modId xmlns:p14="http://schemas.microsoft.com/office/powerpoint/2010/main" val="1390883876"/>
              </p:ext>
            </p:extLst>
          </p:nvPr>
        </p:nvGraphicFramePr>
        <p:xfrm>
          <a:off x="12348219" y="4589270"/>
          <a:ext cx="2647122" cy="1473200"/>
        </p:xfrm>
        <a:graphic>
          <a:graphicData uri="http://schemas.openxmlformats.org/drawingml/2006/table">
            <a:tbl>
              <a:tblPr firstRow="1" bandRow="1">
                <a:tableStyleId>{5C22544A-7EE6-4342-B048-85BDC9FD1C3A}</a:tableStyleId>
              </a:tblPr>
              <a:tblGrid>
                <a:gridCol w="844826">
                  <a:extLst>
                    <a:ext uri="{9D8B030D-6E8A-4147-A177-3AD203B41FA5}">
                      <a16:colId xmlns:a16="http://schemas.microsoft.com/office/drawing/2014/main" val="957514194"/>
                    </a:ext>
                  </a:extLst>
                </a:gridCol>
                <a:gridCol w="533400">
                  <a:extLst>
                    <a:ext uri="{9D8B030D-6E8A-4147-A177-3AD203B41FA5}">
                      <a16:colId xmlns:a16="http://schemas.microsoft.com/office/drawing/2014/main" val="2705506175"/>
                    </a:ext>
                  </a:extLst>
                </a:gridCol>
                <a:gridCol w="609600">
                  <a:extLst>
                    <a:ext uri="{9D8B030D-6E8A-4147-A177-3AD203B41FA5}">
                      <a16:colId xmlns:a16="http://schemas.microsoft.com/office/drawing/2014/main" val="412750620"/>
                    </a:ext>
                  </a:extLst>
                </a:gridCol>
                <a:gridCol w="659296">
                  <a:extLst>
                    <a:ext uri="{9D8B030D-6E8A-4147-A177-3AD203B41FA5}">
                      <a16:colId xmlns:a16="http://schemas.microsoft.com/office/drawing/2014/main" val="3260733559"/>
                    </a:ext>
                  </a:extLst>
                </a:gridCol>
              </a:tblGrid>
              <a:tr h="368300">
                <a:tc>
                  <a:txBody>
                    <a:bodyPr/>
                    <a:lstStyle/>
                    <a:p>
                      <a:r>
                        <a:rPr lang="en-DK" sz="1200" dirty="0">
                          <a:solidFill>
                            <a:schemeClr val="bg1"/>
                          </a:solidFill>
                        </a:rPr>
                        <a:t>Treatment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extLst>
                  <a:ext uri="{0D108BD9-81ED-4DB2-BD59-A6C34878D82A}">
                    <a16:rowId xmlns:a16="http://schemas.microsoft.com/office/drawing/2014/main" val="589045766"/>
                  </a:ext>
                </a:extLst>
              </a:tr>
              <a:tr h="368300">
                <a:tc>
                  <a:txBody>
                    <a:bodyPr/>
                    <a:lstStyle/>
                    <a:p>
                      <a:r>
                        <a:rPr lang="en-DK" sz="1200" dirty="0">
                          <a:solidFill>
                            <a:srgbClr val="404040"/>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55.0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65.7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5033048"/>
                  </a:ext>
                </a:extLst>
              </a:tr>
              <a:tr h="368300">
                <a:tc>
                  <a:txBody>
                    <a:bodyPr/>
                    <a:lstStyle/>
                    <a:p>
                      <a:r>
                        <a:rPr lang="en-DK" sz="1200" dirty="0">
                          <a:solidFill>
                            <a:srgbClr val="404040"/>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172.0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69.4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2344431"/>
                  </a:ext>
                </a:extLst>
              </a:tr>
              <a:tr h="368300">
                <a:tc>
                  <a:txBody>
                    <a:bodyPr/>
                    <a:lstStyle/>
                    <a:p>
                      <a:r>
                        <a:rPr lang="en-DK" sz="1200" dirty="0">
                          <a:solidFill>
                            <a:srgbClr val="404040"/>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39.0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58.1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4599846"/>
                  </a:ext>
                </a:extLst>
              </a:tr>
            </a:tbl>
          </a:graphicData>
        </a:graphic>
      </p:graphicFrame>
      <p:sp>
        <p:nvSpPr>
          <p:cNvPr id="20" name="Freeform 6">
            <a:extLst>
              <a:ext uri="{FF2B5EF4-FFF2-40B4-BE49-F238E27FC236}">
                <a16:creationId xmlns:a16="http://schemas.microsoft.com/office/drawing/2014/main" id="{559D33AE-80DB-0AA6-292E-48CFE37A8616}"/>
              </a:ext>
            </a:extLst>
          </p:cNvPr>
          <p:cNvSpPr/>
          <p:nvPr/>
        </p:nvSpPr>
        <p:spPr>
          <a:xfrm rot="7467605">
            <a:off x="13617903" y="3843924"/>
            <a:ext cx="958194" cy="287897"/>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DK"/>
          </a:p>
        </p:txBody>
      </p:sp>
      <p:sp>
        <p:nvSpPr>
          <p:cNvPr id="21" name="Freeform 6">
            <a:extLst>
              <a:ext uri="{FF2B5EF4-FFF2-40B4-BE49-F238E27FC236}">
                <a16:creationId xmlns:a16="http://schemas.microsoft.com/office/drawing/2014/main" id="{83E4B369-9152-C0F8-34E9-09980E55DDF9}"/>
              </a:ext>
            </a:extLst>
          </p:cNvPr>
          <p:cNvSpPr/>
          <p:nvPr/>
        </p:nvSpPr>
        <p:spPr>
          <a:xfrm rot="2623957" flipV="1">
            <a:off x="14947770" y="5463437"/>
            <a:ext cx="1430158" cy="293204"/>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DK"/>
          </a:p>
        </p:txBody>
      </p:sp>
      <p:sp>
        <p:nvSpPr>
          <p:cNvPr id="22" name="TextBox 10">
            <a:extLst>
              <a:ext uri="{FF2B5EF4-FFF2-40B4-BE49-F238E27FC236}">
                <a16:creationId xmlns:a16="http://schemas.microsoft.com/office/drawing/2014/main" id="{9E5B7A9D-8828-6623-883D-DCD215792073}"/>
              </a:ext>
            </a:extLst>
          </p:cNvPr>
          <p:cNvSpPr txBox="1"/>
          <p:nvPr/>
        </p:nvSpPr>
        <p:spPr>
          <a:xfrm>
            <a:off x="14620034" y="2213277"/>
            <a:ext cx="2828970" cy="483530"/>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Wide w. missing values</a:t>
            </a:r>
          </a:p>
        </p:txBody>
      </p:sp>
      <p:sp>
        <p:nvSpPr>
          <p:cNvPr id="23" name="TextBox 10">
            <a:extLst>
              <a:ext uri="{FF2B5EF4-FFF2-40B4-BE49-F238E27FC236}">
                <a16:creationId xmlns:a16="http://schemas.microsoft.com/office/drawing/2014/main" id="{D028BE85-BB45-ED79-3DD9-BD007CE0D538}"/>
              </a:ext>
            </a:extLst>
          </p:cNvPr>
          <p:cNvSpPr txBox="1"/>
          <p:nvPr/>
        </p:nvSpPr>
        <p:spPr>
          <a:xfrm>
            <a:off x="12583879" y="3651534"/>
            <a:ext cx="2828970" cy="483530"/>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Imputation</a:t>
            </a:r>
          </a:p>
        </p:txBody>
      </p:sp>
      <p:sp>
        <p:nvSpPr>
          <p:cNvPr id="24" name="TextBox 10">
            <a:extLst>
              <a:ext uri="{FF2B5EF4-FFF2-40B4-BE49-F238E27FC236}">
                <a16:creationId xmlns:a16="http://schemas.microsoft.com/office/drawing/2014/main" id="{FE3D4999-62D0-A413-2C3D-8DF7C5CE9300}"/>
              </a:ext>
            </a:extLst>
          </p:cNvPr>
          <p:cNvSpPr txBox="1"/>
          <p:nvPr/>
        </p:nvSpPr>
        <p:spPr>
          <a:xfrm>
            <a:off x="15850296" y="5011435"/>
            <a:ext cx="1788515" cy="483466"/>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Wide to long</a:t>
            </a:r>
          </a:p>
        </p:txBody>
      </p:sp>
      <p:pic>
        <p:nvPicPr>
          <p:cNvPr id="25" name="Picture 24" descr="A blue and black logo&#10;&#10;Description automatically generated">
            <a:extLst>
              <a:ext uri="{FF2B5EF4-FFF2-40B4-BE49-F238E27FC236}">
                <a16:creationId xmlns:a16="http://schemas.microsoft.com/office/drawing/2014/main" id="{267F017E-7E28-1211-191A-FD9716C748F6}"/>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952143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TextBox 7"/>
          <p:cNvSpPr txBox="1"/>
          <p:nvPr/>
        </p:nvSpPr>
        <p:spPr>
          <a:xfrm>
            <a:off x="2021867" y="1080000"/>
            <a:ext cx="8722333"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DATA NORMALIZATION</a:t>
            </a:r>
          </a:p>
        </p:txBody>
      </p:sp>
      <p:sp>
        <p:nvSpPr>
          <p:cNvPr id="8" name="TextBox 8"/>
          <p:cNvSpPr txBox="1"/>
          <p:nvPr/>
        </p:nvSpPr>
        <p:spPr>
          <a:xfrm>
            <a:off x="2021867" y="2825804"/>
            <a:ext cx="14664916" cy="1708096"/>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a:rPr>
              <a:t>In applied statistics the word '</a:t>
            </a:r>
            <a:r>
              <a:rPr lang="en-US" sz="2800" b="1" dirty="0">
                <a:solidFill>
                  <a:srgbClr val="404040"/>
                </a:solidFill>
                <a:latin typeface="Montserrat"/>
              </a:rPr>
              <a:t>normalization'</a:t>
            </a:r>
            <a:r>
              <a:rPr lang="en-US" sz="2800" dirty="0">
                <a:solidFill>
                  <a:srgbClr val="404040"/>
                </a:solidFill>
                <a:latin typeface="Montserrat"/>
              </a:rPr>
              <a:t> can have a range of meanings. </a:t>
            </a: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a:rPr>
              <a:t>Here we’re going to use the following definition: </a:t>
            </a:r>
            <a:endParaRPr lang="en-US" sz="2800" dirty="0">
              <a:solidFill>
                <a:srgbClr val="404040"/>
              </a:solidFill>
              <a:latin typeface="Montserrat" pitchFamily="2" charset="77"/>
            </a:endParaRPr>
          </a:p>
          <a:p>
            <a:pPr>
              <a:lnSpc>
                <a:spcPts val="4480"/>
              </a:lnSpc>
            </a:pPr>
            <a:endParaRPr lang="en-US" sz="2800" dirty="0">
              <a:solidFill>
                <a:srgbClr val="404040"/>
              </a:solidFill>
              <a:latin typeface="Montserrat" pitchFamily="2" charset="77"/>
            </a:endParaRPr>
          </a:p>
        </p:txBody>
      </p:sp>
      <p:grpSp>
        <p:nvGrpSpPr>
          <p:cNvPr id="12" name="Group 11">
            <a:extLst>
              <a:ext uri="{FF2B5EF4-FFF2-40B4-BE49-F238E27FC236}">
                <a16:creationId xmlns:a16="http://schemas.microsoft.com/office/drawing/2014/main" id="{35F9E29F-D8D1-C04E-1E52-5A0FB99157B3}"/>
              </a:ext>
            </a:extLst>
          </p:cNvPr>
          <p:cNvGrpSpPr/>
          <p:nvPr/>
        </p:nvGrpSpPr>
        <p:grpSpPr>
          <a:xfrm>
            <a:off x="1975338" y="4866433"/>
            <a:ext cx="14244266" cy="1749578"/>
            <a:chOff x="2595934" y="6438900"/>
            <a:chExt cx="14244266" cy="1749578"/>
          </a:xfrm>
        </p:grpSpPr>
        <p:grpSp>
          <p:nvGrpSpPr>
            <p:cNvPr id="6" name="Group 7">
              <a:extLst>
                <a:ext uri="{FF2B5EF4-FFF2-40B4-BE49-F238E27FC236}">
                  <a16:creationId xmlns:a16="http://schemas.microsoft.com/office/drawing/2014/main" id="{6364E093-B38C-3DE6-9820-96DE5485B693}"/>
                </a:ext>
              </a:extLst>
            </p:cNvPr>
            <p:cNvGrpSpPr/>
            <p:nvPr/>
          </p:nvGrpSpPr>
          <p:grpSpPr>
            <a:xfrm>
              <a:off x="2595934" y="6438900"/>
              <a:ext cx="14244266" cy="1749578"/>
              <a:chOff x="0" y="0"/>
              <a:chExt cx="3021914" cy="396268"/>
            </a:xfrm>
          </p:grpSpPr>
          <p:sp>
            <p:nvSpPr>
              <p:cNvPr id="9" name="Freeform 8">
                <a:extLst>
                  <a:ext uri="{FF2B5EF4-FFF2-40B4-BE49-F238E27FC236}">
                    <a16:creationId xmlns:a16="http://schemas.microsoft.com/office/drawing/2014/main" id="{4A262D39-C678-29D0-EB16-7E978814AAC3}"/>
                  </a:ext>
                </a:extLst>
              </p:cNvPr>
              <p:cNvSpPr/>
              <p:nvPr/>
            </p:nvSpPr>
            <p:spPr>
              <a:xfrm>
                <a:off x="0" y="0"/>
                <a:ext cx="3021914" cy="396268"/>
              </a:xfrm>
              <a:custGeom>
                <a:avLst/>
                <a:gdLst/>
                <a:ahLst/>
                <a:cxnLst/>
                <a:rect l="l" t="t" r="r" b="b"/>
                <a:pathLst>
                  <a:path w="3021914" h="396268">
                    <a:moveTo>
                      <a:pt x="29593" y="0"/>
                    </a:moveTo>
                    <a:lnTo>
                      <a:pt x="2992321" y="0"/>
                    </a:lnTo>
                    <a:cubicBezTo>
                      <a:pt x="3000169" y="0"/>
                      <a:pt x="3007697" y="3118"/>
                      <a:pt x="3013246" y="8668"/>
                    </a:cubicBezTo>
                    <a:cubicBezTo>
                      <a:pt x="3018796" y="14217"/>
                      <a:pt x="3021914" y="21745"/>
                      <a:pt x="3021914" y="29593"/>
                    </a:cubicBezTo>
                    <a:lnTo>
                      <a:pt x="3021914" y="366675"/>
                    </a:lnTo>
                    <a:cubicBezTo>
                      <a:pt x="3021914" y="383018"/>
                      <a:pt x="3008665" y="396268"/>
                      <a:pt x="2992321" y="396268"/>
                    </a:cubicBezTo>
                    <a:lnTo>
                      <a:pt x="29593" y="396268"/>
                    </a:lnTo>
                    <a:cubicBezTo>
                      <a:pt x="13249" y="396268"/>
                      <a:pt x="0" y="383018"/>
                      <a:pt x="0" y="366675"/>
                    </a:cubicBezTo>
                    <a:lnTo>
                      <a:pt x="0" y="29593"/>
                    </a:lnTo>
                    <a:cubicBezTo>
                      <a:pt x="0" y="13249"/>
                      <a:pt x="13249" y="0"/>
                      <a:pt x="29593" y="0"/>
                    </a:cubicBezTo>
                    <a:close/>
                  </a:path>
                </a:pathLst>
              </a:custGeom>
              <a:solidFill>
                <a:srgbClr val="AECAF7"/>
              </a:solidFill>
            </p:spPr>
            <p:txBody>
              <a:bodyPr/>
              <a:lstStyle/>
              <a:p>
                <a:endParaRPr lang="en-GB" dirty="0"/>
              </a:p>
            </p:txBody>
          </p:sp>
          <p:sp>
            <p:nvSpPr>
              <p:cNvPr id="10" name="TextBox 9">
                <a:extLst>
                  <a:ext uri="{FF2B5EF4-FFF2-40B4-BE49-F238E27FC236}">
                    <a16:creationId xmlns:a16="http://schemas.microsoft.com/office/drawing/2014/main" id="{8FC57A12-64C5-7E8F-D527-49D57D5B93EE}"/>
                  </a:ext>
                </a:extLst>
              </p:cNvPr>
              <p:cNvSpPr txBox="1"/>
              <p:nvPr/>
            </p:nvSpPr>
            <p:spPr>
              <a:xfrm>
                <a:off x="0" y="-9525"/>
                <a:ext cx="812800" cy="822325"/>
              </a:xfrm>
              <a:prstGeom prst="rect">
                <a:avLst/>
              </a:prstGeom>
            </p:spPr>
            <p:txBody>
              <a:bodyPr lIns="59072" tIns="59072" rIns="59072" bIns="59072" rtlCol="0" anchor="ctr"/>
              <a:lstStyle/>
              <a:p>
                <a:pPr algn="ctr">
                  <a:lnSpc>
                    <a:spcPts val="2123"/>
                  </a:lnSpc>
                </a:pPr>
                <a:endParaRPr/>
              </a:p>
            </p:txBody>
          </p:sp>
        </p:grpSp>
        <p:sp>
          <p:nvSpPr>
            <p:cNvPr id="11" name="TextBox 11">
              <a:extLst>
                <a:ext uri="{FF2B5EF4-FFF2-40B4-BE49-F238E27FC236}">
                  <a16:creationId xmlns:a16="http://schemas.microsoft.com/office/drawing/2014/main" id="{29EEE5D7-D585-2744-7C76-6AA6CD859099}"/>
                </a:ext>
              </a:extLst>
            </p:cNvPr>
            <p:cNvSpPr txBox="1"/>
            <p:nvPr/>
          </p:nvSpPr>
          <p:spPr>
            <a:xfrm>
              <a:off x="2865054" y="6748181"/>
              <a:ext cx="13706025" cy="1131015"/>
            </a:xfrm>
            <a:prstGeom prst="rect">
              <a:avLst/>
            </a:prstGeom>
          </p:spPr>
          <p:txBody>
            <a:bodyPr wrap="square" lIns="0" tIns="0" rIns="0" bIns="0" rtlCol="0" anchor="t">
              <a:spAutoFit/>
            </a:bodyPr>
            <a:lstStyle/>
            <a:p>
              <a:pPr algn="ctr">
                <a:lnSpc>
                  <a:spcPts val="4480"/>
                </a:lnSpc>
              </a:pPr>
              <a:r>
                <a:rPr lang="en-US" sz="3200" dirty="0">
                  <a:latin typeface="Now"/>
                </a:rPr>
                <a:t>Normalization is a process intended to reduce unwanted variation and make samples more easily comparable </a:t>
              </a:r>
            </a:p>
          </p:txBody>
        </p:sp>
      </p:grpSp>
      <p:sp>
        <p:nvSpPr>
          <p:cNvPr id="14" name="Freeform 4">
            <a:extLst>
              <a:ext uri="{FF2B5EF4-FFF2-40B4-BE49-F238E27FC236}">
                <a16:creationId xmlns:a16="http://schemas.microsoft.com/office/drawing/2014/main" id="{5A050F6F-496F-4996-7730-D4A8FA62E837}"/>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6" name="Picture 15" descr="A blue and black logo&#10;&#10;Description automatically generated">
            <a:extLst>
              <a:ext uri="{FF2B5EF4-FFF2-40B4-BE49-F238E27FC236}">
                <a16:creationId xmlns:a16="http://schemas.microsoft.com/office/drawing/2014/main" id="{46607DCE-E59B-0F0A-9DA7-0E9FF6376FEE}"/>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TextBox 8">
            <a:extLst>
              <a:ext uri="{FF2B5EF4-FFF2-40B4-BE49-F238E27FC236}">
                <a16:creationId xmlns:a16="http://schemas.microsoft.com/office/drawing/2014/main" id="{96C08F8E-18BD-A8C6-01C6-7261DF34031B}"/>
              </a:ext>
            </a:extLst>
          </p:cNvPr>
          <p:cNvSpPr txBox="1"/>
          <p:nvPr/>
        </p:nvSpPr>
        <p:spPr>
          <a:xfrm>
            <a:off x="1975338" y="7389716"/>
            <a:ext cx="15351733" cy="1098570"/>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Unwanted variation</a:t>
            </a:r>
            <a:r>
              <a:rPr lang="en-US" sz="2800" dirty="0">
                <a:solidFill>
                  <a:srgbClr val="404040"/>
                </a:solidFill>
                <a:latin typeface="Montserrat" pitchFamily="2" charset="77"/>
              </a:rPr>
              <a:t> should be low between samples within a group (i.e. all the tumor samples) as we are interested in differences between groups (tumor VS healthy). </a:t>
            </a:r>
          </a:p>
        </p:txBody>
      </p:sp>
    </p:spTree>
    <p:extLst>
      <p:ext uri="{BB962C8B-B14F-4D97-AF65-F5344CB8AC3E}">
        <p14:creationId xmlns:p14="http://schemas.microsoft.com/office/powerpoint/2010/main" val="6971976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EA651A07-3567-DCCC-1497-99B0D685C6A4}"/>
              </a:ext>
            </a:extLst>
          </p:cNvPr>
          <p:cNvSpPr/>
          <p:nvPr/>
        </p:nvSpPr>
        <p:spPr>
          <a:xfrm>
            <a:off x="938818" y="6336697"/>
            <a:ext cx="17349181" cy="3950301"/>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a:p>
        </p:txBody>
      </p:sp>
      <p:sp>
        <p:nvSpPr>
          <p:cNvPr id="8" name="TextBox 8"/>
          <p:cNvSpPr txBox="1"/>
          <p:nvPr/>
        </p:nvSpPr>
        <p:spPr>
          <a:xfrm>
            <a:off x="2021867" y="2769918"/>
            <a:ext cx="15656533" cy="2829814"/>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Technical variation: </a:t>
            </a:r>
          </a:p>
          <a:p>
            <a:pPr>
              <a:lnSpc>
                <a:spcPts val="4480"/>
              </a:lnSpc>
            </a:pPr>
            <a:r>
              <a:rPr lang="en-US" sz="2800" dirty="0">
                <a:solidFill>
                  <a:srgbClr val="404040"/>
                </a:solidFill>
                <a:latin typeface="Montserrat" pitchFamily="2" charset="77"/>
              </a:rPr>
              <a:t>Introduced by i.e. sample handling, data batches, device calibrations, </a:t>
            </a:r>
            <a:r>
              <a:rPr lang="en-US" sz="2800" dirty="0" err="1">
                <a:solidFill>
                  <a:srgbClr val="404040"/>
                </a:solidFill>
                <a:latin typeface="Montserrat" pitchFamily="2" charset="77"/>
              </a:rPr>
              <a:t>ect</a:t>
            </a:r>
            <a:r>
              <a:rPr lang="en-US" sz="2800" dirty="0">
                <a:solidFill>
                  <a:srgbClr val="404040"/>
                </a:solidFill>
                <a:latin typeface="Montserrat" pitchFamily="2" charset="77"/>
              </a:rPr>
              <a:t>.</a:t>
            </a:r>
          </a:p>
          <a:p>
            <a:pPr>
              <a:lnSpc>
                <a:spcPts val="4480"/>
              </a:lnSpc>
            </a:pPr>
            <a:endParaRPr lang="en-US" sz="2800" dirty="0">
              <a:solidFill>
                <a:srgbClr val="404040"/>
              </a:solidFill>
              <a:latin typeface="Montserrat" pitchFamily="2" charset="77"/>
            </a:endParaRPr>
          </a:p>
          <a:p>
            <a:pPr>
              <a:lnSpc>
                <a:spcPts val="4480"/>
              </a:lnSpc>
            </a:pPr>
            <a:r>
              <a:rPr lang="en-US" sz="2800" b="1" dirty="0">
                <a:solidFill>
                  <a:srgbClr val="404040"/>
                </a:solidFill>
                <a:latin typeface="Montserrat" pitchFamily="2" charset="77"/>
              </a:rPr>
              <a:t>Non-technical variation not related to the outcome:</a:t>
            </a:r>
          </a:p>
          <a:p>
            <a:pPr>
              <a:lnSpc>
                <a:spcPts val="4480"/>
              </a:lnSpc>
            </a:pPr>
            <a:r>
              <a:rPr lang="en-US" sz="2800" dirty="0">
                <a:solidFill>
                  <a:srgbClr val="404040"/>
                </a:solidFill>
                <a:latin typeface="Montserrat" pitchFamily="2" charset="77"/>
              </a:rPr>
              <a:t>i.e. gene length and library size (number of reads) in </a:t>
            </a:r>
            <a:r>
              <a:rPr lang="en-US" sz="2800" dirty="0" err="1">
                <a:solidFill>
                  <a:srgbClr val="404040"/>
                </a:solidFill>
                <a:latin typeface="Montserrat" pitchFamily="2" charset="77"/>
              </a:rPr>
              <a:t>RNAseq</a:t>
            </a:r>
            <a:endParaRPr lang="en-US" sz="2800" dirty="0">
              <a:solidFill>
                <a:srgbClr val="404040"/>
              </a:solidFill>
              <a:latin typeface="Montserrat" pitchFamily="2" charset="77"/>
            </a:endParaRPr>
          </a:p>
        </p:txBody>
      </p:sp>
      <p:sp>
        <p:nvSpPr>
          <p:cNvPr id="10" name="TextBox 9">
            <a:extLst>
              <a:ext uri="{FF2B5EF4-FFF2-40B4-BE49-F238E27FC236}">
                <a16:creationId xmlns:a16="http://schemas.microsoft.com/office/drawing/2014/main" id="{8FC57A12-64C5-7E8F-D527-49D57D5B93EE}"/>
              </a:ext>
            </a:extLst>
          </p:cNvPr>
          <p:cNvSpPr txBox="1"/>
          <p:nvPr/>
        </p:nvSpPr>
        <p:spPr>
          <a:xfrm>
            <a:off x="2021867" y="3825959"/>
            <a:ext cx="3831260" cy="3630679"/>
          </a:xfrm>
          <a:prstGeom prst="rect">
            <a:avLst/>
          </a:prstGeom>
        </p:spPr>
        <p:txBody>
          <a:bodyPr lIns="59072" tIns="59072" rIns="59072" bIns="59072" rtlCol="0" anchor="ctr"/>
          <a:lstStyle/>
          <a:p>
            <a:pPr algn="ctr">
              <a:lnSpc>
                <a:spcPts val="2123"/>
              </a:lnSpc>
            </a:pPr>
            <a:endParaRPr/>
          </a:p>
        </p:txBody>
      </p:sp>
      <p:sp>
        <p:nvSpPr>
          <p:cNvPr id="9" name="Freeform 4">
            <a:extLst>
              <a:ext uri="{FF2B5EF4-FFF2-40B4-BE49-F238E27FC236}">
                <a16:creationId xmlns:a16="http://schemas.microsoft.com/office/drawing/2014/main" id="{D3FB191F-757C-5757-22E8-998BDB54F16F}"/>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1" name="Picture 10" descr="A blue and black logo&#10;&#10;Description automatically generated">
            <a:extLst>
              <a:ext uri="{FF2B5EF4-FFF2-40B4-BE49-F238E27FC236}">
                <a16:creationId xmlns:a16="http://schemas.microsoft.com/office/drawing/2014/main" id="{0CF7C282-3770-5642-50D8-A43524D12E7E}"/>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2" name="TextBox 7">
            <a:extLst>
              <a:ext uri="{FF2B5EF4-FFF2-40B4-BE49-F238E27FC236}">
                <a16:creationId xmlns:a16="http://schemas.microsoft.com/office/drawing/2014/main" id="{F87E9344-9F7E-CCB9-381D-4B965900F429}"/>
              </a:ext>
            </a:extLst>
          </p:cNvPr>
          <p:cNvSpPr txBox="1"/>
          <p:nvPr/>
        </p:nvSpPr>
        <p:spPr>
          <a:xfrm>
            <a:off x="2021867" y="1080000"/>
            <a:ext cx="8722333"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UNWANTED VARIATION</a:t>
            </a:r>
          </a:p>
        </p:txBody>
      </p:sp>
      <p:pic>
        <p:nvPicPr>
          <p:cNvPr id="3" name="Picture 2" descr="A graph of different colored bars&#10;&#10;Description automatically generated with medium confidence">
            <a:extLst>
              <a:ext uri="{FF2B5EF4-FFF2-40B4-BE49-F238E27FC236}">
                <a16:creationId xmlns:a16="http://schemas.microsoft.com/office/drawing/2014/main" id="{63CF8E7F-31B3-1FDD-5C0D-8DEC18C8EA5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63082" y="6598347"/>
            <a:ext cx="13361836" cy="3427000"/>
          </a:xfrm>
          <a:prstGeom prst="rect">
            <a:avLst/>
          </a:prstGeom>
        </p:spPr>
      </p:pic>
    </p:spTree>
    <p:extLst>
      <p:ext uri="{BB962C8B-B14F-4D97-AF65-F5344CB8AC3E}">
        <p14:creationId xmlns:p14="http://schemas.microsoft.com/office/powerpoint/2010/main" val="33873202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2021867" y="2628900"/>
            <a:ext cx="13751533" cy="2258632"/>
          </a:xfrm>
          <a:prstGeom prst="rect">
            <a:avLst/>
          </a:prstGeom>
        </p:spPr>
        <p:txBody>
          <a:bodyPr wrap="square" lIns="0" tIns="0" rIns="0" bIns="0" rtlCol="0" anchor="t">
            <a:spAutoFit/>
          </a:bodyPr>
          <a:lstStyle/>
          <a:p>
            <a:pPr>
              <a:lnSpc>
                <a:spcPts val="4480"/>
              </a:lnSpc>
            </a:pPr>
            <a:r>
              <a:rPr lang="en-US" sz="2600" b="1" dirty="0">
                <a:solidFill>
                  <a:srgbClr val="404040"/>
                </a:solidFill>
                <a:latin typeface="Montserrat" pitchFamily="2" charset="77"/>
              </a:rPr>
              <a:t>Normalization is not a trivial task!</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Different data types have different suitable normalization procedures. </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Sometimes one type of data/experiment can be normalized in multiple ways</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New and improved normalization procedures are introduced regularly</a:t>
            </a:r>
            <a:endParaRPr lang="en-US" sz="2600" dirty="0">
              <a:solidFill>
                <a:srgbClr val="404040"/>
              </a:solidFill>
              <a:latin typeface="Now"/>
            </a:endParaRPr>
          </a:p>
        </p:txBody>
      </p:sp>
      <p:sp>
        <p:nvSpPr>
          <p:cNvPr id="6" name="TextBox 7">
            <a:extLst>
              <a:ext uri="{FF2B5EF4-FFF2-40B4-BE49-F238E27FC236}">
                <a16:creationId xmlns:a16="http://schemas.microsoft.com/office/drawing/2014/main" id="{5551BEA7-80C1-DD33-6689-564EF320CE3C}"/>
              </a:ext>
            </a:extLst>
          </p:cNvPr>
          <p:cNvSpPr txBox="1"/>
          <p:nvPr/>
        </p:nvSpPr>
        <p:spPr>
          <a:xfrm>
            <a:off x="2021867" y="1080000"/>
            <a:ext cx="8722333"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DATA NORMALIZATION</a:t>
            </a:r>
          </a:p>
        </p:txBody>
      </p:sp>
      <p:sp>
        <p:nvSpPr>
          <p:cNvPr id="9" name="Freeform 4">
            <a:extLst>
              <a:ext uri="{FF2B5EF4-FFF2-40B4-BE49-F238E27FC236}">
                <a16:creationId xmlns:a16="http://schemas.microsoft.com/office/drawing/2014/main" id="{E7F2AF3B-17E3-1249-3BDE-575B0EB61DF2}"/>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5" name="Freeform 4">
            <a:extLst>
              <a:ext uri="{FF2B5EF4-FFF2-40B4-BE49-F238E27FC236}">
                <a16:creationId xmlns:a16="http://schemas.microsoft.com/office/drawing/2014/main" id="{E6EE01A6-1FF0-7FC2-3CE7-3B3D194C5115}"/>
              </a:ext>
            </a:extLst>
          </p:cNvPr>
          <p:cNvSpPr/>
          <p:nvPr/>
        </p:nvSpPr>
        <p:spPr>
          <a:xfrm>
            <a:off x="938818" y="5483479"/>
            <a:ext cx="17349181" cy="4803519"/>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a:p>
        </p:txBody>
      </p:sp>
      <p:sp>
        <p:nvSpPr>
          <p:cNvPr id="7" name="TextBox 8">
            <a:extLst>
              <a:ext uri="{FF2B5EF4-FFF2-40B4-BE49-F238E27FC236}">
                <a16:creationId xmlns:a16="http://schemas.microsoft.com/office/drawing/2014/main" id="{29D526FE-BBE8-36C0-5372-931BAC2AA441}"/>
              </a:ext>
            </a:extLst>
          </p:cNvPr>
          <p:cNvSpPr txBox="1"/>
          <p:nvPr/>
        </p:nvSpPr>
        <p:spPr>
          <a:xfrm>
            <a:off x="10985497" y="5981700"/>
            <a:ext cx="6692903" cy="4570738"/>
          </a:xfrm>
          <a:prstGeom prst="rect">
            <a:avLst/>
          </a:prstGeom>
        </p:spPr>
        <p:txBody>
          <a:bodyPr wrap="square" lIns="0" tIns="0" rIns="0" bIns="0" rtlCol="0" anchor="t">
            <a:spAutoFit/>
          </a:bodyPr>
          <a:lstStyle/>
          <a:p>
            <a:pPr>
              <a:lnSpc>
                <a:spcPts val="4480"/>
              </a:lnSpc>
            </a:pPr>
            <a:r>
              <a:rPr lang="en-US" sz="2600" dirty="0">
                <a:solidFill>
                  <a:srgbClr val="404040"/>
                </a:solidFill>
                <a:latin typeface="Montserrat" pitchFamily="2" charset="77"/>
              </a:rPr>
              <a:t>Important that one uses the same normalization with same parameters for the entire dataset.</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Often, we need to consult literature and/or an expert.</a:t>
            </a:r>
          </a:p>
          <a:p>
            <a:pPr>
              <a:lnSpc>
                <a:spcPts val="4480"/>
              </a:lnSpc>
            </a:pPr>
            <a:endParaRPr lang="en-US" sz="2600" dirty="0">
              <a:solidFill>
                <a:srgbClr val="404040"/>
              </a:solidFill>
              <a:latin typeface="Montserrat" pitchFamily="2" charset="77"/>
            </a:endParaRPr>
          </a:p>
          <a:p>
            <a:pPr>
              <a:lnSpc>
                <a:spcPts val="4480"/>
              </a:lnSpc>
            </a:pPr>
            <a:endParaRPr lang="en-US" sz="2600" dirty="0">
              <a:solidFill>
                <a:srgbClr val="404040"/>
              </a:solidFill>
              <a:latin typeface="Now"/>
            </a:endParaRPr>
          </a:p>
        </p:txBody>
      </p:sp>
      <p:pic>
        <p:nvPicPr>
          <p:cNvPr id="11" name="Picture 10" descr="A diagram of normalization and a normalization graph&#10;&#10;Description automatically generated">
            <a:extLst>
              <a:ext uri="{FF2B5EF4-FFF2-40B4-BE49-F238E27FC236}">
                <a16:creationId xmlns:a16="http://schemas.microsoft.com/office/drawing/2014/main" id="{F7A679BC-84D2-EF77-1E8D-EED757F351EA}"/>
              </a:ext>
            </a:extLst>
          </p:cNvPr>
          <p:cNvPicPr>
            <a:picLocks noChangeAspect="1"/>
          </p:cNvPicPr>
          <p:nvPr/>
        </p:nvPicPr>
        <p:blipFill rotWithShape="1">
          <a:blip r:embed="rId3">
            <a:extLst>
              <a:ext uri="{28A0092B-C50C-407E-A947-70E740481C1C}">
                <a14:useLocalDpi xmlns:a14="http://schemas.microsoft.com/office/drawing/2010/main" val="0"/>
              </a:ext>
            </a:extLst>
          </a:blip>
          <a:srcRect t="9583" b="13728"/>
          <a:stretch/>
        </p:blipFill>
        <p:spPr>
          <a:xfrm>
            <a:off x="1295400" y="5905500"/>
            <a:ext cx="9185563" cy="3962401"/>
          </a:xfrm>
          <a:prstGeom prst="rect">
            <a:avLst/>
          </a:prstGeom>
        </p:spPr>
      </p:pic>
      <p:pic>
        <p:nvPicPr>
          <p:cNvPr id="12" name="Picture 11" descr="A blue and black logo&#10;&#10;Description automatically generated">
            <a:extLst>
              <a:ext uri="{FF2B5EF4-FFF2-40B4-BE49-F238E27FC236}">
                <a16:creationId xmlns:a16="http://schemas.microsoft.com/office/drawing/2014/main" id="{837B1152-A749-2721-F101-2482DCB0653B}"/>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632520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7">
            <a:extLst>
              <a:ext uri="{FF2B5EF4-FFF2-40B4-BE49-F238E27FC236}">
                <a16:creationId xmlns:a16="http://schemas.microsoft.com/office/drawing/2014/main" id="{5551BEA7-80C1-DD33-6689-564EF320CE3C}"/>
              </a:ext>
            </a:extLst>
          </p:cNvPr>
          <p:cNvSpPr txBox="1"/>
          <p:nvPr/>
        </p:nvSpPr>
        <p:spPr>
          <a:xfrm>
            <a:off x="1981200" y="1080000"/>
            <a:ext cx="15046933"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STANDARDIZATION &amp; TRANSFORMATION</a:t>
            </a:r>
          </a:p>
        </p:txBody>
      </p:sp>
      <p:sp>
        <p:nvSpPr>
          <p:cNvPr id="9" name="Freeform 4">
            <a:extLst>
              <a:ext uri="{FF2B5EF4-FFF2-40B4-BE49-F238E27FC236}">
                <a16:creationId xmlns:a16="http://schemas.microsoft.com/office/drawing/2014/main" id="{E7F2AF3B-17E3-1249-3BDE-575B0EB61DF2}"/>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0" name="Picture 9" descr="A blue and black logo&#10;&#10;Description automatically generated">
            <a:extLst>
              <a:ext uri="{FF2B5EF4-FFF2-40B4-BE49-F238E27FC236}">
                <a16:creationId xmlns:a16="http://schemas.microsoft.com/office/drawing/2014/main" id="{5A2A5762-1803-C43E-6B09-3A274A3957C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6" name="TextBox 35">
            <a:extLst>
              <a:ext uri="{FF2B5EF4-FFF2-40B4-BE49-F238E27FC236}">
                <a16:creationId xmlns:a16="http://schemas.microsoft.com/office/drawing/2014/main" id="{55541188-E52B-D372-F9D4-1B45E49606A5}"/>
              </a:ext>
            </a:extLst>
          </p:cNvPr>
          <p:cNvSpPr txBox="1"/>
          <p:nvPr/>
        </p:nvSpPr>
        <p:spPr>
          <a:xfrm>
            <a:off x="3686286" y="5995754"/>
            <a:ext cx="184731" cy="369332"/>
          </a:xfrm>
          <a:prstGeom prst="rect">
            <a:avLst/>
          </a:prstGeom>
          <a:noFill/>
        </p:spPr>
        <p:txBody>
          <a:bodyPr wrap="none" rtlCol="0">
            <a:spAutoFit/>
          </a:bodyPr>
          <a:lstStyle/>
          <a:p>
            <a:endParaRPr lang="en-DK" dirty="0"/>
          </a:p>
        </p:txBody>
      </p:sp>
      <p:sp>
        <p:nvSpPr>
          <p:cNvPr id="38" name="Rectangle 3">
            <a:extLst>
              <a:ext uri="{FF2B5EF4-FFF2-40B4-BE49-F238E27FC236}">
                <a16:creationId xmlns:a16="http://schemas.microsoft.com/office/drawing/2014/main" id="{83C26DA4-2192-9456-2E19-CF6ED431B16F}"/>
              </a:ext>
            </a:extLst>
          </p:cNvPr>
          <p:cNvSpPr/>
          <p:nvPr/>
        </p:nvSpPr>
        <p:spPr>
          <a:xfrm>
            <a:off x="2514600" y="3758906"/>
            <a:ext cx="4147712" cy="5880715"/>
          </a:xfrm>
          <a:prstGeom prst="rect">
            <a:avLst/>
          </a:prstGeom>
          <a:solidFill>
            <a:srgbClr val="F2F2F2"/>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42" name="Rectangle 3">
            <a:extLst>
              <a:ext uri="{FF2B5EF4-FFF2-40B4-BE49-F238E27FC236}">
                <a16:creationId xmlns:a16="http://schemas.microsoft.com/office/drawing/2014/main" id="{B1BA3CC3-1EC1-4280-F64A-E4CB95A57F6B}"/>
              </a:ext>
            </a:extLst>
          </p:cNvPr>
          <p:cNvSpPr/>
          <p:nvPr/>
        </p:nvSpPr>
        <p:spPr>
          <a:xfrm>
            <a:off x="7273001" y="3741305"/>
            <a:ext cx="4197584" cy="5898316"/>
          </a:xfrm>
          <a:prstGeom prst="rect">
            <a:avLst/>
          </a:prstGeom>
          <a:solidFill>
            <a:srgbClr val="F2F2F2"/>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47" name="TextBox 8">
            <a:extLst>
              <a:ext uri="{FF2B5EF4-FFF2-40B4-BE49-F238E27FC236}">
                <a16:creationId xmlns:a16="http://schemas.microsoft.com/office/drawing/2014/main" id="{40CD1FD2-2CDF-5B97-A005-2F04FA2764FC}"/>
              </a:ext>
            </a:extLst>
          </p:cNvPr>
          <p:cNvSpPr txBox="1"/>
          <p:nvPr/>
        </p:nvSpPr>
        <p:spPr>
          <a:xfrm>
            <a:off x="2743200" y="4291542"/>
            <a:ext cx="3610328" cy="5119158"/>
          </a:xfrm>
          <a:prstGeom prst="rect">
            <a:avLst/>
          </a:prstGeom>
        </p:spPr>
        <p:txBody>
          <a:bodyPr wrap="square" lIns="0" tIns="0" rIns="0" bIns="0" rtlCol="0" anchor="t">
            <a:spAutoFit/>
          </a:bodyPr>
          <a:lstStyle/>
          <a:p>
            <a:pPr marL="342900" indent="-342900">
              <a:lnSpc>
                <a:spcPts val="4480"/>
              </a:lnSpc>
              <a:buFont typeface="Arial" panose="020B0604020202020204" pitchFamily="34" charset="0"/>
              <a:buChar char="•"/>
            </a:pPr>
            <a:r>
              <a:rPr lang="en-US" sz="2200" dirty="0">
                <a:solidFill>
                  <a:srgbClr val="404040"/>
                </a:solidFill>
                <a:latin typeface="Montserrat" pitchFamily="2" charset="77"/>
              </a:rPr>
              <a:t>Data are not normally distributed. </a:t>
            </a:r>
          </a:p>
          <a:p>
            <a:pPr marL="342900" indent="-342900">
              <a:lnSpc>
                <a:spcPts val="4480"/>
              </a:lnSpc>
              <a:buFont typeface="Arial" panose="020B0604020202020204" pitchFamily="34" charset="0"/>
              <a:buChar char="•"/>
            </a:pPr>
            <a:r>
              <a:rPr lang="en-US" sz="2200" dirty="0">
                <a:solidFill>
                  <a:srgbClr val="404040"/>
                </a:solidFill>
                <a:latin typeface="Montserrat" pitchFamily="2" charset="77"/>
              </a:rPr>
              <a:t>Variables do not get zero centered.</a:t>
            </a:r>
          </a:p>
          <a:p>
            <a:pPr marL="342900" indent="-342900">
              <a:lnSpc>
                <a:spcPts val="4480"/>
              </a:lnSpc>
              <a:buFont typeface="Arial" panose="020B0604020202020204" pitchFamily="34" charset="0"/>
              <a:buChar char="•"/>
            </a:pPr>
            <a:endParaRPr lang="en-GB" sz="2200" dirty="0">
              <a:latin typeface="Montserrat" pitchFamily="2" charset="77"/>
            </a:endParaRPr>
          </a:p>
          <a:p>
            <a:pPr marL="342900" indent="-342900">
              <a:lnSpc>
                <a:spcPts val="4480"/>
              </a:lnSpc>
              <a:buFont typeface="Arial" panose="020B0604020202020204" pitchFamily="34" charset="0"/>
              <a:buChar char="•"/>
            </a:pPr>
            <a:r>
              <a:rPr lang="en-GB" sz="2200" dirty="0">
                <a:latin typeface="Montserrat" pitchFamily="2" charset="77"/>
              </a:rPr>
              <a:t>Normalization within a range (max, min).</a:t>
            </a:r>
          </a:p>
          <a:p>
            <a:pPr marL="342900" indent="-342900">
              <a:lnSpc>
                <a:spcPts val="4480"/>
              </a:lnSpc>
              <a:buFont typeface="Arial" panose="020B0604020202020204" pitchFamily="34" charset="0"/>
              <a:buChar char="•"/>
            </a:pPr>
            <a:endParaRPr lang="en-GB" sz="2200" dirty="0">
              <a:latin typeface="Montserrat" pitchFamily="2" charset="77"/>
            </a:endParaRPr>
          </a:p>
          <a:p>
            <a:pPr marL="342900" indent="-342900">
              <a:lnSpc>
                <a:spcPts val="4480"/>
              </a:lnSpc>
              <a:buFont typeface="Arial" panose="020B0604020202020204" pitchFamily="34" charset="0"/>
              <a:buChar char="•"/>
            </a:pPr>
            <a:r>
              <a:rPr lang="en-GB" sz="2200" dirty="0">
                <a:latin typeface="Montserrat" pitchFamily="2" charset="77"/>
              </a:rPr>
              <a:t>Affected by outliers.</a:t>
            </a:r>
            <a:endParaRPr lang="en-US" sz="2200" dirty="0">
              <a:solidFill>
                <a:srgbClr val="404040"/>
              </a:solidFill>
              <a:latin typeface="Montserrat" pitchFamily="2" charset="77"/>
            </a:endParaRPr>
          </a:p>
        </p:txBody>
      </p:sp>
      <p:sp>
        <p:nvSpPr>
          <p:cNvPr id="16" name="TextBox 15">
            <a:extLst>
              <a:ext uri="{FF2B5EF4-FFF2-40B4-BE49-F238E27FC236}">
                <a16:creationId xmlns:a16="http://schemas.microsoft.com/office/drawing/2014/main" id="{2D109058-4A9A-408B-7602-E31D8E5C10F1}"/>
              </a:ext>
            </a:extLst>
          </p:cNvPr>
          <p:cNvSpPr txBox="1"/>
          <p:nvPr/>
        </p:nvSpPr>
        <p:spPr>
          <a:xfrm>
            <a:off x="14411123" y="3097629"/>
            <a:ext cx="3353250" cy="353943"/>
          </a:xfrm>
          <a:prstGeom prst="rect">
            <a:avLst/>
          </a:prstGeom>
        </p:spPr>
        <p:txBody>
          <a:bodyPr wrap="square" lIns="0" tIns="0" rIns="0" bIns="0" rtlCol="0" anchor="t">
            <a:spAutoFit/>
          </a:bodyPr>
          <a:lstStyle/>
          <a:p>
            <a:pPr>
              <a:spcBef>
                <a:spcPct val="0"/>
              </a:spcBef>
            </a:pPr>
            <a:r>
              <a:rPr lang="en-US" sz="2300" b="1" dirty="0">
                <a:solidFill>
                  <a:srgbClr val="404040"/>
                </a:solidFill>
                <a:latin typeface="Montserrat" pitchFamily="2" charset="77"/>
              </a:rPr>
              <a:t> </a:t>
            </a:r>
            <a:r>
              <a:rPr lang="en-US" sz="2300" b="1" dirty="0">
                <a:solidFill>
                  <a:schemeClr val="bg1"/>
                </a:solidFill>
                <a:latin typeface="Montserrat" pitchFamily="2" charset="77"/>
              </a:rPr>
              <a:t>TRANSFORMATION</a:t>
            </a:r>
          </a:p>
        </p:txBody>
      </p:sp>
      <p:sp>
        <p:nvSpPr>
          <p:cNvPr id="55" name="Rectangle 3">
            <a:extLst>
              <a:ext uri="{FF2B5EF4-FFF2-40B4-BE49-F238E27FC236}">
                <a16:creationId xmlns:a16="http://schemas.microsoft.com/office/drawing/2014/main" id="{74D78775-61AC-A8F5-DF73-1A4B4AC15780}"/>
              </a:ext>
            </a:extLst>
          </p:cNvPr>
          <p:cNvSpPr/>
          <p:nvPr/>
        </p:nvSpPr>
        <p:spPr>
          <a:xfrm>
            <a:off x="12072717" y="3758906"/>
            <a:ext cx="4197584" cy="5898316"/>
          </a:xfrm>
          <a:prstGeom prst="rect">
            <a:avLst/>
          </a:prstGeom>
          <a:solidFill>
            <a:srgbClr val="F2F2F2"/>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56" name="TextBox 8">
            <a:extLst>
              <a:ext uri="{FF2B5EF4-FFF2-40B4-BE49-F238E27FC236}">
                <a16:creationId xmlns:a16="http://schemas.microsoft.com/office/drawing/2014/main" id="{804823F5-D3D0-C8F6-B194-09CCEE41E93B}"/>
              </a:ext>
            </a:extLst>
          </p:cNvPr>
          <p:cNvSpPr txBox="1"/>
          <p:nvPr/>
        </p:nvSpPr>
        <p:spPr>
          <a:xfrm>
            <a:off x="12258597" y="4186930"/>
            <a:ext cx="3819603" cy="5119158"/>
          </a:xfrm>
          <a:prstGeom prst="rect">
            <a:avLst/>
          </a:prstGeom>
        </p:spPr>
        <p:txBody>
          <a:bodyPr wrap="square" lIns="0" tIns="0" rIns="0" bIns="0" rtlCol="0" anchor="t">
            <a:spAutoFit/>
          </a:bodyPr>
          <a:lstStyle/>
          <a:p>
            <a:pPr marL="342900" indent="-342900">
              <a:lnSpc>
                <a:spcPts val="4480"/>
              </a:lnSpc>
              <a:buFont typeface="Arial" panose="020B0604020202020204" pitchFamily="34" charset="0"/>
              <a:buChar char="•"/>
            </a:pPr>
            <a:r>
              <a:rPr lang="en-GB" sz="2200" dirty="0">
                <a:latin typeface="Montserrat" pitchFamily="2" charset="77"/>
              </a:rPr>
              <a:t>A normal distribution for may be obtained which may be desired.</a:t>
            </a:r>
          </a:p>
          <a:p>
            <a:pPr>
              <a:lnSpc>
                <a:spcPts val="4480"/>
              </a:lnSpc>
            </a:pPr>
            <a:endParaRPr lang="en-GB" sz="2200" dirty="0">
              <a:latin typeface="Montserrat" pitchFamily="2" charset="77"/>
            </a:endParaRPr>
          </a:p>
          <a:p>
            <a:pPr marL="342900" indent="-342900">
              <a:lnSpc>
                <a:spcPts val="4480"/>
              </a:lnSpc>
              <a:buFont typeface="Arial" panose="020B0604020202020204" pitchFamily="34" charset="0"/>
              <a:buChar char="•"/>
            </a:pPr>
            <a:r>
              <a:rPr lang="en-GB" sz="2200" dirty="0">
                <a:latin typeface="Montserrat" pitchFamily="2" charset="77"/>
              </a:rPr>
              <a:t>Often logarithmic transformations </a:t>
            </a:r>
          </a:p>
          <a:p>
            <a:pPr marL="342900" indent="-342900">
              <a:lnSpc>
                <a:spcPts val="4480"/>
              </a:lnSpc>
              <a:buFont typeface="Arial" panose="020B0604020202020204" pitchFamily="34" charset="0"/>
              <a:buChar char="•"/>
            </a:pPr>
            <a:endParaRPr lang="en-GB" sz="2200" dirty="0">
              <a:latin typeface="Montserrat" pitchFamily="2" charset="77"/>
            </a:endParaRPr>
          </a:p>
          <a:p>
            <a:pPr marL="342900" indent="-342900">
              <a:lnSpc>
                <a:spcPts val="4480"/>
              </a:lnSpc>
              <a:buFont typeface="Arial" panose="020B0604020202020204" pitchFamily="34" charset="0"/>
              <a:buChar char="•"/>
            </a:pPr>
            <a:r>
              <a:rPr lang="en-GB" sz="2200" dirty="0">
                <a:latin typeface="Montserrat" pitchFamily="2" charset="77"/>
              </a:rPr>
              <a:t>Squeezes outliers for less impact on model.</a:t>
            </a:r>
          </a:p>
        </p:txBody>
      </p:sp>
      <p:sp>
        <p:nvSpPr>
          <p:cNvPr id="58" name="Rectangle 3">
            <a:extLst>
              <a:ext uri="{FF2B5EF4-FFF2-40B4-BE49-F238E27FC236}">
                <a16:creationId xmlns:a16="http://schemas.microsoft.com/office/drawing/2014/main" id="{D9F965AF-774F-0502-CB7F-CB9D2D19924C}"/>
              </a:ext>
            </a:extLst>
          </p:cNvPr>
          <p:cNvSpPr/>
          <p:nvPr/>
        </p:nvSpPr>
        <p:spPr>
          <a:xfrm>
            <a:off x="2519460" y="3737971"/>
            <a:ext cx="2148388" cy="75877"/>
          </a:xfrm>
          <a:prstGeom prst="rect">
            <a:avLst/>
          </a:prstGeom>
          <a:solidFill>
            <a:srgbClr val="FCA873"/>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59" name="TextBox 8">
            <a:extLst>
              <a:ext uri="{FF2B5EF4-FFF2-40B4-BE49-F238E27FC236}">
                <a16:creationId xmlns:a16="http://schemas.microsoft.com/office/drawing/2014/main" id="{0F14F057-AE8F-DB4F-194A-6321210BE685}"/>
              </a:ext>
            </a:extLst>
          </p:cNvPr>
          <p:cNvSpPr txBox="1"/>
          <p:nvPr/>
        </p:nvSpPr>
        <p:spPr>
          <a:xfrm>
            <a:off x="7438150" y="4215342"/>
            <a:ext cx="3839450" cy="5119158"/>
          </a:xfrm>
          <a:prstGeom prst="rect">
            <a:avLst/>
          </a:prstGeom>
        </p:spPr>
        <p:txBody>
          <a:bodyPr wrap="square" lIns="0" tIns="0" rIns="0" bIns="0" rtlCol="0" anchor="t">
            <a:spAutoFit/>
          </a:bodyPr>
          <a:lstStyle/>
          <a:p>
            <a:pPr marL="342900" indent="-342900">
              <a:lnSpc>
                <a:spcPts val="4480"/>
              </a:lnSpc>
              <a:buFont typeface="Arial" panose="020B0604020202020204" pitchFamily="34" charset="0"/>
              <a:buChar char="•"/>
            </a:pPr>
            <a:r>
              <a:rPr lang="en-US" sz="2200" dirty="0">
                <a:solidFill>
                  <a:srgbClr val="404040"/>
                </a:solidFill>
                <a:latin typeface="Montserrat" pitchFamily="2" charset="77"/>
              </a:rPr>
              <a:t>Data are often normally distributed,.</a:t>
            </a:r>
          </a:p>
          <a:p>
            <a:pPr marL="342900" indent="-342900">
              <a:lnSpc>
                <a:spcPts val="4480"/>
              </a:lnSpc>
              <a:buFont typeface="Arial" panose="020B0604020202020204" pitchFamily="34" charset="0"/>
              <a:buChar char="•"/>
            </a:pPr>
            <a:r>
              <a:rPr lang="en-US" sz="2200" dirty="0">
                <a:solidFill>
                  <a:srgbClr val="404040"/>
                </a:solidFill>
                <a:latin typeface="Montserrat" pitchFamily="2" charset="77"/>
              </a:rPr>
              <a:t>Scaled to a mean of 0 and </a:t>
            </a:r>
            <a:r>
              <a:rPr lang="en-GB" sz="2200" dirty="0">
                <a:latin typeface="Montserrat" pitchFamily="2" charset="77"/>
              </a:rPr>
              <a:t>standard dev. of 1.</a:t>
            </a:r>
          </a:p>
          <a:p>
            <a:pPr marL="342900" indent="-342900">
              <a:lnSpc>
                <a:spcPts val="4480"/>
              </a:lnSpc>
              <a:buFont typeface="Arial" panose="020B0604020202020204" pitchFamily="34" charset="0"/>
              <a:buChar char="•"/>
            </a:pPr>
            <a:r>
              <a:rPr lang="en-GB" sz="2200" dirty="0">
                <a:latin typeface="Montserrat" pitchFamily="2" charset="77"/>
              </a:rPr>
              <a:t>Scaling is not con-strained to a </a:t>
            </a:r>
          </a:p>
          <a:p>
            <a:pPr marL="342900" indent="-342900">
              <a:lnSpc>
                <a:spcPts val="4480"/>
              </a:lnSpc>
              <a:buFont typeface="Arial" panose="020B0604020202020204" pitchFamily="34" charset="0"/>
              <a:buChar char="•"/>
            </a:pPr>
            <a:r>
              <a:rPr lang="en-GB" sz="2200" dirty="0">
                <a:latin typeface="Montserrat" pitchFamily="2" charset="77"/>
              </a:rPr>
              <a:t>particular data range.</a:t>
            </a:r>
          </a:p>
          <a:p>
            <a:pPr marL="342900" indent="-342900">
              <a:lnSpc>
                <a:spcPts val="4480"/>
              </a:lnSpc>
              <a:buFont typeface="Arial" panose="020B0604020202020204" pitchFamily="34" charset="0"/>
              <a:buChar char="•"/>
            </a:pPr>
            <a:endParaRPr lang="en-GB" sz="2200" dirty="0">
              <a:latin typeface="Montserrat" pitchFamily="2" charset="77"/>
            </a:endParaRPr>
          </a:p>
          <a:p>
            <a:pPr marL="342900" indent="-342900">
              <a:lnSpc>
                <a:spcPts val="4480"/>
              </a:lnSpc>
              <a:buFont typeface="Arial" panose="020B0604020202020204" pitchFamily="34" charset="0"/>
              <a:buChar char="•"/>
            </a:pPr>
            <a:r>
              <a:rPr lang="en-GB" sz="2200" dirty="0">
                <a:latin typeface="Montserrat" pitchFamily="2" charset="77"/>
              </a:rPr>
              <a:t>Not affected by outliers.</a:t>
            </a:r>
          </a:p>
        </p:txBody>
      </p:sp>
      <p:sp>
        <p:nvSpPr>
          <p:cNvPr id="61" name="Rectangle 3">
            <a:extLst>
              <a:ext uri="{FF2B5EF4-FFF2-40B4-BE49-F238E27FC236}">
                <a16:creationId xmlns:a16="http://schemas.microsoft.com/office/drawing/2014/main" id="{F5CDAF57-A6CF-20D5-C448-C00E928B9DD9}"/>
              </a:ext>
            </a:extLst>
          </p:cNvPr>
          <p:cNvSpPr/>
          <p:nvPr/>
        </p:nvSpPr>
        <p:spPr>
          <a:xfrm>
            <a:off x="7273001" y="3720369"/>
            <a:ext cx="2148388" cy="75877"/>
          </a:xfrm>
          <a:prstGeom prst="rect">
            <a:avLst/>
          </a:prstGeom>
          <a:solidFill>
            <a:srgbClr val="C0504D"/>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2" name="Rectangle 3">
            <a:extLst>
              <a:ext uri="{FF2B5EF4-FFF2-40B4-BE49-F238E27FC236}">
                <a16:creationId xmlns:a16="http://schemas.microsoft.com/office/drawing/2014/main" id="{C9E3D5D8-583E-788B-6A3E-FFFB4AC2F568}"/>
              </a:ext>
            </a:extLst>
          </p:cNvPr>
          <p:cNvSpPr/>
          <p:nvPr/>
        </p:nvSpPr>
        <p:spPr>
          <a:xfrm>
            <a:off x="12072717" y="3743822"/>
            <a:ext cx="2148388" cy="75877"/>
          </a:xfrm>
          <a:prstGeom prst="rect">
            <a:avLst/>
          </a:prstGeom>
          <a:solidFill>
            <a:srgbClr val="404040"/>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3" name="Rectangle 3">
            <a:extLst>
              <a:ext uri="{FF2B5EF4-FFF2-40B4-BE49-F238E27FC236}">
                <a16:creationId xmlns:a16="http://schemas.microsoft.com/office/drawing/2014/main" id="{8C3E984F-57F8-27C3-431A-CDB93546972E}"/>
              </a:ext>
            </a:extLst>
          </p:cNvPr>
          <p:cNvSpPr/>
          <p:nvPr/>
        </p:nvSpPr>
        <p:spPr>
          <a:xfrm>
            <a:off x="2514600" y="2642900"/>
            <a:ext cx="4147712" cy="856189"/>
          </a:xfrm>
          <a:prstGeom prst="rect">
            <a:avLst/>
          </a:prstGeom>
          <a:solidFill>
            <a:srgbClr val="FCA873"/>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4" name="Rectangle 3">
            <a:extLst>
              <a:ext uri="{FF2B5EF4-FFF2-40B4-BE49-F238E27FC236}">
                <a16:creationId xmlns:a16="http://schemas.microsoft.com/office/drawing/2014/main" id="{61B68BD8-CBF9-D8B1-B0D3-F67FC2B59B7E}"/>
              </a:ext>
            </a:extLst>
          </p:cNvPr>
          <p:cNvSpPr/>
          <p:nvPr/>
        </p:nvSpPr>
        <p:spPr>
          <a:xfrm>
            <a:off x="7268723" y="2650132"/>
            <a:ext cx="4197583" cy="856189"/>
          </a:xfrm>
          <a:prstGeom prst="rect">
            <a:avLst/>
          </a:prstGeom>
          <a:solidFill>
            <a:srgbClr val="C0504D"/>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5" name="Rectangle 3">
            <a:extLst>
              <a:ext uri="{FF2B5EF4-FFF2-40B4-BE49-F238E27FC236}">
                <a16:creationId xmlns:a16="http://schemas.microsoft.com/office/drawing/2014/main" id="{5DB1B9E0-F6F6-8E70-D952-C67CB181A3AC}"/>
              </a:ext>
            </a:extLst>
          </p:cNvPr>
          <p:cNvSpPr/>
          <p:nvPr/>
        </p:nvSpPr>
        <p:spPr>
          <a:xfrm>
            <a:off x="12072718" y="2628900"/>
            <a:ext cx="4197583" cy="856189"/>
          </a:xfrm>
          <a:prstGeom prst="rect">
            <a:avLst/>
          </a:prstGeom>
          <a:solidFill>
            <a:srgbClr val="404040"/>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8" name="TextBox 67">
            <a:extLst>
              <a:ext uri="{FF2B5EF4-FFF2-40B4-BE49-F238E27FC236}">
                <a16:creationId xmlns:a16="http://schemas.microsoft.com/office/drawing/2014/main" id="{39F4DE76-32EF-1326-F412-DDAE13F3DBE8}"/>
              </a:ext>
            </a:extLst>
          </p:cNvPr>
          <p:cNvSpPr txBox="1"/>
          <p:nvPr/>
        </p:nvSpPr>
        <p:spPr>
          <a:xfrm>
            <a:off x="2819400" y="2829862"/>
            <a:ext cx="3582271" cy="461665"/>
          </a:xfrm>
          <a:prstGeom prst="rect">
            <a:avLst/>
          </a:prstGeom>
          <a:noFill/>
        </p:spPr>
        <p:txBody>
          <a:bodyPr wrap="square">
            <a:spAutoFit/>
          </a:bodyPr>
          <a:lstStyle/>
          <a:p>
            <a:pPr algn="ctr"/>
            <a:r>
              <a:rPr lang="en-US" sz="2400" b="1" dirty="0">
                <a:solidFill>
                  <a:schemeClr val="bg1"/>
                </a:solidFill>
                <a:latin typeface="Montserrat" pitchFamily="2" charset="77"/>
              </a:rPr>
              <a:t>NORMALIZATION</a:t>
            </a:r>
          </a:p>
        </p:txBody>
      </p:sp>
      <p:sp>
        <p:nvSpPr>
          <p:cNvPr id="69" name="TextBox 68">
            <a:extLst>
              <a:ext uri="{FF2B5EF4-FFF2-40B4-BE49-F238E27FC236}">
                <a16:creationId xmlns:a16="http://schemas.microsoft.com/office/drawing/2014/main" id="{E214FD1C-0E99-85F9-677E-C4521C444AD7}"/>
              </a:ext>
            </a:extLst>
          </p:cNvPr>
          <p:cNvSpPr txBox="1"/>
          <p:nvPr/>
        </p:nvSpPr>
        <p:spPr>
          <a:xfrm>
            <a:off x="7597548" y="2847392"/>
            <a:ext cx="3635096" cy="461665"/>
          </a:xfrm>
          <a:prstGeom prst="rect">
            <a:avLst/>
          </a:prstGeom>
          <a:noFill/>
        </p:spPr>
        <p:txBody>
          <a:bodyPr wrap="square">
            <a:spAutoFit/>
          </a:bodyPr>
          <a:lstStyle/>
          <a:p>
            <a:pPr algn="ctr"/>
            <a:r>
              <a:rPr lang="en-US" sz="2400" b="1" dirty="0">
                <a:solidFill>
                  <a:schemeClr val="bg1"/>
                </a:solidFill>
                <a:latin typeface="Montserrat" pitchFamily="2" charset="77"/>
              </a:rPr>
              <a:t>SANDARDIZATION</a:t>
            </a:r>
          </a:p>
        </p:txBody>
      </p:sp>
      <p:sp>
        <p:nvSpPr>
          <p:cNvPr id="70" name="TextBox 69">
            <a:extLst>
              <a:ext uri="{FF2B5EF4-FFF2-40B4-BE49-F238E27FC236}">
                <a16:creationId xmlns:a16="http://schemas.microsoft.com/office/drawing/2014/main" id="{4E47DCAE-9AF7-05F6-BBA7-F2B8E082874C}"/>
              </a:ext>
            </a:extLst>
          </p:cNvPr>
          <p:cNvSpPr txBox="1"/>
          <p:nvPr/>
        </p:nvSpPr>
        <p:spPr>
          <a:xfrm>
            <a:off x="12489873" y="2826161"/>
            <a:ext cx="3359727" cy="461665"/>
          </a:xfrm>
          <a:prstGeom prst="rect">
            <a:avLst/>
          </a:prstGeom>
          <a:noFill/>
        </p:spPr>
        <p:txBody>
          <a:bodyPr wrap="square">
            <a:spAutoFit/>
          </a:bodyPr>
          <a:lstStyle/>
          <a:p>
            <a:pPr algn="ctr"/>
            <a:r>
              <a:rPr lang="en-US" sz="2400" b="1" dirty="0">
                <a:solidFill>
                  <a:schemeClr val="bg1"/>
                </a:solidFill>
                <a:latin typeface="Montserrat" pitchFamily="2" charset="77"/>
              </a:rPr>
              <a:t>TRANSFORMATION</a:t>
            </a:r>
          </a:p>
        </p:txBody>
      </p:sp>
    </p:spTree>
    <p:extLst>
      <p:ext uri="{BB962C8B-B14F-4D97-AF65-F5344CB8AC3E}">
        <p14:creationId xmlns:p14="http://schemas.microsoft.com/office/powerpoint/2010/main" val="1415982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
            <a:extLst>
              <a:ext uri="{FF2B5EF4-FFF2-40B4-BE49-F238E27FC236}">
                <a16:creationId xmlns:a16="http://schemas.microsoft.com/office/drawing/2014/main" id="{EBEEA384-595D-FD5B-0260-68574E751CFA}"/>
              </a:ext>
            </a:extLst>
          </p:cNvPr>
          <p:cNvSpPr txBox="1"/>
          <p:nvPr/>
        </p:nvSpPr>
        <p:spPr>
          <a:xfrm>
            <a:off x="3534772" y="1080000"/>
            <a:ext cx="11302649"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DETOUR ON OUR JOURNEY</a:t>
            </a:r>
          </a:p>
        </p:txBody>
      </p:sp>
      <p:sp>
        <p:nvSpPr>
          <p:cNvPr id="37" name="Freeform 7">
            <a:extLst>
              <a:ext uri="{FF2B5EF4-FFF2-40B4-BE49-F238E27FC236}">
                <a16:creationId xmlns:a16="http://schemas.microsoft.com/office/drawing/2014/main" id="{1BFD04B8-D236-9D96-EA37-62F8FAFBF266}"/>
              </a:ext>
            </a:extLst>
          </p:cNvPr>
          <p:cNvSpPr/>
          <p:nvPr/>
        </p:nvSpPr>
        <p:spPr>
          <a:xfrm>
            <a:off x="800280" y="4487553"/>
            <a:ext cx="4041023" cy="1606502"/>
          </a:xfrm>
          <a:custGeom>
            <a:avLst/>
            <a:gdLst/>
            <a:ahLst/>
            <a:cxnLst>
              <a:cxn ang="0">
                <a:pos x="wd2" y="hd2"/>
              </a:cxn>
              <a:cxn ang="5400000">
                <a:pos x="wd2" y="hd2"/>
              </a:cxn>
              <a:cxn ang="10800000">
                <a:pos x="wd2" y="hd2"/>
              </a:cxn>
              <a:cxn ang="16200000">
                <a:pos x="wd2" y="hd2"/>
              </a:cxn>
            </a:cxnLst>
            <a:rect l="0" t="0" r="r" b="b"/>
            <a:pathLst>
              <a:path w="21600" h="21600" extrusionOk="0">
                <a:moveTo>
                  <a:pt x="21255" y="6991"/>
                </a:moveTo>
                <a:cubicBezTo>
                  <a:pt x="12526" y="6991"/>
                  <a:pt x="12526" y="6991"/>
                  <a:pt x="12526" y="6991"/>
                </a:cubicBezTo>
                <a:cubicBezTo>
                  <a:pt x="11663" y="3495"/>
                  <a:pt x="11663" y="3495"/>
                  <a:pt x="11663" y="3495"/>
                </a:cubicBezTo>
                <a:cubicBezTo>
                  <a:pt x="10800" y="0"/>
                  <a:pt x="10800" y="0"/>
                  <a:pt x="10800" y="0"/>
                </a:cubicBezTo>
                <a:cubicBezTo>
                  <a:pt x="9937" y="3495"/>
                  <a:pt x="9937" y="3495"/>
                  <a:pt x="9937" y="3495"/>
                </a:cubicBezTo>
                <a:cubicBezTo>
                  <a:pt x="9074" y="6991"/>
                  <a:pt x="9074" y="6991"/>
                  <a:pt x="9074" y="6991"/>
                </a:cubicBezTo>
                <a:cubicBezTo>
                  <a:pt x="1997" y="6991"/>
                  <a:pt x="1997" y="6991"/>
                  <a:pt x="1997" y="6991"/>
                </a:cubicBezTo>
                <a:cubicBezTo>
                  <a:pt x="888" y="6991"/>
                  <a:pt x="0" y="10307"/>
                  <a:pt x="0" y="14340"/>
                </a:cubicBezTo>
                <a:cubicBezTo>
                  <a:pt x="0" y="18373"/>
                  <a:pt x="888" y="21600"/>
                  <a:pt x="1997" y="21600"/>
                </a:cubicBezTo>
                <a:cubicBezTo>
                  <a:pt x="21255" y="21600"/>
                  <a:pt x="21255" y="21600"/>
                  <a:pt x="21255" y="21600"/>
                </a:cubicBezTo>
                <a:cubicBezTo>
                  <a:pt x="21452" y="21600"/>
                  <a:pt x="21600" y="21062"/>
                  <a:pt x="21600" y="20345"/>
                </a:cubicBezTo>
                <a:cubicBezTo>
                  <a:pt x="21600" y="8335"/>
                  <a:pt x="21600" y="8335"/>
                  <a:pt x="21600" y="8335"/>
                </a:cubicBezTo>
                <a:cubicBezTo>
                  <a:pt x="21600" y="7618"/>
                  <a:pt x="21452" y="6991"/>
                  <a:pt x="21255" y="6991"/>
                </a:cubicBezTo>
                <a:close/>
              </a:path>
            </a:pathLst>
          </a:custGeom>
          <a:solidFill>
            <a:srgbClr val="B1403F"/>
          </a:solidFill>
          <a:ln w="12700">
            <a:miter lim="400000"/>
          </a:ln>
        </p:spPr>
        <p:txBody>
          <a:bodyPr lIns="45719" rIns="45719"/>
          <a:lstStyle/>
          <a:p>
            <a:endParaRPr/>
          </a:p>
        </p:txBody>
      </p:sp>
      <p:sp>
        <p:nvSpPr>
          <p:cNvPr id="38" name="Freeform 8">
            <a:extLst>
              <a:ext uri="{FF2B5EF4-FFF2-40B4-BE49-F238E27FC236}">
                <a16:creationId xmlns:a16="http://schemas.microsoft.com/office/drawing/2014/main" id="{AA796C8F-D2D4-06BE-4F9E-97B9EDFA647A}"/>
              </a:ext>
            </a:extLst>
          </p:cNvPr>
          <p:cNvSpPr/>
          <p:nvPr/>
        </p:nvSpPr>
        <p:spPr>
          <a:xfrm>
            <a:off x="13582086" y="4458827"/>
            <a:ext cx="4041023" cy="1642761"/>
          </a:xfrm>
          <a:custGeom>
            <a:avLst/>
            <a:gdLst/>
            <a:ahLst/>
            <a:cxnLst>
              <a:cxn ang="0">
                <a:pos x="wd2" y="hd2"/>
              </a:cxn>
              <a:cxn ang="5400000">
                <a:pos x="wd2" y="hd2"/>
              </a:cxn>
              <a:cxn ang="10800000">
                <a:pos x="wd2" y="hd2"/>
              </a:cxn>
              <a:cxn ang="16200000">
                <a:pos x="wd2" y="hd2"/>
              </a:cxn>
            </a:cxnLst>
            <a:rect l="0" t="0" r="r" b="b"/>
            <a:pathLst>
              <a:path w="21600" h="21600" extrusionOk="0">
                <a:moveTo>
                  <a:pt x="19603" y="21600"/>
                </a:moveTo>
                <a:cubicBezTo>
                  <a:pt x="345" y="21600"/>
                  <a:pt x="345" y="21600"/>
                  <a:pt x="345" y="21600"/>
                </a:cubicBezTo>
                <a:cubicBezTo>
                  <a:pt x="148" y="21600"/>
                  <a:pt x="0" y="20975"/>
                  <a:pt x="0" y="20261"/>
                </a:cubicBezTo>
                <a:cubicBezTo>
                  <a:pt x="0" y="8301"/>
                  <a:pt x="0" y="8301"/>
                  <a:pt x="0" y="8301"/>
                </a:cubicBezTo>
                <a:cubicBezTo>
                  <a:pt x="0" y="7587"/>
                  <a:pt x="148" y="7051"/>
                  <a:pt x="345" y="7051"/>
                </a:cubicBezTo>
                <a:cubicBezTo>
                  <a:pt x="9074" y="7051"/>
                  <a:pt x="9074" y="7051"/>
                  <a:pt x="9074" y="7051"/>
                </a:cubicBezTo>
                <a:cubicBezTo>
                  <a:pt x="9937" y="3570"/>
                  <a:pt x="9937" y="3570"/>
                  <a:pt x="9937" y="3570"/>
                </a:cubicBezTo>
                <a:cubicBezTo>
                  <a:pt x="10800" y="0"/>
                  <a:pt x="10800" y="0"/>
                  <a:pt x="10800" y="0"/>
                </a:cubicBezTo>
                <a:cubicBezTo>
                  <a:pt x="11663" y="3570"/>
                  <a:pt x="11663" y="3570"/>
                  <a:pt x="11663" y="3570"/>
                </a:cubicBezTo>
                <a:cubicBezTo>
                  <a:pt x="12526" y="7051"/>
                  <a:pt x="12526" y="7051"/>
                  <a:pt x="12526" y="7051"/>
                </a:cubicBezTo>
                <a:cubicBezTo>
                  <a:pt x="19603" y="7051"/>
                  <a:pt x="19603" y="7051"/>
                  <a:pt x="19603" y="7051"/>
                </a:cubicBezTo>
                <a:cubicBezTo>
                  <a:pt x="20712" y="7051"/>
                  <a:pt x="21600" y="10264"/>
                  <a:pt x="21600" y="14281"/>
                </a:cubicBezTo>
                <a:cubicBezTo>
                  <a:pt x="21600" y="18298"/>
                  <a:pt x="20712" y="21600"/>
                  <a:pt x="19603" y="21600"/>
                </a:cubicBezTo>
                <a:close/>
              </a:path>
            </a:pathLst>
          </a:custGeom>
          <a:solidFill>
            <a:schemeClr val="bg1">
              <a:lumMod val="85000"/>
            </a:schemeClr>
          </a:solidFill>
          <a:ln w="12700">
            <a:miter lim="400000"/>
          </a:ln>
        </p:spPr>
        <p:txBody>
          <a:bodyPr lIns="45719" rIns="45719"/>
          <a:lstStyle/>
          <a:p>
            <a:endParaRPr/>
          </a:p>
        </p:txBody>
      </p:sp>
      <p:sp>
        <p:nvSpPr>
          <p:cNvPr id="39" name="Freeform 9">
            <a:extLst>
              <a:ext uri="{FF2B5EF4-FFF2-40B4-BE49-F238E27FC236}">
                <a16:creationId xmlns:a16="http://schemas.microsoft.com/office/drawing/2014/main" id="{01E2FDAC-AE88-C89E-F430-7A9E707BB2A6}"/>
              </a:ext>
            </a:extLst>
          </p:cNvPr>
          <p:cNvSpPr/>
          <p:nvPr/>
        </p:nvSpPr>
        <p:spPr>
          <a:xfrm flipV="1">
            <a:off x="5060883" y="4500850"/>
            <a:ext cx="4041022" cy="1619504"/>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BFB5ED"/>
          </a:solidFill>
          <a:ln w="12700">
            <a:miter lim="400000"/>
          </a:ln>
        </p:spPr>
        <p:txBody>
          <a:bodyPr lIns="45719" rIns="45719"/>
          <a:lstStyle/>
          <a:p>
            <a:endParaRPr lang="en-DK" dirty="0"/>
          </a:p>
        </p:txBody>
      </p:sp>
      <p:sp>
        <p:nvSpPr>
          <p:cNvPr id="50" name="Rectangle 33">
            <a:extLst>
              <a:ext uri="{FF2B5EF4-FFF2-40B4-BE49-F238E27FC236}">
                <a16:creationId xmlns:a16="http://schemas.microsoft.com/office/drawing/2014/main" id="{20925914-2917-49B2-E895-2981264F4D26}"/>
              </a:ext>
            </a:extLst>
          </p:cNvPr>
          <p:cNvSpPr txBox="1"/>
          <p:nvPr/>
        </p:nvSpPr>
        <p:spPr>
          <a:xfrm>
            <a:off x="13820740" y="5384461"/>
            <a:ext cx="3422412" cy="369332"/>
          </a:xfrm>
          <a:prstGeom prst="rect">
            <a:avLst/>
          </a:prstGeom>
          <a:solidFill>
            <a:schemeClr val="bg1">
              <a:lumMod val="85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MODEL EVALUATION</a:t>
            </a:r>
            <a:endParaRPr sz="2400" dirty="0"/>
          </a:p>
        </p:txBody>
      </p:sp>
      <p:sp>
        <p:nvSpPr>
          <p:cNvPr id="51" name="Freeform 9">
            <a:extLst>
              <a:ext uri="{FF2B5EF4-FFF2-40B4-BE49-F238E27FC236}">
                <a16:creationId xmlns:a16="http://schemas.microsoft.com/office/drawing/2014/main" id="{3C8C8F90-F01C-2534-2BCE-F8C869812AE5}"/>
              </a:ext>
            </a:extLst>
          </p:cNvPr>
          <p:cNvSpPr/>
          <p:nvPr/>
        </p:nvSpPr>
        <p:spPr>
          <a:xfrm flipV="1">
            <a:off x="9321485" y="4469155"/>
            <a:ext cx="4041021" cy="1643299"/>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chemeClr val="bg1">
              <a:lumMod val="85000"/>
            </a:schemeClr>
          </a:solidFill>
          <a:ln w="12700">
            <a:miter lim="400000"/>
          </a:ln>
        </p:spPr>
        <p:txBody>
          <a:bodyPr lIns="45719" rIns="45719"/>
          <a:lstStyle/>
          <a:p>
            <a:endParaRPr/>
          </a:p>
        </p:txBody>
      </p:sp>
      <p:sp>
        <p:nvSpPr>
          <p:cNvPr id="53" name="Rectangle 33">
            <a:extLst>
              <a:ext uri="{FF2B5EF4-FFF2-40B4-BE49-F238E27FC236}">
                <a16:creationId xmlns:a16="http://schemas.microsoft.com/office/drawing/2014/main" id="{CFFC9EF7-C4B0-C389-403F-2438A83981A2}"/>
              </a:ext>
            </a:extLst>
          </p:cNvPr>
          <p:cNvSpPr txBox="1"/>
          <p:nvPr/>
        </p:nvSpPr>
        <p:spPr>
          <a:xfrm>
            <a:off x="9971072" y="5384461"/>
            <a:ext cx="2609689" cy="369332"/>
          </a:xfrm>
          <a:prstGeom prst="rect">
            <a:avLst/>
          </a:prstGeom>
          <a:solidFill>
            <a:schemeClr val="bg1">
              <a:lumMod val="85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ANALYSIS</a:t>
            </a:r>
            <a:endParaRPr sz="2400" dirty="0"/>
          </a:p>
        </p:txBody>
      </p:sp>
      <p:sp>
        <p:nvSpPr>
          <p:cNvPr id="54" name="Rectangle 33">
            <a:extLst>
              <a:ext uri="{FF2B5EF4-FFF2-40B4-BE49-F238E27FC236}">
                <a16:creationId xmlns:a16="http://schemas.microsoft.com/office/drawing/2014/main" id="{46871D1F-1B1E-8F55-1261-18C148FBEF7B}"/>
              </a:ext>
            </a:extLst>
          </p:cNvPr>
          <p:cNvSpPr txBox="1"/>
          <p:nvPr/>
        </p:nvSpPr>
        <p:spPr>
          <a:xfrm>
            <a:off x="1320428" y="5372100"/>
            <a:ext cx="3093796"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COLLECTION</a:t>
            </a:r>
            <a:endParaRPr sz="2400" dirty="0"/>
          </a:p>
        </p:txBody>
      </p:sp>
      <p:sp>
        <p:nvSpPr>
          <p:cNvPr id="59" name="Shape">
            <a:extLst>
              <a:ext uri="{FF2B5EF4-FFF2-40B4-BE49-F238E27FC236}">
                <a16:creationId xmlns:a16="http://schemas.microsoft.com/office/drawing/2014/main" id="{E07F6C67-95B2-F2F5-F51E-AAE5D6757D13}"/>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rgbClr val="404040"/>
          </a:solidFill>
          <a:ln w="12700">
            <a:miter lim="400000"/>
          </a:ln>
        </p:spPr>
        <p:txBody>
          <a:bodyPr lIns="121919" tIns="121919" rIns="121919" bIns="121919"/>
          <a:lstStyle/>
          <a:p>
            <a:endParaRPr/>
          </a:p>
        </p:txBody>
      </p:sp>
      <p:sp>
        <p:nvSpPr>
          <p:cNvPr id="60" name="Shape">
            <a:extLst>
              <a:ext uri="{FF2B5EF4-FFF2-40B4-BE49-F238E27FC236}">
                <a16:creationId xmlns:a16="http://schemas.microsoft.com/office/drawing/2014/main" id="{D09D6B30-BBF8-546F-DF0D-9CD55F576823}"/>
              </a:ext>
            </a:extLst>
          </p:cNvPr>
          <p:cNvSpPr>
            <a:spLocks noChangeAspect="1"/>
          </p:cNvSpPr>
          <p:nvPr/>
        </p:nvSpPr>
        <p:spPr>
          <a:xfrm>
            <a:off x="7391400" y="3162300"/>
            <a:ext cx="699306" cy="699306"/>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rgbClr val="404040"/>
          </a:solidFill>
          <a:ln w="12700">
            <a:miter lim="400000"/>
          </a:ln>
        </p:spPr>
        <p:txBody>
          <a:bodyPr lIns="121919" tIns="121919" rIns="121919" bIns="121919"/>
          <a:lstStyle/>
          <a:p>
            <a:endParaRPr/>
          </a:p>
        </p:txBody>
      </p:sp>
      <p:sp>
        <p:nvSpPr>
          <p:cNvPr id="63" name="Shape">
            <a:extLst>
              <a:ext uri="{FF2B5EF4-FFF2-40B4-BE49-F238E27FC236}">
                <a16:creationId xmlns:a16="http://schemas.microsoft.com/office/drawing/2014/main" id="{1C3AE5CD-B4BF-1B12-A1F6-2CCA288BE29F}"/>
              </a:ext>
            </a:extLst>
          </p:cNvPr>
          <p:cNvSpPr>
            <a:spLocks noChangeAspect="1"/>
          </p:cNvSpPr>
          <p:nvPr/>
        </p:nvSpPr>
        <p:spPr>
          <a:xfrm>
            <a:off x="2236732" y="3252752"/>
            <a:ext cx="1127838" cy="1008000"/>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rgbClr val="404040"/>
          </a:solidFill>
          <a:ln w="12700">
            <a:miter lim="400000"/>
          </a:ln>
        </p:spPr>
        <p:txBody>
          <a:bodyPr lIns="121919" tIns="121919" rIns="121919" bIns="121919"/>
          <a:lstStyle/>
          <a:p>
            <a:endParaRPr/>
          </a:p>
        </p:txBody>
      </p:sp>
      <p:sp>
        <p:nvSpPr>
          <p:cNvPr id="65" name="Shape">
            <a:extLst>
              <a:ext uri="{FF2B5EF4-FFF2-40B4-BE49-F238E27FC236}">
                <a16:creationId xmlns:a16="http://schemas.microsoft.com/office/drawing/2014/main" id="{42527BC8-1BFD-FEBB-D5C3-E9B5CBB94055}"/>
              </a:ext>
            </a:extLst>
          </p:cNvPr>
          <p:cNvSpPr/>
          <p:nvPr/>
        </p:nvSpPr>
        <p:spPr>
          <a:xfrm>
            <a:off x="15026924" y="3340113"/>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bg1">
              <a:lumMod val="85000"/>
            </a:schemeClr>
          </a:solidFill>
          <a:ln w="12700">
            <a:miter lim="400000"/>
          </a:ln>
        </p:spPr>
        <p:txBody>
          <a:bodyPr lIns="121919" tIns="121919" rIns="121919" bIns="121919"/>
          <a:lstStyle/>
          <a:p>
            <a:endParaRPr/>
          </a:p>
        </p:txBody>
      </p:sp>
      <p:sp>
        <p:nvSpPr>
          <p:cNvPr id="66" name="Shape">
            <a:extLst>
              <a:ext uri="{FF2B5EF4-FFF2-40B4-BE49-F238E27FC236}">
                <a16:creationId xmlns:a16="http://schemas.microsoft.com/office/drawing/2014/main" id="{DC73BB0C-5FB7-AC28-3183-0A8B15B64A2B}"/>
              </a:ext>
            </a:extLst>
          </p:cNvPr>
          <p:cNvSpPr>
            <a:spLocks noChangeAspect="1"/>
          </p:cNvSpPr>
          <p:nvPr/>
        </p:nvSpPr>
        <p:spPr>
          <a:xfrm>
            <a:off x="10706293" y="3261300"/>
            <a:ext cx="1257107" cy="1044000"/>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lumMod val="85000"/>
            </a:schemeClr>
          </a:solidFill>
          <a:ln w="12700">
            <a:miter lim="400000"/>
          </a:ln>
        </p:spPr>
        <p:txBody>
          <a:bodyPr lIns="121919" tIns="121919" rIns="121919" bIns="121919"/>
          <a:lstStyle/>
          <a:p>
            <a:endParaRPr/>
          </a:p>
        </p:txBody>
      </p:sp>
      <p:pic>
        <p:nvPicPr>
          <p:cNvPr id="2" name="Picture 1" descr="A blue and black logo&#10;&#10;Description automatically generated">
            <a:extLst>
              <a:ext uri="{FF2B5EF4-FFF2-40B4-BE49-F238E27FC236}">
                <a16:creationId xmlns:a16="http://schemas.microsoft.com/office/drawing/2014/main" id="{9E5AEAF9-CDFF-E9B9-8BEA-90DF7478346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 name="TextBox 2">
            <a:extLst>
              <a:ext uri="{FF2B5EF4-FFF2-40B4-BE49-F238E27FC236}">
                <a16:creationId xmlns:a16="http://schemas.microsoft.com/office/drawing/2014/main" id="{EC33DFB4-F9D5-DFCF-30DB-36080838BA35}"/>
              </a:ext>
            </a:extLst>
          </p:cNvPr>
          <p:cNvSpPr txBox="1"/>
          <p:nvPr/>
        </p:nvSpPr>
        <p:spPr>
          <a:xfrm>
            <a:off x="5361451" y="5154969"/>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EXPLORATORY DATA ANALYSIS</a:t>
            </a:r>
          </a:p>
        </p:txBody>
      </p:sp>
      <p:sp>
        <p:nvSpPr>
          <p:cNvPr id="4" name="Rounded Rectangle 3">
            <a:extLst>
              <a:ext uri="{FF2B5EF4-FFF2-40B4-BE49-F238E27FC236}">
                <a16:creationId xmlns:a16="http://schemas.microsoft.com/office/drawing/2014/main" id="{A71AB0B7-B38B-FE6A-BC05-AA48402AAF1A}"/>
              </a:ext>
            </a:extLst>
          </p:cNvPr>
          <p:cNvSpPr/>
          <p:nvPr/>
        </p:nvSpPr>
        <p:spPr>
          <a:xfrm>
            <a:off x="5422044" y="7008601"/>
            <a:ext cx="3409343" cy="1044780"/>
          </a:xfrm>
          <a:prstGeom prst="roundRect">
            <a:avLst>
              <a:gd name="adj" fmla="val 4167"/>
            </a:avLst>
          </a:prstGeom>
          <a:solidFill>
            <a:srgbClr val="BFB5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7" name="TextBox 26">
            <a:extLst>
              <a:ext uri="{FF2B5EF4-FFF2-40B4-BE49-F238E27FC236}">
                <a16:creationId xmlns:a16="http://schemas.microsoft.com/office/drawing/2014/main" id="{4B54D961-E6A3-7A6F-B8C4-D6B4CDC49E72}"/>
              </a:ext>
            </a:extLst>
          </p:cNvPr>
          <p:cNvSpPr txBox="1"/>
          <p:nvPr/>
        </p:nvSpPr>
        <p:spPr>
          <a:xfrm>
            <a:off x="5479473" y="7128707"/>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CLEANING, SET-UP &amp; NORMALIZATION</a:t>
            </a:r>
          </a:p>
        </p:txBody>
      </p:sp>
      <p:sp>
        <p:nvSpPr>
          <p:cNvPr id="28" name="Rectangle 33">
            <a:extLst>
              <a:ext uri="{FF2B5EF4-FFF2-40B4-BE49-F238E27FC236}">
                <a16:creationId xmlns:a16="http://schemas.microsoft.com/office/drawing/2014/main" id="{09459FE5-15BF-C898-1DCA-B5E44C393721}"/>
              </a:ext>
            </a:extLst>
          </p:cNvPr>
          <p:cNvSpPr txBox="1"/>
          <p:nvPr/>
        </p:nvSpPr>
        <p:spPr>
          <a:xfrm>
            <a:off x="2598464" y="7371574"/>
            <a:ext cx="2781211" cy="369332"/>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PREPROCESSING</a:t>
            </a:r>
            <a:endParaRPr sz="2400" dirty="0"/>
          </a:p>
        </p:txBody>
      </p:sp>
      <p:sp>
        <p:nvSpPr>
          <p:cNvPr id="41" name="Freeform 6">
            <a:extLst>
              <a:ext uri="{FF2B5EF4-FFF2-40B4-BE49-F238E27FC236}">
                <a16:creationId xmlns:a16="http://schemas.microsoft.com/office/drawing/2014/main" id="{41531104-F890-C440-DDC0-0C4AE088082C}"/>
              </a:ext>
            </a:extLst>
          </p:cNvPr>
          <p:cNvSpPr/>
          <p:nvPr/>
        </p:nvSpPr>
        <p:spPr>
          <a:xfrm rot="5400000" flipH="1">
            <a:off x="6395794" y="6485250"/>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45" name="Freeform 6">
            <a:extLst>
              <a:ext uri="{FF2B5EF4-FFF2-40B4-BE49-F238E27FC236}">
                <a16:creationId xmlns:a16="http://schemas.microsoft.com/office/drawing/2014/main" id="{71ABB83C-4A76-3B27-05CE-5FC142046F7C}"/>
              </a:ext>
            </a:extLst>
          </p:cNvPr>
          <p:cNvSpPr/>
          <p:nvPr/>
        </p:nvSpPr>
        <p:spPr>
          <a:xfrm rot="5400000" flipV="1">
            <a:off x="7218381" y="6485251"/>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pic>
        <p:nvPicPr>
          <p:cNvPr id="30" name="Graphic 29" descr="Sailboat with solid fill">
            <a:extLst>
              <a:ext uri="{FF2B5EF4-FFF2-40B4-BE49-F238E27FC236}">
                <a16:creationId xmlns:a16="http://schemas.microsoft.com/office/drawing/2014/main" id="{0C73F14D-8791-0913-2B7D-AB1C5E8325F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305237">
            <a:off x="12353149" y="6582551"/>
            <a:ext cx="3505200" cy="3505200"/>
          </a:xfrm>
          <a:prstGeom prst="rect">
            <a:avLst/>
          </a:prstGeom>
        </p:spPr>
      </p:pic>
      <p:grpSp>
        <p:nvGrpSpPr>
          <p:cNvPr id="31" name="Group 30">
            <a:extLst>
              <a:ext uri="{FF2B5EF4-FFF2-40B4-BE49-F238E27FC236}">
                <a16:creationId xmlns:a16="http://schemas.microsoft.com/office/drawing/2014/main" id="{03A20867-0B70-7FFD-09AC-81755C57024C}"/>
              </a:ext>
            </a:extLst>
          </p:cNvPr>
          <p:cNvGrpSpPr/>
          <p:nvPr/>
        </p:nvGrpSpPr>
        <p:grpSpPr>
          <a:xfrm>
            <a:off x="-152400" y="8953500"/>
            <a:ext cx="17373600" cy="1524000"/>
            <a:chOff x="-152400" y="8953500"/>
            <a:chExt cx="17373600" cy="1524000"/>
          </a:xfrm>
        </p:grpSpPr>
        <p:grpSp>
          <p:nvGrpSpPr>
            <p:cNvPr id="32" name="Group 31">
              <a:extLst>
                <a:ext uri="{FF2B5EF4-FFF2-40B4-BE49-F238E27FC236}">
                  <a16:creationId xmlns:a16="http://schemas.microsoft.com/office/drawing/2014/main" id="{E354195E-40E0-4755-7E4A-3D2B55880CCD}"/>
                </a:ext>
              </a:extLst>
            </p:cNvPr>
            <p:cNvGrpSpPr/>
            <p:nvPr/>
          </p:nvGrpSpPr>
          <p:grpSpPr>
            <a:xfrm>
              <a:off x="-152400" y="8953500"/>
              <a:ext cx="3962400" cy="1524000"/>
              <a:chOff x="-152400" y="8953500"/>
              <a:chExt cx="3962400" cy="1524000"/>
            </a:xfrm>
          </p:grpSpPr>
          <p:pic>
            <p:nvPicPr>
              <p:cNvPr id="62" name="Graphic 61" descr="Wave with solid fill">
                <a:extLst>
                  <a:ext uri="{FF2B5EF4-FFF2-40B4-BE49-F238E27FC236}">
                    <a16:creationId xmlns:a16="http://schemas.microsoft.com/office/drawing/2014/main" id="{1BFC261C-0BC1-5040-1857-770F7B2E05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64" name="Graphic 63" descr="Wave with solid fill">
                <a:extLst>
                  <a:ext uri="{FF2B5EF4-FFF2-40B4-BE49-F238E27FC236}">
                    <a16:creationId xmlns:a16="http://schemas.microsoft.com/office/drawing/2014/main" id="{ABB353C0-EC74-2FD9-20A2-AAAEE53577D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67" name="Graphic 66" descr="Wave with solid fill">
                <a:extLst>
                  <a:ext uri="{FF2B5EF4-FFF2-40B4-BE49-F238E27FC236}">
                    <a16:creationId xmlns:a16="http://schemas.microsoft.com/office/drawing/2014/main" id="{6D5F4606-64BA-56F0-9273-1D2D5F3A11E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3" name="Group 32">
              <a:extLst>
                <a:ext uri="{FF2B5EF4-FFF2-40B4-BE49-F238E27FC236}">
                  <a16:creationId xmlns:a16="http://schemas.microsoft.com/office/drawing/2014/main" id="{D8274E87-42CB-EE2E-10F5-EB0B96455CF7}"/>
                </a:ext>
              </a:extLst>
            </p:cNvPr>
            <p:cNvGrpSpPr/>
            <p:nvPr/>
          </p:nvGrpSpPr>
          <p:grpSpPr>
            <a:xfrm>
              <a:off x="3505200" y="8953500"/>
              <a:ext cx="3962400" cy="1524000"/>
              <a:chOff x="-152400" y="8953500"/>
              <a:chExt cx="3962400" cy="1524000"/>
            </a:xfrm>
          </p:grpSpPr>
          <p:pic>
            <p:nvPicPr>
              <p:cNvPr id="57" name="Graphic 56" descr="Wave with solid fill">
                <a:extLst>
                  <a:ext uri="{FF2B5EF4-FFF2-40B4-BE49-F238E27FC236}">
                    <a16:creationId xmlns:a16="http://schemas.microsoft.com/office/drawing/2014/main" id="{F0E2BFBF-49D4-E4A9-7B5F-CC0E2CD6F97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8" name="Graphic 57" descr="Wave with solid fill">
                <a:extLst>
                  <a:ext uri="{FF2B5EF4-FFF2-40B4-BE49-F238E27FC236}">
                    <a16:creationId xmlns:a16="http://schemas.microsoft.com/office/drawing/2014/main" id="{F97F0CB4-4AB3-7041-57B8-E6C8FF92D95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66800" y="8953500"/>
                <a:ext cx="1524000" cy="1524000"/>
              </a:xfrm>
              <a:prstGeom prst="rect">
                <a:avLst/>
              </a:prstGeom>
            </p:spPr>
          </p:pic>
          <p:pic>
            <p:nvPicPr>
              <p:cNvPr id="61" name="Graphic 60" descr="Wave with solid fill">
                <a:extLst>
                  <a:ext uri="{FF2B5EF4-FFF2-40B4-BE49-F238E27FC236}">
                    <a16:creationId xmlns:a16="http://schemas.microsoft.com/office/drawing/2014/main" id="{84074A2A-0099-A22A-09A0-F5BD5161C59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D6CF2B18-F5B1-D42B-D607-AF35CA1B848E}"/>
                </a:ext>
              </a:extLst>
            </p:cNvPr>
            <p:cNvGrpSpPr/>
            <p:nvPr/>
          </p:nvGrpSpPr>
          <p:grpSpPr>
            <a:xfrm>
              <a:off x="7162800" y="8953500"/>
              <a:ext cx="3962400" cy="1524000"/>
              <a:chOff x="-152400" y="8953500"/>
              <a:chExt cx="3962400" cy="1524000"/>
            </a:xfrm>
          </p:grpSpPr>
          <p:pic>
            <p:nvPicPr>
              <p:cNvPr id="52" name="Graphic 51" descr="Wave with solid fill">
                <a:extLst>
                  <a:ext uri="{FF2B5EF4-FFF2-40B4-BE49-F238E27FC236}">
                    <a16:creationId xmlns:a16="http://schemas.microsoft.com/office/drawing/2014/main" id="{A480ED8B-36F6-EC21-5E6F-4F752C4C4AB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B5BEB1E5-A65B-F370-26EF-949C6D5F19B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F02CE1D8-A767-D5B6-EA97-769EDB2F77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40" name="Group 39">
              <a:extLst>
                <a:ext uri="{FF2B5EF4-FFF2-40B4-BE49-F238E27FC236}">
                  <a16:creationId xmlns:a16="http://schemas.microsoft.com/office/drawing/2014/main" id="{43AB9601-237D-F523-2D7A-DA1C4A409DDC}"/>
                </a:ext>
              </a:extLst>
            </p:cNvPr>
            <p:cNvGrpSpPr/>
            <p:nvPr/>
          </p:nvGrpSpPr>
          <p:grpSpPr>
            <a:xfrm>
              <a:off x="108204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5C4D7AD6-B42F-AFD4-73F0-DE92B46FE94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807D66ED-FD69-5BDF-874A-CCB694B527A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1794EE82-4691-701B-41AF-B5BD5BF589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42" name="Group 41">
              <a:extLst>
                <a:ext uri="{FF2B5EF4-FFF2-40B4-BE49-F238E27FC236}">
                  <a16:creationId xmlns:a16="http://schemas.microsoft.com/office/drawing/2014/main" id="{10F863C8-2EC2-AAD8-3AF2-913E1A0A2EEB}"/>
                </a:ext>
              </a:extLst>
            </p:cNvPr>
            <p:cNvGrpSpPr/>
            <p:nvPr/>
          </p:nvGrpSpPr>
          <p:grpSpPr>
            <a:xfrm>
              <a:off x="14478000" y="8953500"/>
              <a:ext cx="2743200" cy="1524000"/>
              <a:chOff x="-152400" y="8953500"/>
              <a:chExt cx="2743200" cy="1524000"/>
            </a:xfrm>
          </p:grpSpPr>
          <p:pic>
            <p:nvPicPr>
              <p:cNvPr id="43" name="Graphic 42" descr="Wave with solid fill">
                <a:extLst>
                  <a:ext uri="{FF2B5EF4-FFF2-40B4-BE49-F238E27FC236}">
                    <a16:creationId xmlns:a16="http://schemas.microsoft.com/office/drawing/2014/main" id="{9B3188B0-88E8-A82D-F448-567E821E522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658BFCA3-66B4-19CD-B804-E7B786083B2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grpSp>
      </p:grpSp>
      <p:sp>
        <p:nvSpPr>
          <p:cNvPr id="5" name="Rounded Rectangle 4">
            <a:extLst>
              <a:ext uri="{FF2B5EF4-FFF2-40B4-BE49-F238E27FC236}">
                <a16:creationId xmlns:a16="http://schemas.microsoft.com/office/drawing/2014/main" id="{9C30C0A3-A2DD-8386-69FC-17A6ACFE5788}"/>
              </a:ext>
            </a:extLst>
          </p:cNvPr>
          <p:cNvSpPr/>
          <p:nvPr/>
        </p:nvSpPr>
        <p:spPr>
          <a:xfrm>
            <a:off x="9321485" y="6997352"/>
            <a:ext cx="3123356" cy="1051417"/>
          </a:xfrm>
          <a:prstGeom prst="roundRect">
            <a:avLst>
              <a:gd name="adj" fmla="val 4167"/>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6" name="Rectangle 33">
            <a:extLst>
              <a:ext uri="{FF2B5EF4-FFF2-40B4-BE49-F238E27FC236}">
                <a16:creationId xmlns:a16="http://schemas.microsoft.com/office/drawing/2014/main" id="{438A5508-1D9D-BD92-38DC-B698AFE6E937}"/>
              </a:ext>
            </a:extLst>
          </p:cNvPr>
          <p:cNvSpPr txBox="1"/>
          <p:nvPr/>
        </p:nvSpPr>
        <p:spPr>
          <a:xfrm>
            <a:off x="9923498" y="7128707"/>
            <a:ext cx="1959896" cy="738664"/>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pPr algn="ctr"/>
            <a:r>
              <a:rPr lang="en-US" sz="2400" dirty="0"/>
              <a:t>DATA </a:t>
            </a:r>
          </a:p>
          <a:p>
            <a:pPr algn="ctr"/>
            <a:r>
              <a:rPr lang="en-US" sz="2400" dirty="0"/>
              <a:t>MANAGEMENT</a:t>
            </a:r>
            <a:endParaRPr sz="2400" dirty="0"/>
          </a:p>
        </p:txBody>
      </p:sp>
      <p:sp>
        <p:nvSpPr>
          <p:cNvPr id="7" name="Freeform 6">
            <a:extLst>
              <a:ext uri="{FF2B5EF4-FFF2-40B4-BE49-F238E27FC236}">
                <a16:creationId xmlns:a16="http://schemas.microsoft.com/office/drawing/2014/main" id="{FBE871A6-750E-7091-9267-C98658C479D2}"/>
              </a:ext>
            </a:extLst>
          </p:cNvPr>
          <p:cNvSpPr/>
          <p:nvPr/>
        </p:nvSpPr>
        <p:spPr>
          <a:xfrm flipH="1">
            <a:off x="8731655" y="8205230"/>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8" name="Freeform 6">
            <a:extLst>
              <a:ext uri="{FF2B5EF4-FFF2-40B4-BE49-F238E27FC236}">
                <a16:creationId xmlns:a16="http://schemas.microsoft.com/office/drawing/2014/main" id="{F44E34DE-11B8-1CE1-B86A-268B17EA8B67}"/>
              </a:ext>
            </a:extLst>
          </p:cNvPr>
          <p:cNvSpPr/>
          <p:nvPr/>
        </p:nvSpPr>
        <p:spPr>
          <a:xfrm flipV="1">
            <a:off x="8712254" y="6678806"/>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Tree>
    <p:extLst>
      <p:ext uri="{BB962C8B-B14F-4D97-AF65-F5344CB8AC3E}">
        <p14:creationId xmlns:p14="http://schemas.microsoft.com/office/powerpoint/2010/main" val="32640541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3048000" y="3187031"/>
            <a:ext cx="12649200" cy="3108543"/>
          </a:xfrm>
          <a:prstGeom prst="rect">
            <a:avLst/>
          </a:prstGeom>
          <a:noFill/>
        </p:spPr>
        <p:txBody>
          <a:bodyPr wrap="square" rtlCol="0">
            <a:spAutoFit/>
          </a:bodyPr>
          <a:lstStyle/>
          <a:p>
            <a:r>
              <a:rPr lang="en-US" sz="2800" dirty="0">
                <a:latin typeface="Montserrat" pitchFamily="2" charset="77"/>
              </a:rPr>
              <a:t>In your group discuss the </a:t>
            </a:r>
            <a:r>
              <a:rPr lang="en-US" sz="2800" b="1" dirty="0">
                <a:latin typeface="Montserrat" pitchFamily="2" charset="77"/>
              </a:rPr>
              <a:t>data table </a:t>
            </a:r>
            <a:r>
              <a:rPr lang="en-US" sz="2800" dirty="0">
                <a:latin typeface="Montserrat" pitchFamily="2" charset="77"/>
              </a:rPr>
              <a:t>we have handed out:</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Identify the different data </a:t>
            </a:r>
            <a:r>
              <a:rPr lang="en-US" sz="2800" b="1" dirty="0">
                <a:latin typeface="Montserrat" pitchFamily="2" charset="77"/>
              </a:rPr>
              <a:t>types</a:t>
            </a:r>
            <a:r>
              <a:rPr lang="en-US" sz="2800" dirty="0">
                <a:latin typeface="Montserrat" pitchFamily="2" charset="77"/>
              </a:rPr>
              <a:t> it contains (categorical, numerical, integer, binary, factors).</a:t>
            </a:r>
          </a:p>
          <a:p>
            <a:pPr marL="457200" indent="-457200">
              <a:buFont typeface="Arial" panose="020B0604020202020204" pitchFamily="34" charset="0"/>
              <a:buChar char="•"/>
            </a:pPr>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Can you find any </a:t>
            </a:r>
            <a:r>
              <a:rPr lang="en-US" sz="2800" b="1" dirty="0">
                <a:latin typeface="Montserrat" pitchFamily="2" charset="77"/>
              </a:rPr>
              <a:t>errors/problems </a:t>
            </a:r>
            <a:r>
              <a:rPr lang="en-US" sz="2800" dirty="0">
                <a:latin typeface="Montserrat" pitchFamily="2" charset="77"/>
              </a:rPr>
              <a:t>within the data table which would have to be fixed before data analysis ?</a:t>
            </a: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1049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9897298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025483">
            <a:off x="14409086" y="7887691"/>
            <a:ext cx="1519861" cy="1519861"/>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3031587" y="4375842"/>
            <a:ext cx="13427613" cy="954107"/>
          </a:xfrm>
          <a:prstGeom prst="rect">
            <a:avLst/>
          </a:prstGeom>
          <a:noFill/>
        </p:spPr>
        <p:txBody>
          <a:bodyPr wrap="square" rtlCol="0">
            <a:spAutoFit/>
          </a:bodyPr>
          <a:lstStyle/>
          <a:p>
            <a:r>
              <a:rPr lang="en-US" sz="2800" dirty="0">
                <a:latin typeface="Montserrat" pitchFamily="2" charset="77"/>
              </a:rPr>
              <a:t>Thinking of the data that </a:t>
            </a:r>
            <a:r>
              <a:rPr lang="en-US" sz="2800" b="1" dirty="0">
                <a:latin typeface="Montserrat" pitchFamily="2" charset="77"/>
              </a:rPr>
              <a:t>you (or your students) work with</a:t>
            </a:r>
            <a:r>
              <a:rPr lang="en-US" sz="2800" dirty="0">
                <a:latin typeface="Montserrat" pitchFamily="2" charset="77"/>
              </a:rPr>
              <a:t>, what are potential sources of unwanted variance, technical or non-technical?</a:t>
            </a: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318466">
            <a:off x="13508283" y="6880875"/>
            <a:ext cx="3352800" cy="3352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18466">
            <a:off x="14533655" y="8202525"/>
            <a:ext cx="1192950" cy="11929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8687380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025483">
            <a:off x="14409086" y="7887691"/>
            <a:ext cx="1519861" cy="1519861"/>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2022213" y="3005472"/>
            <a:ext cx="15156724" cy="3970318"/>
          </a:xfrm>
          <a:prstGeom prst="rect">
            <a:avLst/>
          </a:prstGeom>
          <a:noFill/>
        </p:spPr>
        <p:txBody>
          <a:bodyPr wrap="square" rtlCol="0">
            <a:spAutoFit/>
          </a:bodyPr>
          <a:lstStyle/>
          <a:p>
            <a:r>
              <a:rPr lang="en-US" sz="2800" b="1" dirty="0">
                <a:latin typeface="Montserrat" pitchFamily="2" charset="77"/>
              </a:rPr>
              <a:t>In your group discuss: </a:t>
            </a:r>
          </a:p>
          <a:p>
            <a:endParaRPr lang="en-US" sz="2800" b="1" dirty="0">
              <a:latin typeface="Montserrat" pitchFamily="2" charset="77"/>
            </a:endParaRPr>
          </a:p>
          <a:p>
            <a:pPr lvl="1"/>
            <a:r>
              <a:rPr lang="en-US" sz="2800" dirty="0">
                <a:latin typeface="Montserrat" pitchFamily="2" charset="77"/>
              </a:rPr>
              <a:t>Boxplot:</a:t>
            </a:r>
          </a:p>
          <a:p>
            <a:pPr marL="1828800" lvl="3" indent="-457200">
              <a:buFont typeface="Arial" panose="020B0604020202020204" pitchFamily="34" charset="0"/>
              <a:buChar char="•"/>
            </a:pPr>
            <a:r>
              <a:rPr lang="en-US" sz="2800" dirty="0">
                <a:latin typeface="Montserrat" pitchFamily="2" charset="77"/>
              </a:rPr>
              <a:t>Does the plot display a pattern worth noting. If so, what is the cause of it?</a:t>
            </a:r>
          </a:p>
          <a:p>
            <a:pPr lvl="3"/>
            <a:endParaRPr lang="en-US" sz="2800" dirty="0">
              <a:latin typeface="Montserrat" pitchFamily="2" charset="77"/>
            </a:endParaRPr>
          </a:p>
          <a:p>
            <a:pPr marL="1828800" lvl="3" indent="-457200">
              <a:buFont typeface="Arial" panose="020B0604020202020204" pitchFamily="34" charset="0"/>
              <a:buChar char="•"/>
            </a:pPr>
            <a:r>
              <a:rPr lang="en-US" sz="2800" dirty="0">
                <a:latin typeface="Montserrat" pitchFamily="2" charset="77"/>
              </a:rPr>
              <a:t>Are the data confounded?</a:t>
            </a:r>
          </a:p>
          <a:p>
            <a:pPr lvl="3"/>
            <a:endParaRPr lang="en-US" sz="2800" dirty="0">
              <a:latin typeface="Montserrat" pitchFamily="2" charset="77"/>
            </a:endParaRPr>
          </a:p>
          <a:p>
            <a:pPr marL="1828800" lvl="3" indent="-457200">
              <a:buFont typeface="Arial" panose="020B0604020202020204" pitchFamily="34" charset="0"/>
              <a:buChar char="•"/>
            </a:pPr>
            <a:r>
              <a:rPr lang="en-US" sz="2800" dirty="0">
                <a:latin typeface="Montserrat" pitchFamily="2" charset="77"/>
              </a:rPr>
              <a:t>Are there any outliers? If so, do you have any theory as to what gave rise to them (i.e. biological or technical reason?).</a:t>
            </a: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318466">
            <a:off x="13508283" y="6880875"/>
            <a:ext cx="3352800" cy="3352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18466">
            <a:off x="14533655" y="8202525"/>
            <a:ext cx="1192950" cy="11929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39600126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025483">
            <a:off x="14409086" y="7887691"/>
            <a:ext cx="1519861" cy="1519861"/>
          </a:xfrm>
          <a:prstGeom prst="rect">
            <a:avLst/>
          </a:prstGeom>
        </p:spPr>
      </p:pic>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318466">
            <a:off x="13508283" y="6880875"/>
            <a:ext cx="3352800" cy="3352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18466">
            <a:off x="14533655" y="8202525"/>
            <a:ext cx="1192950" cy="11929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7" name="TextBox 6">
            <a:extLst>
              <a:ext uri="{FF2B5EF4-FFF2-40B4-BE49-F238E27FC236}">
                <a16:creationId xmlns:a16="http://schemas.microsoft.com/office/drawing/2014/main" id="{97A08B3E-3E6F-DBDA-3930-0FD19AE7B1B2}"/>
              </a:ext>
            </a:extLst>
          </p:cNvPr>
          <p:cNvSpPr txBox="1"/>
          <p:nvPr/>
        </p:nvSpPr>
        <p:spPr>
          <a:xfrm>
            <a:off x="2793514" y="2436774"/>
            <a:ext cx="12700972" cy="5262979"/>
          </a:xfrm>
          <a:prstGeom prst="rect">
            <a:avLst/>
          </a:prstGeom>
          <a:noFill/>
        </p:spPr>
        <p:txBody>
          <a:bodyPr wrap="square" rtlCol="0">
            <a:spAutoFit/>
          </a:bodyPr>
          <a:lstStyle/>
          <a:p>
            <a:pPr marL="457200" indent="-457200">
              <a:buFont typeface="Arial" panose="020B0604020202020204" pitchFamily="34" charset="0"/>
              <a:buChar char="•"/>
            </a:pPr>
            <a:endParaRPr lang="en-US" sz="2800" dirty="0">
              <a:latin typeface="Montserrat" pitchFamily="2" charset="77"/>
            </a:endParaRPr>
          </a:p>
          <a:p>
            <a:r>
              <a:rPr lang="en-US" sz="2800" b="1" dirty="0">
                <a:latin typeface="Montserrat" pitchFamily="2" charset="77"/>
              </a:rPr>
              <a:t>In your group discuss: </a:t>
            </a:r>
          </a:p>
          <a:p>
            <a:endParaRPr lang="en-US" sz="2800" b="1" dirty="0">
              <a:latin typeface="Montserrat" pitchFamily="2" charset="77"/>
            </a:endParaRPr>
          </a:p>
          <a:p>
            <a:r>
              <a:rPr lang="en-US" sz="2800" dirty="0">
                <a:latin typeface="Montserrat" pitchFamily="2" charset="77"/>
              </a:rPr>
              <a:t>The density plot: </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What does the plot tell you about the distribution of gene counts. Are the data normally distributed?</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Depending on the answer you gave in the question above, what options do you have for modelling (i.e. linear approach, non-linear approach, machine learning - supervised vs unsupervised?</a:t>
            </a:r>
          </a:p>
          <a:p>
            <a:pPr marL="1828800" lvl="3" indent="-457200">
              <a:buFont typeface="Arial" panose="020B0604020202020204" pitchFamily="34" charset="0"/>
              <a:buChar char="•"/>
            </a:pPr>
            <a:endParaRPr lang="en-US" sz="2800" dirty="0">
              <a:latin typeface="Montserrat" pitchFamily="2" charset="77"/>
            </a:endParaRPr>
          </a:p>
        </p:txBody>
      </p:sp>
    </p:spTree>
    <p:extLst>
      <p:ext uri="{BB962C8B-B14F-4D97-AF65-F5344CB8AC3E}">
        <p14:creationId xmlns:p14="http://schemas.microsoft.com/office/powerpoint/2010/main" val="723481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TextBox 7"/>
          <p:cNvSpPr txBox="1"/>
          <p:nvPr/>
        </p:nvSpPr>
        <p:spPr>
          <a:xfrm>
            <a:off x="1695744" y="1080000"/>
            <a:ext cx="14664916" cy="921278"/>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DOES THE DATA LOOK AS EXPECTED?</a:t>
            </a:r>
          </a:p>
        </p:txBody>
      </p:sp>
      <p:grpSp>
        <p:nvGrpSpPr>
          <p:cNvPr id="6" name="Group 3">
            <a:extLst>
              <a:ext uri="{FF2B5EF4-FFF2-40B4-BE49-F238E27FC236}">
                <a16:creationId xmlns:a16="http://schemas.microsoft.com/office/drawing/2014/main" id="{D25DD4C1-8E28-756A-4F84-29ECFC6DCB08}"/>
              </a:ext>
            </a:extLst>
          </p:cNvPr>
          <p:cNvGrpSpPr/>
          <p:nvPr/>
        </p:nvGrpSpPr>
        <p:grpSpPr>
          <a:xfrm>
            <a:off x="0" y="1"/>
            <a:ext cx="939346" cy="10287000"/>
            <a:chOff x="0" y="0"/>
            <a:chExt cx="220314" cy="2861297"/>
          </a:xfrm>
        </p:grpSpPr>
        <p:sp>
          <p:nvSpPr>
            <p:cNvPr id="9" name="Freeform 4">
              <a:extLst>
                <a:ext uri="{FF2B5EF4-FFF2-40B4-BE49-F238E27FC236}">
                  <a16:creationId xmlns:a16="http://schemas.microsoft.com/office/drawing/2014/main" id="{29334647-D16B-9F51-3944-8FEB60AB4BFD}"/>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5">
              <a:extLst>
                <a:ext uri="{FF2B5EF4-FFF2-40B4-BE49-F238E27FC236}">
                  <a16:creationId xmlns:a16="http://schemas.microsoft.com/office/drawing/2014/main" id="{32FAF914-55F2-2A36-A551-8B5F44762D57}"/>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
        <p:nvSpPr>
          <p:cNvPr id="18" name="Rectangle 17">
            <a:extLst>
              <a:ext uri="{FF2B5EF4-FFF2-40B4-BE49-F238E27FC236}">
                <a16:creationId xmlns:a16="http://schemas.microsoft.com/office/drawing/2014/main" id="{FE16827A-F335-A652-509D-6D19835D8FEF}"/>
              </a:ext>
            </a:extLst>
          </p:cNvPr>
          <p:cNvSpPr/>
          <p:nvPr/>
        </p:nvSpPr>
        <p:spPr>
          <a:xfrm>
            <a:off x="948055" y="2378598"/>
            <a:ext cx="17339945" cy="38460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8" name="TextBox 8"/>
          <p:cNvSpPr txBox="1"/>
          <p:nvPr/>
        </p:nvSpPr>
        <p:spPr>
          <a:xfrm>
            <a:off x="1732755" y="2857500"/>
            <a:ext cx="10015107" cy="2823530"/>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Single variables may be checked by their </a:t>
            </a:r>
            <a:r>
              <a:rPr lang="en-US" sz="2600" b="1" dirty="0">
                <a:solidFill>
                  <a:srgbClr val="404040"/>
                </a:solidFill>
                <a:latin typeface="Montserrat" pitchFamily="2" charset="77"/>
              </a:rPr>
              <a:t>distribution</a:t>
            </a:r>
            <a:r>
              <a:rPr lang="en-US" sz="2600" dirty="0">
                <a:solidFill>
                  <a:srgbClr val="404040"/>
                </a:solidFill>
                <a:latin typeface="Montserrat" pitchFamily="2" charset="77"/>
              </a:rPr>
              <a:t>, (density plot) but what about </a:t>
            </a:r>
            <a:r>
              <a:rPr lang="en-US" sz="2600" b="1" dirty="0">
                <a:solidFill>
                  <a:srgbClr val="404040"/>
                </a:solidFill>
                <a:latin typeface="Montserrat" pitchFamily="2" charset="77"/>
              </a:rPr>
              <a:t>high-dimensional data</a:t>
            </a:r>
            <a:r>
              <a:rPr lang="en-US" sz="2600" dirty="0">
                <a:solidFill>
                  <a:srgbClr val="404040"/>
                </a:solidFill>
                <a:latin typeface="Montserrat" pitchFamily="2" charset="77"/>
              </a:rPr>
              <a:t>?</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One way to inspect the structure of your data is with a </a:t>
            </a:r>
            <a:r>
              <a:rPr lang="en-US" sz="2600" b="1" dirty="0">
                <a:solidFill>
                  <a:srgbClr val="404040"/>
                </a:solidFill>
                <a:latin typeface="Montserrat" pitchFamily="2" charset="77"/>
              </a:rPr>
              <a:t>Principal Component Analysis (PCA) Plot</a:t>
            </a:r>
            <a:endParaRPr lang="en-US" sz="2600" dirty="0">
              <a:solidFill>
                <a:srgbClr val="404040"/>
              </a:solidFill>
              <a:latin typeface="Montserrat" pitchFamily="2" charset="77"/>
            </a:endParaRPr>
          </a:p>
        </p:txBody>
      </p:sp>
      <p:pic>
        <p:nvPicPr>
          <p:cNvPr id="11" name="Picture 10" descr="A blue and black logo&#10;&#10;Description automatically generated">
            <a:extLst>
              <a:ext uri="{FF2B5EF4-FFF2-40B4-BE49-F238E27FC236}">
                <a16:creationId xmlns:a16="http://schemas.microsoft.com/office/drawing/2014/main" id="{40783457-4428-3BDB-24B7-C8750AF3AB5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5" name="TextBox 14">
            <a:extLst>
              <a:ext uri="{FF2B5EF4-FFF2-40B4-BE49-F238E27FC236}">
                <a16:creationId xmlns:a16="http://schemas.microsoft.com/office/drawing/2014/main" id="{6299AE50-8B73-810E-262F-8317554BE9EA}"/>
              </a:ext>
            </a:extLst>
          </p:cNvPr>
          <p:cNvSpPr txBox="1"/>
          <p:nvPr/>
        </p:nvSpPr>
        <p:spPr>
          <a:xfrm>
            <a:off x="13868400" y="4958834"/>
            <a:ext cx="9144000" cy="369332"/>
          </a:xfrm>
          <a:prstGeom prst="rect">
            <a:avLst/>
          </a:prstGeom>
          <a:noFill/>
        </p:spPr>
        <p:txBody>
          <a:bodyPr wrap="square">
            <a:spAutoFit/>
          </a:bodyPr>
          <a:lstStyle/>
          <a:p>
            <a:r>
              <a:rPr lang="en-GB" dirty="0"/>
              <a:t>Image by </a:t>
            </a:r>
            <a:r>
              <a:rPr lang="en-GB" dirty="0" err="1"/>
              <a:t>Trist’n</a:t>
            </a:r>
            <a:r>
              <a:rPr lang="en-GB" dirty="0"/>
              <a:t> Joseph</a:t>
            </a:r>
            <a:endParaRPr lang="en-DK" dirty="0"/>
          </a:p>
        </p:txBody>
      </p:sp>
      <p:pic>
        <p:nvPicPr>
          <p:cNvPr id="17" name="Picture 16" descr="A diagram of a principal component analysis&#10;&#10;Description automatically generated">
            <a:extLst>
              <a:ext uri="{FF2B5EF4-FFF2-40B4-BE49-F238E27FC236}">
                <a16:creationId xmlns:a16="http://schemas.microsoft.com/office/drawing/2014/main" id="{6BABABE6-8FA9-4F97-3115-99500ED5EA2B}"/>
              </a:ext>
            </a:extLst>
          </p:cNvPr>
          <p:cNvPicPr>
            <a:picLocks noChangeAspect="1"/>
          </p:cNvPicPr>
          <p:nvPr/>
        </p:nvPicPr>
        <p:blipFill rotWithShape="1">
          <a:blip r:embed="rId5">
            <a:extLst>
              <a:ext uri="{28A0092B-C50C-407E-A947-70E740481C1C}">
                <a14:useLocalDpi xmlns:a14="http://schemas.microsoft.com/office/drawing/2010/main" val="0"/>
              </a:ext>
            </a:extLst>
          </a:blip>
          <a:srcRect t="24430" b="25952"/>
          <a:stretch/>
        </p:blipFill>
        <p:spPr>
          <a:xfrm>
            <a:off x="11545764" y="3163125"/>
            <a:ext cx="6589836" cy="2165042"/>
          </a:xfrm>
          <a:prstGeom prst="rect">
            <a:avLst/>
          </a:prstGeom>
        </p:spPr>
      </p:pic>
      <p:sp>
        <p:nvSpPr>
          <p:cNvPr id="22" name="TextBox 8">
            <a:extLst>
              <a:ext uri="{FF2B5EF4-FFF2-40B4-BE49-F238E27FC236}">
                <a16:creationId xmlns:a16="http://schemas.microsoft.com/office/drawing/2014/main" id="{68B9553E-DEB0-6FD7-FE75-40CEB3558E8D}"/>
              </a:ext>
            </a:extLst>
          </p:cNvPr>
          <p:cNvSpPr txBox="1"/>
          <p:nvPr/>
        </p:nvSpPr>
        <p:spPr>
          <a:xfrm>
            <a:off x="1732755" y="6669778"/>
            <a:ext cx="14878845" cy="2246449"/>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PCA is a </a:t>
            </a:r>
            <a:r>
              <a:rPr lang="en-US" sz="2600" b="1" dirty="0">
                <a:solidFill>
                  <a:srgbClr val="404040"/>
                </a:solidFill>
                <a:latin typeface="Montserrat" pitchFamily="2" charset="77"/>
              </a:rPr>
              <a:t>dimensionality reduction technique</a:t>
            </a:r>
            <a:r>
              <a:rPr lang="en-US" sz="2600" dirty="0">
                <a:solidFill>
                  <a:srgbClr val="404040"/>
                </a:solidFill>
                <a:latin typeface="Montserrat" pitchFamily="2" charset="77"/>
              </a:rPr>
              <a:t>. It transforms data (linearly) from the original high dimensional space into a low (2 or 3) dimensional space, which the human eye can view and interpret.</a:t>
            </a:r>
            <a:endParaRPr lang="en-US" sz="2800" dirty="0">
              <a:solidFill>
                <a:srgbClr val="404040"/>
              </a:solidFill>
              <a:latin typeface="Montserrat" pitchFamily="2" charset="77"/>
            </a:endParaRPr>
          </a:p>
        </p:txBody>
      </p:sp>
      <p:sp>
        <p:nvSpPr>
          <p:cNvPr id="26" name="Rectangle 25">
            <a:extLst>
              <a:ext uri="{FF2B5EF4-FFF2-40B4-BE49-F238E27FC236}">
                <a16:creationId xmlns:a16="http://schemas.microsoft.com/office/drawing/2014/main" id="{7029695B-C454-38A6-2634-D72A2B80940D}"/>
              </a:ext>
            </a:extLst>
          </p:cNvPr>
          <p:cNvSpPr/>
          <p:nvPr/>
        </p:nvSpPr>
        <p:spPr>
          <a:xfrm flipV="1">
            <a:off x="13581293" y="5219699"/>
            <a:ext cx="1506307" cy="140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8" name="Rectangle 27">
            <a:extLst>
              <a:ext uri="{FF2B5EF4-FFF2-40B4-BE49-F238E27FC236}">
                <a16:creationId xmlns:a16="http://schemas.microsoft.com/office/drawing/2014/main" id="{08784170-8513-9653-927C-A7CDA998257F}"/>
              </a:ext>
            </a:extLst>
          </p:cNvPr>
          <p:cNvSpPr/>
          <p:nvPr/>
        </p:nvSpPr>
        <p:spPr>
          <a:xfrm rot="17857734" flipV="1">
            <a:off x="13438731" y="4638592"/>
            <a:ext cx="1195226" cy="1594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Add-in 4" title="Breaktime">
                <a:extLst>
                  <a:ext uri="{FF2B5EF4-FFF2-40B4-BE49-F238E27FC236}">
                    <a16:creationId xmlns:a16="http://schemas.microsoft.com/office/drawing/2014/main" id="{836BC707-9937-78B5-605B-EB757213B90D}"/>
                  </a:ext>
                </a:extLst>
              </p:cNvPr>
              <p:cNvGraphicFramePr>
                <a:graphicFrameLocks noGrp="1"/>
              </p:cNvGraphicFramePr>
              <p:nvPr>
                <p:extLst>
                  <p:ext uri="{D42A27DB-BD31-4B8C-83A1-F6EECF244321}">
                    <p14:modId xmlns:p14="http://schemas.microsoft.com/office/powerpoint/2010/main" val="2108620494"/>
                  </p:ext>
                </p:extLst>
              </p:nvPr>
            </p:nvGraphicFramePr>
            <p:xfrm>
              <a:off x="5986130" y="4229100"/>
              <a:ext cx="9804400" cy="38100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5" name="Add-in 4" title="Breaktime">
                <a:extLst>
                  <a:ext uri="{FF2B5EF4-FFF2-40B4-BE49-F238E27FC236}">
                    <a16:creationId xmlns:a16="http://schemas.microsoft.com/office/drawing/2014/main" id="{836BC707-9937-78B5-605B-EB757213B90D}"/>
                  </a:ext>
                </a:extLst>
              </p:cNvPr>
              <p:cNvPicPr>
                <a:picLocks noGrp="1" noRot="1" noChangeAspect="1" noMove="1" noResize="1" noEditPoints="1" noAdjustHandles="1" noChangeArrowheads="1" noChangeShapeType="1"/>
              </p:cNvPicPr>
              <p:nvPr/>
            </p:nvPicPr>
            <p:blipFill>
              <a:blip r:embed="rId4"/>
              <a:stretch>
                <a:fillRect/>
              </a:stretch>
            </p:blipFill>
            <p:spPr>
              <a:xfrm>
                <a:off x="5986130" y="4229100"/>
                <a:ext cx="9804400" cy="3810000"/>
              </a:xfrm>
              <a:prstGeom prst="rect">
                <a:avLst/>
              </a:prstGeom>
            </p:spPr>
          </p:pic>
        </mc:Fallback>
      </mc:AlternateContent>
      <p:sp>
        <p:nvSpPr>
          <p:cNvPr id="4" name="Rounded Rectangle 3">
            <a:extLst>
              <a:ext uri="{FF2B5EF4-FFF2-40B4-BE49-F238E27FC236}">
                <a16:creationId xmlns:a16="http://schemas.microsoft.com/office/drawing/2014/main" id="{0E14F0BF-4413-979A-6A77-37E012F4FF9A}"/>
              </a:ext>
            </a:extLst>
          </p:cNvPr>
          <p:cNvSpPr/>
          <p:nvPr/>
        </p:nvSpPr>
        <p:spPr>
          <a:xfrm>
            <a:off x="4876800" y="986020"/>
            <a:ext cx="8686800" cy="2476122"/>
          </a:xfrm>
          <a:prstGeom prst="roundRect">
            <a:avLst/>
          </a:prstGeom>
          <a:solidFill>
            <a:srgbClr val="FCD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27" name="TextBox 26">
            <a:extLst>
              <a:ext uri="{FF2B5EF4-FFF2-40B4-BE49-F238E27FC236}">
                <a16:creationId xmlns:a16="http://schemas.microsoft.com/office/drawing/2014/main" id="{2F36445D-6A47-0C90-1CB8-8A4D9208EE83}"/>
              </a:ext>
            </a:extLst>
          </p:cNvPr>
          <p:cNvSpPr txBox="1"/>
          <p:nvPr/>
        </p:nvSpPr>
        <p:spPr>
          <a:xfrm>
            <a:off x="5346699" y="1275148"/>
            <a:ext cx="7747001" cy="1940596"/>
          </a:xfrm>
          <a:prstGeom prst="rect">
            <a:avLst/>
          </a:prstGeom>
        </p:spPr>
        <p:txBody>
          <a:bodyPr wrap="square" lIns="0" tIns="0" rIns="0" bIns="0" rtlCol="0" anchor="t">
            <a:spAutoFit/>
          </a:bodyPr>
          <a:lstStyle/>
          <a:p>
            <a:pPr algn="ctr">
              <a:lnSpc>
                <a:spcPts val="7807"/>
              </a:lnSpc>
              <a:spcBef>
                <a:spcPct val="0"/>
              </a:spcBef>
            </a:pPr>
            <a:r>
              <a:rPr lang="en-US" sz="6000" b="1" dirty="0">
                <a:solidFill>
                  <a:srgbClr val="404040"/>
                </a:solidFill>
                <a:latin typeface="Montserrat" pitchFamily="2" charset="77"/>
              </a:rPr>
              <a:t>LUNCH BREAK </a:t>
            </a:r>
          </a:p>
          <a:p>
            <a:pPr algn="ctr">
              <a:lnSpc>
                <a:spcPts val="7807"/>
              </a:lnSpc>
              <a:spcBef>
                <a:spcPct val="0"/>
              </a:spcBef>
            </a:pPr>
            <a:r>
              <a:rPr lang="en-US" sz="6000" b="1" dirty="0">
                <a:solidFill>
                  <a:srgbClr val="404040"/>
                </a:solidFill>
                <a:latin typeface="Montserrat" pitchFamily="2" charset="77"/>
              </a:rPr>
              <a:t>IN OUR JOURNEY</a:t>
            </a:r>
          </a:p>
        </p:txBody>
      </p:sp>
      <p:sp>
        <p:nvSpPr>
          <p:cNvPr id="28" name="TextBox 27">
            <a:extLst>
              <a:ext uri="{FF2B5EF4-FFF2-40B4-BE49-F238E27FC236}">
                <a16:creationId xmlns:a16="http://schemas.microsoft.com/office/drawing/2014/main" id="{40AC6CFC-CB27-ED9E-5F3C-168A9D93B0E9}"/>
              </a:ext>
            </a:extLst>
          </p:cNvPr>
          <p:cNvSpPr txBox="1"/>
          <p:nvPr/>
        </p:nvSpPr>
        <p:spPr>
          <a:xfrm>
            <a:off x="3180522" y="357809"/>
            <a:ext cx="184731" cy="369332"/>
          </a:xfrm>
          <a:prstGeom prst="rect">
            <a:avLst/>
          </a:prstGeom>
          <a:noFill/>
        </p:spPr>
        <p:txBody>
          <a:bodyPr wrap="none" rtlCol="0">
            <a:spAutoFit/>
          </a:bodyPr>
          <a:lstStyle/>
          <a:p>
            <a:endParaRPr lang="en-DK" dirty="0"/>
          </a:p>
        </p:txBody>
      </p:sp>
      <p:pic>
        <p:nvPicPr>
          <p:cNvPr id="29" name="Graphic 28" descr="Sailboat with solid fill">
            <a:extLst>
              <a:ext uri="{FF2B5EF4-FFF2-40B4-BE49-F238E27FC236}">
                <a16:creationId xmlns:a16="http://schemas.microsoft.com/office/drawing/2014/main" id="{097C06D0-BF51-8BE4-9304-F04CDACE509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09353">
            <a:off x="164460" y="6569635"/>
            <a:ext cx="3624239" cy="3624239"/>
          </a:xfrm>
          <a:prstGeom prst="rect">
            <a:avLst/>
          </a:prstGeom>
        </p:spPr>
      </p:pic>
      <p:grpSp>
        <p:nvGrpSpPr>
          <p:cNvPr id="30" name="Group 29">
            <a:extLst>
              <a:ext uri="{FF2B5EF4-FFF2-40B4-BE49-F238E27FC236}">
                <a16:creationId xmlns:a16="http://schemas.microsoft.com/office/drawing/2014/main" id="{2E297D74-D6EE-F0AC-07EC-F6D3D9F315B9}"/>
              </a:ext>
            </a:extLst>
          </p:cNvPr>
          <p:cNvGrpSpPr/>
          <p:nvPr/>
        </p:nvGrpSpPr>
        <p:grpSpPr>
          <a:xfrm>
            <a:off x="-152400" y="8953500"/>
            <a:ext cx="18592800" cy="1524000"/>
            <a:chOff x="-152400" y="8953500"/>
            <a:chExt cx="18592800" cy="1524000"/>
          </a:xfrm>
        </p:grpSpPr>
        <p:grpSp>
          <p:nvGrpSpPr>
            <p:cNvPr id="31" name="Group 30">
              <a:extLst>
                <a:ext uri="{FF2B5EF4-FFF2-40B4-BE49-F238E27FC236}">
                  <a16:creationId xmlns:a16="http://schemas.microsoft.com/office/drawing/2014/main" id="{E7DC3945-34A5-A068-BA92-477A63353CEF}"/>
                </a:ext>
              </a:extLst>
            </p:cNvPr>
            <p:cNvGrpSpPr/>
            <p:nvPr/>
          </p:nvGrpSpPr>
          <p:grpSpPr>
            <a:xfrm>
              <a:off x="-152400" y="8953500"/>
              <a:ext cx="3962400" cy="1524000"/>
              <a:chOff x="-152400" y="8953500"/>
              <a:chExt cx="3962400" cy="1524000"/>
            </a:xfrm>
          </p:grpSpPr>
          <p:pic>
            <p:nvPicPr>
              <p:cNvPr id="49" name="Graphic 48" descr="Wave with solid fill">
                <a:extLst>
                  <a:ext uri="{FF2B5EF4-FFF2-40B4-BE49-F238E27FC236}">
                    <a16:creationId xmlns:a16="http://schemas.microsoft.com/office/drawing/2014/main" id="{09E633E2-61A3-0A68-B980-2EAEACBEF9E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0" name="Graphic 49" descr="Wave with solid fill">
                <a:extLst>
                  <a:ext uri="{FF2B5EF4-FFF2-40B4-BE49-F238E27FC236}">
                    <a16:creationId xmlns:a16="http://schemas.microsoft.com/office/drawing/2014/main" id="{6990AE3C-C244-4C4C-676A-3651B49B560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1" name="Graphic 50" descr="Wave with solid fill">
                <a:extLst>
                  <a:ext uri="{FF2B5EF4-FFF2-40B4-BE49-F238E27FC236}">
                    <a16:creationId xmlns:a16="http://schemas.microsoft.com/office/drawing/2014/main" id="{2527B4FD-87AE-64D7-80AE-ADB62AB82F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610F47D3-9A84-91A8-AE54-211802745771}"/>
                </a:ext>
              </a:extLst>
            </p:cNvPr>
            <p:cNvGrpSpPr/>
            <p:nvPr/>
          </p:nvGrpSpPr>
          <p:grpSpPr>
            <a:xfrm>
              <a:off x="3505200" y="8953500"/>
              <a:ext cx="3962400" cy="1524000"/>
              <a:chOff x="-152400" y="8953500"/>
              <a:chExt cx="3962400" cy="1524000"/>
            </a:xfrm>
          </p:grpSpPr>
          <p:pic>
            <p:nvPicPr>
              <p:cNvPr id="46" name="Graphic 45" descr="Wave with solid fill">
                <a:extLst>
                  <a:ext uri="{FF2B5EF4-FFF2-40B4-BE49-F238E27FC236}">
                    <a16:creationId xmlns:a16="http://schemas.microsoft.com/office/drawing/2014/main" id="{2E9AF98E-CEFB-6291-AD44-822C17F3A1D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7" name="Graphic 46" descr="Wave with solid fill">
                <a:extLst>
                  <a:ext uri="{FF2B5EF4-FFF2-40B4-BE49-F238E27FC236}">
                    <a16:creationId xmlns:a16="http://schemas.microsoft.com/office/drawing/2014/main" id="{E9F0F1E3-95EA-AEF8-62A7-CA33ACE7DE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8" name="Graphic 47" descr="Wave with solid fill">
                <a:extLst>
                  <a:ext uri="{FF2B5EF4-FFF2-40B4-BE49-F238E27FC236}">
                    <a16:creationId xmlns:a16="http://schemas.microsoft.com/office/drawing/2014/main" id="{26B723B9-01E6-284D-D29A-B9B54DB8291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3" name="Group 32">
              <a:extLst>
                <a:ext uri="{FF2B5EF4-FFF2-40B4-BE49-F238E27FC236}">
                  <a16:creationId xmlns:a16="http://schemas.microsoft.com/office/drawing/2014/main" id="{7343E2A9-3867-2E22-FC54-D0B2710133ED}"/>
                </a:ext>
              </a:extLst>
            </p:cNvPr>
            <p:cNvGrpSpPr/>
            <p:nvPr/>
          </p:nvGrpSpPr>
          <p:grpSpPr>
            <a:xfrm>
              <a:off x="7162800" y="8953500"/>
              <a:ext cx="3962400" cy="1524000"/>
              <a:chOff x="-152400" y="8953500"/>
              <a:chExt cx="3962400" cy="1524000"/>
            </a:xfrm>
          </p:grpSpPr>
          <p:pic>
            <p:nvPicPr>
              <p:cNvPr id="43" name="Graphic 42" descr="Wave with solid fill">
                <a:extLst>
                  <a:ext uri="{FF2B5EF4-FFF2-40B4-BE49-F238E27FC236}">
                    <a16:creationId xmlns:a16="http://schemas.microsoft.com/office/drawing/2014/main" id="{FA0A45FD-893C-9C2B-3F8D-7C5D207A54C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4" name="Graphic 43" descr="Wave with solid fill">
                <a:extLst>
                  <a:ext uri="{FF2B5EF4-FFF2-40B4-BE49-F238E27FC236}">
                    <a16:creationId xmlns:a16="http://schemas.microsoft.com/office/drawing/2014/main" id="{7C50268B-9566-737B-93A3-154C7F02C98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5" name="Graphic 44" descr="Wave with solid fill">
                <a:extLst>
                  <a:ext uri="{FF2B5EF4-FFF2-40B4-BE49-F238E27FC236}">
                    <a16:creationId xmlns:a16="http://schemas.microsoft.com/office/drawing/2014/main" id="{2EFD9F6F-50AF-869F-035F-ACB25B99E0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4" name="Group 33">
              <a:extLst>
                <a:ext uri="{FF2B5EF4-FFF2-40B4-BE49-F238E27FC236}">
                  <a16:creationId xmlns:a16="http://schemas.microsoft.com/office/drawing/2014/main" id="{ED82AC2E-2C8B-2ECC-82A4-8810DE33225C}"/>
                </a:ext>
              </a:extLst>
            </p:cNvPr>
            <p:cNvGrpSpPr/>
            <p:nvPr/>
          </p:nvGrpSpPr>
          <p:grpSpPr>
            <a:xfrm>
              <a:off x="10820400" y="8953500"/>
              <a:ext cx="3962400" cy="1524000"/>
              <a:chOff x="-152400" y="8953500"/>
              <a:chExt cx="3962400" cy="1524000"/>
            </a:xfrm>
          </p:grpSpPr>
          <p:pic>
            <p:nvPicPr>
              <p:cNvPr id="39" name="Graphic 38" descr="Wave with solid fill">
                <a:extLst>
                  <a:ext uri="{FF2B5EF4-FFF2-40B4-BE49-F238E27FC236}">
                    <a16:creationId xmlns:a16="http://schemas.microsoft.com/office/drawing/2014/main" id="{DC0A4F51-13BF-7AF5-142F-A4F1933FA0F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0" name="Graphic 39" descr="Wave with solid fill">
                <a:extLst>
                  <a:ext uri="{FF2B5EF4-FFF2-40B4-BE49-F238E27FC236}">
                    <a16:creationId xmlns:a16="http://schemas.microsoft.com/office/drawing/2014/main" id="{AC2DC900-A6A7-EF9C-9188-CAF6ED8881A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2" name="Graphic 41" descr="Wave with solid fill">
                <a:extLst>
                  <a:ext uri="{FF2B5EF4-FFF2-40B4-BE49-F238E27FC236}">
                    <a16:creationId xmlns:a16="http://schemas.microsoft.com/office/drawing/2014/main" id="{BB05BA10-D324-07FF-1FF7-55371CB23D2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5" name="Group 34">
              <a:extLst>
                <a:ext uri="{FF2B5EF4-FFF2-40B4-BE49-F238E27FC236}">
                  <a16:creationId xmlns:a16="http://schemas.microsoft.com/office/drawing/2014/main" id="{B2A3F2F7-D4E6-C7D2-558F-C2F7F2F2279E}"/>
                </a:ext>
              </a:extLst>
            </p:cNvPr>
            <p:cNvGrpSpPr/>
            <p:nvPr/>
          </p:nvGrpSpPr>
          <p:grpSpPr>
            <a:xfrm>
              <a:off x="14478000" y="8953500"/>
              <a:ext cx="3962400" cy="1524000"/>
              <a:chOff x="-152400" y="8953500"/>
              <a:chExt cx="3962400" cy="1524000"/>
            </a:xfrm>
          </p:grpSpPr>
          <p:pic>
            <p:nvPicPr>
              <p:cNvPr id="36" name="Graphic 35" descr="Wave with solid fill">
                <a:extLst>
                  <a:ext uri="{FF2B5EF4-FFF2-40B4-BE49-F238E27FC236}">
                    <a16:creationId xmlns:a16="http://schemas.microsoft.com/office/drawing/2014/main" id="{F6A1C610-5CAC-636E-2994-4BC80B6E25D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37" name="Graphic 36" descr="Wave with solid fill">
                <a:extLst>
                  <a:ext uri="{FF2B5EF4-FFF2-40B4-BE49-F238E27FC236}">
                    <a16:creationId xmlns:a16="http://schemas.microsoft.com/office/drawing/2014/main" id="{CCDA47A1-9550-80FD-CD1C-F3EC5302200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38" name="Graphic 37" descr="Wave with solid fill">
                <a:extLst>
                  <a:ext uri="{FF2B5EF4-FFF2-40B4-BE49-F238E27FC236}">
                    <a16:creationId xmlns:a16="http://schemas.microsoft.com/office/drawing/2014/main" id="{9D75A349-AFA6-1F9F-020B-8033E0C6DF5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spTree>
    <p:extLst>
      <p:ext uri="{BB962C8B-B14F-4D97-AF65-F5344CB8AC3E}">
        <p14:creationId xmlns:p14="http://schemas.microsoft.com/office/powerpoint/2010/main" val="2666509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6" name="Freeform 6"/>
          <p:cNvSpPr/>
          <p:nvPr/>
        </p:nvSpPr>
        <p:spPr>
          <a:xfrm>
            <a:off x="1790409" y="2515427"/>
            <a:ext cx="4229391" cy="6309548"/>
          </a:xfrm>
          <a:custGeom>
            <a:avLst/>
            <a:gdLst/>
            <a:ahLst/>
            <a:cxnLst/>
            <a:rect l="l" t="t" r="r" b="b"/>
            <a:pathLst>
              <a:path w="4488436" h="6736864">
                <a:moveTo>
                  <a:pt x="0" y="0"/>
                </a:moveTo>
                <a:lnTo>
                  <a:pt x="4488436" y="0"/>
                </a:lnTo>
                <a:lnTo>
                  <a:pt x="4488436" y="6736864"/>
                </a:lnTo>
                <a:lnTo>
                  <a:pt x="0" y="6736864"/>
                </a:lnTo>
                <a:lnTo>
                  <a:pt x="0" y="0"/>
                </a:lnTo>
                <a:close/>
              </a:path>
            </a:pathLst>
          </a:custGeom>
          <a:blipFill>
            <a:blip r:embed="rId3"/>
            <a:stretch>
              <a:fillRect/>
            </a:stretch>
          </a:blipFill>
        </p:spPr>
        <p:txBody>
          <a:bodyPr/>
          <a:lstStyle/>
          <a:p>
            <a:endParaRPr lang="en-DK"/>
          </a:p>
        </p:txBody>
      </p:sp>
      <p:sp>
        <p:nvSpPr>
          <p:cNvPr id="7" name="TextBox 7"/>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
        <p:nvSpPr>
          <p:cNvPr id="8" name="TextBox 8"/>
          <p:cNvSpPr txBox="1"/>
          <p:nvPr/>
        </p:nvSpPr>
        <p:spPr>
          <a:xfrm>
            <a:off x="6934200" y="2410653"/>
            <a:ext cx="9689212" cy="6292364"/>
          </a:xfrm>
          <a:prstGeom prst="rect">
            <a:avLst/>
          </a:prstGeom>
        </p:spPr>
        <p:txBody>
          <a:bodyPr lIns="0" tIns="0" rIns="0" bIns="0" rtlCol="0" anchor="t">
            <a:spAutoFit/>
          </a:bodyPr>
          <a:lstStyle/>
          <a:p>
            <a:pPr>
              <a:lnSpc>
                <a:spcPts val="4480"/>
              </a:lnSpc>
            </a:pPr>
            <a:r>
              <a:rPr lang="en-US" sz="2800" dirty="0">
                <a:solidFill>
                  <a:srgbClr val="404040"/>
                </a:solidFill>
                <a:latin typeface="Montserrat"/>
              </a:rPr>
              <a:t>Consider a collection of wine bottles as an example. We have measured 13 different features such as alcohol content, color, </a:t>
            </a:r>
            <a:r>
              <a:rPr lang="en-US" sz="2800" dirty="0" err="1">
                <a:solidFill>
                  <a:srgbClr val="404040"/>
                </a:solidFill>
                <a:latin typeface="Montserrat"/>
              </a:rPr>
              <a:t>alcalinity</a:t>
            </a:r>
            <a:r>
              <a:rPr lang="en-US" sz="2800" dirty="0">
                <a:solidFill>
                  <a:srgbClr val="404040"/>
                </a:solidFill>
                <a:latin typeface="Montserrat"/>
              </a:rPr>
              <a:t>, and flavonoids.</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PCA lets us derive a set of new dimensions that best allow us to predict, or reconstruct, all the original wine features while being much lower dimensional. </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These derived properties are the </a:t>
            </a:r>
            <a:r>
              <a:rPr lang="en-US" sz="2800" b="1" dirty="0">
                <a:solidFill>
                  <a:srgbClr val="404040"/>
                </a:solidFill>
                <a:latin typeface="Montserrat" pitchFamily="2" charset="77"/>
              </a:rPr>
              <a:t>principal components</a:t>
            </a:r>
            <a:r>
              <a:rPr lang="en-US" sz="2800" dirty="0">
                <a:solidFill>
                  <a:srgbClr val="404040"/>
                </a:solidFill>
                <a:latin typeface="Montserrat" pitchFamily="2" charset="77"/>
              </a:rPr>
              <a:t> and they will help us understand the structure of our data.</a:t>
            </a:r>
          </a:p>
        </p:txBody>
      </p:sp>
      <p:pic>
        <p:nvPicPr>
          <p:cNvPr id="9" name="Picture 8" descr="A blue and black logo&#10;&#10;Description automatically generated">
            <a:extLst>
              <a:ext uri="{FF2B5EF4-FFF2-40B4-BE49-F238E27FC236}">
                <a16:creationId xmlns:a16="http://schemas.microsoft.com/office/drawing/2014/main" id="{70E3BBFC-6A74-2C8F-E55A-61DD1F2C765E}"/>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grpSp>
        <p:nvGrpSpPr>
          <p:cNvPr id="10" name="Group 3">
            <a:extLst>
              <a:ext uri="{FF2B5EF4-FFF2-40B4-BE49-F238E27FC236}">
                <a16:creationId xmlns:a16="http://schemas.microsoft.com/office/drawing/2014/main" id="{54D76797-1572-7170-988D-A69D0EE6C592}"/>
              </a:ext>
            </a:extLst>
          </p:cNvPr>
          <p:cNvGrpSpPr/>
          <p:nvPr/>
        </p:nvGrpSpPr>
        <p:grpSpPr>
          <a:xfrm>
            <a:off x="0" y="1"/>
            <a:ext cx="939346" cy="10287000"/>
            <a:chOff x="0" y="0"/>
            <a:chExt cx="220314" cy="2861297"/>
          </a:xfrm>
        </p:grpSpPr>
        <p:sp>
          <p:nvSpPr>
            <p:cNvPr id="11" name="Freeform 4">
              <a:extLst>
                <a:ext uri="{FF2B5EF4-FFF2-40B4-BE49-F238E27FC236}">
                  <a16:creationId xmlns:a16="http://schemas.microsoft.com/office/drawing/2014/main" id="{B8E4DD7C-EEDD-6893-BEC2-13F69D96A007}"/>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5">
              <a:extLst>
                <a:ext uri="{FF2B5EF4-FFF2-40B4-BE49-F238E27FC236}">
                  <a16:creationId xmlns:a16="http://schemas.microsoft.com/office/drawing/2014/main" id="{A3B88704-2654-1DFF-1BF5-E3E87228DD5C}"/>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748992" y="2229106"/>
            <a:ext cx="15698364" cy="538737"/>
          </a:xfrm>
          <a:prstGeom prst="rect">
            <a:avLst/>
          </a:prstGeom>
        </p:spPr>
        <p:txBody>
          <a:bodyPr lIns="0" tIns="0" rIns="0" bIns="0" rtlCol="0" anchor="t">
            <a:spAutoFit/>
          </a:bodyPr>
          <a:lstStyle/>
          <a:p>
            <a:pPr>
              <a:lnSpc>
                <a:spcPts val="4480"/>
              </a:lnSpc>
            </a:pPr>
            <a:r>
              <a:rPr lang="en-US" sz="2800" dirty="0">
                <a:solidFill>
                  <a:srgbClr val="404040"/>
                </a:solidFill>
                <a:latin typeface="Montserrat" pitchFamily="2" charset="77"/>
              </a:rPr>
              <a:t>We can now plot all wine bottles in our data by the values of their first two PCs:</a:t>
            </a:r>
          </a:p>
        </p:txBody>
      </p:sp>
      <p:sp>
        <p:nvSpPr>
          <p:cNvPr id="9" name="TextBox 9"/>
          <p:cNvSpPr txBox="1"/>
          <p:nvPr/>
        </p:nvSpPr>
        <p:spPr>
          <a:xfrm>
            <a:off x="11277600" y="3486214"/>
            <a:ext cx="6169756" cy="6292300"/>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Each dot is one wine bottle. </a:t>
            </a:r>
          </a:p>
          <a:p>
            <a:pPr marL="457200" indent="-457200">
              <a:lnSpc>
                <a:spcPts val="4480"/>
              </a:lnSpc>
              <a:buFont typeface="Arial" panose="020B0604020202020204" pitchFamily="34" charset="0"/>
              <a:buChar char="•"/>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If two wines are close in their PC1 and PC2 value, they are similar also in their original features. </a:t>
            </a:r>
          </a:p>
          <a:p>
            <a:pPr marL="457200" indent="-457200">
              <a:lnSpc>
                <a:spcPts val="4480"/>
              </a:lnSpc>
              <a:buFont typeface="Arial" panose="020B0604020202020204" pitchFamily="34" charset="0"/>
              <a:buChar char="•"/>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This helps us to visually understand the structure of our data (we cannot plot in 13 dimensions!).</a:t>
            </a:r>
          </a:p>
        </p:txBody>
      </p:sp>
      <p:pic>
        <p:nvPicPr>
          <p:cNvPr id="11" name="Picture 10">
            <a:extLst>
              <a:ext uri="{FF2B5EF4-FFF2-40B4-BE49-F238E27FC236}">
                <a16:creationId xmlns:a16="http://schemas.microsoft.com/office/drawing/2014/main" id="{1E96F0D2-70AA-AB47-B62C-134C7A4F3A6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48992" y="3216922"/>
            <a:ext cx="8545630" cy="6498578"/>
          </a:xfrm>
          <a:prstGeom prst="rect">
            <a:avLst/>
          </a:prstGeom>
        </p:spPr>
      </p:pic>
      <p:sp>
        <p:nvSpPr>
          <p:cNvPr id="6" name="TextBox 7">
            <a:extLst>
              <a:ext uri="{FF2B5EF4-FFF2-40B4-BE49-F238E27FC236}">
                <a16:creationId xmlns:a16="http://schemas.microsoft.com/office/drawing/2014/main" id="{8470F89A-93EB-EBA2-3A43-4F35D951A297}"/>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grpSp>
        <p:nvGrpSpPr>
          <p:cNvPr id="10" name="Group 3">
            <a:extLst>
              <a:ext uri="{FF2B5EF4-FFF2-40B4-BE49-F238E27FC236}">
                <a16:creationId xmlns:a16="http://schemas.microsoft.com/office/drawing/2014/main" id="{1ED110E1-1D51-BBFE-1BBB-0DCF54E6D9F4}"/>
              </a:ext>
            </a:extLst>
          </p:cNvPr>
          <p:cNvGrpSpPr/>
          <p:nvPr/>
        </p:nvGrpSpPr>
        <p:grpSpPr>
          <a:xfrm>
            <a:off x="0" y="1"/>
            <a:ext cx="939346" cy="10287000"/>
            <a:chOff x="0" y="0"/>
            <a:chExt cx="220314" cy="2861297"/>
          </a:xfrm>
        </p:grpSpPr>
        <p:sp>
          <p:nvSpPr>
            <p:cNvPr id="12" name="Freeform 4">
              <a:extLst>
                <a:ext uri="{FF2B5EF4-FFF2-40B4-BE49-F238E27FC236}">
                  <a16:creationId xmlns:a16="http://schemas.microsoft.com/office/drawing/2014/main" id="{9E196DB7-83FB-7CB5-753F-F962C5D5A651}"/>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3" name="TextBox 5">
              <a:extLst>
                <a:ext uri="{FF2B5EF4-FFF2-40B4-BE49-F238E27FC236}">
                  <a16:creationId xmlns:a16="http://schemas.microsoft.com/office/drawing/2014/main" id="{CF971F00-7055-3AAC-25A8-C13874E6195D}"/>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4" name="Picture 13" descr="A blue and black logo&#10;&#10;Description automatically generated">
            <a:extLst>
              <a:ext uri="{FF2B5EF4-FFF2-40B4-BE49-F238E27FC236}">
                <a16:creationId xmlns:a16="http://schemas.microsoft.com/office/drawing/2014/main" id="{1F651989-D404-37AC-53E8-EF07FABBA70B}"/>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8950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745455" y="2248629"/>
            <a:ext cx="15811500" cy="540084"/>
          </a:xfrm>
          <a:prstGeom prst="rect">
            <a:avLst/>
          </a:prstGeom>
        </p:spPr>
        <p:txBody>
          <a:bodyPr wrap="square" lIns="0" tIns="0" rIns="0" bIns="0" rtlCol="0" anchor="t">
            <a:spAutoFit/>
          </a:bodyPr>
          <a:lstStyle/>
          <a:p>
            <a:pPr>
              <a:lnSpc>
                <a:spcPts val="4480"/>
              </a:lnSpc>
            </a:pPr>
            <a:r>
              <a:rPr lang="en-US" sz="2800" dirty="0">
                <a:solidFill>
                  <a:srgbClr val="404040"/>
                </a:solidFill>
                <a:latin typeface="Now"/>
              </a:rPr>
              <a:t>If two wines are close in PC1 and PC2 value they are </a:t>
            </a:r>
            <a:r>
              <a:rPr lang="en-US" sz="2800" dirty="0">
                <a:solidFill>
                  <a:srgbClr val="404040"/>
                </a:solidFill>
                <a:latin typeface="Now Bold"/>
              </a:rPr>
              <a:t>similar also in their original features</a:t>
            </a:r>
            <a:r>
              <a:rPr lang="en-US" sz="2800" dirty="0">
                <a:solidFill>
                  <a:srgbClr val="404040"/>
                </a:solidFill>
                <a:latin typeface="Now"/>
              </a:rPr>
              <a:t>. </a:t>
            </a:r>
          </a:p>
        </p:txBody>
      </p:sp>
      <p:sp>
        <p:nvSpPr>
          <p:cNvPr id="9" name="TextBox 9"/>
          <p:cNvSpPr txBox="1"/>
          <p:nvPr/>
        </p:nvSpPr>
        <p:spPr>
          <a:xfrm>
            <a:off x="11991737" y="4073139"/>
            <a:ext cx="5762863" cy="4593502"/>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800" dirty="0">
                <a:solidFill>
                  <a:srgbClr val="404040"/>
                </a:solidFill>
                <a:latin typeface="Now"/>
              </a:rPr>
              <a:t>Color by wine type</a:t>
            </a:r>
          </a:p>
          <a:p>
            <a:pPr marL="457200" indent="-457200">
              <a:lnSpc>
                <a:spcPts val="4480"/>
              </a:lnSpc>
              <a:buFont typeface="Arial" panose="020B0604020202020204" pitchFamily="34" charset="0"/>
              <a:buChar char="•"/>
            </a:pPr>
            <a:endParaRPr lang="en-US" sz="2800" dirty="0">
              <a:solidFill>
                <a:srgbClr val="404040"/>
              </a:solidFill>
              <a:latin typeface="Now"/>
            </a:endParaRPr>
          </a:p>
          <a:p>
            <a:pPr marL="457200" indent="-457200">
              <a:lnSpc>
                <a:spcPts val="4480"/>
              </a:lnSpc>
              <a:buFont typeface="Arial" panose="020B0604020202020204" pitchFamily="34" charset="0"/>
              <a:buChar char="•"/>
            </a:pPr>
            <a:r>
              <a:rPr lang="en-US" sz="2800" dirty="0">
                <a:solidFill>
                  <a:srgbClr val="404040"/>
                </a:solidFill>
                <a:latin typeface="Now"/>
              </a:rPr>
              <a:t>Types of wine cluster together</a:t>
            </a:r>
          </a:p>
          <a:p>
            <a:pPr marL="457200" indent="-457200">
              <a:lnSpc>
                <a:spcPts val="4480"/>
              </a:lnSpc>
              <a:buFont typeface="Arial" panose="020B0604020202020204" pitchFamily="34" charset="0"/>
              <a:buChar char="•"/>
            </a:pPr>
            <a:endParaRPr lang="en-US" sz="2800" dirty="0">
              <a:solidFill>
                <a:srgbClr val="404040"/>
              </a:solidFill>
              <a:latin typeface="Now"/>
            </a:endParaRPr>
          </a:p>
          <a:p>
            <a:pPr marL="457200" indent="-457200">
              <a:lnSpc>
                <a:spcPts val="4480"/>
              </a:lnSpc>
              <a:buFont typeface="Arial" panose="020B0604020202020204" pitchFamily="34" charset="0"/>
              <a:buChar char="•"/>
            </a:pPr>
            <a:r>
              <a:rPr lang="en-US" sz="2800" dirty="0">
                <a:solidFill>
                  <a:srgbClr val="404040"/>
                </a:solidFill>
                <a:latin typeface="Now"/>
              </a:rPr>
              <a:t>Most Barbera wines are similar to other Barbera wines even in only 2 dimensions.  </a:t>
            </a:r>
          </a:p>
          <a:p>
            <a:pPr>
              <a:lnSpc>
                <a:spcPts val="4480"/>
              </a:lnSpc>
            </a:pPr>
            <a:endParaRPr lang="en-US" sz="3200" dirty="0">
              <a:solidFill>
                <a:srgbClr val="404040"/>
              </a:solidFill>
              <a:latin typeface="Now"/>
            </a:endParaRPr>
          </a:p>
        </p:txBody>
      </p:sp>
      <p:pic>
        <p:nvPicPr>
          <p:cNvPr id="11" name="Picture 10">
            <a:extLst>
              <a:ext uri="{FF2B5EF4-FFF2-40B4-BE49-F238E27FC236}">
                <a16:creationId xmlns:a16="http://schemas.microsoft.com/office/drawing/2014/main" id="{004F98EB-51F3-E647-27C8-DB4F528BBB7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45455" y="3275330"/>
            <a:ext cx="9747867" cy="6189121"/>
          </a:xfrm>
          <a:prstGeom prst="rect">
            <a:avLst/>
          </a:prstGeom>
        </p:spPr>
      </p:pic>
      <p:grpSp>
        <p:nvGrpSpPr>
          <p:cNvPr id="6" name="Group 3">
            <a:extLst>
              <a:ext uri="{FF2B5EF4-FFF2-40B4-BE49-F238E27FC236}">
                <a16:creationId xmlns:a16="http://schemas.microsoft.com/office/drawing/2014/main" id="{427055D9-49E8-9080-F9EF-48A3447EBC92}"/>
              </a:ext>
            </a:extLst>
          </p:cNvPr>
          <p:cNvGrpSpPr/>
          <p:nvPr/>
        </p:nvGrpSpPr>
        <p:grpSpPr>
          <a:xfrm>
            <a:off x="0" y="1"/>
            <a:ext cx="939346" cy="10287000"/>
            <a:chOff x="0" y="0"/>
            <a:chExt cx="220314" cy="2861297"/>
          </a:xfrm>
        </p:grpSpPr>
        <p:sp>
          <p:nvSpPr>
            <p:cNvPr id="10" name="Freeform 4">
              <a:extLst>
                <a:ext uri="{FF2B5EF4-FFF2-40B4-BE49-F238E27FC236}">
                  <a16:creationId xmlns:a16="http://schemas.microsoft.com/office/drawing/2014/main" id="{AB3670B3-81FC-CC04-0B30-3B2C01D547E5}"/>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5">
              <a:extLst>
                <a:ext uri="{FF2B5EF4-FFF2-40B4-BE49-F238E27FC236}">
                  <a16:creationId xmlns:a16="http://schemas.microsoft.com/office/drawing/2014/main" id="{BE737ECA-FDD1-CFA5-4F8E-06FC8215B5E2}"/>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4" name="Picture 13" descr="A blue and black logo&#10;&#10;Description automatically generated">
            <a:extLst>
              <a:ext uri="{FF2B5EF4-FFF2-40B4-BE49-F238E27FC236}">
                <a16:creationId xmlns:a16="http://schemas.microsoft.com/office/drawing/2014/main" id="{5D297BD4-1129-2961-B266-7244B0340BDD}"/>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5" name="TextBox 7">
            <a:extLst>
              <a:ext uri="{FF2B5EF4-FFF2-40B4-BE49-F238E27FC236}">
                <a16:creationId xmlns:a16="http://schemas.microsoft.com/office/drawing/2014/main" id="{485348BA-7AEF-4F4F-D088-A01901CC055D}"/>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9" name="TextBox 9"/>
          <p:cNvSpPr txBox="1"/>
          <p:nvPr/>
        </p:nvSpPr>
        <p:spPr>
          <a:xfrm>
            <a:off x="12299431" y="3792197"/>
            <a:ext cx="4952999" cy="5155386"/>
          </a:xfrm>
          <a:prstGeom prst="rect">
            <a:avLst/>
          </a:prstGeom>
        </p:spPr>
        <p:txBody>
          <a:bodyPr wrap="square" lIns="0" tIns="0" rIns="0" bIns="0" rtlCol="0" anchor="t">
            <a:spAutoFit/>
          </a:bodyPr>
          <a:lstStyle/>
          <a:p>
            <a:pPr>
              <a:lnSpc>
                <a:spcPts val="4480"/>
              </a:lnSpc>
            </a:pPr>
            <a:r>
              <a:rPr lang="en-US" sz="2800" dirty="0">
                <a:solidFill>
                  <a:srgbClr val="404040"/>
                </a:solidFill>
                <a:latin typeface="Now"/>
              </a:rPr>
              <a:t>If two clusters are well separated in the PCA that means there is a combination of original features that </a:t>
            </a:r>
            <a:r>
              <a:rPr lang="en-US" sz="2800" b="1" dirty="0">
                <a:solidFill>
                  <a:srgbClr val="404040"/>
                </a:solidFill>
                <a:latin typeface="Now"/>
              </a:rPr>
              <a:t>explains</a:t>
            </a:r>
            <a:r>
              <a:rPr lang="en-US" sz="2800" dirty="0">
                <a:solidFill>
                  <a:srgbClr val="404040"/>
                </a:solidFill>
                <a:latin typeface="Now"/>
              </a:rPr>
              <a:t> which cluster a data point belongs to and we can use this to predict the cluster for new data points.</a:t>
            </a:r>
          </a:p>
        </p:txBody>
      </p:sp>
      <p:grpSp>
        <p:nvGrpSpPr>
          <p:cNvPr id="6" name="Group 3">
            <a:extLst>
              <a:ext uri="{FF2B5EF4-FFF2-40B4-BE49-F238E27FC236}">
                <a16:creationId xmlns:a16="http://schemas.microsoft.com/office/drawing/2014/main" id="{7018BFAD-D2FF-DE8A-EFC1-F08F425EAA99}"/>
              </a:ext>
            </a:extLst>
          </p:cNvPr>
          <p:cNvGrpSpPr/>
          <p:nvPr/>
        </p:nvGrpSpPr>
        <p:grpSpPr>
          <a:xfrm>
            <a:off x="0" y="1"/>
            <a:ext cx="939346" cy="10287000"/>
            <a:chOff x="0" y="0"/>
            <a:chExt cx="220314" cy="2861297"/>
          </a:xfrm>
        </p:grpSpPr>
        <p:sp>
          <p:nvSpPr>
            <p:cNvPr id="10" name="Freeform 4">
              <a:extLst>
                <a:ext uri="{FF2B5EF4-FFF2-40B4-BE49-F238E27FC236}">
                  <a16:creationId xmlns:a16="http://schemas.microsoft.com/office/drawing/2014/main" id="{1A477503-DA2B-505B-142A-1F03EB11CEA1}"/>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5">
              <a:extLst>
                <a:ext uri="{FF2B5EF4-FFF2-40B4-BE49-F238E27FC236}">
                  <a16:creationId xmlns:a16="http://schemas.microsoft.com/office/drawing/2014/main" id="{E9928276-CC3D-7122-3C38-7AC9046AB9C2}"/>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3" name="Picture 12" descr="A blue and black logo&#10;&#10;Description automatically generated">
            <a:extLst>
              <a:ext uri="{FF2B5EF4-FFF2-40B4-BE49-F238E27FC236}">
                <a16:creationId xmlns:a16="http://schemas.microsoft.com/office/drawing/2014/main" id="{7B252ED3-EF67-0A9F-F337-7630520A8737}"/>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14" name="Picture 13">
            <a:extLst>
              <a:ext uri="{FF2B5EF4-FFF2-40B4-BE49-F238E27FC236}">
                <a16:creationId xmlns:a16="http://schemas.microsoft.com/office/drawing/2014/main" id="{444B52AA-C3FF-0FBE-F1A5-D096EF069292}"/>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1745455" y="3275330"/>
            <a:ext cx="9747867" cy="6189121"/>
          </a:xfrm>
          <a:prstGeom prst="rect">
            <a:avLst/>
          </a:prstGeom>
        </p:spPr>
      </p:pic>
      <p:sp>
        <p:nvSpPr>
          <p:cNvPr id="16" name="TextBox 7">
            <a:extLst>
              <a:ext uri="{FF2B5EF4-FFF2-40B4-BE49-F238E27FC236}">
                <a16:creationId xmlns:a16="http://schemas.microsoft.com/office/drawing/2014/main" id="{BE89D0ED-09A0-AA21-BBB0-03F9AD19FAFD}"/>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Tree>
    <p:extLst>
      <p:ext uri="{BB962C8B-B14F-4D97-AF65-F5344CB8AC3E}">
        <p14:creationId xmlns:p14="http://schemas.microsoft.com/office/powerpoint/2010/main" val="1212835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758334" y="2287548"/>
            <a:ext cx="15698364" cy="521489"/>
          </a:xfrm>
          <a:prstGeom prst="rect">
            <a:avLst/>
          </a:prstGeom>
        </p:spPr>
        <p:txBody>
          <a:bodyPr lIns="0" tIns="0" rIns="0" bIns="0" rtlCol="0" anchor="t">
            <a:spAutoFit/>
          </a:bodyPr>
          <a:lstStyle/>
          <a:p>
            <a:pPr>
              <a:lnSpc>
                <a:spcPts val="4480"/>
              </a:lnSpc>
            </a:pPr>
            <a:r>
              <a:rPr lang="en-US" sz="2800" dirty="0">
                <a:solidFill>
                  <a:srgbClr val="404040"/>
                </a:solidFill>
                <a:latin typeface="Montserrat" pitchFamily="2" charset="77"/>
              </a:rPr>
              <a:t>What do you think is going on in this PCA?</a:t>
            </a:r>
          </a:p>
        </p:txBody>
      </p:sp>
      <p:pic>
        <p:nvPicPr>
          <p:cNvPr id="11" name="Picture 10">
            <a:extLst>
              <a:ext uri="{FF2B5EF4-FFF2-40B4-BE49-F238E27FC236}">
                <a16:creationId xmlns:a16="http://schemas.microsoft.com/office/drawing/2014/main" id="{8CB3E0E0-DB91-825A-68BF-57BF03817CE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58334" y="3390900"/>
            <a:ext cx="9747866" cy="6189121"/>
          </a:xfrm>
          <a:prstGeom prst="rect">
            <a:avLst/>
          </a:prstGeom>
        </p:spPr>
      </p:pic>
      <p:grpSp>
        <p:nvGrpSpPr>
          <p:cNvPr id="6" name="Group 3">
            <a:extLst>
              <a:ext uri="{FF2B5EF4-FFF2-40B4-BE49-F238E27FC236}">
                <a16:creationId xmlns:a16="http://schemas.microsoft.com/office/drawing/2014/main" id="{8273B026-6CFF-E69D-A8AD-2743944A143E}"/>
              </a:ext>
            </a:extLst>
          </p:cNvPr>
          <p:cNvGrpSpPr/>
          <p:nvPr/>
        </p:nvGrpSpPr>
        <p:grpSpPr>
          <a:xfrm>
            <a:off x="0" y="1"/>
            <a:ext cx="939346" cy="10287000"/>
            <a:chOff x="0" y="0"/>
            <a:chExt cx="220314" cy="2861297"/>
          </a:xfrm>
        </p:grpSpPr>
        <p:sp>
          <p:nvSpPr>
            <p:cNvPr id="9" name="Freeform 4">
              <a:extLst>
                <a:ext uri="{FF2B5EF4-FFF2-40B4-BE49-F238E27FC236}">
                  <a16:creationId xmlns:a16="http://schemas.microsoft.com/office/drawing/2014/main" id="{45C7E386-1443-F544-BB4B-A546824AEDB6}"/>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5">
              <a:extLst>
                <a:ext uri="{FF2B5EF4-FFF2-40B4-BE49-F238E27FC236}">
                  <a16:creationId xmlns:a16="http://schemas.microsoft.com/office/drawing/2014/main" id="{30BE5E04-6A7F-6894-2CD2-46307C92967B}"/>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2" name="Picture 11" descr="A blue and black logo&#10;&#10;Description automatically generated">
            <a:extLst>
              <a:ext uri="{FF2B5EF4-FFF2-40B4-BE49-F238E27FC236}">
                <a16:creationId xmlns:a16="http://schemas.microsoft.com/office/drawing/2014/main" id="{6DB5C601-DE2E-CA8B-1CFD-2781C7DB3180}"/>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4" name="TextBox 7">
            <a:extLst>
              <a:ext uri="{FF2B5EF4-FFF2-40B4-BE49-F238E27FC236}">
                <a16:creationId xmlns:a16="http://schemas.microsoft.com/office/drawing/2014/main" id="{F3F5B3B8-72DF-FC8E-90A7-6646F77D3A64}"/>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Tree>
    <p:extLst>
      <p:ext uri="{BB962C8B-B14F-4D97-AF65-F5344CB8AC3E}">
        <p14:creationId xmlns:p14="http://schemas.microsoft.com/office/powerpoint/2010/main" val="40501552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ENTIMETER_SERIES_ID_KEY" val="algvswafs34okforxkphh35zp3esj82n"/>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36.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44.png"/></Relationships>
</file>

<file path=ppt/webextensions/webextension1.xml><?xml version="1.0" encoding="utf-8"?>
<we:webextension xmlns:we="http://schemas.microsoft.com/office/webextensions/webextension/2010/11" id="{0282B0EB-8AF5-CF4D-B1E2-6EA897342324}">
  <we:reference id="wa200001661" version="2.1.0.2" store="en-US" storeType="OMEX"/>
  <we:alternateReferences>
    <we:reference id="WA200001661" version="2.1.0.2" store="WA200001661" storeType="OMEX"/>
  </we:alternateReferences>
  <we:properties>
    <we:property name="time" value="600"/>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0282B0EB-8AF5-CF4D-B1E2-6EA897342324}">
  <we:reference id="wa200001661" version="2.1.0.2" store="en-US" storeType="OMEX"/>
  <we:alternateReferences>
    <we:reference id="WA200001661" version="2.1.0.2" store="WA200001661" storeType="OMEX"/>
  </we:alternateReferences>
  <we:properties>
    <we:property name="time" value="2700"/>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c12dc4f0-a365-46b3-9e07-9aae8de5ba6f" xsi:nil="true"/>
    <lcf76f155ced4ddcb4097134ff3c332f xmlns="b30be232-03ea-456c-8192-b7ea3ce3ddcd">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38C0C0DDBC9B742BC44458BFD432381" ma:contentTypeVersion="16" ma:contentTypeDescription="Create a new document." ma:contentTypeScope="" ma:versionID="9e3a3b9664c02b87506af07230493c03">
  <xsd:schema xmlns:xsd="http://www.w3.org/2001/XMLSchema" xmlns:xs="http://www.w3.org/2001/XMLSchema" xmlns:p="http://schemas.microsoft.com/office/2006/metadata/properties" xmlns:ns2="b30be232-03ea-456c-8192-b7ea3ce3ddcd" xmlns:ns3="c12dc4f0-a365-46b3-9e07-9aae8de5ba6f" targetNamespace="http://schemas.microsoft.com/office/2006/metadata/properties" ma:root="true" ma:fieldsID="97668ca7a1f544c2cd9291a5bcfce177" ns2:_="" ns3:_="">
    <xsd:import namespace="b30be232-03ea-456c-8192-b7ea3ce3ddcd"/>
    <xsd:import namespace="c12dc4f0-a365-46b3-9e07-9aae8de5ba6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be232-03ea-456c-8192-b7ea3ce3dd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dd5578fd-35c2-4d8f-a1bf-4043a6e4e7a5"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12dc4f0-a365-46b3-9e07-9aae8de5ba6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57dd815e-8d58-4377-b4d0-c0ea7a0d6e39}" ma:internalName="TaxCatchAll" ma:showField="CatchAllData" ma:web="c12dc4f0-a365-46b3-9e07-9aae8de5ba6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192324-B2BD-44ED-9189-FD50B4E08E52}">
  <ds:schemaRefs>
    <ds:schemaRef ds:uri="http://schemas.microsoft.com/sharepoint/v3/contenttype/forms"/>
  </ds:schemaRefs>
</ds:datastoreItem>
</file>

<file path=customXml/itemProps2.xml><?xml version="1.0" encoding="utf-8"?>
<ds:datastoreItem xmlns:ds="http://schemas.openxmlformats.org/officeDocument/2006/customXml" ds:itemID="{7ADE2A51-02EA-4AA8-8B29-AE3416880B26}">
  <ds:schemaRefs>
    <ds:schemaRef ds:uri="b30be232-03ea-456c-8192-b7ea3ce3ddcd"/>
    <ds:schemaRef ds:uri="http://www.w3.org/XML/1998/namespace"/>
    <ds:schemaRef ds:uri="http://schemas.microsoft.com/office/infopath/2007/PartnerControls"/>
    <ds:schemaRef ds:uri="http://purl.org/dc/elements/1.1/"/>
    <ds:schemaRef ds:uri="http://purl.org/dc/dcmitype/"/>
    <ds:schemaRef ds:uri="http://schemas.microsoft.com/office/2006/metadata/properties"/>
    <ds:schemaRef ds:uri="http://schemas.openxmlformats.org/package/2006/metadata/core-properties"/>
    <ds:schemaRef ds:uri="http://schemas.microsoft.com/office/2006/documentManagement/types"/>
    <ds:schemaRef ds:uri="c12dc4f0-a365-46b3-9e07-9aae8de5ba6f"/>
    <ds:schemaRef ds:uri="http://purl.org/dc/terms/"/>
  </ds:schemaRefs>
</ds:datastoreItem>
</file>

<file path=customXml/itemProps3.xml><?xml version="1.0" encoding="utf-8"?>
<ds:datastoreItem xmlns:ds="http://schemas.openxmlformats.org/officeDocument/2006/customXml" ds:itemID="{B307509C-F6F5-45A5-8F96-BB1A9C2DDF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be232-03ea-456c-8192-b7ea3ce3ddcd"/>
    <ds:schemaRef ds:uri="c12dc4f0-a365-46b3-9e07-9aae8de5ba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6a2630e2-1ac5-455e-8217-0156b1936a76}" enabled="1" method="Standard" siteId="{a3927f91-cda1-4696-af89-8c9f1ceffa91}" contentBits="0" removed="0"/>
</clbl:labelList>
</file>

<file path=docProps/app.xml><?xml version="1.0" encoding="utf-8"?>
<Properties xmlns="http://schemas.openxmlformats.org/officeDocument/2006/extended-properties" xmlns:vt="http://schemas.openxmlformats.org/officeDocument/2006/docPropsVTypes">
  <TotalTime>36966</TotalTime>
  <Words>3725</Words>
  <Application>Microsoft Office PowerPoint</Application>
  <PresentationFormat>Custom</PresentationFormat>
  <Paragraphs>566</Paragraphs>
  <Slides>40</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Calibri</vt:lpstr>
      <vt:lpstr>Now Bold</vt:lpstr>
      <vt:lpstr>Montserrat Bold</vt:lpstr>
      <vt:lpstr>Now</vt:lpstr>
      <vt:lpstr>Montserrat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the Bridge</dc:title>
  <cp:lastModifiedBy>Henrike Zschach</cp:lastModifiedBy>
  <cp:revision>184</cp:revision>
  <dcterms:created xsi:type="dcterms:W3CDTF">2006-08-16T00:00:00Z</dcterms:created>
  <dcterms:modified xsi:type="dcterms:W3CDTF">2023-11-02T08:36:08Z</dcterms:modified>
  <dc:identifier>DAFnxRXdF5o</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a2630e2-1ac5-455e-8217-0156b1936a76_Enabled">
    <vt:lpwstr>true</vt:lpwstr>
  </property>
  <property fmtid="{D5CDD505-2E9C-101B-9397-08002B2CF9AE}" pid="3" name="MSIP_Label_6a2630e2-1ac5-455e-8217-0156b1936a76_SetDate">
    <vt:lpwstr>2023-08-04T10:48:59Z</vt:lpwstr>
  </property>
  <property fmtid="{D5CDD505-2E9C-101B-9397-08002B2CF9AE}" pid="4" name="MSIP_Label_6a2630e2-1ac5-455e-8217-0156b1936a76_Method">
    <vt:lpwstr>Standard</vt:lpwstr>
  </property>
  <property fmtid="{D5CDD505-2E9C-101B-9397-08002B2CF9AE}" pid="5" name="MSIP_Label_6a2630e2-1ac5-455e-8217-0156b1936a76_Name">
    <vt:lpwstr>Notclass</vt:lpwstr>
  </property>
  <property fmtid="{D5CDD505-2E9C-101B-9397-08002B2CF9AE}" pid="6" name="MSIP_Label_6a2630e2-1ac5-455e-8217-0156b1936a76_SiteId">
    <vt:lpwstr>a3927f91-cda1-4696-af89-8c9f1ceffa91</vt:lpwstr>
  </property>
  <property fmtid="{D5CDD505-2E9C-101B-9397-08002B2CF9AE}" pid="7" name="MSIP_Label_6a2630e2-1ac5-455e-8217-0156b1936a76_ActionId">
    <vt:lpwstr>8655c045-b6f9-46c7-a004-530799f647df</vt:lpwstr>
  </property>
  <property fmtid="{D5CDD505-2E9C-101B-9397-08002B2CF9AE}" pid="8" name="MSIP_Label_6a2630e2-1ac5-455e-8217-0156b1936a76_ContentBits">
    <vt:lpwstr>0</vt:lpwstr>
  </property>
  <property fmtid="{D5CDD505-2E9C-101B-9397-08002B2CF9AE}" pid="9" name="ContentTypeId">
    <vt:lpwstr>0x010100338C0C0DDBC9B742BC44458BFD432381</vt:lpwstr>
  </property>
  <property fmtid="{D5CDD505-2E9C-101B-9397-08002B2CF9AE}" pid="10" name="MediaServiceImageTags">
    <vt:lpwstr/>
  </property>
</Properties>
</file>