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8"/>
  </p:notesMasterIdLst>
  <p:sldIdLst>
    <p:sldId id="279" r:id="rId5"/>
    <p:sldId id="353" r:id="rId6"/>
    <p:sldId id="5943" r:id="rId7"/>
    <p:sldId id="6036" r:id="rId8"/>
    <p:sldId id="286" r:id="rId9"/>
    <p:sldId id="282" r:id="rId10"/>
    <p:sldId id="6041" r:id="rId11"/>
    <p:sldId id="5948" r:id="rId12"/>
    <p:sldId id="287" r:id="rId13"/>
    <p:sldId id="5958" r:id="rId14"/>
    <p:sldId id="5963" r:id="rId15"/>
    <p:sldId id="6034" r:id="rId16"/>
    <p:sldId id="5981" r:id="rId17"/>
    <p:sldId id="5957" r:id="rId18"/>
    <p:sldId id="5954" r:id="rId19"/>
    <p:sldId id="5966" r:id="rId20"/>
    <p:sldId id="5950" r:id="rId21"/>
    <p:sldId id="6039" r:id="rId22"/>
    <p:sldId id="6017" r:id="rId23"/>
    <p:sldId id="6020" r:id="rId24"/>
    <p:sldId id="6032" r:id="rId25"/>
    <p:sldId id="5971" r:id="rId26"/>
    <p:sldId id="6021" r:id="rId27"/>
    <p:sldId id="5976" r:id="rId28"/>
    <p:sldId id="6038" r:id="rId29"/>
    <p:sldId id="6031" r:id="rId30"/>
    <p:sldId id="6040" r:id="rId31"/>
    <p:sldId id="6029" r:id="rId32"/>
    <p:sldId id="6030" r:id="rId33"/>
    <p:sldId id="6026" r:id="rId34"/>
    <p:sldId id="6033" r:id="rId35"/>
    <p:sldId id="6019" r:id="rId36"/>
    <p:sldId id="6037" r:id="rId37"/>
  </p:sldIdLst>
  <p:sldSz cx="18288000" cy="10287000"/>
  <p:notesSz cx="6858000" cy="9144000"/>
  <p:embeddedFontLst>
    <p:embeddedFont>
      <p:font typeface="Montserrat" panose="00000500000000000000" pitchFamily="2" charset="0"/>
      <p:regular r:id="rId39"/>
      <p:bold r:id="rId40"/>
      <p:italic r:id="rId41"/>
      <p:boldItalic r:id="rId42"/>
    </p:embeddedFont>
    <p:embeddedFont>
      <p:font typeface="Now" panose="020B0604020202020204" charset="0"/>
      <p:regular r:id="rId43"/>
    </p:embeddedFont>
    <p:embeddedFont>
      <p:font typeface="Now Bold" panose="020B0604020202020204" charset="0"/>
      <p:regular r:id="rId44"/>
      <p:bold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F9B"/>
    <a:srgbClr val="404040"/>
    <a:srgbClr val="AEBFDA"/>
    <a:srgbClr val="FCDDBD"/>
    <a:srgbClr val="A4D2B4"/>
    <a:srgbClr val="CCC1DA"/>
    <a:srgbClr val="90B89E"/>
    <a:srgbClr val="FFFFFF"/>
    <a:srgbClr val="8EB4E3"/>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7" autoAdjust="0"/>
    <p:restoredTop sz="79403" autoAdjust="0"/>
  </p:normalViewPr>
  <p:slideViewPr>
    <p:cSldViewPr>
      <p:cViewPr varScale="1">
        <p:scale>
          <a:sx n="44" d="100"/>
          <a:sy n="44" d="100"/>
        </p:scale>
        <p:origin x="1368" y="72"/>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358876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Ask for examples of unwanted variation. I.e. in </a:t>
            </a:r>
            <a:r>
              <a:rPr lang="en-US" sz="1200" dirty="0" err="1">
                <a:solidFill>
                  <a:srgbClr val="404040"/>
                </a:solidFill>
                <a:latin typeface="Now"/>
              </a:rPr>
              <a:t>RNAseq</a:t>
            </a:r>
            <a:r>
              <a:rPr lang="en-US" sz="1200" dirty="0">
                <a:solidFill>
                  <a:srgbClr val="404040"/>
                </a:solidFill>
                <a:latin typeface="Now"/>
              </a:rPr>
              <a:t>, can have variation in gene count because of library size (deeper seq), gene length.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147696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r>
              <a:rPr lang="en-US" sz="1200" dirty="0">
                <a:solidFill>
                  <a:srgbClr val="404040"/>
                </a:solidFill>
                <a:latin typeface="Montserrat" pitchFamily="2" charset="77"/>
              </a:rPr>
              <a:t>Scales</a:t>
            </a:r>
          </a:p>
          <a:p>
            <a:pPr marL="0" indent="0">
              <a:lnSpc>
                <a:spcPts val="4480"/>
              </a:lnSpc>
              <a:buFont typeface="Arial" panose="020B0604020202020204" pitchFamily="34" charset="0"/>
              <a:buNone/>
            </a:pPr>
            <a:r>
              <a:rPr lang="en-US" sz="1200" dirty="0">
                <a:solidFill>
                  <a:srgbClr val="404040"/>
                </a:solidFill>
                <a:latin typeface="Montserrat" pitchFamily="2" charset="77"/>
              </a:rPr>
              <a:t>Some features more predictive than others</a:t>
            </a:r>
          </a:p>
          <a:p>
            <a:pPr marL="0" indent="0">
              <a:lnSpc>
                <a:spcPts val="4480"/>
              </a:lnSpc>
              <a:buFont typeface="Arial" panose="020B0604020202020204" pitchFamily="34" charset="0"/>
              <a:buNone/>
            </a:pPr>
            <a:r>
              <a:rPr lang="en-US" sz="1200" dirty="0">
                <a:solidFill>
                  <a:srgbClr val="404040"/>
                </a:solidFill>
                <a:latin typeface="Montserrat" pitchFamily="2" charset="77"/>
              </a:rPr>
              <a:t>Technical variables to be removed/included</a:t>
            </a:r>
          </a:p>
          <a:p>
            <a:pPr marL="0" indent="0">
              <a:lnSpc>
                <a:spcPts val="4480"/>
              </a:lnSpc>
              <a:buFont typeface="Arial" panose="020B0604020202020204" pitchFamily="34" charset="0"/>
              <a:buNone/>
            </a:pPr>
            <a:r>
              <a:rPr lang="en-US" sz="1200" dirty="0">
                <a:solidFill>
                  <a:srgbClr val="404040"/>
                </a:solidFill>
                <a:latin typeface="Montserrat" pitchFamily="2" charset="77"/>
              </a:rPr>
              <a:t>Missing values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491D-624E-3100-EE4D-E4EA42D9D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D2F07-904B-FA50-CEB3-3B44A37F45DD}"/>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9D8168E0-44AA-1A7F-90FD-CEE2F53DC4B6}"/>
              </a:ext>
            </a:extLst>
          </p:cNvPr>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a:extLst>
              <a:ext uri="{FF2B5EF4-FFF2-40B4-BE49-F238E27FC236}">
                <a16:creationId xmlns:a16="http://schemas.microsoft.com/office/drawing/2014/main" id="{394569A7-9BE8-F7D2-C80E-59F8D2D37C7E}"/>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63244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5606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6.svg"/><Relationship Id="rId4" Type="http://schemas.openxmlformats.org/officeDocument/2006/relationships/image" Target="../media/image25.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0.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png"/><Relationship Id="rId7"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719027"/>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1">
            <a:extLst>
              <a:ext uri="{FF2B5EF4-FFF2-40B4-BE49-F238E27FC236}">
                <a16:creationId xmlns:a16="http://schemas.microsoft.com/office/drawing/2014/main" id="{CF97A50B-B042-C166-F3AC-4FC6B3C465A6}"/>
              </a:ext>
            </a:extLst>
          </p:cNvPr>
          <p:cNvSpPr txBox="1"/>
          <p:nvPr/>
        </p:nvSpPr>
        <p:spPr>
          <a:xfrm>
            <a:off x="9144000" y="2476500"/>
            <a:ext cx="7200900" cy="707886"/>
          </a:xfrm>
          <a:prstGeom prst="rect">
            <a:avLst/>
          </a:prstGeom>
          <a:noFill/>
        </p:spPr>
        <p:txBody>
          <a:bodyPr wrap="square" rtlCol="0">
            <a:spAutoFit/>
          </a:bodyPr>
          <a:lstStyle/>
          <a:p>
            <a:r>
              <a:rPr lang="en-GB" sz="4000" dirty="0">
                <a:latin typeface="Montserrat" panose="00000500000000000000" pitchFamily="2" charset="0"/>
              </a:rPr>
              <a:t>2 questions</a:t>
            </a:r>
          </a:p>
        </p:txBody>
      </p:sp>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138"/>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a:t>
            </a:r>
            <a:r>
              <a:rPr lang="en-US" sz="2800" i="1" dirty="0">
                <a:solidFill>
                  <a:srgbClr val="404040"/>
                </a:solidFill>
                <a:latin typeface="Montserrat"/>
              </a:rPr>
              <a:t>fully/mainly </a:t>
            </a:r>
            <a:r>
              <a:rPr lang="en-US" sz="2800" dirty="0">
                <a:solidFill>
                  <a:srgbClr val="404040"/>
                </a:solidFill>
                <a:latin typeface="Montserrat"/>
              </a:rPr>
              <a:t>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 fully</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(cannot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12550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values</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combinations of values</a:t>
            </a:r>
          </a:p>
          <a:p>
            <a:pPr marL="914400" lvl="1" indent="-457200">
              <a:lnSpc>
                <a:spcPts val="4480"/>
              </a:lnSpc>
              <a:buFont typeface="Arial" panose="020B0604020202020204" pitchFamily="34" charset="0"/>
              <a:buChar char="•"/>
            </a:pPr>
            <a:r>
              <a:rPr lang="en-US" sz="2400" dirty="0">
                <a:solidFill>
                  <a:srgbClr val="404040"/>
                </a:solidFill>
                <a:latin typeface="Montserrat"/>
              </a:rPr>
              <a:t>Outliers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Distribution</a:t>
            </a:r>
          </a:p>
          <a:p>
            <a:pPr marL="914400" lvl="1" indent="-457200">
              <a:lnSpc>
                <a:spcPts val="4480"/>
              </a:lnSpc>
              <a:buFont typeface="Arial" panose="020B0604020202020204" pitchFamily="34" charset="0"/>
              <a:buChar char="•"/>
            </a:pPr>
            <a:r>
              <a:rPr lang="en-US" sz="2400" dirty="0">
                <a:solidFill>
                  <a:srgbClr val="404040"/>
                </a:solidFill>
                <a:latin typeface="Montserrat"/>
              </a:rPr>
              <a:t>Homogeneity of variance </a:t>
            </a:r>
          </a:p>
          <a:p>
            <a:pPr marL="914400" lvl="1" indent="-457200">
              <a:lnSpc>
                <a:spcPts val="4480"/>
              </a:lnSpc>
              <a:buFont typeface="Arial" panose="020B0604020202020204" pitchFamily="34" charset="0"/>
              <a:buChar char="•"/>
            </a:pPr>
            <a:r>
              <a:rPr lang="en-US" sz="2400" dirty="0">
                <a:solidFill>
                  <a:srgbClr val="404040"/>
                </a:solidFill>
                <a:latin typeface="Montserrat"/>
              </a:rPr>
              <a:t>Independence of observations</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2">
            <a:extLst>
              <a:ext uri="{FF2B5EF4-FFF2-40B4-BE49-F238E27FC236}">
                <a16:creationId xmlns:a16="http://schemas.microsoft.com/office/drawing/2014/main" id="{ECB20851-7ECF-434A-9DE5-3B0D828C4CE6}"/>
              </a:ext>
            </a:extLst>
          </p:cNvPr>
          <p:cNvSpPr/>
          <p:nvPr/>
        </p:nvSpPr>
        <p:spPr>
          <a:xfrm>
            <a:off x="9800062" y="7198470"/>
            <a:ext cx="4664418" cy="1755030"/>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Rounded Rectangle 2">
            <a:extLst>
              <a:ext uri="{FF2B5EF4-FFF2-40B4-BE49-F238E27FC236}">
                <a16:creationId xmlns:a16="http://schemas.microsoft.com/office/drawing/2014/main" id="{433DEC34-0789-9CBD-A898-320CF2D0ACAD}"/>
              </a:ext>
            </a:extLst>
          </p:cNvPr>
          <p:cNvSpPr/>
          <p:nvPr/>
        </p:nvSpPr>
        <p:spPr>
          <a:xfrm>
            <a:off x="9809894" y="4399330"/>
            <a:ext cx="4664418" cy="1268345"/>
          </a:xfrm>
          <a:prstGeom prst="roundRect">
            <a:avLst/>
          </a:prstGeom>
          <a:solidFill>
            <a:srgbClr val="798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11">
            <a:extLst>
              <a:ext uri="{FF2B5EF4-FFF2-40B4-BE49-F238E27FC236}">
                <a16:creationId xmlns:a16="http://schemas.microsoft.com/office/drawing/2014/main" id="{7A234C15-5609-593E-AE64-65164E1BCA79}"/>
              </a:ext>
            </a:extLst>
          </p:cNvPr>
          <p:cNvSpPr txBox="1"/>
          <p:nvPr/>
        </p:nvSpPr>
        <p:spPr>
          <a:xfrm>
            <a:off x="10600402" y="4766411"/>
            <a:ext cx="3168445" cy="534185"/>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Domain Expert</a:t>
            </a:r>
          </a:p>
        </p:txBody>
      </p:sp>
      <p:sp>
        <p:nvSpPr>
          <p:cNvPr id="11" name="TextBox 11">
            <a:extLst>
              <a:ext uri="{FF2B5EF4-FFF2-40B4-BE49-F238E27FC236}">
                <a16:creationId xmlns:a16="http://schemas.microsoft.com/office/drawing/2014/main" id="{25BC4E35-F59B-0EC8-B197-0068B86941BE}"/>
              </a:ext>
            </a:extLst>
          </p:cNvPr>
          <p:cNvSpPr txBox="1"/>
          <p:nvPr/>
        </p:nvSpPr>
        <p:spPr>
          <a:xfrm>
            <a:off x="10548048" y="7520352"/>
            <a:ext cx="3168445" cy="1111266"/>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Statistician/</a:t>
            </a:r>
          </a:p>
          <a:p>
            <a:pPr algn="ctr">
              <a:lnSpc>
                <a:spcPts val="4480"/>
              </a:lnSpc>
            </a:pPr>
            <a:r>
              <a:rPr lang="en-US" sz="3200" dirty="0">
                <a:solidFill>
                  <a:srgbClr val="F4F4F4"/>
                </a:solidFill>
                <a:latin typeface="Montserrat" panose="00000500000000000000" pitchFamily="2" charset="0"/>
              </a:rPr>
              <a:t>Data Scientist</a:t>
            </a:r>
          </a:p>
        </p:txBody>
      </p:sp>
    </p:spTree>
    <p:extLst>
      <p:ext uri="{BB962C8B-B14F-4D97-AF65-F5344CB8AC3E}">
        <p14:creationId xmlns:p14="http://schemas.microsoft.com/office/powerpoint/2010/main" val="64453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052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444666"/>
            <a:ext cx="14664916"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Normalization is a process intended to reduce </a:t>
            </a:r>
            <a:r>
              <a:rPr lang="en-US" sz="2800" b="1" dirty="0">
                <a:solidFill>
                  <a:srgbClr val="404040"/>
                </a:solidFill>
                <a:latin typeface="Montserrat" panose="00000500000000000000" pitchFamily="2" charset="0"/>
              </a:rPr>
              <a:t>unwanted</a:t>
            </a:r>
            <a:r>
              <a:rPr lang="en-US" sz="2800" dirty="0">
                <a:solidFill>
                  <a:srgbClr val="404040"/>
                </a:solidFill>
                <a:latin typeface="Montserrat" panose="00000500000000000000" pitchFamily="2" charset="0"/>
              </a:rPr>
              <a:t> </a:t>
            </a:r>
            <a:r>
              <a:rPr lang="en-US" sz="2800" b="1" dirty="0">
                <a:solidFill>
                  <a:srgbClr val="404040"/>
                </a:solidFill>
                <a:latin typeface="Montserrat" panose="00000500000000000000" pitchFamily="2" charset="0"/>
              </a:rPr>
              <a:t>variation</a:t>
            </a:r>
            <a:r>
              <a:rPr lang="en-US" sz="2800" dirty="0">
                <a:solidFill>
                  <a:srgbClr val="404040"/>
                </a:solidFill>
                <a:latin typeface="Montserrat" panose="00000500000000000000" pitchFamily="2" charset="0"/>
              </a:rPr>
              <a:t> and make samples more </a:t>
            </a:r>
            <a:r>
              <a:rPr lang="en-US" sz="2800" b="1" dirty="0">
                <a:solidFill>
                  <a:srgbClr val="404040"/>
                </a:solidFill>
                <a:latin typeface="Montserrat" panose="00000500000000000000" pitchFamily="2" charset="0"/>
              </a:rPr>
              <a:t>comparable</a:t>
            </a:r>
            <a:r>
              <a:rPr lang="en-US" sz="2800" dirty="0">
                <a:solidFill>
                  <a:srgbClr val="404040"/>
                </a:solidFill>
                <a:latin typeface="Montserrat" panose="00000500000000000000" pitchFamily="2" charset="0"/>
              </a:rPr>
              <a:t>.</a:t>
            </a:r>
            <a:endParaRPr lang="en-US" sz="2800" dirty="0">
              <a:solidFill>
                <a:srgbClr val="404040"/>
              </a:solidFill>
              <a:latin typeface="Montserrat" pitchFamily="2" charset="77"/>
            </a:endParaRPr>
          </a:p>
        </p:txBody>
      </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752600" y="8312130"/>
            <a:ext cx="15351733"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The goal is </a:t>
            </a:r>
            <a:r>
              <a:rPr lang="en-US" sz="2800" b="1" dirty="0">
                <a:solidFill>
                  <a:srgbClr val="404040"/>
                </a:solidFill>
                <a:latin typeface="Montserrat" pitchFamily="2" charset="77"/>
              </a:rPr>
              <a:t>low variation </a:t>
            </a:r>
            <a:r>
              <a:rPr lang="en-US" sz="2800" dirty="0">
                <a:solidFill>
                  <a:srgbClr val="404040"/>
                </a:solidFill>
                <a:latin typeface="Montserrat" pitchFamily="2" charset="77"/>
              </a:rPr>
              <a:t>between samples within a group as we are interested in differences </a:t>
            </a:r>
            <a:r>
              <a:rPr lang="en-US" sz="2800" b="1" dirty="0">
                <a:solidFill>
                  <a:srgbClr val="404040"/>
                </a:solidFill>
                <a:latin typeface="Montserrat" pitchFamily="2" charset="77"/>
              </a:rPr>
              <a:t>between</a:t>
            </a:r>
            <a:r>
              <a:rPr lang="en-US" sz="2800" dirty="0">
                <a:solidFill>
                  <a:srgbClr val="404040"/>
                </a:solidFill>
                <a:latin typeface="Montserrat" pitchFamily="2" charset="77"/>
              </a:rPr>
              <a:t> groups (tumor VS healthy). </a:t>
            </a:r>
          </a:p>
        </p:txBody>
      </p:sp>
      <p:sp>
        <p:nvSpPr>
          <p:cNvPr id="2" name="Freeform 4">
            <a:extLst>
              <a:ext uri="{FF2B5EF4-FFF2-40B4-BE49-F238E27FC236}">
                <a16:creationId xmlns:a16="http://schemas.microsoft.com/office/drawing/2014/main" id="{0B043537-682B-2D0E-5DD8-7E139A1131EA}"/>
              </a:ext>
            </a:extLst>
          </p:cNvPr>
          <p:cNvSpPr/>
          <p:nvPr/>
        </p:nvSpPr>
        <p:spPr>
          <a:xfrm>
            <a:off x="956553" y="4229099"/>
            <a:ext cx="10625848" cy="32766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3" name="Picture 2" descr="A graph of different colored bars&#10;&#10;Description automatically generated with medium confidence">
            <a:extLst>
              <a:ext uri="{FF2B5EF4-FFF2-40B4-BE49-F238E27FC236}">
                <a16:creationId xmlns:a16="http://schemas.microsoft.com/office/drawing/2014/main" id="{5CB9F5FE-3BA6-B0A5-9A4A-3D3150B04D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600" y="4762499"/>
            <a:ext cx="8491984" cy="2177996"/>
          </a:xfrm>
          <a:prstGeom prst="rect">
            <a:avLst/>
          </a:prstGeom>
        </p:spPr>
      </p:pic>
      <p:sp>
        <p:nvSpPr>
          <p:cNvPr id="5" name="TextBox 8">
            <a:extLst>
              <a:ext uri="{FF2B5EF4-FFF2-40B4-BE49-F238E27FC236}">
                <a16:creationId xmlns:a16="http://schemas.microsoft.com/office/drawing/2014/main" id="{53FA5281-E0DB-76B8-18C2-4A72C3D66EAB}"/>
              </a:ext>
            </a:extLst>
          </p:cNvPr>
          <p:cNvSpPr txBox="1"/>
          <p:nvPr/>
        </p:nvSpPr>
        <p:spPr>
          <a:xfrm>
            <a:off x="11902921" y="4229099"/>
            <a:ext cx="5866383" cy="2948756"/>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Technical variation: </a:t>
            </a:r>
          </a:p>
          <a:p>
            <a:pPr>
              <a:lnSpc>
                <a:spcPct val="150000"/>
              </a:lnSpc>
            </a:pPr>
            <a:r>
              <a:rPr lang="en-US" sz="2000" dirty="0">
                <a:solidFill>
                  <a:srgbClr val="404040"/>
                </a:solidFill>
                <a:latin typeface="Montserrat" pitchFamily="2" charset="77"/>
              </a:rPr>
              <a:t>Introduced by i.e. sample handling, data batches, device calibrations, </a:t>
            </a:r>
            <a:r>
              <a:rPr lang="en-US" sz="2000" dirty="0" err="1">
                <a:solidFill>
                  <a:srgbClr val="404040"/>
                </a:solidFill>
                <a:latin typeface="Montserrat" pitchFamily="2" charset="77"/>
              </a:rPr>
              <a:t>ect</a:t>
            </a:r>
            <a:r>
              <a:rPr lang="en-US" sz="2000" dirty="0">
                <a:solidFill>
                  <a:srgbClr val="404040"/>
                </a:solidFill>
                <a:latin typeface="Montserrat" pitchFamily="2" charset="77"/>
              </a:rPr>
              <a:t>.</a:t>
            </a:r>
          </a:p>
          <a:p>
            <a:pPr>
              <a:lnSpc>
                <a:spcPts val="4480"/>
              </a:lnSpc>
            </a:pPr>
            <a:r>
              <a:rPr lang="en-US" sz="2000" b="1" dirty="0">
                <a:solidFill>
                  <a:srgbClr val="404040"/>
                </a:solidFill>
                <a:latin typeface="Montserrat" pitchFamily="2" charset="77"/>
              </a:rPr>
              <a:t>Non-technical variation:</a:t>
            </a:r>
          </a:p>
          <a:p>
            <a:pPr>
              <a:lnSpc>
                <a:spcPct val="150000"/>
              </a:lnSpc>
            </a:pPr>
            <a:r>
              <a:rPr lang="en-US" sz="2000" dirty="0">
                <a:solidFill>
                  <a:srgbClr val="404040"/>
                </a:solidFill>
                <a:latin typeface="Montserrat" pitchFamily="2" charset="77"/>
              </a:rPr>
              <a:t>i.e. gene length and library size (number of reads) in </a:t>
            </a:r>
            <a:r>
              <a:rPr lang="en-US" sz="2000" dirty="0" err="1">
                <a:solidFill>
                  <a:srgbClr val="404040"/>
                </a:solidFill>
                <a:latin typeface="Montserrat" pitchFamily="2" charset="77"/>
              </a:rPr>
              <a:t>RNAseq</a:t>
            </a:r>
            <a:endParaRPr lang="en-US" sz="2000" dirty="0">
              <a:solidFill>
                <a:srgbClr val="404040"/>
              </a:solidFill>
              <a:latin typeface="Montserrat" pitchFamily="2" charset="77"/>
            </a:endParaRPr>
          </a:p>
        </p:txBody>
      </p:sp>
    </p:spTree>
    <p:extLst>
      <p:ext uri="{BB962C8B-B14F-4D97-AF65-F5344CB8AC3E}">
        <p14:creationId xmlns:p14="http://schemas.microsoft.com/office/powerpoint/2010/main" val="186843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8001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283267" y="3390578"/>
            <a:ext cx="4379045"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390577"/>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514600" y="5521904"/>
            <a:ext cx="402013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a:t>
            </a:r>
            <a:br>
              <a:rPr lang="en-US" sz="2200" dirty="0">
                <a:solidFill>
                  <a:srgbClr val="404040"/>
                </a:solidFill>
                <a:latin typeface="Montserrat" pitchFamily="2" charset="77"/>
              </a:rPr>
            </a:br>
            <a:r>
              <a:rPr lang="en-US" sz="2200" dirty="0">
                <a:solidFill>
                  <a:srgbClr val="404040"/>
                </a:solidFill>
                <a:latin typeface="Montserrat" pitchFamily="2" charset="77"/>
              </a:rPr>
              <a: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408178"/>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5981700"/>
            <a:ext cx="3819603" cy="3387915"/>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283267" y="3362460"/>
            <a:ext cx="2384581" cy="4571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5521904"/>
            <a:ext cx="383945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constrained to a </a:t>
            </a:r>
            <a:br>
              <a:rPr lang="en-GB" sz="2200" dirty="0">
                <a:solidFill>
                  <a:srgbClr val="404040"/>
                </a:solidFill>
                <a:latin typeface="Montserrat" pitchFamily="2" charset="77"/>
              </a:rPr>
            </a:br>
            <a:r>
              <a:rPr lang="en-GB" sz="2200" dirty="0">
                <a:solidFill>
                  <a:srgbClr val="404040"/>
                </a:solidFill>
                <a:latin typeface="Montserrat" pitchFamily="2" charset="77"/>
              </a:rPr>
              <a:t>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314700"/>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338153"/>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grpSp>
        <p:nvGrpSpPr>
          <p:cNvPr id="2" name="Group 1">
            <a:extLst>
              <a:ext uri="{FF2B5EF4-FFF2-40B4-BE49-F238E27FC236}">
                <a16:creationId xmlns:a16="http://schemas.microsoft.com/office/drawing/2014/main" id="{1A47A163-E068-8185-2E2B-D35DB743E2FE}"/>
              </a:ext>
            </a:extLst>
          </p:cNvPr>
          <p:cNvGrpSpPr/>
          <p:nvPr/>
        </p:nvGrpSpPr>
        <p:grpSpPr>
          <a:xfrm>
            <a:off x="2283267" y="2185700"/>
            <a:ext cx="4379045" cy="856189"/>
            <a:chOff x="2514600" y="2642900"/>
            <a:chExt cx="4147712" cy="856189"/>
          </a:xfrm>
        </p:grpSpPr>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grpSp>
      <p:grpSp>
        <p:nvGrpSpPr>
          <p:cNvPr id="3" name="Group 2">
            <a:extLst>
              <a:ext uri="{FF2B5EF4-FFF2-40B4-BE49-F238E27FC236}">
                <a16:creationId xmlns:a16="http://schemas.microsoft.com/office/drawing/2014/main" id="{F1872A00-E794-3C49-7D53-8828AD7FAB08}"/>
              </a:ext>
            </a:extLst>
          </p:cNvPr>
          <p:cNvGrpSpPr/>
          <p:nvPr/>
        </p:nvGrpSpPr>
        <p:grpSpPr>
          <a:xfrm>
            <a:off x="7268723" y="2192932"/>
            <a:ext cx="4197583" cy="856189"/>
            <a:chOff x="7268723" y="2650132"/>
            <a:chExt cx="4197583" cy="856189"/>
          </a:xfrm>
        </p:grpSpPr>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grpSp>
      <p:grpSp>
        <p:nvGrpSpPr>
          <p:cNvPr id="4" name="Group 3">
            <a:extLst>
              <a:ext uri="{FF2B5EF4-FFF2-40B4-BE49-F238E27FC236}">
                <a16:creationId xmlns:a16="http://schemas.microsoft.com/office/drawing/2014/main" id="{3F4B6B49-FB9C-A7EF-42E3-E70235EB266A}"/>
              </a:ext>
            </a:extLst>
          </p:cNvPr>
          <p:cNvGrpSpPr/>
          <p:nvPr/>
        </p:nvGrpSpPr>
        <p:grpSpPr>
          <a:xfrm>
            <a:off x="12072718" y="2171700"/>
            <a:ext cx="4197583" cy="856189"/>
            <a:chOff x="12072718" y="2628900"/>
            <a:chExt cx="4197583" cy="856189"/>
          </a:xfrm>
        </p:grpSpPr>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grpSp>
      <p:sp>
        <p:nvSpPr>
          <p:cNvPr id="33" name="Rectangle 32">
            <a:extLst>
              <a:ext uri="{FF2B5EF4-FFF2-40B4-BE49-F238E27FC236}">
                <a16:creationId xmlns:a16="http://schemas.microsoft.com/office/drawing/2014/main" id="{19CF6675-3B3F-0B70-BAAC-0113E3B6A4ED}"/>
              </a:ext>
            </a:extLst>
          </p:cNvPr>
          <p:cNvSpPr/>
          <p:nvPr/>
        </p:nvSpPr>
        <p:spPr>
          <a:xfrm>
            <a:off x="7597548" y="3509958"/>
            <a:ext cx="3371870" cy="1936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03169567-B2C7-3EFB-311B-A34AFF3800D2}"/>
              </a:ext>
            </a:extLst>
          </p:cNvPr>
          <p:cNvGrpSpPr/>
          <p:nvPr/>
        </p:nvGrpSpPr>
        <p:grpSpPr>
          <a:xfrm>
            <a:off x="7539714" y="3390895"/>
            <a:ext cx="1604286" cy="1864544"/>
            <a:chOff x="2141904" y="5250121"/>
            <a:chExt cx="914400" cy="1062741"/>
          </a:xfrm>
        </p:grpSpPr>
        <p:pic>
          <p:nvPicPr>
            <p:cNvPr id="7" name="Graphic 6" descr="Normal Distribution outline">
              <a:extLst>
                <a:ext uri="{FF2B5EF4-FFF2-40B4-BE49-F238E27FC236}">
                  <a16:creationId xmlns:a16="http://schemas.microsoft.com/office/drawing/2014/main" id="{CC0C3283-FB87-DB58-5B7F-003EB83319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8" name="Rectangle 7">
              <a:extLst>
                <a:ext uri="{FF2B5EF4-FFF2-40B4-BE49-F238E27FC236}">
                  <a16:creationId xmlns:a16="http://schemas.microsoft.com/office/drawing/2014/main" id="{7B250305-37B8-2E5D-21D3-269E4269AC2E}"/>
                </a:ext>
              </a:extLst>
            </p:cNvPr>
            <p:cNvSpPr/>
            <p:nvPr/>
          </p:nvSpPr>
          <p:spPr>
            <a:xfrm>
              <a:off x="2192744" y="5355533"/>
              <a:ext cx="125217" cy="654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3788ACDD-464C-22DB-D203-8B969DFE6929}"/>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AC8CB3E-2B01-4E7B-B80F-BAEB2E7591E3}"/>
                </a:ext>
              </a:extLst>
            </p:cNvPr>
            <p:cNvSpPr txBox="1"/>
            <p:nvPr/>
          </p:nvSpPr>
          <p:spPr>
            <a:xfrm>
              <a:off x="2489390" y="6102353"/>
              <a:ext cx="303993" cy="210509"/>
            </a:xfrm>
            <a:prstGeom prst="rect">
              <a:avLst/>
            </a:prstGeom>
            <a:noFill/>
          </p:spPr>
          <p:txBody>
            <a:bodyPr wrap="square" rtlCol="0">
              <a:spAutoFit/>
            </a:bodyPr>
            <a:lstStyle/>
            <a:p>
              <a:pPr algn="ctr"/>
              <a:r>
                <a:rPr lang="da-DK" dirty="0"/>
                <a:t>x̅</a:t>
              </a:r>
              <a:endParaRPr lang="en-GB" dirty="0">
                <a:latin typeface="Montserrat" panose="00000500000000000000" pitchFamily="2" charset="0"/>
              </a:endParaRPr>
            </a:p>
          </p:txBody>
        </p:sp>
        <p:cxnSp>
          <p:nvCxnSpPr>
            <p:cNvPr id="13" name="Straight Connector 12">
              <a:extLst>
                <a:ext uri="{FF2B5EF4-FFF2-40B4-BE49-F238E27FC236}">
                  <a16:creationId xmlns:a16="http://schemas.microsoft.com/office/drawing/2014/main" id="{C9318676-B664-D128-615C-0D4CF6725FA5}"/>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212BF119-110A-2EBA-9268-52B96676B5EA}"/>
              </a:ext>
            </a:extLst>
          </p:cNvPr>
          <p:cNvGrpSpPr/>
          <p:nvPr/>
        </p:nvGrpSpPr>
        <p:grpSpPr>
          <a:xfrm>
            <a:off x="9368514" y="3390900"/>
            <a:ext cx="1604286" cy="2351808"/>
            <a:chOff x="3280818" y="5250121"/>
            <a:chExt cx="914400" cy="1340467"/>
          </a:xfrm>
        </p:grpSpPr>
        <p:grpSp>
          <p:nvGrpSpPr>
            <p:cNvPr id="15" name="Group 14">
              <a:extLst>
                <a:ext uri="{FF2B5EF4-FFF2-40B4-BE49-F238E27FC236}">
                  <a16:creationId xmlns:a16="http://schemas.microsoft.com/office/drawing/2014/main" id="{C3FDC529-CF97-8B4E-C416-2048172DF119}"/>
                </a:ext>
              </a:extLst>
            </p:cNvPr>
            <p:cNvGrpSpPr/>
            <p:nvPr/>
          </p:nvGrpSpPr>
          <p:grpSpPr>
            <a:xfrm>
              <a:off x="3280818" y="5250121"/>
              <a:ext cx="914400" cy="1340467"/>
              <a:chOff x="2141904" y="5250121"/>
              <a:chExt cx="914400" cy="1340467"/>
            </a:xfrm>
          </p:grpSpPr>
          <p:pic>
            <p:nvPicPr>
              <p:cNvPr id="19" name="Graphic 18" descr="Normal Distribution outline">
                <a:extLst>
                  <a:ext uri="{FF2B5EF4-FFF2-40B4-BE49-F238E27FC236}">
                    <a16:creationId xmlns:a16="http://schemas.microsoft.com/office/drawing/2014/main" id="{3066C5DF-D494-8231-C2C7-FCC57027E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20" name="Rectangle 19">
                <a:extLst>
                  <a:ext uri="{FF2B5EF4-FFF2-40B4-BE49-F238E27FC236}">
                    <a16:creationId xmlns:a16="http://schemas.microsoft.com/office/drawing/2014/main" id="{B7BA2B06-0450-15C6-D74A-9C022F578140}"/>
                  </a:ext>
                </a:extLst>
              </p:cNvPr>
              <p:cNvSpPr/>
              <p:nvPr/>
            </p:nvSpPr>
            <p:spPr>
              <a:xfrm>
                <a:off x="2192405" y="5355530"/>
                <a:ext cx="125556" cy="6549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1DAB39CB-5E92-4DE6-70D9-DB2768320216}"/>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A01E9BE-948C-A1EB-5E74-333BD4E16E50}"/>
                  </a:ext>
                </a:extLst>
              </p:cNvPr>
              <p:cNvSpPr txBox="1"/>
              <p:nvPr/>
            </p:nvSpPr>
            <p:spPr>
              <a:xfrm>
                <a:off x="2401598" y="6064315"/>
                <a:ext cx="467023" cy="526273"/>
              </a:xfrm>
              <a:prstGeom prst="rect">
                <a:avLst/>
              </a:prstGeom>
              <a:noFill/>
            </p:spPr>
            <p:txBody>
              <a:bodyPr wrap="square" rtlCol="0">
                <a:spAutoFit/>
              </a:bodyPr>
              <a:lstStyle/>
              <a:p>
                <a:pPr algn="ctr"/>
                <a:r>
                  <a:rPr lang="en-GB" dirty="0">
                    <a:latin typeface="Montserrat" panose="00000500000000000000" pitchFamily="2" charset="0"/>
                  </a:rPr>
                  <a:t>0</a:t>
                </a:r>
              </a:p>
              <a:p>
                <a:pPr algn="ctr"/>
                <a:r>
                  <a:rPr lang="en-GB" dirty="0" err="1">
                    <a:latin typeface="Montserrat" panose="00000500000000000000" pitchFamily="2" charset="0"/>
                  </a:rPr>
                  <a:t>sd</a:t>
                </a:r>
                <a:r>
                  <a:rPr lang="en-GB" dirty="0">
                    <a:latin typeface="Montserrat" panose="00000500000000000000" pitchFamily="2" charset="0"/>
                  </a:rPr>
                  <a:t> = 1</a:t>
                </a:r>
              </a:p>
              <a:p>
                <a:pPr algn="ctr"/>
                <a:endParaRPr lang="en-GB" dirty="0">
                  <a:latin typeface="Montserrat" panose="00000500000000000000" pitchFamily="2" charset="0"/>
                </a:endParaRPr>
              </a:p>
            </p:txBody>
          </p:sp>
          <p:cxnSp>
            <p:nvCxnSpPr>
              <p:cNvPr id="23" name="Straight Connector 22">
                <a:extLst>
                  <a:ext uri="{FF2B5EF4-FFF2-40B4-BE49-F238E27FC236}">
                    <a16:creationId xmlns:a16="http://schemas.microsoft.com/office/drawing/2014/main" id="{E05E35CA-14E1-05B0-D016-36BAC7DBC55B}"/>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7" name="Straight Arrow Connector 16">
              <a:extLst>
                <a:ext uri="{FF2B5EF4-FFF2-40B4-BE49-F238E27FC236}">
                  <a16:creationId xmlns:a16="http://schemas.microsoft.com/office/drawing/2014/main" id="{9311629A-7615-8E80-F814-A657764B5912}"/>
                </a:ext>
              </a:extLst>
            </p:cNvPr>
            <p:cNvCxnSpPr/>
            <p:nvPr/>
          </p:nvCxnSpPr>
          <p:spPr>
            <a:xfrm>
              <a:off x="3651469" y="5684594"/>
              <a:ext cx="2550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63183F2B-FE35-1390-E42A-DB43F1F55841}"/>
              </a:ext>
            </a:extLst>
          </p:cNvPr>
          <p:cNvCxnSpPr>
            <a:cxnSpLocks/>
          </p:cNvCxnSpPr>
          <p:nvPr/>
        </p:nvCxnSpPr>
        <p:spPr>
          <a:xfrm>
            <a:off x="9016475" y="4229100"/>
            <a:ext cx="5262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A comparison of a graph&#10;&#10;Description automatically generated">
            <a:extLst>
              <a:ext uri="{FF2B5EF4-FFF2-40B4-BE49-F238E27FC236}">
                <a16:creationId xmlns:a16="http://schemas.microsoft.com/office/drawing/2014/main" id="{3EC3E070-D2BE-F356-B2FC-270A8201B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13452" y="3509958"/>
            <a:ext cx="3338117" cy="2369962"/>
          </a:xfrm>
          <a:prstGeom prst="rect">
            <a:avLst/>
          </a:prstGeom>
        </p:spPr>
      </p:pic>
      <p:sp>
        <p:nvSpPr>
          <p:cNvPr id="29" name="AutoShape 2" descr="{\displaystyle {\bar {x}}}">
            <a:extLst>
              <a:ext uri="{FF2B5EF4-FFF2-40B4-BE49-F238E27FC236}">
                <a16:creationId xmlns:a16="http://schemas.microsoft.com/office/drawing/2014/main" id="{334A62E5-9014-8752-231F-E8DF5B2DDAB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AutoShape 4" descr="{\displaystyle {\bar {x}}}">
            <a:extLst>
              <a:ext uri="{FF2B5EF4-FFF2-40B4-BE49-F238E27FC236}">
                <a16:creationId xmlns:a16="http://schemas.microsoft.com/office/drawing/2014/main" id="{DAC7AEFB-6983-9307-CF09-7B413544193F}"/>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AutoShape 6" descr="{\displaystyle {\bar {x}}}">
            <a:extLst>
              <a:ext uri="{FF2B5EF4-FFF2-40B4-BE49-F238E27FC236}">
                <a16:creationId xmlns:a16="http://schemas.microsoft.com/office/drawing/2014/main" id="{617EE727-0727-4D1A-4204-EDCD4EAF2780}"/>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Rectangle 24">
            <a:extLst>
              <a:ext uri="{FF2B5EF4-FFF2-40B4-BE49-F238E27FC236}">
                <a16:creationId xmlns:a16="http://schemas.microsoft.com/office/drawing/2014/main" id="{BA00C46C-2756-6D2B-12A6-70B2528C5D4A}"/>
              </a:ext>
            </a:extLst>
          </p:cNvPr>
          <p:cNvSpPr/>
          <p:nvPr/>
        </p:nvSpPr>
        <p:spPr>
          <a:xfrm>
            <a:off x="2598555" y="3530544"/>
            <a:ext cx="3895694" cy="17196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A graph of different colored bars&#10;&#10;Description automatically generated with medium confidence">
            <a:extLst>
              <a:ext uri="{FF2B5EF4-FFF2-40B4-BE49-F238E27FC236}">
                <a16:creationId xmlns:a16="http://schemas.microsoft.com/office/drawing/2014/main" id="{EE1157C1-FDAE-25B3-BC79-D11C58DD2B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3551" y="3924300"/>
            <a:ext cx="3733583" cy="957577"/>
          </a:xfrm>
          <a:prstGeom prst="rect">
            <a:avLst/>
          </a:prstGeom>
        </p:spPr>
      </p:pic>
    </p:spTree>
    <p:extLst>
      <p:ext uri="{BB962C8B-B14F-4D97-AF65-F5344CB8AC3E}">
        <p14:creationId xmlns:p14="http://schemas.microsoft.com/office/powerpoint/2010/main" val="141598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90404"/>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Do the data look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 mislabeling, etc.</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Constraints: Missing values, power</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How should the data be prepared for analysis – setup, clean</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Normalization</a:t>
            </a:r>
            <a:r>
              <a:rPr lang="en-US" sz="2800">
                <a:solidFill>
                  <a:srgbClr val="404040"/>
                </a:solidFill>
                <a:latin typeface="Montserrat" panose="00000500000000000000" pitchFamily="2" charset="0"/>
              </a:rPr>
              <a:t>, standardization, transformation </a:t>
            </a:r>
            <a:endParaRPr lang="en-US" sz="2800" dirty="0">
              <a:solidFill>
                <a:srgbClr val="404040"/>
              </a:solidFill>
              <a:latin typeface="Montserrat" panose="00000500000000000000" pitchFamily="2" charset="0"/>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9144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575536"/>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a:extLst>
            <a:ext uri="{FF2B5EF4-FFF2-40B4-BE49-F238E27FC236}">
              <a16:creationId xmlns:a16="http://schemas.microsoft.com/office/drawing/2014/main" id="{FB62A511-E542-DFA7-D6FA-A9ACFD4A8508}"/>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BEFADA1C-08B8-BC88-D23D-8A4F4B504FD5}"/>
              </a:ext>
            </a:extLst>
          </p:cNvPr>
          <p:cNvSpPr txBox="1"/>
          <p:nvPr/>
        </p:nvSpPr>
        <p:spPr>
          <a:xfrm>
            <a:off x="1736293" y="1080000"/>
            <a:ext cx="14664917" cy="952953"/>
          </a:xfrm>
          <a:prstGeom prst="rect">
            <a:avLst/>
          </a:prstGeom>
        </p:spPr>
        <p:txBody>
          <a:bodyPr wrap="square" lIns="0" tIns="0" rIns="0" bIns="0" rtlCol="0" anchor="t">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nSpc>
                <a:spcPts val="7808"/>
              </a:lnSpc>
              <a:spcBef>
                <a:spcPct val="0"/>
              </a:spcBef>
            </a:pPr>
            <a:r>
              <a:rPr lang="en-US" sz="5400" b="1" dirty="0">
                <a:solidFill>
                  <a:srgbClr val="404040"/>
                </a:solidFill>
                <a:latin typeface="Montserrat" pitchFamily="2" charset="77"/>
              </a:rPr>
              <a:t>WHAT HAPPENS DURING PCA?</a:t>
            </a:r>
          </a:p>
        </p:txBody>
      </p:sp>
      <p:pic>
        <p:nvPicPr>
          <p:cNvPr id="9" name="Picture 8" descr="A blue and black logo&#10;&#10;Description automatically generated">
            <a:extLst>
              <a:ext uri="{FF2B5EF4-FFF2-40B4-BE49-F238E27FC236}">
                <a16:creationId xmlns:a16="http://schemas.microsoft.com/office/drawing/2014/main" id="{FBD7A120-6EBF-CFA5-AE47-F7F6E55CBA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2"/>
            <a:ext cx="762000" cy="925919"/>
          </a:xfrm>
          <a:prstGeom prst="rect">
            <a:avLst/>
          </a:prstGeom>
        </p:spPr>
      </p:pic>
      <p:grpSp>
        <p:nvGrpSpPr>
          <p:cNvPr id="10" name="Group 3">
            <a:extLst>
              <a:ext uri="{FF2B5EF4-FFF2-40B4-BE49-F238E27FC236}">
                <a16:creationId xmlns:a16="http://schemas.microsoft.com/office/drawing/2014/main" id="{CB368917-5963-FC8F-ECAC-BD70DA6554C5}"/>
              </a:ext>
            </a:extLst>
          </p:cNvPr>
          <p:cNvGrpSpPr/>
          <p:nvPr/>
        </p:nvGrpSpPr>
        <p:grpSpPr>
          <a:xfrm>
            <a:off x="1" y="2"/>
            <a:ext cx="939347" cy="10287000"/>
            <a:chOff x="0" y="0"/>
            <a:chExt cx="220314" cy="2861297"/>
          </a:xfrm>
        </p:grpSpPr>
        <p:sp>
          <p:nvSpPr>
            <p:cNvPr id="11" name="Freeform 4">
              <a:extLst>
                <a:ext uri="{FF2B5EF4-FFF2-40B4-BE49-F238E27FC236}">
                  <a16:creationId xmlns:a16="http://schemas.microsoft.com/office/drawing/2014/main" id="{247D17D9-193F-BC26-FCE3-63E7E50A31F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sp>
          <p:nvSpPr>
            <p:cNvPr id="12" name="TextBox 5">
              <a:extLst>
                <a:ext uri="{FF2B5EF4-FFF2-40B4-BE49-F238E27FC236}">
                  <a16:creationId xmlns:a16="http://schemas.microsoft.com/office/drawing/2014/main" id="{C78B9B9E-739C-0957-7E71-EC64DE767650}"/>
                </a:ext>
              </a:extLst>
            </p:cNvPr>
            <p:cNvSpPr txBox="1"/>
            <p:nvPr/>
          </p:nvSpPr>
          <p:spPr>
            <a:xfrm>
              <a:off x="0" y="-38100"/>
              <a:ext cx="812800" cy="850900"/>
            </a:xfrm>
            <a:prstGeom prst="rect">
              <a:avLst/>
            </a:prstGeom>
          </p:spPr>
          <p:txBody>
            <a:bodyPr lIns="50801" tIns="50801" rIns="50801" bIns="50801" rtlCol="0" anchor="ct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ctr">
                <a:lnSpc>
                  <a:spcPts val="3165"/>
                </a:lnSpc>
              </a:pPr>
              <a:endParaRPr sz="1200"/>
            </a:p>
          </p:txBody>
        </p:sp>
      </p:grpSp>
      <p:graphicFrame>
        <p:nvGraphicFramePr>
          <p:cNvPr id="2" name="Table 1">
            <a:extLst>
              <a:ext uri="{FF2B5EF4-FFF2-40B4-BE49-F238E27FC236}">
                <a16:creationId xmlns:a16="http://schemas.microsoft.com/office/drawing/2014/main" id="{167F65F9-ED1F-1800-4363-E044F643653D}"/>
              </a:ext>
            </a:extLst>
          </p:cNvPr>
          <p:cNvGraphicFramePr>
            <a:graphicFrameLocks noGrp="1"/>
          </p:cNvGraphicFramePr>
          <p:nvPr>
            <p:extLst>
              <p:ext uri="{D42A27DB-BD31-4B8C-83A1-F6EECF244321}">
                <p14:modId xmlns:p14="http://schemas.microsoft.com/office/powerpoint/2010/main" val="1292804528"/>
              </p:ext>
            </p:extLst>
          </p:nvPr>
        </p:nvGraphicFramePr>
        <p:xfrm>
          <a:off x="2134306" y="3578542"/>
          <a:ext cx="4876094"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567407">
                  <a:extLst>
                    <a:ext uri="{9D8B030D-6E8A-4147-A177-3AD203B41FA5}">
                      <a16:colId xmlns:a16="http://schemas.microsoft.com/office/drawing/2014/main" val="2705506175"/>
                    </a:ext>
                  </a:extLst>
                </a:gridCol>
                <a:gridCol w="793376">
                  <a:extLst>
                    <a:ext uri="{9D8B030D-6E8A-4147-A177-3AD203B41FA5}">
                      <a16:colId xmlns:a16="http://schemas.microsoft.com/office/drawing/2014/main" val="412750620"/>
                    </a:ext>
                  </a:extLst>
                </a:gridCol>
                <a:gridCol w="954743">
                  <a:extLst>
                    <a:ext uri="{9D8B030D-6E8A-4147-A177-3AD203B41FA5}">
                      <a16:colId xmlns:a16="http://schemas.microsoft.com/office/drawing/2014/main" val="3260733559"/>
                    </a:ext>
                  </a:extLst>
                </a:gridCol>
                <a:gridCol w="847164">
                  <a:extLst>
                    <a:ext uri="{9D8B030D-6E8A-4147-A177-3AD203B41FA5}">
                      <a16:colId xmlns:a16="http://schemas.microsoft.com/office/drawing/2014/main" val="2052329950"/>
                    </a:ext>
                  </a:extLst>
                </a:gridCol>
                <a:gridCol w="613373">
                  <a:extLst>
                    <a:ext uri="{9D8B030D-6E8A-4147-A177-3AD203B41FA5}">
                      <a16:colId xmlns:a16="http://schemas.microsoft.com/office/drawing/2014/main" val="263708879"/>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a:t>
                      </a:r>
                      <a:r>
                        <a:rPr lang="en-US" sz="1200" dirty="0">
                          <a:solidFill>
                            <a:schemeClr val="bg1"/>
                          </a:solidFill>
                        </a:rPr>
                        <a:t>lc</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Alkalinity</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Flavonoids</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Color</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14.38</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12.0</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3.64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5.4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12.93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8.</a:t>
                      </a:r>
                      <a:r>
                        <a:rPr lang="en-DK" sz="1200" dirty="0">
                          <a:solidFill>
                            <a:srgbClr val="40404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2.41</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4.5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11.66</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6.0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1.57</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3.8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3" name="Freeform 6">
            <a:extLst>
              <a:ext uri="{FF2B5EF4-FFF2-40B4-BE49-F238E27FC236}">
                <a16:creationId xmlns:a16="http://schemas.microsoft.com/office/drawing/2014/main" id="{A1003ECF-62A6-827D-5D16-D694FB365026}"/>
              </a:ext>
            </a:extLst>
          </p:cNvPr>
          <p:cNvSpPr/>
          <p:nvPr/>
        </p:nvSpPr>
        <p:spPr>
          <a:xfrm rot="10800000" flipH="1">
            <a:off x="8307011" y="3700036"/>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pic>
        <p:nvPicPr>
          <p:cNvPr id="5" name="Picture 4" descr="A graph of a number of black dots&#10;&#10;Description automatically generated">
            <a:extLst>
              <a:ext uri="{FF2B5EF4-FFF2-40B4-BE49-F238E27FC236}">
                <a16:creationId xmlns:a16="http://schemas.microsoft.com/office/drawing/2014/main" id="{01025775-8E24-4C81-A75C-ADC1C80C8A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4779" y="6122729"/>
            <a:ext cx="4341159" cy="3301262"/>
          </a:xfrm>
          <a:prstGeom prst="rect">
            <a:avLst/>
          </a:prstGeom>
        </p:spPr>
      </p:pic>
      <p:pic>
        <p:nvPicPr>
          <p:cNvPr id="14" name="Picture 13" descr="A graph showing a number of dots&#10;&#10;Description automatically generated">
            <a:extLst>
              <a:ext uri="{FF2B5EF4-FFF2-40B4-BE49-F238E27FC236}">
                <a16:creationId xmlns:a16="http://schemas.microsoft.com/office/drawing/2014/main" id="{74CD6A2B-2287-1380-0F42-FB7053AC5B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3800" y="6402710"/>
            <a:ext cx="4348745" cy="3307031"/>
          </a:xfrm>
          <a:prstGeom prst="rect">
            <a:avLst/>
          </a:prstGeom>
        </p:spPr>
      </p:pic>
      <p:sp>
        <p:nvSpPr>
          <p:cNvPr id="15" name="TextBox 14">
            <a:extLst>
              <a:ext uri="{FF2B5EF4-FFF2-40B4-BE49-F238E27FC236}">
                <a16:creationId xmlns:a16="http://schemas.microsoft.com/office/drawing/2014/main" id="{54631C79-A64E-F2EF-33ED-29F8856DE64B}"/>
              </a:ext>
            </a:extLst>
          </p:cNvPr>
          <p:cNvSpPr txBox="1"/>
          <p:nvPr/>
        </p:nvSpPr>
        <p:spPr>
          <a:xfrm>
            <a:off x="2967036"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Original data with </a:t>
            </a:r>
            <a:r>
              <a:rPr lang="en-GB" sz="2100" i="1" dirty="0">
                <a:latin typeface="Montserrat" panose="00000500000000000000" pitchFamily="2" charset="0"/>
              </a:rPr>
              <a:t>n </a:t>
            </a:r>
            <a:r>
              <a:rPr lang="en-GB" sz="2100" dirty="0">
                <a:latin typeface="Montserrat" panose="00000500000000000000" pitchFamily="2" charset="0"/>
              </a:rPr>
              <a:t>= 13 dimensions</a:t>
            </a:r>
          </a:p>
        </p:txBody>
      </p:sp>
      <p:pic>
        <p:nvPicPr>
          <p:cNvPr id="17" name="Picture 16" descr="A graph showing a number of black dots&#10;&#10;Description automatically generated">
            <a:extLst>
              <a:ext uri="{FF2B5EF4-FFF2-40B4-BE49-F238E27FC236}">
                <a16:creationId xmlns:a16="http://schemas.microsoft.com/office/drawing/2014/main" id="{9268568A-60D5-3E60-4F02-8950FAB0B0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33054" y="6122729"/>
            <a:ext cx="4348745" cy="3307031"/>
          </a:xfrm>
          <a:prstGeom prst="rect">
            <a:avLst/>
          </a:prstGeom>
        </p:spPr>
      </p:pic>
      <p:graphicFrame>
        <p:nvGraphicFramePr>
          <p:cNvPr id="18" name="Table 17">
            <a:extLst>
              <a:ext uri="{FF2B5EF4-FFF2-40B4-BE49-F238E27FC236}">
                <a16:creationId xmlns:a16="http://schemas.microsoft.com/office/drawing/2014/main" id="{9F493E40-3012-751A-05C4-B89058C4CBBE}"/>
              </a:ext>
            </a:extLst>
          </p:cNvPr>
          <p:cNvGraphicFramePr>
            <a:graphicFrameLocks noGrp="1"/>
          </p:cNvGraphicFramePr>
          <p:nvPr>
            <p:extLst>
              <p:ext uri="{D42A27DB-BD31-4B8C-83A1-F6EECF244321}">
                <p14:modId xmlns:p14="http://schemas.microsoft.com/office/powerpoint/2010/main" val="3145993044"/>
              </p:ext>
            </p:extLst>
          </p:nvPr>
        </p:nvGraphicFramePr>
        <p:xfrm>
          <a:off x="11569581" y="3578542"/>
          <a:ext cx="3962682"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647117">
                  <a:extLst>
                    <a:ext uri="{9D8B030D-6E8A-4147-A177-3AD203B41FA5}">
                      <a16:colId xmlns:a16="http://schemas.microsoft.com/office/drawing/2014/main" val="2705506175"/>
                    </a:ext>
                  </a:extLst>
                </a:gridCol>
                <a:gridCol w="713666">
                  <a:extLst>
                    <a:ext uri="{9D8B030D-6E8A-4147-A177-3AD203B41FA5}">
                      <a16:colId xmlns:a16="http://schemas.microsoft.com/office/drawing/2014/main" val="412750620"/>
                    </a:ext>
                  </a:extLst>
                </a:gridCol>
                <a:gridCol w="716055">
                  <a:extLst>
                    <a:ext uri="{9D8B030D-6E8A-4147-A177-3AD203B41FA5}">
                      <a16:colId xmlns:a16="http://schemas.microsoft.com/office/drawing/2014/main" val="3260733559"/>
                    </a:ext>
                  </a:extLst>
                </a:gridCol>
                <a:gridCol w="785813">
                  <a:extLst>
                    <a:ext uri="{9D8B030D-6E8A-4147-A177-3AD203B41FA5}">
                      <a16:colId xmlns:a16="http://schemas.microsoft.com/office/drawing/2014/main" val="2052329950"/>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PC1</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PC2</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PC3</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PC4</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1.4</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-0.8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2.8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19" name="TextBox 18">
            <a:extLst>
              <a:ext uri="{FF2B5EF4-FFF2-40B4-BE49-F238E27FC236}">
                <a16:creationId xmlns:a16="http://schemas.microsoft.com/office/drawing/2014/main" id="{20AC2906-9945-926F-4EB9-C1328DC8A9AE}"/>
              </a:ext>
            </a:extLst>
          </p:cNvPr>
          <p:cNvSpPr txBox="1"/>
          <p:nvPr/>
        </p:nvSpPr>
        <p:spPr>
          <a:xfrm>
            <a:off x="11725275"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Mapped into PCA space with 2-4 dimensions</a:t>
            </a:r>
          </a:p>
        </p:txBody>
      </p:sp>
    </p:spTree>
    <p:extLst>
      <p:ext uri="{BB962C8B-B14F-4D97-AF65-F5344CB8AC3E}">
        <p14:creationId xmlns:p14="http://schemas.microsoft.com/office/powerpoint/2010/main" val="34538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Coloring by wine type reveals clusters! </a:t>
            </a: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9">
            <a:extLst>
              <a:ext uri="{FF2B5EF4-FFF2-40B4-BE49-F238E27FC236}">
                <a16:creationId xmlns:a16="http://schemas.microsoft.com/office/drawing/2014/main" id="{F35C89E5-B47E-A040-135B-F78BD6A0E401}"/>
              </a:ext>
            </a:extLst>
          </p:cNvPr>
          <p:cNvSpPr txBox="1"/>
          <p:nvPr/>
        </p:nvSpPr>
        <p:spPr>
          <a:xfrm>
            <a:off x="12240054" y="3042136"/>
            <a:ext cx="5133546" cy="5708935"/>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anose="00000500000000000000" pitchFamily="2" charset="0"/>
              </a:rPr>
              <a:t>If clusters are well separated there is a combination of original features that </a:t>
            </a:r>
            <a:r>
              <a:rPr lang="en-US" sz="2600" b="1" dirty="0">
                <a:solidFill>
                  <a:srgbClr val="404040"/>
                </a:solidFill>
                <a:latin typeface="Montserrat" panose="00000500000000000000" pitchFamily="2" charset="0"/>
              </a:rPr>
              <a:t>explains</a:t>
            </a:r>
            <a:r>
              <a:rPr lang="en-US" sz="2600" dirty="0">
                <a:solidFill>
                  <a:srgbClr val="404040"/>
                </a:solidFill>
                <a:latin typeface="Montserrat" panose="00000500000000000000" pitchFamily="2" charset="0"/>
              </a:rPr>
              <a:t> which cluster a data point belongs to.</a:t>
            </a:r>
          </a:p>
          <a:p>
            <a:pPr>
              <a:lnSpc>
                <a:spcPts val="4480"/>
              </a:lnSpc>
            </a:pPr>
            <a:endParaRPr lang="en-US" sz="2600" dirty="0">
              <a:solidFill>
                <a:srgbClr val="404040"/>
              </a:solidFill>
              <a:latin typeface="Montserrat" panose="00000500000000000000" pitchFamily="2" charset="0"/>
            </a:endParaRPr>
          </a:p>
          <a:p>
            <a:pPr>
              <a:lnSpc>
                <a:spcPts val="4480"/>
              </a:lnSpc>
            </a:pPr>
            <a:r>
              <a:rPr lang="en-US" sz="2600" dirty="0">
                <a:solidFill>
                  <a:srgbClr val="404040"/>
                </a:solidFill>
                <a:latin typeface="Montserrat" panose="00000500000000000000" pitchFamily="2" charset="0"/>
              </a:rPr>
              <a:t>We can use this to understand what defines each cluster and predict which cluster a new data point belongs to.</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39633</TotalTime>
  <Words>3209</Words>
  <Application>Microsoft Office PowerPoint</Application>
  <PresentationFormat>Custom</PresentationFormat>
  <Paragraphs>579</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Now Bold</vt:lpstr>
      <vt:lpstr>Arial</vt:lpstr>
      <vt:lpstr>Calibri</vt:lpstr>
      <vt:lpstr>Now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208</cp:revision>
  <dcterms:created xsi:type="dcterms:W3CDTF">2006-08-16T00:00:00Z</dcterms:created>
  <dcterms:modified xsi:type="dcterms:W3CDTF">2024-05-30T07:48:11Z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