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8"/>
  </p:notesMasterIdLst>
  <p:sldIdLst>
    <p:sldId id="279" r:id="rId5"/>
    <p:sldId id="6023" r:id="rId6"/>
    <p:sldId id="6005" r:id="rId7"/>
    <p:sldId id="6009" r:id="rId8"/>
    <p:sldId id="6036" r:id="rId9"/>
    <p:sldId id="6035" r:id="rId10"/>
    <p:sldId id="307" r:id="rId11"/>
    <p:sldId id="6025" r:id="rId12"/>
    <p:sldId id="6007" r:id="rId13"/>
    <p:sldId id="351" r:id="rId14"/>
    <p:sldId id="6011" r:id="rId15"/>
    <p:sldId id="6024" r:id="rId16"/>
    <p:sldId id="6012" r:id="rId17"/>
    <p:sldId id="6016" r:id="rId18"/>
    <p:sldId id="6015" r:id="rId19"/>
    <p:sldId id="6014" r:id="rId20"/>
    <p:sldId id="6037" r:id="rId21"/>
    <p:sldId id="6033" r:id="rId22"/>
    <p:sldId id="6027" r:id="rId23"/>
    <p:sldId id="6038" r:id="rId24"/>
    <p:sldId id="6039" r:id="rId25"/>
    <p:sldId id="6028" r:id="rId26"/>
    <p:sldId id="342" r:id="rId27"/>
  </p:sldIdLst>
  <p:sldSz cx="18288000" cy="10287000"/>
  <p:notesSz cx="6858000" cy="9144000"/>
  <p:embeddedFontLst>
    <p:embeddedFont>
      <p:font typeface="Calibri" panose="020F0502020204030204" pitchFamily="34" charset="0"/>
      <p:regular r:id="rId29"/>
      <p:bold r:id="rId30"/>
      <p:italic r:id="rId31"/>
      <p:boldItalic r:id="rId32"/>
    </p:embeddedFont>
    <p:embeddedFont>
      <p:font typeface="Montserrat" pitchFamily="2" charset="77"/>
      <p:regular r:id="rId33"/>
      <p:bold r:id="rId34"/>
      <p:italic r:id="rId35"/>
      <p:boldItalic r:id="rId36"/>
    </p:embeddedFont>
    <p:embeddedFont>
      <p:font typeface="Montserrat Bold" pitchFamily="2" charset="77"/>
      <p:bold r:id="rId37"/>
      <p:italic r:id="rId38"/>
      <p:boldItalic r:id="rId39"/>
    </p:embeddedFont>
    <p:embeddedFont>
      <p:font typeface="Now" pitchFamily="2" charset="77"/>
      <p:regular r:id="rId40"/>
    </p:embeddedFont>
    <p:embeddedFont>
      <p:font typeface="Now Bold" pitchFamily="2" charset="77"/>
      <p:regular r:id="rId41"/>
      <p:bold r:id="rId42"/>
    </p:embeddedFont>
  </p:embeddedFontLst>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BFFF"/>
    <a:srgbClr val="9AC4F8"/>
    <a:srgbClr val="404040"/>
    <a:srgbClr val="769781"/>
    <a:srgbClr val="A4D2B4"/>
    <a:srgbClr val="5A5A5A"/>
    <a:srgbClr val="FFC999"/>
    <a:srgbClr val="FFC585"/>
    <a:srgbClr val="D24F8D"/>
    <a:srgbClr val="81A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1A878-BA29-572A-6775-33945673AECF}" v="116" dt="2023-10-17T09:15:14.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7" autoAdjust="0"/>
    <p:restoredTop sz="65760" autoAdjust="0"/>
  </p:normalViewPr>
  <p:slideViewPr>
    <p:cSldViewPr>
      <p:cViewPr>
        <p:scale>
          <a:sx n="56" d="100"/>
          <a:sy n="56" d="100"/>
        </p:scale>
        <p:origin x="1568" y="808"/>
      </p:cViewPr>
      <p:guideLst>
        <p:guide orient="horz" pos="2160"/>
        <p:guide pos="2880"/>
      </p:guideLst>
    </p:cSldViewPr>
  </p:slideViewPr>
  <p:outlineViewPr>
    <p:cViewPr>
      <p:scale>
        <a:sx n="33" d="100"/>
        <a:sy n="33" d="100"/>
      </p:scale>
      <p:origin x="0" y="0"/>
    </p:cViewPr>
  </p:outlineViewPr>
  <p:notesTextViewPr>
    <p:cViewPr>
      <p:scale>
        <a:sx n="145" d="100"/>
        <a:sy n="14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1.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gs" Target="tags/tag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Isabel Spínola E Silva" userId="S::zbc283@ku.dk::ba5000cd-55e1-4b11-ab9b-9a1c49cf6f11" providerId="AD" clId="Web-{66A1A878-BA29-572A-6775-33945673AECF}"/>
    <pc:docChg chg="modSld">
      <pc:chgData name="Rita Isabel Spínola E Silva" userId="S::zbc283@ku.dk::ba5000cd-55e1-4b11-ab9b-9a1c49cf6f11" providerId="AD" clId="Web-{66A1A878-BA29-572A-6775-33945673AECF}" dt="2023-10-17T09:15:10.187" v="68" actId="20577"/>
      <pc:docMkLst>
        <pc:docMk/>
      </pc:docMkLst>
      <pc:sldChg chg="modSp">
        <pc:chgData name="Rita Isabel Spínola E Silva" userId="S::zbc283@ku.dk::ba5000cd-55e1-4b11-ab9b-9a1c49cf6f11" providerId="AD" clId="Web-{66A1A878-BA29-572A-6775-33945673AECF}" dt="2023-10-17T09:02:55.240" v="17" actId="20577"/>
        <pc:sldMkLst>
          <pc:docMk/>
          <pc:sldMk cId="3683176023" sldId="351"/>
        </pc:sldMkLst>
        <pc:spChg chg="mod">
          <ac:chgData name="Rita Isabel Spínola E Silva" userId="S::zbc283@ku.dk::ba5000cd-55e1-4b11-ab9b-9a1c49cf6f11" providerId="AD" clId="Web-{66A1A878-BA29-572A-6775-33945673AECF}" dt="2023-10-17T09:02:55.240" v="17" actId="20577"/>
          <ac:spMkLst>
            <pc:docMk/>
            <pc:sldMk cId="3683176023" sldId="351"/>
            <ac:spMk id="2" creationId="{F5FC4DD1-F21C-4C38-9C4F-5F86D04CF90F}"/>
          </ac:spMkLst>
        </pc:spChg>
      </pc:sldChg>
      <pc:sldChg chg="modSp">
        <pc:chgData name="Rita Isabel Spínola E Silva" userId="S::zbc283@ku.dk::ba5000cd-55e1-4b11-ab9b-9a1c49cf6f11" providerId="AD" clId="Web-{66A1A878-BA29-572A-6775-33945673AECF}" dt="2023-10-17T09:06:06.543" v="26" actId="20577"/>
        <pc:sldMkLst>
          <pc:docMk/>
          <pc:sldMk cId="2873190781" sldId="6011"/>
        </pc:sldMkLst>
        <pc:spChg chg="mod">
          <ac:chgData name="Rita Isabel Spínola E Silva" userId="S::zbc283@ku.dk::ba5000cd-55e1-4b11-ab9b-9a1c49cf6f11" providerId="AD" clId="Web-{66A1A878-BA29-572A-6775-33945673AECF}" dt="2023-10-17T09:06:06.543" v="26" actId="20577"/>
          <ac:spMkLst>
            <pc:docMk/>
            <pc:sldMk cId="2873190781" sldId="6011"/>
            <ac:spMk id="7" creationId="{00000000-0000-0000-0000-000000000000}"/>
          </ac:spMkLst>
        </pc:spChg>
      </pc:sldChg>
      <pc:sldChg chg="modSp">
        <pc:chgData name="Rita Isabel Spínola E Silva" userId="S::zbc283@ku.dk::ba5000cd-55e1-4b11-ab9b-9a1c49cf6f11" providerId="AD" clId="Web-{66A1A878-BA29-572A-6775-33945673AECF}" dt="2023-10-17T09:08:03.813" v="32" actId="20577"/>
        <pc:sldMkLst>
          <pc:docMk/>
          <pc:sldMk cId="2731552594" sldId="6012"/>
        </pc:sldMkLst>
        <pc:spChg chg="mod">
          <ac:chgData name="Rita Isabel Spínola E Silva" userId="S::zbc283@ku.dk::ba5000cd-55e1-4b11-ab9b-9a1c49cf6f11" providerId="AD" clId="Web-{66A1A878-BA29-572A-6775-33945673AECF}" dt="2023-10-17T09:07:22.921" v="29" actId="14100"/>
          <ac:spMkLst>
            <pc:docMk/>
            <pc:sldMk cId="2731552594" sldId="6012"/>
            <ac:spMk id="12" creationId="{89DB7846-A625-0D79-B25D-DA3623EB97EE}"/>
          </ac:spMkLst>
        </pc:spChg>
        <pc:spChg chg="mod">
          <ac:chgData name="Rita Isabel Spínola E Silva" userId="S::zbc283@ku.dk::ba5000cd-55e1-4b11-ab9b-9a1c49cf6f11" providerId="AD" clId="Web-{66A1A878-BA29-572A-6775-33945673AECF}" dt="2023-10-17T09:08:03.813" v="32" actId="20577"/>
          <ac:spMkLst>
            <pc:docMk/>
            <pc:sldMk cId="2731552594" sldId="6012"/>
            <ac:spMk id="16" creationId="{7AC84020-5AF8-9CFE-9F62-C2C579BF2A64}"/>
          </ac:spMkLst>
        </pc:spChg>
      </pc:sldChg>
      <pc:sldChg chg="modSp">
        <pc:chgData name="Rita Isabel Spínola E Silva" userId="S::zbc283@ku.dk::ba5000cd-55e1-4b11-ab9b-9a1c49cf6f11" providerId="AD" clId="Web-{66A1A878-BA29-572A-6775-33945673AECF}" dt="2023-10-17T09:11:17.148" v="53" actId="20577"/>
        <pc:sldMkLst>
          <pc:docMk/>
          <pc:sldMk cId="3917320747" sldId="6014"/>
        </pc:sldMkLst>
        <pc:spChg chg="mod">
          <ac:chgData name="Rita Isabel Spínola E Silva" userId="S::zbc283@ku.dk::ba5000cd-55e1-4b11-ab9b-9a1c49cf6f11" providerId="AD" clId="Web-{66A1A878-BA29-572A-6775-33945673AECF}" dt="2023-10-17T09:11:17.148" v="53" actId="20577"/>
          <ac:spMkLst>
            <pc:docMk/>
            <pc:sldMk cId="3917320747" sldId="6014"/>
            <ac:spMk id="7" creationId="{00000000-0000-0000-0000-000000000000}"/>
          </ac:spMkLst>
        </pc:spChg>
      </pc:sldChg>
      <pc:sldChg chg="modSp">
        <pc:chgData name="Rita Isabel Spínola E Silva" userId="S::zbc283@ku.dk::ba5000cd-55e1-4b11-ab9b-9a1c49cf6f11" providerId="AD" clId="Web-{66A1A878-BA29-572A-6775-33945673AECF}" dt="2023-10-17T09:05:25.104" v="24" actId="14100"/>
        <pc:sldMkLst>
          <pc:docMk/>
          <pc:sldMk cId="3713747495" sldId="6025"/>
        </pc:sldMkLst>
        <pc:spChg chg="mod">
          <ac:chgData name="Rita Isabel Spínola E Silva" userId="S::zbc283@ku.dk::ba5000cd-55e1-4b11-ab9b-9a1c49cf6f11" providerId="AD" clId="Web-{66A1A878-BA29-572A-6775-33945673AECF}" dt="2023-10-17T09:05:25.104" v="24" actId="14100"/>
          <ac:spMkLst>
            <pc:docMk/>
            <pc:sldMk cId="3713747495" sldId="6025"/>
            <ac:spMk id="2" creationId="{F5FC4DD1-F21C-4C38-9C4F-5F86D04CF90F}"/>
          </ac:spMkLst>
        </pc:spChg>
      </pc:sldChg>
      <pc:sldChg chg="modSp">
        <pc:chgData name="Rita Isabel Spínola E Silva" userId="S::zbc283@ku.dk::ba5000cd-55e1-4b11-ab9b-9a1c49cf6f11" providerId="AD" clId="Web-{66A1A878-BA29-572A-6775-33945673AECF}" dt="2023-10-17T09:15:10.187" v="68" actId="20577"/>
        <pc:sldMkLst>
          <pc:docMk/>
          <pc:sldMk cId="2698637298" sldId="6028"/>
        </pc:sldMkLst>
        <pc:spChg chg="mod">
          <ac:chgData name="Rita Isabel Spínola E Silva" userId="S::zbc283@ku.dk::ba5000cd-55e1-4b11-ab9b-9a1c49cf6f11" providerId="AD" clId="Web-{66A1A878-BA29-572A-6775-33945673AECF}" dt="2023-10-17T09:15:10.187" v="68" actId="20577"/>
          <ac:spMkLst>
            <pc:docMk/>
            <pc:sldMk cId="2698637298" sldId="6028"/>
            <ac:spMk id="2" creationId="{F5FC4DD1-F21C-4C38-9C4F-5F86D04CF9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13.11.2023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latin typeface="Montserrat" panose="00000500000000000000" pitchFamily="2" charset="0"/>
              </a:rPr>
              <a:t>Overfitting linear regression picture</a:t>
            </a:r>
          </a:p>
          <a:p>
            <a:endParaRPr lang="en-US" sz="1200" dirty="0">
              <a:latin typeface="Montserrat" panose="00000500000000000000" pitchFamily="2" charset="0"/>
            </a:endParaRPr>
          </a:p>
          <a:p>
            <a:endParaRPr lang="en-US" sz="1200" dirty="0">
              <a:latin typeface="Montserrat" panose="00000500000000000000" pitchFamily="2" charset="0"/>
            </a:endParaRPr>
          </a:p>
          <a:p>
            <a:r>
              <a:rPr lang="en-US" sz="1200" dirty="0">
                <a:latin typeface="Montserrat" panose="00000500000000000000" pitchFamily="2" charset="0"/>
              </a:rPr>
              <a:t>Why is the middle one better? Explain</a:t>
            </a:r>
          </a:p>
          <a:p>
            <a:endParaRPr lang="en-US" sz="1200" dirty="0">
              <a:latin typeface="Montserrat" panose="00000500000000000000" pitchFamily="2" charset="0"/>
            </a:endParaRPr>
          </a:p>
          <a:p>
            <a:r>
              <a:rPr lang="en-US" sz="1200" dirty="0">
                <a:latin typeface="Montserrat" panose="00000500000000000000" pitchFamily="2" charset="0"/>
              </a:rPr>
              <a:t>What is the problem with having many parameters?</a:t>
            </a:r>
          </a:p>
          <a:p>
            <a:endParaRPr lang="en-US" sz="1200" dirty="0">
              <a:latin typeface="Montserrat" panose="00000500000000000000" pitchFamily="2" charset="0"/>
            </a:endParaRPr>
          </a:p>
          <a:p>
            <a:r>
              <a:rPr lang="en-US" sz="1200" dirty="0">
                <a:latin typeface="Montserrat" panose="00000500000000000000" pitchFamily="2" charset="0"/>
              </a:rPr>
              <a:t>(What do the parameters mean? (reaction rate)) </a:t>
            </a:r>
          </a:p>
          <a:p>
            <a:endParaRPr lang="en-US" sz="1200" dirty="0">
              <a:latin typeface="Montserrat" panose="00000500000000000000" pitchFamily="2" charset="0"/>
            </a:endParaRPr>
          </a:p>
          <a:p>
            <a:r>
              <a:rPr lang="en-US" sz="1200" dirty="0">
                <a:latin typeface="Montserrat" panose="00000500000000000000" pitchFamily="2" charset="0"/>
              </a:rPr>
              <a:t>Discussion:</a:t>
            </a:r>
          </a:p>
          <a:p>
            <a:endParaRPr lang="en-US" sz="1200" dirty="0">
              <a:latin typeface="Montserrat" panose="00000500000000000000" pitchFamily="2" charset="0"/>
            </a:endParaRPr>
          </a:p>
          <a:p>
            <a:r>
              <a:rPr lang="en-US" sz="1200" dirty="0">
                <a:latin typeface="Montserrat" panose="00000500000000000000" pitchFamily="2" charset="0"/>
              </a:rPr>
              <a:t>How would be your error term for regression with two data points, large or small? </a:t>
            </a:r>
            <a:endParaRPr lang="en-GB" sz="1200" dirty="0">
              <a:latin typeface="Montserrat" panose="00000500000000000000" pitchFamily="2" charset="0"/>
            </a:endParaRPr>
          </a:p>
          <a:p>
            <a:pPr algn="ctr"/>
            <a:endParaRPr lang="en-US" sz="1200" b="1" dirty="0">
              <a:latin typeface="Montserrat"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700543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Output reflects input -&gt; poor quality data results in poor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Montserrat" panose="00000500000000000000" pitchFamily="2" charset="0"/>
              </a:rPr>
              <a:t>Rarely are both models and data free of biases.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Montserrat" panose="00000500000000000000" pitchFamily="2" charset="0"/>
            </a:endParaRPr>
          </a:p>
          <a:p>
            <a:r>
              <a:rPr lang="en-US" dirty="0"/>
              <a:t>Bias is different from accuracy. It is a skew in the data cause by collection or processing. Generally the term error refers to the outcome and the term bias refers to the process. (https://en.wikipedia.org/wiki/Bias_(statistics) )</a:t>
            </a:r>
          </a:p>
          <a:p>
            <a:endParaRPr lang="en-US" dirty="0"/>
          </a:p>
          <a:p>
            <a:r>
              <a:rPr lang="en-US" dirty="0"/>
              <a:t>Other examples: </a:t>
            </a:r>
          </a:p>
          <a:p>
            <a:r>
              <a:rPr lang="en-US" dirty="0"/>
              <a:t>If all photos of malignant melanoma have a ruler in them and the normal skin spot photos do not</a:t>
            </a:r>
          </a:p>
          <a:p>
            <a:endParaRPr lang="en-US" dirty="0"/>
          </a:p>
          <a:p>
            <a:r>
              <a:rPr lang="en-US" dirty="0"/>
              <a:t>Bias:</a:t>
            </a:r>
          </a:p>
          <a:p>
            <a:pPr marL="171450" indent="-171450">
              <a:buFontTx/>
              <a:buChar char="-"/>
            </a:pPr>
            <a:r>
              <a:rPr lang="en-US" dirty="0"/>
              <a:t>does data include elements that the model should be ignorant of?</a:t>
            </a:r>
          </a:p>
          <a:p>
            <a:pPr marL="171450" indent="-171450">
              <a:buFontTx/>
              <a:buChar char="-"/>
            </a:pPr>
            <a:r>
              <a:rPr lang="en-US" dirty="0"/>
              <a:t>The way training is set-up (objective function)</a:t>
            </a:r>
          </a:p>
          <a:p>
            <a:pPr marL="171450" indent="-171450">
              <a:buFontTx/>
              <a:buChar char="-"/>
            </a:pPr>
            <a:r>
              <a:rPr lang="en-US" dirty="0"/>
              <a:t>The way the model is set-up (parameters, design choices) -&gt; algorithmic bias</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3313913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r>
              <a:rPr lang="en-US" dirty="0"/>
              <a:t>What kind of data types do you and your collaborators work with? </a:t>
            </a:r>
          </a:p>
          <a:p>
            <a:r>
              <a:rPr lang="en-US" dirty="0"/>
              <a:t>What would you like to work with?</a:t>
            </a:r>
          </a:p>
          <a:p>
            <a:endParaRPr lang="en-US" dirty="0"/>
          </a:p>
          <a:p>
            <a:r>
              <a:rPr lang="en-US" dirty="0"/>
              <a:t>Which of the roles we have introduced do you see yourself in? </a:t>
            </a:r>
          </a:p>
          <a:p>
            <a:r>
              <a:rPr lang="en-US" dirty="0"/>
              <a:t>Do you have people in your group or among your collaborators to fill the other roles? If not, what are alternatives?</a:t>
            </a:r>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1268597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hypo test + pred -&gt; can interpret results directly.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hypothesis testing the meaning is mainly answering our question.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birthweight sig. different between mothers who smoke and non-smokers, yes or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Predictive modelling: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pred modelling our question is often ‘Can this be done’ and the reply is the model performance: yes with this accuracy, or no probably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have a meaning, i.e. slope and intercept in a regression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our model is average live expectancy (y) VS cigarettes smoked (x) then the intercept is the life expectancy at 0 cigarettes and the slope is how much life expectancy decreases for one unit of cigarette smoking.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Though the intercept sometimes doesn’t have real life meaning (if x cannot meaningfully be 0, the y-intercept has no useful interpretation).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birth weight ~ mother’s weight + smoking + mother’s 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Coefficients tell us which of these have the largest influence and we can test whether we should drop (not consider) one or several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random forest the feature importance takes the roll of the </a:t>
            </a:r>
            <a:r>
              <a:rPr lang="en-US" dirty="0" err="1"/>
              <a:t>coeff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model performance is bad that means we cannot answer our question/build a good predictor with the data we have which is also an insight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358455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Montserrat" panose="00000500000000000000" pitchFamily="2" charset="0"/>
              </a:rPr>
              <a:t>- Cannot evaluate performance without ground truth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it’s black box models: many parameters and non-linearity, for example neural network, </a:t>
            </a:r>
            <a:r>
              <a:rPr lang="en-US" dirty="0" err="1"/>
              <a:t>tSNE</a:t>
            </a:r>
            <a:r>
              <a:rPr lang="en-US" dirty="0"/>
              <a:t>, its more difficult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Cannot directly interpret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difficult to know why the model gives a certain answer (why is this skin spot cancerous?) and therefore we do not understand what the model has learned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 is good, insights are few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results from clustering mean?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don’t have ground truth so we can’t eval performance as in supervised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guess we have learned something about the structure of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did </a:t>
            </a:r>
            <a:r>
              <a:rPr lang="en-US" dirty="0" err="1"/>
              <a:t>kmeans</a:t>
            </a:r>
            <a:r>
              <a:rPr lang="en-US" dirty="0"/>
              <a:t> we may discover the ideal number of clusters using the elbow method: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Different measures to describe “how much are the points in a certain cluster more similar between themself than with the points in different clusters?”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measures, also called clustering evaluation techniques, are: silhouette score, </a:t>
            </a:r>
            <a:r>
              <a:rPr lang="en-US" dirty="0" err="1"/>
              <a:t>calinski</a:t>
            </a:r>
            <a:r>
              <a:rPr lang="en-US" dirty="0"/>
              <a:t> </a:t>
            </a:r>
            <a:r>
              <a:rPr lang="en-US" dirty="0" err="1"/>
              <a:t>harabasz</a:t>
            </a:r>
            <a:r>
              <a:rPr lang="en-US" dirty="0"/>
              <a:t> score, </a:t>
            </a:r>
            <a:r>
              <a:rPr lang="en-US" dirty="0" err="1"/>
              <a:t>davies</a:t>
            </a:r>
            <a:r>
              <a:rPr lang="en-US" dirty="0"/>
              <a:t> </a:t>
            </a:r>
            <a:r>
              <a:rPr lang="en-US" dirty="0" err="1"/>
              <a:t>bouldin</a:t>
            </a:r>
            <a:r>
              <a:rPr lang="en-US" dirty="0"/>
              <a:t> score. There may be others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use this to score the goodness/usefulness of the clustering and pick the number of clusters with the highest measure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935214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Predictive power of A over/towards B does not mean that A causes B. </a:t>
            </a:r>
          </a:p>
          <a:p>
            <a:endParaRPr lang="en-US" dirty="0"/>
          </a:p>
          <a:p>
            <a:r>
              <a:rPr lang="en-US" dirty="0"/>
              <a:t>Add example</a:t>
            </a:r>
          </a:p>
          <a:p>
            <a:r>
              <a:rPr lang="en-US" dirty="0"/>
              <a:t>Example: </a:t>
            </a:r>
          </a:p>
          <a:p>
            <a:r>
              <a:rPr lang="en-US" dirty="0"/>
              <a:t>We know now that smoking increases risk of heart disease as well as cancer. </a:t>
            </a:r>
          </a:p>
          <a:p>
            <a:r>
              <a:rPr lang="en-US" dirty="0"/>
              <a:t>If we did not know, we might find an association between heart disease and cancer. However, treating heart disease does not reduce cancer rates because heart disease does not cause cancer. They are both caused by another, underlying problem/property.</a:t>
            </a:r>
          </a:p>
          <a:p>
            <a:r>
              <a:rPr lang="en-US" dirty="0"/>
              <a:t>Therefore, mode of action is important to causality. How does A cause B and does that makes sense in the framework of known biology? </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2263518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r>
              <a:rPr lang="en-US" dirty="0"/>
              <a:t>Domain expert -&gt; do these results make sense?</a:t>
            </a:r>
          </a:p>
          <a:p>
            <a:endParaRPr lang="en-US" dirty="0"/>
          </a:p>
          <a:p>
            <a:r>
              <a:rPr lang="en-US" dirty="0"/>
              <a:t>Researchers are always interested in causality</a:t>
            </a:r>
          </a:p>
          <a:p>
            <a:r>
              <a:rPr lang="en-US" dirty="0"/>
              <a:t>However only recently have these kinds of questions even become available in a stats framework with the advent of causal inference</a:t>
            </a:r>
          </a:p>
          <a:p>
            <a:r>
              <a:rPr lang="en-US" dirty="0"/>
              <a:t>Must propose Mode of action for causality (how does A cause b), rooted in biology/domain knowledge -&gt; domain expert </a:t>
            </a:r>
          </a:p>
          <a:p>
            <a:endParaRPr lang="en-US" dirty="0"/>
          </a:p>
          <a:p>
            <a:r>
              <a:rPr lang="en-US" dirty="0"/>
              <a:t>Gene expression -&gt; interpretability?</a:t>
            </a:r>
          </a:p>
          <a:p>
            <a:endParaRPr lang="en-US" sz="1200" dirty="0">
              <a:solidFill>
                <a:srgbClr val="404040"/>
              </a:solidFill>
              <a:latin typeface="Montserrat" panose="00000500000000000000" pitchFamily="2" charset="0"/>
            </a:endParaRPr>
          </a:p>
          <a:p>
            <a:r>
              <a:rPr lang="en-US" sz="1200" dirty="0">
                <a:solidFill>
                  <a:srgbClr val="404040"/>
                </a:solidFill>
                <a:latin typeface="Montserrat" panose="00000500000000000000" pitchFamily="2" charset="0"/>
              </a:rPr>
              <a:t>From a practical point of view, </a:t>
            </a:r>
            <a:r>
              <a:rPr lang="en-US" sz="1200" b="1" dirty="0">
                <a:solidFill>
                  <a:srgbClr val="404040"/>
                </a:solidFill>
                <a:latin typeface="Montserrat" panose="00000500000000000000" pitchFamily="2" charset="0"/>
              </a:rPr>
              <a:t>mode of action </a:t>
            </a:r>
            <a:r>
              <a:rPr lang="en-US" sz="1200" dirty="0">
                <a:solidFill>
                  <a:srgbClr val="404040"/>
                </a:solidFill>
                <a:latin typeface="Montserrat" panose="00000500000000000000" pitchFamily="2" charset="0"/>
              </a:rPr>
              <a:t>is vital. If A causes B, how so? And does that make sense in the framework of existing domain knowledge?  -&gt; Domain experts</a:t>
            </a:r>
          </a:p>
          <a:p>
            <a:endParaRPr lang="en-US" sz="1200" dirty="0">
              <a:solidFill>
                <a:srgbClr val="404040"/>
              </a:solidFill>
              <a:latin typeface="Montserrat" panose="00000500000000000000" pitchFamily="2" charset="0"/>
            </a:endParaRPr>
          </a:p>
          <a:p>
            <a:r>
              <a:rPr lang="en-US" sz="1200" dirty="0">
                <a:solidFill>
                  <a:srgbClr val="404040"/>
                </a:solidFill>
                <a:latin typeface="Montserrat" panose="00000500000000000000" pitchFamily="2" charset="0"/>
              </a:rPr>
              <a:t>Afterwards, new experiments must be devised to confirm or deny the hypothesis that A causes B. -&gt; I thought you cannot prove that? Well, not without intervention data</a:t>
            </a:r>
          </a:p>
          <a:p>
            <a:r>
              <a:rPr lang="en-US" dirty="0"/>
              <a:t>How was it proven that smoking causes cancer? Is mode of action enough? Mouse model? Cell culture?</a:t>
            </a:r>
          </a:p>
          <a:p>
            <a:r>
              <a:rPr lang="en-US" dirty="0"/>
              <a:t>Well, this is a bit a special case since people haven’t always smoked so the rise of cigarettes and of lung cancer coincided suspiciously. In a way, cigs are an ‘intervention’ in statistical language that is like to produce the caner outcome. -&gt; so </a:t>
            </a:r>
            <a:r>
              <a:rPr lang="en-US" dirty="0" err="1"/>
              <a:t>whats</a:t>
            </a:r>
            <a:r>
              <a:rPr lang="en-US" dirty="0"/>
              <a:t> the difference to the idea that cell phones cause cancer? Those two rates also increased at the same time! </a:t>
            </a:r>
          </a:p>
          <a:p>
            <a:r>
              <a:rPr lang="en-US" dirty="0"/>
              <a:t>The population study was the indication which was later confirmed in animal experiments and by histology (looking at cells from smokers), though this is again not direct evidence</a:t>
            </a:r>
          </a:p>
          <a:p>
            <a:r>
              <a:rPr lang="en-US" dirty="0"/>
              <a:t>There was also a convergence from different lines of inquiry </a:t>
            </a:r>
          </a:p>
          <a:p>
            <a:r>
              <a:rPr lang="en-US" dirty="0"/>
              <a:t>Though if people with damage in the pulmonary cilia are more likely to smoke and also more likely to get cancer you would get the same result.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Montserrat" panose="00000500000000000000" pitchFamily="2" charset="0"/>
              </a:rPr>
              <a:t>Afterwards, new experiments must be devised to confirm or deny the hypothesis that A causes B. -&gt; convergent evidence from different lines of inquiry, trying to eliminate spurious correlations. </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1735476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2727464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1612948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1900238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900238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Predictive power of A over/towards B does not mean that A causes B. </a:t>
            </a:r>
          </a:p>
          <a:p>
            <a:endParaRPr lang="en-US" dirty="0"/>
          </a:p>
          <a:p>
            <a:r>
              <a:rPr lang="en-US" dirty="0"/>
              <a:t>Add example</a:t>
            </a:r>
          </a:p>
          <a:p>
            <a:r>
              <a:rPr lang="en-US" dirty="0"/>
              <a:t>Example: </a:t>
            </a:r>
          </a:p>
          <a:p>
            <a:r>
              <a:rPr lang="en-US" dirty="0"/>
              <a:t>We know now that smoking increases risk of heart disease as well as cancer. </a:t>
            </a:r>
          </a:p>
          <a:p>
            <a:r>
              <a:rPr lang="en-US" dirty="0"/>
              <a:t>If we did not know, we might find an association between heart disease and cancer. However, treating heart disease does not reduce cancer rates because heart disease does not cause cancer. They are both caused by another, underlying problem/property.</a:t>
            </a:r>
          </a:p>
          <a:p>
            <a:r>
              <a:rPr lang="en-US" dirty="0"/>
              <a:t>Therefore, mode of action is important to causality. How does A cause B and does that makes sense in the framework of known biology? </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1223134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Predictive power of A over/towards B does not mean that A causes B. </a:t>
            </a:r>
          </a:p>
          <a:p>
            <a:endParaRPr lang="en-US" dirty="0"/>
          </a:p>
          <a:p>
            <a:r>
              <a:rPr lang="en-US" dirty="0"/>
              <a:t>Add example</a:t>
            </a:r>
          </a:p>
          <a:p>
            <a:r>
              <a:rPr lang="en-US" dirty="0"/>
              <a:t>Example: </a:t>
            </a:r>
          </a:p>
          <a:p>
            <a:r>
              <a:rPr lang="en-US" dirty="0"/>
              <a:t>We know now that smoking increases risk of heart disease as well as cancer. </a:t>
            </a:r>
          </a:p>
          <a:p>
            <a:r>
              <a:rPr lang="en-US" dirty="0"/>
              <a:t>If we did not know, we might find an association between heart disease and cancer. However, treating heart disease does not reduce cancer rates because heart disease does not cause cancer. They are both caused by another, underlying problem/property.</a:t>
            </a:r>
          </a:p>
          <a:p>
            <a:r>
              <a:rPr lang="en-US" dirty="0"/>
              <a:t>Therefore, mode of action is important to causality. How does A cause B and does that makes sense in the framework of known biology? </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514313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t>Closing thoughts/ discussion:</a:t>
            </a:r>
          </a:p>
          <a:p>
            <a:pPr marL="457200" indent="-457200">
              <a:buFontTx/>
              <a:buChar char="-"/>
            </a:pPr>
            <a:r>
              <a:rPr lang="en-US" sz="1200" dirty="0"/>
              <a:t>What do you take away</a:t>
            </a:r>
          </a:p>
          <a:p>
            <a:pPr marL="457200" indent="-457200">
              <a:buFontTx/>
              <a:buChar char="-"/>
            </a:pPr>
            <a:r>
              <a:rPr lang="en-US" sz="1200" dirty="0"/>
              <a:t>What is your most important take away from today?</a:t>
            </a:r>
          </a:p>
          <a:p>
            <a:pPr marL="457200" indent="-457200">
              <a:buFontTx/>
              <a:buChar char="-"/>
            </a:pPr>
            <a:r>
              <a:rPr lang="en-GB" sz="1200" dirty="0"/>
              <a:t>How does it change your</a:t>
            </a:r>
            <a:r>
              <a:rPr lang="en-US" sz="1200" dirty="0"/>
              <a:t> view on DS?</a:t>
            </a:r>
          </a:p>
          <a:p>
            <a:pPr marL="457200" indent="-457200">
              <a:buFontTx/>
              <a:buChar char="-"/>
            </a:pPr>
            <a:r>
              <a:rPr lang="en-GB" sz="1200" dirty="0"/>
              <a:t>How does it change your teaching</a:t>
            </a:r>
          </a:p>
          <a:p>
            <a:pPr marL="457200" indent="-457200">
              <a:buFontTx/>
              <a:buChar char="-"/>
            </a:pPr>
            <a:r>
              <a:rPr lang="en-GB" sz="1200" dirty="0"/>
              <a:t>How could you incorporate this in your teaching?</a:t>
            </a:r>
          </a:p>
          <a:p>
            <a:pPr marL="457200" indent="-457200">
              <a:buFontTx/>
              <a:buChar char="-"/>
            </a:pPr>
            <a:r>
              <a:rPr lang="en-GB" sz="1200" dirty="0"/>
              <a:t>Is there anything in this workshop that opened your eyes?</a:t>
            </a:r>
          </a:p>
          <a:p>
            <a:endParaRPr lang="en-GB" sz="1200"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84472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808398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1890747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Relevant for models that have parameters you can choose: regression, classification  (not t-test). </a:t>
            </a:r>
          </a:p>
          <a:p>
            <a:endParaRPr lang="en-US" dirty="0"/>
          </a:p>
          <a:p>
            <a:r>
              <a:rPr lang="en-US" dirty="0"/>
              <a:t>The two questions are not the same. </a:t>
            </a:r>
          </a:p>
          <a:p>
            <a:endParaRPr lang="en-US" dirty="0"/>
          </a:p>
          <a:p>
            <a:r>
              <a:rPr lang="en-US" dirty="0"/>
              <a:t>How well does the model fit?</a:t>
            </a:r>
          </a:p>
          <a:p>
            <a:pPr marL="171450" indent="-171450">
              <a:buFontTx/>
              <a:buChar char="-"/>
            </a:pPr>
            <a:r>
              <a:rPr lang="en-US" dirty="0"/>
              <a:t>Every type of model has their own criteria by which we evaluate </a:t>
            </a:r>
          </a:p>
          <a:p>
            <a:pPr marL="171450" indent="-171450">
              <a:buFontTx/>
              <a:buChar char="-"/>
            </a:pPr>
            <a:r>
              <a:rPr lang="en-US" dirty="0"/>
              <a:t>For regression that could be least squares (distance of data points to fitted line)</a:t>
            </a:r>
          </a:p>
          <a:p>
            <a:pPr marL="171450" indent="-171450">
              <a:buFontTx/>
              <a:buChar char="-"/>
            </a:pPr>
            <a:r>
              <a:rPr lang="en-US" dirty="0"/>
              <a:t>Good model captures underlying trends and characteristics of the data</a:t>
            </a:r>
          </a:p>
          <a:p>
            <a:pPr marL="171450" indent="-171450">
              <a:buFontTx/>
              <a:buChar char="-"/>
            </a:pPr>
            <a:r>
              <a:rPr lang="en-US" sz="1200" dirty="0">
                <a:solidFill>
                  <a:srgbClr val="404040"/>
                </a:solidFill>
                <a:latin typeface="Montserrat" panose="00000500000000000000" pitchFamily="2" charset="0"/>
              </a:rPr>
              <a:t>Can estimate deviations by goodness-of-fit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clustering we can evaluate whether the number of clusters we have chosen is optimal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did </a:t>
            </a:r>
            <a:r>
              <a:rPr lang="en-US" dirty="0" err="1"/>
              <a:t>kmeans</a:t>
            </a:r>
            <a:r>
              <a:rPr lang="en-US" dirty="0"/>
              <a:t> we may discover the ideal number of clusters using the elbow method: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Different measures to describe “how much are the points in a certain cluster more similar between themself than with the points in different clusters?”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measures, also called clustering evaluation techniques, are: silhouette score, </a:t>
            </a:r>
            <a:r>
              <a:rPr lang="en-US" dirty="0" err="1"/>
              <a:t>calinski</a:t>
            </a:r>
            <a:r>
              <a:rPr lang="en-US" dirty="0"/>
              <a:t> </a:t>
            </a:r>
            <a:r>
              <a:rPr lang="en-US" dirty="0" err="1"/>
              <a:t>harabasz</a:t>
            </a:r>
            <a:r>
              <a:rPr lang="en-US" dirty="0"/>
              <a:t> score, </a:t>
            </a:r>
            <a:r>
              <a:rPr lang="en-US" dirty="0" err="1"/>
              <a:t>davies</a:t>
            </a:r>
            <a:r>
              <a:rPr lang="en-US" dirty="0"/>
              <a:t> </a:t>
            </a:r>
            <a:r>
              <a:rPr lang="en-US" dirty="0" err="1"/>
              <a:t>bouldin</a:t>
            </a:r>
            <a:r>
              <a:rPr lang="en-US" dirty="0"/>
              <a:t> score. There may be others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use this to score the goodness/usefulness of the clustering and pick the number of clusters with the highest measure</a:t>
            </a:r>
          </a:p>
          <a:p>
            <a:endParaRPr lang="en-US" dirty="0"/>
          </a:p>
          <a:p>
            <a:endParaRPr lang="en-US" dirty="0"/>
          </a:p>
          <a:p>
            <a:r>
              <a:rPr lang="en-US" dirty="0"/>
              <a:t>However, we do not want a perfect fit! Because data always has noise, if the model fits the data too well it will become very poor at doing the actual task (classification) and we get overfitting.</a:t>
            </a:r>
          </a:p>
          <a:p>
            <a:r>
              <a:rPr lang="en-US" dirty="0"/>
              <a:t>Therefore, we evaluate separately how well the model performs on the task. </a:t>
            </a:r>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746760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619775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Relevant for models that have parameters you can choose: regression, classification  (not t-test). </a:t>
            </a:r>
          </a:p>
          <a:p>
            <a:endParaRPr lang="en-US" dirty="0"/>
          </a:p>
          <a:p>
            <a:r>
              <a:rPr lang="en-US" dirty="0"/>
              <a:t>The two questions are not the same. </a:t>
            </a:r>
          </a:p>
          <a:p>
            <a:endParaRPr lang="en-US" dirty="0"/>
          </a:p>
          <a:p>
            <a:r>
              <a:rPr lang="en-US" dirty="0"/>
              <a:t>How well does the model fit?</a:t>
            </a:r>
          </a:p>
          <a:p>
            <a:pPr marL="171450" indent="-171450">
              <a:buFontTx/>
              <a:buChar char="-"/>
            </a:pPr>
            <a:r>
              <a:rPr lang="en-US" dirty="0"/>
              <a:t>Every type of model has their own criteria by which we evaluate </a:t>
            </a:r>
          </a:p>
          <a:p>
            <a:pPr marL="171450" indent="-171450">
              <a:buFontTx/>
              <a:buChar char="-"/>
            </a:pPr>
            <a:r>
              <a:rPr lang="en-US" dirty="0"/>
              <a:t>For regression that could be least squares (distance of data points to fitted line)</a:t>
            </a:r>
          </a:p>
          <a:p>
            <a:pPr marL="171450" indent="-171450">
              <a:buFontTx/>
              <a:buChar char="-"/>
            </a:pPr>
            <a:r>
              <a:rPr lang="en-US" dirty="0"/>
              <a:t>Good model captures underlying trends and characteristics of the data</a:t>
            </a:r>
          </a:p>
          <a:p>
            <a:pPr marL="171450" indent="-171450">
              <a:buFontTx/>
              <a:buChar char="-"/>
            </a:pPr>
            <a:r>
              <a:rPr lang="en-US" sz="1200" dirty="0">
                <a:solidFill>
                  <a:srgbClr val="404040"/>
                </a:solidFill>
                <a:latin typeface="Montserrat" panose="00000500000000000000" pitchFamily="2" charset="0"/>
              </a:rPr>
              <a:t>Can estimate deviations by goodness-of-fit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clustering we can evaluate whether the number of clusters we have chosen is optimal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did </a:t>
            </a:r>
            <a:r>
              <a:rPr lang="en-US" dirty="0" err="1"/>
              <a:t>kmeans</a:t>
            </a:r>
            <a:r>
              <a:rPr lang="en-US" dirty="0"/>
              <a:t> we may discover the ideal number of clusters using the elbow method: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Different measures to describe “how much are the points in a certain cluster more similar between themself than with the points in different clusters?”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measures, also called clustering evaluation techniques, are: silhouette score, </a:t>
            </a:r>
            <a:r>
              <a:rPr lang="en-US" dirty="0" err="1"/>
              <a:t>calinski</a:t>
            </a:r>
            <a:r>
              <a:rPr lang="en-US" dirty="0"/>
              <a:t> </a:t>
            </a:r>
            <a:r>
              <a:rPr lang="en-US" dirty="0" err="1"/>
              <a:t>harabasz</a:t>
            </a:r>
            <a:r>
              <a:rPr lang="en-US" dirty="0"/>
              <a:t> score, </a:t>
            </a:r>
            <a:r>
              <a:rPr lang="en-US" dirty="0" err="1"/>
              <a:t>davies</a:t>
            </a:r>
            <a:r>
              <a:rPr lang="en-US" dirty="0"/>
              <a:t> </a:t>
            </a:r>
            <a:r>
              <a:rPr lang="en-US" dirty="0" err="1"/>
              <a:t>bouldin</a:t>
            </a:r>
            <a:r>
              <a:rPr lang="en-US" dirty="0"/>
              <a:t> score. There may be others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use this to score the goodness/usefulness of the clustering and pick the number of clusters with the highest measure</a:t>
            </a:r>
          </a:p>
          <a:p>
            <a:endParaRPr lang="en-US" dirty="0"/>
          </a:p>
          <a:p>
            <a:endParaRPr lang="en-US" dirty="0"/>
          </a:p>
          <a:p>
            <a:r>
              <a:rPr lang="en-US" dirty="0"/>
              <a:t>However, we do not want a perfect fit! Because data always has noise, if the model fits the data too well it will become very poor at doing the actual task (classification) and we get overfitting.</a:t>
            </a:r>
          </a:p>
          <a:p>
            <a:r>
              <a:rPr lang="en-US" dirty="0"/>
              <a:t>Therefore, we evaluate separately how well the model performs on the task. </a:t>
            </a:r>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480724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In terms of classifiers we always have the trade-off between true-positive and false-positive rates:</a:t>
            </a:r>
          </a:p>
          <a:p>
            <a:pPr marL="171450" indent="-171450">
              <a:buFontTx/>
              <a:buChar char="-"/>
            </a:pPr>
            <a:r>
              <a:rPr lang="en-US" dirty="0"/>
              <a:t>If we want few false positives (people predicted to have cancer though they are healthy), we will also have more false negatives (cancer people predicted to be healthy)</a:t>
            </a:r>
          </a:p>
          <a:p>
            <a:pPr marL="171450" indent="-171450">
              <a:buFontTx/>
              <a:buChar char="-"/>
            </a:pPr>
            <a:r>
              <a:rPr lang="en-US" dirty="0"/>
              <a:t>If we want to miss as few cases as possible, we will have a high amount of false-positives. </a:t>
            </a: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191393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gn="ctr"/>
            <a:endParaRPr lang="en-US" sz="1200" b="1" dirty="0">
              <a:latin typeface="Montserrat"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388428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Relevant for models that have parameters you can choose: regression, classification  (not t-test). </a:t>
            </a:r>
          </a:p>
          <a:p>
            <a:endParaRPr lang="en-US" dirty="0"/>
          </a:p>
          <a:p>
            <a:r>
              <a:rPr lang="en-US" dirty="0"/>
              <a:t>The two questions are not the same. </a:t>
            </a:r>
          </a:p>
          <a:p>
            <a:endParaRPr lang="en-US" dirty="0"/>
          </a:p>
          <a:p>
            <a:r>
              <a:rPr lang="en-US" dirty="0"/>
              <a:t>How well does the model fit?</a:t>
            </a:r>
          </a:p>
          <a:p>
            <a:pPr marL="171450" indent="-171450">
              <a:buFontTx/>
              <a:buChar char="-"/>
            </a:pPr>
            <a:r>
              <a:rPr lang="en-US" dirty="0"/>
              <a:t>Every type of model has their own criteria by which we evaluate </a:t>
            </a:r>
          </a:p>
          <a:p>
            <a:pPr marL="171450" indent="-171450">
              <a:buFontTx/>
              <a:buChar char="-"/>
            </a:pPr>
            <a:r>
              <a:rPr lang="en-US" dirty="0"/>
              <a:t>For regression that could be least squares (distance of data points to fitted line)</a:t>
            </a:r>
          </a:p>
          <a:p>
            <a:pPr marL="171450" indent="-171450">
              <a:buFontTx/>
              <a:buChar char="-"/>
            </a:pPr>
            <a:r>
              <a:rPr lang="en-US" dirty="0"/>
              <a:t>For clustering we can evaluate whether the number of clusters we have chosen is optimal</a:t>
            </a:r>
          </a:p>
          <a:p>
            <a:endParaRPr lang="en-US" dirty="0"/>
          </a:p>
          <a:p>
            <a:r>
              <a:rPr lang="en-US" dirty="0"/>
              <a:t>However, we do not want a perfect fit! Because data always has noise, if the model fits the data too well it will become very poor at doing the actual task (classification) and we get overfitting.</a:t>
            </a:r>
          </a:p>
          <a:p>
            <a:r>
              <a:rPr lang="en-US" dirty="0"/>
              <a:t>Therefore, we evaluate separately how well the model performs on the task. </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3633229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8.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10" Type="http://schemas.microsoft.com/office/2007/relationships/hdphoto" Target="../media/hdphoto1.wdp"/><Relationship Id="rId4" Type="http://schemas.openxmlformats.org/officeDocument/2006/relationships/image" Target="../media/image19.sv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jpeg"/><Relationship Id="rId7" Type="http://schemas.openxmlformats.org/officeDocument/2006/relationships/image" Target="../media/image25.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svg"/><Relationship Id="rId5" Type="http://schemas.microsoft.com/office/2007/relationships/hdphoto" Target="../media/hdphoto1.wdp"/><Relationship Id="rId10"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27.sv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8.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1.svg"/><Relationship Id="rId11" Type="http://schemas.microsoft.com/office/2007/relationships/hdphoto" Target="../media/hdphoto1.wdp"/><Relationship Id="rId5" Type="http://schemas.openxmlformats.org/officeDocument/2006/relationships/image" Target="../media/image20.png"/><Relationship Id="rId10" Type="http://schemas.openxmlformats.org/officeDocument/2006/relationships/image" Target="../media/image3.png"/><Relationship Id="rId4" Type="http://schemas.openxmlformats.org/officeDocument/2006/relationships/image" Target="../media/image19.sv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5.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6.jp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18.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8.png"/><Relationship Id="rId7"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10" Type="http://schemas.microsoft.com/office/2007/relationships/hdphoto" Target="../media/hdphoto1.wdp"/><Relationship Id="rId4" Type="http://schemas.openxmlformats.org/officeDocument/2006/relationships/image" Target="../media/image19.svg"/><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8.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8.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1.svg"/><Relationship Id="rId11" Type="http://schemas.microsoft.com/office/2007/relationships/hdphoto" Target="../media/hdphoto1.wdp"/><Relationship Id="rId5" Type="http://schemas.openxmlformats.org/officeDocument/2006/relationships/image" Target="../media/image20.png"/><Relationship Id="rId10" Type="http://schemas.openxmlformats.org/officeDocument/2006/relationships/image" Target="../media/image3.png"/><Relationship Id="rId4" Type="http://schemas.openxmlformats.org/officeDocument/2006/relationships/image" Target="../media/image19.sv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 name="Picture 1" descr="A blue and black logo&#10;&#10;Description automatically generated">
            <a:extLst>
              <a:ext uri="{FF2B5EF4-FFF2-40B4-BE49-F238E27FC236}">
                <a16:creationId xmlns:a16="http://schemas.microsoft.com/office/drawing/2014/main" id="{A6346EC0-E02B-E66A-DDC5-6B56DBC3223E}"/>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286000" y="3010912"/>
            <a:ext cx="14173200" cy="3539430"/>
          </a:xfrm>
          <a:prstGeom prst="rect">
            <a:avLst/>
          </a:prstGeom>
          <a:noFill/>
        </p:spPr>
        <p:txBody>
          <a:bodyPr wrap="square" lIns="91440" tIns="45720" rIns="91440" bIns="45720" rtlCol="0" anchor="t">
            <a:spAutoFit/>
          </a:bodyPr>
          <a:lstStyle/>
          <a:p>
            <a:r>
              <a:rPr lang="en-US" sz="2800" dirty="0">
                <a:latin typeface="Montserrat" panose="00000500000000000000" pitchFamily="2" charset="0"/>
              </a:rPr>
              <a:t>On your table you have a print-out in which the same data has been fitted with three different models (the red lines). </a:t>
            </a:r>
          </a:p>
          <a:p>
            <a:endParaRPr lang="en-US" sz="2800" dirty="0">
              <a:latin typeface="Montserrat" panose="00000500000000000000" pitchFamily="2" charset="0"/>
            </a:endParaRPr>
          </a:p>
          <a:p>
            <a:r>
              <a:rPr lang="en-US" sz="2800" dirty="0">
                <a:latin typeface="Montserrat"/>
              </a:rPr>
              <a:t>In your group, discuss which of these you think is the </a:t>
            </a:r>
            <a:r>
              <a:rPr lang="en-US" sz="2800" b="1" dirty="0">
                <a:latin typeface="Montserrat"/>
              </a:rPr>
              <a:t>most suitable </a:t>
            </a:r>
            <a:r>
              <a:rPr lang="en-US" sz="2800" dirty="0">
                <a:latin typeface="Montserrat"/>
              </a:rPr>
              <a:t>and </a:t>
            </a:r>
            <a:r>
              <a:rPr lang="en-US" sz="2800" b="1" dirty="0">
                <a:latin typeface="Montserrat"/>
              </a:rPr>
              <a:t>why.</a:t>
            </a:r>
            <a:endParaRPr lang="en-US" sz="2800" dirty="0">
              <a:latin typeface="Montserrat"/>
            </a:endParaRPr>
          </a:p>
          <a:p>
            <a:endParaRPr lang="en-US" sz="2800" b="1" dirty="0">
              <a:latin typeface="Montserrat"/>
            </a:endParaRPr>
          </a:p>
          <a:p>
            <a:r>
              <a:rPr lang="en-US" sz="2800" dirty="0">
                <a:latin typeface="Montserrat" panose="00000500000000000000" pitchFamily="2" charset="0"/>
              </a:rPr>
              <a:t>In general, what is the problem with high-dimensional model with many parameters?</a:t>
            </a:r>
          </a:p>
          <a:p>
            <a:pPr algn="ctr"/>
            <a:endParaRPr lang="en-US" sz="2800" b="1" dirty="0">
              <a:latin typeface="Montserrat" panose="00000500000000000000" pitchFamily="2" charset="0"/>
            </a:endParaRP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6600" y="6525987"/>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8555" y="8017033"/>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4" name="Rounded Rectangle 3">
            <a:extLst>
              <a:ext uri="{FF2B5EF4-FFF2-40B4-BE49-F238E27FC236}">
                <a16:creationId xmlns:a16="http://schemas.microsoft.com/office/drawing/2014/main" id="{3026C225-405F-D664-BB7A-0C4F75FDFD50}"/>
              </a:ext>
            </a:extLst>
          </p:cNvPr>
          <p:cNvSpPr/>
          <p:nvPr/>
        </p:nvSpPr>
        <p:spPr>
          <a:xfrm>
            <a:off x="4479582" y="911489"/>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0B366F11-0209-B397-05AE-36EAF648492A}"/>
              </a:ext>
            </a:extLst>
          </p:cNvPr>
          <p:cNvSpPr txBox="1"/>
          <p:nvPr/>
        </p:nvSpPr>
        <p:spPr>
          <a:xfrm>
            <a:off x="5410200" y="1080000"/>
            <a:ext cx="7467600"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3" name="Picture 2" descr="A blue and black logo&#10;&#10;Description automatically generated">
            <a:extLst>
              <a:ext uri="{FF2B5EF4-FFF2-40B4-BE49-F238E27FC236}">
                <a16:creationId xmlns:a16="http://schemas.microsoft.com/office/drawing/2014/main" id="{D75E02A8-46A4-605A-CD65-58E3933F5F8B}"/>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683176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1D4A5FD5-B985-B844-860A-3B40D74417A6}"/>
              </a:ext>
            </a:extLst>
          </p:cNvPr>
          <p:cNvSpPr/>
          <p:nvPr/>
        </p:nvSpPr>
        <p:spPr>
          <a:xfrm>
            <a:off x="-13447" y="342900"/>
            <a:ext cx="10986247" cy="24384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Rectangle 8">
            <a:extLst>
              <a:ext uri="{FF2B5EF4-FFF2-40B4-BE49-F238E27FC236}">
                <a16:creationId xmlns:a16="http://schemas.microsoft.com/office/drawing/2014/main" id="{1AAF4F76-5E06-6E22-F332-FC05A935C198}"/>
              </a:ext>
            </a:extLst>
          </p:cNvPr>
          <p:cNvSpPr/>
          <p:nvPr/>
        </p:nvSpPr>
        <p:spPr>
          <a:xfrm>
            <a:off x="10972800" y="0"/>
            <a:ext cx="7315200"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6"/>
          <p:cNvSpPr txBox="1"/>
          <p:nvPr/>
        </p:nvSpPr>
        <p:spPr>
          <a:xfrm>
            <a:off x="4114800" y="1080000"/>
            <a:ext cx="2400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BIASES</a:t>
            </a:r>
          </a:p>
        </p:txBody>
      </p:sp>
      <p:sp>
        <p:nvSpPr>
          <p:cNvPr id="7" name="TextBox 7"/>
          <p:cNvSpPr txBox="1"/>
          <p:nvPr/>
        </p:nvSpPr>
        <p:spPr>
          <a:xfrm>
            <a:off x="1132412" y="3706643"/>
            <a:ext cx="8969222" cy="4561057"/>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What biases could have influenced the results?</a:t>
            </a:r>
          </a:p>
          <a:p>
            <a:pPr marL="457200" indent="-457200">
              <a:lnSpc>
                <a:spcPts val="4480"/>
              </a:lnSpc>
              <a:buFont typeface="Arial" panose="020B0604020202020204" pitchFamily="34" charset="0"/>
              <a:buChar char="•"/>
            </a:pPr>
            <a:endParaRPr lang="en-US" sz="2800" dirty="0">
              <a:solidFill>
                <a:srgbClr val="404040"/>
              </a:solidFill>
              <a:latin typeface="Montserrat" panose="00000500000000000000" pitchFamily="2" charset="0"/>
            </a:endParaRP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Bias arises primarily from how the data was gathered and processed.</a:t>
            </a:r>
          </a:p>
          <a:p>
            <a:pPr marL="457200" indent="-457200">
              <a:lnSpc>
                <a:spcPts val="4480"/>
              </a:lnSpc>
              <a:buFont typeface="Arial" panose="020B0604020202020204" pitchFamily="34" charset="0"/>
              <a:buChar char="•"/>
            </a:pPr>
            <a:endParaRPr lang="en-US" sz="2800" dirty="0">
              <a:solidFill>
                <a:srgbClr val="404040"/>
              </a:solidFill>
              <a:latin typeface="Montserrat" panose="00000500000000000000" pitchFamily="2" charset="0"/>
            </a:endParaRPr>
          </a:p>
          <a:p>
            <a:pPr marL="457200" indent="-457200">
              <a:lnSpc>
                <a:spcPts val="4480"/>
              </a:lnSpc>
              <a:buFont typeface="Arial" panose="020B0604020202020204" pitchFamily="34" charset="0"/>
              <a:buChar char="•"/>
            </a:pPr>
            <a:r>
              <a:rPr lang="en-US" sz="2800" dirty="0">
                <a:solidFill>
                  <a:srgbClr val="404040"/>
                </a:solidFill>
                <a:latin typeface="Montserrat"/>
              </a:rPr>
              <a:t>Bias can reduce model validity, i.e. a model trained in one population may not work in another.</a:t>
            </a:r>
          </a:p>
        </p:txBody>
      </p:sp>
      <p:pic>
        <p:nvPicPr>
          <p:cNvPr id="11" name="Picture 10" descr="A close-up of a skin with a ruler&#10;&#10;Description automatically generated">
            <a:extLst>
              <a:ext uri="{FF2B5EF4-FFF2-40B4-BE49-F238E27FC236}">
                <a16:creationId xmlns:a16="http://schemas.microsoft.com/office/drawing/2014/main" id="{C07EF6CA-B03F-F00E-E141-A00836927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53419" y="1175164"/>
            <a:ext cx="2382563" cy="3581400"/>
          </a:xfrm>
          <a:prstGeom prst="rect">
            <a:avLst/>
          </a:prstGeom>
        </p:spPr>
      </p:pic>
      <p:pic>
        <p:nvPicPr>
          <p:cNvPr id="10" name="Picture 9" descr="A blue and black logo&#10;&#10;Description automatically generated">
            <a:extLst>
              <a:ext uri="{FF2B5EF4-FFF2-40B4-BE49-F238E27FC236}">
                <a16:creationId xmlns:a16="http://schemas.microsoft.com/office/drawing/2014/main" id="{39950BFF-D8A2-917D-EDD5-35902485657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5" name="Group 14">
            <a:extLst>
              <a:ext uri="{FF2B5EF4-FFF2-40B4-BE49-F238E27FC236}">
                <a16:creationId xmlns:a16="http://schemas.microsoft.com/office/drawing/2014/main" id="{BF8A40BF-AFF1-57FE-ECA2-9F4F5EF2E6FC}"/>
              </a:ext>
            </a:extLst>
          </p:cNvPr>
          <p:cNvGrpSpPr/>
          <p:nvPr/>
        </p:nvGrpSpPr>
        <p:grpSpPr>
          <a:xfrm>
            <a:off x="11811000" y="5600700"/>
            <a:ext cx="6019800" cy="3518110"/>
            <a:chOff x="11811000" y="5600700"/>
            <a:chExt cx="6019800" cy="3518110"/>
          </a:xfrm>
        </p:grpSpPr>
        <p:grpSp>
          <p:nvGrpSpPr>
            <p:cNvPr id="12" name="Group 11">
              <a:extLst>
                <a:ext uri="{FF2B5EF4-FFF2-40B4-BE49-F238E27FC236}">
                  <a16:creationId xmlns:a16="http://schemas.microsoft.com/office/drawing/2014/main" id="{1F17C657-CEFD-5870-B6D2-C7F4D4064162}"/>
                </a:ext>
              </a:extLst>
            </p:cNvPr>
            <p:cNvGrpSpPr/>
            <p:nvPr/>
          </p:nvGrpSpPr>
          <p:grpSpPr>
            <a:xfrm>
              <a:off x="11811000" y="5802329"/>
              <a:ext cx="6019800" cy="3316481"/>
              <a:chOff x="11811000" y="5802329"/>
              <a:chExt cx="6019800" cy="3316481"/>
            </a:xfrm>
          </p:grpSpPr>
          <p:pic>
            <p:nvPicPr>
              <p:cNvPr id="17" name="Graphic 16" descr="Children with solid fill">
                <a:extLst>
                  <a:ext uri="{FF2B5EF4-FFF2-40B4-BE49-F238E27FC236}">
                    <a16:creationId xmlns:a16="http://schemas.microsoft.com/office/drawing/2014/main" id="{6EBD017C-4B7F-CB09-1BA9-E8F1E27ECE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11000" y="5802329"/>
                <a:ext cx="2382563" cy="2382563"/>
              </a:xfrm>
              <a:prstGeom prst="rect">
                <a:avLst/>
              </a:prstGeom>
            </p:spPr>
          </p:pic>
          <p:pic>
            <p:nvPicPr>
              <p:cNvPr id="18" name="Graphic 17" descr="Children with solid fill">
                <a:extLst>
                  <a:ext uri="{FF2B5EF4-FFF2-40B4-BE49-F238E27FC236}">
                    <a16:creationId xmlns:a16="http://schemas.microsoft.com/office/drawing/2014/main" id="{1D250A50-3666-1DAF-C7E4-060518863C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220950" y="5802329"/>
                <a:ext cx="2382563" cy="2382563"/>
              </a:xfrm>
              <a:prstGeom prst="rect">
                <a:avLst/>
              </a:prstGeom>
            </p:spPr>
          </p:pic>
          <p:sp>
            <p:nvSpPr>
              <p:cNvPr id="19" name="Shape">
                <a:extLst>
                  <a:ext uri="{FF2B5EF4-FFF2-40B4-BE49-F238E27FC236}">
                    <a16:creationId xmlns:a16="http://schemas.microsoft.com/office/drawing/2014/main" id="{17E3F042-85F8-041E-F2DE-A51629A42D2F}"/>
                  </a:ext>
                </a:extLst>
              </p:cNvPr>
              <p:cNvSpPr/>
              <p:nvPr/>
            </p:nvSpPr>
            <p:spPr>
              <a:xfrm>
                <a:off x="12285063" y="7986219"/>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tx1">
                  <a:lumMod val="75000"/>
                  <a:lumOff val="25000"/>
                </a:schemeClr>
              </a:solidFill>
              <a:ln w="12700">
                <a:miter lim="400000"/>
              </a:ln>
            </p:spPr>
            <p:txBody>
              <a:bodyPr lIns="121919" tIns="121919" rIns="121919" bIns="121919"/>
              <a:lstStyle/>
              <a:p>
                <a:endParaRPr/>
              </a:p>
            </p:txBody>
          </p:sp>
          <p:sp>
            <p:nvSpPr>
              <p:cNvPr id="21" name="TextBox 20">
                <a:extLst>
                  <a:ext uri="{FF2B5EF4-FFF2-40B4-BE49-F238E27FC236}">
                    <a16:creationId xmlns:a16="http://schemas.microsoft.com/office/drawing/2014/main" id="{6F68E6F6-E6DA-2D11-5884-191615E1F6E9}"/>
                  </a:ext>
                </a:extLst>
              </p:cNvPr>
              <p:cNvSpPr txBox="1"/>
              <p:nvPr/>
            </p:nvSpPr>
            <p:spPr>
              <a:xfrm>
                <a:off x="16840200" y="7962900"/>
                <a:ext cx="990600" cy="1107996"/>
              </a:xfrm>
              <a:prstGeom prst="rect">
                <a:avLst/>
              </a:prstGeom>
              <a:noFill/>
            </p:spPr>
            <p:txBody>
              <a:bodyPr wrap="square" rtlCol="0">
                <a:spAutoFit/>
              </a:bodyPr>
              <a:lstStyle/>
              <a:p>
                <a:pPr algn="ctr"/>
                <a:r>
                  <a:rPr lang="en-US" sz="6600" b="1" dirty="0">
                    <a:solidFill>
                      <a:schemeClr val="tx1">
                        <a:lumMod val="85000"/>
                        <a:lumOff val="15000"/>
                      </a:schemeClr>
                    </a:solidFill>
                  </a:rPr>
                  <a:t>?</a:t>
                </a:r>
                <a:endParaRPr lang="en-GB" sz="6600" b="1" dirty="0">
                  <a:solidFill>
                    <a:schemeClr val="tx1">
                      <a:lumMod val="85000"/>
                      <a:lumOff val="15000"/>
                    </a:schemeClr>
                  </a:solidFill>
                </a:endParaRPr>
              </a:p>
            </p:txBody>
          </p:sp>
          <p:pic>
            <p:nvPicPr>
              <p:cNvPr id="23" name="Graphic 22" descr="Checkmark with solid fill">
                <a:extLst>
                  <a:ext uri="{FF2B5EF4-FFF2-40B4-BE49-F238E27FC236}">
                    <a16:creationId xmlns:a16="http://schemas.microsoft.com/office/drawing/2014/main" id="{F9D51E7F-9DD5-7F4B-F44C-924558A410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657741" y="8076001"/>
                <a:ext cx="824618" cy="824618"/>
              </a:xfrm>
              <a:prstGeom prst="rect">
                <a:avLst/>
              </a:prstGeom>
            </p:spPr>
          </p:pic>
          <p:sp>
            <p:nvSpPr>
              <p:cNvPr id="24" name="Shape">
                <a:extLst>
                  <a:ext uri="{FF2B5EF4-FFF2-40B4-BE49-F238E27FC236}">
                    <a16:creationId xmlns:a16="http://schemas.microsoft.com/office/drawing/2014/main" id="{2BE06AAC-47BA-DEAF-2A89-95E419701AE0}"/>
                  </a:ext>
                </a:extLst>
              </p:cNvPr>
              <p:cNvSpPr/>
              <p:nvPr/>
            </p:nvSpPr>
            <p:spPr>
              <a:xfrm>
                <a:off x="15632635" y="8076001"/>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tx1">
                  <a:lumMod val="75000"/>
                  <a:lumOff val="25000"/>
                </a:schemeClr>
              </a:solidFill>
              <a:ln w="12700">
                <a:miter lim="400000"/>
              </a:ln>
            </p:spPr>
            <p:txBody>
              <a:bodyPr lIns="121919" tIns="121919" rIns="121919" bIns="121919"/>
              <a:lstStyle/>
              <a:p>
                <a:endParaRPr/>
              </a:p>
            </p:txBody>
          </p:sp>
        </p:grpSp>
        <p:sp>
          <p:nvSpPr>
            <p:cNvPr id="14" name="Curved Down Arrow 13">
              <a:extLst>
                <a:ext uri="{FF2B5EF4-FFF2-40B4-BE49-F238E27FC236}">
                  <a16:creationId xmlns:a16="http://schemas.microsoft.com/office/drawing/2014/main" id="{8C7F9475-A2E7-A819-8E07-0136C28420F7}"/>
                </a:ext>
              </a:extLst>
            </p:cNvPr>
            <p:cNvSpPr/>
            <p:nvPr/>
          </p:nvSpPr>
          <p:spPr>
            <a:xfrm>
              <a:off x="13944601" y="5600700"/>
              <a:ext cx="1600200" cy="533400"/>
            </a:xfrm>
            <a:prstGeom prst="curvedDownArrow">
              <a:avLst/>
            </a:prstGeom>
            <a:solidFill>
              <a:srgbClr val="404040"/>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solidFill>
                  <a:schemeClr val="tx1"/>
                </a:solidFill>
              </a:endParaRPr>
            </a:p>
          </p:txBody>
        </p:sp>
      </p:grpSp>
    </p:spTree>
    <p:extLst>
      <p:ext uri="{BB962C8B-B14F-4D97-AF65-F5344CB8AC3E}">
        <p14:creationId xmlns:p14="http://schemas.microsoft.com/office/powerpoint/2010/main" val="287319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1632543" y="3511368"/>
            <a:ext cx="9949857" cy="3108543"/>
          </a:xfrm>
          <a:prstGeom prst="rect">
            <a:avLst/>
          </a:prstGeom>
          <a:noFill/>
        </p:spPr>
        <p:txBody>
          <a:bodyPr wrap="square" rtlCol="0">
            <a:spAutoFit/>
          </a:bodyPr>
          <a:lstStyle/>
          <a:p>
            <a:r>
              <a:rPr lang="da-DK" sz="2800" dirty="0" err="1">
                <a:latin typeface="Montserrat" panose="00000500000000000000" pitchFamily="2" charset="0"/>
              </a:rPr>
              <a:t>Consider</a:t>
            </a:r>
            <a:r>
              <a:rPr lang="da-DK" sz="2800" dirty="0">
                <a:latin typeface="Montserrat" panose="00000500000000000000" pitchFamily="2" charset="0"/>
              </a:rPr>
              <a:t> the </a:t>
            </a:r>
            <a:r>
              <a:rPr lang="da-DK" sz="2800" dirty="0" err="1">
                <a:latin typeface="Montserrat" panose="00000500000000000000" pitchFamily="2" charset="0"/>
              </a:rPr>
              <a:t>following</a:t>
            </a:r>
            <a:r>
              <a:rPr lang="da-DK" sz="2800" dirty="0">
                <a:latin typeface="Montserrat" panose="00000500000000000000" pitchFamily="2" charset="0"/>
              </a:rPr>
              <a:t> </a:t>
            </a:r>
            <a:r>
              <a:rPr lang="da-DK" sz="2800" dirty="0" err="1">
                <a:latin typeface="Montserrat" panose="00000500000000000000" pitchFamily="2" charset="0"/>
              </a:rPr>
              <a:t>schematic</a:t>
            </a:r>
            <a:r>
              <a:rPr lang="da-DK" sz="2800" dirty="0">
                <a:latin typeface="Montserrat" panose="00000500000000000000" pitchFamily="2" charset="0"/>
              </a:rPr>
              <a:t> of bullet holes o</a:t>
            </a:r>
            <a:r>
              <a:rPr lang="en-GB" sz="2800" dirty="0">
                <a:latin typeface="Montserrat" panose="00000500000000000000" pitchFamily="2" charset="0"/>
              </a:rPr>
              <a:t>n returning WW2 planes. </a:t>
            </a:r>
          </a:p>
          <a:p>
            <a:r>
              <a:rPr lang="en-GB" sz="2800" dirty="0">
                <a:latin typeface="Montserrat" panose="00000500000000000000" pitchFamily="2" charset="0"/>
              </a:rPr>
              <a:t>It shows with red circles where each plane was struck. </a:t>
            </a:r>
          </a:p>
          <a:p>
            <a:endParaRPr lang="en-GB" sz="2800" dirty="0">
              <a:latin typeface="Montserrat" panose="00000500000000000000" pitchFamily="2" charset="0"/>
            </a:endParaRPr>
          </a:p>
          <a:p>
            <a:r>
              <a:rPr lang="en-GB" sz="2800" dirty="0">
                <a:latin typeface="Montserrat" panose="00000500000000000000" pitchFamily="2" charset="0"/>
              </a:rPr>
              <a:t>Bases on this data, which part of the plane do you think should be reinforced to better protect the plane from being damaged?</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6600" y="6525987"/>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8555" y="8017033"/>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4" name="Rounded Rectangle 3">
            <a:extLst>
              <a:ext uri="{FF2B5EF4-FFF2-40B4-BE49-F238E27FC236}">
                <a16:creationId xmlns:a16="http://schemas.microsoft.com/office/drawing/2014/main" id="{3026C225-405F-D664-BB7A-0C4F75FDFD50}"/>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0B366F11-0209-B397-05AE-36EAF648492A}"/>
              </a:ext>
            </a:extLst>
          </p:cNvPr>
          <p:cNvSpPr txBox="1"/>
          <p:nvPr/>
        </p:nvSpPr>
        <p:spPr>
          <a:xfrm>
            <a:off x="3797616" y="10800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3" name="Picture 2" descr="A drawing of a plane with red dots&#10;&#10;Description automatically generated">
            <a:extLst>
              <a:ext uri="{FF2B5EF4-FFF2-40B4-BE49-F238E27FC236}">
                <a16:creationId xmlns:a16="http://schemas.microsoft.com/office/drawing/2014/main" id="{567AD12B-99FB-471D-DE74-7B16509CE2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289544" y="2205250"/>
            <a:ext cx="6537943" cy="4870240"/>
          </a:xfrm>
          <a:prstGeom prst="rect">
            <a:avLst/>
          </a:prstGeom>
        </p:spPr>
      </p:pic>
      <p:pic>
        <p:nvPicPr>
          <p:cNvPr id="6" name="Picture 5" descr="A blue and black logo&#10;&#10;Description automatically generated">
            <a:extLst>
              <a:ext uri="{FF2B5EF4-FFF2-40B4-BE49-F238E27FC236}">
                <a16:creationId xmlns:a16="http://schemas.microsoft.com/office/drawing/2014/main" id="{A71363B3-75B9-1225-8D4B-49A36FC5705F}"/>
              </a:ext>
            </a:extLst>
          </p:cNvPr>
          <p:cNvPicPr>
            <a:picLocks noChangeAspect="1"/>
          </p:cNvPicPr>
          <p:nvPr/>
        </p:nvPicPr>
        <p:blipFill>
          <a:blip r:embed="rId10" cstate="print">
            <a:extLst>
              <a:ext uri="{BEBA8EAE-BF5A-486C-A8C5-ECC9F3942E4B}">
                <a14:imgProps xmlns:a14="http://schemas.microsoft.com/office/drawing/2010/main">
                  <a14:imgLayer r:embed="rId11">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330829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9" name="Freeform 4">
            <a:extLst>
              <a:ext uri="{FF2B5EF4-FFF2-40B4-BE49-F238E27FC236}">
                <a16:creationId xmlns:a16="http://schemas.microsoft.com/office/drawing/2014/main" id="{8A3FEEA2-E68E-D427-DA33-69C013719470}"/>
              </a:ext>
            </a:extLst>
          </p:cNvPr>
          <p:cNvSpPr/>
          <p:nvPr/>
        </p:nvSpPr>
        <p:spPr>
          <a:xfrm>
            <a:off x="0" y="723900"/>
            <a:ext cx="18288000" cy="168367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3886200" y="1080000"/>
            <a:ext cx="108204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WHAT DO THE RESULTS MEAN?</a:t>
            </a:r>
          </a:p>
        </p:txBody>
      </p:sp>
      <p:sp>
        <p:nvSpPr>
          <p:cNvPr id="8" name="Rectangle: Rounded Corners 7">
            <a:extLst>
              <a:ext uri="{FF2B5EF4-FFF2-40B4-BE49-F238E27FC236}">
                <a16:creationId xmlns:a16="http://schemas.microsoft.com/office/drawing/2014/main" id="{891F5E68-DE6E-E60D-903D-15AA15F64853}"/>
              </a:ext>
            </a:extLst>
          </p:cNvPr>
          <p:cNvSpPr/>
          <p:nvPr/>
        </p:nvSpPr>
        <p:spPr>
          <a:xfrm>
            <a:off x="1798349" y="2700546"/>
            <a:ext cx="5288251" cy="7167354"/>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6FFA206A-DA4F-04DD-0DD3-0E5A0185209D}"/>
              </a:ext>
            </a:extLst>
          </p:cNvPr>
          <p:cNvSpPr/>
          <p:nvPr/>
        </p:nvSpPr>
        <p:spPr>
          <a:xfrm>
            <a:off x="7696200" y="2700545"/>
            <a:ext cx="8763000" cy="7167354"/>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1" name="TextBox 7">
            <a:extLst>
              <a:ext uri="{FF2B5EF4-FFF2-40B4-BE49-F238E27FC236}">
                <a16:creationId xmlns:a16="http://schemas.microsoft.com/office/drawing/2014/main" id="{1E97870B-79DB-DFC5-4E28-69F660ABFF48}"/>
              </a:ext>
            </a:extLst>
          </p:cNvPr>
          <p:cNvSpPr txBox="1"/>
          <p:nvPr/>
        </p:nvSpPr>
        <p:spPr>
          <a:xfrm>
            <a:off x="2011564" y="3020337"/>
            <a:ext cx="4914900"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Hypothesis testing</a:t>
            </a:r>
          </a:p>
        </p:txBody>
      </p:sp>
      <p:sp>
        <p:nvSpPr>
          <p:cNvPr id="12" name="TextBox 7">
            <a:extLst>
              <a:ext uri="{FF2B5EF4-FFF2-40B4-BE49-F238E27FC236}">
                <a16:creationId xmlns:a16="http://schemas.microsoft.com/office/drawing/2014/main" id="{89DB7846-A625-0D79-B25D-DA3623EB97EE}"/>
              </a:ext>
            </a:extLst>
          </p:cNvPr>
          <p:cNvSpPr txBox="1"/>
          <p:nvPr/>
        </p:nvSpPr>
        <p:spPr>
          <a:xfrm>
            <a:off x="2011069" y="3874313"/>
            <a:ext cx="4905941" cy="2269980"/>
          </a:xfrm>
          <a:prstGeom prst="rect">
            <a:avLst/>
          </a:prstGeom>
        </p:spPr>
        <p:txBody>
          <a:bodyPr wrap="square" lIns="0" tIns="0" rIns="0" bIns="0" rtlCol="0" anchor="t">
            <a:spAutoFit/>
          </a:bodyPr>
          <a:lstStyle/>
          <a:p>
            <a:pPr marL="345440" lvl="1">
              <a:lnSpc>
                <a:spcPts val="4480"/>
              </a:lnSpc>
            </a:pPr>
            <a:r>
              <a:rPr lang="en-US" sz="2800" dirty="0">
                <a:solidFill>
                  <a:srgbClr val="404040"/>
                </a:solidFill>
                <a:latin typeface="Montserrat"/>
              </a:rPr>
              <a:t>If p-value significant, the null hypothesis is rejected.</a:t>
            </a:r>
            <a:endParaRPr lang="pt-PT">
              <a:latin typeface="Montserrat"/>
            </a:endParaRPr>
          </a:p>
          <a:p>
            <a:pPr>
              <a:lnSpc>
                <a:spcPts val="4480"/>
              </a:lnSpc>
            </a:pPr>
            <a:endParaRPr lang="en-US" sz="2800" dirty="0">
              <a:solidFill>
                <a:srgbClr val="404040"/>
              </a:solidFill>
              <a:latin typeface="Now"/>
            </a:endParaRPr>
          </a:p>
        </p:txBody>
      </p:sp>
      <p:pic>
        <p:nvPicPr>
          <p:cNvPr id="13" name="Picture 12" descr="A diagram of a normal distribution&#10;&#10;Description automatically generated">
            <a:extLst>
              <a:ext uri="{FF2B5EF4-FFF2-40B4-BE49-F238E27FC236}">
                <a16:creationId xmlns:a16="http://schemas.microsoft.com/office/drawing/2014/main" id="{F48FB184-0022-D3D9-0989-5FD937FC5E63}"/>
              </a:ext>
            </a:extLst>
          </p:cNvPr>
          <p:cNvPicPr>
            <a:picLocks noChangeAspect="1"/>
          </p:cNvPicPr>
          <p:nvPr/>
        </p:nvPicPr>
        <p:blipFill rotWithShape="1">
          <a:blip r:embed="rId3">
            <a:extLst>
              <a:ext uri="{28A0092B-C50C-407E-A947-70E740481C1C}">
                <a14:useLocalDpi xmlns:a14="http://schemas.microsoft.com/office/drawing/2010/main" val="0"/>
              </a:ext>
            </a:extLst>
          </a:blip>
          <a:srcRect l="8470" r="8046" b="2695"/>
          <a:stretch/>
        </p:blipFill>
        <p:spPr>
          <a:xfrm>
            <a:off x="2231704" y="6284222"/>
            <a:ext cx="4474621" cy="2970916"/>
          </a:xfrm>
          <a:prstGeom prst="rect">
            <a:avLst/>
          </a:prstGeom>
        </p:spPr>
      </p:pic>
      <p:sp>
        <p:nvSpPr>
          <p:cNvPr id="15" name="TextBox 7">
            <a:extLst>
              <a:ext uri="{FF2B5EF4-FFF2-40B4-BE49-F238E27FC236}">
                <a16:creationId xmlns:a16="http://schemas.microsoft.com/office/drawing/2014/main" id="{9F4508DF-B49C-04C1-39FF-FC61188B1954}"/>
              </a:ext>
            </a:extLst>
          </p:cNvPr>
          <p:cNvSpPr txBox="1"/>
          <p:nvPr/>
        </p:nvSpPr>
        <p:spPr>
          <a:xfrm>
            <a:off x="9848850" y="3020337"/>
            <a:ext cx="4914900"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Predictive models</a:t>
            </a:r>
          </a:p>
        </p:txBody>
      </p:sp>
      <p:sp>
        <p:nvSpPr>
          <p:cNvPr id="16" name="TextBox 7">
            <a:extLst>
              <a:ext uri="{FF2B5EF4-FFF2-40B4-BE49-F238E27FC236}">
                <a16:creationId xmlns:a16="http://schemas.microsoft.com/office/drawing/2014/main" id="{7AC84020-5AF8-9CFE-9F62-C2C579BF2A64}"/>
              </a:ext>
            </a:extLst>
          </p:cNvPr>
          <p:cNvSpPr txBox="1"/>
          <p:nvPr/>
        </p:nvSpPr>
        <p:spPr>
          <a:xfrm>
            <a:off x="8172450" y="3717742"/>
            <a:ext cx="7810500" cy="3406958"/>
          </a:xfrm>
          <a:prstGeom prst="rect">
            <a:avLst/>
          </a:prstGeom>
        </p:spPr>
        <p:txBody>
          <a:bodyPr wrap="square" lIns="0" tIns="0" rIns="0" bIns="0" rtlCol="0" anchor="t">
            <a:spAutoFit/>
          </a:bodyPr>
          <a:lstStyle/>
          <a:p>
            <a:pPr marL="802640" lvl="1" indent="-457200">
              <a:lnSpc>
                <a:spcPts val="4480"/>
              </a:lnSpc>
              <a:buFont typeface="Arial" panose="020B0604020202020204" pitchFamily="34" charset="0"/>
              <a:buChar char="•"/>
            </a:pPr>
            <a:r>
              <a:rPr lang="en-US" sz="2800" dirty="0">
                <a:solidFill>
                  <a:srgbClr val="404040"/>
                </a:solidFill>
                <a:latin typeface="Montserrat"/>
              </a:rPr>
              <a:t>Poor model performance means it's not possible with this model + data</a:t>
            </a:r>
            <a:endParaRPr lang="pt-PT">
              <a:latin typeface="Montserrat"/>
            </a:endParaRPr>
          </a:p>
          <a:p>
            <a:pPr marL="802640"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Interpretable parameters</a:t>
            </a:r>
          </a:p>
          <a:p>
            <a:pPr marL="802640" lvl="1" indent="-457200">
              <a:lnSpc>
                <a:spcPts val="4480"/>
              </a:lnSpc>
              <a:buFont typeface="Arial" panose="020B0604020202020204" pitchFamily="34" charset="0"/>
              <a:buChar char="•"/>
            </a:pPr>
            <a:r>
              <a:rPr lang="en-US" sz="2800" dirty="0">
                <a:solidFill>
                  <a:srgbClr val="404040"/>
                </a:solidFill>
                <a:latin typeface="Montserrat"/>
              </a:rPr>
              <a:t>Coefficients/feature importance tell which predictor variables have a large influence in outcome</a:t>
            </a:r>
          </a:p>
        </p:txBody>
      </p:sp>
      <p:cxnSp>
        <p:nvCxnSpPr>
          <p:cNvPr id="14" name="Straight Connector 13">
            <a:extLst>
              <a:ext uri="{FF2B5EF4-FFF2-40B4-BE49-F238E27FC236}">
                <a16:creationId xmlns:a16="http://schemas.microsoft.com/office/drawing/2014/main" id="{41DF6433-E9E9-A17D-5785-A1515308B039}"/>
              </a:ext>
            </a:extLst>
          </p:cNvPr>
          <p:cNvCxnSpPr>
            <a:cxnSpLocks/>
          </p:cNvCxnSpPr>
          <p:nvPr/>
        </p:nvCxnSpPr>
        <p:spPr>
          <a:xfrm rot="10800000">
            <a:off x="8839200" y="7492769"/>
            <a:ext cx="0" cy="2216971"/>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41EE290E-993E-8F9B-93F5-D56012DA4B71}"/>
              </a:ext>
            </a:extLst>
          </p:cNvPr>
          <p:cNvCxnSpPr>
            <a:cxnSpLocks/>
          </p:cNvCxnSpPr>
          <p:nvPr/>
        </p:nvCxnSpPr>
        <p:spPr>
          <a:xfrm>
            <a:off x="8458200" y="9246781"/>
            <a:ext cx="3848100" cy="0"/>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036945B7-8A5A-1414-A5FA-71CA35A02EBC}"/>
              </a:ext>
            </a:extLst>
          </p:cNvPr>
          <p:cNvSpPr/>
          <p:nvPr/>
        </p:nvSpPr>
        <p:spPr>
          <a:xfrm>
            <a:off x="9515233" y="8128666"/>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8A7887E4-3EBE-C25C-6E4F-B677625F4881}"/>
              </a:ext>
            </a:extLst>
          </p:cNvPr>
          <p:cNvSpPr/>
          <p:nvPr/>
        </p:nvSpPr>
        <p:spPr>
          <a:xfrm>
            <a:off x="9829800" y="8496300"/>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6256D32D-D2E7-0010-70EE-661CF38838F8}"/>
              </a:ext>
            </a:extLst>
          </p:cNvPr>
          <p:cNvSpPr/>
          <p:nvPr/>
        </p:nvSpPr>
        <p:spPr>
          <a:xfrm>
            <a:off x="10174614" y="8325648"/>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BC5D7F76-A02D-C914-65B5-E7EE7AB0E0AF}"/>
              </a:ext>
            </a:extLst>
          </p:cNvPr>
          <p:cNvSpPr/>
          <p:nvPr/>
        </p:nvSpPr>
        <p:spPr>
          <a:xfrm>
            <a:off x="10859722" y="8524395"/>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C7B127EB-B427-609D-C81C-F4E50041A59F}"/>
              </a:ext>
            </a:extLst>
          </p:cNvPr>
          <p:cNvSpPr/>
          <p:nvPr/>
        </p:nvSpPr>
        <p:spPr>
          <a:xfrm>
            <a:off x="9220200" y="7940113"/>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A323D1B9-0A0F-C142-AE74-C1F79D0A5C11}"/>
              </a:ext>
            </a:extLst>
          </p:cNvPr>
          <p:cNvSpPr/>
          <p:nvPr/>
        </p:nvSpPr>
        <p:spPr>
          <a:xfrm>
            <a:off x="10561846" y="8572500"/>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8" name="Straight Connector 27">
            <a:extLst>
              <a:ext uri="{FF2B5EF4-FFF2-40B4-BE49-F238E27FC236}">
                <a16:creationId xmlns:a16="http://schemas.microsoft.com/office/drawing/2014/main" id="{696F077E-796A-B705-AF4C-1E4EC6E1164F}"/>
              </a:ext>
            </a:extLst>
          </p:cNvPr>
          <p:cNvCxnSpPr>
            <a:cxnSpLocks/>
          </p:cNvCxnSpPr>
          <p:nvPr/>
        </p:nvCxnSpPr>
        <p:spPr>
          <a:xfrm>
            <a:off x="8703404" y="7962900"/>
            <a:ext cx="3027662" cy="955470"/>
          </a:xfrm>
          <a:prstGeom prst="line">
            <a:avLst/>
          </a:prstGeom>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87BD4515-8DCD-7FAB-2B2F-D5FDCE3D264B}"/>
              </a:ext>
            </a:extLst>
          </p:cNvPr>
          <p:cNvSpPr/>
          <p:nvPr/>
        </p:nvSpPr>
        <p:spPr>
          <a:xfrm>
            <a:off x="10452000" y="8267700"/>
            <a:ext cx="216000" cy="2160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AC7A8348-4832-FBD1-61EC-1BD27442B941}"/>
              </a:ext>
            </a:extLst>
          </p:cNvPr>
          <p:cNvSpPr txBox="1"/>
          <p:nvPr/>
        </p:nvSpPr>
        <p:spPr>
          <a:xfrm>
            <a:off x="9135181" y="9330514"/>
            <a:ext cx="2510865" cy="369332"/>
          </a:xfrm>
          <a:prstGeom prst="rect">
            <a:avLst/>
          </a:prstGeom>
          <a:noFill/>
        </p:spPr>
        <p:txBody>
          <a:bodyPr wrap="square" rtlCol="0">
            <a:spAutoFit/>
          </a:bodyPr>
          <a:lstStyle/>
          <a:p>
            <a:r>
              <a:rPr lang="en-US" dirty="0"/>
              <a:t>Cigarettes smoked</a:t>
            </a:r>
            <a:endParaRPr lang="en-GB" dirty="0"/>
          </a:p>
        </p:txBody>
      </p:sp>
      <p:sp>
        <p:nvSpPr>
          <p:cNvPr id="35" name="TextBox 34">
            <a:extLst>
              <a:ext uri="{FF2B5EF4-FFF2-40B4-BE49-F238E27FC236}">
                <a16:creationId xmlns:a16="http://schemas.microsoft.com/office/drawing/2014/main" id="{5DD053B1-42E5-6A4A-11A1-A503977BF0D5}"/>
              </a:ext>
            </a:extLst>
          </p:cNvPr>
          <p:cNvSpPr txBox="1"/>
          <p:nvPr/>
        </p:nvSpPr>
        <p:spPr>
          <a:xfrm rot="16200000">
            <a:off x="7750834" y="8182329"/>
            <a:ext cx="1578801" cy="369332"/>
          </a:xfrm>
          <a:prstGeom prst="rect">
            <a:avLst/>
          </a:prstGeom>
          <a:noFill/>
        </p:spPr>
        <p:txBody>
          <a:bodyPr wrap="square" rtlCol="0">
            <a:spAutoFit/>
          </a:bodyPr>
          <a:lstStyle/>
          <a:p>
            <a:r>
              <a:rPr lang="en-US" dirty="0"/>
              <a:t>Avg life exp.</a:t>
            </a:r>
            <a:endParaRPr lang="en-GB" dirty="0"/>
          </a:p>
        </p:txBody>
      </p:sp>
      <p:sp>
        <p:nvSpPr>
          <p:cNvPr id="37" name="TextBox 36">
            <a:extLst>
              <a:ext uri="{FF2B5EF4-FFF2-40B4-BE49-F238E27FC236}">
                <a16:creationId xmlns:a16="http://schemas.microsoft.com/office/drawing/2014/main" id="{9987627F-901C-D7C3-6EFB-FFBCB27E19E9}"/>
              </a:ext>
            </a:extLst>
          </p:cNvPr>
          <p:cNvSpPr txBox="1"/>
          <p:nvPr/>
        </p:nvSpPr>
        <p:spPr>
          <a:xfrm>
            <a:off x="12756358" y="7397499"/>
            <a:ext cx="3505200" cy="1938992"/>
          </a:xfrm>
          <a:prstGeom prst="rect">
            <a:avLst/>
          </a:prstGeom>
          <a:noFill/>
        </p:spPr>
        <p:txBody>
          <a:bodyPr wrap="square" rtlCol="0">
            <a:spAutoFit/>
          </a:bodyPr>
          <a:lstStyle/>
          <a:p>
            <a:r>
              <a:rPr lang="en-US" sz="1900" b="1" dirty="0">
                <a:latin typeface="Montserrat" panose="00000500000000000000" pitchFamily="2" charset="0"/>
              </a:rPr>
              <a:t>Generalized linear model:</a:t>
            </a:r>
          </a:p>
          <a:p>
            <a:endParaRPr lang="en-US" sz="2000" dirty="0">
              <a:latin typeface="Montserrat" panose="00000500000000000000" pitchFamily="2" charset="0"/>
            </a:endParaRPr>
          </a:p>
          <a:p>
            <a:r>
              <a:rPr lang="en-US" sz="2000" dirty="0">
                <a:latin typeface="Montserrat" panose="00000500000000000000" pitchFamily="2" charset="0"/>
              </a:rPr>
              <a:t>birth weight ~ </a:t>
            </a:r>
          </a:p>
          <a:p>
            <a:r>
              <a:rPr lang="en-US" sz="2000" dirty="0">
                <a:latin typeface="Montserrat" panose="00000500000000000000" pitchFamily="2" charset="0"/>
              </a:rPr>
              <a:t>mother’s weight + smoking + </a:t>
            </a:r>
          </a:p>
          <a:p>
            <a:r>
              <a:rPr lang="en-US" sz="2000" dirty="0">
                <a:latin typeface="Montserrat" panose="00000500000000000000" pitchFamily="2" charset="0"/>
              </a:rPr>
              <a:t>mother’s age </a:t>
            </a:r>
            <a:endParaRPr lang="en-GB" sz="2000" dirty="0">
              <a:latin typeface="Montserrat" panose="00000500000000000000" pitchFamily="2" charset="0"/>
            </a:endParaRPr>
          </a:p>
        </p:txBody>
      </p:sp>
      <p:cxnSp>
        <p:nvCxnSpPr>
          <p:cNvPr id="39" name="Straight Connector 38">
            <a:extLst>
              <a:ext uri="{FF2B5EF4-FFF2-40B4-BE49-F238E27FC236}">
                <a16:creationId xmlns:a16="http://schemas.microsoft.com/office/drawing/2014/main" id="{A5638D80-A172-6A11-60A2-BD24E0A6A831}"/>
              </a:ext>
            </a:extLst>
          </p:cNvPr>
          <p:cNvCxnSpPr/>
          <p:nvPr/>
        </p:nvCxnSpPr>
        <p:spPr>
          <a:xfrm>
            <a:off x="12573000" y="7397499"/>
            <a:ext cx="0" cy="2470400"/>
          </a:xfrm>
          <a:prstGeom prst="line">
            <a:avLst/>
          </a:prstGeom>
        </p:spPr>
        <p:style>
          <a:lnRef idx="1">
            <a:schemeClr val="dk1"/>
          </a:lnRef>
          <a:fillRef idx="0">
            <a:schemeClr val="dk1"/>
          </a:fillRef>
          <a:effectRef idx="0">
            <a:schemeClr val="dk1"/>
          </a:effectRef>
          <a:fontRef idx="minor">
            <a:schemeClr val="tx1"/>
          </a:fontRef>
        </p:style>
      </p:cxnSp>
      <p:pic>
        <p:nvPicPr>
          <p:cNvPr id="18" name="Picture 17" descr="A blue and black logo&#10;&#10;Description automatically generated">
            <a:extLst>
              <a:ext uri="{FF2B5EF4-FFF2-40B4-BE49-F238E27FC236}">
                <a16:creationId xmlns:a16="http://schemas.microsoft.com/office/drawing/2014/main" id="{312B000B-88DE-2DD4-517C-85BDD61A6328}"/>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731552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91F5E68-DE6E-E60D-903D-15AA15F64853}"/>
              </a:ext>
            </a:extLst>
          </p:cNvPr>
          <p:cNvSpPr/>
          <p:nvPr/>
        </p:nvSpPr>
        <p:spPr>
          <a:xfrm>
            <a:off x="990600" y="2781300"/>
            <a:ext cx="8621323" cy="7010400"/>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1" name="TextBox 7">
            <a:extLst>
              <a:ext uri="{FF2B5EF4-FFF2-40B4-BE49-F238E27FC236}">
                <a16:creationId xmlns:a16="http://schemas.microsoft.com/office/drawing/2014/main" id="{1E97870B-79DB-DFC5-4E28-69F660ABFF48}"/>
              </a:ext>
            </a:extLst>
          </p:cNvPr>
          <p:cNvSpPr txBox="1"/>
          <p:nvPr/>
        </p:nvSpPr>
        <p:spPr>
          <a:xfrm>
            <a:off x="1517413" y="3313915"/>
            <a:ext cx="8857572"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Unsupervised Learning/Clustering</a:t>
            </a:r>
          </a:p>
        </p:txBody>
      </p:sp>
      <p:sp>
        <p:nvSpPr>
          <p:cNvPr id="12" name="TextBox 7">
            <a:extLst>
              <a:ext uri="{FF2B5EF4-FFF2-40B4-BE49-F238E27FC236}">
                <a16:creationId xmlns:a16="http://schemas.microsoft.com/office/drawing/2014/main" id="{89DB7846-A625-0D79-B25D-DA3623EB97EE}"/>
              </a:ext>
            </a:extLst>
          </p:cNvPr>
          <p:cNvSpPr txBox="1"/>
          <p:nvPr/>
        </p:nvSpPr>
        <p:spPr>
          <a:xfrm>
            <a:off x="1153722" y="4262367"/>
            <a:ext cx="8229600" cy="2252733"/>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Insights about the structure of the data, esp. number of clusters</a:t>
            </a: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Further </a:t>
            </a:r>
            <a:r>
              <a:rPr lang="en-US" sz="2800" dirty="0" err="1">
                <a:solidFill>
                  <a:srgbClr val="404040"/>
                </a:solidFill>
                <a:latin typeface="Montserrat" panose="00000500000000000000" pitchFamily="2" charset="0"/>
              </a:rPr>
              <a:t>analyse</a:t>
            </a:r>
            <a:r>
              <a:rPr lang="en-US" sz="2800" dirty="0">
                <a:solidFill>
                  <a:srgbClr val="404040"/>
                </a:solidFill>
                <a:latin typeface="Montserrat" panose="00000500000000000000" pitchFamily="2" charset="0"/>
              </a:rPr>
              <a:t> properties of </a:t>
            </a:r>
            <a:br>
              <a:rPr lang="en-US" sz="2800" dirty="0">
                <a:solidFill>
                  <a:srgbClr val="404040"/>
                </a:solidFill>
                <a:latin typeface="Montserrat" panose="00000500000000000000" pitchFamily="2" charset="0"/>
              </a:rPr>
            </a:br>
            <a:r>
              <a:rPr lang="en-US" sz="2800" dirty="0">
                <a:solidFill>
                  <a:srgbClr val="404040"/>
                </a:solidFill>
                <a:latin typeface="Montserrat" panose="00000500000000000000" pitchFamily="2" charset="0"/>
              </a:rPr>
              <a:t>discovered clusters (</a:t>
            </a:r>
            <a:r>
              <a:rPr lang="en-US" sz="2800" b="1" dirty="0">
                <a:solidFill>
                  <a:srgbClr val="404040"/>
                </a:solidFill>
                <a:latin typeface="Montserrat" panose="00000500000000000000" pitchFamily="2" charset="0"/>
              </a:rPr>
              <a:t>biological meaning</a:t>
            </a:r>
            <a:r>
              <a:rPr lang="en-US" sz="2800" dirty="0">
                <a:solidFill>
                  <a:srgbClr val="404040"/>
                </a:solidFill>
                <a:latin typeface="Montserrat" panose="00000500000000000000" pitchFamily="2" charset="0"/>
              </a:rPr>
              <a:t>)</a:t>
            </a:r>
          </a:p>
        </p:txBody>
      </p:sp>
      <p:sp>
        <p:nvSpPr>
          <p:cNvPr id="9" name="Rectangle: Rounded Corners 8">
            <a:extLst>
              <a:ext uri="{FF2B5EF4-FFF2-40B4-BE49-F238E27FC236}">
                <a16:creationId xmlns:a16="http://schemas.microsoft.com/office/drawing/2014/main" id="{40421F0B-38EF-2C5E-122D-9FF3F174959E}"/>
              </a:ext>
            </a:extLst>
          </p:cNvPr>
          <p:cNvSpPr/>
          <p:nvPr/>
        </p:nvSpPr>
        <p:spPr>
          <a:xfrm>
            <a:off x="10210800" y="2781300"/>
            <a:ext cx="6783842" cy="7008378"/>
          </a:xfrm>
          <a:prstGeom prst="round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4" name="TextBox 7">
            <a:extLst>
              <a:ext uri="{FF2B5EF4-FFF2-40B4-BE49-F238E27FC236}">
                <a16:creationId xmlns:a16="http://schemas.microsoft.com/office/drawing/2014/main" id="{C84EBEFE-7AE7-EB8D-10FE-3D84BB670F7D}"/>
              </a:ext>
            </a:extLst>
          </p:cNvPr>
          <p:cNvSpPr txBox="1"/>
          <p:nvPr/>
        </p:nvSpPr>
        <p:spPr>
          <a:xfrm>
            <a:off x="11418518" y="3313915"/>
            <a:ext cx="4368406" cy="534185"/>
          </a:xfrm>
          <a:prstGeom prst="rect">
            <a:avLst/>
          </a:prstGeom>
        </p:spPr>
        <p:txBody>
          <a:bodyPr wrap="square" lIns="0" tIns="0" rIns="0" bIns="0" rtlCol="0" anchor="t">
            <a:spAutoFit/>
          </a:bodyPr>
          <a:lstStyle/>
          <a:p>
            <a:pPr marL="345441" lvl="1">
              <a:lnSpc>
                <a:spcPts val="4480"/>
              </a:lnSpc>
            </a:pPr>
            <a:r>
              <a:rPr lang="en-US" sz="3200" b="1" dirty="0">
                <a:solidFill>
                  <a:srgbClr val="404040"/>
                </a:solidFill>
                <a:latin typeface="Montserrat" panose="00000500000000000000" pitchFamily="2" charset="0"/>
              </a:rPr>
              <a:t>Black Box models</a:t>
            </a:r>
          </a:p>
        </p:txBody>
      </p:sp>
      <p:sp>
        <p:nvSpPr>
          <p:cNvPr id="17" name="TextBox 7">
            <a:extLst>
              <a:ext uri="{FF2B5EF4-FFF2-40B4-BE49-F238E27FC236}">
                <a16:creationId xmlns:a16="http://schemas.microsoft.com/office/drawing/2014/main" id="{1E66D98B-A3E4-70FD-8B77-BC2A903589C8}"/>
              </a:ext>
            </a:extLst>
          </p:cNvPr>
          <p:cNvSpPr txBox="1"/>
          <p:nvPr/>
        </p:nvSpPr>
        <p:spPr>
          <a:xfrm>
            <a:off x="10240630" y="4136587"/>
            <a:ext cx="6383734" cy="2835713"/>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Highly non-linear models with many parameters are difficult to interpret</a:t>
            </a:r>
          </a:p>
          <a:p>
            <a:pPr marL="802641" lvl="1"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We mostly use the performance instead of trying to gain insights</a:t>
            </a:r>
            <a:endParaRPr lang="en-US" sz="2600" dirty="0">
              <a:solidFill>
                <a:srgbClr val="404040"/>
              </a:solidFill>
              <a:latin typeface="Now"/>
            </a:endParaRPr>
          </a:p>
        </p:txBody>
      </p:sp>
      <p:pic>
        <p:nvPicPr>
          <p:cNvPr id="19" name="Picture 18" descr="A diagram of a diagram of a number of dots&#10;&#10;Description automatically generated with medium confidence">
            <a:extLst>
              <a:ext uri="{FF2B5EF4-FFF2-40B4-BE49-F238E27FC236}">
                <a16:creationId xmlns:a16="http://schemas.microsoft.com/office/drawing/2014/main" id="{689196B6-92BE-9DE4-C03A-BC7E4D0F7E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8321" y="6861048"/>
            <a:ext cx="3025890" cy="2612945"/>
          </a:xfrm>
          <a:prstGeom prst="rect">
            <a:avLst/>
          </a:prstGeom>
        </p:spPr>
      </p:pic>
      <p:sp>
        <p:nvSpPr>
          <p:cNvPr id="20" name="TextBox 7">
            <a:extLst>
              <a:ext uri="{FF2B5EF4-FFF2-40B4-BE49-F238E27FC236}">
                <a16:creationId xmlns:a16="http://schemas.microsoft.com/office/drawing/2014/main" id="{C5710965-E0AC-84D2-9821-BCF9B6349602}"/>
              </a:ext>
            </a:extLst>
          </p:cNvPr>
          <p:cNvSpPr txBox="1"/>
          <p:nvPr/>
        </p:nvSpPr>
        <p:spPr>
          <a:xfrm>
            <a:off x="1341585" y="7182242"/>
            <a:ext cx="4216983" cy="2269980"/>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Predict cluster membership of new data points</a:t>
            </a:r>
          </a:p>
          <a:p>
            <a:pPr>
              <a:lnSpc>
                <a:spcPts val="4480"/>
              </a:lnSpc>
            </a:pPr>
            <a:endParaRPr lang="en-US" sz="2800" dirty="0">
              <a:solidFill>
                <a:srgbClr val="404040"/>
              </a:solidFill>
              <a:latin typeface="Now"/>
            </a:endParaRPr>
          </a:p>
        </p:txBody>
      </p:sp>
      <p:pic>
        <p:nvPicPr>
          <p:cNvPr id="22" name="Picture 21" descr="A diagram of a network&#10;&#10;Description automatically generated">
            <a:extLst>
              <a:ext uri="{FF2B5EF4-FFF2-40B4-BE49-F238E27FC236}">
                <a16:creationId xmlns:a16="http://schemas.microsoft.com/office/drawing/2014/main" id="{13B48B4E-E111-40B7-FE78-E7C6A0C1DFC9}"/>
              </a:ext>
            </a:extLst>
          </p:cNvPr>
          <p:cNvPicPr>
            <a:picLocks noChangeAspect="1"/>
          </p:cNvPicPr>
          <p:nvPr/>
        </p:nvPicPr>
        <p:blipFill rotWithShape="1">
          <a:blip r:embed="rId4">
            <a:extLst>
              <a:ext uri="{28A0092B-C50C-407E-A947-70E740481C1C}">
                <a14:useLocalDpi xmlns:a14="http://schemas.microsoft.com/office/drawing/2010/main" val="0"/>
              </a:ext>
            </a:extLst>
          </a:blip>
          <a:srcRect l="12450" t="51371" r="17495" b="3244"/>
          <a:stretch/>
        </p:blipFill>
        <p:spPr>
          <a:xfrm>
            <a:off x="10822442" y="7182242"/>
            <a:ext cx="5196668" cy="2269980"/>
          </a:xfrm>
          <a:prstGeom prst="rect">
            <a:avLst/>
          </a:prstGeom>
        </p:spPr>
      </p:pic>
      <p:sp>
        <p:nvSpPr>
          <p:cNvPr id="13" name="Freeform 4">
            <a:extLst>
              <a:ext uri="{FF2B5EF4-FFF2-40B4-BE49-F238E27FC236}">
                <a16:creationId xmlns:a16="http://schemas.microsoft.com/office/drawing/2014/main" id="{2DDC951C-D882-A477-1C6A-91C3DAB09BED}"/>
              </a:ext>
            </a:extLst>
          </p:cNvPr>
          <p:cNvSpPr/>
          <p:nvPr/>
        </p:nvSpPr>
        <p:spPr>
          <a:xfrm>
            <a:off x="0" y="723900"/>
            <a:ext cx="18288000" cy="168367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5" name="TextBox 6">
            <a:extLst>
              <a:ext uri="{FF2B5EF4-FFF2-40B4-BE49-F238E27FC236}">
                <a16:creationId xmlns:a16="http://schemas.microsoft.com/office/drawing/2014/main" id="{DDD90C67-F53C-E12C-B300-6039DCC8BF95}"/>
              </a:ext>
            </a:extLst>
          </p:cNvPr>
          <p:cNvSpPr txBox="1"/>
          <p:nvPr/>
        </p:nvSpPr>
        <p:spPr>
          <a:xfrm>
            <a:off x="3886200" y="1080000"/>
            <a:ext cx="108204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WHAT DO THE RESULTS MEAN?</a:t>
            </a:r>
          </a:p>
        </p:txBody>
      </p:sp>
      <p:pic>
        <p:nvPicPr>
          <p:cNvPr id="21" name="Picture 20" descr="A blue and black logo&#10;&#10;Description automatically generated">
            <a:extLst>
              <a:ext uri="{FF2B5EF4-FFF2-40B4-BE49-F238E27FC236}">
                <a16:creationId xmlns:a16="http://schemas.microsoft.com/office/drawing/2014/main" id="{80A880A3-2B37-BBC5-1DE9-DF122E80A422}"/>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4761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4" name="Freeform 4">
            <a:extLst>
              <a:ext uri="{FF2B5EF4-FFF2-40B4-BE49-F238E27FC236}">
                <a16:creationId xmlns:a16="http://schemas.microsoft.com/office/drawing/2014/main" id="{8167EEA1-FFD9-A5C4-E30F-D27553EC79A9}"/>
              </a:ext>
            </a:extLst>
          </p:cNvPr>
          <p:cNvSpPr/>
          <p:nvPr/>
        </p:nvSpPr>
        <p:spPr>
          <a:xfrm>
            <a:off x="0" y="469706"/>
            <a:ext cx="18288000" cy="217897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dirty="0"/>
          </a:p>
        </p:txBody>
      </p:sp>
      <p:sp>
        <p:nvSpPr>
          <p:cNvPr id="13" name="Rectangle 12">
            <a:extLst>
              <a:ext uri="{FF2B5EF4-FFF2-40B4-BE49-F238E27FC236}">
                <a16:creationId xmlns:a16="http://schemas.microsoft.com/office/drawing/2014/main" id="{BEF81B49-D75D-470E-ABF8-F3945FE57546}"/>
              </a:ext>
            </a:extLst>
          </p:cNvPr>
          <p:cNvSpPr/>
          <p:nvPr/>
        </p:nvSpPr>
        <p:spPr>
          <a:xfrm>
            <a:off x="0" y="4457700"/>
            <a:ext cx="18287999" cy="5829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6"/>
          <p:cNvSpPr txBox="1"/>
          <p:nvPr/>
        </p:nvSpPr>
        <p:spPr>
          <a:xfrm>
            <a:off x="3733800" y="1080000"/>
            <a:ext cx="102870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CORRELATION ≠ CAUSATION</a:t>
            </a:r>
          </a:p>
        </p:txBody>
      </p:sp>
      <p:sp>
        <p:nvSpPr>
          <p:cNvPr id="7" name="TextBox 7"/>
          <p:cNvSpPr txBox="1"/>
          <p:nvPr/>
        </p:nvSpPr>
        <p:spPr>
          <a:xfrm>
            <a:off x="670138" y="3250411"/>
            <a:ext cx="17084462" cy="521489"/>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One goal of modelling is to discover relationships between predictor and outcome variable. </a:t>
            </a:r>
          </a:p>
        </p:txBody>
      </p:sp>
      <p:pic>
        <p:nvPicPr>
          <p:cNvPr id="10" name="Picture 9" descr="A graph with black lines and red lines&#10;&#10;Description automatically generated">
            <a:extLst>
              <a:ext uri="{FF2B5EF4-FFF2-40B4-BE49-F238E27FC236}">
                <a16:creationId xmlns:a16="http://schemas.microsoft.com/office/drawing/2014/main" id="{9F81A0E0-070F-9A72-267B-BB3C258280B4}"/>
              </a:ext>
            </a:extLst>
          </p:cNvPr>
          <p:cNvPicPr>
            <a:picLocks noChangeAspect="1"/>
          </p:cNvPicPr>
          <p:nvPr/>
        </p:nvPicPr>
        <p:blipFill rotWithShape="1">
          <a:blip r:embed="rId3">
            <a:extLst>
              <a:ext uri="{28A0092B-C50C-407E-A947-70E740481C1C}">
                <a14:useLocalDpi xmlns:a14="http://schemas.microsoft.com/office/drawing/2010/main" val="0"/>
              </a:ext>
            </a:extLst>
          </a:blip>
          <a:srcRect l="2003" t="3009" r="1536" b="1616"/>
          <a:stretch/>
        </p:blipFill>
        <p:spPr>
          <a:xfrm>
            <a:off x="8153400" y="5067300"/>
            <a:ext cx="9000636" cy="4495800"/>
          </a:xfrm>
          <a:prstGeom prst="roundRect">
            <a:avLst>
              <a:gd name="adj" fmla="val 4043"/>
            </a:avLst>
          </a:prstGeom>
        </p:spPr>
      </p:pic>
      <p:sp>
        <p:nvSpPr>
          <p:cNvPr id="11" name="TextBox 7">
            <a:extLst>
              <a:ext uri="{FF2B5EF4-FFF2-40B4-BE49-F238E27FC236}">
                <a16:creationId xmlns:a16="http://schemas.microsoft.com/office/drawing/2014/main" id="{BC28F582-E057-DEAF-D9A2-12DBA6DECB92}"/>
              </a:ext>
            </a:extLst>
          </p:cNvPr>
          <p:cNvSpPr txBox="1"/>
          <p:nvPr/>
        </p:nvSpPr>
        <p:spPr>
          <a:xfrm>
            <a:off x="670138" y="5295900"/>
            <a:ext cx="6553200" cy="3400611"/>
          </a:xfrm>
          <a:prstGeom prst="rect">
            <a:avLst/>
          </a:prstGeom>
        </p:spPr>
        <p:txBody>
          <a:bodyPr wrap="square" lIns="0" tIns="0" rIns="0" bIns="0" rtlCol="0" anchor="t">
            <a:spAutoFit/>
          </a:bodyPr>
          <a:lstStyle/>
          <a:p>
            <a:pPr marL="345441" lvl="1">
              <a:lnSpc>
                <a:spcPts val="4480"/>
              </a:lnSpc>
            </a:pPr>
            <a:r>
              <a:rPr lang="en-US" sz="2600" dirty="0">
                <a:solidFill>
                  <a:srgbClr val="404040"/>
                </a:solidFill>
                <a:latin typeface="Montserrat" panose="00000500000000000000" pitchFamily="2" charset="0"/>
              </a:rPr>
              <a:t>However, modelling is </a:t>
            </a:r>
            <a:r>
              <a:rPr lang="en-US" sz="2600" b="1" dirty="0">
                <a:solidFill>
                  <a:srgbClr val="404040"/>
                </a:solidFill>
                <a:latin typeface="Montserrat" panose="00000500000000000000" pitchFamily="2" charset="0"/>
              </a:rPr>
              <a:t>not primarily concerned with causality</a:t>
            </a:r>
            <a:r>
              <a:rPr lang="en-US" sz="2600" dirty="0">
                <a:solidFill>
                  <a:srgbClr val="404040"/>
                </a:solidFill>
                <a:latin typeface="Montserrat" panose="00000500000000000000" pitchFamily="2" charset="0"/>
              </a:rPr>
              <a:t>. </a:t>
            </a:r>
          </a:p>
          <a:p>
            <a:pPr marL="345441" lvl="1">
              <a:lnSpc>
                <a:spcPts val="4480"/>
              </a:lnSpc>
            </a:pPr>
            <a:endParaRPr lang="en-US" sz="2600" dirty="0">
              <a:solidFill>
                <a:srgbClr val="404040"/>
              </a:solidFill>
              <a:latin typeface="Montserrat" panose="00000500000000000000" pitchFamily="2" charset="0"/>
            </a:endParaRPr>
          </a:p>
          <a:p>
            <a:pPr marL="345441" lvl="1">
              <a:lnSpc>
                <a:spcPts val="4480"/>
              </a:lnSpc>
            </a:pPr>
            <a:r>
              <a:rPr lang="en-US" sz="2600" dirty="0">
                <a:solidFill>
                  <a:srgbClr val="404040"/>
                </a:solidFill>
                <a:latin typeface="Montserrat" panose="00000500000000000000" pitchFamily="2" charset="0"/>
              </a:rPr>
              <a:t>If our model shows that a relationship exists, that does not mean the relationship is causal. </a:t>
            </a:r>
          </a:p>
        </p:txBody>
      </p:sp>
      <p:pic>
        <p:nvPicPr>
          <p:cNvPr id="15" name="Picture 14" descr="A blue and black logo&#10;&#10;Description automatically generated">
            <a:extLst>
              <a:ext uri="{FF2B5EF4-FFF2-40B4-BE49-F238E27FC236}">
                <a16:creationId xmlns:a16="http://schemas.microsoft.com/office/drawing/2014/main" id="{0A944FB5-1525-133B-0787-4193330A8CD4}"/>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56537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4920E74-DD90-31A6-24B1-1C775B6CB296}"/>
              </a:ext>
            </a:extLst>
          </p:cNvPr>
          <p:cNvSpPr/>
          <p:nvPr/>
        </p:nvSpPr>
        <p:spPr>
          <a:xfrm>
            <a:off x="1526084" y="3619500"/>
            <a:ext cx="15847516" cy="4550268"/>
          </a:xfrm>
          <a:prstGeom prst="roundRect">
            <a:avLst>
              <a:gd name="adj" fmla="val 9506"/>
            </a:avLst>
          </a:prstGeom>
          <a:solidFill>
            <a:srgbClr val="B8BFFF"/>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TextBox 6"/>
          <p:cNvSpPr txBox="1"/>
          <p:nvPr/>
        </p:nvSpPr>
        <p:spPr>
          <a:xfrm>
            <a:off x="4192042" y="1077245"/>
            <a:ext cx="10515600" cy="957955"/>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THE QUESTION OF CAUSALITY</a:t>
            </a:r>
          </a:p>
        </p:txBody>
      </p:sp>
      <p:sp>
        <p:nvSpPr>
          <p:cNvPr id="7" name="TextBox 7"/>
          <p:cNvSpPr txBox="1"/>
          <p:nvPr/>
        </p:nvSpPr>
        <p:spPr>
          <a:xfrm>
            <a:off x="1526084" y="2824762"/>
            <a:ext cx="8837115" cy="5138138"/>
          </a:xfrm>
          <a:prstGeom prst="rect">
            <a:avLst/>
          </a:prstGeom>
        </p:spPr>
        <p:txBody>
          <a:bodyPr wrap="square" lIns="0" tIns="0" rIns="0" bIns="0" rtlCol="0" anchor="t">
            <a:spAutoFit/>
          </a:bodyPr>
          <a:lstStyle/>
          <a:p>
            <a:pPr marL="345440" lvl="1">
              <a:lnSpc>
                <a:spcPts val="4480"/>
              </a:lnSpc>
            </a:pPr>
            <a:r>
              <a:rPr lang="en-US" sz="2600" dirty="0">
                <a:solidFill>
                  <a:srgbClr val="404040"/>
                </a:solidFill>
                <a:latin typeface="Montserrat" panose="00000500000000000000" pitchFamily="2" charset="0"/>
              </a:rPr>
              <a:t>Where does this leave us?</a:t>
            </a:r>
            <a:endParaRPr lang="pt-PT" sz="2600" dirty="0"/>
          </a:p>
          <a:p>
            <a:pPr marL="345440" lvl="1">
              <a:lnSpc>
                <a:spcPts val="4480"/>
              </a:lnSpc>
            </a:pPr>
            <a:endParaRPr lang="en-US" sz="2600" dirty="0">
              <a:solidFill>
                <a:srgbClr val="404040"/>
              </a:solidFill>
              <a:latin typeface="Montserrat" panose="00000500000000000000" pitchFamily="2" charset="0"/>
            </a:endParaRPr>
          </a:p>
          <a:p>
            <a:pPr marL="802640" lvl="1"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Causality can only be surmised in the statistical framework of causal inference.</a:t>
            </a:r>
          </a:p>
          <a:p>
            <a:pPr marL="345440" lvl="1">
              <a:lnSpc>
                <a:spcPts val="4480"/>
              </a:lnSpc>
            </a:pPr>
            <a:endParaRPr lang="en-US" sz="2600" dirty="0">
              <a:solidFill>
                <a:srgbClr val="404040"/>
              </a:solidFill>
              <a:latin typeface="Montserrat" panose="00000500000000000000" pitchFamily="2" charset="0"/>
            </a:endParaRPr>
          </a:p>
          <a:p>
            <a:pPr marL="802640" lvl="1" indent="-457200">
              <a:lnSpc>
                <a:spcPts val="4480"/>
              </a:lnSpc>
              <a:buFont typeface="Arial" panose="020B0604020202020204" pitchFamily="34" charset="0"/>
              <a:buChar char="•"/>
            </a:pPr>
            <a:r>
              <a:rPr lang="en-US" sz="2600" b="1" dirty="0">
                <a:solidFill>
                  <a:srgbClr val="404040"/>
                </a:solidFill>
                <a:latin typeface="Montserrat"/>
              </a:rPr>
              <a:t>Mode of action </a:t>
            </a:r>
            <a:r>
              <a:rPr lang="en-US" sz="2600" dirty="0">
                <a:solidFill>
                  <a:srgbClr val="404040"/>
                </a:solidFill>
                <a:latin typeface="Montserrat"/>
              </a:rPr>
              <a:t>is vital. </a:t>
            </a:r>
          </a:p>
          <a:p>
            <a:pPr marL="802640" lvl="1" indent="-457200">
              <a:lnSpc>
                <a:spcPts val="4480"/>
              </a:lnSpc>
              <a:buFont typeface="Arial" panose="020B0604020202020204" pitchFamily="34" charset="0"/>
              <a:buChar char="•"/>
            </a:pPr>
            <a:r>
              <a:rPr lang="en-US" sz="2600" dirty="0">
                <a:solidFill>
                  <a:srgbClr val="404040"/>
                </a:solidFill>
                <a:latin typeface="Montserrat"/>
              </a:rPr>
              <a:t>If A causes B, how so? </a:t>
            </a:r>
          </a:p>
          <a:p>
            <a:pPr marL="802640" lvl="1" indent="-457200">
              <a:lnSpc>
                <a:spcPts val="4480"/>
              </a:lnSpc>
              <a:buFont typeface="Arial" panose="020B0604020202020204" pitchFamily="34" charset="0"/>
              <a:buChar char="•"/>
            </a:pPr>
            <a:r>
              <a:rPr lang="en-US" sz="2600" dirty="0">
                <a:solidFill>
                  <a:srgbClr val="404040"/>
                </a:solidFill>
                <a:latin typeface="Montserrat"/>
              </a:rPr>
              <a:t>Does that make sense in the framework of existing domain knowledge? </a:t>
            </a:r>
            <a:endParaRPr lang="en-US" sz="2600" dirty="0">
              <a:solidFill>
                <a:srgbClr val="404040"/>
              </a:solidFill>
              <a:latin typeface="Montserrat" panose="00000500000000000000" pitchFamily="2" charset="0"/>
            </a:endParaRPr>
          </a:p>
        </p:txBody>
      </p:sp>
      <p:sp>
        <p:nvSpPr>
          <p:cNvPr id="8" name="Freeform 4">
            <a:extLst>
              <a:ext uri="{FF2B5EF4-FFF2-40B4-BE49-F238E27FC236}">
                <a16:creationId xmlns:a16="http://schemas.microsoft.com/office/drawing/2014/main" id="{022BC7D2-79C8-7FF2-857B-4827D4A63526}"/>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9" name="Picture 8" descr="A blue and black logo&#10;&#10;Description automatically generated">
            <a:extLst>
              <a:ext uri="{FF2B5EF4-FFF2-40B4-BE49-F238E27FC236}">
                <a16:creationId xmlns:a16="http://schemas.microsoft.com/office/drawing/2014/main" id="{015801D3-494A-F640-0162-D3C040C9E0D5}"/>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3" name="Picture 2" descr="A diagram of a diagram of a process&#10;&#10;Description automatically generated with medium confidence">
            <a:extLst>
              <a:ext uri="{FF2B5EF4-FFF2-40B4-BE49-F238E27FC236}">
                <a16:creationId xmlns:a16="http://schemas.microsoft.com/office/drawing/2014/main" id="{DAF1647F-A542-3B72-E6FB-101D0DF478F6}"/>
              </a:ext>
            </a:extLst>
          </p:cNvPr>
          <p:cNvPicPr>
            <a:picLocks noChangeAspect="1"/>
          </p:cNvPicPr>
          <p:nvPr/>
        </p:nvPicPr>
        <p:blipFill rotWithShape="1">
          <a:blip r:embed="rId5">
            <a:extLst>
              <a:ext uri="{28A0092B-C50C-407E-A947-70E740481C1C}">
                <a14:useLocalDpi xmlns:a14="http://schemas.microsoft.com/office/drawing/2010/main" val="0"/>
              </a:ext>
            </a:extLst>
          </a:blip>
          <a:srcRect l="7051" t="3165" r="1277" b="9247"/>
          <a:stretch/>
        </p:blipFill>
        <p:spPr>
          <a:xfrm>
            <a:off x="10953444" y="3641231"/>
            <a:ext cx="6420156" cy="4550269"/>
          </a:xfrm>
          <a:prstGeom prst="roundRect">
            <a:avLst>
              <a:gd name="adj" fmla="val 8994"/>
            </a:avLst>
          </a:prstGeom>
          <a:ln>
            <a:solidFill>
              <a:schemeClr val="accent1">
                <a:shade val="15000"/>
              </a:schemeClr>
            </a:solidFill>
          </a:ln>
        </p:spPr>
      </p:pic>
      <p:sp>
        <p:nvSpPr>
          <p:cNvPr id="4" name="TextBox 7">
            <a:extLst>
              <a:ext uri="{FF2B5EF4-FFF2-40B4-BE49-F238E27FC236}">
                <a16:creationId xmlns:a16="http://schemas.microsoft.com/office/drawing/2014/main" id="{13D25531-D301-1A65-E3B0-69441EC43CF9}"/>
              </a:ext>
            </a:extLst>
          </p:cNvPr>
          <p:cNvSpPr txBox="1"/>
          <p:nvPr/>
        </p:nvSpPr>
        <p:spPr>
          <a:xfrm>
            <a:off x="1526084" y="7811248"/>
            <a:ext cx="14780716" cy="1675652"/>
          </a:xfrm>
          <a:prstGeom prst="rect">
            <a:avLst/>
          </a:prstGeom>
        </p:spPr>
        <p:txBody>
          <a:bodyPr wrap="square" lIns="0" tIns="0" rIns="0" bIns="0" rtlCol="0" anchor="t">
            <a:spAutoFit/>
          </a:bodyPr>
          <a:lstStyle/>
          <a:p>
            <a:pPr marL="345440" lvl="1">
              <a:lnSpc>
                <a:spcPts val="4480"/>
              </a:lnSpc>
            </a:pPr>
            <a:endParaRPr lang="en-US" sz="2600" dirty="0">
              <a:solidFill>
                <a:srgbClr val="404040"/>
              </a:solidFill>
              <a:latin typeface="Montserrat" panose="00000500000000000000" pitchFamily="2" charset="0"/>
            </a:endParaRPr>
          </a:p>
          <a:p>
            <a:pPr marL="802640" lvl="1"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Causality can be shown by gathering convergent evidence from different lines of inquiry and direct cause-effect experiments (animal/cell studies). </a:t>
            </a:r>
          </a:p>
        </p:txBody>
      </p:sp>
      <p:sp>
        <p:nvSpPr>
          <p:cNvPr id="11" name="TextBox 10">
            <a:extLst>
              <a:ext uri="{FF2B5EF4-FFF2-40B4-BE49-F238E27FC236}">
                <a16:creationId xmlns:a16="http://schemas.microsoft.com/office/drawing/2014/main" id="{76AE8C3D-1671-CB43-FCD5-6E2B3B7509A9}"/>
              </a:ext>
            </a:extLst>
          </p:cNvPr>
          <p:cNvSpPr txBox="1"/>
          <p:nvPr/>
        </p:nvSpPr>
        <p:spPr>
          <a:xfrm>
            <a:off x="11041145" y="7450215"/>
            <a:ext cx="6027655" cy="338554"/>
          </a:xfrm>
          <a:prstGeom prst="rect">
            <a:avLst/>
          </a:prstGeom>
          <a:noFill/>
        </p:spPr>
        <p:txBody>
          <a:bodyPr wrap="square">
            <a:spAutoFit/>
          </a:bodyPr>
          <a:lstStyle/>
          <a:p>
            <a:r>
              <a:rPr lang="en-GB" sz="1600" dirty="0" err="1"/>
              <a:t>Hedström</a:t>
            </a:r>
            <a:r>
              <a:rPr lang="en-GB" sz="1600" dirty="0"/>
              <a:t>, P. and Petri Y. " </a:t>
            </a:r>
            <a:r>
              <a:rPr lang="en-GB" sz="1600" i="1" dirty="0"/>
              <a:t>Annual review of sociology</a:t>
            </a:r>
            <a:r>
              <a:rPr lang="en-GB" sz="1600" dirty="0"/>
              <a:t> 36 (2010): 49-67.</a:t>
            </a:r>
            <a:endParaRPr lang="en-DK" sz="1600" dirty="0"/>
          </a:p>
        </p:txBody>
      </p:sp>
      <p:cxnSp>
        <p:nvCxnSpPr>
          <p:cNvPr id="12" name="Straight Connector 11">
            <a:extLst>
              <a:ext uri="{FF2B5EF4-FFF2-40B4-BE49-F238E27FC236}">
                <a16:creationId xmlns:a16="http://schemas.microsoft.com/office/drawing/2014/main" id="{F0E9043A-BE11-25DA-9CCD-0D8AEC475579}"/>
              </a:ext>
            </a:extLst>
          </p:cNvPr>
          <p:cNvCxnSpPr>
            <a:cxnSpLocks/>
          </p:cNvCxnSpPr>
          <p:nvPr/>
        </p:nvCxnSpPr>
        <p:spPr>
          <a:xfrm>
            <a:off x="1632491" y="2400300"/>
            <a:ext cx="15241289" cy="0"/>
          </a:xfrm>
          <a:prstGeom prst="line">
            <a:avLst/>
          </a:prstGeom>
          <a:ln w="38100">
            <a:solidFill>
              <a:srgbClr val="3B4A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320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4">
            <a:extLst>
              <a:ext uri="{FF2B5EF4-FFF2-40B4-BE49-F238E27FC236}">
                <a16:creationId xmlns:a16="http://schemas.microsoft.com/office/drawing/2014/main" id="{022BC7D2-79C8-7FF2-857B-4827D4A63526}"/>
              </a:ext>
            </a:extLst>
          </p:cNvPr>
          <p:cNvSpPr/>
          <p:nvPr/>
        </p:nvSpPr>
        <p:spPr>
          <a:xfrm>
            <a:off x="-19050" y="1"/>
            <a:ext cx="836504" cy="10286999"/>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9" name="Picture 8" descr="A blue and black logo&#10;&#10;Description automatically generated">
            <a:extLst>
              <a:ext uri="{FF2B5EF4-FFF2-40B4-BE49-F238E27FC236}">
                <a16:creationId xmlns:a16="http://schemas.microsoft.com/office/drawing/2014/main" id="{015801D3-494A-F640-0162-D3C040C9E0D5}"/>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3" name="Picture 2" descr="A diagram of a disease mechanism&#10;&#10;Description automatically generated">
            <a:extLst>
              <a:ext uri="{FF2B5EF4-FFF2-40B4-BE49-F238E27FC236}">
                <a16:creationId xmlns:a16="http://schemas.microsoft.com/office/drawing/2014/main" id="{05D994B7-643C-88E1-7765-53CFED3D6E4A}"/>
              </a:ext>
            </a:extLst>
          </p:cNvPr>
          <p:cNvPicPr>
            <a:picLocks noChangeAspect="1"/>
          </p:cNvPicPr>
          <p:nvPr/>
        </p:nvPicPr>
        <p:blipFill rotWithShape="1">
          <a:blip r:embed="rId5">
            <a:extLst>
              <a:ext uri="{28A0092B-C50C-407E-A947-70E740481C1C}">
                <a14:useLocalDpi xmlns:a14="http://schemas.microsoft.com/office/drawing/2010/main" val="0"/>
              </a:ext>
            </a:extLst>
          </a:blip>
          <a:srcRect t="8762" b="12326"/>
          <a:stretch/>
        </p:blipFill>
        <p:spPr>
          <a:xfrm>
            <a:off x="2286000" y="2893025"/>
            <a:ext cx="5105400" cy="6060475"/>
          </a:xfrm>
          <a:prstGeom prst="rect">
            <a:avLst/>
          </a:prstGeom>
        </p:spPr>
      </p:pic>
      <p:sp>
        <p:nvSpPr>
          <p:cNvPr id="4" name="TextBox 7">
            <a:extLst>
              <a:ext uri="{FF2B5EF4-FFF2-40B4-BE49-F238E27FC236}">
                <a16:creationId xmlns:a16="http://schemas.microsoft.com/office/drawing/2014/main" id="{EC250BD4-E4E2-0A7D-4608-559611E5EA50}"/>
              </a:ext>
            </a:extLst>
          </p:cNvPr>
          <p:cNvSpPr txBox="1"/>
          <p:nvPr/>
        </p:nvSpPr>
        <p:spPr>
          <a:xfrm>
            <a:off x="8448371" y="3009900"/>
            <a:ext cx="8417789" cy="6869381"/>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Is causality always central in (Health) Data Science Analysis?</a:t>
            </a:r>
          </a:p>
          <a:p>
            <a:pPr marL="345441" lvl="1">
              <a:lnSpc>
                <a:spcPts val="4480"/>
              </a:lnSpc>
            </a:pPr>
            <a:endParaRPr lang="en-US" sz="2800" dirty="0">
              <a:solidFill>
                <a:srgbClr val="404040"/>
              </a:solidFill>
              <a:latin typeface="Montserrat" panose="00000500000000000000" pitchFamily="2" charset="0"/>
            </a:endParaRPr>
          </a:p>
          <a:p>
            <a:pPr marL="345441" lvl="1">
              <a:lnSpc>
                <a:spcPts val="4480"/>
              </a:lnSpc>
            </a:pPr>
            <a:r>
              <a:rPr lang="en-US" sz="2800" dirty="0">
                <a:solidFill>
                  <a:srgbClr val="404040"/>
                </a:solidFill>
                <a:latin typeface="Montserrat" panose="00000500000000000000" pitchFamily="2" charset="0"/>
              </a:rPr>
              <a:t>The answer is that it depends on what we are trying to </a:t>
            </a:r>
            <a:r>
              <a:rPr lang="en-US" sz="2800" dirty="0" err="1">
                <a:solidFill>
                  <a:srgbClr val="404040"/>
                </a:solidFill>
                <a:latin typeface="Montserrat" panose="00000500000000000000" pitchFamily="2" charset="0"/>
              </a:rPr>
              <a:t>accieve</a:t>
            </a:r>
            <a:r>
              <a:rPr lang="en-US" sz="2800" dirty="0">
                <a:solidFill>
                  <a:srgbClr val="404040"/>
                </a:solidFill>
                <a:latin typeface="Montserrat" panose="00000500000000000000" pitchFamily="2" charset="0"/>
              </a:rPr>
              <a:t>:</a:t>
            </a:r>
          </a:p>
          <a:p>
            <a:pPr marL="345441" lvl="1">
              <a:lnSpc>
                <a:spcPts val="4480"/>
              </a:lnSpc>
            </a:pPr>
            <a:endParaRPr lang="en-US" sz="2800" dirty="0">
              <a:solidFill>
                <a:srgbClr val="404040"/>
              </a:solidFill>
              <a:latin typeface="Montserrat" panose="00000500000000000000" pitchFamily="2" charset="0"/>
            </a:endParaRPr>
          </a:p>
          <a:p>
            <a:pPr marL="345441" lvl="1">
              <a:lnSpc>
                <a:spcPts val="4480"/>
              </a:lnSpc>
            </a:pPr>
            <a:r>
              <a:rPr lang="en-US" sz="2800" b="1" dirty="0">
                <a:solidFill>
                  <a:srgbClr val="404040"/>
                </a:solidFill>
                <a:latin typeface="Montserrat" panose="00000500000000000000" pitchFamily="2" charset="0"/>
              </a:rPr>
              <a:t>A question of causality:</a:t>
            </a:r>
          </a:p>
          <a:p>
            <a:pPr marL="802641" lvl="1" indent="-457200">
              <a:lnSpc>
                <a:spcPts val="4480"/>
              </a:lnSpc>
              <a:buFont typeface="Arial" panose="020B0604020202020204" pitchFamily="34" charset="0"/>
              <a:buChar char="•"/>
            </a:pPr>
            <a:r>
              <a:rPr lang="en-US" sz="2800" b="1" dirty="0">
                <a:solidFill>
                  <a:srgbClr val="404040"/>
                </a:solidFill>
                <a:latin typeface="Montserrat" panose="00000500000000000000" pitchFamily="2" charset="0"/>
              </a:rPr>
              <a:t>YES:</a:t>
            </a:r>
            <a:r>
              <a:rPr lang="en-US" sz="2800" dirty="0">
                <a:solidFill>
                  <a:srgbClr val="404040"/>
                </a:solidFill>
                <a:latin typeface="Montserrat" panose="00000500000000000000" pitchFamily="2" charset="0"/>
              </a:rPr>
              <a:t> Underlying biological mechanism -&gt; true treatment of disease</a:t>
            </a:r>
          </a:p>
          <a:p>
            <a:pPr marL="802641" lvl="1" indent="-457200">
              <a:lnSpc>
                <a:spcPts val="4480"/>
              </a:lnSpc>
              <a:buFont typeface="Arial" panose="020B0604020202020204" pitchFamily="34" charset="0"/>
              <a:buChar char="•"/>
            </a:pPr>
            <a:r>
              <a:rPr lang="en-US" sz="2800" b="1" dirty="0">
                <a:solidFill>
                  <a:srgbClr val="404040"/>
                </a:solidFill>
                <a:latin typeface="Montserrat" panose="00000500000000000000" pitchFamily="2" charset="0"/>
              </a:rPr>
              <a:t>NO: </a:t>
            </a:r>
            <a:r>
              <a:rPr lang="en-US" sz="2800" dirty="0">
                <a:solidFill>
                  <a:srgbClr val="404040"/>
                </a:solidFill>
                <a:latin typeface="Montserrat" panose="00000500000000000000" pitchFamily="2" charset="0"/>
              </a:rPr>
              <a:t>Diagnosis of disease (causality is nice but not necessary)</a:t>
            </a:r>
          </a:p>
          <a:p>
            <a:pPr marL="345441" lvl="1">
              <a:lnSpc>
                <a:spcPts val="4480"/>
              </a:lnSpc>
            </a:pPr>
            <a:endParaRPr lang="en-US" sz="2800" dirty="0">
              <a:solidFill>
                <a:srgbClr val="404040"/>
              </a:solidFill>
              <a:latin typeface="Montserrat" panose="00000500000000000000" pitchFamily="2" charset="0"/>
            </a:endParaRPr>
          </a:p>
        </p:txBody>
      </p:sp>
      <p:sp>
        <p:nvSpPr>
          <p:cNvPr id="10" name="TextBox 6">
            <a:extLst>
              <a:ext uri="{FF2B5EF4-FFF2-40B4-BE49-F238E27FC236}">
                <a16:creationId xmlns:a16="http://schemas.microsoft.com/office/drawing/2014/main" id="{4E9E7FCC-8E85-D799-A681-F73C21EF2A0E}"/>
              </a:ext>
            </a:extLst>
          </p:cNvPr>
          <p:cNvSpPr txBox="1"/>
          <p:nvPr/>
        </p:nvSpPr>
        <p:spPr>
          <a:xfrm>
            <a:off x="4192042" y="1077245"/>
            <a:ext cx="10515600" cy="957955"/>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THE QUESTION OF CAUSALITY</a:t>
            </a:r>
          </a:p>
        </p:txBody>
      </p:sp>
      <p:cxnSp>
        <p:nvCxnSpPr>
          <p:cNvPr id="11" name="Straight Connector 10">
            <a:extLst>
              <a:ext uri="{FF2B5EF4-FFF2-40B4-BE49-F238E27FC236}">
                <a16:creationId xmlns:a16="http://schemas.microsoft.com/office/drawing/2014/main" id="{89008690-AA8B-523D-5E70-9DB213E01CB2}"/>
              </a:ext>
            </a:extLst>
          </p:cNvPr>
          <p:cNvCxnSpPr>
            <a:cxnSpLocks/>
          </p:cNvCxnSpPr>
          <p:nvPr/>
        </p:nvCxnSpPr>
        <p:spPr>
          <a:xfrm>
            <a:off x="1632491" y="2400300"/>
            <a:ext cx="15241289" cy="0"/>
          </a:xfrm>
          <a:prstGeom prst="line">
            <a:avLst/>
          </a:prstGeom>
          <a:ln w="38100">
            <a:solidFill>
              <a:srgbClr val="3B4A5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6D1C651-9067-FA6E-971E-0ED47838694F}"/>
              </a:ext>
            </a:extLst>
          </p:cNvPr>
          <p:cNvSpPr txBox="1"/>
          <p:nvPr/>
        </p:nvSpPr>
        <p:spPr>
          <a:xfrm>
            <a:off x="2133600" y="9206925"/>
            <a:ext cx="5807331" cy="584775"/>
          </a:xfrm>
          <a:prstGeom prst="rect">
            <a:avLst/>
          </a:prstGeom>
          <a:noFill/>
        </p:spPr>
        <p:txBody>
          <a:bodyPr wrap="square">
            <a:spAutoFit/>
          </a:bodyPr>
          <a:lstStyle/>
          <a:p>
            <a:r>
              <a:rPr lang="en-GB" sz="1600" dirty="0"/>
              <a:t>Nogales, Cristian, et al. </a:t>
            </a:r>
            <a:r>
              <a:rPr lang="en-GB" sz="1600" i="1" dirty="0"/>
              <a:t>Trends in Pharmacological Sciences</a:t>
            </a:r>
            <a:r>
              <a:rPr lang="en-GB" sz="1600" dirty="0"/>
              <a:t> 43.2 (2022): 136-150.</a:t>
            </a:r>
          </a:p>
        </p:txBody>
      </p:sp>
    </p:spTree>
    <p:extLst>
      <p:ext uri="{BB962C8B-B14F-4D97-AF65-F5344CB8AC3E}">
        <p14:creationId xmlns:p14="http://schemas.microsoft.com/office/powerpoint/2010/main" val="3648613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45323" y="2723495"/>
            <a:ext cx="14325600" cy="3970318"/>
          </a:xfrm>
          <a:prstGeom prst="rect">
            <a:avLst/>
          </a:prstGeom>
          <a:noFill/>
        </p:spPr>
        <p:txBody>
          <a:bodyPr wrap="square" rtlCol="0">
            <a:spAutoFit/>
          </a:bodyPr>
          <a:lstStyle/>
          <a:p>
            <a:r>
              <a:rPr lang="en-US" sz="2800" dirty="0">
                <a:latin typeface="Montserrat" pitchFamily="2" charset="77"/>
              </a:rPr>
              <a:t>In a large study the health of 13</a:t>
            </a:r>
            <a:r>
              <a:rPr lang="en-US" sz="2800" baseline="30000" dirty="0">
                <a:latin typeface="Montserrat" pitchFamily="2" charset="77"/>
              </a:rPr>
              <a:t>th</a:t>
            </a:r>
            <a:r>
              <a:rPr lang="en-US" sz="2800" dirty="0">
                <a:latin typeface="Montserrat" pitchFamily="2" charset="77"/>
              </a:rPr>
              <a:t> century sailors was assessed using old maritime doctor’s records. </a:t>
            </a:r>
          </a:p>
          <a:p>
            <a:r>
              <a:rPr lang="en-US" sz="2800" dirty="0">
                <a:latin typeface="Montserrat" pitchFamily="2" charset="77"/>
              </a:rPr>
              <a:t>The study highlighted that a subpopulation of sailors complained about fatigue and joint aches. The same people later develop oral problems, including bleeding gums and loose teeth. </a:t>
            </a:r>
          </a:p>
          <a:p>
            <a:endParaRPr lang="en-US" sz="2800" b="1" dirty="0">
              <a:latin typeface="Montserrat" pitchFamily="2" charset="77"/>
            </a:endParaRPr>
          </a:p>
          <a:p>
            <a:r>
              <a:rPr lang="en-US" sz="2800" b="1" dirty="0">
                <a:latin typeface="Montserrat" pitchFamily="2" charset="77"/>
              </a:rPr>
              <a:t>Based on the above what conclusion do you draw? </a:t>
            </a:r>
          </a:p>
          <a:p>
            <a:r>
              <a:rPr lang="en-US" sz="2800" b="1" dirty="0">
                <a:latin typeface="Montserrat" pitchFamily="2" charset="77"/>
              </a:rPr>
              <a:t>i.e. would treating the join pains of theses sailors have prevented their later issues with oral health? </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545867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8">
            <a:extLst>
              <a:ext uri="{FF2B5EF4-FFF2-40B4-BE49-F238E27FC236}">
                <a16:creationId xmlns:a16="http://schemas.microsoft.com/office/drawing/2014/main" id="{37FC3143-A41C-2B53-B168-08654FCA17AC}"/>
              </a:ext>
            </a:extLst>
          </p:cNvPr>
          <p:cNvSpPr/>
          <p:nvPr/>
        </p:nvSpPr>
        <p:spPr>
          <a:xfrm>
            <a:off x="13656427" y="4451294"/>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rgbClr val="065280"/>
          </a:solidFill>
          <a:ln w="12700">
            <a:miter lim="400000"/>
          </a:ln>
        </p:spPr>
        <p:txBody>
          <a:bodyPr lIns="45719" rIns="45719"/>
          <a:lstStyle/>
          <a:p>
            <a:endParaRPr/>
          </a:p>
        </p:txBody>
      </p:sp>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8953500"/>
                <a:ext cx="1524000" cy="1524000"/>
              </a:xfrm>
              <a:prstGeom prst="rect">
                <a:avLst/>
              </a:prstGeom>
            </p:spPr>
          </p:pic>
        </p:grpSp>
      </p:grpSp>
      <p:sp>
        <p:nvSpPr>
          <p:cNvPr id="35" name="TextBox 3">
            <a:extLst>
              <a:ext uri="{FF2B5EF4-FFF2-40B4-BE49-F238E27FC236}">
                <a16:creationId xmlns:a16="http://schemas.microsoft.com/office/drawing/2014/main" id="{EBEEA384-595D-FD5B-0260-68574E751CFA}"/>
              </a:ext>
            </a:extLst>
          </p:cNvPr>
          <p:cNvSpPr txBox="1"/>
          <p:nvPr/>
        </p:nvSpPr>
        <p:spPr>
          <a:xfrm>
            <a:off x="3742706" y="1044558"/>
            <a:ext cx="10802587" cy="92134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OVERVIEW OF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8EB4E3"/>
          </a:solidFill>
          <a:ln w="12700">
            <a:miter lim="400000"/>
          </a:ln>
        </p:spPr>
        <p:txBody>
          <a:bodyPr lIns="45719" rIns="45719"/>
          <a:lstStyle/>
          <a:p>
            <a:endParaRPr/>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84461"/>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6" name="TextBox 55">
            <a:extLst>
              <a:ext uri="{FF2B5EF4-FFF2-40B4-BE49-F238E27FC236}">
                <a16:creationId xmlns:a16="http://schemas.microsoft.com/office/drawing/2014/main" id="{0A694C3A-E68F-B4D7-85C3-81AFDE9284C3}"/>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rgbClr val="404040"/>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rgbClr val="404040"/>
          </a:solidFill>
          <a:ln w="12700">
            <a:miter lim="400000"/>
          </a:ln>
        </p:spPr>
        <p:txBody>
          <a:bodyPr lIns="121919" tIns="121919" rIns="121919" bIns="121919"/>
          <a:lstStyle/>
          <a:p>
            <a:endParaRPr/>
          </a:p>
        </p:txBody>
      </p:sp>
      <p:sp>
        <p:nvSpPr>
          <p:cNvPr id="4" name="Rectangle 33">
            <a:extLst>
              <a:ext uri="{FF2B5EF4-FFF2-40B4-BE49-F238E27FC236}">
                <a16:creationId xmlns:a16="http://schemas.microsoft.com/office/drawing/2014/main" id="{40C08CA7-8525-32DA-B7FF-92DFF6D5D331}"/>
              </a:ext>
            </a:extLst>
          </p:cNvPr>
          <p:cNvSpPr txBox="1"/>
          <p:nvPr/>
        </p:nvSpPr>
        <p:spPr>
          <a:xfrm>
            <a:off x="13951188" y="5372100"/>
            <a:ext cx="342241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 name="Rectangle 33">
            <a:extLst>
              <a:ext uri="{FF2B5EF4-FFF2-40B4-BE49-F238E27FC236}">
                <a16:creationId xmlns:a16="http://schemas.microsoft.com/office/drawing/2014/main" id="{2AA0B4B4-E5A0-19F8-345E-9185C88FC30B}"/>
              </a:ext>
            </a:extLst>
          </p:cNvPr>
          <p:cNvSpPr txBox="1"/>
          <p:nvPr/>
        </p:nvSpPr>
        <p:spPr>
          <a:xfrm>
            <a:off x="10037150" y="5384461"/>
            <a:ext cx="260968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pic>
        <p:nvPicPr>
          <p:cNvPr id="25" name="Picture 24" descr="A blue and black logo&#10;&#10;Description automatically generated">
            <a:extLst>
              <a:ext uri="{FF2B5EF4-FFF2-40B4-BE49-F238E27FC236}">
                <a16:creationId xmlns:a16="http://schemas.microsoft.com/office/drawing/2014/main" id="{7D5496C6-6552-E96D-83E6-C686EE880E85}"/>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576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Sailboat with solid fill">
            <a:extLst>
              <a:ext uri="{FF2B5EF4-FFF2-40B4-BE49-F238E27FC236}">
                <a16:creationId xmlns:a16="http://schemas.microsoft.com/office/drawing/2014/main" id="{C3337F65-7EE6-D917-C8F4-FEC96119B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5237">
            <a:off x="13487400" y="6523849"/>
            <a:ext cx="3505200" cy="3505200"/>
          </a:xfrm>
          <a:prstGeom prst="rect">
            <a:avLst/>
          </a:prstGeom>
        </p:spPr>
      </p:pic>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grpSp>
      </p:grpSp>
      <p:sp>
        <p:nvSpPr>
          <p:cNvPr id="35" name="TextBox 3">
            <a:extLst>
              <a:ext uri="{FF2B5EF4-FFF2-40B4-BE49-F238E27FC236}">
                <a16:creationId xmlns:a16="http://schemas.microsoft.com/office/drawing/2014/main" id="{EBEEA384-595D-FD5B-0260-68574E751CFA}"/>
              </a:ext>
            </a:extLst>
          </p:cNvPr>
          <p:cNvSpPr txBox="1"/>
          <p:nvPr/>
        </p:nvSpPr>
        <p:spPr>
          <a:xfrm>
            <a:off x="3559968" y="1080000"/>
            <a:ext cx="11168063" cy="92134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FINAL PART OF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D9D9D9"/>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rgbClr val="065280"/>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D9D9D9"/>
          </a:solidFill>
          <a:ln w="12700">
            <a:miter lim="400000"/>
          </a:ln>
        </p:spPr>
        <p:txBody>
          <a:bodyPr lIns="45719" rIns="45719"/>
          <a:lstStyle/>
          <a:p>
            <a:endParaRPr lang="en-DK"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84461"/>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6" name="TextBox 55">
            <a:extLst>
              <a:ext uri="{FF2B5EF4-FFF2-40B4-BE49-F238E27FC236}">
                <a16:creationId xmlns:a16="http://schemas.microsoft.com/office/drawing/2014/main" id="{0A694C3A-E68F-B4D7-85C3-81AFDE9284C3}"/>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lumMod val="85000"/>
            </a:schemeClr>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lumMod val="85000"/>
            </a:schemeClr>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D9D9D9"/>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tx1"/>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sp>
        <p:nvSpPr>
          <p:cNvPr id="3" name="Rectangle 33">
            <a:extLst>
              <a:ext uri="{FF2B5EF4-FFF2-40B4-BE49-F238E27FC236}">
                <a16:creationId xmlns:a16="http://schemas.microsoft.com/office/drawing/2014/main" id="{899C2D26-410C-B2B4-0E82-282D16757A9C}"/>
              </a:ext>
            </a:extLst>
          </p:cNvPr>
          <p:cNvSpPr txBox="1"/>
          <p:nvPr/>
        </p:nvSpPr>
        <p:spPr>
          <a:xfrm>
            <a:off x="13874988" y="5384461"/>
            <a:ext cx="342241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pic>
        <p:nvPicPr>
          <p:cNvPr id="5" name="Picture 4" descr="A blue and black logo&#10;&#10;Description automatically generated">
            <a:extLst>
              <a:ext uri="{FF2B5EF4-FFF2-40B4-BE49-F238E27FC236}">
                <a16:creationId xmlns:a16="http://schemas.microsoft.com/office/drawing/2014/main" id="{307023D8-E6CB-2203-83CE-EE10576642EE}"/>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498155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4" name="Freeform 4">
            <a:extLst>
              <a:ext uri="{FF2B5EF4-FFF2-40B4-BE49-F238E27FC236}">
                <a16:creationId xmlns:a16="http://schemas.microsoft.com/office/drawing/2014/main" id="{8167EEA1-FFD9-A5C4-E30F-D27553EC79A9}"/>
              </a:ext>
            </a:extLst>
          </p:cNvPr>
          <p:cNvSpPr/>
          <p:nvPr/>
        </p:nvSpPr>
        <p:spPr>
          <a:xfrm>
            <a:off x="0" y="469706"/>
            <a:ext cx="18288000" cy="217897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dirty="0"/>
          </a:p>
        </p:txBody>
      </p:sp>
      <p:sp>
        <p:nvSpPr>
          <p:cNvPr id="6" name="TextBox 6"/>
          <p:cNvSpPr txBox="1"/>
          <p:nvPr/>
        </p:nvSpPr>
        <p:spPr>
          <a:xfrm>
            <a:off x="1676400" y="1080215"/>
            <a:ext cx="14935200" cy="957955"/>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HEALTH DATA SCIENCE – YOUR NEXT STEP</a:t>
            </a:r>
          </a:p>
        </p:txBody>
      </p:sp>
      <p:pic>
        <p:nvPicPr>
          <p:cNvPr id="15" name="Picture 14" descr="A blue and black logo&#10;&#10;Description automatically generated">
            <a:extLst>
              <a:ext uri="{FF2B5EF4-FFF2-40B4-BE49-F238E27FC236}">
                <a16:creationId xmlns:a16="http://schemas.microsoft.com/office/drawing/2014/main" id="{0A944FB5-1525-133B-0787-4193330A8CD4}"/>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16926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4">
            <a:extLst>
              <a:ext uri="{FF2B5EF4-FFF2-40B4-BE49-F238E27FC236}">
                <a16:creationId xmlns:a16="http://schemas.microsoft.com/office/drawing/2014/main" id="{8167EEA1-FFD9-A5C4-E30F-D27553EC79A9}"/>
              </a:ext>
            </a:extLst>
          </p:cNvPr>
          <p:cNvSpPr/>
          <p:nvPr/>
        </p:nvSpPr>
        <p:spPr>
          <a:xfrm>
            <a:off x="0" y="469706"/>
            <a:ext cx="18288000" cy="217897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dirty="0"/>
          </a:p>
        </p:txBody>
      </p:sp>
      <p:sp>
        <p:nvSpPr>
          <p:cNvPr id="6" name="TextBox 6"/>
          <p:cNvSpPr txBox="1"/>
          <p:nvPr/>
        </p:nvSpPr>
        <p:spPr>
          <a:xfrm>
            <a:off x="2895600" y="1028700"/>
            <a:ext cx="12496800" cy="957955"/>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DATA SCIENCE IN YOUR TEACHING</a:t>
            </a:r>
          </a:p>
        </p:txBody>
      </p:sp>
      <p:pic>
        <p:nvPicPr>
          <p:cNvPr id="15" name="Picture 14" descr="A blue and black logo&#10;&#10;Description automatically generated">
            <a:extLst>
              <a:ext uri="{FF2B5EF4-FFF2-40B4-BE49-F238E27FC236}">
                <a16:creationId xmlns:a16="http://schemas.microsoft.com/office/drawing/2014/main" id="{0A944FB5-1525-133B-0787-4193330A8CD4}"/>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044243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296886" y="3453002"/>
            <a:ext cx="14782800" cy="2604752"/>
          </a:xfrm>
          <a:prstGeom prst="rect">
            <a:avLst/>
          </a:prstGeom>
          <a:noFill/>
        </p:spPr>
        <p:txBody>
          <a:bodyPr wrap="square" lIns="91440" tIns="45720" rIns="91440" bIns="45720" rtlCol="0" anchor="t">
            <a:spAutoFit/>
          </a:bodyPr>
          <a:lstStyle/>
          <a:p>
            <a:pPr marL="457200" indent="-457200">
              <a:lnSpc>
                <a:spcPct val="150000"/>
              </a:lnSpc>
              <a:buFont typeface="Arial" panose="020B0604020202020204" pitchFamily="34" charset="0"/>
              <a:buChar char="•"/>
            </a:pPr>
            <a:r>
              <a:rPr lang="en-US" sz="2800" dirty="0">
                <a:latin typeface="Montserrat" panose="00000500000000000000" pitchFamily="2" charset="0"/>
              </a:rPr>
              <a:t>What is your main take away from today? </a:t>
            </a:r>
          </a:p>
          <a:p>
            <a:pPr marL="457200" indent="-457200">
              <a:lnSpc>
                <a:spcPct val="150000"/>
              </a:lnSpc>
              <a:buFont typeface="Arial" panose="020B0604020202020204" pitchFamily="34" charset="0"/>
              <a:buChar char="•"/>
            </a:pPr>
            <a:r>
              <a:rPr lang="en-US" sz="2800" dirty="0">
                <a:latin typeface="Montserrat" panose="00000500000000000000" pitchFamily="2" charset="0"/>
              </a:rPr>
              <a:t>Has what your have learned today changed your perspective on Data Science? </a:t>
            </a:r>
          </a:p>
          <a:p>
            <a:pPr marL="457200" indent="-457200">
              <a:lnSpc>
                <a:spcPct val="150000"/>
              </a:lnSpc>
              <a:buFont typeface="Arial" panose="020B0604020202020204" pitchFamily="34" charset="0"/>
              <a:buChar char="•"/>
            </a:pPr>
            <a:r>
              <a:rPr lang="en-US" sz="2800" dirty="0">
                <a:latin typeface="Montserrat"/>
              </a:rPr>
              <a:t>How do you think your future relationship to Data Science will be?</a:t>
            </a:r>
          </a:p>
          <a:p>
            <a:pPr marL="457200" indent="-457200">
              <a:lnSpc>
                <a:spcPct val="150000"/>
              </a:lnSpc>
              <a:buFont typeface="Arial" panose="020B0604020202020204" pitchFamily="34" charset="0"/>
              <a:buChar char="•"/>
            </a:pPr>
            <a:r>
              <a:rPr lang="en-US" sz="2800" dirty="0">
                <a:latin typeface="Montserrat"/>
              </a:rPr>
              <a:t>In what ways can you incorporate Data Science thinking into your teaching?</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6600" y="6525987"/>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8555" y="8017033"/>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4" name="Rounded Rectangle 3">
            <a:extLst>
              <a:ext uri="{FF2B5EF4-FFF2-40B4-BE49-F238E27FC236}">
                <a16:creationId xmlns:a16="http://schemas.microsoft.com/office/drawing/2014/main" id="{3026C225-405F-D664-BB7A-0C4F75FDFD50}"/>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0B366F11-0209-B397-05AE-36EAF648492A}"/>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3" name="Picture 2" descr="A blue and black logo&#10;&#10;Description automatically generated">
            <a:extLst>
              <a:ext uri="{FF2B5EF4-FFF2-40B4-BE49-F238E27FC236}">
                <a16:creationId xmlns:a16="http://schemas.microsoft.com/office/drawing/2014/main" id="{45F1E998-919C-4CAE-A7D8-11F558AB2F83}"/>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98637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Freeform 3"/>
          <p:cNvSpPr/>
          <p:nvPr/>
        </p:nvSpPr>
        <p:spPr>
          <a:xfrm>
            <a:off x="1" y="438334"/>
            <a:ext cx="18288000" cy="2190565"/>
          </a:xfrm>
          <a:custGeom>
            <a:avLst/>
            <a:gdLst/>
            <a:ahLst/>
            <a:cxnLst/>
            <a:rect l="l" t="t" r="r" b="b"/>
            <a:pathLst>
              <a:path w="4936713" h="631163">
                <a:moveTo>
                  <a:pt x="0" y="0"/>
                </a:moveTo>
                <a:lnTo>
                  <a:pt x="4936713" y="0"/>
                </a:lnTo>
                <a:lnTo>
                  <a:pt x="4936713" y="631163"/>
                </a:lnTo>
                <a:lnTo>
                  <a:pt x="0" y="631163"/>
                </a:lnTo>
                <a:close/>
              </a:path>
            </a:pathLst>
          </a:custGeom>
          <a:solidFill>
            <a:srgbClr val="D3D9E2"/>
          </a:solidFill>
        </p:spPr>
        <p:txBody>
          <a:bodyPr/>
          <a:lstStyle/>
          <a:p>
            <a:endParaRPr lang="en-DK"/>
          </a:p>
        </p:txBody>
      </p:sp>
      <p:sp>
        <p:nvSpPr>
          <p:cNvPr id="7" name="TextBox 7"/>
          <p:cNvSpPr txBox="1"/>
          <p:nvPr/>
        </p:nvSpPr>
        <p:spPr>
          <a:xfrm>
            <a:off x="6263505" y="1080000"/>
            <a:ext cx="5760990" cy="1111010"/>
          </a:xfrm>
          <a:prstGeom prst="rect">
            <a:avLst/>
          </a:prstGeom>
        </p:spPr>
        <p:txBody>
          <a:bodyPr wrap="square" lIns="0" tIns="0" rIns="0" bIns="0" rtlCol="0" anchor="t">
            <a:spAutoFit/>
          </a:bodyPr>
          <a:lstStyle/>
          <a:p>
            <a:pPr>
              <a:lnSpc>
                <a:spcPts val="8697"/>
              </a:lnSpc>
              <a:spcBef>
                <a:spcPct val="0"/>
              </a:spcBef>
            </a:pPr>
            <a:r>
              <a:rPr lang="en-US" sz="7129" dirty="0">
                <a:solidFill>
                  <a:srgbClr val="404040"/>
                </a:solidFill>
                <a:latin typeface="Now Bold"/>
              </a:rPr>
              <a:t>THANK YOU</a:t>
            </a:r>
          </a:p>
        </p:txBody>
      </p:sp>
      <p:pic>
        <p:nvPicPr>
          <p:cNvPr id="6" name="Picture 5" descr="A blue and black logo&#10;&#10;Description automatically generated">
            <a:extLst>
              <a:ext uri="{FF2B5EF4-FFF2-40B4-BE49-F238E27FC236}">
                <a16:creationId xmlns:a16="http://schemas.microsoft.com/office/drawing/2014/main" id="{4DFC42B7-6B28-C805-1387-F46107384F55}"/>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4" name="Picture 3" descr="Cartoon of a cartoon of two people in chairs&#10;&#10;Description automatically generated">
            <a:extLst>
              <a:ext uri="{FF2B5EF4-FFF2-40B4-BE49-F238E27FC236}">
                <a16:creationId xmlns:a16="http://schemas.microsoft.com/office/drawing/2014/main" id="{DA6548A4-BF1C-2692-3550-258DB50D31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8250" y="2779841"/>
            <a:ext cx="8191500" cy="71576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10A668-9617-1A52-9DC4-F397CD304D6D}"/>
              </a:ext>
            </a:extLst>
          </p:cNvPr>
          <p:cNvSpPr/>
          <p:nvPr/>
        </p:nvSpPr>
        <p:spPr>
          <a:xfrm>
            <a:off x="9744635" y="0"/>
            <a:ext cx="8543365"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reeform 4"/>
          <p:cNvSpPr/>
          <p:nvPr/>
        </p:nvSpPr>
        <p:spPr>
          <a:xfrm>
            <a:off x="-19050" y="647700"/>
            <a:ext cx="9761182" cy="17526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1331323" y="1080000"/>
            <a:ext cx="7353302"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MODEL EVALUATION</a:t>
            </a:r>
          </a:p>
        </p:txBody>
      </p:sp>
      <p:sp>
        <p:nvSpPr>
          <p:cNvPr id="7" name="TextBox 7"/>
          <p:cNvSpPr txBox="1"/>
          <p:nvPr/>
        </p:nvSpPr>
        <p:spPr>
          <a:xfrm>
            <a:off x="957262" y="4231669"/>
            <a:ext cx="7521421" cy="4578305"/>
          </a:xfrm>
          <a:prstGeom prst="rect">
            <a:avLst/>
          </a:prstGeom>
        </p:spPr>
        <p:txBody>
          <a:bodyPr wrap="square" lIns="0" tIns="0" rIns="0" bIns="0" rtlCol="0" anchor="t">
            <a:spAutoFit/>
          </a:bodyPr>
          <a:lstStyle/>
          <a:p>
            <a:pPr marL="690881" lvl="1" indent="-345440">
              <a:lnSpc>
                <a:spcPts val="4480"/>
              </a:lnSpc>
              <a:buFont typeface="Arial"/>
              <a:buChar char="•"/>
            </a:pPr>
            <a:r>
              <a:rPr lang="en-US" sz="2800" dirty="0">
                <a:solidFill>
                  <a:srgbClr val="404040"/>
                </a:solidFill>
                <a:latin typeface="Montserrat" panose="00000500000000000000" pitchFamily="2" charset="0"/>
              </a:rPr>
              <a:t>How do we measure the performance of a model?</a:t>
            </a:r>
          </a:p>
          <a:p>
            <a:pPr marL="690881" lvl="1" indent="-345440">
              <a:lnSpc>
                <a:spcPts val="4480"/>
              </a:lnSpc>
              <a:buFont typeface="Arial"/>
              <a:buChar char="•"/>
            </a:pPr>
            <a:endParaRPr lang="en-US" sz="2800" dirty="0">
              <a:solidFill>
                <a:srgbClr val="404040"/>
              </a:solidFill>
              <a:latin typeface="Montserrat" panose="00000500000000000000" pitchFamily="2" charset="0"/>
            </a:endParaRPr>
          </a:p>
          <a:p>
            <a:pPr marL="690881" lvl="1" indent="-345440">
              <a:lnSpc>
                <a:spcPts val="4480"/>
              </a:lnSpc>
              <a:buFont typeface="Arial"/>
              <a:buChar char="•"/>
            </a:pPr>
            <a:r>
              <a:rPr lang="en-US" sz="2800" dirty="0">
                <a:solidFill>
                  <a:srgbClr val="404040"/>
                </a:solidFill>
                <a:latin typeface="Montserrat" panose="00000500000000000000" pitchFamily="2" charset="0"/>
              </a:rPr>
              <a:t>How much/far can we trust the results we have obtained? </a:t>
            </a:r>
          </a:p>
          <a:p>
            <a:pPr marL="690881" lvl="1" indent="-345440">
              <a:lnSpc>
                <a:spcPts val="4480"/>
              </a:lnSpc>
              <a:buFont typeface="Arial"/>
              <a:buChar char="•"/>
            </a:pPr>
            <a:endParaRPr lang="en-US" sz="2800" dirty="0">
              <a:solidFill>
                <a:srgbClr val="404040"/>
              </a:solidFill>
              <a:latin typeface="Montserrat" panose="00000500000000000000" pitchFamily="2" charset="0"/>
            </a:endParaRPr>
          </a:p>
          <a:p>
            <a:pPr marL="690881" lvl="1" indent="-345440">
              <a:lnSpc>
                <a:spcPts val="4480"/>
              </a:lnSpc>
              <a:buFont typeface="Arial"/>
              <a:buChar char="•"/>
            </a:pPr>
            <a:r>
              <a:rPr lang="en-US" sz="2800" dirty="0">
                <a:solidFill>
                  <a:srgbClr val="404040"/>
                </a:solidFill>
                <a:latin typeface="Montserrat" panose="00000500000000000000" pitchFamily="2" charset="0"/>
              </a:rPr>
              <a:t>How do we interpret the results?</a:t>
            </a:r>
          </a:p>
          <a:p>
            <a:pPr>
              <a:lnSpc>
                <a:spcPts val="4480"/>
              </a:lnSpc>
            </a:pPr>
            <a:endParaRPr lang="en-US" sz="2800" dirty="0">
              <a:solidFill>
                <a:srgbClr val="404040"/>
              </a:solidFill>
              <a:latin typeface="Now"/>
            </a:endParaRPr>
          </a:p>
        </p:txBody>
      </p:sp>
      <p:pic>
        <p:nvPicPr>
          <p:cNvPr id="2" name="Picture 1" descr="A blue and black logo&#10;&#10;Description automatically generated">
            <a:extLst>
              <a:ext uri="{FF2B5EF4-FFF2-40B4-BE49-F238E27FC236}">
                <a16:creationId xmlns:a16="http://schemas.microsoft.com/office/drawing/2014/main" id="{38607FCB-7904-46CE-9865-A9A545C51D8C}"/>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6" name="Picture 15" descr="A diagram of a curve&#10;&#10;Description automatically generated">
            <a:extLst>
              <a:ext uri="{FF2B5EF4-FFF2-40B4-BE49-F238E27FC236}">
                <a16:creationId xmlns:a16="http://schemas.microsoft.com/office/drawing/2014/main" id="{2383E8FA-F414-5D98-9956-8920827456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328" y="4838700"/>
            <a:ext cx="6494720" cy="4871040"/>
          </a:xfrm>
          <a:prstGeom prst="rect">
            <a:avLst/>
          </a:prstGeom>
        </p:spPr>
      </p:pic>
      <p:grpSp>
        <p:nvGrpSpPr>
          <p:cNvPr id="49" name="Group 48">
            <a:extLst>
              <a:ext uri="{FF2B5EF4-FFF2-40B4-BE49-F238E27FC236}">
                <a16:creationId xmlns:a16="http://schemas.microsoft.com/office/drawing/2014/main" id="{5DC88F9E-DB9C-3B27-1885-B77005BC4B8A}"/>
              </a:ext>
            </a:extLst>
          </p:cNvPr>
          <p:cNvGrpSpPr/>
          <p:nvPr/>
        </p:nvGrpSpPr>
        <p:grpSpPr>
          <a:xfrm>
            <a:off x="11358217" y="1835988"/>
            <a:ext cx="5119097" cy="2820743"/>
            <a:chOff x="11277600" y="1835988"/>
            <a:chExt cx="5119097" cy="2820743"/>
          </a:xfrm>
        </p:grpSpPr>
        <p:sp>
          <p:nvSpPr>
            <p:cNvPr id="17" name="Shape">
              <a:extLst>
                <a:ext uri="{FF2B5EF4-FFF2-40B4-BE49-F238E27FC236}">
                  <a16:creationId xmlns:a16="http://schemas.microsoft.com/office/drawing/2014/main" id="{B4D609F2-5BCD-457A-FD32-688E8AFE92FC}"/>
                </a:ext>
              </a:extLst>
            </p:cNvPr>
            <p:cNvSpPr/>
            <p:nvPr/>
          </p:nvSpPr>
          <p:spPr>
            <a:xfrm>
              <a:off x="12494533" y="2193441"/>
              <a:ext cx="1114898" cy="1085154"/>
            </a:xfrm>
            <a:custGeom>
              <a:avLst/>
              <a:gdLst/>
              <a:ahLst/>
              <a:cxnLst>
                <a:cxn ang="0">
                  <a:pos x="wd2" y="hd2"/>
                </a:cxn>
                <a:cxn ang="5400000">
                  <a:pos x="wd2" y="hd2"/>
                </a:cxn>
                <a:cxn ang="10800000">
                  <a:pos x="wd2" y="hd2"/>
                </a:cxn>
                <a:cxn ang="16200000">
                  <a:pos x="wd2" y="hd2"/>
                </a:cxn>
              </a:cxnLst>
              <a:rect l="0" t="0" r="r" b="b"/>
              <a:pathLst>
                <a:path w="21600" h="21600" extrusionOk="0">
                  <a:moveTo>
                    <a:pt x="8237" y="2400"/>
                  </a:moveTo>
                  <a:cubicBezTo>
                    <a:pt x="6224" y="2400"/>
                    <a:pt x="4210" y="3508"/>
                    <a:pt x="3112" y="5169"/>
                  </a:cubicBezTo>
                  <a:cubicBezTo>
                    <a:pt x="3112" y="5354"/>
                    <a:pt x="3112" y="5538"/>
                    <a:pt x="3295" y="5723"/>
                  </a:cubicBezTo>
                  <a:cubicBezTo>
                    <a:pt x="3295" y="5723"/>
                    <a:pt x="3295" y="5723"/>
                    <a:pt x="3478" y="5723"/>
                  </a:cubicBezTo>
                  <a:cubicBezTo>
                    <a:pt x="3478" y="5723"/>
                    <a:pt x="3661" y="5723"/>
                    <a:pt x="3661" y="5538"/>
                  </a:cubicBezTo>
                  <a:cubicBezTo>
                    <a:pt x="4576" y="4062"/>
                    <a:pt x="6407" y="2954"/>
                    <a:pt x="8237" y="2954"/>
                  </a:cubicBezTo>
                  <a:cubicBezTo>
                    <a:pt x="8420" y="2954"/>
                    <a:pt x="8603" y="2769"/>
                    <a:pt x="8603" y="2585"/>
                  </a:cubicBezTo>
                  <a:cubicBezTo>
                    <a:pt x="8603" y="2400"/>
                    <a:pt x="8420" y="2400"/>
                    <a:pt x="8237" y="2400"/>
                  </a:cubicBezTo>
                  <a:close/>
                  <a:moveTo>
                    <a:pt x="2929" y="6646"/>
                  </a:moveTo>
                  <a:cubicBezTo>
                    <a:pt x="2746" y="6646"/>
                    <a:pt x="2563" y="6831"/>
                    <a:pt x="2380" y="7015"/>
                  </a:cubicBezTo>
                  <a:cubicBezTo>
                    <a:pt x="2380" y="7385"/>
                    <a:pt x="2380" y="7569"/>
                    <a:pt x="2380" y="8123"/>
                  </a:cubicBezTo>
                  <a:cubicBezTo>
                    <a:pt x="2380" y="8308"/>
                    <a:pt x="2380" y="8492"/>
                    <a:pt x="2563" y="8492"/>
                  </a:cubicBezTo>
                  <a:cubicBezTo>
                    <a:pt x="2746" y="8492"/>
                    <a:pt x="2929" y="8308"/>
                    <a:pt x="2929" y="8123"/>
                  </a:cubicBezTo>
                  <a:cubicBezTo>
                    <a:pt x="2929" y="7754"/>
                    <a:pt x="2929" y="7569"/>
                    <a:pt x="3112" y="7015"/>
                  </a:cubicBezTo>
                  <a:cubicBezTo>
                    <a:pt x="3112" y="6831"/>
                    <a:pt x="3112" y="6646"/>
                    <a:pt x="2929" y="6646"/>
                  </a:cubicBezTo>
                  <a:close/>
                  <a:moveTo>
                    <a:pt x="21051" y="18092"/>
                  </a:moveTo>
                  <a:cubicBezTo>
                    <a:pt x="15742" y="12738"/>
                    <a:pt x="15742" y="12738"/>
                    <a:pt x="15742" y="12738"/>
                  </a:cubicBezTo>
                  <a:cubicBezTo>
                    <a:pt x="15559" y="12554"/>
                    <a:pt x="15376" y="12554"/>
                    <a:pt x="15193" y="12369"/>
                  </a:cubicBezTo>
                  <a:cubicBezTo>
                    <a:pt x="15925" y="11262"/>
                    <a:pt x="16475" y="9785"/>
                    <a:pt x="16475" y="8308"/>
                  </a:cubicBezTo>
                  <a:cubicBezTo>
                    <a:pt x="16475" y="3692"/>
                    <a:pt x="12814" y="0"/>
                    <a:pt x="8237" y="0"/>
                  </a:cubicBezTo>
                  <a:cubicBezTo>
                    <a:pt x="3661" y="0"/>
                    <a:pt x="0" y="3692"/>
                    <a:pt x="0" y="8308"/>
                  </a:cubicBezTo>
                  <a:cubicBezTo>
                    <a:pt x="0" y="12738"/>
                    <a:pt x="3661" y="16431"/>
                    <a:pt x="8237" y="16431"/>
                  </a:cubicBezTo>
                  <a:cubicBezTo>
                    <a:pt x="9885" y="16431"/>
                    <a:pt x="11349" y="16062"/>
                    <a:pt x="12631" y="15323"/>
                  </a:cubicBezTo>
                  <a:cubicBezTo>
                    <a:pt x="12631" y="15323"/>
                    <a:pt x="12814" y="15508"/>
                    <a:pt x="12814" y="15508"/>
                  </a:cubicBezTo>
                  <a:cubicBezTo>
                    <a:pt x="18305" y="21046"/>
                    <a:pt x="18305" y="21046"/>
                    <a:pt x="18305" y="21046"/>
                  </a:cubicBezTo>
                  <a:cubicBezTo>
                    <a:pt x="18671" y="21415"/>
                    <a:pt x="19037" y="21600"/>
                    <a:pt x="19586" y="21600"/>
                  </a:cubicBezTo>
                  <a:cubicBezTo>
                    <a:pt x="20136" y="21600"/>
                    <a:pt x="20685" y="21415"/>
                    <a:pt x="21051" y="21046"/>
                  </a:cubicBezTo>
                  <a:cubicBezTo>
                    <a:pt x="21417" y="20677"/>
                    <a:pt x="21600" y="20123"/>
                    <a:pt x="21600" y="19569"/>
                  </a:cubicBezTo>
                  <a:cubicBezTo>
                    <a:pt x="21600" y="19015"/>
                    <a:pt x="21417" y="18462"/>
                    <a:pt x="21051" y="18092"/>
                  </a:cubicBezTo>
                  <a:close/>
                  <a:moveTo>
                    <a:pt x="8237" y="15138"/>
                  </a:moveTo>
                  <a:cubicBezTo>
                    <a:pt x="4393" y="15138"/>
                    <a:pt x="1464" y="12000"/>
                    <a:pt x="1464" y="8308"/>
                  </a:cubicBezTo>
                  <a:cubicBezTo>
                    <a:pt x="1464" y="4431"/>
                    <a:pt x="4393" y="1477"/>
                    <a:pt x="8237" y="1477"/>
                  </a:cubicBezTo>
                  <a:cubicBezTo>
                    <a:pt x="12081" y="1477"/>
                    <a:pt x="15010" y="4431"/>
                    <a:pt x="15010" y="8308"/>
                  </a:cubicBezTo>
                  <a:cubicBezTo>
                    <a:pt x="15010" y="12000"/>
                    <a:pt x="12081" y="15138"/>
                    <a:pt x="8237" y="15138"/>
                  </a:cubicBezTo>
                  <a:close/>
                  <a:moveTo>
                    <a:pt x="20136" y="20123"/>
                  </a:moveTo>
                  <a:cubicBezTo>
                    <a:pt x="19769" y="20308"/>
                    <a:pt x="19403" y="20308"/>
                    <a:pt x="19220" y="20123"/>
                  </a:cubicBezTo>
                  <a:cubicBezTo>
                    <a:pt x="13729" y="14585"/>
                    <a:pt x="13729" y="14585"/>
                    <a:pt x="13729" y="14585"/>
                  </a:cubicBezTo>
                  <a:cubicBezTo>
                    <a:pt x="13729" y="14585"/>
                    <a:pt x="13729" y="14585"/>
                    <a:pt x="13729" y="14585"/>
                  </a:cubicBezTo>
                  <a:cubicBezTo>
                    <a:pt x="13729" y="14585"/>
                    <a:pt x="13729" y="14400"/>
                    <a:pt x="14095" y="14031"/>
                  </a:cubicBezTo>
                  <a:cubicBezTo>
                    <a:pt x="14461" y="13662"/>
                    <a:pt x="14644" y="13662"/>
                    <a:pt x="14644" y="13662"/>
                  </a:cubicBezTo>
                  <a:cubicBezTo>
                    <a:pt x="14644" y="13662"/>
                    <a:pt x="14644" y="13662"/>
                    <a:pt x="14827" y="13662"/>
                  </a:cubicBezTo>
                  <a:cubicBezTo>
                    <a:pt x="20136" y="19015"/>
                    <a:pt x="20136" y="19015"/>
                    <a:pt x="20136" y="19015"/>
                  </a:cubicBezTo>
                  <a:cubicBezTo>
                    <a:pt x="20319" y="19200"/>
                    <a:pt x="20319" y="19385"/>
                    <a:pt x="20319" y="19569"/>
                  </a:cubicBezTo>
                  <a:cubicBezTo>
                    <a:pt x="20319" y="19754"/>
                    <a:pt x="20319" y="19938"/>
                    <a:pt x="20136" y="20123"/>
                  </a:cubicBezTo>
                  <a:close/>
                </a:path>
              </a:pathLst>
            </a:custGeom>
            <a:solidFill>
              <a:srgbClr val="404040"/>
            </a:solidFill>
            <a:ln w="12700">
              <a:miter lim="400000"/>
            </a:ln>
          </p:spPr>
          <p:txBody>
            <a:bodyPr lIns="121919" tIns="121919" rIns="121919" bIns="121919"/>
            <a:lstStyle/>
            <a:p>
              <a:endParaRPr/>
            </a:p>
          </p:txBody>
        </p:sp>
        <p:sp>
          <p:nvSpPr>
            <p:cNvPr id="19" name="Shape">
              <a:extLst>
                <a:ext uri="{FF2B5EF4-FFF2-40B4-BE49-F238E27FC236}">
                  <a16:creationId xmlns:a16="http://schemas.microsoft.com/office/drawing/2014/main" id="{2EBA736B-1D45-A8E9-07F9-605B3A0E1700}"/>
                </a:ext>
              </a:extLst>
            </p:cNvPr>
            <p:cNvSpPr/>
            <p:nvPr/>
          </p:nvSpPr>
          <p:spPr>
            <a:xfrm>
              <a:off x="11408318" y="1992541"/>
              <a:ext cx="2143997" cy="1837309"/>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404040"/>
            </a:solidFill>
            <a:ln w="12700">
              <a:miter lim="400000"/>
            </a:ln>
          </p:spPr>
          <p:txBody>
            <a:bodyPr lIns="121919" tIns="121919" rIns="121919" bIns="121919"/>
            <a:lstStyle/>
            <a:p>
              <a:endParaRPr/>
            </a:p>
          </p:txBody>
        </p:sp>
        <p:cxnSp>
          <p:nvCxnSpPr>
            <p:cNvPr id="21" name="Straight Connector 20">
              <a:extLst>
                <a:ext uri="{FF2B5EF4-FFF2-40B4-BE49-F238E27FC236}">
                  <a16:creationId xmlns:a16="http://schemas.microsoft.com/office/drawing/2014/main" id="{FF85C342-5776-55EE-68D2-9515F7CC5BF8}"/>
                </a:ext>
              </a:extLst>
            </p:cNvPr>
            <p:cNvCxnSpPr>
              <a:cxnSpLocks/>
            </p:cNvCxnSpPr>
            <p:nvPr/>
          </p:nvCxnSpPr>
          <p:spPr>
            <a:xfrm>
              <a:off x="11277600" y="1992541"/>
              <a:ext cx="0" cy="1948609"/>
            </a:xfrm>
            <a:prstGeom prst="line">
              <a:avLst/>
            </a:prstGeom>
            <a:ln w="635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0697641-C60E-B7CF-2ED0-6A51316ED8FA}"/>
                </a:ext>
              </a:extLst>
            </p:cNvPr>
            <p:cNvCxnSpPr>
              <a:cxnSpLocks/>
            </p:cNvCxnSpPr>
            <p:nvPr/>
          </p:nvCxnSpPr>
          <p:spPr>
            <a:xfrm flipH="1">
              <a:off x="11277600" y="3934877"/>
              <a:ext cx="2121227" cy="0"/>
            </a:xfrm>
            <a:prstGeom prst="line">
              <a:avLst/>
            </a:prstGeom>
            <a:ln w="60325">
              <a:solidFill>
                <a:srgbClr val="404040"/>
              </a:solidFill>
            </a:ln>
          </p:spPr>
          <p:style>
            <a:lnRef idx="1">
              <a:schemeClr val="accent1"/>
            </a:lnRef>
            <a:fillRef idx="0">
              <a:schemeClr val="accent1"/>
            </a:fillRef>
            <a:effectRef idx="0">
              <a:schemeClr val="accent1"/>
            </a:effectRef>
            <a:fontRef idx="minor">
              <a:schemeClr val="tx1"/>
            </a:fontRef>
          </p:style>
        </p:cxnSp>
        <p:pic>
          <p:nvPicPr>
            <p:cNvPr id="33" name="Graphic 32" descr="Rubbish outline">
              <a:extLst>
                <a:ext uri="{FF2B5EF4-FFF2-40B4-BE49-F238E27FC236}">
                  <a16:creationId xmlns:a16="http://schemas.microsoft.com/office/drawing/2014/main" id="{CFD01A90-D0D4-1F15-9D23-B69BBB0A7A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859396" y="3119430"/>
              <a:ext cx="1537301" cy="1537301"/>
            </a:xfrm>
            <a:prstGeom prst="rect">
              <a:avLst/>
            </a:prstGeom>
          </p:spPr>
        </p:pic>
        <p:cxnSp>
          <p:nvCxnSpPr>
            <p:cNvPr id="39" name="Straight Arrow Connector 38">
              <a:extLst>
                <a:ext uri="{FF2B5EF4-FFF2-40B4-BE49-F238E27FC236}">
                  <a16:creationId xmlns:a16="http://schemas.microsoft.com/office/drawing/2014/main" id="{DE46CB89-1114-AA0A-22D6-5EF1090FE5C3}"/>
                </a:ext>
              </a:extLst>
            </p:cNvPr>
            <p:cNvCxnSpPr>
              <a:cxnSpLocks/>
            </p:cNvCxnSpPr>
            <p:nvPr/>
          </p:nvCxnSpPr>
          <p:spPr>
            <a:xfrm>
              <a:off x="13664516" y="3016220"/>
              <a:ext cx="1198631" cy="918656"/>
            </a:xfrm>
            <a:prstGeom prst="straightConnector1">
              <a:avLst/>
            </a:prstGeom>
            <a:ln w="508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27221C0-4E88-7FA5-5AA6-772353A21569}"/>
                </a:ext>
              </a:extLst>
            </p:cNvPr>
            <p:cNvCxnSpPr>
              <a:cxnSpLocks/>
            </p:cNvCxnSpPr>
            <p:nvPr/>
          </p:nvCxnSpPr>
          <p:spPr>
            <a:xfrm flipV="1">
              <a:off x="13660766" y="1835988"/>
              <a:ext cx="1198631" cy="918655"/>
            </a:xfrm>
            <a:prstGeom prst="straightConnector1">
              <a:avLst/>
            </a:prstGeom>
            <a:ln w="50800">
              <a:solidFill>
                <a:srgbClr val="404040"/>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9096FF93-948E-776C-6E69-83C744B7E6C0}"/>
              </a:ext>
            </a:extLst>
          </p:cNvPr>
          <p:cNvSpPr txBox="1"/>
          <p:nvPr/>
        </p:nvSpPr>
        <p:spPr>
          <a:xfrm>
            <a:off x="13740862" y="1784937"/>
            <a:ext cx="941909" cy="369332"/>
          </a:xfrm>
          <a:prstGeom prst="rect">
            <a:avLst/>
          </a:prstGeom>
          <a:noFill/>
        </p:spPr>
        <p:txBody>
          <a:bodyPr wrap="square">
            <a:spAutoFit/>
          </a:bodyPr>
          <a:lstStyle/>
          <a:p>
            <a:r>
              <a:rPr lang="en-US" sz="1800" b="1" dirty="0">
                <a:solidFill>
                  <a:srgbClr val="404040"/>
                </a:solidFill>
                <a:latin typeface="Montserrat" panose="00000500000000000000" pitchFamily="2" charset="0"/>
              </a:rPr>
              <a:t>GOOD</a:t>
            </a:r>
            <a:endParaRPr lang="en-DK" b="1" dirty="0"/>
          </a:p>
        </p:txBody>
      </p:sp>
      <p:sp>
        <p:nvSpPr>
          <p:cNvPr id="52" name="TextBox 51">
            <a:extLst>
              <a:ext uri="{FF2B5EF4-FFF2-40B4-BE49-F238E27FC236}">
                <a16:creationId xmlns:a16="http://schemas.microsoft.com/office/drawing/2014/main" id="{D27D82C3-F4FD-4F16-C89A-4BB5909EE6F2}"/>
              </a:ext>
            </a:extLst>
          </p:cNvPr>
          <p:cNvSpPr txBox="1"/>
          <p:nvPr/>
        </p:nvSpPr>
        <p:spPr>
          <a:xfrm>
            <a:off x="13737189" y="3559500"/>
            <a:ext cx="941909" cy="369332"/>
          </a:xfrm>
          <a:prstGeom prst="rect">
            <a:avLst/>
          </a:prstGeom>
          <a:noFill/>
        </p:spPr>
        <p:txBody>
          <a:bodyPr wrap="square">
            <a:spAutoFit/>
          </a:bodyPr>
          <a:lstStyle/>
          <a:p>
            <a:r>
              <a:rPr lang="en-US" sz="1800" b="1" dirty="0">
                <a:solidFill>
                  <a:srgbClr val="404040"/>
                </a:solidFill>
                <a:latin typeface="Montserrat" panose="00000500000000000000" pitchFamily="2" charset="0"/>
              </a:rPr>
              <a:t>BAD</a:t>
            </a:r>
            <a:endParaRPr lang="en-DK" b="1" dirty="0"/>
          </a:p>
        </p:txBody>
      </p:sp>
      <p:sp>
        <p:nvSpPr>
          <p:cNvPr id="53" name="Shape">
            <a:extLst>
              <a:ext uri="{FF2B5EF4-FFF2-40B4-BE49-F238E27FC236}">
                <a16:creationId xmlns:a16="http://schemas.microsoft.com/office/drawing/2014/main" id="{962064DE-4F34-97A2-E213-91B19DE647E6}"/>
              </a:ext>
            </a:extLst>
          </p:cNvPr>
          <p:cNvSpPr>
            <a:spLocks noChangeAspect="1"/>
          </p:cNvSpPr>
          <p:nvPr/>
        </p:nvSpPr>
        <p:spPr>
          <a:xfrm>
            <a:off x="15209588" y="1093717"/>
            <a:ext cx="1062035" cy="1066800"/>
          </a:xfrm>
          <a:custGeom>
            <a:avLst/>
            <a:gdLst/>
            <a:ahLst/>
            <a:cxnLst>
              <a:cxn ang="0">
                <a:pos x="wd2" y="hd2"/>
              </a:cxn>
              <a:cxn ang="5400000">
                <a:pos x="wd2" y="hd2"/>
              </a:cxn>
              <a:cxn ang="10800000">
                <a:pos x="wd2" y="hd2"/>
              </a:cxn>
              <a:cxn ang="16200000">
                <a:pos x="wd2" y="hd2"/>
              </a:cxn>
            </a:cxnLst>
            <a:rect l="0" t="0" r="r" b="b"/>
            <a:pathLst>
              <a:path w="21600" h="21600" extrusionOk="0">
                <a:moveTo>
                  <a:pt x="10708" y="0"/>
                </a:moveTo>
                <a:cubicBezTo>
                  <a:pt x="4800" y="0"/>
                  <a:pt x="0" y="4800"/>
                  <a:pt x="0" y="10708"/>
                </a:cubicBezTo>
                <a:cubicBezTo>
                  <a:pt x="0" y="16800"/>
                  <a:pt x="4800" y="21600"/>
                  <a:pt x="10708" y="21600"/>
                </a:cubicBezTo>
                <a:cubicBezTo>
                  <a:pt x="16800" y="21600"/>
                  <a:pt x="21600" y="16800"/>
                  <a:pt x="21600" y="10708"/>
                </a:cubicBezTo>
                <a:cubicBezTo>
                  <a:pt x="21600" y="4800"/>
                  <a:pt x="16800" y="0"/>
                  <a:pt x="10708" y="0"/>
                </a:cubicBezTo>
                <a:close/>
                <a:moveTo>
                  <a:pt x="10708" y="20492"/>
                </a:moveTo>
                <a:cubicBezTo>
                  <a:pt x="5354" y="20492"/>
                  <a:pt x="1108" y="16246"/>
                  <a:pt x="1108" y="10708"/>
                </a:cubicBezTo>
                <a:cubicBezTo>
                  <a:pt x="1108" y="5354"/>
                  <a:pt x="5354" y="1108"/>
                  <a:pt x="10708" y="1108"/>
                </a:cubicBezTo>
                <a:cubicBezTo>
                  <a:pt x="16062" y="1108"/>
                  <a:pt x="20492" y="5354"/>
                  <a:pt x="20492" y="10708"/>
                </a:cubicBezTo>
                <a:cubicBezTo>
                  <a:pt x="20492" y="16246"/>
                  <a:pt x="16246" y="20492"/>
                  <a:pt x="10708" y="20492"/>
                </a:cubicBezTo>
                <a:close/>
                <a:moveTo>
                  <a:pt x="14954" y="9969"/>
                </a:moveTo>
                <a:cubicBezTo>
                  <a:pt x="14954" y="9969"/>
                  <a:pt x="14954" y="9969"/>
                  <a:pt x="14954" y="9969"/>
                </a:cubicBezTo>
                <a:cubicBezTo>
                  <a:pt x="8862" y="6646"/>
                  <a:pt x="8862" y="6646"/>
                  <a:pt x="8862" y="6646"/>
                </a:cubicBezTo>
                <a:cubicBezTo>
                  <a:pt x="8677" y="6462"/>
                  <a:pt x="8492" y="6462"/>
                  <a:pt x="8308" y="6462"/>
                </a:cubicBezTo>
                <a:cubicBezTo>
                  <a:pt x="7938" y="6462"/>
                  <a:pt x="7569" y="6646"/>
                  <a:pt x="7569" y="7385"/>
                </a:cubicBezTo>
                <a:cubicBezTo>
                  <a:pt x="7569" y="14215"/>
                  <a:pt x="7569" y="14215"/>
                  <a:pt x="7569" y="14215"/>
                </a:cubicBezTo>
                <a:cubicBezTo>
                  <a:pt x="7569" y="14769"/>
                  <a:pt x="7938" y="15138"/>
                  <a:pt x="8308" y="15138"/>
                </a:cubicBezTo>
                <a:cubicBezTo>
                  <a:pt x="8677" y="15138"/>
                  <a:pt x="8862" y="15138"/>
                  <a:pt x="9046" y="14954"/>
                </a:cubicBezTo>
                <a:cubicBezTo>
                  <a:pt x="14769" y="11631"/>
                  <a:pt x="14769" y="11631"/>
                  <a:pt x="14769" y="11631"/>
                </a:cubicBezTo>
                <a:cubicBezTo>
                  <a:pt x="15138" y="11446"/>
                  <a:pt x="15323" y="11077"/>
                  <a:pt x="15323" y="10892"/>
                </a:cubicBezTo>
                <a:cubicBezTo>
                  <a:pt x="15323" y="10708"/>
                  <a:pt x="15323" y="10338"/>
                  <a:pt x="14954" y="9969"/>
                </a:cubicBezTo>
                <a:close/>
                <a:moveTo>
                  <a:pt x="8677" y="14031"/>
                </a:moveTo>
                <a:cubicBezTo>
                  <a:pt x="8677" y="7569"/>
                  <a:pt x="8677" y="7569"/>
                  <a:pt x="8677" y="7569"/>
                </a:cubicBezTo>
                <a:cubicBezTo>
                  <a:pt x="14215" y="10892"/>
                  <a:pt x="14215" y="10892"/>
                  <a:pt x="14215" y="10892"/>
                </a:cubicBezTo>
                <a:lnTo>
                  <a:pt x="8677" y="14031"/>
                </a:lnTo>
                <a:close/>
                <a:moveTo>
                  <a:pt x="8677" y="14031"/>
                </a:moveTo>
                <a:cubicBezTo>
                  <a:pt x="8677" y="14031"/>
                  <a:pt x="8677" y="14031"/>
                  <a:pt x="8677" y="14031"/>
                </a:cubicBezTo>
              </a:path>
            </a:pathLst>
          </a:custGeom>
          <a:solidFill>
            <a:srgbClr val="A4D2B4"/>
          </a:solidFill>
          <a:ln w="12700">
            <a:solidFill>
              <a:srgbClr val="A4D2B4"/>
            </a:solidFill>
            <a:miter lim="400000"/>
          </a:ln>
        </p:spPr>
        <p:txBody>
          <a:bodyPr lIns="121919" tIns="121919" rIns="121919" bIns="121919"/>
          <a:lstStyle/>
          <a:p>
            <a:endParaRPr dirty="0"/>
          </a:p>
        </p:txBody>
      </p:sp>
      <p:sp>
        <p:nvSpPr>
          <p:cNvPr id="54" name="Shape">
            <a:extLst>
              <a:ext uri="{FF2B5EF4-FFF2-40B4-BE49-F238E27FC236}">
                <a16:creationId xmlns:a16="http://schemas.microsoft.com/office/drawing/2014/main" id="{F4A09E23-9323-4779-1B5E-5DD344EB04F7}"/>
              </a:ext>
            </a:extLst>
          </p:cNvPr>
          <p:cNvSpPr/>
          <p:nvPr/>
        </p:nvSpPr>
        <p:spPr>
          <a:xfrm>
            <a:off x="15825764" y="1657102"/>
            <a:ext cx="715433" cy="651934"/>
          </a:xfrm>
          <a:custGeom>
            <a:avLst/>
            <a:gdLst/>
            <a:ahLst/>
            <a:cxnLst>
              <a:cxn ang="0">
                <a:pos x="wd2" y="hd2"/>
              </a:cxn>
              <a:cxn ang="5400000">
                <a:pos x="wd2" y="hd2"/>
              </a:cxn>
              <a:cxn ang="10800000">
                <a:pos x="wd2" y="hd2"/>
              </a:cxn>
              <a:cxn ang="16200000">
                <a:pos x="wd2" y="hd2"/>
              </a:cxn>
            </a:cxnLst>
            <a:rect l="0" t="0" r="r" b="b"/>
            <a:pathLst>
              <a:path w="21600" h="21600" extrusionOk="0">
                <a:moveTo>
                  <a:pt x="14400" y="11865"/>
                </a:moveTo>
                <a:cubicBezTo>
                  <a:pt x="14400" y="12169"/>
                  <a:pt x="14123" y="12169"/>
                  <a:pt x="14123" y="12169"/>
                </a:cubicBezTo>
                <a:cubicBezTo>
                  <a:pt x="12462" y="12473"/>
                  <a:pt x="12462" y="12473"/>
                  <a:pt x="12462" y="12473"/>
                </a:cubicBezTo>
                <a:cubicBezTo>
                  <a:pt x="12185" y="12777"/>
                  <a:pt x="12185" y="13082"/>
                  <a:pt x="11908" y="13386"/>
                </a:cubicBezTo>
                <a:cubicBezTo>
                  <a:pt x="12462" y="13994"/>
                  <a:pt x="12738" y="14299"/>
                  <a:pt x="13015" y="14907"/>
                </a:cubicBezTo>
                <a:cubicBezTo>
                  <a:pt x="13015" y="14907"/>
                  <a:pt x="13015" y="14907"/>
                  <a:pt x="13015" y="15211"/>
                </a:cubicBezTo>
                <a:cubicBezTo>
                  <a:pt x="13015" y="15211"/>
                  <a:pt x="13015" y="15211"/>
                  <a:pt x="13015" y="15211"/>
                </a:cubicBezTo>
                <a:cubicBezTo>
                  <a:pt x="12738" y="15820"/>
                  <a:pt x="11631" y="17037"/>
                  <a:pt x="11354" y="17037"/>
                </a:cubicBezTo>
                <a:cubicBezTo>
                  <a:pt x="11077" y="17037"/>
                  <a:pt x="11077" y="17037"/>
                  <a:pt x="11077" y="17037"/>
                </a:cubicBezTo>
                <a:cubicBezTo>
                  <a:pt x="9692" y="16124"/>
                  <a:pt x="9692" y="16124"/>
                  <a:pt x="9692" y="16124"/>
                </a:cubicBezTo>
                <a:cubicBezTo>
                  <a:pt x="9415" y="16124"/>
                  <a:pt x="9138" y="16124"/>
                  <a:pt x="8862" y="16428"/>
                </a:cubicBezTo>
                <a:cubicBezTo>
                  <a:pt x="8862" y="17037"/>
                  <a:pt x="8862" y="17645"/>
                  <a:pt x="8585" y="18254"/>
                </a:cubicBezTo>
                <a:cubicBezTo>
                  <a:pt x="8585" y="18558"/>
                  <a:pt x="8308" y="18558"/>
                  <a:pt x="8308" y="18558"/>
                </a:cubicBezTo>
                <a:cubicBezTo>
                  <a:pt x="6092" y="18558"/>
                  <a:pt x="6092" y="18558"/>
                  <a:pt x="6092" y="18558"/>
                </a:cubicBezTo>
                <a:cubicBezTo>
                  <a:pt x="6092" y="18558"/>
                  <a:pt x="5815" y="18558"/>
                  <a:pt x="5815" y="18254"/>
                </a:cubicBezTo>
                <a:cubicBezTo>
                  <a:pt x="5538" y="16428"/>
                  <a:pt x="5538" y="16428"/>
                  <a:pt x="5538" y="16428"/>
                </a:cubicBezTo>
                <a:cubicBezTo>
                  <a:pt x="5262" y="16428"/>
                  <a:pt x="4985" y="16124"/>
                  <a:pt x="4708" y="16124"/>
                </a:cubicBezTo>
                <a:cubicBezTo>
                  <a:pt x="3600" y="17037"/>
                  <a:pt x="3600" y="17037"/>
                  <a:pt x="3600" y="17037"/>
                </a:cubicBezTo>
                <a:cubicBezTo>
                  <a:pt x="3323" y="17037"/>
                  <a:pt x="3323" y="17037"/>
                  <a:pt x="3323" y="17037"/>
                </a:cubicBezTo>
                <a:cubicBezTo>
                  <a:pt x="3046" y="17037"/>
                  <a:pt x="3046" y="17037"/>
                  <a:pt x="3046" y="17037"/>
                </a:cubicBezTo>
                <a:cubicBezTo>
                  <a:pt x="2769" y="16732"/>
                  <a:pt x="1385" y="15515"/>
                  <a:pt x="1385" y="15211"/>
                </a:cubicBezTo>
                <a:cubicBezTo>
                  <a:pt x="1385" y="14907"/>
                  <a:pt x="1385" y="14907"/>
                  <a:pt x="1385" y="14907"/>
                </a:cubicBezTo>
                <a:cubicBezTo>
                  <a:pt x="1938" y="14299"/>
                  <a:pt x="2215" y="13994"/>
                  <a:pt x="2492" y="13386"/>
                </a:cubicBezTo>
                <a:cubicBezTo>
                  <a:pt x="2215" y="13082"/>
                  <a:pt x="2215" y="12777"/>
                  <a:pt x="2215" y="12473"/>
                </a:cubicBezTo>
                <a:cubicBezTo>
                  <a:pt x="277" y="12169"/>
                  <a:pt x="277" y="12169"/>
                  <a:pt x="277" y="12169"/>
                </a:cubicBezTo>
                <a:cubicBezTo>
                  <a:pt x="277" y="12169"/>
                  <a:pt x="0" y="12169"/>
                  <a:pt x="0" y="11865"/>
                </a:cubicBezTo>
                <a:cubicBezTo>
                  <a:pt x="0" y="9735"/>
                  <a:pt x="0" y="9735"/>
                  <a:pt x="0" y="9735"/>
                </a:cubicBezTo>
                <a:cubicBezTo>
                  <a:pt x="0" y="9431"/>
                  <a:pt x="277" y="9127"/>
                  <a:pt x="277" y="9127"/>
                </a:cubicBezTo>
                <a:cubicBezTo>
                  <a:pt x="2215" y="8823"/>
                  <a:pt x="2215" y="8823"/>
                  <a:pt x="2215" y="8823"/>
                </a:cubicBezTo>
                <a:cubicBezTo>
                  <a:pt x="2215" y="8518"/>
                  <a:pt x="2215" y="8214"/>
                  <a:pt x="2492" y="7910"/>
                </a:cubicBezTo>
                <a:cubicBezTo>
                  <a:pt x="2215" y="7606"/>
                  <a:pt x="1938" y="6997"/>
                  <a:pt x="1385" y="6693"/>
                </a:cubicBezTo>
                <a:cubicBezTo>
                  <a:pt x="1385" y="6389"/>
                  <a:pt x="1385" y="6389"/>
                  <a:pt x="1385" y="6389"/>
                </a:cubicBezTo>
                <a:cubicBezTo>
                  <a:pt x="1385" y="6389"/>
                  <a:pt x="1385" y="6085"/>
                  <a:pt x="1385" y="6085"/>
                </a:cubicBezTo>
                <a:cubicBezTo>
                  <a:pt x="1662" y="5780"/>
                  <a:pt x="3046" y="4259"/>
                  <a:pt x="3323" y="4259"/>
                </a:cubicBezTo>
                <a:cubicBezTo>
                  <a:pt x="3323" y="4259"/>
                  <a:pt x="3323" y="4259"/>
                  <a:pt x="3600" y="4259"/>
                </a:cubicBezTo>
                <a:cubicBezTo>
                  <a:pt x="4708" y="5476"/>
                  <a:pt x="4708" y="5476"/>
                  <a:pt x="4708" y="5476"/>
                </a:cubicBezTo>
                <a:cubicBezTo>
                  <a:pt x="4985" y="5476"/>
                  <a:pt x="5262" y="5172"/>
                  <a:pt x="5538" y="5172"/>
                </a:cubicBezTo>
                <a:cubicBezTo>
                  <a:pt x="5815" y="4563"/>
                  <a:pt x="5815" y="3955"/>
                  <a:pt x="5815" y="3346"/>
                </a:cubicBezTo>
                <a:cubicBezTo>
                  <a:pt x="5815" y="3042"/>
                  <a:pt x="6092" y="3042"/>
                  <a:pt x="6092" y="3042"/>
                </a:cubicBezTo>
                <a:cubicBezTo>
                  <a:pt x="8308" y="3042"/>
                  <a:pt x="8308" y="3042"/>
                  <a:pt x="8308" y="3042"/>
                </a:cubicBezTo>
                <a:cubicBezTo>
                  <a:pt x="8308" y="3042"/>
                  <a:pt x="8585" y="3042"/>
                  <a:pt x="8585" y="3346"/>
                </a:cubicBezTo>
                <a:cubicBezTo>
                  <a:pt x="8862" y="5172"/>
                  <a:pt x="8862" y="5172"/>
                  <a:pt x="8862" y="5172"/>
                </a:cubicBezTo>
                <a:cubicBezTo>
                  <a:pt x="9138" y="5172"/>
                  <a:pt x="9415" y="5476"/>
                  <a:pt x="9692" y="5476"/>
                </a:cubicBezTo>
                <a:cubicBezTo>
                  <a:pt x="11077" y="4259"/>
                  <a:pt x="11077" y="4259"/>
                  <a:pt x="11077" y="4259"/>
                </a:cubicBezTo>
                <a:cubicBezTo>
                  <a:pt x="11077" y="4259"/>
                  <a:pt x="11077" y="4259"/>
                  <a:pt x="11354" y="4259"/>
                </a:cubicBezTo>
                <a:cubicBezTo>
                  <a:pt x="11354" y="4259"/>
                  <a:pt x="11354" y="4259"/>
                  <a:pt x="11354" y="4259"/>
                </a:cubicBezTo>
                <a:cubicBezTo>
                  <a:pt x="11631" y="4563"/>
                  <a:pt x="13015" y="6085"/>
                  <a:pt x="13015" y="6389"/>
                </a:cubicBezTo>
                <a:cubicBezTo>
                  <a:pt x="13015" y="6389"/>
                  <a:pt x="13015" y="6389"/>
                  <a:pt x="13015" y="6693"/>
                </a:cubicBezTo>
                <a:cubicBezTo>
                  <a:pt x="12738" y="6997"/>
                  <a:pt x="12462" y="7606"/>
                  <a:pt x="11908" y="7910"/>
                </a:cubicBezTo>
                <a:cubicBezTo>
                  <a:pt x="12185" y="8214"/>
                  <a:pt x="12185" y="8518"/>
                  <a:pt x="12462" y="9127"/>
                </a:cubicBezTo>
                <a:cubicBezTo>
                  <a:pt x="14123" y="9127"/>
                  <a:pt x="14123" y="9127"/>
                  <a:pt x="14123" y="9127"/>
                </a:cubicBezTo>
                <a:cubicBezTo>
                  <a:pt x="14123" y="9431"/>
                  <a:pt x="14400" y="9431"/>
                  <a:pt x="14400" y="9735"/>
                </a:cubicBezTo>
                <a:lnTo>
                  <a:pt x="14400" y="11865"/>
                </a:lnTo>
                <a:close/>
                <a:moveTo>
                  <a:pt x="7200" y="7606"/>
                </a:moveTo>
                <a:cubicBezTo>
                  <a:pt x="5815" y="7606"/>
                  <a:pt x="4431" y="9127"/>
                  <a:pt x="4431" y="10648"/>
                </a:cubicBezTo>
                <a:cubicBezTo>
                  <a:pt x="4431" y="12473"/>
                  <a:pt x="5815" y="13994"/>
                  <a:pt x="7200" y="13994"/>
                </a:cubicBezTo>
                <a:cubicBezTo>
                  <a:pt x="8862" y="13994"/>
                  <a:pt x="9969" y="12473"/>
                  <a:pt x="9969" y="10648"/>
                </a:cubicBezTo>
                <a:cubicBezTo>
                  <a:pt x="9969" y="9127"/>
                  <a:pt x="8862" y="7606"/>
                  <a:pt x="7200" y="7606"/>
                </a:cubicBezTo>
                <a:close/>
                <a:moveTo>
                  <a:pt x="21600" y="5476"/>
                </a:moveTo>
                <a:cubicBezTo>
                  <a:pt x="21600" y="5476"/>
                  <a:pt x="19938" y="5780"/>
                  <a:pt x="19938" y="5780"/>
                </a:cubicBezTo>
                <a:cubicBezTo>
                  <a:pt x="19662" y="6085"/>
                  <a:pt x="19662" y="6085"/>
                  <a:pt x="19385" y="6389"/>
                </a:cubicBezTo>
                <a:cubicBezTo>
                  <a:pt x="19662" y="6693"/>
                  <a:pt x="19938" y="7910"/>
                  <a:pt x="19938" y="7910"/>
                </a:cubicBezTo>
                <a:cubicBezTo>
                  <a:pt x="19938" y="8214"/>
                  <a:pt x="19938" y="8214"/>
                  <a:pt x="19938" y="8214"/>
                </a:cubicBezTo>
                <a:cubicBezTo>
                  <a:pt x="19938" y="8214"/>
                  <a:pt x="18831" y="9127"/>
                  <a:pt x="18554" y="9127"/>
                </a:cubicBezTo>
                <a:cubicBezTo>
                  <a:pt x="18554" y="9127"/>
                  <a:pt x="17723" y="7910"/>
                  <a:pt x="17446" y="7606"/>
                </a:cubicBezTo>
                <a:cubicBezTo>
                  <a:pt x="17446" y="7606"/>
                  <a:pt x="17446" y="7606"/>
                  <a:pt x="17169" y="7606"/>
                </a:cubicBezTo>
                <a:cubicBezTo>
                  <a:pt x="17169" y="7606"/>
                  <a:pt x="16892" y="7606"/>
                  <a:pt x="16892" y="7606"/>
                </a:cubicBezTo>
                <a:cubicBezTo>
                  <a:pt x="16892" y="7910"/>
                  <a:pt x="16062" y="9127"/>
                  <a:pt x="15785" y="9127"/>
                </a:cubicBezTo>
                <a:cubicBezTo>
                  <a:pt x="15785" y="9127"/>
                  <a:pt x="14677" y="8214"/>
                  <a:pt x="14400" y="8214"/>
                </a:cubicBezTo>
                <a:cubicBezTo>
                  <a:pt x="14400" y="8214"/>
                  <a:pt x="14400" y="8214"/>
                  <a:pt x="14400" y="7910"/>
                </a:cubicBezTo>
                <a:cubicBezTo>
                  <a:pt x="14400" y="7910"/>
                  <a:pt x="14954" y="6693"/>
                  <a:pt x="14954" y="6389"/>
                </a:cubicBezTo>
                <a:cubicBezTo>
                  <a:pt x="14677" y="6085"/>
                  <a:pt x="14677" y="6085"/>
                  <a:pt x="14677" y="5780"/>
                </a:cubicBezTo>
                <a:cubicBezTo>
                  <a:pt x="14400" y="5780"/>
                  <a:pt x="13015" y="5476"/>
                  <a:pt x="13015" y="5476"/>
                </a:cubicBezTo>
                <a:cubicBezTo>
                  <a:pt x="13015" y="3651"/>
                  <a:pt x="13015" y="3651"/>
                  <a:pt x="13015" y="3651"/>
                </a:cubicBezTo>
                <a:cubicBezTo>
                  <a:pt x="13015" y="3346"/>
                  <a:pt x="14400" y="3346"/>
                  <a:pt x="14677" y="3346"/>
                </a:cubicBezTo>
                <a:cubicBezTo>
                  <a:pt x="14677" y="3042"/>
                  <a:pt x="14677" y="2738"/>
                  <a:pt x="14954" y="2738"/>
                </a:cubicBezTo>
                <a:cubicBezTo>
                  <a:pt x="14954" y="2434"/>
                  <a:pt x="14400" y="1217"/>
                  <a:pt x="14400" y="913"/>
                </a:cubicBezTo>
                <a:cubicBezTo>
                  <a:pt x="14400" y="913"/>
                  <a:pt x="14400" y="913"/>
                  <a:pt x="14400" y="913"/>
                </a:cubicBezTo>
                <a:cubicBezTo>
                  <a:pt x="14677" y="913"/>
                  <a:pt x="15785" y="0"/>
                  <a:pt x="15785" y="0"/>
                </a:cubicBezTo>
                <a:cubicBezTo>
                  <a:pt x="16062" y="0"/>
                  <a:pt x="16892" y="1217"/>
                  <a:pt x="16892" y="1521"/>
                </a:cubicBezTo>
                <a:cubicBezTo>
                  <a:pt x="16892" y="1217"/>
                  <a:pt x="17169" y="1217"/>
                  <a:pt x="17169" y="1217"/>
                </a:cubicBezTo>
                <a:cubicBezTo>
                  <a:pt x="17446" y="1217"/>
                  <a:pt x="17446" y="1217"/>
                  <a:pt x="17446" y="1521"/>
                </a:cubicBezTo>
                <a:cubicBezTo>
                  <a:pt x="17723" y="913"/>
                  <a:pt x="18277" y="304"/>
                  <a:pt x="18554" y="0"/>
                </a:cubicBezTo>
                <a:cubicBezTo>
                  <a:pt x="18554" y="0"/>
                  <a:pt x="18554" y="0"/>
                  <a:pt x="18554" y="0"/>
                </a:cubicBezTo>
                <a:cubicBezTo>
                  <a:pt x="18831" y="0"/>
                  <a:pt x="19938" y="608"/>
                  <a:pt x="19938" y="913"/>
                </a:cubicBezTo>
                <a:cubicBezTo>
                  <a:pt x="19938" y="913"/>
                  <a:pt x="19938" y="913"/>
                  <a:pt x="19938" y="913"/>
                </a:cubicBezTo>
                <a:cubicBezTo>
                  <a:pt x="19938" y="1217"/>
                  <a:pt x="19662" y="2434"/>
                  <a:pt x="19385" y="2738"/>
                </a:cubicBezTo>
                <a:cubicBezTo>
                  <a:pt x="19662" y="2738"/>
                  <a:pt x="19662" y="3042"/>
                  <a:pt x="19938" y="3346"/>
                </a:cubicBezTo>
                <a:cubicBezTo>
                  <a:pt x="19938" y="3346"/>
                  <a:pt x="21600" y="3346"/>
                  <a:pt x="21600" y="3651"/>
                </a:cubicBezTo>
                <a:lnTo>
                  <a:pt x="21600" y="5476"/>
                </a:lnTo>
                <a:close/>
                <a:moveTo>
                  <a:pt x="21600" y="17949"/>
                </a:moveTo>
                <a:cubicBezTo>
                  <a:pt x="21600" y="17949"/>
                  <a:pt x="19938" y="18254"/>
                  <a:pt x="19938" y="18254"/>
                </a:cubicBezTo>
                <a:cubicBezTo>
                  <a:pt x="19662" y="18558"/>
                  <a:pt x="19662" y="18558"/>
                  <a:pt x="19385" y="18862"/>
                </a:cubicBezTo>
                <a:cubicBezTo>
                  <a:pt x="19662" y="19166"/>
                  <a:pt x="19938" y="20383"/>
                  <a:pt x="19938" y="20687"/>
                </a:cubicBezTo>
                <a:cubicBezTo>
                  <a:pt x="19938" y="20687"/>
                  <a:pt x="19938" y="20687"/>
                  <a:pt x="19938" y="20687"/>
                </a:cubicBezTo>
                <a:cubicBezTo>
                  <a:pt x="19938" y="20687"/>
                  <a:pt x="18831" y="21600"/>
                  <a:pt x="18554" y="21600"/>
                </a:cubicBezTo>
                <a:cubicBezTo>
                  <a:pt x="18554" y="21600"/>
                  <a:pt x="17723" y="20383"/>
                  <a:pt x="17446" y="20079"/>
                </a:cubicBezTo>
                <a:cubicBezTo>
                  <a:pt x="17446" y="20079"/>
                  <a:pt x="17446" y="20079"/>
                  <a:pt x="17169" y="20079"/>
                </a:cubicBezTo>
                <a:cubicBezTo>
                  <a:pt x="17169" y="20079"/>
                  <a:pt x="16892" y="20079"/>
                  <a:pt x="16892" y="20079"/>
                </a:cubicBezTo>
                <a:cubicBezTo>
                  <a:pt x="16892" y="20383"/>
                  <a:pt x="16062" y="21600"/>
                  <a:pt x="15785" y="21600"/>
                </a:cubicBezTo>
                <a:cubicBezTo>
                  <a:pt x="15785" y="21600"/>
                  <a:pt x="14677" y="20687"/>
                  <a:pt x="14400" y="20687"/>
                </a:cubicBezTo>
                <a:cubicBezTo>
                  <a:pt x="14400" y="20687"/>
                  <a:pt x="14400" y="20687"/>
                  <a:pt x="14400" y="20687"/>
                </a:cubicBezTo>
                <a:cubicBezTo>
                  <a:pt x="14400" y="20383"/>
                  <a:pt x="14954" y="19166"/>
                  <a:pt x="14954" y="18862"/>
                </a:cubicBezTo>
                <a:cubicBezTo>
                  <a:pt x="14677" y="18558"/>
                  <a:pt x="14677" y="18558"/>
                  <a:pt x="14677" y="18254"/>
                </a:cubicBezTo>
                <a:cubicBezTo>
                  <a:pt x="14400" y="18254"/>
                  <a:pt x="13015" y="17949"/>
                  <a:pt x="13015" y="17949"/>
                </a:cubicBezTo>
                <a:cubicBezTo>
                  <a:pt x="13015" y="16124"/>
                  <a:pt x="13015" y="16124"/>
                  <a:pt x="13015" y="16124"/>
                </a:cubicBezTo>
                <a:cubicBezTo>
                  <a:pt x="13015" y="15820"/>
                  <a:pt x="14400" y="15820"/>
                  <a:pt x="14677" y="15820"/>
                </a:cubicBezTo>
                <a:cubicBezTo>
                  <a:pt x="14677" y="15515"/>
                  <a:pt x="14677" y="15211"/>
                  <a:pt x="14954" y="15211"/>
                </a:cubicBezTo>
                <a:cubicBezTo>
                  <a:pt x="14954" y="14907"/>
                  <a:pt x="14400" y="13690"/>
                  <a:pt x="14400" y="13386"/>
                </a:cubicBezTo>
                <a:cubicBezTo>
                  <a:pt x="14400" y="13386"/>
                  <a:pt x="14400" y="13386"/>
                  <a:pt x="14400" y="13386"/>
                </a:cubicBezTo>
                <a:cubicBezTo>
                  <a:pt x="14677" y="13386"/>
                  <a:pt x="15785" y="12473"/>
                  <a:pt x="15785" y="12473"/>
                </a:cubicBezTo>
                <a:cubicBezTo>
                  <a:pt x="16062" y="12473"/>
                  <a:pt x="16892" y="13690"/>
                  <a:pt x="16892" y="13994"/>
                </a:cubicBezTo>
                <a:cubicBezTo>
                  <a:pt x="16892" y="13994"/>
                  <a:pt x="17169" y="13994"/>
                  <a:pt x="17169" y="13994"/>
                </a:cubicBezTo>
                <a:cubicBezTo>
                  <a:pt x="17446" y="13994"/>
                  <a:pt x="17446" y="13994"/>
                  <a:pt x="17446" y="13994"/>
                </a:cubicBezTo>
                <a:cubicBezTo>
                  <a:pt x="17723" y="13386"/>
                  <a:pt x="18277" y="13082"/>
                  <a:pt x="18554" y="12473"/>
                </a:cubicBezTo>
                <a:cubicBezTo>
                  <a:pt x="18554" y="12473"/>
                  <a:pt x="18554" y="12473"/>
                  <a:pt x="18554" y="12473"/>
                </a:cubicBezTo>
                <a:cubicBezTo>
                  <a:pt x="18831" y="12473"/>
                  <a:pt x="19938" y="13386"/>
                  <a:pt x="19938" y="13386"/>
                </a:cubicBezTo>
                <a:cubicBezTo>
                  <a:pt x="19938" y="13386"/>
                  <a:pt x="19938" y="13386"/>
                  <a:pt x="19938" y="13386"/>
                </a:cubicBezTo>
                <a:cubicBezTo>
                  <a:pt x="19938" y="13690"/>
                  <a:pt x="19662" y="14907"/>
                  <a:pt x="19385" y="15211"/>
                </a:cubicBezTo>
                <a:cubicBezTo>
                  <a:pt x="19662" y="15211"/>
                  <a:pt x="19662" y="15515"/>
                  <a:pt x="19938" y="15820"/>
                </a:cubicBezTo>
                <a:cubicBezTo>
                  <a:pt x="19938" y="15820"/>
                  <a:pt x="21600" y="15820"/>
                  <a:pt x="21600" y="16124"/>
                </a:cubicBezTo>
                <a:lnTo>
                  <a:pt x="21600" y="17949"/>
                </a:lnTo>
                <a:close/>
                <a:moveTo>
                  <a:pt x="17169" y="3042"/>
                </a:moveTo>
                <a:cubicBezTo>
                  <a:pt x="16338" y="3042"/>
                  <a:pt x="15785" y="3651"/>
                  <a:pt x="15785" y="4563"/>
                </a:cubicBezTo>
                <a:cubicBezTo>
                  <a:pt x="15785" y="5476"/>
                  <a:pt x="16338" y="6085"/>
                  <a:pt x="17169" y="6085"/>
                </a:cubicBezTo>
                <a:cubicBezTo>
                  <a:pt x="18000" y="6085"/>
                  <a:pt x="18554" y="5476"/>
                  <a:pt x="18554" y="4563"/>
                </a:cubicBezTo>
                <a:cubicBezTo>
                  <a:pt x="18554" y="3651"/>
                  <a:pt x="18000" y="3042"/>
                  <a:pt x="17169" y="3042"/>
                </a:cubicBezTo>
                <a:close/>
                <a:moveTo>
                  <a:pt x="17169" y="15515"/>
                </a:moveTo>
                <a:cubicBezTo>
                  <a:pt x="16338" y="15515"/>
                  <a:pt x="15785" y="16124"/>
                  <a:pt x="15785" y="17037"/>
                </a:cubicBezTo>
                <a:cubicBezTo>
                  <a:pt x="15785" y="17949"/>
                  <a:pt x="16338" y="18558"/>
                  <a:pt x="17169" y="18558"/>
                </a:cubicBezTo>
                <a:cubicBezTo>
                  <a:pt x="18000" y="18558"/>
                  <a:pt x="18554" y="17949"/>
                  <a:pt x="18554" y="17037"/>
                </a:cubicBezTo>
                <a:cubicBezTo>
                  <a:pt x="18554" y="16124"/>
                  <a:pt x="18000" y="15515"/>
                  <a:pt x="17169" y="15515"/>
                </a:cubicBezTo>
                <a:close/>
              </a:path>
            </a:pathLst>
          </a:custGeom>
          <a:solidFill>
            <a:srgbClr val="769781"/>
          </a:solidFill>
          <a:ln w="12700">
            <a:miter lim="400000"/>
          </a:ln>
        </p:spPr>
        <p:txBody>
          <a:bodyPr lIns="121919" tIns="121919" rIns="121919" bIns="121919"/>
          <a:lstStyle/>
          <a:p>
            <a:endParaRPr/>
          </a:p>
        </p:txBody>
      </p:sp>
    </p:spTree>
    <p:extLst>
      <p:ext uri="{BB962C8B-B14F-4D97-AF65-F5344CB8AC3E}">
        <p14:creationId xmlns:p14="http://schemas.microsoft.com/office/powerpoint/2010/main" val="272853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DE6BB0-E782-5A32-EF8D-8BB886C033F5}"/>
              </a:ext>
            </a:extLst>
          </p:cNvPr>
          <p:cNvSpPr/>
          <p:nvPr/>
        </p:nvSpPr>
        <p:spPr>
          <a:xfrm>
            <a:off x="10172700" y="495300"/>
            <a:ext cx="8115300" cy="97917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7"/>
          <p:cNvSpPr txBox="1"/>
          <p:nvPr/>
        </p:nvSpPr>
        <p:spPr>
          <a:xfrm>
            <a:off x="762551" y="3162300"/>
            <a:ext cx="8685698" cy="7463710"/>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What is a good model?</a:t>
            </a:r>
          </a:p>
          <a:p>
            <a:pPr marL="345441" lvl="1">
              <a:lnSpc>
                <a:spcPts val="4480"/>
              </a:lnSpc>
            </a:pPr>
            <a:endParaRPr lang="en-US" sz="2800" dirty="0">
              <a:solidFill>
                <a:srgbClr val="404040"/>
              </a:solidFill>
              <a:latin typeface="Montserrat" panose="00000500000000000000" pitchFamily="2" charset="0"/>
            </a:endParaRP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How well does the model fit the data?</a:t>
            </a:r>
          </a:p>
          <a:p>
            <a:pPr marL="1259841" lvl="2"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Criteria depend on model type</a:t>
            </a:r>
          </a:p>
          <a:p>
            <a:pPr marL="1259841" lvl="2"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Good models capture the underlying trends and characteristics</a:t>
            </a:r>
            <a:br>
              <a:rPr lang="en-US" sz="2800" dirty="0">
                <a:latin typeface="Montserrat" panose="00000500000000000000" pitchFamily="2" charset="0"/>
              </a:rPr>
            </a:br>
            <a:endParaRPr lang="en-US" sz="2800" dirty="0">
              <a:solidFill>
                <a:srgbClr val="404040"/>
              </a:solidFill>
              <a:latin typeface="Montserrat" panose="00000500000000000000" pitchFamily="2" charset="0"/>
            </a:endParaRP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How well does the model perform the task?</a:t>
            </a:r>
          </a:p>
          <a:p>
            <a:pPr marL="1259841" lvl="2"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Error terms (RMSE, R-squared)</a:t>
            </a:r>
          </a:p>
          <a:p>
            <a:pPr marL="1259841" lvl="2"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Goodness of clustering (silhouette, BIC, </a:t>
            </a:r>
            <a:r>
              <a:rPr lang="en-US" sz="2600" dirty="0" err="1">
                <a:solidFill>
                  <a:srgbClr val="404040"/>
                </a:solidFill>
                <a:latin typeface="Montserrat" panose="00000500000000000000" pitchFamily="2" charset="0"/>
              </a:rPr>
              <a:t>ect</a:t>
            </a:r>
            <a:r>
              <a:rPr lang="en-US" sz="2600" dirty="0">
                <a:solidFill>
                  <a:srgbClr val="404040"/>
                </a:solidFill>
                <a:latin typeface="Montserrat" panose="00000500000000000000" pitchFamily="2" charset="0"/>
              </a:rPr>
              <a:t>)</a:t>
            </a:r>
          </a:p>
          <a:p>
            <a:pPr marL="1259841" lvl="2"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Accuracy, AUC, precision, recall</a:t>
            </a:r>
          </a:p>
          <a:p>
            <a:pPr marL="1259841" lvl="2" indent="-457200">
              <a:lnSpc>
                <a:spcPts val="4480"/>
              </a:lnSpc>
              <a:buFont typeface="Arial" panose="020B0604020202020204" pitchFamily="34" charset="0"/>
              <a:buChar char="•"/>
            </a:pPr>
            <a:endParaRPr lang="en-US" sz="2600" dirty="0">
              <a:solidFill>
                <a:srgbClr val="404040"/>
              </a:solidFill>
              <a:latin typeface="Montserrat" panose="00000500000000000000" pitchFamily="2" charset="0"/>
            </a:endParaRPr>
          </a:p>
          <a:p>
            <a:pPr>
              <a:lnSpc>
                <a:spcPts val="4480"/>
              </a:lnSpc>
            </a:pPr>
            <a:endParaRPr lang="en-US" sz="2800" dirty="0">
              <a:solidFill>
                <a:srgbClr val="404040"/>
              </a:solidFill>
              <a:latin typeface="Now"/>
            </a:endParaRPr>
          </a:p>
        </p:txBody>
      </p:sp>
      <p:sp>
        <p:nvSpPr>
          <p:cNvPr id="2" name="Freeform 4">
            <a:extLst>
              <a:ext uri="{FF2B5EF4-FFF2-40B4-BE49-F238E27FC236}">
                <a16:creationId xmlns:a16="http://schemas.microsoft.com/office/drawing/2014/main" id="{9537C6D3-24CF-9622-AA6B-0E4CE4D7CB63}"/>
              </a:ext>
            </a:extLst>
          </p:cNvPr>
          <p:cNvSpPr/>
          <p:nvPr/>
        </p:nvSpPr>
        <p:spPr>
          <a:xfrm>
            <a:off x="-35983" y="495300"/>
            <a:ext cx="18307050" cy="20574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84B89963-A13F-DBBC-15B1-89EE7F350B6D}"/>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3" name="Group 12">
            <a:extLst>
              <a:ext uri="{FF2B5EF4-FFF2-40B4-BE49-F238E27FC236}">
                <a16:creationId xmlns:a16="http://schemas.microsoft.com/office/drawing/2014/main" id="{445E267F-198C-83CA-5187-BFC7329448D3}"/>
              </a:ext>
            </a:extLst>
          </p:cNvPr>
          <p:cNvGrpSpPr/>
          <p:nvPr/>
        </p:nvGrpSpPr>
        <p:grpSpPr>
          <a:xfrm>
            <a:off x="11049000" y="4205098"/>
            <a:ext cx="6756400" cy="4343400"/>
            <a:chOff x="11658600" y="3829050"/>
            <a:chExt cx="6756400" cy="4343400"/>
          </a:xfrm>
        </p:grpSpPr>
        <p:pic>
          <p:nvPicPr>
            <p:cNvPr id="4" name="Picture 3" descr="A graph of a function&#10;&#10;Description automatically generated">
              <a:extLst>
                <a:ext uri="{FF2B5EF4-FFF2-40B4-BE49-F238E27FC236}">
                  <a16:creationId xmlns:a16="http://schemas.microsoft.com/office/drawing/2014/main" id="{9C83A2B7-236D-D344-B6A8-6995095ED373}"/>
                </a:ext>
              </a:extLst>
            </p:cNvPr>
            <p:cNvPicPr>
              <a:picLocks noChangeAspect="1"/>
            </p:cNvPicPr>
            <p:nvPr/>
          </p:nvPicPr>
          <p:blipFill rotWithShape="1">
            <a:blip r:embed="rId5">
              <a:extLst>
                <a:ext uri="{28A0092B-C50C-407E-A947-70E740481C1C}">
                  <a14:useLocalDpi xmlns:a14="http://schemas.microsoft.com/office/drawing/2010/main" val="0"/>
                </a:ext>
              </a:extLst>
            </a:blip>
            <a:srcRect l="22589" t="12605" r="8235" b="7983"/>
            <a:stretch/>
          </p:blipFill>
          <p:spPr>
            <a:xfrm>
              <a:off x="11658600" y="3829050"/>
              <a:ext cx="6756400" cy="4343400"/>
            </a:xfrm>
            <a:prstGeom prst="rect">
              <a:avLst/>
            </a:prstGeom>
          </p:spPr>
        </p:pic>
        <p:sp>
          <p:nvSpPr>
            <p:cNvPr id="11" name="Rectangle 10">
              <a:extLst>
                <a:ext uri="{FF2B5EF4-FFF2-40B4-BE49-F238E27FC236}">
                  <a16:creationId xmlns:a16="http://schemas.microsoft.com/office/drawing/2014/main" id="{03315618-D1C1-75B4-46C2-67FDDF39E530}"/>
                </a:ext>
              </a:extLst>
            </p:cNvPr>
            <p:cNvSpPr/>
            <p:nvPr/>
          </p:nvSpPr>
          <p:spPr>
            <a:xfrm>
              <a:off x="11658600" y="3829050"/>
              <a:ext cx="1143000" cy="7048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2" name="Rectangle 11">
              <a:extLst>
                <a:ext uri="{FF2B5EF4-FFF2-40B4-BE49-F238E27FC236}">
                  <a16:creationId xmlns:a16="http://schemas.microsoft.com/office/drawing/2014/main" id="{0959D2C7-62F1-9B91-ACCD-BE55FD1B49C7}"/>
                </a:ext>
              </a:extLst>
            </p:cNvPr>
            <p:cNvSpPr/>
            <p:nvPr/>
          </p:nvSpPr>
          <p:spPr>
            <a:xfrm>
              <a:off x="11658600" y="3829050"/>
              <a:ext cx="6629400" cy="40576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
        <p:nvSpPr>
          <p:cNvPr id="14" name="TextBox 6">
            <a:extLst>
              <a:ext uri="{FF2B5EF4-FFF2-40B4-BE49-F238E27FC236}">
                <a16:creationId xmlns:a16="http://schemas.microsoft.com/office/drawing/2014/main" id="{E04CCA2E-A814-84E5-AFFF-EC2CF20569D0}"/>
              </a:ext>
            </a:extLst>
          </p:cNvPr>
          <p:cNvSpPr txBox="1"/>
          <p:nvPr/>
        </p:nvSpPr>
        <p:spPr>
          <a:xfrm>
            <a:off x="4572000" y="1080000"/>
            <a:ext cx="8115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MODEL PERFORMANCE</a:t>
            </a:r>
          </a:p>
        </p:txBody>
      </p:sp>
    </p:spTree>
    <p:extLst>
      <p:ext uri="{BB962C8B-B14F-4D97-AF65-F5344CB8AC3E}">
        <p14:creationId xmlns:p14="http://schemas.microsoft.com/office/powerpoint/2010/main" val="347565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F4F4F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DE6BB0-E782-5A32-EF8D-8BB886C033F5}"/>
              </a:ext>
            </a:extLst>
          </p:cNvPr>
          <p:cNvSpPr/>
          <p:nvPr/>
        </p:nvSpPr>
        <p:spPr>
          <a:xfrm>
            <a:off x="10323366" y="0"/>
            <a:ext cx="7964634"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6"/>
          <p:cNvSpPr txBox="1"/>
          <p:nvPr/>
        </p:nvSpPr>
        <p:spPr>
          <a:xfrm>
            <a:off x="1758616" y="1080000"/>
            <a:ext cx="10204784" cy="1958228"/>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CLASSIFIER </a:t>
            </a:r>
          </a:p>
          <a:p>
            <a:pPr>
              <a:lnSpc>
                <a:spcPts val="7807"/>
              </a:lnSpc>
              <a:spcBef>
                <a:spcPct val="0"/>
              </a:spcBef>
            </a:pPr>
            <a:r>
              <a:rPr lang="en-US" sz="5400" dirty="0">
                <a:solidFill>
                  <a:srgbClr val="404040"/>
                </a:solidFill>
                <a:latin typeface="Now Bold"/>
              </a:rPr>
              <a:t>PERFORMANCE</a:t>
            </a:r>
          </a:p>
        </p:txBody>
      </p:sp>
      <p:sp>
        <p:nvSpPr>
          <p:cNvPr id="7" name="TextBox 7"/>
          <p:cNvSpPr txBox="1"/>
          <p:nvPr/>
        </p:nvSpPr>
        <p:spPr>
          <a:xfrm>
            <a:off x="1446067" y="3450601"/>
            <a:ext cx="8459933" cy="4578305"/>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Classifiers performance is measured in several ways. </a:t>
            </a:r>
          </a:p>
          <a:p>
            <a:pPr marL="345441" lvl="1">
              <a:lnSpc>
                <a:spcPts val="4480"/>
              </a:lnSpc>
            </a:pPr>
            <a:endParaRPr lang="en-US" sz="2800" dirty="0">
              <a:solidFill>
                <a:srgbClr val="404040"/>
              </a:solidFill>
              <a:latin typeface="Montserrat" panose="00000500000000000000" pitchFamily="2" charset="0"/>
            </a:endParaRPr>
          </a:p>
          <a:p>
            <a:pPr marL="345441" lvl="1">
              <a:lnSpc>
                <a:spcPts val="4480"/>
              </a:lnSpc>
            </a:pPr>
            <a:r>
              <a:rPr lang="en-US" sz="2800" dirty="0">
                <a:solidFill>
                  <a:srgbClr val="404040"/>
                </a:solidFill>
                <a:latin typeface="Montserrat" panose="00000500000000000000" pitchFamily="2" charset="0"/>
              </a:rPr>
              <a:t>Performance measures like precision and recall depend on how many elements we choose to retrieve.</a:t>
            </a:r>
            <a:endParaRPr lang="en-US" sz="2600" dirty="0">
              <a:solidFill>
                <a:srgbClr val="404040"/>
              </a:solidFill>
              <a:latin typeface="Montserrat" panose="00000500000000000000" pitchFamily="2" charset="0"/>
            </a:endParaRPr>
          </a:p>
          <a:p>
            <a:pPr marL="1259841" lvl="2" indent="-457200">
              <a:lnSpc>
                <a:spcPts val="4480"/>
              </a:lnSpc>
              <a:buFont typeface="Arial" panose="020B0604020202020204" pitchFamily="34" charset="0"/>
              <a:buChar char="•"/>
            </a:pPr>
            <a:endParaRPr lang="en-US" sz="2600" dirty="0">
              <a:solidFill>
                <a:srgbClr val="404040"/>
              </a:solidFill>
              <a:latin typeface="Montserrat" panose="00000500000000000000" pitchFamily="2" charset="0"/>
            </a:endParaRPr>
          </a:p>
          <a:p>
            <a:pPr>
              <a:lnSpc>
                <a:spcPts val="4480"/>
              </a:lnSpc>
            </a:pPr>
            <a:endParaRPr lang="en-US" sz="2800" dirty="0">
              <a:solidFill>
                <a:srgbClr val="404040"/>
              </a:solidFill>
              <a:latin typeface="Now"/>
            </a:endParaRPr>
          </a:p>
        </p:txBody>
      </p:sp>
      <p:sp>
        <p:nvSpPr>
          <p:cNvPr id="2" name="Freeform 4">
            <a:extLst>
              <a:ext uri="{FF2B5EF4-FFF2-40B4-BE49-F238E27FC236}">
                <a16:creationId xmlns:a16="http://schemas.microsoft.com/office/drawing/2014/main" id="{9537C6D3-24CF-9622-AA6B-0E4CE4D7CB63}"/>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84B89963-A13F-DBBC-15B1-89EE7F350B6D}"/>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5" name="Graphic 4">
            <a:extLst>
              <a:ext uri="{FF2B5EF4-FFF2-40B4-BE49-F238E27FC236}">
                <a16:creationId xmlns:a16="http://schemas.microsoft.com/office/drawing/2014/main" id="{7E6EE9B3-F818-E754-4F22-2C6300886A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96978" y="246423"/>
            <a:ext cx="5524222" cy="10044041"/>
          </a:xfrm>
          <a:prstGeom prst="rect">
            <a:avLst/>
          </a:prstGeom>
        </p:spPr>
      </p:pic>
      <p:pic>
        <p:nvPicPr>
          <p:cNvPr id="13" name="Picture 12">
            <a:extLst>
              <a:ext uri="{FF2B5EF4-FFF2-40B4-BE49-F238E27FC236}">
                <a16:creationId xmlns:a16="http://schemas.microsoft.com/office/drawing/2014/main" id="{664573E7-01FD-D898-58BB-446A051815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0776" y="7096373"/>
            <a:ext cx="5330533" cy="2643945"/>
          </a:xfrm>
          <a:prstGeom prst="rect">
            <a:avLst/>
          </a:prstGeom>
        </p:spPr>
      </p:pic>
    </p:spTree>
    <p:extLst>
      <p:ext uri="{BB962C8B-B14F-4D97-AF65-F5344CB8AC3E}">
        <p14:creationId xmlns:p14="http://schemas.microsoft.com/office/powerpoint/2010/main" val="275780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DE6BB0-E782-5A32-EF8D-8BB886C033F5}"/>
              </a:ext>
            </a:extLst>
          </p:cNvPr>
          <p:cNvSpPr/>
          <p:nvPr/>
        </p:nvSpPr>
        <p:spPr>
          <a:xfrm>
            <a:off x="8083216" y="-20782"/>
            <a:ext cx="10204784"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6"/>
          <p:cNvSpPr txBox="1"/>
          <p:nvPr/>
        </p:nvSpPr>
        <p:spPr>
          <a:xfrm>
            <a:off x="1600200" y="1080000"/>
            <a:ext cx="5707166" cy="1958228"/>
          </a:xfrm>
          <a:prstGeom prst="rect">
            <a:avLst/>
          </a:prstGeom>
        </p:spPr>
        <p:txBody>
          <a:bodyPr wrap="square" lIns="0" tIns="0" rIns="0" bIns="0" rtlCol="0" anchor="t">
            <a:spAutoFit/>
          </a:bodyPr>
          <a:lstStyle/>
          <a:p>
            <a:pPr algn="ctr">
              <a:lnSpc>
                <a:spcPts val="7807"/>
              </a:lnSpc>
              <a:spcBef>
                <a:spcPct val="0"/>
              </a:spcBef>
            </a:pPr>
            <a:r>
              <a:rPr lang="en-US" sz="5400" dirty="0">
                <a:solidFill>
                  <a:srgbClr val="404040"/>
                </a:solidFill>
                <a:latin typeface="Now Bold"/>
              </a:rPr>
              <a:t>CLASSIFIER </a:t>
            </a:r>
          </a:p>
          <a:p>
            <a:pPr algn="ctr">
              <a:lnSpc>
                <a:spcPts val="7807"/>
              </a:lnSpc>
              <a:spcBef>
                <a:spcPct val="0"/>
              </a:spcBef>
            </a:pPr>
            <a:r>
              <a:rPr lang="en-US" sz="5400" dirty="0">
                <a:solidFill>
                  <a:srgbClr val="404040"/>
                </a:solidFill>
                <a:latin typeface="Now Bold"/>
              </a:rPr>
              <a:t>PERFORMANCE</a:t>
            </a:r>
          </a:p>
        </p:txBody>
      </p:sp>
      <p:sp>
        <p:nvSpPr>
          <p:cNvPr id="7" name="TextBox 7"/>
          <p:cNvSpPr txBox="1"/>
          <p:nvPr/>
        </p:nvSpPr>
        <p:spPr>
          <a:xfrm>
            <a:off x="1209151" y="3977273"/>
            <a:ext cx="6256631" cy="5732467"/>
          </a:xfrm>
          <a:prstGeom prst="rect">
            <a:avLst/>
          </a:prstGeom>
        </p:spPr>
        <p:txBody>
          <a:bodyPr wrap="square" lIns="0" tIns="0" rIns="0" bIns="0" rtlCol="0" anchor="t">
            <a:spAutoFit/>
          </a:bodyPr>
          <a:lstStyle/>
          <a:p>
            <a:pPr marL="345441" lvl="1">
              <a:lnSpc>
                <a:spcPts val="4480"/>
              </a:lnSpc>
            </a:pPr>
            <a:r>
              <a:rPr lang="en-US" sz="2800" dirty="0">
                <a:solidFill>
                  <a:srgbClr val="404040"/>
                </a:solidFill>
                <a:latin typeface="Montserrat" panose="00000500000000000000" pitchFamily="2" charset="0"/>
              </a:rPr>
              <a:t>Performance measures of classifiers depend on the chosen cutoff.</a:t>
            </a:r>
          </a:p>
          <a:p>
            <a:pPr marL="345441" lvl="1">
              <a:lnSpc>
                <a:spcPts val="4480"/>
              </a:lnSpc>
            </a:pPr>
            <a:endParaRPr lang="en-US" sz="2800" dirty="0">
              <a:solidFill>
                <a:srgbClr val="404040"/>
              </a:solidFill>
              <a:latin typeface="Montserrat" panose="00000500000000000000" pitchFamily="2" charset="0"/>
            </a:endParaRPr>
          </a:p>
          <a:p>
            <a:pPr marL="345441" lvl="1">
              <a:lnSpc>
                <a:spcPts val="4480"/>
              </a:lnSpc>
            </a:pPr>
            <a:r>
              <a:rPr lang="en-US" sz="2800" dirty="0">
                <a:solidFill>
                  <a:srgbClr val="404040"/>
                </a:solidFill>
                <a:latin typeface="Montserrat" panose="00000500000000000000" pitchFamily="2" charset="0"/>
              </a:rPr>
              <a:t>One can easily optimize the number of false positives or false negatives, but not both at the same time. </a:t>
            </a:r>
            <a:endParaRPr lang="en-US" sz="2600" dirty="0">
              <a:solidFill>
                <a:srgbClr val="404040"/>
              </a:solidFill>
              <a:latin typeface="Montserrat" panose="00000500000000000000" pitchFamily="2" charset="0"/>
            </a:endParaRPr>
          </a:p>
          <a:p>
            <a:pPr marL="1259841" lvl="2" indent="-457200">
              <a:lnSpc>
                <a:spcPts val="4480"/>
              </a:lnSpc>
              <a:buFont typeface="Arial" panose="020B0604020202020204" pitchFamily="34" charset="0"/>
              <a:buChar char="•"/>
            </a:pPr>
            <a:endParaRPr lang="en-US" sz="2600" dirty="0">
              <a:solidFill>
                <a:srgbClr val="404040"/>
              </a:solidFill>
              <a:latin typeface="Montserrat" panose="00000500000000000000" pitchFamily="2" charset="0"/>
            </a:endParaRPr>
          </a:p>
          <a:p>
            <a:pPr>
              <a:lnSpc>
                <a:spcPts val="4480"/>
              </a:lnSpc>
            </a:pPr>
            <a:endParaRPr lang="en-US" sz="2800" dirty="0">
              <a:solidFill>
                <a:srgbClr val="404040"/>
              </a:solidFill>
              <a:latin typeface="Now"/>
            </a:endParaRPr>
          </a:p>
        </p:txBody>
      </p:sp>
      <p:sp>
        <p:nvSpPr>
          <p:cNvPr id="2" name="Freeform 4">
            <a:extLst>
              <a:ext uri="{FF2B5EF4-FFF2-40B4-BE49-F238E27FC236}">
                <a16:creationId xmlns:a16="http://schemas.microsoft.com/office/drawing/2014/main" id="{9537C6D3-24CF-9622-AA6B-0E4CE4D7CB63}"/>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2" name="Graphic 11">
            <a:extLst>
              <a:ext uri="{FF2B5EF4-FFF2-40B4-BE49-F238E27FC236}">
                <a16:creationId xmlns:a16="http://schemas.microsoft.com/office/drawing/2014/main" id="{D96B60B0-4DA0-C37D-E70A-5949EF80B10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0747"/>
          <a:stretch/>
        </p:blipFill>
        <p:spPr>
          <a:xfrm>
            <a:off x="8534400" y="114300"/>
            <a:ext cx="9539547" cy="5749637"/>
          </a:xfrm>
          <a:prstGeom prst="rect">
            <a:avLst/>
          </a:prstGeom>
        </p:spPr>
      </p:pic>
      <p:pic>
        <p:nvPicPr>
          <p:cNvPr id="14" name="Graphic 13">
            <a:extLst>
              <a:ext uri="{FF2B5EF4-FFF2-40B4-BE49-F238E27FC236}">
                <a16:creationId xmlns:a16="http://schemas.microsoft.com/office/drawing/2014/main" id="{0301BACD-A114-D4E2-E441-BD54C381B55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61442" r="54271"/>
          <a:stretch/>
        </p:blipFill>
        <p:spPr>
          <a:xfrm>
            <a:off x="10531529" y="5791200"/>
            <a:ext cx="5429168" cy="3984065"/>
          </a:xfrm>
          <a:prstGeom prst="rect">
            <a:avLst/>
          </a:prstGeom>
        </p:spPr>
      </p:pic>
      <p:sp>
        <p:nvSpPr>
          <p:cNvPr id="15" name="Rectangle 14">
            <a:extLst>
              <a:ext uri="{FF2B5EF4-FFF2-40B4-BE49-F238E27FC236}">
                <a16:creationId xmlns:a16="http://schemas.microsoft.com/office/drawing/2014/main" id="{6E3951F7-BA83-E6E0-0F81-D04A8CDFB72C}"/>
              </a:ext>
            </a:extLst>
          </p:cNvPr>
          <p:cNvSpPr/>
          <p:nvPr/>
        </p:nvSpPr>
        <p:spPr>
          <a:xfrm>
            <a:off x="10052165" y="5295900"/>
            <a:ext cx="1676400" cy="990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98A8CB2-20CA-8796-04C1-B24954F21E90}"/>
              </a:ext>
            </a:extLst>
          </p:cNvPr>
          <p:cNvSpPr/>
          <p:nvPr/>
        </p:nvSpPr>
        <p:spPr>
          <a:xfrm>
            <a:off x="14821830" y="5295900"/>
            <a:ext cx="1676400" cy="990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CB70920-98B0-DC3B-1CC0-9FEFB9417A57}"/>
              </a:ext>
            </a:extLst>
          </p:cNvPr>
          <p:cNvSpPr txBox="1"/>
          <p:nvPr/>
        </p:nvSpPr>
        <p:spPr>
          <a:xfrm>
            <a:off x="10030002" y="6414655"/>
            <a:ext cx="2003363" cy="584775"/>
          </a:xfrm>
          <a:prstGeom prst="rect">
            <a:avLst/>
          </a:prstGeom>
          <a:solidFill>
            <a:schemeClr val="bg1"/>
          </a:solidFill>
        </p:spPr>
        <p:txBody>
          <a:bodyPr wrap="square" rtlCol="0">
            <a:spAutoFit/>
          </a:bodyPr>
          <a:lstStyle/>
          <a:p>
            <a:r>
              <a:rPr lang="en-GB" sz="3200" dirty="0"/>
              <a:t>Precision :</a:t>
            </a:r>
          </a:p>
        </p:txBody>
      </p:sp>
      <p:sp>
        <p:nvSpPr>
          <p:cNvPr id="18" name="TextBox 17">
            <a:extLst>
              <a:ext uri="{FF2B5EF4-FFF2-40B4-BE49-F238E27FC236}">
                <a16:creationId xmlns:a16="http://schemas.microsoft.com/office/drawing/2014/main" id="{A972F0C2-9B54-2D7D-A63D-DE48932D0E76}"/>
              </a:ext>
            </a:extLst>
          </p:cNvPr>
          <p:cNvSpPr txBox="1"/>
          <p:nvPr/>
        </p:nvSpPr>
        <p:spPr>
          <a:xfrm>
            <a:off x="8909165" y="8500863"/>
            <a:ext cx="3124200" cy="1077218"/>
          </a:xfrm>
          <a:prstGeom prst="rect">
            <a:avLst/>
          </a:prstGeom>
          <a:solidFill>
            <a:schemeClr val="bg1"/>
          </a:solidFill>
        </p:spPr>
        <p:txBody>
          <a:bodyPr wrap="square" rtlCol="0">
            <a:spAutoFit/>
          </a:bodyPr>
          <a:lstStyle/>
          <a:p>
            <a:r>
              <a:rPr lang="en-GB" sz="3200" dirty="0"/>
              <a:t>Recall/</a:t>
            </a:r>
          </a:p>
          <a:p>
            <a:r>
              <a:rPr lang="en-GB" sz="3200" dirty="0"/>
              <a:t>True positive rate</a:t>
            </a:r>
          </a:p>
        </p:txBody>
      </p:sp>
      <p:pic>
        <p:nvPicPr>
          <p:cNvPr id="3" name="Picture 2" descr="A blue and black logo&#10;&#10;Description automatically generated">
            <a:extLst>
              <a:ext uri="{FF2B5EF4-FFF2-40B4-BE49-F238E27FC236}">
                <a16:creationId xmlns:a16="http://schemas.microsoft.com/office/drawing/2014/main" id="{E0875763-064F-0F03-06B8-66E14FDFCBA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00847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278BB9C9-7804-13FC-2DD5-DC0701C69D43}"/>
              </a:ext>
            </a:extLst>
          </p:cNvPr>
          <p:cNvSpPr/>
          <p:nvPr/>
        </p:nvSpPr>
        <p:spPr>
          <a:xfrm>
            <a:off x="0" y="330928"/>
            <a:ext cx="18288000" cy="2189612"/>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1" name="Rectangle 10">
            <a:extLst>
              <a:ext uri="{FF2B5EF4-FFF2-40B4-BE49-F238E27FC236}">
                <a16:creationId xmlns:a16="http://schemas.microsoft.com/office/drawing/2014/main" id="{E35F8390-8EA0-86F4-471F-E7A2A159D0C0}"/>
              </a:ext>
            </a:extLst>
          </p:cNvPr>
          <p:cNvSpPr/>
          <p:nvPr/>
        </p:nvSpPr>
        <p:spPr>
          <a:xfrm>
            <a:off x="0" y="4305300"/>
            <a:ext cx="18288000" cy="59817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6"/>
          <p:cNvSpPr txBox="1"/>
          <p:nvPr/>
        </p:nvSpPr>
        <p:spPr>
          <a:xfrm>
            <a:off x="2438400" y="1080000"/>
            <a:ext cx="13712416" cy="993394"/>
          </a:xfrm>
          <a:prstGeom prst="rect">
            <a:avLst/>
          </a:prstGeom>
        </p:spPr>
        <p:txBody>
          <a:bodyPr lIns="0" tIns="0" rIns="0" bIns="0" rtlCol="0" anchor="t">
            <a:spAutoFit/>
          </a:bodyPr>
          <a:lstStyle/>
          <a:p>
            <a:pPr>
              <a:lnSpc>
                <a:spcPts val="7807"/>
              </a:lnSpc>
              <a:spcBef>
                <a:spcPct val="0"/>
              </a:spcBef>
            </a:pPr>
            <a:r>
              <a:rPr lang="en-US" sz="6399" dirty="0">
                <a:solidFill>
                  <a:srgbClr val="404040"/>
                </a:solidFill>
                <a:latin typeface="Now Bold"/>
              </a:rPr>
              <a:t>AREA UNDER THE CURVE (AUC)</a:t>
            </a:r>
          </a:p>
        </p:txBody>
      </p:sp>
      <p:sp>
        <p:nvSpPr>
          <p:cNvPr id="7" name="TextBox 7"/>
          <p:cNvSpPr txBox="1"/>
          <p:nvPr/>
        </p:nvSpPr>
        <p:spPr>
          <a:xfrm>
            <a:off x="990600" y="3162300"/>
            <a:ext cx="16170740"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This is why we use the AUC to report on the goodness of the classification.</a:t>
            </a:r>
          </a:p>
        </p:txBody>
      </p:sp>
      <p:pic>
        <p:nvPicPr>
          <p:cNvPr id="8" name="Picture 7" descr="A diagram of a curve&#10;&#10;Description automatically generated">
            <a:extLst>
              <a:ext uri="{FF2B5EF4-FFF2-40B4-BE49-F238E27FC236}">
                <a16:creationId xmlns:a16="http://schemas.microsoft.com/office/drawing/2014/main" id="{EDCF5190-6647-2D3F-AE69-6E77F1738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3474" y="4690346"/>
            <a:ext cx="6781800" cy="5101354"/>
          </a:xfrm>
          <a:prstGeom prst="rect">
            <a:avLst/>
          </a:prstGeom>
        </p:spPr>
      </p:pic>
      <p:pic>
        <p:nvPicPr>
          <p:cNvPr id="12" name="Picture 11" descr="A blue and black logo&#10;&#10;Description automatically generated">
            <a:extLst>
              <a:ext uri="{FF2B5EF4-FFF2-40B4-BE49-F238E27FC236}">
                <a16:creationId xmlns:a16="http://schemas.microsoft.com/office/drawing/2014/main" id="{000CED08-E3D1-FDA1-A261-91D43A485A48}"/>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7">
            <a:extLst>
              <a:ext uri="{FF2B5EF4-FFF2-40B4-BE49-F238E27FC236}">
                <a16:creationId xmlns:a16="http://schemas.microsoft.com/office/drawing/2014/main" id="{54E06D47-3957-C243-82AE-257BBF890762}"/>
              </a:ext>
            </a:extLst>
          </p:cNvPr>
          <p:cNvSpPr txBox="1"/>
          <p:nvPr/>
        </p:nvSpPr>
        <p:spPr>
          <a:xfrm>
            <a:off x="10515600" y="5128398"/>
            <a:ext cx="6400800" cy="2843022"/>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Receiver Operator Curve (ROC)</a:t>
            </a: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Plotted by using every possible cutoff.</a:t>
            </a:r>
          </a:p>
          <a:p>
            <a:pPr marL="802641" lvl="1"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Each True Positive Rate has an associated False Positive rate.</a:t>
            </a:r>
            <a:endParaRPr lang="en-US" sz="2800" dirty="0">
              <a:solidFill>
                <a:srgbClr val="404040"/>
              </a:solidFill>
              <a:latin typeface="Now"/>
            </a:endParaRPr>
          </a:p>
        </p:txBody>
      </p:sp>
      <p:sp>
        <p:nvSpPr>
          <p:cNvPr id="5" name="TextBox 4">
            <a:extLst>
              <a:ext uri="{FF2B5EF4-FFF2-40B4-BE49-F238E27FC236}">
                <a16:creationId xmlns:a16="http://schemas.microsoft.com/office/drawing/2014/main" id="{1462A34F-37A6-4125-3BCA-9B4AE31864FD}"/>
              </a:ext>
            </a:extLst>
          </p:cNvPr>
          <p:cNvSpPr txBox="1"/>
          <p:nvPr/>
        </p:nvSpPr>
        <p:spPr>
          <a:xfrm>
            <a:off x="914400" y="6032428"/>
            <a:ext cx="2026348" cy="1569660"/>
          </a:xfrm>
          <a:prstGeom prst="rect">
            <a:avLst/>
          </a:prstGeom>
          <a:noFill/>
        </p:spPr>
        <p:txBody>
          <a:bodyPr wrap="square" rtlCol="0">
            <a:spAutoFit/>
          </a:bodyPr>
          <a:lstStyle/>
          <a:p>
            <a:r>
              <a:rPr lang="en-GB" sz="2400" dirty="0"/>
              <a:t>How many of the true cases have we discovered?</a:t>
            </a:r>
          </a:p>
        </p:txBody>
      </p:sp>
      <p:cxnSp>
        <p:nvCxnSpPr>
          <p:cNvPr id="13" name="Straight Arrow Connector 12">
            <a:extLst>
              <a:ext uri="{FF2B5EF4-FFF2-40B4-BE49-F238E27FC236}">
                <a16:creationId xmlns:a16="http://schemas.microsoft.com/office/drawing/2014/main" id="{16E8E6CE-5C1B-882F-1A86-57B03FF61181}"/>
              </a:ext>
            </a:extLst>
          </p:cNvPr>
          <p:cNvCxnSpPr>
            <a:cxnSpLocks/>
          </p:cNvCxnSpPr>
          <p:nvPr/>
        </p:nvCxnSpPr>
        <p:spPr>
          <a:xfrm>
            <a:off x="2598563" y="7076838"/>
            <a:ext cx="814911" cy="13994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C4DD1-F21C-4C38-9C4F-5F86D04CF90F}"/>
              </a:ext>
            </a:extLst>
          </p:cNvPr>
          <p:cNvSpPr txBox="1"/>
          <p:nvPr/>
        </p:nvSpPr>
        <p:spPr>
          <a:xfrm>
            <a:off x="2167260" y="3126944"/>
            <a:ext cx="10535728" cy="4401205"/>
          </a:xfrm>
          <a:prstGeom prst="rect">
            <a:avLst/>
          </a:prstGeom>
          <a:noFill/>
        </p:spPr>
        <p:txBody>
          <a:bodyPr wrap="square" lIns="91440" tIns="45720" rIns="91440" bIns="45720" rtlCol="0" anchor="t">
            <a:spAutoFit/>
          </a:bodyPr>
          <a:lstStyle/>
          <a:p>
            <a:r>
              <a:rPr lang="en-US" sz="2800" dirty="0">
                <a:latin typeface="Montserrat" panose="00000500000000000000" pitchFamily="2" charset="0"/>
              </a:rPr>
              <a:t>For a medical screening procedure to detect a disease, what does each of these terms correspond to: </a:t>
            </a:r>
          </a:p>
          <a:p>
            <a:endParaRPr lang="en-US" sz="2800" dirty="0">
              <a:latin typeface="Montserrat" panose="00000500000000000000" pitchFamily="2" charset="0"/>
            </a:endParaRPr>
          </a:p>
          <a:p>
            <a:pPr marL="457200" indent="-457200">
              <a:buFont typeface="Arial"/>
              <a:buChar char="•"/>
            </a:pPr>
            <a:r>
              <a:rPr lang="en-US" sz="2800" dirty="0">
                <a:latin typeface="Montserrat" panose="00000500000000000000" pitchFamily="2" charset="0"/>
              </a:rPr>
              <a:t>True positive</a:t>
            </a:r>
          </a:p>
          <a:p>
            <a:pPr marL="457200" indent="-457200">
              <a:buFont typeface="Arial"/>
              <a:buChar char="•"/>
            </a:pPr>
            <a:r>
              <a:rPr lang="en-US" sz="2800" dirty="0">
                <a:latin typeface="Montserrat" panose="00000500000000000000" pitchFamily="2" charset="0"/>
              </a:rPr>
              <a:t>False positive</a:t>
            </a:r>
          </a:p>
          <a:p>
            <a:pPr marL="457200" indent="-457200">
              <a:buFont typeface="Arial"/>
              <a:buChar char="•"/>
            </a:pPr>
            <a:r>
              <a:rPr lang="en-US" sz="2800" dirty="0">
                <a:latin typeface="Montserrat" panose="00000500000000000000" pitchFamily="2" charset="0"/>
              </a:rPr>
              <a:t>True negative</a:t>
            </a:r>
          </a:p>
          <a:p>
            <a:pPr marL="457200" indent="-457200">
              <a:buFont typeface="Arial"/>
              <a:buChar char="•"/>
            </a:pPr>
            <a:r>
              <a:rPr lang="en-US" sz="2800" dirty="0">
                <a:latin typeface="Montserrat" panose="00000500000000000000" pitchFamily="2" charset="0"/>
              </a:rPr>
              <a:t>False negative</a:t>
            </a:r>
          </a:p>
          <a:p>
            <a:endParaRPr lang="en-US" sz="2800" dirty="0">
              <a:latin typeface="Montserrat" panose="00000500000000000000" pitchFamily="2" charset="0"/>
            </a:endParaRPr>
          </a:p>
          <a:p>
            <a:r>
              <a:rPr lang="en-US" sz="2800" dirty="0">
                <a:latin typeface="Montserrat"/>
              </a:rPr>
              <a:t>On the right you have the formulas for precision and recall. Which one do you prefer to optimize for screening?</a:t>
            </a:r>
          </a:p>
        </p:txBody>
      </p:sp>
      <p:pic>
        <p:nvPicPr>
          <p:cNvPr id="30" name="Graphic 29" descr="Sailboat with solid fill">
            <a:extLst>
              <a:ext uri="{FF2B5EF4-FFF2-40B4-BE49-F238E27FC236}">
                <a16:creationId xmlns:a16="http://schemas.microsoft.com/office/drawing/2014/main" id="{C0233A64-9664-B7CC-9133-500D9D9AE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81647" y="6355832"/>
            <a:ext cx="3733800" cy="3733800"/>
          </a:xfrm>
          <a:prstGeom prst="rect">
            <a:avLst/>
          </a:prstGeom>
        </p:spPr>
      </p:pic>
      <p:pic>
        <p:nvPicPr>
          <p:cNvPr id="31" name="Graphic 30" descr="Boardroom with solid fill">
            <a:extLst>
              <a:ext uri="{FF2B5EF4-FFF2-40B4-BE49-F238E27FC236}">
                <a16:creationId xmlns:a16="http://schemas.microsoft.com/office/drawing/2014/main" id="{ACE91EEA-88E6-655D-4F93-0004ABA7B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3602" y="7846878"/>
            <a:ext cx="1328512" cy="1328512"/>
          </a:xfrm>
          <a:prstGeom prst="rect">
            <a:avLst/>
          </a:prstGeom>
        </p:spPr>
      </p:pic>
      <p:grpSp>
        <p:nvGrpSpPr>
          <p:cNvPr id="32" name="Group 31">
            <a:extLst>
              <a:ext uri="{FF2B5EF4-FFF2-40B4-BE49-F238E27FC236}">
                <a16:creationId xmlns:a16="http://schemas.microsoft.com/office/drawing/2014/main" id="{942267E1-D4DE-FC07-EEB4-FED0D6815D6F}"/>
              </a:ext>
            </a:extLst>
          </p:cNvPr>
          <p:cNvGrpSpPr/>
          <p:nvPr/>
        </p:nvGrpSpPr>
        <p:grpSpPr>
          <a:xfrm>
            <a:off x="-152400" y="8953500"/>
            <a:ext cx="17373600" cy="1524000"/>
            <a:chOff x="-152400" y="8953500"/>
            <a:chExt cx="17373600" cy="1524000"/>
          </a:xfrm>
        </p:grpSpPr>
        <p:grpSp>
          <p:nvGrpSpPr>
            <p:cNvPr id="34" name="Group 33">
              <a:extLst>
                <a:ext uri="{FF2B5EF4-FFF2-40B4-BE49-F238E27FC236}">
                  <a16:creationId xmlns:a16="http://schemas.microsoft.com/office/drawing/2014/main" id="{C99739D1-7191-7959-8563-923D91696B88}"/>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34B70958-232E-F21B-D0C5-3F773192EA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B074E469-2A30-7C89-BA47-295319D87B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955D916D-FCE8-1F54-1F3C-600318EF99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FFC49F1-96E0-E577-2CBE-714873D9783B}"/>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D4992FAA-313D-9C1A-F009-6C8A214CF1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66B2D228-4F91-3684-B2A7-B3EF60E79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9F21467-3278-7B11-1D9F-DE9F66A608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36ACD46-96C8-2065-5AAE-FE792E292DA7}"/>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86BB65A0-FA37-4598-ECBF-DC159A8A50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D38099CF-CF4F-4BD8-F70F-E849B5386B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315EBCEE-6C89-3511-E4C1-BECA6AC21B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A662A281-C6B8-9BFC-3C82-A8A2DE9A02AD}"/>
                </a:ext>
              </a:extLst>
            </p:cNvPr>
            <p:cNvGrpSpPr/>
            <p:nvPr/>
          </p:nvGrpSpPr>
          <p:grpSpPr>
            <a:xfrm>
              <a:off x="108204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EA9B46CA-6778-C43D-C621-3E3B98FEF8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78C02828-DE72-9306-BE91-22E7583E3C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53B88607-AF09-5FD6-804A-93F7C87182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8" name="Group 37">
              <a:extLst>
                <a:ext uri="{FF2B5EF4-FFF2-40B4-BE49-F238E27FC236}">
                  <a16:creationId xmlns:a16="http://schemas.microsoft.com/office/drawing/2014/main" id="{C9B424CD-C2CA-C7CE-75F2-12544BDD249E}"/>
                </a:ext>
              </a:extLst>
            </p:cNvPr>
            <p:cNvGrpSpPr/>
            <p:nvPr/>
          </p:nvGrpSpPr>
          <p:grpSpPr>
            <a:xfrm>
              <a:off x="14478000" y="8953500"/>
              <a:ext cx="2743200" cy="1524000"/>
              <a:chOff x="-152400" y="8953500"/>
              <a:chExt cx="2743200" cy="1524000"/>
            </a:xfrm>
          </p:grpSpPr>
          <p:pic>
            <p:nvPicPr>
              <p:cNvPr id="39" name="Graphic 38" descr="Wave with solid fill">
                <a:extLst>
                  <a:ext uri="{FF2B5EF4-FFF2-40B4-BE49-F238E27FC236}">
                    <a16:creationId xmlns:a16="http://schemas.microsoft.com/office/drawing/2014/main" id="{EE3BF7C4-2414-4F80-451D-8E232CF00C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89715D3-7E75-15B4-7BCB-32C157946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3" name="Picture 2">
            <a:extLst>
              <a:ext uri="{FF2B5EF4-FFF2-40B4-BE49-F238E27FC236}">
                <a16:creationId xmlns:a16="http://schemas.microsoft.com/office/drawing/2014/main" id="{E17E6C2D-0ADC-E132-0492-D4EAA8713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19267" y="3821527"/>
            <a:ext cx="5330533" cy="2643945"/>
          </a:xfrm>
          <a:prstGeom prst="rect">
            <a:avLst/>
          </a:prstGeom>
        </p:spPr>
      </p:pic>
      <p:sp>
        <p:nvSpPr>
          <p:cNvPr id="6" name="Rounded Rectangle 5">
            <a:extLst>
              <a:ext uri="{FF2B5EF4-FFF2-40B4-BE49-F238E27FC236}">
                <a16:creationId xmlns:a16="http://schemas.microsoft.com/office/drawing/2014/main" id="{2191ABCD-3848-9BD9-BBA4-A808BCC49008}"/>
              </a:ext>
            </a:extLst>
          </p:cNvPr>
          <p:cNvSpPr/>
          <p:nvPr/>
        </p:nvSpPr>
        <p:spPr>
          <a:xfrm>
            <a:off x="4479582" y="911489"/>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7" name="TextBox 3">
            <a:extLst>
              <a:ext uri="{FF2B5EF4-FFF2-40B4-BE49-F238E27FC236}">
                <a16:creationId xmlns:a16="http://schemas.microsoft.com/office/drawing/2014/main" id="{D5E5888D-C703-D00D-9E7B-E943771911ED}"/>
              </a:ext>
            </a:extLst>
          </p:cNvPr>
          <p:cNvSpPr txBox="1"/>
          <p:nvPr/>
        </p:nvSpPr>
        <p:spPr>
          <a:xfrm>
            <a:off x="5410200" y="1080000"/>
            <a:ext cx="7467600"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9" name="Picture 8" descr="A blue and black logo&#10;&#10;Description automatically generated">
            <a:extLst>
              <a:ext uri="{FF2B5EF4-FFF2-40B4-BE49-F238E27FC236}">
                <a16:creationId xmlns:a16="http://schemas.microsoft.com/office/drawing/2014/main" id="{638A23D5-6527-BFEB-6173-09766E68E789}"/>
              </a:ext>
            </a:extLst>
          </p:cNvPr>
          <p:cNvPicPr>
            <a:picLocks noChangeAspect="1"/>
          </p:cNvPicPr>
          <p:nvPr/>
        </p:nvPicPr>
        <p:blipFill>
          <a:blip r:embed="rId10" cstate="print">
            <a:extLst>
              <a:ext uri="{BEBA8EAE-BF5A-486C-A8C5-ECC9F3942E4B}">
                <a14:imgProps xmlns:a14="http://schemas.microsoft.com/office/drawing/2010/main">
                  <a14:imgLayer r:embed="rId11">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71374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TextBox 6"/>
          <p:cNvSpPr txBox="1"/>
          <p:nvPr/>
        </p:nvSpPr>
        <p:spPr>
          <a:xfrm>
            <a:off x="1550452" y="938182"/>
            <a:ext cx="5696806" cy="996363"/>
          </a:xfrm>
          <a:prstGeom prst="rect">
            <a:avLst/>
          </a:prstGeom>
        </p:spPr>
        <p:txBody>
          <a:bodyPr wrap="square" lIns="0" tIns="0" rIns="0" bIns="0" rtlCol="0" anchor="t">
            <a:spAutoFit/>
          </a:bodyPr>
          <a:lstStyle/>
          <a:p>
            <a:pPr>
              <a:lnSpc>
                <a:spcPts val="7807"/>
              </a:lnSpc>
              <a:spcBef>
                <a:spcPct val="0"/>
              </a:spcBef>
            </a:pPr>
            <a:r>
              <a:rPr lang="en-US" sz="6399" dirty="0">
                <a:solidFill>
                  <a:srgbClr val="404040"/>
                </a:solidFill>
                <a:latin typeface="Now Bold"/>
              </a:rPr>
              <a:t>OVERFITTING</a:t>
            </a:r>
          </a:p>
        </p:txBody>
      </p:sp>
      <p:sp>
        <p:nvSpPr>
          <p:cNvPr id="7" name="TextBox 7"/>
          <p:cNvSpPr txBox="1"/>
          <p:nvPr/>
        </p:nvSpPr>
        <p:spPr>
          <a:xfrm>
            <a:off x="1432846" y="6596158"/>
            <a:ext cx="8518707" cy="3424142"/>
          </a:xfrm>
          <a:prstGeom prst="rect">
            <a:avLst/>
          </a:prstGeom>
        </p:spPr>
        <p:txBody>
          <a:bodyPr wrap="square" lIns="0" tIns="0" rIns="0" bIns="0" rtlCol="0" anchor="t">
            <a:spAutoFit/>
          </a:bodyPr>
          <a:lstStyle/>
          <a:p>
            <a:pPr marL="802641" lvl="1"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When a model follows the data too closely we get an effect known as overfitting. </a:t>
            </a:r>
          </a:p>
          <a:p>
            <a:pPr marL="802641" lvl="1" indent="-457200">
              <a:lnSpc>
                <a:spcPts val="4480"/>
              </a:lnSpc>
              <a:buFont typeface="Arial" panose="020B0604020202020204" pitchFamily="34" charset="0"/>
              <a:buChar char="•"/>
            </a:pPr>
            <a:endParaRPr lang="en-US" sz="2600" dirty="0">
              <a:solidFill>
                <a:srgbClr val="404040"/>
              </a:solidFill>
              <a:latin typeface="Montserrat" panose="00000500000000000000" pitchFamily="2" charset="0"/>
            </a:endParaRPr>
          </a:p>
          <a:p>
            <a:pPr marL="802641" lvl="1" indent="-457200">
              <a:lnSpc>
                <a:spcPts val="4480"/>
              </a:lnSpc>
              <a:buFont typeface="Arial" panose="020B0604020202020204" pitchFamily="34" charset="0"/>
              <a:buChar char="•"/>
            </a:pPr>
            <a:r>
              <a:rPr lang="en-US" sz="2600" dirty="0">
                <a:solidFill>
                  <a:srgbClr val="404040"/>
                </a:solidFill>
                <a:latin typeface="Montserrat" panose="00000500000000000000" pitchFamily="2" charset="0"/>
              </a:rPr>
              <a:t>We avoid this by splitting the data into training and evaluation sets.</a:t>
            </a:r>
          </a:p>
          <a:p>
            <a:pPr>
              <a:lnSpc>
                <a:spcPts val="4480"/>
              </a:lnSpc>
            </a:pPr>
            <a:endParaRPr lang="en-US" sz="2600" dirty="0">
              <a:solidFill>
                <a:srgbClr val="404040"/>
              </a:solidFill>
              <a:latin typeface="Now"/>
            </a:endParaRPr>
          </a:p>
        </p:txBody>
      </p:sp>
      <p:pic>
        <p:nvPicPr>
          <p:cNvPr id="12" name="Picture 11" descr="A diagram of a graph&#10;&#10;Description automatically generated">
            <a:extLst>
              <a:ext uri="{FF2B5EF4-FFF2-40B4-BE49-F238E27FC236}">
                <a16:creationId xmlns:a16="http://schemas.microsoft.com/office/drawing/2014/main" id="{C8085FED-D338-8B32-5697-5E1D23BE6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911" y="2701403"/>
            <a:ext cx="8186576" cy="3356497"/>
          </a:xfrm>
          <a:prstGeom prst="rect">
            <a:avLst/>
          </a:prstGeom>
        </p:spPr>
      </p:pic>
      <p:sp>
        <p:nvSpPr>
          <p:cNvPr id="8" name="Rectangle: Rounded Corners 7">
            <a:extLst>
              <a:ext uri="{FF2B5EF4-FFF2-40B4-BE49-F238E27FC236}">
                <a16:creationId xmlns:a16="http://schemas.microsoft.com/office/drawing/2014/main" id="{835C704E-DF7B-0237-39B4-33032C20D988}"/>
              </a:ext>
            </a:extLst>
          </p:cNvPr>
          <p:cNvSpPr/>
          <p:nvPr/>
        </p:nvSpPr>
        <p:spPr>
          <a:xfrm>
            <a:off x="11734799" y="1234218"/>
            <a:ext cx="5163409" cy="1623282"/>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3200" dirty="0">
                <a:latin typeface="Montserrat" panose="00000500000000000000" pitchFamily="2" charset="0"/>
              </a:rPr>
              <a:t>              </a:t>
            </a:r>
            <a:r>
              <a:rPr lang="en-GB" sz="3200" dirty="0">
                <a:solidFill>
                  <a:schemeClr val="tx1">
                    <a:lumMod val="85000"/>
                    <a:lumOff val="15000"/>
                  </a:schemeClr>
                </a:solidFill>
                <a:latin typeface="Montserrat" panose="00000500000000000000" pitchFamily="2" charset="0"/>
              </a:rPr>
              <a:t>Data</a:t>
            </a:r>
          </a:p>
        </p:txBody>
      </p:sp>
      <p:cxnSp>
        <p:nvCxnSpPr>
          <p:cNvPr id="11" name="Straight Connector 10">
            <a:extLst>
              <a:ext uri="{FF2B5EF4-FFF2-40B4-BE49-F238E27FC236}">
                <a16:creationId xmlns:a16="http://schemas.microsoft.com/office/drawing/2014/main" id="{F748FCE5-225E-F130-FD29-55140A6583E3}"/>
              </a:ext>
            </a:extLst>
          </p:cNvPr>
          <p:cNvCxnSpPr>
            <a:cxnSpLocks/>
          </p:cNvCxnSpPr>
          <p:nvPr/>
        </p:nvCxnSpPr>
        <p:spPr>
          <a:xfrm>
            <a:off x="15316200" y="1234218"/>
            <a:ext cx="0" cy="1623282"/>
          </a:xfrm>
          <a:prstGeom prst="line">
            <a:avLst/>
          </a:prstGeom>
          <a:ln w="381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Arrow: Down 13">
            <a:extLst>
              <a:ext uri="{FF2B5EF4-FFF2-40B4-BE49-F238E27FC236}">
                <a16:creationId xmlns:a16="http://schemas.microsoft.com/office/drawing/2014/main" id="{39FA67E6-FB0E-ABBB-61C1-81A66128ABBC}"/>
              </a:ext>
            </a:extLst>
          </p:cNvPr>
          <p:cNvSpPr/>
          <p:nvPr/>
        </p:nvSpPr>
        <p:spPr>
          <a:xfrm>
            <a:off x="15849600" y="3086100"/>
            <a:ext cx="551608" cy="990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B2C4D662-011D-929B-7EEF-7ECB2AAE9F73}"/>
              </a:ext>
            </a:extLst>
          </p:cNvPr>
          <p:cNvSpPr/>
          <p:nvPr/>
        </p:nvSpPr>
        <p:spPr>
          <a:xfrm>
            <a:off x="13106400" y="3086100"/>
            <a:ext cx="551608" cy="990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22BB0766-1525-0765-446C-9A14D84F2B0A}"/>
              </a:ext>
            </a:extLst>
          </p:cNvPr>
          <p:cNvSpPr/>
          <p:nvPr/>
        </p:nvSpPr>
        <p:spPr>
          <a:xfrm>
            <a:off x="11734799" y="4305300"/>
            <a:ext cx="3352800" cy="12954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lumMod val="85000"/>
                    <a:lumOff val="15000"/>
                  </a:schemeClr>
                </a:solidFill>
                <a:latin typeface="Montserrat" panose="00000500000000000000" pitchFamily="2" charset="0"/>
              </a:rPr>
              <a:t>Train</a:t>
            </a:r>
          </a:p>
        </p:txBody>
      </p:sp>
      <p:sp>
        <p:nvSpPr>
          <p:cNvPr id="17" name="Rectangle: Rounded Corners 16">
            <a:extLst>
              <a:ext uri="{FF2B5EF4-FFF2-40B4-BE49-F238E27FC236}">
                <a16:creationId xmlns:a16="http://schemas.microsoft.com/office/drawing/2014/main" id="{C1F9C5E1-18AC-FDBF-F1EA-2658D5654B08}"/>
              </a:ext>
            </a:extLst>
          </p:cNvPr>
          <p:cNvSpPr/>
          <p:nvPr/>
        </p:nvSpPr>
        <p:spPr>
          <a:xfrm>
            <a:off x="15544801" y="4305300"/>
            <a:ext cx="1353408" cy="1295400"/>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lumMod val="85000"/>
                    <a:lumOff val="15000"/>
                  </a:schemeClr>
                </a:solidFill>
                <a:latin typeface="Montserrat" panose="00000500000000000000" pitchFamily="2" charset="0"/>
              </a:rPr>
              <a:t>Eval</a:t>
            </a:r>
          </a:p>
        </p:txBody>
      </p:sp>
      <p:sp>
        <p:nvSpPr>
          <p:cNvPr id="19" name="Flowchart: Connector 18">
            <a:extLst>
              <a:ext uri="{FF2B5EF4-FFF2-40B4-BE49-F238E27FC236}">
                <a16:creationId xmlns:a16="http://schemas.microsoft.com/office/drawing/2014/main" id="{33C3CF55-18F2-E241-3640-21480B88D70B}"/>
              </a:ext>
            </a:extLst>
          </p:cNvPr>
          <p:cNvSpPr/>
          <p:nvPr/>
        </p:nvSpPr>
        <p:spPr>
          <a:xfrm>
            <a:off x="13086599" y="6603919"/>
            <a:ext cx="3240000" cy="3240000"/>
          </a:xfrm>
          <a:prstGeom prst="flowChartConnector">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D11331A3-AC68-E555-81D6-6F1B651E99A6}"/>
              </a:ext>
            </a:extLst>
          </p:cNvPr>
          <p:cNvSpPr/>
          <p:nvPr/>
        </p:nvSpPr>
        <p:spPr>
          <a:xfrm>
            <a:off x="13785656" y="7284885"/>
            <a:ext cx="1800000" cy="1800000"/>
          </a:xfrm>
          <a:prstGeom prst="flowChartConnector">
            <a:avLst/>
          </a:prstGeom>
          <a:solidFill>
            <a:srgbClr val="F4F4F4"/>
          </a:solid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dirty="0"/>
          </a:p>
        </p:txBody>
      </p:sp>
      <p:cxnSp>
        <p:nvCxnSpPr>
          <p:cNvPr id="21" name="Straight Connector 20">
            <a:extLst>
              <a:ext uri="{FF2B5EF4-FFF2-40B4-BE49-F238E27FC236}">
                <a16:creationId xmlns:a16="http://schemas.microsoft.com/office/drawing/2014/main" id="{B1981960-E344-D82D-96C6-F7042E920F78}"/>
              </a:ext>
            </a:extLst>
          </p:cNvPr>
          <p:cNvCxnSpPr>
            <a:cxnSpLocks/>
            <a:stCxn id="19" idx="1"/>
            <a:endCxn id="18" idx="1"/>
          </p:cNvCxnSpPr>
          <p:nvPr/>
        </p:nvCxnSpPr>
        <p:spPr>
          <a:xfrm>
            <a:off x="13561086" y="7078406"/>
            <a:ext cx="488174" cy="47008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3B5E709E-153A-DE9C-AB9A-735A043B9640}"/>
              </a:ext>
            </a:extLst>
          </p:cNvPr>
          <p:cNvCxnSpPr>
            <a:cxnSpLocks/>
          </p:cNvCxnSpPr>
          <p:nvPr/>
        </p:nvCxnSpPr>
        <p:spPr>
          <a:xfrm flipH="1">
            <a:off x="15373431" y="7074240"/>
            <a:ext cx="502004" cy="50482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D33FC60D-BC33-2056-29B8-2C41A20186E3}"/>
              </a:ext>
            </a:extLst>
          </p:cNvPr>
          <p:cNvCxnSpPr>
            <a:cxnSpLocks/>
          </p:cNvCxnSpPr>
          <p:nvPr/>
        </p:nvCxnSpPr>
        <p:spPr>
          <a:xfrm flipV="1">
            <a:off x="13170264" y="8550662"/>
            <a:ext cx="675388" cy="2372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7FE32EC-CA68-BB08-F94C-198735A7F117}"/>
              </a:ext>
            </a:extLst>
          </p:cNvPr>
          <p:cNvCxnSpPr>
            <a:cxnSpLocks/>
          </p:cNvCxnSpPr>
          <p:nvPr/>
        </p:nvCxnSpPr>
        <p:spPr>
          <a:xfrm flipH="1" flipV="1">
            <a:off x="15468600" y="8582284"/>
            <a:ext cx="692421" cy="33525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BFD034A-A836-8B61-E4C7-8A08350AFBF4}"/>
              </a:ext>
            </a:extLst>
          </p:cNvPr>
          <p:cNvCxnSpPr>
            <a:cxnSpLocks/>
          </p:cNvCxnSpPr>
          <p:nvPr/>
        </p:nvCxnSpPr>
        <p:spPr>
          <a:xfrm flipH="1" flipV="1">
            <a:off x="14706599" y="9105900"/>
            <a:ext cx="1" cy="713931"/>
          </a:xfrm>
          <a:prstGeom prst="line">
            <a:avLst/>
          </a:prstGeom>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489F3F46-1F4A-3D5C-4A3D-86F17022F08C}"/>
              </a:ext>
            </a:extLst>
          </p:cNvPr>
          <p:cNvSpPr txBox="1"/>
          <p:nvPr/>
        </p:nvSpPr>
        <p:spPr>
          <a:xfrm>
            <a:off x="10637078" y="7685310"/>
            <a:ext cx="2463053" cy="954107"/>
          </a:xfrm>
          <a:prstGeom prst="rect">
            <a:avLst/>
          </a:prstGeom>
          <a:noFill/>
        </p:spPr>
        <p:txBody>
          <a:bodyPr wrap="square" rtlCol="0">
            <a:spAutoFit/>
          </a:bodyPr>
          <a:lstStyle/>
          <a:p>
            <a:r>
              <a:rPr lang="en-GB" sz="2800" dirty="0">
                <a:solidFill>
                  <a:schemeClr val="tx1">
                    <a:lumMod val="75000"/>
                    <a:lumOff val="25000"/>
                  </a:schemeClr>
                </a:solidFill>
                <a:latin typeface="Montserrat" panose="00000500000000000000" pitchFamily="2" charset="0"/>
              </a:rPr>
              <a:t>Cross Validation</a:t>
            </a:r>
          </a:p>
        </p:txBody>
      </p:sp>
      <p:sp>
        <p:nvSpPr>
          <p:cNvPr id="32" name="Arrow: Down 31">
            <a:extLst>
              <a:ext uri="{FF2B5EF4-FFF2-40B4-BE49-F238E27FC236}">
                <a16:creationId xmlns:a16="http://schemas.microsoft.com/office/drawing/2014/main" id="{5F232ED9-A2B2-2A20-2145-D2C55A9C9ADE}"/>
              </a:ext>
            </a:extLst>
          </p:cNvPr>
          <p:cNvSpPr/>
          <p:nvPr/>
        </p:nvSpPr>
        <p:spPr>
          <a:xfrm>
            <a:off x="14399851" y="5952577"/>
            <a:ext cx="571609" cy="54601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DFB2D039-5FB5-19D4-53AA-B31291A87A77}"/>
              </a:ext>
            </a:extLst>
          </p:cNvPr>
          <p:cNvSpPr/>
          <p:nvPr/>
        </p:nvSpPr>
        <p:spPr>
          <a:xfrm rot="4857375">
            <a:off x="16468454" y="7624460"/>
            <a:ext cx="571609" cy="54601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Down 33">
            <a:extLst>
              <a:ext uri="{FF2B5EF4-FFF2-40B4-BE49-F238E27FC236}">
                <a16:creationId xmlns:a16="http://schemas.microsoft.com/office/drawing/2014/main" id="{A791CB4A-77A6-6457-C1AD-F2C2A8F3BE35}"/>
              </a:ext>
            </a:extLst>
          </p:cNvPr>
          <p:cNvSpPr/>
          <p:nvPr/>
        </p:nvSpPr>
        <p:spPr>
          <a:xfrm rot="7880178">
            <a:off x="15721647" y="9549917"/>
            <a:ext cx="571609" cy="54601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Block Arc 36">
            <a:extLst>
              <a:ext uri="{FF2B5EF4-FFF2-40B4-BE49-F238E27FC236}">
                <a16:creationId xmlns:a16="http://schemas.microsoft.com/office/drawing/2014/main" id="{F7DD0C7A-2AE4-3154-3EA9-40A27944555D}"/>
              </a:ext>
            </a:extLst>
          </p:cNvPr>
          <p:cNvSpPr/>
          <p:nvPr/>
        </p:nvSpPr>
        <p:spPr>
          <a:xfrm rot="18620056">
            <a:off x="13942222" y="6245987"/>
            <a:ext cx="1545547" cy="1770462"/>
          </a:xfrm>
          <a:custGeom>
            <a:avLst/>
            <a:gdLst>
              <a:gd name="connsiteX0" fmla="*/ 386766 w 2269726"/>
              <a:gd name="connsiteY0" fmla="*/ 286359 h 2309082"/>
              <a:gd name="connsiteX1" fmla="*/ 1562349 w 2269726"/>
              <a:gd name="connsiteY1" fmla="*/ 85042 h 2309082"/>
              <a:gd name="connsiteX2" fmla="*/ 2264350 w 2269726"/>
              <a:gd name="connsiteY2" fmla="*/ 1042295 h 2309082"/>
              <a:gd name="connsiteX3" fmla="*/ 1762720 w 2269726"/>
              <a:gd name="connsiteY3" fmla="*/ 2116295 h 2309082"/>
              <a:gd name="connsiteX4" fmla="*/ 1411389 w 2269726"/>
              <a:gd name="connsiteY4" fmla="*/ 1578125 h 2309082"/>
              <a:gd name="connsiteX5" fmla="*/ 1624934 w 2269726"/>
              <a:gd name="connsiteY5" fmla="*/ 1105838 h 2309082"/>
              <a:gd name="connsiteX6" fmla="*/ 1323829 w 2269726"/>
              <a:gd name="connsiteY6" fmla="*/ 681777 h 2309082"/>
              <a:gd name="connsiteX7" fmla="*/ 806314 w 2269726"/>
              <a:gd name="connsiteY7" fmla="*/ 773254 h 2309082"/>
              <a:gd name="connsiteX8" fmla="*/ 386766 w 2269726"/>
              <a:gd name="connsiteY8" fmla="*/ 286359 h 2309082"/>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71033 w 1534460"/>
              <a:gd name="connsiteY7" fmla="*/ 925862 h 2268903"/>
              <a:gd name="connsiteX8" fmla="*/ 0 w 1534460"/>
              <a:gd name="connsiteY8" fmla="*/ 143046 h 2268903"/>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65277 w 1534460"/>
              <a:gd name="connsiteY7" fmla="*/ 830786 h 2268903"/>
              <a:gd name="connsiteX8" fmla="*/ 0 w 1534460"/>
              <a:gd name="connsiteY8" fmla="*/ 143046 h 2268903"/>
              <a:gd name="connsiteX0" fmla="*/ 61683 w 1506988"/>
              <a:gd name="connsiteY0" fmla="*/ 125950 h 2327508"/>
              <a:gd name="connsiteX1" fmla="*/ 799596 w 1506988"/>
              <a:gd name="connsiteY1" fmla="*/ 296255 h 2327508"/>
              <a:gd name="connsiteX2" fmla="*/ 1501597 w 1506988"/>
              <a:gd name="connsiteY2" fmla="*/ 1253508 h 2327508"/>
              <a:gd name="connsiteX3" fmla="*/ 999967 w 1506988"/>
              <a:gd name="connsiteY3" fmla="*/ 2327508 h 2327508"/>
              <a:gd name="connsiteX4" fmla="*/ 648636 w 1506988"/>
              <a:gd name="connsiteY4" fmla="*/ 1789338 h 2327508"/>
              <a:gd name="connsiteX5" fmla="*/ 862181 w 1506988"/>
              <a:gd name="connsiteY5" fmla="*/ 1317051 h 2327508"/>
              <a:gd name="connsiteX6" fmla="*/ 561076 w 1506988"/>
              <a:gd name="connsiteY6" fmla="*/ 892990 h 2327508"/>
              <a:gd name="connsiteX7" fmla="*/ 37805 w 1506988"/>
              <a:gd name="connsiteY7" fmla="*/ 889391 h 2327508"/>
              <a:gd name="connsiteX8" fmla="*/ 61683 w 1506988"/>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586953 w 1445305"/>
              <a:gd name="connsiteY4" fmla="*/ 1789338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852737 w 1445305"/>
              <a:gd name="connsiteY4" fmla="*/ 1675249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626451"/>
              <a:gd name="connsiteY0" fmla="*/ 125950 h 1787818"/>
              <a:gd name="connsiteX1" fmla="*/ 737913 w 1626451"/>
              <a:gd name="connsiteY1" fmla="*/ 296255 h 1787818"/>
              <a:gd name="connsiteX2" fmla="*/ 1439914 w 1626451"/>
              <a:gd name="connsiteY2" fmla="*/ 1253508 h 1787818"/>
              <a:gd name="connsiteX3" fmla="*/ 1442473 w 1626451"/>
              <a:gd name="connsiteY3" fmla="*/ 1787818 h 1787818"/>
              <a:gd name="connsiteX4" fmla="*/ 852737 w 1626451"/>
              <a:gd name="connsiteY4" fmla="*/ 1675249 h 1787818"/>
              <a:gd name="connsiteX5" fmla="*/ 800498 w 1626451"/>
              <a:gd name="connsiteY5" fmla="*/ 1317051 h 1787818"/>
              <a:gd name="connsiteX6" fmla="*/ 499393 w 1626451"/>
              <a:gd name="connsiteY6" fmla="*/ 892990 h 1787818"/>
              <a:gd name="connsiteX7" fmla="*/ 63288 w 1626451"/>
              <a:gd name="connsiteY7" fmla="*/ 745637 h 1787818"/>
              <a:gd name="connsiteX8" fmla="*/ 0 w 1626451"/>
              <a:gd name="connsiteY8" fmla="*/ 125950 h 1787818"/>
              <a:gd name="connsiteX0" fmla="*/ 0 w 1567514"/>
              <a:gd name="connsiteY0" fmla="*/ 125950 h 1787818"/>
              <a:gd name="connsiteX1" fmla="*/ 737913 w 1567514"/>
              <a:gd name="connsiteY1" fmla="*/ 296255 h 1787818"/>
              <a:gd name="connsiteX2" fmla="*/ 1439914 w 1567514"/>
              <a:gd name="connsiteY2" fmla="*/ 1253508 h 1787818"/>
              <a:gd name="connsiteX3" fmla="*/ 1442473 w 1567514"/>
              <a:gd name="connsiteY3" fmla="*/ 1787818 h 1787818"/>
              <a:gd name="connsiteX4" fmla="*/ 852737 w 1567514"/>
              <a:gd name="connsiteY4" fmla="*/ 1675249 h 1787818"/>
              <a:gd name="connsiteX5" fmla="*/ 800498 w 1567514"/>
              <a:gd name="connsiteY5" fmla="*/ 1317051 h 1787818"/>
              <a:gd name="connsiteX6" fmla="*/ 499393 w 1567514"/>
              <a:gd name="connsiteY6" fmla="*/ 892990 h 1787818"/>
              <a:gd name="connsiteX7" fmla="*/ 63288 w 1567514"/>
              <a:gd name="connsiteY7" fmla="*/ 745637 h 1787818"/>
              <a:gd name="connsiteX8" fmla="*/ 0 w 1567514"/>
              <a:gd name="connsiteY8" fmla="*/ 125950 h 1787818"/>
              <a:gd name="connsiteX0" fmla="*/ 0 w 1556437"/>
              <a:gd name="connsiteY0" fmla="*/ 112524 h 1774392"/>
              <a:gd name="connsiteX1" fmla="*/ 959047 w 1556437"/>
              <a:gd name="connsiteY1" fmla="*/ 346136 h 1774392"/>
              <a:gd name="connsiteX2" fmla="*/ 1439914 w 1556437"/>
              <a:gd name="connsiteY2" fmla="*/ 1240082 h 1774392"/>
              <a:gd name="connsiteX3" fmla="*/ 1442473 w 1556437"/>
              <a:gd name="connsiteY3" fmla="*/ 1774392 h 1774392"/>
              <a:gd name="connsiteX4" fmla="*/ 852737 w 1556437"/>
              <a:gd name="connsiteY4" fmla="*/ 1661823 h 1774392"/>
              <a:gd name="connsiteX5" fmla="*/ 800498 w 1556437"/>
              <a:gd name="connsiteY5" fmla="*/ 1303625 h 1774392"/>
              <a:gd name="connsiteX6" fmla="*/ 499393 w 1556437"/>
              <a:gd name="connsiteY6" fmla="*/ 879564 h 1774392"/>
              <a:gd name="connsiteX7" fmla="*/ 63288 w 1556437"/>
              <a:gd name="connsiteY7" fmla="*/ 732211 h 1774392"/>
              <a:gd name="connsiteX8" fmla="*/ 0 w 1556437"/>
              <a:gd name="connsiteY8" fmla="*/ 112524 h 1774392"/>
              <a:gd name="connsiteX0" fmla="*/ 0 w 1572924"/>
              <a:gd name="connsiteY0" fmla="*/ 108478 h 1770346"/>
              <a:gd name="connsiteX1" fmla="*/ 959047 w 1572924"/>
              <a:gd name="connsiteY1" fmla="*/ 342090 h 1770346"/>
              <a:gd name="connsiteX2" fmla="*/ 1482120 w 1572924"/>
              <a:gd name="connsiteY2" fmla="*/ 1088614 h 1770346"/>
              <a:gd name="connsiteX3" fmla="*/ 1442473 w 1572924"/>
              <a:gd name="connsiteY3" fmla="*/ 1770346 h 1770346"/>
              <a:gd name="connsiteX4" fmla="*/ 852737 w 1572924"/>
              <a:gd name="connsiteY4" fmla="*/ 1657777 h 1770346"/>
              <a:gd name="connsiteX5" fmla="*/ 800498 w 1572924"/>
              <a:gd name="connsiteY5" fmla="*/ 1299579 h 1770346"/>
              <a:gd name="connsiteX6" fmla="*/ 499393 w 1572924"/>
              <a:gd name="connsiteY6" fmla="*/ 875518 h 1770346"/>
              <a:gd name="connsiteX7" fmla="*/ 63288 w 1572924"/>
              <a:gd name="connsiteY7" fmla="*/ 728165 h 1770346"/>
              <a:gd name="connsiteX8" fmla="*/ 0 w 1572924"/>
              <a:gd name="connsiteY8" fmla="*/ 108478 h 1770346"/>
              <a:gd name="connsiteX0" fmla="*/ 0 w 1572924"/>
              <a:gd name="connsiteY0" fmla="*/ 77400 h 1739268"/>
              <a:gd name="connsiteX1" fmla="*/ 959047 w 1572924"/>
              <a:gd name="connsiteY1" fmla="*/ 311012 h 1739268"/>
              <a:gd name="connsiteX2" fmla="*/ 1482120 w 1572924"/>
              <a:gd name="connsiteY2" fmla="*/ 1057536 h 1739268"/>
              <a:gd name="connsiteX3" fmla="*/ 1442473 w 1572924"/>
              <a:gd name="connsiteY3" fmla="*/ 1739268 h 1739268"/>
              <a:gd name="connsiteX4" fmla="*/ 852737 w 1572924"/>
              <a:gd name="connsiteY4" fmla="*/ 1626699 h 1739268"/>
              <a:gd name="connsiteX5" fmla="*/ 800498 w 1572924"/>
              <a:gd name="connsiteY5" fmla="*/ 1268501 h 1739268"/>
              <a:gd name="connsiteX6" fmla="*/ 499393 w 1572924"/>
              <a:gd name="connsiteY6" fmla="*/ 844440 h 1739268"/>
              <a:gd name="connsiteX7" fmla="*/ 63288 w 1572924"/>
              <a:gd name="connsiteY7" fmla="*/ 697087 h 1739268"/>
              <a:gd name="connsiteX8" fmla="*/ 0 w 1572924"/>
              <a:gd name="connsiteY8" fmla="*/ 77400 h 1739268"/>
              <a:gd name="connsiteX0" fmla="*/ 29618 w 1551466"/>
              <a:gd name="connsiteY0" fmla="*/ 68619 h 1801752"/>
              <a:gd name="connsiteX1" fmla="*/ 937589 w 1551466"/>
              <a:gd name="connsiteY1" fmla="*/ 373496 h 1801752"/>
              <a:gd name="connsiteX2" fmla="*/ 1460662 w 1551466"/>
              <a:gd name="connsiteY2" fmla="*/ 1120020 h 1801752"/>
              <a:gd name="connsiteX3" fmla="*/ 1421015 w 1551466"/>
              <a:gd name="connsiteY3" fmla="*/ 1801752 h 1801752"/>
              <a:gd name="connsiteX4" fmla="*/ 831279 w 1551466"/>
              <a:gd name="connsiteY4" fmla="*/ 1689183 h 1801752"/>
              <a:gd name="connsiteX5" fmla="*/ 779040 w 1551466"/>
              <a:gd name="connsiteY5" fmla="*/ 1330985 h 1801752"/>
              <a:gd name="connsiteX6" fmla="*/ 477935 w 1551466"/>
              <a:gd name="connsiteY6" fmla="*/ 906924 h 1801752"/>
              <a:gd name="connsiteX7" fmla="*/ 41830 w 1551466"/>
              <a:gd name="connsiteY7" fmla="*/ 759571 h 1801752"/>
              <a:gd name="connsiteX8" fmla="*/ 29618 w 1551466"/>
              <a:gd name="connsiteY8" fmla="*/ 68619 h 1801752"/>
              <a:gd name="connsiteX0" fmla="*/ 29618 w 1551466"/>
              <a:gd name="connsiteY0" fmla="*/ 8122 h 1741255"/>
              <a:gd name="connsiteX1" fmla="*/ 937589 w 1551466"/>
              <a:gd name="connsiteY1" fmla="*/ 312999 h 1741255"/>
              <a:gd name="connsiteX2" fmla="*/ 1460662 w 1551466"/>
              <a:gd name="connsiteY2" fmla="*/ 1059523 h 1741255"/>
              <a:gd name="connsiteX3" fmla="*/ 1421015 w 1551466"/>
              <a:gd name="connsiteY3" fmla="*/ 1741255 h 1741255"/>
              <a:gd name="connsiteX4" fmla="*/ 831279 w 1551466"/>
              <a:gd name="connsiteY4" fmla="*/ 1628686 h 1741255"/>
              <a:gd name="connsiteX5" fmla="*/ 779040 w 1551466"/>
              <a:gd name="connsiteY5" fmla="*/ 1270488 h 1741255"/>
              <a:gd name="connsiteX6" fmla="*/ 477935 w 1551466"/>
              <a:gd name="connsiteY6" fmla="*/ 846427 h 1741255"/>
              <a:gd name="connsiteX7" fmla="*/ 41830 w 1551466"/>
              <a:gd name="connsiteY7" fmla="*/ 699074 h 1741255"/>
              <a:gd name="connsiteX8" fmla="*/ 29618 w 1551466"/>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43093 w 1563280"/>
              <a:gd name="connsiteY4" fmla="*/ 1628686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618579"/>
              <a:gd name="connsiteY0" fmla="*/ 8122 h 1770462"/>
              <a:gd name="connsiteX1" fmla="*/ 949403 w 1618579"/>
              <a:gd name="connsiteY1" fmla="*/ 312999 h 1770462"/>
              <a:gd name="connsiteX2" fmla="*/ 1472476 w 1618579"/>
              <a:gd name="connsiteY2" fmla="*/ 1059523 h 1770462"/>
              <a:gd name="connsiteX3" fmla="*/ 1513423 w 1618579"/>
              <a:gd name="connsiteY3" fmla="*/ 1770462 h 1770462"/>
              <a:gd name="connsiteX4" fmla="*/ 823213 w 1618579"/>
              <a:gd name="connsiteY4" fmla="*/ 1687411 h 1770462"/>
              <a:gd name="connsiteX5" fmla="*/ 790854 w 1618579"/>
              <a:gd name="connsiteY5" fmla="*/ 1270488 h 1770462"/>
              <a:gd name="connsiteX6" fmla="*/ 489749 w 1618579"/>
              <a:gd name="connsiteY6" fmla="*/ 846427 h 1770462"/>
              <a:gd name="connsiteX7" fmla="*/ 53644 w 1618579"/>
              <a:gd name="connsiteY7" fmla="*/ 699074 h 1770462"/>
              <a:gd name="connsiteX8" fmla="*/ 41432 w 1618579"/>
              <a:gd name="connsiteY8" fmla="*/ 8122 h 1770462"/>
              <a:gd name="connsiteX0" fmla="*/ 41432 w 1531671"/>
              <a:gd name="connsiteY0" fmla="*/ 8122 h 1770462"/>
              <a:gd name="connsiteX1" fmla="*/ 949403 w 1531671"/>
              <a:gd name="connsiteY1" fmla="*/ 312999 h 1770462"/>
              <a:gd name="connsiteX2" fmla="*/ 1472476 w 1531671"/>
              <a:gd name="connsiteY2" fmla="*/ 1059523 h 1770462"/>
              <a:gd name="connsiteX3" fmla="*/ 1513423 w 1531671"/>
              <a:gd name="connsiteY3" fmla="*/ 1770462 h 1770462"/>
              <a:gd name="connsiteX4" fmla="*/ 823213 w 1531671"/>
              <a:gd name="connsiteY4" fmla="*/ 1687411 h 1770462"/>
              <a:gd name="connsiteX5" fmla="*/ 790854 w 1531671"/>
              <a:gd name="connsiteY5" fmla="*/ 1270488 h 1770462"/>
              <a:gd name="connsiteX6" fmla="*/ 489749 w 1531671"/>
              <a:gd name="connsiteY6" fmla="*/ 846427 h 1770462"/>
              <a:gd name="connsiteX7" fmla="*/ 53644 w 1531671"/>
              <a:gd name="connsiteY7" fmla="*/ 699074 h 1770462"/>
              <a:gd name="connsiteX8" fmla="*/ 41432 w 1531671"/>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5547" h="1770462">
                <a:moveTo>
                  <a:pt x="55308" y="8122"/>
                </a:moveTo>
                <a:cubicBezTo>
                  <a:pt x="260586" y="-40492"/>
                  <a:pt x="724772" y="137766"/>
                  <a:pt x="963279" y="312999"/>
                </a:cubicBezTo>
                <a:cubicBezTo>
                  <a:pt x="1201786" y="488233"/>
                  <a:pt x="1392349" y="816612"/>
                  <a:pt x="1486352" y="1059523"/>
                </a:cubicBezTo>
                <a:cubicBezTo>
                  <a:pt x="1580355" y="1302434"/>
                  <a:pt x="1536536" y="1544267"/>
                  <a:pt x="1527299" y="1770462"/>
                </a:cubicBezTo>
                <a:lnTo>
                  <a:pt x="837089" y="1687411"/>
                </a:lnTo>
                <a:cubicBezTo>
                  <a:pt x="890293" y="1551930"/>
                  <a:pt x="860307" y="1410652"/>
                  <a:pt x="804730" y="1270488"/>
                </a:cubicBezTo>
                <a:cubicBezTo>
                  <a:pt x="749153" y="1130324"/>
                  <a:pt x="671632" y="919056"/>
                  <a:pt x="503625" y="846427"/>
                </a:cubicBezTo>
                <a:cubicBezTo>
                  <a:pt x="328573" y="770752"/>
                  <a:pt x="181960" y="630192"/>
                  <a:pt x="50421" y="643618"/>
                </a:cubicBezTo>
                <a:cubicBezTo>
                  <a:pt x="-89428" y="481320"/>
                  <a:pt x="112119" y="171187"/>
                  <a:pt x="55308" y="8122"/>
                </a:cubicBezTo>
                <a:close/>
              </a:path>
            </a:pathLst>
          </a:cu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40">
            <a:extLst>
              <a:ext uri="{FF2B5EF4-FFF2-40B4-BE49-F238E27FC236}">
                <a16:creationId xmlns:a16="http://schemas.microsoft.com/office/drawing/2014/main" id="{866A6E1F-8E4C-CB98-4AE2-E15255E997E1}"/>
              </a:ext>
            </a:extLst>
          </p:cNvPr>
          <p:cNvSpPr txBox="1"/>
          <p:nvPr/>
        </p:nvSpPr>
        <p:spPr>
          <a:xfrm>
            <a:off x="14049260" y="6742250"/>
            <a:ext cx="1419340" cy="461665"/>
          </a:xfrm>
          <a:prstGeom prst="rect">
            <a:avLst/>
          </a:prstGeom>
          <a:noFill/>
        </p:spPr>
        <p:txBody>
          <a:bodyPr wrap="square" rtlCol="0">
            <a:spAutoFit/>
          </a:bodyPr>
          <a:lstStyle/>
          <a:p>
            <a:pPr algn="ctr"/>
            <a:r>
              <a:rPr lang="en-US" sz="2400" dirty="0">
                <a:solidFill>
                  <a:schemeClr val="tx1">
                    <a:lumMod val="85000"/>
                    <a:lumOff val="15000"/>
                  </a:schemeClr>
                </a:solidFill>
              </a:rPr>
              <a:t>Eval</a:t>
            </a:r>
            <a:endParaRPr lang="en-GB" sz="2400" dirty="0">
              <a:solidFill>
                <a:schemeClr val="tx1">
                  <a:lumMod val="85000"/>
                  <a:lumOff val="15000"/>
                </a:schemeClr>
              </a:solidFill>
            </a:endParaRPr>
          </a:p>
        </p:txBody>
      </p:sp>
      <p:sp>
        <p:nvSpPr>
          <p:cNvPr id="42" name="Block Arc 36">
            <a:extLst>
              <a:ext uri="{FF2B5EF4-FFF2-40B4-BE49-F238E27FC236}">
                <a16:creationId xmlns:a16="http://schemas.microsoft.com/office/drawing/2014/main" id="{33725E9A-EB02-F41D-B146-74AF3B20149E}"/>
              </a:ext>
            </a:extLst>
          </p:cNvPr>
          <p:cNvSpPr/>
          <p:nvPr/>
        </p:nvSpPr>
        <p:spPr>
          <a:xfrm rot="931880">
            <a:off x="15206505" y="7126067"/>
            <a:ext cx="1208710" cy="1683253"/>
          </a:xfrm>
          <a:custGeom>
            <a:avLst/>
            <a:gdLst>
              <a:gd name="connsiteX0" fmla="*/ 386766 w 2269726"/>
              <a:gd name="connsiteY0" fmla="*/ 286359 h 2309082"/>
              <a:gd name="connsiteX1" fmla="*/ 1562349 w 2269726"/>
              <a:gd name="connsiteY1" fmla="*/ 85042 h 2309082"/>
              <a:gd name="connsiteX2" fmla="*/ 2264350 w 2269726"/>
              <a:gd name="connsiteY2" fmla="*/ 1042295 h 2309082"/>
              <a:gd name="connsiteX3" fmla="*/ 1762720 w 2269726"/>
              <a:gd name="connsiteY3" fmla="*/ 2116295 h 2309082"/>
              <a:gd name="connsiteX4" fmla="*/ 1411389 w 2269726"/>
              <a:gd name="connsiteY4" fmla="*/ 1578125 h 2309082"/>
              <a:gd name="connsiteX5" fmla="*/ 1624934 w 2269726"/>
              <a:gd name="connsiteY5" fmla="*/ 1105838 h 2309082"/>
              <a:gd name="connsiteX6" fmla="*/ 1323829 w 2269726"/>
              <a:gd name="connsiteY6" fmla="*/ 681777 h 2309082"/>
              <a:gd name="connsiteX7" fmla="*/ 806314 w 2269726"/>
              <a:gd name="connsiteY7" fmla="*/ 773254 h 2309082"/>
              <a:gd name="connsiteX8" fmla="*/ 386766 w 2269726"/>
              <a:gd name="connsiteY8" fmla="*/ 286359 h 2309082"/>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71033 w 1534460"/>
              <a:gd name="connsiteY7" fmla="*/ 925862 h 2268903"/>
              <a:gd name="connsiteX8" fmla="*/ 0 w 1534460"/>
              <a:gd name="connsiteY8" fmla="*/ 143046 h 2268903"/>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65277 w 1534460"/>
              <a:gd name="connsiteY7" fmla="*/ 830786 h 2268903"/>
              <a:gd name="connsiteX8" fmla="*/ 0 w 1534460"/>
              <a:gd name="connsiteY8" fmla="*/ 143046 h 2268903"/>
              <a:gd name="connsiteX0" fmla="*/ 61683 w 1506988"/>
              <a:gd name="connsiteY0" fmla="*/ 125950 h 2327508"/>
              <a:gd name="connsiteX1" fmla="*/ 799596 w 1506988"/>
              <a:gd name="connsiteY1" fmla="*/ 296255 h 2327508"/>
              <a:gd name="connsiteX2" fmla="*/ 1501597 w 1506988"/>
              <a:gd name="connsiteY2" fmla="*/ 1253508 h 2327508"/>
              <a:gd name="connsiteX3" fmla="*/ 999967 w 1506988"/>
              <a:gd name="connsiteY3" fmla="*/ 2327508 h 2327508"/>
              <a:gd name="connsiteX4" fmla="*/ 648636 w 1506988"/>
              <a:gd name="connsiteY4" fmla="*/ 1789338 h 2327508"/>
              <a:gd name="connsiteX5" fmla="*/ 862181 w 1506988"/>
              <a:gd name="connsiteY5" fmla="*/ 1317051 h 2327508"/>
              <a:gd name="connsiteX6" fmla="*/ 561076 w 1506988"/>
              <a:gd name="connsiteY6" fmla="*/ 892990 h 2327508"/>
              <a:gd name="connsiteX7" fmla="*/ 37805 w 1506988"/>
              <a:gd name="connsiteY7" fmla="*/ 889391 h 2327508"/>
              <a:gd name="connsiteX8" fmla="*/ 61683 w 1506988"/>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586953 w 1445305"/>
              <a:gd name="connsiteY4" fmla="*/ 1789338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852737 w 1445305"/>
              <a:gd name="connsiteY4" fmla="*/ 1675249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626451"/>
              <a:gd name="connsiteY0" fmla="*/ 125950 h 1787818"/>
              <a:gd name="connsiteX1" fmla="*/ 737913 w 1626451"/>
              <a:gd name="connsiteY1" fmla="*/ 296255 h 1787818"/>
              <a:gd name="connsiteX2" fmla="*/ 1439914 w 1626451"/>
              <a:gd name="connsiteY2" fmla="*/ 1253508 h 1787818"/>
              <a:gd name="connsiteX3" fmla="*/ 1442473 w 1626451"/>
              <a:gd name="connsiteY3" fmla="*/ 1787818 h 1787818"/>
              <a:gd name="connsiteX4" fmla="*/ 852737 w 1626451"/>
              <a:gd name="connsiteY4" fmla="*/ 1675249 h 1787818"/>
              <a:gd name="connsiteX5" fmla="*/ 800498 w 1626451"/>
              <a:gd name="connsiteY5" fmla="*/ 1317051 h 1787818"/>
              <a:gd name="connsiteX6" fmla="*/ 499393 w 1626451"/>
              <a:gd name="connsiteY6" fmla="*/ 892990 h 1787818"/>
              <a:gd name="connsiteX7" fmla="*/ 63288 w 1626451"/>
              <a:gd name="connsiteY7" fmla="*/ 745637 h 1787818"/>
              <a:gd name="connsiteX8" fmla="*/ 0 w 1626451"/>
              <a:gd name="connsiteY8" fmla="*/ 125950 h 1787818"/>
              <a:gd name="connsiteX0" fmla="*/ 0 w 1567514"/>
              <a:gd name="connsiteY0" fmla="*/ 125950 h 1787818"/>
              <a:gd name="connsiteX1" fmla="*/ 737913 w 1567514"/>
              <a:gd name="connsiteY1" fmla="*/ 296255 h 1787818"/>
              <a:gd name="connsiteX2" fmla="*/ 1439914 w 1567514"/>
              <a:gd name="connsiteY2" fmla="*/ 1253508 h 1787818"/>
              <a:gd name="connsiteX3" fmla="*/ 1442473 w 1567514"/>
              <a:gd name="connsiteY3" fmla="*/ 1787818 h 1787818"/>
              <a:gd name="connsiteX4" fmla="*/ 852737 w 1567514"/>
              <a:gd name="connsiteY4" fmla="*/ 1675249 h 1787818"/>
              <a:gd name="connsiteX5" fmla="*/ 800498 w 1567514"/>
              <a:gd name="connsiteY5" fmla="*/ 1317051 h 1787818"/>
              <a:gd name="connsiteX6" fmla="*/ 499393 w 1567514"/>
              <a:gd name="connsiteY6" fmla="*/ 892990 h 1787818"/>
              <a:gd name="connsiteX7" fmla="*/ 63288 w 1567514"/>
              <a:gd name="connsiteY7" fmla="*/ 745637 h 1787818"/>
              <a:gd name="connsiteX8" fmla="*/ 0 w 1567514"/>
              <a:gd name="connsiteY8" fmla="*/ 125950 h 1787818"/>
              <a:gd name="connsiteX0" fmla="*/ 0 w 1556437"/>
              <a:gd name="connsiteY0" fmla="*/ 112524 h 1774392"/>
              <a:gd name="connsiteX1" fmla="*/ 959047 w 1556437"/>
              <a:gd name="connsiteY1" fmla="*/ 346136 h 1774392"/>
              <a:gd name="connsiteX2" fmla="*/ 1439914 w 1556437"/>
              <a:gd name="connsiteY2" fmla="*/ 1240082 h 1774392"/>
              <a:gd name="connsiteX3" fmla="*/ 1442473 w 1556437"/>
              <a:gd name="connsiteY3" fmla="*/ 1774392 h 1774392"/>
              <a:gd name="connsiteX4" fmla="*/ 852737 w 1556437"/>
              <a:gd name="connsiteY4" fmla="*/ 1661823 h 1774392"/>
              <a:gd name="connsiteX5" fmla="*/ 800498 w 1556437"/>
              <a:gd name="connsiteY5" fmla="*/ 1303625 h 1774392"/>
              <a:gd name="connsiteX6" fmla="*/ 499393 w 1556437"/>
              <a:gd name="connsiteY6" fmla="*/ 879564 h 1774392"/>
              <a:gd name="connsiteX7" fmla="*/ 63288 w 1556437"/>
              <a:gd name="connsiteY7" fmla="*/ 732211 h 1774392"/>
              <a:gd name="connsiteX8" fmla="*/ 0 w 1556437"/>
              <a:gd name="connsiteY8" fmla="*/ 112524 h 1774392"/>
              <a:gd name="connsiteX0" fmla="*/ 0 w 1572924"/>
              <a:gd name="connsiteY0" fmla="*/ 108478 h 1770346"/>
              <a:gd name="connsiteX1" fmla="*/ 959047 w 1572924"/>
              <a:gd name="connsiteY1" fmla="*/ 342090 h 1770346"/>
              <a:gd name="connsiteX2" fmla="*/ 1482120 w 1572924"/>
              <a:gd name="connsiteY2" fmla="*/ 1088614 h 1770346"/>
              <a:gd name="connsiteX3" fmla="*/ 1442473 w 1572924"/>
              <a:gd name="connsiteY3" fmla="*/ 1770346 h 1770346"/>
              <a:gd name="connsiteX4" fmla="*/ 852737 w 1572924"/>
              <a:gd name="connsiteY4" fmla="*/ 1657777 h 1770346"/>
              <a:gd name="connsiteX5" fmla="*/ 800498 w 1572924"/>
              <a:gd name="connsiteY5" fmla="*/ 1299579 h 1770346"/>
              <a:gd name="connsiteX6" fmla="*/ 499393 w 1572924"/>
              <a:gd name="connsiteY6" fmla="*/ 875518 h 1770346"/>
              <a:gd name="connsiteX7" fmla="*/ 63288 w 1572924"/>
              <a:gd name="connsiteY7" fmla="*/ 728165 h 1770346"/>
              <a:gd name="connsiteX8" fmla="*/ 0 w 1572924"/>
              <a:gd name="connsiteY8" fmla="*/ 108478 h 1770346"/>
              <a:gd name="connsiteX0" fmla="*/ 0 w 1572924"/>
              <a:gd name="connsiteY0" fmla="*/ 77400 h 1739268"/>
              <a:gd name="connsiteX1" fmla="*/ 959047 w 1572924"/>
              <a:gd name="connsiteY1" fmla="*/ 311012 h 1739268"/>
              <a:gd name="connsiteX2" fmla="*/ 1482120 w 1572924"/>
              <a:gd name="connsiteY2" fmla="*/ 1057536 h 1739268"/>
              <a:gd name="connsiteX3" fmla="*/ 1442473 w 1572924"/>
              <a:gd name="connsiteY3" fmla="*/ 1739268 h 1739268"/>
              <a:gd name="connsiteX4" fmla="*/ 852737 w 1572924"/>
              <a:gd name="connsiteY4" fmla="*/ 1626699 h 1739268"/>
              <a:gd name="connsiteX5" fmla="*/ 800498 w 1572924"/>
              <a:gd name="connsiteY5" fmla="*/ 1268501 h 1739268"/>
              <a:gd name="connsiteX6" fmla="*/ 499393 w 1572924"/>
              <a:gd name="connsiteY6" fmla="*/ 844440 h 1739268"/>
              <a:gd name="connsiteX7" fmla="*/ 63288 w 1572924"/>
              <a:gd name="connsiteY7" fmla="*/ 697087 h 1739268"/>
              <a:gd name="connsiteX8" fmla="*/ 0 w 1572924"/>
              <a:gd name="connsiteY8" fmla="*/ 77400 h 1739268"/>
              <a:gd name="connsiteX0" fmla="*/ 29618 w 1551466"/>
              <a:gd name="connsiteY0" fmla="*/ 68619 h 1801752"/>
              <a:gd name="connsiteX1" fmla="*/ 937589 w 1551466"/>
              <a:gd name="connsiteY1" fmla="*/ 373496 h 1801752"/>
              <a:gd name="connsiteX2" fmla="*/ 1460662 w 1551466"/>
              <a:gd name="connsiteY2" fmla="*/ 1120020 h 1801752"/>
              <a:gd name="connsiteX3" fmla="*/ 1421015 w 1551466"/>
              <a:gd name="connsiteY3" fmla="*/ 1801752 h 1801752"/>
              <a:gd name="connsiteX4" fmla="*/ 831279 w 1551466"/>
              <a:gd name="connsiteY4" fmla="*/ 1689183 h 1801752"/>
              <a:gd name="connsiteX5" fmla="*/ 779040 w 1551466"/>
              <a:gd name="connsiteY5" fmla="*/ 1330985 h 1801752"/>
              <a:gd name="connsiteX6" fmla="*/ 477935 w 1551466"/>
              <a:gd name="connsiteY6" fmla="*/ 906924 h 1801752"/>
              <a:gd name="connsiteX7" fmla="*/ 41830 w 1551466"/>
              <a:gd name="connsiteY7" fmla="*/ 759571 h 1801752"/>
              <a:gd name="connsiteX8" fmla="*/ 29618 w 1551466"/>
              <a:gd name="connsiteY8" fmla="*/ 68619 h 1801752"/>
              <a:gd name="connsiteX0" fmla="*/ 29618 w 1551466"/>
              <a:gd name="connsiteY0" fmla="*/ 8122 h 1741255"/>
              <a:gd name="connsiteX1" fmla="*/ 937589 w 1551466"/>
              <a:gd name="connsiteY1" fmla="*/ 312999 h 1741255"/>
              <a:gd name="connsiteX2" fmla="*/ 1460662 w 1551466"/>
              <a:gd name="connsiteY2" fmla="*/ 1059523 h 1741255"/>
              <a:gd name="connsiteX3" fmla="*/ 1421015 w 1551466"/>
              <a:gd name="connsiteY3" fmla="*/ 1741255 h 1741255"/>
              <a:gd name="connsiteX4" fmla="*/ 831279 w 1551466"/>
              <a:gd name="connsiteY4" fmla="*/ 1628686 h 1741255"/>
              <a:gd name="connsiteX5" fmla="*/ 779040 w 1551466"/>
              <a:gd name="connsiteY5" fmla="*/ 1270488 h 1741255"/>
              <a:gd name="connsiteX6" fmla="*/ 477935 w 1551466"/>
              <a:gd name="connsiteY6" fmla="*/ 846427 h 1741255"/>
              <a:gd name="connsiteX7" fmla="*/ 41830 w 1551466"/>
              <a:gd name="connsiteY7" fmla="*/ 699074 h 1741255"/>
              <a:gd name="connsiteX8" fmla="*/ 29618 w 1551466"/>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43093 w 1563280"/>
              <a:gd name="connsiteY4" fmla="*/ 1628686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618579"/>
              <a:gd name="connsiteY0" fmla="*/ 8122 h 1770462"/>
              <a:gd name="connsiteX1" fmla="*/ 949403 w 1618579"/>
              <a:gd name="connsiteY1" fmla="*/ 312999 h 1770462"/>
              <a:gd name="connsiteX2" fmla="*/ 1472476 w 1618579"/>
              <a:gd name="connsiteY2" fmla="*/ 1059523 h 1770462"/>
              <a:gd name="connsiteX3" fmla="*/ 1513423 w 1618579"/>
              <a:gd name="connsiteY3" fmla="*/ 1770462 h 1770462"/>
              <a:gd name="connsiteX4" fmla="*/ 823213 w 1618579"/>
              <a:gd name="connsiteY4" fmla="*/ 1687411 h 1770462"/>
              <a:gd name="connsiteX5" fmla="*/ 790854 w 1618579"/>
              <a:gd name="connsiteY5" fmla="*/ 1270488 h 1770462"/>
              <a:gd name="connsiteX6" fmla="*/ 489749 w 1618579"/>
              <a:gd name="connsiteY6" fmla="*/ 846427 h 1770462"/>
              <a:gd name="connsiteX7" fmla="*/ 53644 w 1618579"/>
              <a:gd name="connsiteY7" fmla="*/ 699074 h 1770462"/>
              <a:gd name="connsiteX8" fmla="*/ 41432 w 1618579"/>
              <a:gd name="connsiteY8" fmla="*/ 8122 h 1770462"/>
              <a:gd name="connsiteX0" fmla="*/ 41432 w 1531671"/>
              <a:gd name="connsiteY0" fmla="*/ 8122 h 1770462"/>
              <a:gd name="connsiteX1" fmla="*/ 949403 w 1531671"/>
              <a:gd name="connsiteY1" fmla="*/ 312999 h 1770462"/>
              <a:gd name="connsiteX2" fmla="*/ 1472476 w 1531671"/>
              <a:gd name="connsiteY2" fmla="*/ 1059523 h 1770462"/>
              <a:gd name="connsiteX3" fmla="*/ 1513423 w 1531671"/>
              <a:gd name="connsiteY3" fmla="*/ 1770462 h 1770462"/>
              <a:gd name="connsiteX4" fmla="*/ 823213 w 1531671"/>
              <a:gd name="connsiteY4" fmla="*/ 1687411 h 1770462"/>
              <a:gd name="connsiteX5" fmla="*/ 790854 w 1531671"/>
              <a:gd name="connsiteY5" fmla="*/ 1270488 h 1770462"/>
              <a:gd name="connsiteX6" fmla="*/ 489749 w 1531671"/>
              <a:gd name="connsiteY6" fmla="*/ 846427 h 1770462"/>
              <a:gd name="connsiteX7" fmla="*/ 53644 w 1531671"/>
              <a:gd name="connsiteY7" fmla="*/ 699074 h 1770462"/>
              <a:gd name="connsiteX8" fmla="*/ 41432 w 1531671"/>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85762"/>
              <a:gd name="connsiteY0" fmla="*/ 8122 h 1834278"/>
              <a:gd name="connsiteX1" fmla="*/ 963279 w 1585762"/>
              <a:gd name="connsiteY1" fmla="*/ 312999 h 1834278"/>
              <a:gd name="connsiteX2" fmla="*/ 1486352 w 1585762"/>
              <a:gd name="connsiteY2" fmla="*/ 1059523 h 1834278"/>
              <a:gd name="connsiteX3" fmla="*/ 1582252 w 1585762"/>
              <a:gd name="connsiteY3" fmla="*/ 1834278 h 1834278"/>
              <a:gd name="connsiteX4" fmla="*/ 837089 w 1585762"/>
              <a:gd name="connsiteY4" fmla="*/ 1687411 h 1834278"/>
              <a:gd name="connsiteX5" fmla="*/ 804730 w 1585762"/>
              <a:gd name="connsiteY5" fmla="*/ 1270488 h 1834278"/>
              <a:gd name="connsiteX6" fmla="*/ 503625 w 1585762"/>
              <a:gd name="connsiteY6" fmla="*/ 846427 h 1834278"/>
              <a:gd name="connsiteX7" fmla="*/ 50421 w 1585762"/>
              <a:gd name="connsiteY7" fmla="*/ 643618 h 1834278"/>
              <a:gd name="connsiteX8" fmla="*/ 55308 w 1585762"/>
              <a:gd name="connsiteY8" fmla="*/ 8122 h 1834278"/>
              <a:gd name="connsiteX0" fmla="*/ 55308 w 1584969"/>
              <a:gd name="connsiteY0" fmla="*/ 9035 h 1835191"/>
              <a:gd name="connsiteX1" fmla="*/ 1012702 w 1584969"/>
              <a:gd name="connsiteY1" fmla="*/ 290873 h 1835191"/>
              <a:gd name="connsiteX2" fmla="*/ 1486352 w 1584969"/>
              <a:gd name="connsiteY2" fmla="*/ 1060436 h 1835191"/>
              <a:gd name="connsiteX3" fmla="*/ 1582252 w 1584969"/>
              <a:gd name="connsiteY3" fmla="*/ 1835191 h 1835191"/>
              <a:gd name="connsiteX4" fmla="*/ 837089 w 1584969"/>
              <a:gd name="connsiteY4" fmla="*/ 1688324 h 1835191"/>
              <a:gd name="connsiteX5" fmla="*/ 804730 w 1584969"/>
              <a:gd name="connsiteY5" fmla="*/ 1271401 h 1835191"/>
              <a:gd name="connsiteX6" fmla="*/ 503625 w 1584969"/>
              <a:gd name="connsiteY6" fmla="*/ 847340 h 1835191"/>
              <a:gd name="connsiteX7" fmla="*/ 50421 w 1584969"/>
              <a:gd name="connsiteY7" fmla="*/ 644531 h 1835191"/>
              <a:gd name="connsiteX8" fmla="*/ 55308 w 1584969"/>
              <a:gd name="connsiteY8" fmla="*/ 9035 h 1835191"/>
              <a:gd name="connsiteX0" fmla="*/ 732085 w 1549121"/>
              <a:gd name="connsiteY0" fmla="*/ 19343 h 1708587"/>
              <a:gd name="connsiteX1" fmla="*/ 976854 w 1549121"/>
              <a:gd name="connsiteY1" fmla="*/ 164269 h 1708587"/>
              <a:gd name="connsiteX2" fmla="*/ 1450504 w 1549121"/>
              <a:gd name="connsiteY2" fmla="*/ 933832 h 1708587"/>
              <a:gd name="connsiteX3" fmla="*/ 1546404 w 1549121"/>
              <a:gd name="connsiteY3" fmla="*/ 1708587 h 1708587"/>
              <a:gd name="connsiteX4" fmla="*/ 801241 w 1549121"/>
              <a:gd name="connsiteY4" fmla="*/ 1561720 h 1708587"/>
              <a:gd name="connsiteX5" fmla="*/ 768882 w 1549121"/>
              <a:gd name="connsiteY5" fmla="*/ 1144797 h 1708587"/>
              <a:gd name="connsiteX6" fmla="*/ 467777 w 1549121"/>
              <a:gd name="connsiteY6" fmla="*/ 720736 h 1708587"/>
              <a:gd name="connsiteX7" fmla="*/ 14573 w 1549121"/>
              <a:gd name="connsiteY7" fmla="*/ 517927 h 1708587"/>
              <a:gd name="connsiteX8" fmla="*/ 732085 w 1549121"/>
              <a:gd name="connsiteY8" fmla="*/ 19343 h 1708587"/>
              <a:gd name="connsiteX0" fmla="*/ 398834 w 1215870"/>
              <a:gd name="connsiteY0" fmla="*/ 19343 h 1708587"/>
              <a:gd name="connsiteX1" fmla="*/ 643603 w 1215870"/>
              <a:gd name="connsiteY1" fmla="*/ 164269 h 1708587"/>
              <a:gd name="connsiteX2" fmla="*/ 1117253 w 1215870"/>
              <a:gd name="connsiteY2" fmla="*/ 933832 h 1708587"/>
              <a:gd name="connsiteX3" fmla="*/ 1213153 w 1215870"/>
              <a:gd name="connsiteY3" fmla="*/ 1708587 h 1708587"/>
              <a:gd name="connsiteX4" fmla="*/ 467990 w 1215870"/>
              <a:gd name="connsiteY4" fmla="*/ 1561720 h 1708587"/>
              <a:gd name="connsiteX5" fmla="*/ 435631 w 1215870"/>
              <a:gd name="connsiteY5" fmla="*/ 1144797 h 1708587"/>
              <a:gd name="connsiteX6" fmla="*/ 134526 w 1215870"/>
              <a:gd name="connsiteY6" fmla="*/ 720736 h 1708587"/>
              <a:gd name="connsiteX7" fmla="*/ 22047 w 1215870"/>
              <a:gd name="connsiteY7" fmla="*/ 655846 h 1708587"/>
              <a:gd name="connsiteX8" fmla="*/ 398834 w 1215870"/>
              <a:gd name="connsiteY8" fmla="*/ 19343 h 1708587"/>
              <a:gd name="connsiteX0" fmla="*/ 398834 w 1215870"/>
              <a:gd name="connsiteY0" fmla="*/ 19343 h 1708587"/>
              <a:gd name="connsiteX1" fmla="*/ 643603 w 1215870"/>
              <a:gd name="connsiteY1" fmla="*/ 164269 h 1708587"/>
              <a:gd name="connsiteX2" fmla="*/ 1117253 w 1215870"/>
              <a:gd name="connsiteY2" fmla="*/ 933832 h 1708587"/>
              <a:gd name="connsiteX3" fmla="*/ 1213153 w 1215870"/>
              <a:gd name="connsiteY3" fmla="*/ 1708587 h 1708587"/>
              <a:gd name="connsiteX4" fmla="*/ 467990 w 1215870"/>
              <a:gd name="connsiteY4" fmla="*/ 1561720 h 1708587"/>
              <a:gd name="connsiteX5" fmla="*/ 435631 w 1215870"/>
              <a:gd name="connsiteY5" fmla="*/ 1144797 h 1708587"/>
              <a:gd name="connsiteX6" fmla="*/ 276582 w 1215870"/>
              <a:gd name="connsiteY6" fmla="*/ 830129 h 1708587"/>
              <a:gd name="connsiteX7" fmla="*/ 22047 w 1215870"/>
              <a:gd name="connsiteY7" fmla="*/ 655846 h 1708587"/>
              <a:gd name="connsiteX8" fmla="*/ 398834 w 1215870"/>
              <a:gd name="connsiteY8" fmla="*/ 19343 h 1708587"/>
              <a:gd name="connsiteX0" fmla="*/ 398834 w 1214220"/>
              <a:gd name="connsiteY0" fmla="*/ 5320 h 1694564"/>
              <a:gd name="connsiteX1" fmla="*/ 896047 w 1214220"/>
              <a:gd name="connsiteY1" fmla="*/ 405745 h 1694564"/>
              <a:gd name="connsiteX2" fmla="*/ 1117253 w 1214220"/>
              <a:gd name="connsiteY2" fmla="*/ 919809 h 1694564"/>
              <a:gd name="connsiteX3" fmla="*/ 1213153 w 1214220"/>
              <a:gd name="connsiteY3" fmla="*/ 1694564 h 1694564"/>
              <a:gd name="connsiteX4" fmla="*/ 467990 w 1214220"/>
              <a:gd name="connsiteY4" fmla="*/ 1547697 h 1694564"/>
              <a:gd name="connsiteX5" fmla="*/ 435631 w 1214220"/>
              <a:gd name="connsiteY5" fmla="*/ 1130774 h 1694564"/>
              <a:gd name="connsiteX6" fmla="*/ 276582 w 1214220"/>
              <a:gd name="connsiteY6" fmla="*/ 816106 h 1694564"/>
              <a:gd name="connsiteX7" fmla="*/ 22047 w 1214220"/>
              <a:gd name="connsiteY7" fmla="*/ 641823 h 1694564"/>
              <a:gd name="connsiteX8" fmla="*/ 398834 w 1214220"/>
              <a:gd name="connsiteY8" fmla="*/ 5320 h 1694564"/>
              <a:gd name="connsiteX0" fmla="*/ 459091 w 1212333"/>
              <a:gd name="connsiteY0" fmla="*/ 5400 h 1688653"/>
              <a:gd name="connsiteX1" fmla="*/ 894160 w 1212333"/>
              <a:gd name="connsiteY1" fmla="*/ 399834 h 1688653"/>
              <a:gd name="connsiteX2" fmla="*/ 1115366 w 1212333"/>
              <a:gd name="connsiteY2" fmla="*/ 913898 h 1688653"/>
              <a:gd name="connsiteX3" fmla="*/ 1211266 w 1212333"/>
              <a:gd name="connsiteY3" fmla="*/ 1688653 h 1688653"/>
              <a:gd name="connsiteX4" fmla="*/ 466103 w 1212333"/>
              <a:gd name="connsiteY4" fmla="*/ 1541786 h 1688653"/>
              <a:gd name="connsiteX5" fmla="*/ 433744 w 1212333"/>
              <a:gd name="connsiteY5" fmla="*/ 1124863 h 1688653"/>
              <a:gd name="connsiteX6" fmla="*/ 274695 w 1212333"/>
              <a:gd name="connsiteY6" fmla="*/ 810195 h 1688653"/>
              <a:gd name="connsiteX7" fmla="*/ 20160 w 1212333"/>
              <a:gd name="connsiteY7" fmla="*/ 635912 h 1688653"/>
              <a:gd name="connsiteX8" fmla="*/ 459091 w 1212333"/>
              <a:gd name="connsiteY8" fmla="*/ 5400 h 1688653"/>
              <a:gd name="connsiteX0" fmla="*/ 459091 w 1212333"/>
              <a:gd name="connsiteY0" fmla="*/ 0 h 1683253"/>
              <a:gd name="connsiteX1" fmla="*/ 894160 w 1212333"/>
              <a:gd name="connsiteY1" fmla="*/ 394434 h 1683253"/>
              <a:gd name="connsiteX2" fmla="*/ 1115366 w 1212333"/>
              <a:gd name="connsiteY2" fmla="*/ 908498 h 1683253"/>
              <a:gd name="connsiteX3" fmla="*/ 1211266 w 1212333"/>
              <a:gd name="connsiteY3" fmla="*/ 1683253 h 1683253"/>
              <a:gd name="connsiteX4" fmla="*/ 466103 w 1212333"/>
              <a:gd name="connsiteY4" fmla="*/ 1536386 h 1683253"/>
              <a:gd name="connsiteX5" fmla="*/ 433744 w 1212333"/>
              <a:gd name="connsiteY5" fmla="*/ 1119463 h 1683253"/>
              <a:gd name="connsiteX6" fmla="*/ 274695 w 1212333"/>
              <a:gd name="connsiteY6" fmla="*/ 804795 h 1683253"/>
              <a:gd name="connsiteX7" fmla="*/ 20160 w 1212333"/>
              <a:gd name="connsiteY7" fmla="*/ 630512 h 1683253"/>
              <a:gd name="connsiteX8" fmla="*/ 459091 w 1212333"/>
              <a:gd name="connsiteY8" fmla="*/ 0 h 1683253"/>
              <a:gd name="connsiteX0" fmla="*/ 460185 w 1213427"/>
              <a:gd name="connsiteY0" fmla="*/ 0 h 1683253"/>
              <a:gd name="connsiteX1" fmla="*/ 895254 w 1213427"/>
              <a:gd name="connsiteY1" fmla="*/ 394434 h 1683253"/>
              <a:gd name="connsiteX2" fmla="*/ 1116460 w 1213427"/>
              <a:gd name="connsiteY2" fmla="*/ 908498 h 1683253"/>
              <a:gd name="connsiteX3" fmla="*/ 1212360 w 1213427"/>
              <a:gd name="connsiteY3" fmla="*/ 1683253 h 1683253"/>
              <a:gd name="connsiteX4" fmla="*/ 467197 w 1213427"/>
              <a:gd name="connsiteY4" fmla="*/ 1536386 h 1683253"/>
              <a:gd name="connsiteX5" fmla="*/ 434838 w 1213427"/>
              <a:gd name="connsiteY5" fmla="*/ 1119463 h 1683253"/>
              <a:gd name="connsiteX6" fmla="*/ 275789 w 1213427"/>
              <a:gd name="connsiteY6" fmla="*/ 804795 h 1683253"/>
              <a:gd name="connsiteX7" fmla="*/ 21254 w 1213427"/>
              <a:gd name="connsiteY7" fmla="*/ 630512 h 1683253"/>
              <a:gd name="connsiteX8" fmla="*/ 460185 w 1213427"/>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8823 w 1206461"/>
              <a:gd name="connsiteY6" fmla="*/ 80479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8823 w 1206461"/>
              <a:gd name="connsiteY6" fmla="*/ 80479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3541 w 1206461"/>
              <a:gd name="connsiteY6" fmla="*/ 76904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3541 w 1206461"/>
              <a:gd name="connsiteY6" fmla="*/ 769045 h 1683253"/>
              <a:gd name="connsiteX7" fmla="*/ 21479 w 1206461"/>
              <a:gd name="connsiteY7" fmla="*/ 572687 h 1683253"/>
              <a:gd name="connsiteX8" fmla="*/ 453219 w 1206461"/>
              <a:gd name="connsiteY8" fmla="*/ 0 h 1683253"/>
              <a:gd name="connsiteX0" fmla="*/ 453219 w 1206461"/>
              <a:gd name="connsiteY0" fmla="*/ 0 h 1683253"/>
              <a:gd name="connsiteX1" fmla="*/ 888288 w 1206461"/>
              <a:gd name="connsiteY1" fmla="*/ 394434 h 1683253"/>
              <a:gd name="connsiteX2" fmla="*/ 1109494 w 1206461"/>
              <a:gd name="connsiteY2" fmla="*/ 908498 h 1683253"/>
              <a:gd name="connsiteX3" fmla="*/ 1205394 w 1206461"/>
              <a:gd name="connsiteY3" fmla="*/ 1683253 h 1683253"/>
              <a:gd name="connsiteX4" fmla="*/ 460231 w 1206461"/>
              <a:gd name="connsiteY4" fmla="*/ 1536386 h 1683253"/>
              <a:gd name="connsiteX5" fmla="*/ 427872 w 1206461"/>
              <a:gd name="connsiteY5" fmla="*/ 1119463 h 1683253"/>
              <a:gd name="connsiteX6" fmla="*/ 263541 w 1206461"/>
              <a:gd name="connsiteY6" fmla="*/ 769045 h 1683253"/>
              <a:gd name="connsiteX7" fmla="*/ 21479 w 1206461"/>
              <a:gd name="connsiteY7" fmla="*/ 572687 h 1683253"/>
              <a:gd name="connsiteX8" fmla="*/ 453219 w 1206461"/>
              <a:gd name="connsiteY8" fmla="*/ 0 h 1683253"/>
              <a:gd name="connsiteX0" fmla="*/ 453219 w 1208710"/>
              <a:gd name="connsiteY0" fmla="*/ 0 h 1683253"/>
              <a:gd name="connsiteX1" fmla="*/ 888288 w 1208710"/>
              <a:gd name="connsiteY1" fmla="*/ 394434 h 1683253"/>
              <a:gd name="connsiteX2" fmla="*/ 1153881 w 1208710"/>
              <a:gd name="connsiteY2" fmla="*/ 900814 h 1683253"/>
              <a:gd name="connsiteX3" fmla="*/ 1205394 w 1208710"/>
              <a:gd name="connsiteY3" fmla="*/ 1683253 h 1683253"/>
              <a:gd name="connsiteX4" fmla="*/ 460231 w 1208710"/>
              <a:gd name="connsiteY4" fmla="*/ 1536386 h 1683253"/>
              <a:gd name="connsiteX5" fmla="*/ 427872 w 1208710"/>
              <a:gd name="connsiteY5" fmla="*/ 1119463 h 1683253"/>
              <a:gd name="connsiteX6" fmla="*/ 263541 w 1208710"/>
              <a:gd name="connsiteY6" fmla="*/ 769045 h 1683253"/>
              <a:gd name="connsiteX7" fmla="*/ 21479 w 1208710"/>
              <a:gd name="connsiteY7" fmla="*/ 572687 h 1683253"/>
              <a:gd name="connsiteX8" fmla="*/ 453219 w 1208710"/>
              <a:gd name="connsiteY8" fmla="*/ 0 h 168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10" h="1683253">
                <a:moveTo>
                  <a:pt x="453219" y="0"/>
                </a:moveTo>
                <a:cubicBezTo>
                  <a:pt x="617475" y="4656"/>
                  <a:pt x="771511" y="244298"/>
                  <a:pt x="888288" y="394434"/>
                </a:cubicBezTo>
                <a:cubicBezTo>
                  <a:pt x="1005065" y="544570"/>
                  <a:pt x="1101030" y="686011"/>
                  <a:pt x="1153881" y="900814"/>
                </a:cubicBezTo>
                <a:cubicBezTo>
                  <a:pt x="1206732" y="1115617"/>
                  <a:pt x="1214631" y="1457058"/>
                  <a:pt x="1205394" y="1683253"/>
                </a:cubicBezTo>
                <a:lnTo>
                  <a:pt x="460231" y="1536386"/>
                </a:lnTo>
                <a:cubicBezTo>
                  <a:pt x="513435" y="1400905"/>
                  <a:pt x="460654" y="1247353"/>
                  <a:pt x="427872" y="1119463"/>
                </a:cubicBezTo>
                <a:cubicBezTo>
                  <a:pt x="395090" y="991573"/>
                  <a:pt x="399164" y="892544"/>
                  <a:pt x="263541" y="769045"/>
                </a:cubicBezTo>
                <a:cubicBezTo>
                  <a:pt x="145349" y="663612"/>
                  <a:pt x="132388" y="602213"/>
                  <a:pt x="21479" y="572687"/>
                </a:cubicBezTo>
                <a:cubicBezTo>
                  <a:pt x="-118370" y="410389"/>
                  <a:pt x="471150" y="90130"/>
                  <a:pt x="453219" y="0"/>
                </a:cubicBezTo>
                <a:close/>
              </a:path>
            </a:pathLst>
          </a:cu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3" name="TextBox 42">
            <a:extLst>
              <a:ext uri="{FF2B5EF4-FFF2-40B4-BE49-F238E27FC236}">
                <a16:creationId xmlns:a16="http://schemas.microsoft.com/office/drawing/2014/main" id="{7AECDE76-466B-D3A7-8F2E-E465D01E7233}"/>
              </a:ext>
            </a:extLst>
          </p:cNvPr>
          <p:cNvSpPr txBox="1"/>
          <p:nvPr/>
        </p:nvSpPr>
        <p:spPr>
          <a:xfrm rot="5400000">
            <a:off x="15228682" y="7863851"/>
            <a:ext cx="1419340" cy="461665"/>
          </a:xfrm>
          <a:prstGeom prst="rect">
            <a:avLst/>
          </a:prstGeom>
          <a:noFill/>
        </p:spPr>
        <p:txBody>
          <a:bodyPr wrap="square" rtlCol="0">
            <a:spAutoFit/>
          </a:bodyPr>
          <a:lstStyle/>
          <a:p>
            <a:pPr algn="ctr"/>
            <a:r>
              <a:rPr lang="en-US" sz="2400" dirty="0">
                <a:solidFill>
                  <a:schemeClr val="tx1">
                    <a:lumMod val="85000"/>
                    <a:lumOff val="15000"/>
                  </a:schemeClr>
                </a:solidFill>
              </a:rPr>
              <a:t>Eval</a:t>
            </a:r>
            <a:endParaRPr lang="en-GB" sz="2400" dirty="0">
              <a:solidFill>
                <a:schemeClr val="tx1">
                  <a:lumMod val="85000"/>
                  <a:lumOff val="15000"/>
                </a:schemeClr>
              </a:solidFill>
            </a:endParaRPr>
          </a:p>
        </p:txBody>
      </p:sp>
      <p:sp>
        <p:nvSpPr>
          <p:cNvPr id="44" name="Block Arc 36">
            <a:extLst>
              <a:ext uri="{FF2B5EF4-FFF2-40B4-BE49-F238E27FC236}">
                <a16:creationId xmlns:a16="http://schemas.microsoft.com/office/drawing/2014/main" id="{A399A8A0-5834-D2CC-F024-E3905D5C6C27}"/>
              </a:ext>
            </a:extLst>
          </p:cNvPr>
          <p:cNvSpPr/>
          <p:nvPr/>
        </p:nvSpPr>
        <p:spPr>
          <a:xfrm rot="4930478">
            <a:off x="14851329" y="8407808"/>
            <a:ext cx="1113617" cy="1567173"/>
          </a:xfrm>
          <a:custGeom>
            <a:avLst/>
            <a:gdLst>
              <a:gd name="connsiteX0" fmla="*/ 386766 w 2269726"/>
              <a:gd name="connsiteY0" fmla="*/ 286359 h 2309082"/>
              <a:gd name="connsiteX1" fmla="*/ 1562349 w 2269726"/>
              <a:gd name="connsiteY1" fmla="*/ 85042 h 2309082"/>
              <a:gd name="connsiteX2" fmla="*/ 2264350 w 2269726"/>
              <a:gd name="connsiteY2" fmla="*/ 1042295 h 2309082"/>
              <a:gd name="connsiteX3" fmla="*/ 1762720 w 2269726"/>
              <a:gd name="connsiteY3" fmla="*/ 2116295 h 2309082"/>
              <a:gd name="connsiteX4" fmla="*/ 1411389 w 2269726"/>
              <a:gd name="connsiteY4" fmla="*/ 1578125 h 2309082"/>
              <a:gd name="connsiteX5" fmla="*/ 1624934 w 2269726"/>
              <a:gd name="connsiteY5" fmla="*/ 1105838 h 2309082"/>
              <a:gd name="connsiteX6" fmla="*/ 1323829 w 2269726"/>
              <a:gd name="connsiteY6" fmla="*/ 681777 h 2309082"/>
              <a:gd name="connsiteX7" fmla="*/ 806314 w 2269726"/>
              <a:gd name="connsiteY7" fmla="*/ 773254 h 2309082"/>
              <a:gd name="connsiteX8" fmla="*/ 386766 w 2269726"/>
              <a:gd name="connsiteY8" fmla="*/ 286359 h 2309082"/>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71033 w 1534460"/>
              <a:gd name="connsiteY7" fmla="*/ 925862 h 2268903"/>
              <a:gd name="connsiteX8" fmla="*/ 0 w 1534460"/>
              <a:gd name="connsiteY8" fmla="*/ 143046 h 2268903"/>
              <a:gd name="connsiteX0" fmla="*/ 0 w 1534460"/>
              <a:gd name="connsiteY0" fmla="*/ 143046 h 2268903"/>
              <a:gd name="connsiteX1" fmla="*/ 827068 w 1534460"/>
              <a:gd name="connsiteY1" fmla="*/ 237650 h 2268903"/>
              <a:gd name="connsiteX2" fmla="*/ 1529069 w 1534460"/>
              <a:gd name="connsiteY2" fmla="*/ 1194903 h 2268903"/>
              <a:gd name="connsiteX3" fmla="*/ 1027439 w 1534460"/>
              <a:gd name="connsiteY3" fmla="*/ 2268903 h 2268903"/>
              <a:gd name="connsiteX4" fmla="*/ 676108 w 1534460"/>
              <a:gd name="connsiteY4" fmla="*/ 1730733 h 2268903"/>
              <a:gd name="connsiteX5" fmla="*/ 889653 w 1534460"/>
              <a:gd name="connsiteY5" fmla="*/ 1258446 h 2268903"/>
              <a:gd name="connsiteX6" fmla="*/ 588548 w 1534460"/>
              <a:gd name="connsiteY6" fmla="*/ 834385 h 2268903"/>
              <a:gd name="connsiteX7" fmla="*/ 65277 w 1534460"/>
              <a:gd name="connsiteY7" fmla="*/ 830786 h 2268903"/>
              <a:gd name="connsiteX8" fmla="*/ 0 w 1534460"/>
              <a:gd name="connsiteY8" fmla="*/ 143046 h 2268903"/>
              <a:gd name="connsiteX0" fmla="*/ 61683 w 1506988"/>
              <a:gd name="connsiteY0" fmla="*/ 125950 h 2327508"/>
              <a:gd name="connsiteX1" fmla="*/ 799596 w 1506988"/>
              <a:gd name="connsiteY1" fmla="*/ 296255 h 2327508"/>
              <a:gd name="connsiteX2" fmla="*/ 1501597 w 1506988"/>
              <a:gd name="connsiteY2" fmla="*/ 1253508 h 2327508"/>
              <a:gd name="connsiteX3" fmla="*/ 999967 w 1506988"/>
              <a:gd name="connsiteY3" fmla="*/ 2327508 h 2327508"/>
              <a:gd name="connsiteX4" fmla="*/ 648636 w 1506988"/>
              <a:gd name="connsiteY4" fmla="*/ 1789338 h 2327508"/>
              <a:gd name="connsiteX5" fmla="*/ 862181 w 1506988"/>
              <a:gd name="connsiteY5" fmla="*/ 1317051 h 2327508"/>
              <a:gd name="connsiteX6" fmla="*/ 561076 w 1506988"/>
              <a:gd name="connsiteY6" fmla="*/ 892990 h 2327508"/>
              <a:gd name="connsiteX7" fmla="*/ 37805 w 1506988"/>
              <a:gd name="connsiteY7" fmla="*/ 889391 h 2327508"/>
              <a:gd name="connsiteX8" fmla="*/ 61683 w 1506988"/>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586953 w 1445305"/>
              <a:gd name="connsiteY4" fmla="*/ 1789338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445305"/>
              <a:gd name="connsiteY0" fmla="*/ 125950 h 2327508"/>
              <a:gd name="connsiteX1" fmla="*/ 737913 w 1445305"/>
              <a:gd name="connsiteY1" fmla="*/ 296255 h 2327508"/>
              <a:gd name="connsiteX2" fmla="*/ 1439914 w 1445305"/>
              <a:gd name="connsiteY2" fmla="*/ 1253508 h 2327508"/>
              <a:gd name="connsiteX3" fmla="*/ 938284 w 1445305"/>
              <a:gd name="connsiteY3" fmla="*/ 2327508 h 2327508"/>
              <a:gd name="connsiteX4" fmla="*/ 852737 w 1445305"/>
              <a:gd name="connsiteY4" fmla="*/ 1675249 h 2327508"/>
              <a:gd name="connsiteX5" fmla="*/ 800498 w 1445305"/>
              <a:gd name="connsiteY5" fmla="*/ 1317051 h 2327508"/>
              <a:gd name="connsiteX6" fmla="*/ 499393 w 1445305"/>
              <a:gd name="connsiteY6" fmla="*/ 892990 h 2327508"/>
              <a:gd name="connsiteX7" fmla="*/ 63288 w 1445305"/>
              <a:gd name="connsiteY7" fmla="*/ 745637 h 2327508"/>
              <a:gd name="connsiteX8" fmla="*/ 0 w 1445305"/>
              <a:gd name="connsiteY8" fmla="*/ 125950 h 2327508"/>
              <a:gd name="connsiteX0" fmla="*/ 0 w 1626451"/>
              <a:gd name="connsiteY0" fmla="*/ 125950 h 1787818"/>
              <a:gd name="connsiteX1" fmla="*/ 737913 w 1626451"/>
              <a:gd name="connsiteY1" fmla="*/ 296255 h 1787818"/>
              <a:gd name="connsiteX2" fmla="*/ 1439914 w 1626451"/>
              <a:gd name="connsiteY2" fmla="*/ 1253508 h 1787818"/>
              <a:gd name="connsiteX3" fmla="*/ 1442473 w 1626451"/>
              <a:gd name="connsiteY3" fmla="*/ 1787818 h 1787818"/>
              <a:gd name="connsiteX4" fmla="*/ 852737 w 1626451"/>
              <a:gd name="connsiteY4" fmla="*/ 1675249 h 1787818"/>
              <a:gd name="connsiteX5" fmla="*/ 800498 w 1626451"/>
              <a:gd name="connsiteY5" fmla="*/ 1317051 h 1787818"/>
              <a:gd name="connsiteX6" fmla="*/ 499393 w 1626451"/>
              <a:gd name="connsiteY6" fmla="*/ 892990 h 1787818"/>
              <a:gd name="connsiteX7" fmla="*/ 63288 w 1626451"/>
              <a:gd name="connsiteY7" fmla="*/ 745637 h 1787818"/>
              <a:gd name="connsiteX8" fmla="*/ 0 w 1626451"/>
              <a:gd name="connsiteY8" fmla="*/ 125950 h 1787818"/>
              <a:gd name="connsiteX0" fmla="*/ 0 w 1567514"/>
              <a:gd name="connsiteY0" fmla="*/ 125950 h 1787818"/>
              <a:gd name="connsiteX1" fmla="*/ 737913 w 1567514"/>
              <a:gd name="connsiteY1" fmla="*/ 296255 h 1787818"/>
              <a:gd name="connsiteX2" fmla="*/ 1439914 w 1567514"/>
              <a:gd name="connsiteY2" fmla="*/ 1253508 h 1787818"/>
              <a:gd name="connsiteX3" fmla="*/ 1442473 w 1567514"/>
              <a:gd name="connsiteY3" fmla="*/ 1787818 h 1787818"/>
              <a:gd name="connsiteX4" fmla="*/ 852737 w 1567514"/>
              <a:gd name="connsiteY4" fmla="*/ 1675249 h 1787818"/>
              <a:gd name="connsiteX5" fmla="*/ 800498 w 1567514"/>
              <a:gd name="connsiteY5" fmla="*/ 1317051 h 1787818"/>
              <a:gd name="connsiteX6" fmla="*/ 499393 w 1567514"/>
              <a:gd name="connsiteY6" fmla="*/ 892990 h 1787818"/>
              <a:gd name="connsiteX7" fmla="*/ 63288 w 1567514"/>
              <a:gd name="connsiteY7" fmla="*/ 745637 h 1787818"/>
              <a:gd name="connsiteX8" fmla="*/ 0 w 1567514"/>
              <a:gd name="connsiteY8" fmla="*/ 125950 h 1787818"/>
              <a:gd name="connsiteX0" fmla="*/ 0 w 1556437"/>
              <a:gd name="connsiteY0" fmla="*/ 112524 h 1774392"/>
              <a:gd name="connsiteX1" fmla="*/ 959047 w 1556437"/>
              <a:gd name="connsiteY1" fmla="*/ 346136 h 1774392"/>
              <a:gd name="connsiteX2" fmla="*/ 1439914 w 1556437"/>
              <a:gd name="connsiteY2" fmla="*/ 1240082 h 1774392"/>
              <a:gd name="connsiteX3" fmla="*/ 1442473 w 1556437"/>
              <a:gd name="connsiteY3" fmla="*/ 1774392 h 1774392"/>
              <a:gd name="connsiteX4" fmla="*/ 852737 w 1556437"/>
              <a:gd name="connsiteY4" fmla="*/ 1661823 h 1774392"/>
              <a:gd name="connsiteX5" fmla="*/ 800498 w 1556437"/>
              <a:gd name="connsiteY5" fmla="*/ 1303625 h 1774392"/>
              <a:gd name="connsiteX6" fmla="*/ 499393 w 1556437"/>
              <a:gd name="connsiteY6" fmla="*/ 879564 h 1774392"/>
              <a:gd name="connsiteX7" fmla="*/ 63288 w 1556437"/>
              <a:gd name="connsiteY7" fmla="*/ 732211 h 1774392"/>
              <a:gd name="connsiteX8" fmla="*/ 0 w 1556437"/>
              <a:gd name="connsiteY8" fmla="*/ 112524 h 1774392"/>
              <a:gd name="connsiteX0" fmla="*/ 0 w 1572924"/>
              <a:gd name="connsiteY0" fmla="*/ 108478 h 1770346"/>
              <a:gd name="connsiteX1" fmla="*/ 959047 w 1572924"/>
              <a:gd name="connsiteY1" fmla="*/ 342090 h 1770346"/>
              <a:gd name="connsiteX2" fmla="*/ 1482120 w 1572924"/>
              <a:gd name="connsiteY2" fmla="*/ 1088614 h 1770346"/>
              <a:gd name="connsiteX3" fmla="*/ 1442473 w 1572924"/>
              <a:gd name="connsiteY3" fmla="*/ 1770346 h 1770346"/>
              <a:gd name="connsiteX4" fmla="*/ 852737 w 1572924"/>
              <a:gd name="connsiteY4" fmla="*/ 1657777 h 1770346"/>
              <a:gd name="connsiteX5" fmla="*/ 800498 w 1572924"/>
              <a:gd name="connsiteY5" fmla="*/ 1299579 h 1770346"/>
              <a:gd name="connsiteX6" fmla="*/ 499393 w 1572924"/>
              <a:gd name="connsiteY6" fmla="*/ 875518 h 1770346"/>
              <a:gd name="connsiteX7" fmla="*/ 63288 w 1572924"/>
              <a:gd name="connsiteY7" fmla="*/ 728165 h 1770346"/>
              <a:gd name="connsiteX8" fmla="*/ 0 w 1572924"/>
              <a:gd name="connsiteY8" fmla="*/ 108478 h 1770346"/>
              <a:gd name="connsiteX0" fmla="*/ 0 w 1572924"/>
              <a:gd name="connsiteY0" fmla="*/ 77400 h 1739268"/>
              <a:gd name="connsiteX1" fmla="*/ 959047 w 1572924"/>
              <a:gd name="connsiteY1" fmla="*/ 311012 h 1739268"/>
              <a:gd name="connsiteX2" fmla="*/ 1482120 w 1572924"/>
              <a:gd name="connsiteY2" fmla="*/ 1057536 h 1739268"/>
              <a:gd name="connsiteX3" fmla="*/ 1442473 w 1572924"/>
              <a:gd name="connsiteY3" fmla="*/ 1739268 h 1739268"/>
              <a:gd name="connsiteX4" fmla="*/ 852737 w 1572924"/>
              <a:gd name="connsiteY4" fmla="*/ 1626699 h 1739268"/>
              <a:gd name="connsiteX5" fmla="*/ 800498 w 1572924"/>
              <a:gd name="connsiteY5" fmla="*/ 1268501 h 1739268"/>
              <a:gd name="connsiteX6" fmla="*/ 499393 w 1572924"/>
              <a:gd name="connsiteY6" fmla="*/ 844440 h 1739268"/>
              <a:gd name="connsiteX7" fmla="*/ 63288 w 1572924"/>
              <a:gd name="connsiteY7" fmla="*/ 697087 h 1739268"/>
              <a:gd name="connsiteX8" fmla="*/ 0 w 1572924"/>
              <a:gd name="connsiteY8" fmla="*/ 77400 h 1739268"/>
              <a:gd name="connsiteX0" fmla="*/ 29618 w 1551466"/>
              <a:gd name="connsiteY0" fmla="*/ 68619 h 1801752"/>
              <a:gd name="connsiteX1" fmla="*/ 937589 w 1551466"/>
              <a:gd name="connsiteY1" fmla="*/ 373496 h 1801752"/>
              <a:gd name="connsiteX2" fmla="*/ 1460662 w 1551466"/>
              <a:gd name="connsiteY2" fmla="*/ 1120020 h 1801752"/>
              <a:gd name="connsiteX3" fmla="*/ 1421015 w 1551466"/>
              <a:gd name="connsiteY3" fmla="*/ 1801752 h 1801752"/>
              <a:gd name="connsiteX4" fmla="*/ 831279 w 1551466"/>
              <a:gd name="connsiteY4" fmla="*/ 1689183 h 1801752"/>
              <a:gd name="connsiteX5" fmla="*/ 779040 w 1551466"/>
              <a:gd name="connsiteY5" fmla="*/ 1330985 h 1801752"/>
              <a:gd name="connsiteX6" fmla="*/ 477935 w 1551466"/>
              <a:gd name="connsiteY6" fmla="*/ 906924 h 1801752"/>
              <a:gd name="connsiteX7" fmla="*/ 41830 w 1551466"/>
              <a:gd name="connsiteY7" fmla="*/ 759571 h 1801752"/>
              <a:gd name="connsiteX8" fmla="*/ 29618 w 1551466"/>
              <a:gd name="connsiteY8" fmla="*/ 68619 h 1801752"/>
              <a:gd name="connsiteX0" fmla="*/ 29618 w 1551466"/>
              <a:gd name="connsiteY0" fmla="*/ 8122 h 1741255"/>
              <a:gd name="connsiteX1" fmla="*/ 937589 w 1551466"/>
              <a:gd name="connsiteY1" fmla="*/ 312999 h 1741255"/>
              <a:gd name="connsiteX2" fmla="*/ 1460662 w 1551466"/>
              <a:gd name="connsiteY2" fmla="*/ 1059523 h 1741255"/>
              <a:gd name="connsiteX3" fmla="*/ 1421015 w 1551466"/>
              <a:gd name="connsiteY3" fmla="*/ 1741255 h 1741255"/>
              <a:gd name="connsiteX4" fmla="*/ 831279 w 1551466"/>
              <a:gd name="connsiteY4" fmla="*/ 1628686 h 1741255"/>
              <a:gd name="connsiteX5" fmla="*/ 779040 w 1551466"/>
              <a:gd name="connsiteY5" fmla="*/ 1270488 h 1741255"/>
              <a:gd name="connsiteX6" fmla="*/ 477935 w 1551466"/>
              <a:gd name="connsiteY6" fmla="*/ 846427 h 1741255"/>
              <a:gd name="connsiteX7" fmla="*/ 41830 w 1551466"/>
              <a:gd name="connsiteY7" fmla="*/ 699074 h 1741255"/>
              <a:gd name="connsiteX8" fmla="*/ 29618 w 1551466"/>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43093 w 1563280"/>
              <a:gd name="connsiteY4" fmla="*/ 1628686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563280"/>
              <a:gd name="connsiteY0" fmla="*/ 8122 h 1741255"/>
              <a:gd name="connsiteX1" fmla="*/ 949403 w 1563280"/>
              <a:gd name="connsiteY1" fmla="*/ 312999 h 1741255"/>
              <a:gd name="connsiteX2" fmla="*/ 1472476 w 1563280"/>
              <a:gd name="connsiteY2" fmla="*/ 1059523 h 1741255"/>
              <a:gd name="connsiteX3" fmla="*/ 1432829 w 1563280"/>
              <a:gd name="connsiteY3" fmla="*/ 1741255 h 1741255"/>
              <a:gd name="connsiteX4" fmla="*/ 823213 w 1563280"/>
              <a:gd name="connsiteY4" fmla="*/ 1687411 h 1741255"/>
              <a:gd name="connsiteX5" fmla="*/ 790854 w 1563280"/>
              <a:gd name="connsiteY5" fmla="*/ 1270488 h 1741255"/>
              <a:gd name="connsiteX6" fmla="*/ 489749 w 1563280"/>
              <a:gd name="connsiteY6" fmla="*/ 846427 h 1741255"/>
              <a:gd name="connsiteX7" fmla="*/ 53644 w 1563280"/>
              <a:gd name="connsiteY7" fmla="*/ 699074 h 1741255"/>
              <a:gd name="connsiteX8" fmla="*/ 41432 w 1563280"/>
              <a:gd name="connsiteY8" fmla="*/ 8122 h 1741255"/>
              <a:gd name="connsiteX0" fmla="*/ 41432 w 1618579"/>
              <a:gd name="connsiteY0" fmla="*/ 8122 h 1770462"/>
              <a:gd name="connsiteX1" fmla="*/ 949403 w 1618579"/>
              <a:gd name="connsiteY1" fmla="*/ 312999 h 1770462"/>
              <a:gd name="connsiteX2" fmla="*/ 1472476 w 1618579"/>
              <a:gd name="connsiteY2" fmla="*/ 1059523 h 1770462"/>
              <a:gd name="connsiteX3" fmla="*/ 1513423 w 1618579"/>
              <a:gd name="connsiteY3" fmla="*/ 1770462 h 1770462"/>
              <a:gd name="connsiteX4" fmla="*/ 823213 w 1618579"/>
              <a:gd name="connsiteY4" fmla="*/ 1687411 h 1770462"/>
              <a:gd name="connsiteX5" fmla="*/ 790854 w 1618579"/>
              <a:gd name="connsiteY5" fmla="*/ 1270488 h 1770462"/>
              <a:gd name="connsiteX6" fmla="*/ 489749 w 1618579"/>
              <a:gd name="connsiteY6" fmla="*/ 846427 h 1770462"/>
              <a:gd name="connsiteX7" fmla="*/ 53644 w 1618579"/>
              <a:gd name="connsiteY7" fmla="*/ 699074 h 1770462"/>
              <a:gd name="connsiteX8" fmla="*/ 41432 w 1618579"/>
              <a:gd name="connsiteY8" fmla="*/ 8122 h 1770462"/>
              <a:gd name="connsiteX0" fmla="*/ 41432 w 1531671"/>
              <a:gd name="connsiteY0" fmla="*/ 8122 h 1770462"/>
              <a:gd name="connsiteX1" fmla="*/ 949403 w 1531671"/>
              <a:gd name="connsiteY1" fmla="*/ 312999 h 1770462"/>
              <a:gd name="connsiteX2" fmla="*/ 1472476 w 1531671"/>
              <a:gd name="connsiteY2" fmla="*/ 1059523 h 1770462"/>
              <a:gd name="connsiteX3" fmla="*/ 1513423 w 1531671"/>
              <a:gd name="connsiteY3" fmla="*/ 1770462 h 1770462"/>
              <a:gd name="connsiteX4" fmla="*/ 823213 w 1531671"/>
              <a:gd name="connsiteY4" fmla="*/ 1687411 h 1770462"/>
              <a:gd name="connsiteX5" fmla="*/ 790854 w 1531671"/>
              <a:gd name="connsiteY5" fmla="*/ 1270488 h 1770462"/>
              <a:gd name="connsiteX6" fmla="*/ 489749 w 1531671"/>
              <a:gd name="connsiteY6" fmla="*/ 846427 h 1770462"/>
              <a:gd name="connsiteX7" fmla="*/ 53644 w 1531671"/>
              <a:gd name="connsiteY7" fmla="*/ 699074 h 1770462"/>
              <a:gd name="connsiteX8" fmla="*/ 41432 w 1531671"/>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503625 w 1545547"/>
              <a:gd name="connsiteY6" fmla="*/ 846427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643805 w 1545547"/>
              <a:gd name="connsiteY6" fmla="*/ 1000109 h 1770462"/>
              <a:gd name="connsiteX7" fmla="*/ 50421 w 1545547"/>
              <a:gd name="connsiteY7" fmla="*/ 643618 h 1770462"/>
              <a:gd name="connsiteX8" fmla="*/ 55308 w 1545547"/>
              <a:gd name="connsiteY8" fmla="*/ 8122 h 1770462"/>
              <a:gd name="connsiteX0" fmla="*/ 55308 w 1545547"/>
              <a:gd name="connsiteY0" fmla="*/ 8122 h 1770462"/>
              <a:gd name="connsiteX1" fmla="*/ 963279 w 1545547"/>
              <a:gd name="connsiteY1" fmla="*/ 312999 h 1770462"/>
              <a:gd name="connsiteX2" fmla="*/ 1486352 w 1545547"/>
              <a:gd name="connsiteY2" fmla="*/ 1059523 h 1770462"/>
              <a:gd name="connsiteX3" fmla="*/ 1527299 w 1545547"/>
              <a:gd name="connsiteY3" fmla="*/ 1770462 h 1770462"/>
              <a:gd name="connsiteX4" fmla="*/ 837089 w 1545547"/>
              <a:gd name="connsiteY4" fmla="*/ 1687411 h 1770462"/>
              <a:gd name="connsiteX5" fmla="*/ 804730 w 1545547"/>
              <a:gd name="connsiteY5" fmla="*/ 1270488 h 1770462"/>
              <a:gd name="connsiteX6" fmla="*/ 643805 w 1545547"/>
              <a:gd name="connsiteY6" fmla="*/ 1000109 h 1770462"/>
              <a:gd name="connsiteX7" fmla="*/ 50421 w 1545547"/>
              <a:gd name="connsiteY7" fmla="*/ 643618 h 1770462"/>
              <a:gd name="connsiteX8" fmla="*/ 55308 w 1545547"/>
              <a:gd name="connsiteY8" fmla="*/ 8122 h 1770462"/>
              <a:gd name="connsiteX0" fmla="*/ 0 w 1490239"/>
              <a:gd name="connsiteY0" fmla="*/ 8122 h 1770462"/>
              <a:gd name="connsiteX1" fmla="*/ 907971 w 1490239"/>
              <a:gd name="connsiteY1" fmla="*/ 312999 h 1770462"/>
              <a:gd name="connsiteX2" fmla="*/ 1431044 w 1490239"/>
              <a:gd name="connsiteY2" fmla="*/ 1059523 h 1770462"/>
              <a:gd name="connsiteX3" fmla="*/ 1471991 w 1490239"/>
              <a:gd name="connsiteY3" fmla="*/ 1770462 h 1770462"/>
              <a:gd name="connsiteX4" fmla="*/ 781781 w 1490239"/>
              <a:gd name="connsiteY4" fmla="*/ 1687411 h 1770462"/>
              <a:gd name="connsiteX5" fmla="*/ 749422 w 1490239"/>
              <a:gd name="connsiteY5" fmla="*/ 1270488 h 1770462"/>
              <a:gd name="connsiteX6" fmla="*/ 588497 w 1490239"/>
              <a:gd name="connsiteY6" fmla="*/ 1000109 h 1770462"/>
              <a:gd name="connsiteX7" fmla="*/ 214571 w 1490239"/>
              <a:gd name="connsiteY7" fmla="*/ 771767 h 1770462"/>
              <a:gd name="connsiteX8" fmla="*/ 0 w 1490239"/>
              <a:gd name="connsiteY8" fmla="*/ 8122 h 1770462"/>
              <a:gd name="connsiteX0" fmla="*/ 230334 w 1305712"/>
              <a:gd name="connsiteY0" fmla="*/ 10583 h 1709585"/>
              <a:gd name="connsiteX1" fmla="*/ 723444 w 1305712"/>
              <a:gd name="connsiteY1" fmla="*/ 252122 h 1709585"/>
              <a:gd name="connsiteX2" fmla="*/ 1246517 w 1305712"/>
              <a:gd name="connsiteY2" fmla="*/ 998646 h 1709585"/>
              <a:gd name="connsiteX3" fmla="*/ 1287464 w 1305712"/>
              <a:gd name="connsiteY3" fmla="*/ 1709585 h 1709585"/>
              <a:gd name="connsiteX4" fmla="*/ 597254 w 1305712"/>
              <a:gd name="connsiteY4" fmla="*/ 1626534 h 1709585"/>
              <a:gd name="connsiteX5" fmla="*/ 564895 w 1305712"/>
              <a:gd name="connsiteY5" fmla="*/ 1209611 h 1709585"/>
              <a:gd name="connsiteX6" fmla="*/ 403970 w 1305712"/>
              <a:gd name="connsiteY6" fmla="*/ 939232 h 1709585"/>
              <a:gd name="connsiteX7" fmla="*/ 30044 w 1305712"/>
              <a:gd name="connsiteY7" fmla="*/ 710890 h 1709585"/>
              <a:gd name="connsiteX8" fmla="*/ 230334 w 1305712"/>
              <a:gd name="connsiteY8" fmla="*/ 10583 h 1709585"/>
              <a:gd name="connsiteX0" fmla="*/ 335295 w 1300149"/>
              <a:gd name="connsiteY0" fmla="*/ 13525 h 1665728"/>
              <a:gd name="connsiteX1" fmla="*/ 717881 w 1300149"/>
              <a:gd name="connsiteY1" fmla="*/ 208265 h 1665728"/>
              <a:gd name="connsiteX2" fmla="*/ 1240954 w 1300149"/>
              <a:gd name="connsiteY2" fmla="*/ 954789 h 1665728"/>
              <a:gd name="connsiteX3" fmla="*/ 1281901 w 1300149"/>
              <a:gd name="connsiteY3" fmla="*/ 1665728 h 1665728"/>
              <a:gd name="connsiteX4" fmla="*/ 591691 w 1300149"/>
              <a:gd name="connsiteY4" fmla="*/ 1582677 h 1665728"/>
              <a:gd name="connsiteX5" fmla="*/ 559332 w 1300149"/>
              <a:gd name="connsiteY5" fmla="*/ 1165754 h 1665728"/>
              <a:gd name="connsiteX6" fmla="*/ 398407 w 1300149"/>
              <a:gd name="connsiteY6" fmla="*/ 895375 h 1665728"/>
              <a:gd name="connsiteX7" fmla="*/ 24481 w 1300149"/>
              <a:gd name="connsiteY7" fmla="*/ 667033 h 1665728"/>
              <a:gd name="connsiteX8" fmla="*/ 335295 w 1300149"/>
              <a:gd name="connsiteY8" fmla="*/ 13525 h 1665728"/>
              <a:gd name="connsiteX0" fmla="*/ 476420 w 1295346"/>
              <a:gd name="connsiteY0" fmla="*/ 17757 h 1627777"/>
              <a:gd name="connsiteX1" fmla="*/ 713078 w 1295346"/>
              <a:gd name="connsiteY1" fmla="*/ 170314 h 1627777"/>
              <a:gd name="connsiteX2" fmla="*/ 1236151 w 1295346"/>
              <a:gd name="connsiteY2" fmla="*/ 916838 h 1627777"/>
              <a:gd name="connsiteX3" fmla="*/ 1277098 w 1295346"/>
              <a:gd name="connsiteY3" fmla="*/ 1627777 h 1627777"/>
              <a:gd name="connsiteX4" fmla="*/ 586888 w 1295346"/>
              <a:gd name="connsiteY4" fmla="*/ 1544726 h 1627777"/>
              <a:gd name="connsiteX5" fmla="*/ 554529 w 1295346"/>
              <a:gd name="connsiteY5" fmla="*/ 1127803 h 1627777"/>
              <a:gd name="connsiteX6" fmla="*/ 393604 w 1295346"/>
              <a:gd name="connsiteY6" fmla="*/ 857424 h 1627777"/>
              <a:gd name="connsiteX7" fmla="*/ 19678 w 1295346"/>
              <a:gd name="connsiteY7" fmla="*/ 629082 h 1627777"/>
              <a:gd name="connsiteX8" fmla="*/ 476420 w 1295346"/>
              <a:gd name="connsiteY8" fmla="*/ 17757 h 1627777"/>
              <a:gd name="connsiteX0" fmla="*/ 312647 w 1131573"/>
              <a:gd name="connsiteY0" fmla="*/ 17757 h 1627777"/>
              <a:gd name="connsiteX1" fmla="*/ 549305 w 1131573"/>
              <a:gd name="connsiteY1" fmla="*/ 170314 h 1627777"/>
              <a:gd name="connsiteX2" fmla="*/ 1072378 w 1131573"/>
              <a:gd name="connsiteY2" fmla="*/ 916838 h 1627777"/>
              <a:gd name="connsiteX3" fmla="*/ 1113325 w 1131573"/>
              <a:gd name="connsiteY3" fmla="*/ 1627777 h 1627777"/>
              <a:gd name="connsiteX4" fmla="*/ 423115 w 1131573"/>
              <a:gd name="connsiteY4" fmla="*/ 1544726 h 1627777"/>
              <a:gd name="connsiteX5" fmla="*/ 390756 w 1131573"/>
              <a:gd name="connsiteY5" fmla="*/ 1127803 h 1627777"/>
              <a:gd name="connsiteX6" fmla="*/ 229831 w 1131573"/>
              <a:gd name="connsiteY6" fmla="*/ 857424 h 1627777"/>
              <a:gd name="connsiteX7" fmla="*/ 25491 w 1131573"/>
              <a:gd name="connsiteY7" fmla="*/ 706124 h 1627777"/>
              <a:gd name="connsiteX8" fmla="*/ 312647 w 1131573"/>
              <a:gd name="connsiteY8" fmla="*/ 17757 h 1627777"/>
              <a:gd name="connsiteX0" fmla="*/ 312647 w 1117054"/>
              <a:gd name="connsiteY0" fmla="*/ 4689 h 1614709"/>
              <a:gd name="connsiteX1" fmla="*/ 847574 w 1117054"/>
              <a:gd name="connsiteY1" fmla="*/ 447950 h 1614709"/>
              <a:gd name="connsiteX2" fmla="*/ 1072378 w 1117054"/>
              <a:gd name="connsiteY2" fmla="*/ 903770 h 1614709"/>
              <a:gd name="connsiteX3" fmla="*/ 1113325 w 1117054"/>
              <a:gd name="connsiteY3" fmla="*/ 1614709 h 1614709"/>
              <a:gd name="connsiteX4" fmla="*/ 423115 w 1117054"/>
              <a:gd name="connsiteY4" fmla="*/ 1531658 h 1614709"/>
              <a:gd name="connsiteX5" fmla="*/ 390756 w 1117054"/>
              <a:gd name="connsiteY5" fmla="*/ 1114735 h 1614709"/>
              <a:gd name="connsiteX6" fmla="*/ 229831 w 1117054"/>
              <a:gd name="connsiteY6" fmla="*/ 844356 h 1614709"/>
              <a:gd name="connsiteX7" fmla="*/ 25491 w 1117054"/>
              <a:gd name="connsiteY7" fmla="*/ 693056 h 1614709"/>
              <a:gd name="connsiteX8" fmla="*/ 312647 w 1117054"/>
              <a:gd name="connsiteY8" fmla="*/ 4689 h 1614709"/>
              <a:gd name="connsiteX0" fmla="*/ 396986 w 1113674"/>
              <a:gd name="connsiteY0" fmla="*/ 4749 h 1609035"/>
              <a:gd name="connsiteX1" fmla="*/ 844194 w 1113674"/>
              <a:gd name="connsiteY1" fmla="*/ 442276 h 1609035"/>
              <a:gd name="connsiteX2" fmla="*/ 1068998 w 1113674"/>
              <a:gd name="connsiteY2" fmla="*/ 898096 h 1609035"/>
              <a:gd name="connsiteX3" fmla="*/ 1109945 w 1113674"/>
              <a:gd name="connsiteY3" fmla="*/ 1609035 h 1609035"/>
              <a:gd name="connsiteX4" fmla="*/ 419735 w 1113674"/>
              <a:gd name="connsiteY4" fmla="*/ 1525984 h 1609035"/>
              <a:gd name="connsiteX5" fmla="*/ 387376 w 1113674"/>
              <a:gd name="connsiteY5" fmla="*/ 1109061 h 1609035"/>
              <a:gd name="connsiteX6" fmla="*/ 226451 w 1113674"/>
              <a:gd name="connsiteY6" fmla="*/ 838682 h 1609035"/>
              <a:gd name="connsiteX7" fmla="*/ 22111 w 1113674"/>
              <a:gd name="connsiteY7" fmla="*/ 687382 h 1609035"/>
              <a:gd name="connsiteX8" fmla="*/ 396986 w 1113674"/>
              <a:gd name="connsiteY8" fmla="*/ 4749 h 1609035"/>
              <a:gd name="connsiteX0" fmla="*/ 545750 w 1109526"/>
              <a:gd name="connsiteY0" fmla="*/ 6213 h 1504137"/>
              <a:gd name="connsiteX1" fmla="*/ 840046 w 1109526"/>
              <a:gd name="connsiteY1" fmla="*/ 337378 h 1504137"/>
              <a:gd name="connsiteX2" fmla="*/ 1064850 w 1109526"/>
              <a:gd name="connsiteY2" fmla="*/ 793198 h 1504137"/>
              <a:gd name="connsiteX3" fmla="*/ 1105797 w 1109526"/>
              <a:gd name="connsiteY3" fmla="*/ 1504137 h 1504137"/>
              <a:gd name="connsiteX4" fmla="*/ 415587 w 1109526"/>
              <a:gd name="connsiteY4" fmla="*/ 1421086 h 1504137"/>
              <a:gd name="connsiteX5" fmla="*/ 383228 w 1109526"/>
              <a:gd name="connsiteY5" fmla="*/ 1004163 h 1504137"/>
              <a:gd name="connsiteX6" fmla="*/ 222303 w 1109526"/>
              <a:gd name="connsiteY6" fmla="*/ 733784 h 1504137"/>
              <a:gd name="connsiteX7" fmla="*/ 17963 w 1109526"/>
              <a:gd name="connsiteY7" fmla="*/ 582484 h 1504137"/>
              <a:gd name="connsiteX8" fmla="*/ 545750 w 1109526"/>
              <a:gd name="connsiteY8" fmla="*/ 6213 h 1504137"/>
              <a:gd name="connsiteX0" fmla="*/ 444067 w 1112161"/>
              <a:gd name="connsiteY0" fmla="*/ 5482 h 1549351"/>
              <a:gd name="connsiteX1" fmla="*/ 842681 w 1112161"/>
              <a:gd name="connsiteY1" fmla="*/ 382592 h 1549351"/>
              <a:gd name="connsiteX2" fmla="*/ 1067485 w 1112161"/>
              <a:gd name="connsiteY2" fmla="*/ 838412 h 1549351"/>
              <a:gd name="connsiteX3" fmla="*/ 1108432 w 1112161"/>
              <a:gd name="connsiteY3" fmla="*/ 1549351 h 1549351"/>
              <a:gd name="connsiteX4" fmla="*/ 418222 w 1112161"/>
              <a:gd name="connsiteY4" fmla="*/ 1466300 h 1549351"/>
              <a:gd name="connsiteX5" fmla="*/ 385863 w 1112161"/>
              <a:gd name="connsiteY5" fmla="*/ 1049377 h 1549351"/>
              <a:gd name="connsiteX6" fmla="*/ 224938 w 1112161"/>
              <a:gd name="connsiteY6" fmla="*/ 778998 h 1549351"/>
              <a:gd name="connsiteX7" fmla="*/ 20598 w 1112161"/>
              <a:gd name="connsiteY7" fmla="*/ 627698 h 1549351"/>
              <a:gd name="connsiteX8" fmla="*/ 444067 w 1112161"/>
              <a:gd name="connsiteY8" fmla="*/ 5482 h 1549351"/>
              <a:gd name="connsiteX0" fmla="*/ 446967 w 1115061"/>
              <a:gd name="connsiteY0" fmla="*/ 5482 h 1549351"/>
              <a:gd name="connsiteX1" fmla="*/ 845581 w 1115061"/>
              <a:gd name="connsiteY1" fmla="*/ 382592 h 1549351"/>
              <a:gd name="connsiteX2" fmla="*/ 1070385 w 1115061"/>
              <a:gd name="connsiteY2" fmla="*/ 838412 h 1549351"/>
              <a:gd name="connsiteX3" fmla="*/ 1111332 w 1115061"/>
              <a:gd name="connsiteY3" fmla="*/ 1549351 h 1549351"/>
              <a:gd name="connsiteX4" fmla="*/ 421122 w 1115061"/>
              <a:gd name="connsiteY4" fmla="*/ 1466300 h 1549351"/>
              <a:gd name="connsiteX5" fmla="*/ 388763 w 1115061"/>
              <a:gd name="connsiteY5" fmla="*/ 1049377 h 1549351"/>
              <a:gd name="connsiteX6" fmla="*/ 227838 w 1115061"/>
              <a:gd name="connsiteY6" fmla="*/ 778998 h 1549351"/>
              <a:gd name="connsiteX7" fmla="*/ 23498 w 1115061"/>
              <a:gd name="connsiteY7" fmla="*/ 627698 h 1549351"/>
              <a:gd name="connsiteX8" fmla="*/ 446967 w 1115061"/>
              <a:gd name="connsiteY8" fmla="*/ 5482 h 1549351"/>
              <a:gd name="connsiteX0" fmla="*/ 446967 w 1115061"/>
              <a:gd name="connsiteY0" fmla="*/ 5482 h 1549351"/>
              <a:gd name="connsiteX1" fmla="*/ 845581 w 1115061"/>
              <a:gd name="connsiteY1" fmla="*/ 382592 h 1549351"/>
              <a:gd name="connsiteX2" fmla="*/ 1070385 w 1115061"/>
              <a:gd name="connsiteY2" fmla="*/ 838412 h 1549351"/>
              <a:gd name="connsiteX3" fmla="*/ 1111332 w 1115061"/>
              <a:gd name="connsiteY3" fmla="*/ 1549351 h 1549351"/>
              <a:gd name="connsiteX4" fmla="*/ 421122 w 1115061"/>
              <a:gd name="connsiteY4" fmla="*/ 1466300 h 1549351"/>
              <a:gd name="connsiteX5" fmla="*/ 371354 w 1115061"/>
              <a:gd name="connsiteY5" fmla="*/ 1107042 h 1549351"/>
              <a:gd name="connsiteX6" fmla="*/ 227838 w 1115061"/>
              <a:gd name="connsiteY6" fmla="*/ 778998 h 1549351"/>
              <a:gd name="connsiteX7" fmla="*/ 23498 w 1115061"/>
              <a:gd name="connsiteY7" fmla="*/ 627698 h 1549351"/>
              <a:gd name="connsiteX8" fmla="*/ 446967 w 1115061"/>
              <a:gd name="connsiteY8" fmla="*/ 5482 h 1549351"/>
              <a:gd name="connsiteX0" fmla="*/ 446967 w 1115061"/>
              <a:gd name="connsiteY0" fmla="*/ 5482 h 1549351"/>
              <a:gd name="connsiteX1" fmla="*/ 845581 w 1115061"/>
              <a:gd name="connsiteY1" fmla="*/ 382592 h 1549351"/>
              <a:gd name="connsiteX2" fmla="*/ 1070385 w 1115061"/>
              <a:gd name="connsiteY2" fmla="*/ 838412 h 1549351"/>
              <a:gd name="connsiteX3" fmla="*/ 1111332 w 1115061"/>
              <a:gd name="connsiteY3" fmla="*/ 1549351 h 1549351"/>
              <a:gd name="connsiteX4" fmla="*/ 421122 w 1115061"/>
              <a:gd name="connsiteY4" fmla="*/ 1466300 h 1549351"/>
              <a:gd name="connsiteX5" fmla="*/ 371354 w 1115061"/>
              <a:gd name="connsiteY5" fmla="*/ 1107042 h 1549351"/>
              <a:gd name="connsiteX6" fmla="*/ 225398 w 1115061"/>
              <a:gd name="connsiteY6" fmla="*/ 819755 h 1549351"/>
              <a:gd name="connsiteX7" fmla="*/ 23498 w 1115061"/>
              <a:gd name="connsiteY7" fmla="*/ 627698 h 1549351"/>
              <a:gd name="connsiteX8" fmla="*/ 446967 w 1115061"/>
              <a:gd name="connsiteY8" fmla="*/ 5482 h 1549351"/>
              <a:gd name="connsiteX0" fmla="*/ 473177 w 1141271"/>
              <a:gd name="connsiteY0" fmla="*/ 5482 h 1549351"/>
              <a:gd name="connsiteX1" fmla="*/ 871791 w 1141271"/>
              <a:gd name="connsiteY1" fmla="*/ 382592 h 1549351"/>
              <a:gd name="connsiteX2" fmla="*/ 1096595 w 1141271"/>
              <a:gd name="connsiteY2" fmla="*/ 838412 h 1549351"/>
              <a:gd name="connsiteX3" fmla="*/ 1137542 w 1141271"/>
              <a:gd name="connsiteY3" fmla="*/ 1549351 h 1549351"/>
              <a:gd name="connsiteX4" fmla="*/ 447332 w 1141271"/>
              <a:gd name="connsiteY4" fmla="*/ 1466300 h 1549351"/>
              <a:gd name="connsiteX5" fmla="*/ 397564 w 1141271"/>
              <a:gd name="connsiteY5" fmla="*/ 1107042 h 1549351"/>
              <a:gd name="connsiteX6" fmla="*/ 251608 w 1141271"/>
              <a:gd name="connsiteY6" fmla="*/ 819755 h 1549351"/>
              <a:gd name="connsiteX7" fmla="*/ 22522 w 1141271"/>
              <a:gd name="connsiteY7" fmla="*/ 595513 h 1549351"/>
              <a:gd name="connsiteX8" fmla="*/ 473177 w 1141271"/>
              <a:gd name="connsiteY8" fmla="*/ 5482 h 1549351"/>
              <a:gd name="connsiteX0" fmla="*/ 430302 w 1098396"/>
              <a:gd name="connsiteY0" fmla="*/ 5482 h 1549351"/>
              <a:gd name="connsiteX1" fmla="*/ 828916 w 1098396"/>
              <a:gd name="connsiteY1" fmla="*/ 382592 h 1549351"/>
              <a:gd name="connsiteX2" fmla="*/ 1053720 w 1098396"/>
              <a:gd name="connsiteY2" fmla="*/ 838412 h 1549351"/>
              <a:gd name="connsiteX3" fmla="*/ 1094667 w 1098396"/>
              <a:gd name="connsiteY3" fmla="*/ 1549351 h 1549351"/>
              <a:gd name="connsiteX4" fmla="*/ 404457 w 1098396"/>
              <a:gd name="connsiteY4" fmla="*/ 1466300 h 1549351"/>
              <a:gd name="connsiteX5" fmla="*/ 354689 w 1098396"/>
              <a:gd name="connsiteY5" fmla="*/ 1107042 h 1549351"/>
              <a:gd name="connsiteX6" fmla="*/ 208733 w 1098396"/>
              <a:gd name="connsiteY6" fmla="*/ 819755 h 1549351"/>
              <a:gd name="connsiteX7" fmla="*/ 24168 w 1098396"/>
              <a:gd name="connsiteY7" fmla="*/ 639562 h 1549351"/>
              <a:gd name="connsiteX8" fmla="*/ 430302 w 1098396"/>
              <a:gd name="connsiteY8" fmla="*/ 5482 h 1549351"/>
              <a:gd name="connsiteX0" fmla="*/ 430302 w 1098396"/>
              <a:gd name="connsiteY0" fmla="*/ 5482 h 1549351"/>
              <a:gd name="connsiteX1" fmla="*/ 828916 w 1098396"/>
              <a:gd name="connsiteY1" fmla="*/ 382592 h 1549351"/>
              <a:gd name="connsiteX2" fmla="*/ 1053720 w 1098396"/>
              <a:gd name="connsiteY2" fmla="*/ 838412 h 1549351"/>
              <a:gd name="connsiteX3" fmla="*/ 1094667 w 1098396"/>
              <a:gd name="connsiteY3" fmla="*/ 1549351 h 1549351"/>
              <a:gd name="connsiteX4" fmla="*/ 404457 w 1098396"/>
              <a:gd name="connsiteY4" fmla="*/ 1466300 h 1549351"/>
              <a:gd name="connsiteX5" fmla="*/ 354689 w 1098396"/>
              <a:gd name="connsiteY5" fmla="*/ 1107042 h 1549351"/>
              <a:gd name="connsiteX6" fmla="*/ 208733 w 1098396"/>
              <a:gd name="connsiteY6" fmla="*/ 819755 h 1549351"/>
              <a:gd name="connsiteX7" fmla="*/ 24168 w 1098396"/>
              <a:gd name="connsiteY7" fmla="*/ 639562 h 1549351"/>
              <a:gd name="connsiteX8" fmla="*/ 430302 w 1098396"/>
              <a:gd name="connsiteY8" fmla="*/ 5482 h 1549351"/>
              <a:gd name="connsiteX0" fmla="*/ 406134 w 1074228"/>
              <a:gd name="connsiteY0" fmla="*/ 5482 h 1549351"/>
              <a:gd name="connsiteX1" fmla="*/ 804748 w 1074228"/>
              <a:gd name="connsiteY1" fmla="*/ 382592 h 1549351"/>
              <a:gd name="connsiteX2" fmla="*/ 1029552 w 1074228"/>
              <a:gd name="connsiteY2" fmla="*/ 838412 h 1549351"/>
              <a:gd name="connsiteX3" fmla="*/ 1070499 w 1074228"/>
              <a:gd name="connsiteY3" fmla="*/ 1549351 h 1549351"/>
              <a:gd name="connsiteX4" fmla="*/ 380289 w 1074228"/>
              <a:gd name="connsiteY4" fmla="*/ 1466300 h 1549351"/>
              <a:gd name="connsiteX5" fmla="*/ 330521 w 1074228"/>
              <a:gd name="connsiteY5" fmla="*/ 1107042 h 1549351"/>
              <a:gd name="connsiteX6" fmla="*/ 184565 w 1074228"/>
              <a:gd name="connsiteY6" fmla="*/ 819755 h 1549351"/>
              <a:gd name="connsiteX7" fmla="*/ 0 w 1074228"/>
              <a:gd name="connsiteY7" fmla="*/ 639562 h 1549351"/>
              <a:gd name="connsiteX8" fmla="*/ 406134 w 1074228"/>
              <a:gd name="connsiteY8" fmla="*/ 5482 h 1549351"/>
              <a:gd name="connsiteX0" fmla="*/ 406134 w 1074228"/>
              <a:gd name="connsiteY0" fmla="*/ 5482 h 1549351"/>
              <a:gd name="connsiteX1" fmla="*/ 804748 w 1074228"/>
              <a:gd name="connsiteY1" fmla="*/ 382592 h 1549351"/>
              <a:gd name="connsiteX2" fmla="*/ 1029552 w 1074228"/>
              <a:gd name="connsiteY2" fmla="*/ 838412 h 1549351"/>
              <a:gd name="connsiteX3" fmla="*/ 1070499 w 1074228"/>
              <a:gd name="connsiteY3" fmla="*/ 1549351 h 1549351"/>
              <a:gd name="connsiteX4" fmla="*/ 380289 w 1074228"/>
              <a:gd name="connsiteY4" fmla="*/ 1466300 h 1549351"/>
              <a:gd name="connsiteX5" fmla="*/ 330521 w 1074228"/>
              <a:gd name="connsiteY5" fmla="*/ 1107042 h 1549351"/>
              <a:gd name="connsiteX6" fmla="*/ 184565 w 1074228"/>
              <a:gd name="connsiteY6" fmla="*/ 819755 h 1549351"/>
              <a:gd name="connsiteX7" fmla="*/ 0 w 1074228"/>
              <a:gd name="connsiteY7" fmla="*/ 639562 h 1549351"/>
              <a:gd name="connsiteX8" fmla="*/ 406134 w 1074228"/>
              <a:gd name="connsiteY8" fmla="*/ 5482 h 1549351"/>
              <a:gd name="connsiteX0" fmla="*/ 406134 w 1103646"/>
              <a:gd name="connsiteY0" fmla="*/ 5482 h 1572655"/>
              <a:gd name="connsiteX1" fmla="*/ 804748 w 1103646"/>
              <a:gd name="connsiteY1" fmla="*/ 382592 h 1572655"/>
              <a:gd name="connsiteX2" fmla="*/ 1029552 w 1103646"/>
              <a:gd name="connsiteY2" fmla="*/ 838412 h 1572655"/>
              <a:gd name="connsiteX3" fmla="*/ 1102067 w 1103646"/>
              <a:gd name="connsiteY3" fmla="*/ 1572655 h 1572655"/>
              <a:gd name="connsiteX4" fmla="*/ 380289 w 1103646"/>
              <a:gd name="connsiteY4" fmla="*/ 1466300 h 1572655"/>
              <a:gd name="connsiteX5" fmla="*/ 330521 w 1103646"/>
              <a:gd name="connsiteY5" fmla="*/ 1107042 h 1572655"/>
              <a:gd name="connsiteX6" fmla="*/ 184565 w 1103646"/>
              <a:gd name="connsiteY6" fmla="*/ 819755 h 1572655"/>
              <a:gd name="connsiteX7" fmla="*/ 0 w 1103646"/>
              <a:gd name="connsiteY7" fmla="*/ 639562 h 1572655"/>
              <a:gd name="connsiteX8" fmla="*/ 406134 w 1103646"/>
              <a:gd name="connsiteY8" fmla="*/ 5482 h 1572655"/>
              <a:gd name="connsiteX0" fmla="*/ 406134 w 1113617"/>
              <a:gd name="connsiteY0" fmla="*/ 5482 h 1572655"/>
              <a:gd name="connsiteX1" fmla="*/ 804748 w 1113617"/>
              <a:gd name="connsiteY1" fmla="*/ 382592 h 1572655"/>
              <a:gd name="connsiteX2" fmla="*/ 1029552 w 1113617"/>
              <a:gd name="connsiteY2" fmla="*/ 838412 h 1572655"/>
              <a:gd name="connsiteX3" fmla="*/ 1102067 w 1113617"/>
              <a:gd name="connsiteY3" fmla="*/ 1572655 h 1572655"/>
              <a:gd name="connsiteX4" fmla="*/ 380289 w 1113617"/>
              <a:gd name="connsiteY4" fmla="*/ 1466300 h 1572655"/>
              <a:gd name="connsiteX5" fmla="*/ 330521 w 1113617"/>
              <a:gd name="connsiteY5" fmla="*/ 1107042 h 1572655"/>
              <a:gd name="connsiteX6" fmla="*/ 184565 w 1113617"/>
              <a:gd name="connsiteY6" fmla="*/ 819755 h 1572655"/>
              <a:gd name="connsiteX7" fmla="*/ 0 w 1113617"/>
              <a:gd name="connsiteY7" fmla="*/ 639562 h 1572655"/>
              <a:gd name="connsiteX8" fmla="*/ 406134 w 1113617"/>
              <a:gd name="connsiteY8" fmla="*/ 5482 h 1572655"/>
              <a:gd name="connsiteX0" fmla="*/ 406134 w 1113617"/>
              <a:gd name="connsiteY0" fmla="*/ 5482 h 1572655"/>
              <a:gd name="connsiteX1" fmla="*/ 804748 w 1113617"/>
              <a:gd name="connsiteY1" fmla="*/ 382592 h 1572655"/>
              <a:gd name="connsiteX2" fmla="*/ 1029552 w 1113617"/>
              <a:gd name="connsiteY2" fmla="*/ 838412 h 1572655"/>
              <a:gd name="connsiteX3" fmla="*/ 1102067 w 1113617"/>
              <a:gd name="connsiteY3" fmla="*/ 1572655 h 1572655"/>
              <a:gd name="connsiteX4" fmla="*/ 380289 w 1113617"/>
              <a:gd name="connsiteY4" fmla="*/ 1466300 h 1572655"/>
              <a:gd name="connsiteX5" fmla="*/ 330521 w 1113617"/>
              <a:gd name="connsiteY5" fmla="*/ 1107042 h 1572655"/>
              <a:gd name="connsiteX6" fmla="*/ 184565 w 1113617"/>
              <a:gd name="connsiteY6" fmla="*/ 819755 h 1572655"/>
              <a:gd name="connsiteX7" fmla="*/ 0 w 1113617"/>
              <a:gd name="connsiteY7" fmla="*/ 639562 h 1572655"/>
              <a:gd name="connsiteX8" fmla="*/ 406134 w 1113617"/>
              <a:gd name="connsiteY8" fmla="*/ 5482 h 1572655"/>
              <a:gd name="connsiteX0" fmla="*/ 406134 w 1113617"/>
              <a:gd name="connsiteY0" fmla="*/ 0 h 1567173"/>
              <a:gd name="connsiteX1" fmla="*/ 804748 w 1113617"/>
              <a:gd name="connsiteY1" fmla="*/ 377110 h 1567173"/>
              <a:gd name="connsiteX2" fmla="*/ 1029552 w 1113617"/>
              <a:gd name="connsiteY2" fmla="*/ 832930 h 1567173"/>
              <a:gd name="connsiteX3" fmla="*/ 1102067 w 1113617"/>
              <a:gd name="connsiteY3" fmla="*/ 1567173 h 1567173"/>
              <a:gd name="connsiteX4" fmla="*/ 380289 w 1113617"/>
              <a:gd name="connsiteY4" fmla="*/ 1460818 h 1567173"/>
              <a:gd name="connsiteX5" fmla="*/ 330521 w 1113617"/>
              <a:gd name="connsiteY5" fmla="*/ 1101560 h 1567173"/>
              <a:gd name="connsiteX6" fmla="*/ 184565 w 1113617"/>
              <a:gd name="connsiteY6" fmla="*/ 814273 h 1567173"/>
              <a:gd name="connsiteX7" fmla="*/ 0 w 1113617"/>
              <a:gd name="connsiteY7" fmla="*/ 634080 h 1567173"/>
              <a:gd name="connsiteX8" fmla="*/ 406134 w 1113617"/>
              <a:gd name="connsiteY8" fmla="*/ 0 h 1567173"/>
              <a:gd name="connsiteX0" fmla="*/ 406134 w 1113617"/>
              <a:gd name="connsiteY0" fmla="*/ 0 h 1567173"/>
              <a:gd name="connsiteX1" fmla="*/ 804748 w 1113617"/>
              <a:gd name="connsiteY1" fmla="*/ 377110 h 1567173"/>
              <a:gd name="connsiteX2" fmla="*/ 1029552 w 1113617"/>
              <a:gd name="connsiteY2" fmla="*/ 832930 h 1567173"/>
              <a:gd name="connsiteX3" fmla="*/ 1102067 w 1113617"/>
              <a:gd name="connsiteY3" fmla="*/ 1567173 h 1567173"/>
              <a:gd name="connsiteX4" fmla="*/ 380289 w 1113617"/>
              <a:gd name="connsiteY4" fmla="*/ 1460818 h 1567173"/>
              <a:gd name="connsiteX5" fmla="*/ 330521 w 1113617"/>
              <a:gd name="connsiteY5" fmla="*/ 1101560 h 1567173"/>
              <a:gd name="connsiteX6" fmla="*/ 184565 w 1113617"/>
              <a:gd name="connsiteY6" fmla="*/ 814273 h 1567173"/>
              <a:gd name="connsiteX7" fmla="*/ 0 w 1113617"/>
              <a:gd name="connsiteY7" fmla="*/ 634080 h 1567173"/>
              <a:gd name="connsiteX8" fmla="*/ 406134 w 1113617"/>
              <a:gd name="connsiteY8" fmla="*/ 0 h 156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3617" h="1567173">
                <a:moveTo>
                  <a:pt x="406134" y="0"/>
                </a:moveTo>
                <a:cubicBezTo>
                  <a:pt x="652023" y="92889"/>
                  <a:pt x="700845" y="238288"/>
                  <a:pt x="804748" y="377110"/>
                </a:cubicBezTo>
                <a:cubicBezTo>
                  <a:pt x="908651" y="515932"/>
                  <a:pt x="979999" y="634586"/>
                  <a:pt x="1029552" y="832930"/>
                </a:cubicBezTo>
                <a:cubicBezTo>
                  <a:pt x="1079105" y="1031274"/>
                  <a:pt x="1139226" y="1344816"/>
                  <a:pt x="1102067" y="1567173"/>
                </a:cubicBezTo>
                <a:lnTo>
                  <a:pt x="380289" y="1460818"/>
                </a:lnTo>
                <a:cubicBezTo>
                  <a:pt x="375945" y="1330071"/>
                  <a:pt x="363142" y="1209317"/>
                  <a:pt x="330521" y="1101560"/>
                </a:cubicBezTo>
                <a:cubicBezTo>
                  <a:pt x="297900" y="993803"/>
                  <a:pt x="257372" y="927585"/>
                  <a:pt x="184565" y="814273"/>
                </a:cubicBezTo>
                <a:cubicBezTo>
                  <a:pt x="32817" y="707031"/>
                  <a:pt x="87606" y="687318"/>
                  <a:pt x="0" y="634080"/>
                </a:cubicBezTo>
                <a:cubicBezTo>
                  <a:pt x="18134" y="449241"/>
                  <a:pt x="371389" y="185253"/>
                  <a:pt x="406134" y="0"/>
                </a:cubicBezTo>
                <a:close/>
              </a:path>
            </a:pathLst>
          </a:cu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5" name="TextBox 44">
            <a:extLst>
              <a:ext uri="{FF2B5EF4-FFF2-40B4-BE49-F238E27FC236}">
                <a16:creationId xmlns:a16="http://schemas.microsoft.com/office/drawing/2014/main" id="{D43C82C1-4A67-5265-0BC4-1819555A2D12}"/>
              </a:ext>
            </a:extLst>
          </p:cNvPr>
          <p:cNvSpPr txBox="1"/>
          <p:nvPr/>
        </p:nvSpPr>
        <p:spPr>
          <a:xfrm rot="8206586">
            <a:off x="14702113" y="9026896"/>
            <a:ext cx="1419340" cy="461665"/>
          </a:xfrm>
          <a:prstGeom prst="rect">
            <a:avLst/>
          </a:prstGeom>
          <a:noFill/>
        </p:spPr>
        <p:txBody>
          <a:bodyPr wrap="square" rtlCol="0">
            <a:spAutoFit/>
          </a:bodyPr>
          <a:lstStyle/>
          <a:p>
            <a:pPr algn="ctr"/>
            <a:r>
              <a:rPr lang="en-US" sz="2400" dirty="0">
                <a:solidFill>
                  <a:schemeClr val="tx1">
                    <a:lumMod val="85000"/>
                    <a:lumOff val="15000"/>
                  </a:schemeClr>
                </a:solidFill>
              </a:rPr>
              <a:t>Eval</a:t>
            </a:r>
            <a:endParaRPr lang="en-GB" sz="2400" dirty="0">
              <a:solidFill>
                <a:schemeClr val="tx1">
                  <a:lumMod val="85000"/>
                  <a:lumOff val="15000"/>
                </a:schemeClr>
              </a:solidFill>
            </a:endParaRPr>
          </a:p>
        </p:txBody>
      </p:sp>
      <p:sp>
        <p:nvSpPr>
          <p:cNvPr id="2" name="Freeform 4">
            <a:extLst>
              <a:ext uri="{FF2B5EF4-FFF2-40B4-BE49-F238E27FC236}">
                <a16:creationId xmlns:a16="http://schemas.microsoft.com/office/drawing/2014/main" id="{29D6BA82-5B7C-23B3-532A-EAC06DAA5F82}"/>
              </a:ext>
            </a:extLst>
          </p:cNvPr>
          <p:cNvSpPr/>
          <p:nvPr/>
        </p:nvSpPr>
        <p:spPr>
          <a:xfrm>
            <a:off x="-19050" y="1"/>
            <a:ext cx="836504"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3" name="Picture 12" descr="A blue and black logo&#10;&#10;Description automatically generated">
            <a:extLst>
              <a:ext uri="{FF2B5EF4-FFF2-40B4-BE49-F238E27FC236}">
                <a16:creationId xmlns:a16="http://schemas.microsoft.com/office/drawing/2014/main" id="{5C95EEB6-3AFF-0C65-0A83-A71B5557B328}"/>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cxnSp>
        <p:nvCxnSpPr>
          <p:cNvPr id="3" name="Straight Connector 2">
            <a:extLst>
              <a:ext uri="{FF2B5EF4-FFF2-40B4-BE49-F238E27FC236}">
                <a16:creationId xmlns:a16="http://schemas.microsoft.com/office/drawing/2014/main" id="{F8EB7380-2EA4-4B91-90B9-EA4601D471D2}"/>
              </a:ext>
            </a:extLst>
          </p:cNvPr>
          <p:cNvCxnSpPr>
            <a:cxnSpLocks/>
          </p:cNvCxnSpPr>
          <p:nvPr/>
        </p:nvCxnSpPr>
        <p:spPr>
          <a:xfrm>
            <a:off x="1598911" y="2095500"/>
            <a:ext cx="6705600" cy="0"/>
          </a:xfrm>
          <a:prstGeom prst="line">
            <a:avLst/>
          </a:prstGeom>
          <a:ln w="38100">
            <a:solidFill>
              <a:srgbClr val="3B4A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02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3" grpId="1" animBg="1"/>
      <p:bldP spid="34" grpId="0" animBg="1"/>
      <p:bldP spid="37" grpId="0" animBg="1"/>
      <p:bldP spid="41" grpId="0"/>
      <p:bldP spid="42" grpId="0" animBg="1"/>
      <p:bldP spid="42" grpId="1" animBg="1"/>
      <p:bldP spid="43" grpId="0"/>
      <p:bldP spid="43" grpId="1"/>
      <p:bldP spid="44" grpId="0" animBg="1"/>
      <p:bldP spid="45" grpId="0"/>
    </p:bldLst>
  </p:timing>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2.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29478</TotalTime>
  <Words>3070</Words>
  <Application>Microsoft Macintosh PowerPoint</Application>
  <PresentationFormat>Custom</PresentationFormat>
  <Paragraphs>352</Paragraphs>
  <Slides>23</Slides>
  <Notes>23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Now</vt:lpstr>
      <vt:lpstr>Montserrat Bold</vt:lpstr>
      <vt:lpstr>Montserrat</vt:lpstr>
      <vt:lpstr>Now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Thilde Bagger Terkelsen</cp:lastModifiedBy>
  <cp:revision>140</cp:revision>
  <dcterms:created xsi:type="dcterms:W3CDTF">2006-08-16T00:00:00Z</dcterms:created>
  <dcterms:modified xsi:type="dcterms:W3CDTF">2023-11-13T13:27:33Z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