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51" r:id="rId2"/>
    <p:sldId id="5951" r:id="rId3"/>
    <p:sldId id="6014" r:id="rId4"/>
    <p:sldId id="5942" r:id="rId5"/>
    <p:sldId id="5981" r:id="rId6"/>
    <p:sldId id="6032" r:id="rId7"/>
    <p:sldId id="6031" r:id="rId8"/>
    <p:sldId id="6026" r:id="rId9"/>
    <p:sldId id="6033" r:id="rId10"/>
    <p:sldId id="6028" r:id="rId11"/>
    <p:sldId id="6052" r:id="rId12"/>
    <p:sldId id="6059" r:id="rId13"/>
    <p:sldId id="6058" r:id="rId14"/>
    <p:sldId id="6062" r:id="rId15"/>
    <p:sldId id="6025" r:id="rId16"/>
    <p:sldId id="6063" r:id="rId17"/>
    <p:sldId id="6024" r:id="rId18"/>
    <p:sldId id="6064" r:id="rId19"/>
    <p:sldId id="6041" r:id="rId20"/>
    <p:sldId id="6065" r:id="rId21"/>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66"/>
    <p:restoredTop sz="94609"/>
  </p:normalViewPr>
  <p:slideViewPr>
    <p:cSldViewPr snapToGrid="0">
      <p:cViewPr>
        <p:scale>
          <a:sx n="70" d="100"/>
          <a:sy n="70" d="100"/>
        </p:scale>
        <p:origin x="-416"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0D9C8-D75F-EB43-815C-E2C9B138174F}" type="datetimeFigureOut">
              <a:rPr lang="en-DK" smtClean="0"/>
              <a:t>30/05/2024</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CA262-CA27-7246-B747-96E7B245876C}" type="slidenum">
              <a:rPr lang="en-DK" smtClean="0"/>
              <a:t>‹#›</a:t>
            </a:fld>
            <a:endParaRPr lang="en-DK"/>
          </a:p>
        </p:txBody>
      </p:sp>
    </p:spTree>
    <p:extLst>
      <p:ext uri="{BB962C8B-B14F-4D97-AF65-F5344CB8AC3E}">
        <p14:creationId xmlns:p14="http://schemas.microsoft.com/office/powerpoint/2010/main" val="2801408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r>
              <a:rPr lang="en-US" dirty="0"/>
              <a:t>What kind of data types do you and your collaborators work with? </a:t>
            </a:r>
          </a:p>
          <a:p>
            <a:r>
              <a:rPr lang="en-US" dirty="0"/>
              <a:t>What would you like to work with?</a:t>
            </a:r>
          </a:p>
          <a:p>
            <a:endParaRPr lang="en-US" dirty="0"/>
          </a:p>
          <a:p>
            <a:r>
              <a:rPr lang="en-US" dirty="0"/>
              <a:t>Which of the roles we have introduced do you see yourself in? </a:t>
            </a:r>
          </a:p>
          <a:p>
            <a:r>
              <a:rPr lang="en-US" dirty="0"/>
              <a:t>Do you have people in your group or among your collaborators to fill the other roles? If not, what are alternatives?</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3700543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2442958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3083540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err="1"/>
              <a:t>Glm</a:t>
            </a:r>
            <a:r>
              <a:rPr lang="en-US" dirty="0"/>
              <a:t>?</a:t>
            </a:r>
          </a:p>
          <a:p>
            <a:r>
              <a:rPr lang="en-US" dirty="0"/>
              <a:t>Prediction task + feature importance</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1291358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83480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865520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gn="ctr"/>
            <a:endParaRPr lang="en-US" sz="1200" b="1" dirty="0">
              <a:latin typeface="Montserrat"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3884285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latin typeface="Montserrat" panose="00000500000000000000" pitchFamily="2" charset="0"/>
              </a:rPr>
              <a:t>Overfitting linear regression picture</a:t>
            </a:r>
          </a:p>
          <a:p>
            <a:endParaRPr lang="en-US" sz="1200" dirty="0">
              <a:latin typeface="Montserrat" panose="00000500000000000000" pitchFamily="2" charset="0"/>
            </a:endParaRPr>
          </a:p>
          <a:p>
            <a:endParaRPr lang="en-US" sz="1200" dirty="0">
              <a:latin typeface="Montserrat" panose="00000500000000000000" pitchFamily="2" charset="0"/>
            </a:endParaRPr>
          </a:p>
          <a:p>
            <a:r>
              <a:rPr lang="en-US" sz="1200" dirty="0">
                <a:latin typeface="Montserrat" panose="00000500000000000000" pitchFamily="2" charset="0"/>
              </a:rPr>
              <a:t>Why is the middle one better? Explain</a:t>
            </a:r>
          </a:p>
          <a:p>
            <a:endParaRPr lang="en-US" sz="1200" dirty="0">
              <a:latin typeface="Montserrat" panose="00000500000000000000" pitchFamily="2" charset="0"/>
            </a:endParaRPr>
          </a:p>
          <a:p>
            <a:r>
              <a:rPr lang="en-US" sz="1200" dirty="0">
                <a:latin typeface="Montserrat" panose="00000500000000000000" pitchFamily="2" charset="0"/>
              </a:rPr>
              <a:t>What is the problem with having many parameters?</a:t>
            </a:r>
          </a:p>
          <a:p>
            <a:endParaRPr lang="en-US" sz="1200" dirty="0">
              <a:latin typeface="Montserrat" panose="00000500000000000000" pitchFamily="2" charset="0"/>
            </a:endParaRPr>
          </a:p>
          <a:p>
            <a:r>
              <a:rPr lang="en-US" sz="1200" dirty="0">
                <a:latin typeface="Montserrat" panose="00000500000000000000" pitchFamily="2" charset="0"/>
              </a:rPr>
              <a:t>(What do the parameters mean? (reaction rate)) </a:t>
            </a:r>
          </a:p>
          <a:p>
            <a:endParaRPr lang="en-US" sz="1200" dirty="0">
              <a:latin typeface="Montserrat" panose="00000500000000000000" pitchFamily="2" charset="0"/>
            </a:endParaRPr>
          </a:p>
          <a:p>
            <a:r>
              <a:rPr lang="en-US" sz="1200" dirty="0">
                <a:latin typeface="Montserrat" panose="00000500000000000000" pitchFamily="2" charset="0"/>
              </a:rPr>
              <a:t>Discussion:</a:t>
            </a:r>
          </a:p>
          <a:p>
            <a:endParaRPr lang="en-US" sz="1200" dirty="0">
              <a:latin typeface="Montserrat" panose="00000500000000000000" pitchFamily="2" charset="0"/>
            </a:endParaRPr>
          </a:p>
          <a:p>
            <a:r>
              <a:rPr lang="en-US" sz="1200" dirty="0">
                <a:latin typeface="Montserrat" panose="00000500000000000000" pitchFamily="2" charset="0"/>
              </a:rPr>
              <a:t>How would be your error term for regression with two data points, large or small? </a:t>
            </a:r>
            <a:endParaRPr lang="en-GB" sz="1200" dirty="0">
              <a:latin typeface="Montserrat" panose="00000500000000000000" pitchFamily="2" charset="0"/>
            </a:endParaRPr>
          </a:p>
          <a:p>
            <a:pPr algn="ctr"/>
            <a:endParaRPr lang="en-US" sz="1200" b="1" dirty="0">
              <a:latin typeface="Montserrat"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3700543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r>
              <a:rPr lang="en-US" dirty="0"/>
              <a:t>What kind of data types do you and your collaborators work with? </a:t>
            </a:r>
          </a:p>
          <a:p>
            <a:r>
              <a:rPr lang="en-US" dirty="0"/>
              <a:t>What would you like to work with?</a:t>
            </a:r>
          </a:p>
          <a:p>
            <a:endParaRPr lang="en-US" dirty="0"/>
          </a:p>
          <a:p>
            <a:r>
              <a:rPr lang="en-US" dirty="0"/>
              <a:t>Which of the roles we have introduced do you see yourself in? </a:t>
            </a:r>
          </a:p>
          <a:p>
            <a:r>
              <a:rPr lang="en-US" dirty="0"/>
              <a:t>Do you have people in your group or among your collaborators to fill the other roles? If not, what are alternatives?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1268597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1612948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2140981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5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279059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t>Closing thoughts/ discussion:</a:t>
            </a:r>
          </a:p>
          <a:p>
            <a:pPr marL="457200" indent="-457200">
              <a:buFontTx/>
              <a:buChar char="-"/>
            </a:pPr>
            <a:r>
              <a:rPr lang="en-US" sz="1200" dirty="0"/>
              <a:t>What do you take away</a:t>
            </a:r>
          </a:p>
          <a:p>
            <a:pPr marL="457200" indent="-457200">
              <a:buFontTx/>
              <a:buChar char="-"/>
            </a:pPr>
            <a:r>
              <a:rPr lang="en-US" sz="1200" dirty="0"/>
              <a:t>What is your most important take away from today?</a:t>
            </a:r>
          </a:p>
          <a:p>
            <a:pPr marL="457200" indent="-457200">
              <a:buFontTx/>
              <a:buChar char="-"/>
            </a:pPr>
            <a:r>
              <a:rPr lang="en-GB" sz="1200" dirty="0"/>
              <a:t>How does it change your</a:t>
            </a:r>
            <a:r>
              <a:rPr lang="en-US" sz="1200" dirty="0"/>
              <a:t> view on DS?</a:t>
            </a:r>
          </a:p>
          <a:p>
            <a:pPr marL="457200" indent="-457200">
              <a:buFontTx/>
              <a:buChar char="-"/>
            </a:pPr>
            <a:r>
              <a:rPr lang="en-GB" sz="1200" dirty="0"/>
              <a:t>How does it change your teaching</a:t>
            </a:r>
          </a:p>
          <a:p>
            <a:pPr marL="457200" indent="-457200">
              <a:buFontTx/>
              <a:buChar char="-"/>
            </a:pPr>
            <a:r>
              <a:rPr lang="en-GB" sz="1200" dirty="0"/>
              <a:t>How could you incorporate this in your teaching?</a:t>
            </a:r>
          </a:p>
          <a:p>
            <a:pPr marL="457200" indent="-457200">
              <a:buFontTx/>
              <a:buChar char="-"/>
            </a:pPr>
            <a:r>
              <a:rPr lang="en-GB" sz="1200" dirty="0"/>
              <a:t>Is there anything in this workshop that opened your eyes?</a:t>
            </a:r>
          </a:p>
          <a:p>
            <a:endParaRPr lang="en-GB" sz="1200"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84472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5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4037838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r>
              <a:rPr lang="en-US" dirty="0"/>
              <a:t>What kind of data types do you and your collaborators work with? </a:t>
            </a:r>
          </a:p>
          <a:p>
            <a:r>
              <a:rPr lang="en-US" dirty="0"/>
              <a:t>What would you like to work with?</a:t>
            </a:r>
          </a:p>
          <a:p>
            <a:endParaRPr lang="en-US" dirty="0"/>
          </a:p>
          <a:p>
            <a:r>
              <a:rPr lang="en-US" dirty="0"/>
              <a:t>Which of the roles we have introduced do you see yourself in? </a:t>
            </a:r>
          </a:p>
          <a:p>
            <a:r>
              <a:rPr lang="en-US" dirty="0"/>
              <a:t>Do you have people in your group or among your collaborators to fill the other roles? If not, what are alternatives?</a:t>
            </a: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306219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1351034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C6D7-0AD4-7FCF-7D7E-C18B789FA93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K"/>
          </a:p>
        </p:txBody>
      </p:sp>
      <p:sp>
        <p:nvSpPr>
          <p:cNvPr id="3" name="Subtitle 2">
            <a:extLst>
              <a:ext uri="{FF2B5EF4-FFF2-40B4-BE49-F238E27FC236}">
                <a16:creationId xmlns:a16="http://schemas.microsoft.com/office/drawing/2014/main" id="{64F94C2B-1D9C-8DCC-6A95-086AA6DAB8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a:p>
        </p:txBody>
      </p:sp>
      <p:sp>
        <p:nvSpPr>
          <p:cNvPr id="4" name="Date Placeholder 3">
            <a:extLst>
              <a:ext uri="{FF2B5EF4-FFF2-40B4-BE49-F238E27FC236}">
                <a16:creationId xmlns:a16="http://schemas.microsoft.com/office/drawing/2014/main" id="{B2A0D41E-485B-49AD-3EFD-CFF2B56D7161}"/>
              </a:ext>
            </a:extLst>
          </p:cNvPr>
          <p:cNvSpPr>
            <a:spLocks noGrp="1"/>
          </p:cNvSpPr>
          <p:nvPr>
            <p:ph type="dt" sz="half" idx="10"/>
          </p:nvPr>
        </p:nvSpPr>
        <p:spPr/>
        <p:txBody>
          <a:bodyPr/>
          <a:lstStyle/>
          <a:p>
            <a:fld id="{357C9D9F-2F16-7C45-BA01-4C557723D004}" type="datetimeFigureOut">
              <a:rPr lang="en-DK" smtClean="0"/>
              <a:t>30/05/2024</a:t>
            </a:fld>
            <a:endParaRPr lang="en-DK"/>
          </a:p>
        </p:txBody>
      </p:sp>
      <p:sp>
        <p:nvSpPr>
          <p:cNvPr id="5" name="Footer Placeholder 4">
            <a:extLst>
              <a:ext uri="{FF2B5EF4-FFF2-40B4-BE49-F238E27FC236}">
                <a16:creationId xmlns:a16="http://schemas.microsoft.com/office/drawing/2014/main" id="{1AAF8795-A9A0-5FD5-3403-1FD6550F98D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287FFE3-B0B8-932C-4CC5-80891DC3B8E0}"/>
              </a:ext>
            </a:extLst>
          </p:cNvPr>
          <p:cNvSpPr>
            <a:spLocks noGrp="1"/>
          </p:cNvSpPr>
          <p:nvPr>
            <p:ph type="sldNum" sz="quarter" idx="12"/>
          </p:nvPr>
        </p:nvSpPr>
        <p:spPr/>
        <p:txBody>
          <a:bodyPr/>
          <a:lstStyle/>
          <a:p>
            <a:fld id="{621B1AB0-FDE3-3547-A163-73BB6A5B5431}" type="slidenum">
              <a:rPr lang="en-DK" smtClean="0"/>
              <a:t>‹#›</a:t>
            </a:fld>
            <a:endParaRPr lang="en-DK"/>
          </a:p>
        </p:txBody>
      </p:sp>
    </p:spTree>
    <p:extLst>
      <p:ext uri="{BB962C8B-B14F-4D97-AF65-F5344CB8AC3E}">
        <p14:creationId xmlns:p14="http://schemas.microsoft.com/office/powerpoint/2010/main" val="3971772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4BB9-3F21-2331-B44F-4047CC4C0F02}"/>
              </a:ext>
            </a:extLst>
          </p:cNvPr>
          <p:cNvSpPr>
            <a:spLocks noGrp="1"/>
          </p:cNvSpPr>
          <p:nvPr>
            <p:ph type="title"/>
          </p:nvPr>
        </p:nvSpPr>
        <p:spPr/>
        <p:txBody>
          <a:bodyPr/>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2ACC2D68-FF44-F565-1E89-2137C3A4AF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E72AA80E-2CB3-341E-EAD3-4B7DCAC70139}"/>
              </a:ext>
            </a:extLst>
          </p:cNvPr>
          <p:cNvSpPr>
            <a:spLocks noGrp="1"/>
          </p:cNvSpPr>
          <p:nvPr>
            <p:ph type="dt" sz="half" idx="10"/>
          </p:nvPr>
        </p:nvSpPr>
        <p:spPr/>
        <p:txBody>
          <a:bodyPr/>
          <a:lstStyle/>
          <a:p>
            <a:fld id="{357C9D9F-2F16-7C45-BA01-4C557723D004}" type="datetimeFigureOut">
              <a:rPr lang="en-DK" smtClean="0"/>
              <a:t>30/05/2024</a:t>
            </a:fld>
            <a:endParaRPr lang="en-DK"/>
          </a:p>
        </p:txBody>
      </p:sp>
      <p:sp>
        <p:nvSpPr>
          <p:cNvPr id="5" name="Footer Placeholder 4">
            <a:extLst>
              <a:ext uri="{FF2B5EF4-FFF2-40B4-BE49-F238E27FC236}">
                <a16:creationId xmlns:a16="http://schemas.microsoft.com/office/drawing/2014/main" id="{16452F4E-3A24-3B30-5B25-82A75F42A92D}"/>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89D337D-A612-AB16-B499-C92AF588239E}"/>
              </a:ext>
            </a:extLst>
          </p:cNvPr>
          <p:cNvSpPr>
            <a:spLocks noGrp="1"/>
          </p:cNvSpPr>
          <p:nvPr>
            <p:ph type="sldNum" sz="quarter" idx="12"/>
          </p:nvPr>
        </p:nvSpPr>
        <p:spPr/>
        <p:txBody>
          <a:bodyPr/>
          <a:lstStyle/>
          <a:p>
            <a:fld id="{621B1AB0-FDE3-3547-A163-73BB6A5B5431}" type="slidenum">
              <a:rPr lang="en-DK" smtClean="0"/>
              <a:t>‹#›</a:t>
            </a:fld>
            <a:endParaRPr lang="en-DK"/>
          </a:p>
        </p:txBody>
      </p:sp>
    </p:spTree>
    <p:extLst>
      <p:ext uri="{BB962C8B-B14F-4D97-AF65-F5344CB8AC3E}">
        <p14:creationId xmlns:p14="http://schemas.microsoft.com/office/powerpoint/2010/main" val="3849877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BBF80A-A757-E9F0-1EB3-AD8CB340249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E484165D-1F70-58E6-3F64-A7434D422B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93FB2A7D-B059-CB9B-2132-67D9BBBDD76C}"/>
              </a:ext>
            </a:extLst>
          </p:cNvPr>
          <p:cNvSpPr>
            <a:spLocks noGrp="1"/>
          </p:cNvSpPr>
          <p:nvPr>
            <p:ph type="dt" sz="half" idx="10"/>
          </p:nvPr>
        </p:nvSpPr>
        <p:spPr/>
        <p:txBody>
          <a:bodyPr/>
          <a:lstStyle/>
          <a:p>
            <a:fld id="{357C9D9F-2F16-7C45-BA01-4C557723D004}" type="datetimeFigureOut">
              <a:rPr lang="en-DK" smtClean="0"/>
              <a:t>30/05/2024</a:t>
            </a:fld>
            <a:endParaRPr lang="en-DK"/>
          </a:p>
        </p:txBody>
      </p:sp>
      <p:sp>
        <p:nvSpPr>
          <p:cNvPr id="5" name="Footer Placeholder 4">
            <a:extLst>
              <a:ext uri="{FF2B5EF4-FFF2-40B4-BE49-F238E27FC236}">
                <a16:creationId xmlns:a16="http://schemas.microsoft.com/office/drawing/2014/main" id="{ECD09646-F915-600F-780C-48E611B8CECF}"/>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336A46E4-CDDF-16AE-B28F-E55DFD9B1671}"/>
              </a:ext>
            </a:extLst>
          </p:cNvPr>
          <p:cNvSpPr>
            <a:spLocks noGrp="1"/>
          </p:cNvSpPr>
          <p:nvPr>
            <p:ph type="sldNum" sz="quarter" idx="12"/>
          </p:nvPr>
        </p:nvSpPr>
        <p:spPr/>
        <p:txBody>
          <a:bodyPr/>
          <a:lstStyle/>
          <a:p>
            <a:fld id="{621B1AB0-FDE3-3547-A163-73BB6A5B5431}" type="slidenum">
              <a:rPr lang="en-DK" smtClean="0"/>
              <a:t>‹#›</a:t>
            </a:fld>
            <a:endParaRPr lang="en-DK"/>
          </a:p>
        </p:txBody>
      </p:sp>
    </p:spTree>
    <p:extLst>
      <p:ext uri="{BB962C8B-B14F-4D97-AF65-F5344CB8AC3E}">
        <p14:creationId xmlns:p14="http://schemas.microsoft.com/office/powerpoint/2010/main" val="274133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C153-AD42-96A7-CDB2-1C51909CE939}"/>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586F8EAE-FC8A-FD97-D456-CAB28F02303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D32B897C-1002-8A8A-BCA9-8E34B2BACCF3}"/>
              </a:ext>
            </a:extLst>
          </p:cNvPr>
          <p:cNvSpPr>
            <a:spLocks noGrp="1"/>
          </p:cNvSpPr>
          <p:nvPr>
            <p:ph type="dt" sz="half" idx="10"/>
          </p:nvPr>
        </p:nvSpPr>
        <p:spPr/>
        <p:txBody>
          <a:bodyPr/>
          <a:lstStyle/>
          <a:p>
            <a:fld id="{357C9D9F-2F16-7C45-BA01-4C557723D004}" type="datetimeFigureOut">
              <a:rPr lang="en-DK" smtClean="0"/>
              <a:t>30/05/2024</a:t>
            </a:fld>
            <a:endParaRPr lang="en-DK"/>
          </a:p>
        </p:txBody>
      </p:sp>
      <p:sp>
        <p:nvSpPr>
          <p:cNvPr id="5" name="Footer Placeholder 4">
            <a:extLst>
              <a:ext uri="{FF2B5EF4-FFF2-40B4-BE49-F238E27FC236}">
                <a16:creationId xmlns:a16="http://schemas.microsoft.com/office/drawing/2014/main" id="{834721C7-0C6E-480B-7B4A-C6B02AD22C7D}"/>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960F225-BE7C-CC0F-B19A-9F71632CAC47}"/>
              </a:ext>
            </a:extLst>
          </p:cNvPr>
          <p:cNvSpPr>
            <a:spLocks noGrp="1"/>
          </p:cNvSpPr>
          <p:nvPr>
            <p:ph type="sldNum" sz="quarter" idx="12"/>
          </p:nvPr>
        </p:nvSpPr>
        <p:spPr/>
        <p:txBody>
          <a:bodyPr/>
          <a:lstStyle/>
          <a:p>
            <a:fld id="{621B1AB0-FDE3-3547-A163-73BB6A5B5431}" type="slidenum">
              <a:rPr lang="en-DK" smtClean="0"/>
              <a:t>‹#›</a:t>
            </a:fld>
            <a:endParaRPr lang="en-DK"/>
          </a:p>
        </p:txBody>
      </p:sp>
    </p:spTree>
    <p:extLst>
      <p:ext uri="{BB962C8B-B14F-4D97-AF65-F5344CB8AC3E}">
        <p14:creationId xmlns:p14="http://schemas.microsoft.com/office/powerpoint/2010/main" val="2965178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C67B-66AE-7FDB-DCBF-E174BA8DB32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K"/>
          </a:p>
        </p:txBody>
      </p:sp>
      <p:sp>
        <p:nvSpPr>
          <p:cNvPr id="3" name="Text Placeholder 2">
            <a:extLst>
              <a:ext uri="{FF2B5EF4-FFF2-40B4-BE49-F238E27FC236}">
                <a16:creationId xmlns:a16="http://schemas.microsoft.com/office/drawing/2014/main" id="{648FDF7B-FF68-E4DF-0F07-BE8DB1E175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62D7A5F-F0E7-B707-8F0C-7F3B4A14B1AD}"/>
              </a:ext>
            </a:extLst>
          </p:cNvPr>
          <p:cNvSpPr>
            <a:spLocks noGrp="1"/>
          </p:cNvSpPr>
          <p:nvPr>
            <p:ph type="dt" sz="half" idx="10"/>
          </p:nvPr>
        </p:nvSpPr>
        <p:spPr/>
        <p:txBody>
          <a:bodyPr/>
          <a:lstStyle/>
          <a:p>
            <a:fld id="{357C9D9F-2F16-7C45-BA01-4C557723D004}" type="datetimeFigureOut">
              <a:rPr lang="en-DK" smtClean="0"/>
              <a:t>30/05/2024</a:t>
            </a:fld>
            <a:endParaRPr lang="en-DK"/>
          </a:p>
        </p:txBody>
      </p:sp>
      <p:sp>
        <p:nvSpPr>
          <p:cNvPr id="5" name="Footer Placeholder 4">
            <a:extLst>
              <a:ext uri="{FF2B5EF4-FFF2-40B4-BE49-F238E27FC236}">
                <a16:creationId xmlns:a16="http://schemas.microsoft.com/office/drawing/2014/main" id="{F2B2A59F-724D-128B-6A62-90353B8C4946}"/>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04E08DB-B4D0-ECFF-9A43-6EE44B10F385}"/>
              </a:ext>
            </a:extLst>
          </p:cNvPr>
          <p:cNvSpPr>
            <a:spLocks noGrp="1"/>
          </p:cNvSpPr>
          <p:nvPr>
            <p:ph type="sldNum" sz="quarter" idx="12"/>
          </p:nvPr>
        </p:nvSpPr>
        <p:spPr/>
        <p:txBody>
          <a:bodyPr/>
          <a:lstStyle/>
          <a:p>
            <a:fld id="{621B1AB0-FDE3-3547-A163-73BB6A5B5431}" type="slidenum">
              <a:rPr lang="en-DK" smtClean="0"/>
              <a:t>‹#›</a:t>
            </a:fld>
            <a:endParaRPr lang="en-DK"/>
          </a:p>
        </p:txBody>
      </p:sp>
    </p:spTree>
    <p:extLst>
      <p:ext uri="{BB962C8B-B14F-4D97-AF65-F5344CB8AC3E}">
        <p14:creationId xmlns:p14="http://schemas.microsoft.com/office/powerpoint/2010/main" val="84594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C27E-7F2F-F550-EC56-948BA17F0A76}"/>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E2319F44-BB1F-C432-0636-24E25049232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9FE4F17C-CFA8-F95A-4D99-323916DC48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Date Placeholder 4">
            <a:extLst>
              <a:ext uri="{FF2B5EF4-FFF2-40B4-BE49-F238E27FC236}">
                <a16:creationId xmlns:a16="http://schemas.microsoft.com/office/drawing/2014/main" id="{BE904884-6F53-3272-A317-F72F02A3190F}"/>
              </a:ext>
            </a:extLst>
          </p:cNvPr>
          <p:cNvSpPr>
            <a:spLocks noGrp="1"/>
          </p:cNvSpPr>
          <p:nvPr>
            <p:ph type="dt" sz="half" idx="10"/>
          </p:nvPr>
        </p:nvSpPr>
        <p:spPr/>
        <p:txBody>
          <a:bodyPr/>
          <a:lstStyle/>
          <a:p>
            <a:fld id="{357C9D9F-2F16-7C45-BA01-4C557723D004}" type="datetimeFigureOut">
              <a:rPr lang="en-DK" smtClean="0"/>
              <a:t>30/05/2024</a:t>
            </a:fld>
            <a:endParaRPr lang="en-DK"/>
          </a:p>
        </p:txBody>
      </p:sp>
      <p:sp>
        <p:nvSpPr>
          <p:cNvPr id="6" name="Footer Placeholder 5">
            <a:extLst>
              <a:ext uri="{FF2B5EF4-FFF2-40B4-BE49-F238E27FC236}">
                <a16:creationId xmlns:a16="http://schemas.microsoft.com/office/drawing/2014/main" id="{12D604B9-257C-F873-86FE-AD4DC9D8B801}"/>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037B8327-5AEE-795C-A0B1-72FBD444BB9C}"/>
              </a:ext>
            </a:extLst>
          </p:cNvPr>
          <p:cNvSpPr>
            <a:spLocks noGrp="1"/>
          </p:cNvSpPr>
          <p:nvPr>
            <p:ph type="sldNum" sz="quarter" idx="12"/>
          </p:nvPr>
        </p:nvSpPr>
        <p:spPr/>
        <p:txBody>
          <a:bodyPr/>
          <a:lstStyle/>
          <a:p>
            <a:fld id="{621B1AB0-FDE3-3547-A163-73BB6A5B5431}" type="slidenum">
              <a:rPr lang="en-DK" smtClean="0"/>
              <a:t>‹#›</a:t>
            </a:fld>
            <a:endParaRPr lang="en-DK"/>
          </a:p>
        </p:txBody>
      </p:sp>
    </p:spTree>
    <p:extLst>
      <p:ext uri="{BB962C8B-B14F-4D97-AF65-F5344CB8AC3E}">
        <p14:creationId xmlns:p14="http://schemas.microsoft.com/office/powerpoint/2010/main" val="2434501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2A72-1747-8E96-6D06-6A32EF5E7FDC}"/>
              </a:ext>
            </a:extLst>
          </p:cNvPr>
          <p:cNvSpPr>
            <a:spLocks noGrp="1"/>
          </p:cNvSpPr>
          <p:nvPr>
            <p:ph type="title"/>
          </p:nvPr>
        </p:nvSpPr>
        <p:spPr>
          <a:xfrm>
            <a:off x="839788" y="365125"/>
            <a:ext cx="10515600" cy="1325563"/>
          </a:xfrm>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F18FE5B2-32B5-C95E-2BD3-714755F591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3376A92-79C5-7B69-4823-7E546ED8B1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Text Placeholder 4">
            <a:extLst>
              <a:ext uri="{FF2B5EF4-FFF2-40B4-BE49-F238E27FC236}">
                <a16:creationId xmlns:a16="http://schemas.microsoft.com/office/drawing/2014/main" id="{2DBEAFDD-5D65-C4AD-93B2-6FCCC914EB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67F2AF6-1CB1-3871-E3C2-02FA3F2C1B9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7" name="Date Placeholder 6">
            <a:extLst>
              <a:ext uri="{FF2B5EF4-FFF2-40B4-BE49-F238E27FC236}">
                <a16:creationId xmlns:a16="http://schemas.microsoft.com/office/drawing/2014/main" id="{634A669F-C22A-C0C9-60AA-68D2A809BDD0}"/>
              </a:ext>
            </a:extLst>
          </p:cNvPr>
          <p:cNvSpPr>
            <a:spLocks noGrp="1"/>
          </p:cNvSpPr>
          <p:nvPr>
            <p:ph type="dt" sz="half" idx="10"/>
          </p:nvPr>
        </p:nvSpPr>
        <p:spPr/>
        <p:txBody>
          <a:bodyPr/>
          <a:lstStyle/>
          <a:p>
            <a:fld id="{357C9D9F-2F16-7C45-BA01-4C557723D004}" type="datetimeFigureOut">
              <a:rPr lang="en-DK" smtClean="0"/>
              <a:t>30/05/2024</a:t>
            </a:fld>
            <a:endParaRPr lang="en-DK"/>
          </a:p>
        </p:txBody>
      </p:sp>
      <p:sp>
        <p:nvSpPr>
          <p:cNvPr id="8" name="Footer Placeholder 7">
            <a:extLst>
              <a:ext uri="{FF2B5EF4-FFF2-40B4-BE49-F238E27FC236}">
                <a16:creationId xmlns:a16="http://schemas.microsoft.com/office/drawing/2014/main" id="{47330870-55BD-C5FD-B19A-7CD271063CBD}"/>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954AD70D-4089-D343-E574-F46CB0EBA143}"/>
              </a:ext>
            </a:extLst>
          </p:cNvPr>
          <p:cNvSpPr>
            <a:spLocks noGrp="1"/>
          </p:cNvSpPr>
          <p:nvPr>
            <p:ph type="sldNum" sz="quarter" idx="12"/>
          </p:nvPr>
        </p:nvSpPr>
        <p:spPr/>
        <p:txBody>
          <a:bodyPr/>
          <a:lstStyle/>
          <a:p>
            <a:fld id="{621B1AB0-FDE3-3547-A163-73BB6A5B5431}" type="slidenum">
              <a:rPr lang="en-DK" smtClean="0"/>
              <a:t>‹#›</a:t>
            </a:fld>
            <a:endParaRPr lang="en-DK"/>
          </a:p>
        </p:txBody>
      </p:sp>
    </p:spTree>
    <p:extLst>
      <p:ext uri="{BB962C8B-B14F-4D97-AF65-F5344CB8AC3E}">
        <p14:creationId xmlns:p14="http://schemas.microsoft.com/office/powerpoint/2010/main" val="387247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8DF9-DADD-B26F-CB4E-287D85DEFF1F}"/>
              </a:ext>
            </a:extLst>
          </p:cNvPr>
          <p:cNvSpPr>
            <a:spLocks noGrp="1"/>
          </p:cNvSpPr>
          <p:nvPr>
            <p:ph type="title"/>
          </p:nvPr>
        </p:nvSpPr>
        <p:spPr/>
        <p:txBody>
          <a:bodyPr/>
          <a:lstStyle/>
          <a:p>
            <a:r>
              <a:rPr lang="en-GB"/>
              <a:t>Click to edit Master title style</a:t>
            </a:r>
            <a:endParaRPr lang="en-DK"/>
          </a:p>
        </p:txBody>
      </p:sp>
      <p:sp>
        <p:nvSpPr>
          <p:cNvPr id="3" name="Date Placeholder 2">
            <a:extLst>
              <a:ext uri="{FF2B5EF4-FFF2-40B4-BE49-F238E27FC236}">
                <a16:creationId xmlns:a16="http://schemas.microsoft.com/office/drawing/2014/main" id="{C2FDD754-8551-42D9-B547-7F644F241B33}"/>
              </a:ext>
            </a:extLst>
          </p:cNvPr>
          <p:cNvSpPr>
            <a:spLocks noGrp="1"/>
          </p:cNvSpPr>
          <p:nvPr>
            <p:ph type="dt" sz="half" idx="10"/>
          </p:nvPr>
        </p:nvSpPr>
        <p:spPr/>
        <p:txBody>
          <a:bodyPr/>
          <a:lstStyle/>
          <a:p>
            <a:fld id="{357C9D9F-2F16-7C45-BA01-4C557723D004}" type="datetimeFigureOut">
              <a:rPr lang="en-DK" smtClean="0"/>
              <a:t>30/05/2024</a:t>
            </a:fld>
            <a:endParaRPr lang="en-DK"/>
          </a:p>
        </p:txBody>
      </p:sp>
      <p:sp>
        <p:nvSpPr>
          <p:cNvPr id="4" name="Footer Placeholder 3">
            <a:extLst>
              <a:ext uri="{FF2B5EF4-FFF2-40B4-BE49-F238E27FC236}">
                <a16:creationId xmlns:a16="http://schemas.microsoft.com/office/drawing/2014/main" id="{439498F1-621A-3BBB-87C4-53F8E4F6526C}"/>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4F39E7F5-74F0-99C5-3B29-871C6ECE63FD}"/>
              </a:ext>
            </a:extLst>
          </p:cNvPr>
          <p:cNvSpPr>
            <a:spLocks noGrp="1"/>
          </p:cNvSpPr>
          <p:nvPr>
            <p:ph type="sldNum" sz="quarter" idx="12"/>
          </p:nvPr>
        </p:nvSpPr>
        <p:spPr/>
        <p:txBody>
          <a:bodyPr/>
          <a:lstStyle/>
          <a:p>
            <a:fld id="{621B1AB0-FDE3-3547-A163-73BB6A5B5431}" type="slidenum">
              <a:rPr lang="en-DK" smtClean="0"/>
              <a:t>‹#›</a:t>
            </a:fld>
            <a:endParaRPr lang="en-DK"/>
          </a:p>
        </p:txBody>
      </p:sp>
    </p:spTree>
    <p:extLst>
      <p:ext uri="{BB962C8B-B14F-4D97-AF65-F5344CB8AC3E}">
        <p14:creationId xmlns:p14="http://schemas.microsoft.com/office/powerpoint/2010/main" val="284385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669DCB-0D02-9EA8-43D5-96A76CAC5061}"/>
              </a:ext>
            </a:extLst>
          </p:cNvPr>
          <p:cNvSpPr>
            <a:spLocks noGrp="1"/>
          </p:cNvSpPr>
          <p:nvPr>
            <p:ph type="dt" sz="half" idx="10"/>
          </p:nvPr>
        </p:nvSpPr>
        <p:spPr/>
        <p:txBody>
          <a:bodyPr/>
          <a:lstStyle/>
          <a:p>
            <a:fld id="{357C9D9F-2F16-7C45-BA01-4C557723D004}" type="datetimeFigureOut">
              <a:rPr lang="en-DK" smtClean="0"/>
              <a:t>30/05/2024</a:t>
            </a:fld>
            <a:endParaRPr lang="en-DK"/>
          </a:p>
        </p:txBody>
      </p:sp>
      <p:sp>
        <p:nvSpPr>
          <p:cNvPr id="3" name="Footer Placeholder 2">
            <a:extLst>
              <a:ext uri="{FF2B5EF4-FFF2-40B4-BE49-F238E27FC236}">
                <a16:creationId xmlns:a16="http://schemas.microsoft.com/office/drawing/2014/main" id="{3E231A42-B9F1-5836-D52A-F3237AB21FBB}"/>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5562767A-90F1-524D-64EE-361DE88315F2}"/>
              </a:ext>
            </a:extLst>
          </p:cNvPr>
          <p:cNvSpPr>
            <a:spLocks noGrp="1"/>
          </p:cNvSpPr>
          <p:nvPr>
            <p:ph type="sldNum" sz="quarter" idx="12"/>
          </p:nvPr>
        </p:nvSpPr>
        <p:spPr/>
        <p:txBody>
          <a:bodyPr/>
          <a:lstStyle/>
          <a:p>
            <a:fld id="{621B1AB0-FDE3-3547-A163-73BB6A5B5431}" type="slidenum">
              <a:rPr lang="en-DK" smtClean="0"/>
              <a:t>‹#›</a:t>
            </a:fld>
            <a:endParaRPr lang="en-DK"/>
          </a:p>
        </p:txBody>
      </p:sp>
    </p:spTree>
    <p:extLst>
      <p:ext uri="{BB962C8B-B14F-4D97-AF65-F5344CB8AC3E}">
        <p14:creationId xmlns:p14="http://schemas.microsoft.com/office/powerpoint/2010/main" val="249022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43BF-F0AD-F6E6-456B-7ACDC9D56C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D864EC40-943B-C610-AA15-1F1F4F3E3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ext Placeholder 3">
            <a:extLst>
              <a:ext uri="{FF2B5EF4-FFF2-40B4-BE49-F238E27FC236}">
                <a16:creationId xmlns:a16="http://schemas.microsoft.com/office/drawing/2014/main" id="{D49DF4D0-7BC3-7DE1-1A55-E162B6270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A973C0-4A52-626D-2738-543B450C3C4B}"/>
              </a:ext>
            </a:extLst>
          </p:cNvPr>
          <p:cNvSpPr>
            <a:spLocks noGrp="1"/>
          </p:cNvSpPr>
          <p:nvPr>
            <p:ph type="dt" sz="half" idx="10"/>
          </p:nvPr>
        </p:nvSpPr>
        <p:spPr/>
        <p:txBody>
          <a:bodyPr/>
          <a:lstStyle/>
          <a:p>
            <a:fld id="{357C9D9F-2F16-7C45-BA01-4C557723D004}" type="datetimeFigureOut">
              <a:rPr lang="en-DK" smtClean="0"/>
              <a:t>30/05/2024</a:t>
            </a:fld>
            <a:endParaRPr lang="en-DK"/>
          </a:p>
        </p:txBody>
      </p:sp>
      <p:sp>
        <p:nvSpPr>
          <p:cNvPr id="6" name="Footer Placeholder 5">
            <a:extLst>
              <a:ext uri="{FF2B5EF4-FFF2-40B4-BE49-F238E27FC236}">
                <a16:creationId xmlns:a16="http://schemas.microsoft.com/office/drawing/2014/main" id="{BAC3B2FA-5F07-EFE1-79F1-7D3BAAFBD602}"/>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728C30CF-62BB-59C9-4FC4-172C902CF3E0}"/>
              </a:ext>
            </a:extLst>
          </p:cNvPr>
          <p:cNvSpPr>
            <a:spLocks noGrp="1"/>
          </p:cNvSpPr>
          <p:nvPr>
            <p:ph type="sldNum" sz="quarter" idx="12"/>
          </p:nvPr>
        </p:nvSpPr>
        <p:spPr/>
        <p:txBody>
          <a:bodyPr/>
          <a:lstStyle/>
          <a:p>
            <a:fld id="{621B1AB0-FDE3-3547-A163-73BB6A5B5431}" type="slidenum">
              <a:rPr lang="en-DK" smtClean="0"/>
              <a:t>‹#›</a:t>
            </a:fld>
            <a:endParaRPr lang="en-DK"/>
          </a:p>
        </p:txBody>
      </p:sp>
    </p:spTree>
    <p:extLst>
      <p:ext uri="{BB962C8B-B14F-4D97-AF65-F5344CB8AC3E}">
        <p14:creationId xmlns:p14="http://schemas.microsoft.com/office/powerpoint/2010/main" val="110293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58B2-4C7A-150F-540C-7C2FFD57A6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Picture Placeholder 2">
            <a:extLst>
              <a:ext uri="{FF2B5EF4-FFF2-40B4-BE49-F238E27FC236}">
                <a16:creationId xmlns:a16="http://schemas.microsoft.com/office/drawing/2014/main" id="{ABD0FDC0-0C26-403E-F767-84526001E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8D4C4436-CC84-CA56-8A59-934C01A6D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7DBA6A-E8AE-E7F2-A377-896626C5E2D0}"/>
              </a:ext>
            </a:extLst>
          </p:cNvPr>
          <p:cNvSpPr>
            <a:spLocks noGrp="1"/>
          </p:cNvSpPr>
          <p:nvPr>
            <p:ph type="dt" sz="half" idx="10"/>
          </p:nvPr>
        </p:nvSpPr>
        <p:spPr/>
        <p:txBody>
          <a:bodyPr/>
          <a:lstStyle/>
          <a:p>
            <a:fld id="{357C9D9F-2F16-7C45-BA01-4C557723D004}" type="datetimeFigureOut">
              <a:rPr lang="en-DK" smtClean="0"/>
              <a:t>30/05/2024</a:t>
            </a:fld>
            <a:endParaRPr lang="en-DK"/>
          </a:p>
        </p:txBody>
      </p:sp>
      <p:sp>
        <p:nvSpPr>
          <p:cNvPr id="6" name="Footer Placeholder 5">
            <a:extLst>
              <a:ext uri="{FF2B5EF4-FFF2-40B4-BE49-F238E27FC236}">
                <a16:creationId xmlns:a16="http://schemas.microsoft.com/office/drawing/2014/main" id="{60ECBE7F-7E87-D196-F377-CF2E39514184}"/>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664A3C88-519A-DBDE-D6BA-DED0E0BD102B}"/>
              </a:ext>
            </a:extLst>
          </p:cNvPr>
          <p:cNvSpPr>
            <a:spLocks noGrp="1"/>
          </p:cNvSpPr>
          <p:nvPr>
            <p:ph type="sldNum" sz="quarter" idx="12"/>
          </p:nvPr>
        </p:nvSpPr>
        <p:spPr/>
        <p:txBody>
          <a:bodyPr/>
          <a:lstStyle/>
          <a:p>
            <a:fld id="{621B1AB0-FDE3-3547-A163-73BB6A5B5431}" type="slidenum">
              <a:rPr lang="en-DK" smtClean="0"/>
              <a:t>‹#›</a:t>
            </a:fld>
            <a:endParaRPr lang="en-DK"/>
          </a:p>
        </p:txBody>
      </p:sp>
    </p:spTree>
    <p:extLst>
      <p:ext uri="{BB962C8B-B14F-4D97-AF65-F5344CB8AC3E}">
        <p14:creationId xmlns:p14="http://schemas.microsoft.com/office/powerpoint/2010/main" val="4152515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93603-370B-5862-067C-8305560DE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K"/>
          </a:p>
        </p:txBody>
      </p:sp>
      <p:sp>
        <p:nvSpPr>
          <p:cNvPr id="3" name="Text Placeholder 2">
            <a:extLst>
              <a:ext uri="{FF2B5EF4-FFF2-40B4-BE49-F238E27FC236}">
                <a16:creationId xmlns:a16="http://schemas.microsoft.com/office/drawing/2014/main" id="{9CE01267-8844-C67F-0F17-18D2DF528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72F09892-8250-A473-89A6-91EC1D373E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7C9D9F-2F16-7C45-BA01-4C557723D004}" type="datetimeFigureOut">
              <a:rPr lang="en-DK" smtClean="0"/>
              <a:t>30/05/2024</a:t>
            </a:fld>
            <a:endParaRPr lang="en-DK"/>
          </a:p>
        </p:txBody>
      </p:sp>
      <p:sp>
        <p:nvSpPr>
          <p:cNvPr id="5" name="Footer Placeholder 4">
            <a:extLst>
              <a:ext uri="{FF2B5EF4-FFF2-40B4-BE49-F238E27FC236}">
                <a16:creationId xmlns:a16="http://schemas.microsoft.com/office/drawing/2014/main" id="{34902400-CF21-801F-2736-DFA5660F7A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04DD9FED-7B68-D48C-7ECC-233962C89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1B1AB0-FDE3-3547-A163-73BB6A5B5431}" type="slidenum">
              <a:rPr lang="en-DK" smtClean="0"/>
              <a:t>‹#›</a:t>
            </a:fld>
            <a:endParaRPr lang="en-DK"/>
          </a:p>
        </p:txBody>
      </p:sp>
    </p:spTree>
    <p:extLst>
      <p:ext uri="{BB962C8B-B14F-4D97-AF65-F5344CB8AC3E}">
        <p14:creationId xmlns:p14="http://schemas.microsoft.com/office/powerpoint/2010/main" val="2959771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7.svg"/><Relationship Id="rId4" Type="http://schemas.microsoft.com/office/2007/relationships/hdphoto" Target="../media/hdphoto1.wdp"/><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sv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svg"/><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svg"/><Relationship Id="rId9"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sv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sv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sv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png"/><Relationship Id="rId10" Type="http://schemas.openxmlformats.org/officeDocument/2006/relationships/image" Target="../media/image12.svg"/><Relationship Id="rId4" Type="http://schemas.openxmlformats.org/officeDocument/2006/relationships/image" Target="../media/image5.sv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sv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1524000" y="2382912"/>
            <a:ext cx="8940800" cy="1210844"/>
          </a:xfrm>
          <a:prstGeom prst="rect">
            <a:avLst/>
          </a:prstGeom>
          <a:noFill/>
        </p:spPr>
        <p:txBody>
          <a:bodyPr wrap="square" lIns="60960" tIns="30480" rIns="60960" bIns="30480" rtlCol="0" anchor="t">
            <a:spAutoFit/>
          </a:bodyPr>
          <a:lstStyle/>
          <a:p>
            <a:pPr algn="ctr"/>
            <a:r>
              <a:rPr lang="en-US" sz="1867" dirty="0">
                <a:latin typeface="Montserrat" pitchFamily="2" charset="77"/>
              </a:rPr>
              <a:t>Which of the </a:t>
            </a:r>
            <a:r>
              <a:rPr lang="en-US" sz="1867" b="1" dirty="0">
                <a:latin typeface="Montserrat" pitchFamily="2" charset="77"/>
              </a:rPr>
              <a:t>roles </a:t>
            </a:r>
            <a:r>
              <a:rPr lang="en-US" sz="1867" dirty="0">
                <a:latin typeface="Montserrat" pitchFamily="2" charset="77"/>
              </a:rPr>
              <a:t>we have introduced </a:t>
            </a:r>
            <a:r>
              <a:rPr lang="en-US" sz="1867" b="1" dirty="0">
                <a:latin typeface="Montserrat" pitchFamily="2" charset="77"/>
              </a:rPr>
              <a:t>do you see yourself in</a:t>
            </a:r>
            <a:r>
              <a:rPr lang="en-US" sz="1867" dirty="0">
                <a:latin typeface="Montserrat" pitchFamily="2" charset="77"/>
              </a:rPr>
              <a:t>? </a:t>
            </a:r>
          </a:p>
          <a:p>
            <a:pPr algn="ctr"/>
            <a:endParaRPr lang="en-US" sz="1867" dirty="0">
              <a:latin typeface="Montserrat" pitchFamily="2" charset="77"/>
            </a:endParaRPr>
          </a:p>
          <a:p>
            <a:pPr algn="ctr"/>
            <a:r>
              <a:rPr lang="en-US" sz="1867" dirty="0">
                <a:latin typeface="Montserrat"/>
              </a:rPr>
              <a:t>Do you have people in your group or among your collaborators to fill the other roles? If not, </a:t>
            </a:r>
            <a:r>
              <a:rPr lang="en-US" sz="1867" b="1" dirty="0">
                <a:latin typeface="Montserrat"/>
              </a:rPr>
              <a:t>what are the alternatives?</a:t>
            </a:r>
          </a:p>
        </p:txBody>
      </p:sp>
      <p:pic>
        <p:nvPicPr>
          <p:cNvPr id="29" name="Picture 28" descr="A blue and black logo&#10;&#10;Description automatically generated">
            <a:extLst>
              <a:ext uri="{FF2B5EF4-FFF2-40B4-BE49-F238E27FC236}">
                <a16:creationId xmlns:a16="http://schemas.microsoft.com/office/drawing/2014/main" id="{7C281FBD-157D-FCAF-230F-7C9C8CB06485}"/>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4400" y="3944258"/>
            <a:ext cx="2895601" cy="2895601"/>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80637" y="5054600"/>
            <a:ext cx="1074163" cy="1074163"/>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01600" y="5969000"/>
            <a:ext cx="11582400" cy="1016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3" name="Rounded Rectangle 2">
            <a:extLst>
              <a:ext uri="{FF2B5EF4-FFF2-40B4-BE49-F238E27FC236}">
                <a16:creationId xmlns:a16="http://schemas.microsoft.com/office/drawing/2014/main" id="{EE52B0BD-9A3D-A0C2-5744-96316ED333EC}"/>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6" name="TextBox 3">
            <a:extLst>
              <a:ext uri="{FF2B5EF4-FFF2-40B4-BE49-F238E27FC236}">
                <a16:creationId xmlns:a16="http://schemas.microsoft.com/office/drawing/2014/main" id="{7169AD06-0A3C-4722-F057-F78AC04173DC}"/>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- 1.0</a:t>
            </a:r>
          </a:p>
        </p:txBody>
      </p:sp>
    </p:spTree>
    <p:extLst>
      <p:ext uri="{BB962C8B-B14F-4D97-AF65-F5344CB8AC3E}">
        <p14:creationId xmlns:p14="http://schemas.microsoft.com/office/powerpoint/2010/main" val="368317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5336436" y="5197413"/>
            <a:ext cx="1128382" cy="1128382"/>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989380" y="1941004"/>
            <a:ext cx="10643820" cy="2934778"/>
          </a:xfrm>
          <a:prstGeom prst="rect">
            <a:avLst/>
          </a:prstGeom>
          <a:noFill/>
        </p:spPr>
        <p:txBody>
          <a:bodyPr wrap="square" lIns="60960" tIns="30480" rIns="60960" bIns="30480" rtlCol="0" anchor="t">
            <a:spAutoFit/>
          </a:bodyPr>
          <a:lstStyle/>
          <a:p>
            <a:r>
              <a:rPr lang="en-US" sz="1867" dirty="0">
                <a:latin typeface="Montserrat" pitchFamily="2" charset="77"/>
              </a:rPr>
              <a:t>In your groups discuss:</a:t>
            </a:r>
          </a:p>
          <a:p>
            <a:endParaRPr lang="en-US" sz="1867" dirty="0">
              <a:latin typeface="Montserrat" pitchFamily="2" charset="77"/>
            </a:endParaRPr>
          </a:p>
          <a:p>
            <a:pPr marL="304815" indent="-304815">
              <a:buFont typeface="Arial" panose="020B0604020202020204" pitchFamily="34" charset="0"/>
              <a:buChar char="•"/>
            </a:pPr>
            <a:r>
              <a:rPr lang="en-US" sz="1867" dirty="0">
                <a:latin typeface="Montserrat"/>
              </a:rPr>
              <a:t>Within your field what type(s) of model(s) is most often used? (slide 8 for inspiration). Why do you think this model is favored, i.e. what scientific question are you trying to answer (look at slide 3).</a:t>
            </a:r>
          </a:p>
          <a:p>
            <a:endParaRPr lang="en-US" sz="1867" dirty="0">
              <a:latin typeface="Montserrat" pitchFamily="2" charset="77"/>
            </a:endParaRPr>
          </a:p>
          <a:p>
            <a:pPr marL="304815" indent="-304815">
              <a:buFont typeface="Arial" panose="020B0604020202020204" pitchFamily="34" charset="0"/>
              <a:buChar char="•"/>
            </a:pPr>
            <a:r>
              <a:rPr lang="en-US" sz="1867" dirty="0">
                <a:latin typeface="Montserrat"/>
              </a:rPr>
              <a:t>If you had no ‘ground truth’ (no labels) to use for model training, do you think you could investigate a classification problem regardless? If so, what would the scientific question be?</a:t>
            </a:r>
          </a:p>
          <a:p>
            <a:pPr algn="ctr"/>
            <a:endParaRPr lang="en-US" sz="1867"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4400" y="4350658"/>
            <a:ext cx="2489200" cy="24892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01600" y="5969000"/>
            <a:ext cx="11582400" cy="1016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9037" y="5344689"/>
            <a:ext cx="885675" cy="885675"/>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7" name="Rounded Rectangle 6">
            <a:extLst>
              <a:ext uri="{FF2B5EF4-FFF2-40B4-BE49-F238E27FC236}">
                <a16:creationId xmlns:a16="http://schemas.microsoft.com/office/drawing/2014/main" id="{CF23C2B9-9CE9-91EC-BA32-8FBE57566CAC}"/>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8" name="TextBox 3">
            <a:extLst>
              <a:ext uri="{FF2B5EF4-FFF2-40B4-BE49-F238E27FC236}">
                <a16:creationId xmlns:a16="http://schemas.microsoft.com/office/drawing/2014/main" id="{8D5F5FC1-B273-284F-5D32-5553DD25E232}"/>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- 3.1</a:t>
            </a:r>
          </a:p>
        </p:txBody>
      </p:sp>
    </p:spTree>
    <p:extLst>
      <p:ext uri="{BB962C8B-B14F-4D97-AF65-F5344CB8AC3E}">
        <p14:creationId xmlns:p14="http://schemas.microsoft.com/office/powerpoint/2010/main" val="278291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5336436" y="5197413"/>
            <a:ext cx="1128382" cy="1128382"/>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422400" y="2159000"/>
            <a:ext cx="9550400" cy="2748958"/>
          </a:xfrm>
          <a:prstGeom prst="rect">
            <a:avLst/>
          </a:prstGeom>
          <a:noFill/>
        </p:spPr>
        <p:txBody>
          <a:bodyPr wrap="square" lIns="60960" tIns="30480" rIns="60960" bIns="30480" rtlCol="0" anchor="t">
            <a:spAutoFit/>
          </a:bodyPr>
          <a:lstStyle/>
          <a:p>
            <a:r>
              <a:rPr lang="en-US" sz="1733" dirty="0">
                <a:latin typeface="Montserrat"/>
              </a:rPr>
              <a:t>In your groups discuss which of the three areas of DS analysis we talked about best applies to this question.</a:t>
            </a:r>
          </a:p>
          <a:p>
            <a:endParaRPr lang="en-US" sz="1733" b="1" dirty="0">
              <a:latin typeface="Montserrat"/>
            </a:endParaRPr>
          </a:p>
          <a:p>
            <a:r>
              <a:rPr lang="en-US" sz="1733" b="1" dirty="0">
                <a:latin typeface="Montserrat" pitchFamily="2" charset="77"/>
              </a:rPr>
              <a:t>Is there a difference in weight between mice of strain A and strain B?</a:t>
            </a:r>
          </a:p>
          <a:p>
            <a:endParaRPr lang="en-US" sz="1733" b="1" dirty="0">
              <a:latin typeface="Montserrat" pitchFamily="2" charset="77"/>
            </a:endParaRPr>
          </a:p>
          <a:p>
            <a:r>
              <a:rPr lang="en-US" sz="1733" dirty="0">
                <a:latin typeface="Montserrat"/>
              </a:rPr>
              <a:t>Further discuss:</a:t>
            </a:r>
          </a:p>
          <a:p>
            <a:r>
              <a:rPr lang="en-US" sz="1733" b="1" dirty="0">
                <a:latin typeface="Montserrat"/>
              </a:rPr>
              <a:t>What types of variables (data types) do we have? Do you know of any test you could use to answer this question?</a:t>
            </a:r>
            <a:endParaRPr lang="en-US" sz="1733" b="1" dirty="0">
              <a:latin typeface="Montserrat" pitchFamily="2" charset="77"/>
            </a:endParaRPr>
          </a:p>
          <a:p>
            <a:pPr algn="ctr"/>
            <a:endParaRPr lang="en-US" sz="1733" dirty="0">
              <a:latin typeface="Montserrat" pitchFamily="2" charset="77"/>
            </a:endParaRPr>
          </a:p>
          <a:p>
            <a:pPr algn="ctr"/>
            <a:endParaRPr lang="en-US" sz="1867"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4400" y="4350658"/>
            <a:ext cx="2489200" cy="24892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01600" y="5969000"/>
            <a:ext cx="11582400" cy="1016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9037" y="5344689"/>
            <a:ext cx="885675" cy="885675"/>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4" name="Rounded Rectangle 3">
            <a:extLst>
              <a:ext uri="{FF2B5EF4-FFF2-40B4-BE49-F238E27FC236}">
                <a16:creationId xmlns:a16="http://schemas.microsoft.com/office/drawing/2014/main" id="{CC9C1301-700B-22F7-4DC2-6F078CDF5B93}"/>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6" name="TextBox 3">
            <a:extLst>
              <a:ext uri="{FF2B5EF4-FFF2-40B4-BE49-F238E27FC236}">
                <a16:creationId xmlns:a16="http://schemas.microsoft.com/office/drawing/2014/main" id="{6F18CB04-D788-AD7A-02D5-D2CFE8F8496C}"/>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- 3.2</a:t>
            </a:r>
          </a:p>
        </p:txBody>
      </p:sp>
    </p:spTree>
    <p:extLst>
      <p:ext uri="{BB962C8B-B14F-4D97-AF65-F5344CB8AC3E}">
        <p14:creationId xmlns:p14="http://schemas.microsoft.com/office/powerpoint/2010/main" val="172610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5336436" y="5197413"/>
            <a:ext cx="1128382" cy="1128382"/>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422400" y="2038598"/>
            <a:ext cx="9550400" cy="2728311"/>
          </a:xfrm>
          <a:prstGeom prst="rect">
            <a:avLst/>
          </a:prstGeom>
          <a:noFill/>
        </p:spPr>
        <p:txBody>
          <a:bodyPr wrap="square" lIns="60960" tIns="30480" rIns="60960" bIns="30480" rtlCol="0" anchor="t">
            <a:spAutoFit/>
          </a:bodyPr>
          <a:lstStyle/>
          <a:p>
            <a:r>
              <a:rPr lang="en-US" sz="1733" dirty="0">
                <a:latin typeface="Montserrat"/>
              </a:rPr>
              <a:t>In your groups discuss which of the three areas of DS analysis we talked about best applies to this question.</a:t>
            </a:r>
          </a:p>
          <a:p>
            <a:endParaRPr lang="en-US" sz="1733" b="1" dirty="0">
              <a:latin typeface="Montserrat"/>
            </a:endParaRPr>
          </a:p>
          <a:p>
            <a:r>
              <a:rPr lang="en-US" sz="1733" i="1" dirty="0">
                <a:latin typeface="Montserrat" pitchFamily="2" charset="77"/>
              </a:rPr>
              <a:t>You have protein abundance data from skin samples (~ 10.000 different protein species). These samples were collected from patients with psoriasis (normal adjacent -and affected skin) and from healthy controls. </a:t>
            </a:r>
          </a:p>
          <a:p>
            <a:endParaRPr lang="en-US" sz="1733" b="1" dirty="0">
              <a:latin typeface="Montserrat" pitchFamily="2" charset="77"/>
            </a:endParaRPr>
          </a:p>
          <a:p>
            <a:r>
              <a:rPr lang="en-US" sz="1733" b="1" dirty="0">
                <a:latin typeface="Montserrat" pitchFamily="2" charset="77"/>
              </a:rPr>
              <a:t>Is protein abundance predictive of the skin phenotype? And if so, are the levels of all proteins equally predictive/informative?</a:t>
            </a:r>
          </a:p>
          <a:p>
            <a:pPr algn="ctr"/>
            <a:endParaRPr lang="en-US" sz="1733"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4400" y="4350658"/>
            <a:ext cx="2489200" cy="24892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01600" y="5969000"/>
            <a:ext cx="11582400" cy="1016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9037" y="5344689"/>
            <a:ext cx="885675" cy="885675"/>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4" name="Rounded Rectangle 3">
            <a:extLst>
              <a:ext uri="{FF2B5EF4-FFF2-40B4-BE49-F238E27FC236}">
                <a16:creationId xmlns:a16="http://schemas.microsoft.com/office/drawing/2014/main" id="{89B61111-5B89-EFF0-9E5A-743D40B8D5C4}"/>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6" name="TextBox 3">
            <a:extLst>
              <a:ext uri="{FF2B5EF4-FFF2-40B4-BE49-F238E27FC236}">
                <a16:creationId xmlns:a16="http://schemas.microsoft.com/office/drawing/2014/main" id="{ED391603-A249-B59F-93C4-611268371430}"/>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- 3.3</a:t>
            </a:r>
          </a:p>
        </p:txBody>
      </p:sp>
    </p:spTree>
    <p:extLst>
      <p:ext uri="{BB962C8B-B14F-4D97-AF65-F5344CB8AC3E}">
        <p14:creationId xmlns:p14="http://schemas.microsoft.com/office/powerpoint/2010/main" val="29698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5336436" y="5197413"/>
            <a:ext cx="1128382" cy="1128382"/>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422400" y="2209800"/>
            <a:ext cx="9702800" cy="2748958"/>
          </a:xfrm>
          <a:prstGeom prst="rect">
            <a:avLst/>
          </a:prstGeom>
          <a:noFill/>
        </p:spPr>
        <p:txBody>
          <a:bodyPr wrap="square" lIns="60960" tIns="30480" rIns="60960" bIns="30480" rtlCol="0" anchor="t">
            <a:spAutoFit/>
          </a:bodyPr>
          <a:lstStyle/>
          <a:p>
            <a:r>
              <a:rPr lang="en-US" sz="1733" dirty="0">
                <a:latin typeface="Montserrat"/>
              </a:rPr>
              <a:t>In your groups discuss which of the three areas of DS analysis we talked about best applies to this question.</a:t>
            </a:r>
          </a:p>
          <a:p>
            <a:endParaRPr lang="en-US" sz="1733" b="1" dirty="0">
              <a:latin typeface="Montserrat"/>
            </a:endParaRPr>
          </a:p>
          <a:p>
            <a:r>
              <a:rPr lang="en-US" sz="1733" b="1" dirty="0">
                <a:latin typeface="Montserrat" pitchFamily="2" charset="77"/>
              </a:rPr>
              <a:t>Is the amount of bacterial load in a swap of the oral epithelium (gums) based on skin type, diet and whether the person recently had antibiotic treatment?</a:t>
            </a:r>
          </a:p>
          <a:p>
            <a:endParaRPr lang="en-US" sz="1733" b="1" dirty="0">
              <a:latin typeface="Montserrat" pitchFamily="2" charset="77"/>
            </a:endParaRPr>
          </a:p>
          <a:p>
            <a:r>
              <a:rPr lang="en-US" sz="1733" dirty="0">
                <a:latin typeface="Montserrat"/>
              </a:rPr>
              <a:t>Further discuss:</a:t>
            </a:r>
          </a:p>
          <a:p>
            <a:r>
              <a:rPr lang="en-US" sz="1733" b="1" dirty="0">
                <a:latin typeface="Montserrat" pitchFamily="2" charset="77"/>
              </a:rPr>
              <a:t>What are the outcome variable(s) and the explanatory variable(s) in this scenario?</a:t>
            </a:r>
          </a:p>
          <a:p>
            <a:pPr algn="ctr"/>
            <a:endParaRPr lang="en-US" sz="1733" dirty="0">
              <a:latin typeface="Montserrat" pitchFamily="2" charset="77"/>
            </a:endParaRPr>
          </a:p>
          <a:p>
            <a:pPr algn="ctr"/>
            <a:endParaRPr lang="en-US" sz="1867"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4400" y="4350658"/>
            <a:ext cx="2489200" cy="24892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01600" y="5969000"/>
            <a:ext cx="11582400" cy="1016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9037" y="5344689"/>
            <a:ext cx="885675" cy="885675"/>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4" name="Rounded Rectangle 3">
            <a:extLst>
              <a:ext uri="{FF2B5EF4-FFF2-40B4-BE49-F238E27FC236}">
                <a16:creationId xmlns:a16="http://schemas.microsoft.com/office/drawing/2014/main" id="{C23B0282-FCEA-9259-E66B-20BF69796FC3}"/>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6" name="TextBox 3">
            <a:extLst>
              <a:ext uri="{FF2B5EF4-FFF2-40B4-BE49-F238E27FC236}">
                <a16:creationId xmlns:a16="http://schemas.microsoft.com/office/drawing/2014/main" id="{1F9A54C8-AAB8-9FDA-811E-2176543519F6}"/>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- 3.4</a:t>
            </a:r>
          </a:p>
        </p:txBody>
      </p:sp>
    </p:spTree>
    <p:extLst>
      <p:ext uri="{BB962C8B-B14F-4D97-AF65-F5344CB8AC3E}">
        <p14:creationId xmlns:p14="http://schemas.microsoft.com/office/powerpoint/2010/main" val="260622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5336436" y="5197413"/>
            <a:ext cx="1128382" cy="1128382"/>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422400" y="2057400"/>
            <a:ext cx="9702800" cy="2728311"/>
          </a:xfrm>
          <a:prstGeom prst="rect">
            <a:avLst/>
          </a:prstGeom>
          <a:noFill/>
        </p:spPr>
        <p:txBody>
          <a:bodyPr wrap="square" lIns="60960" tIns="30480" rIns="60960" bIns="30480" rtlCol="0" anchor="t">
            <a:spAutoFit/>
          </a:bodyPr>
          <a:lstStyle/>
          <a:p>
            <a:r>
              <a:rPr lang="en-US" sz="1733" dirty="0">
                <a:latin typeface="Montserrat"/>
              </a:rPr>
              <a:t>In your groups discuss which of the three areas of DS analysis we talked about best applies to this question.</a:t>
            </a:r>
          </a:p>
          <a:p>
            <a:endParaRPr lang="en-US" sz="1733" b="1" dirty="0">
              <a:latin typeface="Montserrat"/>
            </a:endParaRPr>
          </a:p>
          <a:p>
            <a:r>
              <a:rPr lang="en-US" sz="1733" i="1" dirty="0">
                <a:latin typeface="Montserrat"/>
              </a:rPr>
              <a:t>Gene expression data and biometrics (height, weight, age, etc.) from patients with colorectal cancer. </a:t>
            </a:r>
            <a:r>
              <a:rPr lang="en-US" sz="1733" dirty="0">
                <a:latin typeface="Montserrat"/>
              </a:rPr>
              <a:t>You are interested in exploring if there are any potential subgroups of cancer patients within your dataset, in order to pair each subgroup with the appropriate healthy controls.</a:t>
            </a:r>
          </a:p>
          <a:p>
            <a:endParaRPr lang="en-US" sz="1733" dirty="0">
              <a:latin typeface="Montserrat"/>
            </a:endParaRPr>
          </a:p>
          <a:p>
            <a:r>
              <a:rPr lang="en-US" sz="1733" b="1" dirty="0">
                <a:latin typeface="Montserrat"/>
              </a:rPr>
              <a:t>What type of analysis could you use for this? </a:t>
            </a:r>
            <a:r>
              <a:rPr lang="en-US" sz="1733" i="1" dirty="0">
                <a:latin typeface="Montserrat"/>
              </a:rPr>
              <a:t>N.B while avoiding a fishing-expedition</a:t>
            </a:r>
            <a:endParaRPr lang="en-US" sz="1867"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4400" y="4350658"/>
            <a:ext cx="2489200" cy="24892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01600" y="5969000"/>
            <a:ext cx="11582400" cy="1016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9037" y="5344689"/>
            <a:ext cx="885675" cy="885675"/>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4" name="Rounded Rectangle 3">
            <a:extLst>
              <a:ext uri="{FF2B5EF4-FFF2-40B4-BE49-F238E27FC236}">
                <a16:creationId xmlns:a16="http://schemas.microsoft.com/office/drawing/2014/main" id="{895EC4D8-CDCB-C8F0-9386-FAAF313B42BE}"/>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6" name="TextBox 3">
            <a:extLst>
              <a:ext uri="{FF2B5EF4-FFF2-40B4-BE49-F238E27FC236}">
                <a16:creationId xmlns:a16="http://schemas.microsoft.com/office/drawing/2014/main" id="{DB0CF8A3-BC67-35E5-14AD-8DBF67A92DB7}"/>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- 3.5</a:t>
            </a:r>
          </a:p>
        </p:txBody>
      </p:sp>
    </p:spTree>
    <p:extLst>
      <p:ext uri="{BB962C8B-B14F-4D97-AF65-F5344CB8AC3E}">
        <p14:creationId xmlns:p14="http://schemas.microsoft.com/office/powerpoint/2010/main" val="233481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1153623" y="2084630"/>
            <a:ext cx="7597560" cy="3509422"/>
          </a:xfrm>
          <a:prstGeom prst="rect">
            <a:avLst/>
          </a:prstGeom>
          <a:noFill/>
        </p:spPr>
        <p:txBody>
          <a:bodyPr wrap="square" lIns="60960" tIns="30480" rIns="60960" bIns="30480" rtlCol="0" anchor="t">
            <a:spAutoFit/>
          </a:bodyPr>
          <a:lstStyle/>
          <a:p>
            <a:r>
              <a:rPr lang="en-US" sz="1867" dirty="0">
                <a:latin typeface="Montserrat" panose="00000500000000000000" pitchFamily="2" charset="0"/>
              </a:rPr>
              <a:t>For a medical screening procedure to detect a disease, what does each of these terms correspond to: </a:t>
            </a:r>
          </a:p>
          <a:p>
            <a:endParaRPr lang="en-US" sz="1867" dirty="0">
              <a:latin typeface="Montserrat" panose="00000500000000000000" pitchFamily="2" charset="0"/>
            </a:endParaRPr>
          </a:p>
          <a:p>
            <a:pPr marL="304815" indent="-304815">
              <a:buFont typeface="Arial"/>
              <a:buChar char="•"/>
            </a:pPr>
            <a:r>
              <a:rPr lang="en-US" sz="1867" dirty="0">
                <a:latin typeface="Montserrat" panose="00000500000000000000" pitchFamily="2" charset="0"/>
              </a:rPr>
              <a:t>True positive</a:t>
            </a:r>
          </a:p>
          <a:p>
            <a:pPr marL="304815" indent="-304815">
              <a:buFont typeface="Arial"/>
              <a:buChar char="•"/>
            </a:pPr>
            <a:r>
              <a:rPr lang="en-US" sz="1867" dirty="0">
                <a:latin typeface="Montserrat" panose="00000500000000000000" pitchFamily="2" charset="0"/>
              </a:rPr>
              <a:t>False positive</a:t>
            </a:r>
          </a:p>
          <a:p>
            <a:pPr marL="304815" indent="-304815">
              <a:buFont typeface="Arial"/>
              <a:buChar char="•"/>
            </a:pPr>
            <a:r>
              <a:rPr lang="en-US" sz="1867" dirty="0">
                <a:latin typeface="Montserrat" panose="00000500000000000000" pitchFamily="2" charset="0"/>
              </a:rPr>
              <a:t>True negative</a:t>
            </a:r>
          </a:p>
          <a:p>
            <a:pPr marL="304815" indent="-304815">
              <a:buFont typeface="Arial"/>
              <a:buChar char="•"/>
            </a:pPr>
            <a:r>
              <a:rPr lang="en-US" sz="1867" dirty="0">
                <a:latin typeface="Montserrat" panose="00000500000000000000" pitchFamily="2" charset="0"/>
              </a:rPr>
              <a:t>False negative</a:t>
            </a:r>
          </a:p>
          <a:p>
            <a:endParaRPr lang="en-US" sz="1867" dirty="0">
              <a:latin typeface="Montserrat" panose="00000500000000000000" pitchFamily="2" charset="0"/>
            </a:endParaRPr>
          </a:p>
          <a:p>
            <a:r>
              <a:rPr lang="en-US" sz="1867" dirty="0">
                <a:latin typeface="Montserrat"/>
              </a:rPr>
              <a:t>On the right you have the formulas for precision and recall. </a:t>
            </a:r>
          </a:p>
          <a:p>
            <a:endParaRPr lang="en-US" sz="1867" dirty="0">
              <a:latin typeface="Montserrat"/>
            </a:endParaRPr>
          </a:p>
          <a:p>
            <a:r>
              <a:rPr lang="en-US" sz="1867" dirty="0">
                <a:latin typeface="Montserrat"/>
              </a:rPr>
              <a:t>Discuss what are the benefits and drawbacks of optimizing one over the other in relation to a disease </a:t>
            </a:r>
            <a:r>
              <a:rPr lang="en-US" sz="1867" u="sng" dirty="0">
                <a:latin typeface="Montserrat"/>
              </a:rPr>
              <a:t>screening program</a:t>
            </a:r>
            <a:r>
              <a:rPr lang="en-US" sz="1867" dirty="0">
                <a:latin typeface="Montserrat"/>
              </a:rPr>
              <a:t>? </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87765" y="4237221"/>
            <a:ext cx="2489200" cy="24892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42401" y="5231252"/>
            <a:ext cx="885675" cy="885675"/>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01600" y="5969000"/>
            <a:ext cx="11582400" cy="1016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3" name="Picture 2">
            <a:extLst>
              <a:ext uri="{FF2B5EF4-FFF2-40B4-BE49-F238E27FC236}">
                <a16:creationId xmlns:a16="http://schemas.microsoft.com/office/drawing/2014/main" id="{E17E6C2D-0ADC-E132-0492-D4EAA8713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9512" y="2547685"/>
            <a:ext cx="3553689" cy="1762630"/>
          </a:xfrm>
          <a:prstGeom prst="rect">
            <a:avLst/>
          </a:prstGeom>
        </p:spPr>
      </p:pic>
      <p:pic>
        <p:nvPicPr>
          <p:cNvPr id="9" name="Picture 8" descr="A blue and black logo&#10;&#10;Description automatically generated">
            <a:extLst>
              <a:ext uri="{FF2B5EF4-FFF2-40B4-BE49-F238E27FC236}">
                <a16:creationId xmlns:a16="http://schemas.microsoft.com/office/drawing/2014/main" id="{638A23D5-6527-BFEB-6173-09766E68E789}"/>
              </a:ext>
            </a:extLst>
          </p:cNvPr>
          <p:cNvPicPr>
            <a:picLocks noChangeAspect="1"/>
          </p:cNvPicPr>
          <p:nvPr/>
        </p:nvPicPr>
        <p:blipFill>
          <a:blip r:embed="rId10" cstate="print">
            <a:extLst>
              <a:ext uri="{BEBA8EAE-BF5A-486C-A8C5-ECC9F3942E4B}">
                <a14:imgProps xmlns:a14="http://schemas.microsoft.com/office/drawing/2010/main">
                  <a14:imgLayer r:embed="rId11">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8" name="Rounded Rectangle 7">
            <a:extLst>
              <a:ext uri="{FF2B5EF4-FFF2-40B4-BE49-F238E27FC236}">
                <a16:creationId xmlns:a16="http://schemas.microsoft.com/office/drawing/2014/main" id="{58CE5808-10A0-A436-EBB3-29F69EADCD83}"/>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10" name="TextBox 3">
            <a:extLst>
              <a:ext uri="{FF2B5EF4-FFF2-40B4-BE49-F238E27FC236}">
                <a16:creationId xmlns:a16="http://schemas.microsoft.com/office/drawing/2014/main" id="{27FF525D-7D11-6558-2E04-539EC9D6C8DE}"/>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- 4.1</a:t>
            </a:r>
          </a:p>
        </p:txBody>
      </p:sp>
    </p:spTree>
    <p:extLst>
      <p:ext uri="{BB962C8B-B14F-4D97-AF65-F5344CB8AC3E}">
        <p14:creationId xmlns:p14="http://schemas.microsoft.com/office/powerpoint/2010/main" val="3713747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1524000" y="2007275"/>
            <a:ext cx="9448800" cy="2360133"/>
          </a:xfrm>
          <a:prstGeom prst="rect">
            <a:avLst/>
          </a:prstGeom>
          <a:noFill/>
        </p:spPr>
        <p:txBody>
          <a:bodyPr wrap="square" lIns="60960" tIns="30480" rIns="60960" bIns="30480" rtlCol="0" anchor="t">
            <a:spAutoFit/>
          </a:bodyPr>
          <a:lstStyle/>
          <a:p>
            <a:r>
              <a:rPr lang="en-US" sz="1867" dirty="0">
                <a:latin typeface="Montserrat" panose="00000500000000000000" pitchFamily="2" charset="0"/>
              </a:rPr>
              <a:t>On your table you have a print-out in which the same data has been fitted with three different models (the red lines). </a:t>
            </a:r>
          </a:p>
          <a:p>
            <a:endParaRPr lang="en-US" sz="1867" dirty="0">
              <a:latin typeface="Montserrat" panose="00000500000000000000" pitchFamily="2" charset="0"/>
            </a:endParaRPr>
          </a:p>
          <a:p>
            <a:r>
              <a:rPr lang="en-US" sz="1867" dirty="0">
                <a:latin typeface="Montserrat"/>
              </a:rPr>
              <a:t>In your group, discuss which of these you think is the </a:t>
            </a:r>
            <a:r>
              <a:rPr lang="en-US" sz="1867" b="1" dirty="0">
                <a:latin typeface="Montserrat"/>
              </a:rPr>
              <a:t>most suitable </a:t>
            </a:r>
            <a:r>
              <a:rPr lang="en-US" sz="1867" dirty="0">
                <a:latin typeface="Montserrat"/>
              </a:rPr>
              <a:t>and </a:t>
            </a:r>
            <a:r>
              <a:rPr lang="en-US" sz="1867" b="1" dirty="0">
                <a:latin typeface="Montserrat"/>
              </a:rPr>
              <a:t>why.</a:t>
            </a:r>
            <a:endParaRPr lang="en-US" sz="1867" dirty="0">
              <a:latin typeface="Montserrat"/>
            </a:endParaRPr>
          </a:p>
          <a:p>
            <a:endParaRPr lang="en-US" sz="1867" b="1" dirty="0">
              <a:latin typeface="Montserrat"/>
            </a:endParaRPr>
          </a:p>
          <a:p>
            <a:r>
              <a:rPr lang="en-US" sz="1867" dirty="0">
                <a:latin typeface="Montserrat" panose="00000500000000000000" pitchFamily="2" charset="0"/>
              </a:rPr>
              <a:t>In general, what is the problem with high-dimensional model with many parameters?</a:t>
            </a:r>
          </a:p>
          <a:p>
            <a:pPr algn="ctr"/>
            <a:endParaRPr lang="en-US" sz="1867" b="1" dirty="0">
              <a:latin typeface="Montserrat" panose="00000500000000000000" pitchFamily="2" charset="0"/>
            </a:endParaRP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0" y="4350658"/>
            <a:ext cx="2489200" cy="24892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79037" y="5344689"/>
            <a:ext cx="885675" cy="885675"/>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01600" y="5969000"/>
            <a:ext cx="11582400" cy="1016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3" name="Picture 2" descr="A blue and black logo&#10;&#10;Description automatically generated">
            <a:extLst>
              <a:ext uri="{FF2B5EF4-FFF2-40B4-BE49-F238E27FC236}">
                <a16:creationId xmlns:a16="http://schemas.microsoft.com/office/drawing/2014/main" id="{D75E02A8-46A4-605A-CD65-58E3933F5F8B}"/>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9" name="Rounded Rectangle 8">
            <a:extLst>
              <a:ext uri="{FF2B5EF4-FFF2-40B4-BE49-F238E27FC236}">
                <a16:creationId xmlns:a16="http://schemas.microsoft.com/office/drawing/2014/main" id="{49E16092-FB92-5644-A16B-FE3B84A7C8CE}"/>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10" name="TextBox 3">
            <a:extLst>
              <a:ext uri="{FF2B5EF4-FFF2-40B4-BE49-F238E27FC236}">
                <a16:creationId xmlns:a16="http://schemas.microsoft.com/office/drawing/2014/main" id="{800D8295-A4D6-6E80-5E6F-7CD5B5CF1F21}"/>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- 4.2</a:t>
            </a:r>
          </a:p>
        </p:txBody>
      </p:sp>
    </p:spTree>
    <p:extLst>
      <p:ext uri="{BB962C8B-B14F-4D97-AF65-F5344CB8AC3E}">
        <p14:creationId xmlns:p14="http://schemas.microsoft.com/office/powerpoint/2010/main" val="3794696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1088362" y="2340912"/>
            <a:ext cx="6633238" cy="2103589"/>
          </a:xfrm>
          <a:prstGeom prst="rect">
            <a:avLst/>
          </a:prstGeom>
          <a:noFill/>
        </p:spPr>
        <p:txBody>
          <a:bodyPr wrap="square" rtlCol="0">
            <a:spAutoFit/>
          </a:bodyPr>
          <a:lstStyle/>
          <a:p>
            <a:r>
              <a:rPr lang="da-DK" sz="1867" dirty="0" err="1">
                <a:latin typeface="Montserrat" panose="00000500000000000000" pitchFamily="2" charset="0"/>
              </a:rPr>
              <a:t>Consider</a:t>
            </a:r>
            <a:r>
              <a:rPr lang="da-DK" sz="1867" dirty="0">
                <a:latin typeface="Montserrat" panose="00000500000000000000" pitchFamily="2" charset="0"/>
              </a:rPr>
              <a:t> the </a:t>
            </a:r>
            <a:r>
              <a:rPr lang="da-DK" sz="1867" dirty="0" err="1">
                <a:latin typeface="Montserrat" panose="00000500000000000000" pitchFamily="2" charset="0"/>
              </a:rPr>
              <a:t>following</a:t>
            </a:r>
            <a:r>
              <a:rPr lang="da-DK" sz="1867" dirty="0">
                <a:latin typeface="Montserrat" panose="00000500000000000000" pitchFamily="2" charset="0"/>
              </a:rPr>
              <a:t> </a:t>
            </a:r>
            <a:r>
              <a:rPr lang="da-DK" sz="1867" dirty="0" err="1">
                <a:latin typeface="Montserrat" panose="00000500000000000000" pitchFamily="2" charset="0"/>
              </a:rPr>
              <a:t>schematic</a:t>
            </a:r>
            <a:r>
              <a:rPr lang="da-DK" sz="1867" dirty="0">
                <a:latin typeface="Montserrat" panose="00000500000000000000" pitchFamily="2" charset="0"/>
              </a:rPr>
              <a:t> of bullet holes o</a:t>
            </a:r>
            <a:r>
              <a:rPr lang="en-GB" sz="1867" dirty="0">
                <a:latin typeface="Montserrat" panose="00000500000000000000" pitchFamily="2" charset="0"/>
              </a:rPr>
              <a:t>n returning WW2 planes. </a:t>
            </a:r>
          </a:p>
          <a:p>
            <a:r>
              <a:rPr lang="en-GB" sz="1867" dirty="0">
                <a:latin typeface="Montserrat" panose="00000500000000000000" pitchFamily="2" charset="0"/>
              </a:rPr>
              <a:t>It shows with red circles where each plane was struck. </a:t>
            </a:r>
          </a:p>
          <a:p>
            <a:endParaRPr lang="en-GB" sz="1867" dirty="0">
              <a:latin typeface="Montserrat" panose="00000500000000000000" pitchFamily="2" charset="0"/>
            </a:endParaRPr>
          </a:p>
          <a:p>
            <a:r>
              <a:rPr lang="en-GB" sz="1867" dirty="0">
                <a:latin typeface="Montserrat" panose="00000500000000000000" pitchFamily="2" charset="0"/>
              </a:rPr>
              <a:t>Bases on this data, which part of the plane do you think should be reinforced to better protect the plane from being damaged?</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0" y="4350658"/>
            <a:ext cx="2489200" cy="24892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79037" y="5344689"/>
            <a:ext cx="885675" cy="885675"/>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01600" y="5969000"/>
            <a:ext cx="11582400" cy="1016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3" name="Picture 2" descr="A drawing of a plane with red dots&#10;&#10;Description automatically generated">
            <a:extLst>
              <a:ext uri="{FF2B5EF4-FFF2-40B4-BE49-F238E27FC236}">
                <a16:creationId xmlns:a16="http://schemas.microsoft.com/office/drawing/2014/main" id="{567AD12B-99FB-471D-DE74-7B16509CE2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26363" y="1470167"/>
            <a:ext cx="4358629" cy="3246827"/>
          </a:xfrm>
          <a:prstGeom prst="rect">
            <a:avLst/>
          </a:prstGeom>
        </p:spPr>
      </p:pic>
      <p:pic>
        <p:nvPicPr>
          <p:cNvPr id="6" name="Picture 5" descr="A blue and black logo&#10;&#10;Description automatically generated">
            <a:extLst>
              <a:ext uri="{FF2B5EF4-FFF2-40B4-BE49-F238E27FC236}">
                <a16:creationId xmlns:a16="http://schemas.microsoft.com/office/drawing/2014/main" id="{A71363B3-75B9-1225-8D4B-49A36FC5705F}"/>
              </a:ext>
            </a:extLst>
          </p:cNvPr>
          <p:cNvPicPr>
            <a:picLocks noChangeAspect="1"/>
          </p:cNvPicPr>
          <p:nvPr/>
        </p:nvPicPr>
        <p:blipFill>
          <a:blip r:embed="rId10" cstate="print">
            <a:extLst>
              <a:ext uri="{BEBA8EAE-BF5A-486C-A8C5-ECC9F3942E4B}">
                <a14:imgProps xmlns:a14="http://schemas.microsoft.com/office/drawing/2010/main">
                  <a14:imgLayer r:embed="rId11">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7" name="Rounded Rectangle 6">
            <a:extLst>
              <a:ext uri="{FF2B5EF4-FFF2-40B4-BE49-F238E27FC236}">
                <a16:creationId xmlns:a16="http://schemas.microsoft.com/office/drawing/2014/main" id="{3A28DB34-D3ED-0318-DAC6-D0A5DF18DA02}"/>
              </a:ext>
            </a:extLst>
          </p:cNvPr>
          <p:cNvSpPr/>
          <p:nvPr/>
        </p:nvSpPr>
        <p:spPr>
          <a:xfrm>
            <a:off x="2540000" y="595161"/>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8" name="TextBox 3">
            <a:extLst>
              <a:ext uri="{FF2B5EF4-FFF2-40B4-BE49-F238E27FC236}">
                <a16:creationId xmlns:a16="http://schemas.microsoft.com/office/drawing/2014/main" id="{55B173E1-1DCF-D30A-670E-CDE47AA0F763}"/>
              </a:ext>
            </a:extLst>
          </p:cNvPr>
          <p:cNvSpPr txBox="1"/>
          <p:nvPr/>
        </p:nvSpPr>
        <p:spPr>
          <a:xfrm>
            <a:off x="2955695" y="693854"/>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- 4.3</a:t>
            </a:r>
          </a:p>
        </p:txBody>
      </p:sp>
    </p:spTree>
    <p:extLst>
      <p:ext uri="{BB962C8B-B14F-4D97-AF65-F5344CB8AC3E}">
        <p14:creationId xmlns:p14="http://schemas.microsoft.com/office/powerpoint/2010/main" val="1330829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9146436" y="5215555"/>
            <a:ext cx="1128382" cy="1128382"/>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914400" y="1923501"/>
            <a:ext cx="10312400" cy="3252878"/>
          </a:xfrm>
          <a:prstGeom prst="rect">
            <a:avLst/>
          </a:prstGeom>
          <a:noFill/>
        </p:spPr>
        <p:txBody>
          <a:bodyPr wrap="square" rtlCol="0">
            <a:spAutoFit/>
          </a:bodyPr>
          <a:lstStyle/>
          <a:p>
            <a:pPr marL="342917" indent="-342917">
              <a:buAutoNum type="arabicPeriod"/>
            </a:pPr>
            <a:r>
              <a:rPr lang="en-GB" sz="1867" dirty="0">
                <a:latin typeface="Montserrat" pitchFamily="2" charset="77"/>
              </a:rPr>
              <a:t>In a cross-sectional study, researchers observed that the number of vaccinations a population received was positively associated with the prevalence of certain diseases.</a:t>
            </a:r>
          </a:p>
          <a:p>
            <a:pPr marL="342917" indent="-342917">
              <a:buAutoNum type="arabicPeriod"/>
            </a:pPr>
            <a:endParaRPr lang="en-GB" sz="1867" dirty="0">
              <a:latin typeface="Montserrat" pitchFamily="2" charset="77"/>
            </a:endParaRPr>
          </a:p>
          <a:p>
            <a:pPr marL="342917" indent="-342917">
              <a:buFontTx/>
              <a:buAutoNum type="arabicPeriod"/>
            </a:pPr>
            <a:r>
              <a:rPr lang="en-GB" sz="1867" dirty="0">
                <a:latin typeface="Montserrat" pitchFamily="2" charset="77"/>
              </a:rPr>
              <a:t>In a cohort study, researchers found an inverse (negative) relationship between exercise and prevalence of arthritis in a group of individuals, i.e. less exercise more likely to be diagnosed with arthritis. </a:t>
            </a:r>
          </a:p>
          <a:p>
            <a:endParaRPr lang="en-US" sz="1867" b="1" dirty="0">
              <a:latin typeface="Montserrat" pitchFamily="2" charset="77"/>
            </a:endParaRPr>
          </a:p>
          <a:p>
            <a:r>
              <a:rPr lang="en-US" sz="1867" b="1" dirty="0">
                <a:latin typeface="Montserrat" pitchFamily="2" charset="77"/>
              </a:rPr>
              <a:t>Discuss the two studies above and their conclusion, does vaccination </a:t>
            </a:r>
            <a:r>
              <a:rPr lang="en-US" sz="1867" b="1" i="1" dirty="0">
                <a:latin typeface="Montserrat" pitchFamily="2" charset="77"/>
              </a:rPr>
              <a:t>cause</a:t>
            </a:r>
            <a:r>
              <a:rPr lang="en-US" sz="1867" b="1" dirty="0">
                <a:latin typeface="Montserrat" pitchFamily="2" charset="77"/>
              </a:rPr>
              <a:t> an increase in disease development and does lack of exercise </a:t>
            </a:r>
            <a:r>
              <a:rPr lang="en-US" sz="1867" b="1" i="1" dirty="0">
                <a:latin typeface="Montserrat" pitchFamily="2" charset="77"/>
              </a:rPr>
              <a:t>cause</a:t>
            </a:r>
            <a:r>
              <a:rPr lang="en-US" sz="1867" b="1" dirty="0">
                <a:latin typeface="Montserrat" pitchFamily="2" charset="77"/>
              </a:rPr>
              <a:t> the development of </a:t>
            </a:r>
            <a:r>
              <a:rPr lang="en-GB" sz="1867" b="1" dirty="0">
                <a:latin typeface="Montserrat" pitchFamily="2" charset="77"/>
              </a:rPr>
              <a:t>arthritis? Think about confounders…</a:t>
            </a:r>
            <a:endParaRPr lang="en-US" sz="1867" b="1"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34400" y="4368800"/>
            <a:ext cx="2489200" cy="24892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01600" y="5969000"/>
            <a:ext cx="11582400" cy="1016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89037" y="5362831"/>
            <a:ext cx="885675" cy="885675"/>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7" name="Rounded Rectangle 6">
            <a:extLst>
              <a:ext uri="{FF2B5EF4-FFF2-40B4-BE49-F238E27FC236}">
                <a16:creationId xmlns:a16="http://schemas.microsoft.com/office/drawing/2014/main" id="{0EA8A75D-7111-F1D5-E777-71C17F84F577}"/>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8" name="TextBox 3">
            <a:extLst>
              <a:ext uri="{FF2B5EF4-FFF2-40B4-BE49-F238E27FC236}">
                <a16:creationId xmlns:a16="http://schemas.microsoft.com/office/drawing/2014/main" id="{1AB80971-900E-B7B4-71EE-3F71EC25399C}"/>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- 4.4</a:t>
            </a:r>
          </a:p>
        </p:txBody>
      </p:sp>
    </p:spTree>
    <p:extLst>
      <p:ext uri="{BB962C8B-B14F-4D97-AF65-F5344CB8AC3E}">
        <p14:creationId xmlns:p14="http://schemas.microsoft.com/office/powerpoint/2010/main" val="2545867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5336436" y="5197413"/>
            <a:ext cx="1128382" cy="1128382"/>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430215" y="1915438"/>
            <a:ext cx="9550400" cy="2390911"/>
          </a:xfrm>
          <a:prstGeom prst="rect">
            <a:avLst/>
          </a:prstGeom>
          <a:noFill/>
        </p:spPr>
        <p:txBody>
          <a:bodyPr wrap="square" rtlCol="0">
            <a:spAutoFit/>
          </a:bodyPr>
          <a:lstStyle/>
          <a:p>
            <a:pPr marL="342917" indent="-342917">
              <a:buFontTx/>
              <a:buAutoNum type="arabicPeriod"/>
            </a:pPr>
            <a:endParaRPr lang="en-US" sz="1867" dirty="0">
              <a:latin typeface="Montserrat" pitchFamily="2" charset="77"/>
            </a:endParaRPr>
          </a:p>
          <a:p>
            <a:pPr marL="342917" indent="-342917">
              <a:buFontTx/>
              <a:buAutoNum type="arabicPeriod"/>
            </a:pPr>
            <a:r>
              <a:rPr lang="en-US" sz="1867" dirty="0">
                <a:latin typeface="Montserrat" pitchFamily="2" charset="77"/>
              </a:rPr>
              <a:t>In a recent population study on alcohol consumption and cancer development, analysis revealed that people who often drink wine, have an increased risk of developing lung cancer compared to people who do not.</a:t>
            </a:r>
          </a:p>
          <a:p>
            <a:endParaRPr lang="en-US" sz="1867" b="1" dirty="0">
              <a:latin typeface="Montserrat" pitchFamily="2" charset="77"/>
            </a:endParaRPr>
          </a:p>
          <a:p>
            <a:r>
              <a:rPr lang="en-US" sz="1867" b="1" dirty="0">
                <a:latin typeface="Montserrat" pitchFamily="2" charset="77"/>
              </a:rPr>
              <a:t>Does drinking wine cause lung cancer? Can you think of any confounding factors which could explain this correlation, i.e. life style choices, socioeconomic group, etc.?</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4400" y="4350658"/>
            <a:ext cx="2489200" cy="24892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01600" y="5969000"/>
            <a:ext cx="11582400" cy="1016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9037" y="5344689"/>
            <a:ext cx="885675" cy="885675"/>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7" name="Rounded Rectangle 6">
            <a:extLst>
              <a:ext uri="{FF2B5EF4-FFF2-40B4-BE49-F238E27FC236}">
                <a16:creationId xmlns:a16="http://schemas.microsoft.com/office/drawing/2014/main" id="{902CCD18-A0FC-3820-637A-058602AD7562}"/>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8" name="TextBox 3">
            <a:extLst>
              <a:ext uri="{FF2B5EF4-FFF2-40B4-BE49-F238E27FC236}">
                <a16:creationId xmlns:a16="http://schemas.microsoft.com/office/drawing/2014/main" id="{ABB9E38B-6056-BC86-B001-449C6694BB18}"/>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- 4.5</a:t>
            </a:r>
          </a:p>
        </p:txBody>
      </p:sp>
    </p:spTree>
    <p:extLst>
      <p:ext uri="{BB962C8B-B14F-4D97-AF65-F5344CB8AC3E}">
        <p14:creationId xmlns:p14="http://schemas.microsoft.com/office/powerpoint/2010/main" val="421841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ailboat with solid fill">
            <a:extLst>
              <a:ext uri="{FF2B5EF4-FFF2-40B4-BE49-F238E27FC236}">
                <a16:creationId xmlns:a16="http://schemas.microsoft.com/office/drawing/2014/main" id="{339E9AD4-0E21-CFB9-D0CE-4EEEC9B10A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0" y="4350658"/>
            <a:ext cx="2489200" cy="2489200"/>
          </a:xfrm>
          <a:prstGeom prst="rect">
            <a:avLst/>
          </a:prstGeom>
        </p:spPr>
      </p:pic>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79037" y="5344689"/>
            <a:ext cx="885675" cy="885675"/>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01600" y="5969000"/>
            <a:ext cx="11582400" cy="1016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2" name="TextBox 1">
            <a:extLst>
              <a:ext uri="{FF2B5EF4-FFF2-40B4-BE49-F238E27FC236}">
                <a16:creationId xmlns:a16="http://schemas.microsoft.com/office/drawing/2014/main" id="{F5FC4DD1-F21C-4C38-9C4F-5F86D04CF90F}"/>
              </a:ext>
            </a:extLst>
          </p:cNvPr>
          <p:cNvSpPr txBox="1"/>
          <p:nvPr/>
        </p:nvSpPr>
        <p:spPr>
          <a:xfrm>
            <a:off x="1216735" y="1936993"/>
            <a:ext cx="9756065" cy="2688365"/>
          </a:xfrm>
          <a:prstGeom prst="rect">
            <a:avLst/>
          </a:prstGeom>
          <a:noFill/>
        </p:spPr>
        <p:txBody>
          <a:bodyPr wrap="square" lIns="60960" tIns="30480" rIns="60960" bIns="30480" rtlCol="0" anchor="t">
            <a:spAutoFit/>
          </a:bodyPr>
          <a:lstStyle/>
          <a:p>
            <a:r>
              <a:rPr lang="en-US" sz="1867" dirty="0">
                <a:latin typeface="Montserrat"/>
              </a:rPr>
              <a:t>Consider the following </a:t>
            </a:r>
            <a:r>
              <a:rPr lang="en-US" sz="1867" b="1" dirty="0">
                <a:latin typeface="Montserrat"/>
              </a:rPr>
              <a:t>scenario (1)</a:t>
            </a:r>
            <a:r>
              <a:rPr lang="en-US" sz="1867" dirty="0">
                <a:latin typeface="Montserrat"/>
              </a:rPr>
              <a:t>:</a:t>
            </a:r>
          </a:p>
          <a:p>
            <a:endParaRPr lang="en-US" sz="1867" dirty="0">
              <a:latin typeface="Montserrat" pitchFamily="2" charset="77"/>
            </a:endParaRPr>
          </a:p>
          <a:p>
            <a:r>
              <a:rPr lang="en-US" sz="1867" dirty="0">
                <a:latin typeface="Montserrat" pitchFamily="2" charset="77"/>
              </a:rPr>
              <a:t>You would like to study whether smokers have an increased risk of heart disease. </a:t>
            </a:r>
          </a:p>
          <a:p>
            <a:r>
              <a:rPr lang="en-US" sz="1867" dirty="0">
                <a:latin typeface="Montserrat" pitchFamily="2" charset="77"/>
              </a:rPr>
              <a:t>For this, you have collected some data from both men and women on whether they smoke and have heart disease.</a:t>
            </a:r>
          </a:p>
          <a:p>
            <a:r>
              <a:rPr lang="en-US" sz="1867" dirty="0">
                <a:latin typeface="Montserrat"/>
              </a:rPr>
              <a:t>When you examine the data you see that all of your smokers are men. </a:t>
            </a:r>
            <a:endParaRPr lang="en-US" sz="1867" dirty="0">
              <a:latin typeface="Montserrat" pitchFamily="2" charset="77"/>
            </a:endParaRPr>
          </a:p>
          <a:p>
            <a:endParaRPr lang="en-US" sz="1867" dirty="0">
              <a:latin typeface="Montserrat" pitchFamily="2" charset="77"/>
            </a:endParaRPr>
          </a:p>
          <a:p>
            <a:r>
              <a:rPr lang="en-US" sz="1867" b="1" dirty="0">
                <a:latin typeface="Montserrat" pitchFamily="2" charset="77"/>
              </a:rPr>
              <a:t>Can you answer your research question with this dataset? </a:t>
            </a:r>
          </a:p>
          <a:p>
            <a:pPr algn="ctr"/>
            <a:endParaRPr lang="en-US" sz="2133" b="1" dirty="0"/>
          </a:p>
        </p:txBody>
      </p:sp>
      <p:pic>
        <p:nvPicPr>
          <p:cNvPr id="27" name="Picture 26" descr="A blue and black logo&#10;&#10;Description automatically generated">
            <a:extLst>
              <a:ext uri="{FF2B5EF4-FFF2-40B4-BE49-F238E27FC236}">
                <a16:creationId xmlns:a16="http://schemas.microsoft.com/office/drawing/2014/main" id="{0F08E3D5-8FF9-C383-8453-2AA2A1A669BD}"/>
              </a:ext>
            </a:extLst>
          </p:cNvPr>
          <p:cNvPicPr>
            <a:picLocks noChangeAspect="1"/>
          </p:cNvPicPr>
          <p:nvPr/>
        </p:nvPicPr>
        <p:blipFill>
          <a:blip r:embed="rId10" cstate="print">
            <a:extLst>
              <a:ext uri="{BEBA8EAE-BF5A-486C-A8C5-ECC9F3942E4B}">
                <a14:imgProps xmlns:a14="http://schemas.microsoft.com/office/drawing/2010/main">
                  <a14:imgLayer r:embed="rId11">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25" name="Rounded Rectangle 24">
            <a:extLst>
              <a:ext uri="{FF2B5EF4-FFF2-40B4-BE49-F238E27FC236}">
                <a16:creationId xmlns:a16="http://schemas.microsoft.com/office/drawing/2014/main" id="{EA630800-C463-244B-F44E-7DF9B0EB52F0}"/>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28" name="TextBox 3">
            <a:extLst>
              <a:ext uri="{FF2B5EF4-FFF2-40B4-BE49-F238E27FC236}">
                <a16:creationId xmlns:a16="http://schemas.microsoft.com/office/drawing/2014/main" id="{BB500A7E-E33C-176D-F178-5B611B9FA5AD}"/>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- 1.1</a:t>
            </a:r>
          </a:p>
        </p:txBody>
      </p:sp>
    </p:spTree>
    <p:extLst>
      <p:ext uri="{BB962C8B-B14F-4D97-AF65-F5344CB8AC3E}">
        <p14:creationId xmlns:p14="http://schemas.microsoft.com/office/powerpoint/2010/main" val="1415406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1531257" y="2302001"/>
            <a:ext cx="9855200" cy="1737079"/>
          </a:xfrm>
          <a:prstGeom prst="rect">
            <a:avLst/>
          </a:prstGeom>
          <a:noFill/>
        </p:spPr>
        <p:txBody>
          <a:bodyPr wrap="square" lIns="60960" tIns="30480" rIns="60960" bIns="30480" rtlCol="0" anchor="t">
            <a:spAutoFit/>
          </a:bodyPr>
          <a:lstStyle/>
          <a:p>
            <a:pPr marL="304815" indent="-304815">
              <a:lnSpc>
                <a:spcPct val="150000"/>
              </a:lnSpc>
              <a:buFont typeface="Arial" panose="020B0604020202020204" pitchFamily="34" charset="0"/>
              <a:buChar char="•"/>
            </a:pPr>
            <a:r>
              <a:rPr lang="en-US" sz="1867" dirty="0">
                <a:latin typeface="Montserrat" panose="00000500000000000000" pitchFamily="2" charset="0"/>
              </a:rPr>
              <a:t>What is your main take away from today? </a:t>
            </a:r>
          </a:p>
          <a:p>
            <a:pPr marL="304815" indent="-304815">
              <a:lnSpc>
                <a:spcPct val="150000"/>
              </a:lnSpc>
              <a:buFont typeface="Arial" panose="020B0604020202020204" pitchFamily="34" charset="0"/>
              <a:buChar char="•"/>
            </a:pPr>
            <a:r>
              <a:rPr lang="en-US" sz="1867" dirty="0">
                <a:latin typeface="Montserrat" panose="00000500000000000000" pitchFamily="2" charset="0"/>
              </a:rPr>
              <a:t>Has what your have learned today changed your perspective on Data Science? </a:t>
            </a:r>
          </a:p>
          <a:p>
            <a:pPr marL="304815" indent="-304815">
              <a:lnSpc>
                <a:spcPct val="150000"/>
              </a:lnSpc>
              <a:buFont typeface="Arial" panose="020B0604020202020204" pitchFamily="34" charset="0"/>
              <a:buChar char="•"/>
            </a:pPr>
            <a:r>
              <a:rPr lang="en-US" sz="1867" dirty="0">
                <a:latin typeface="Montserrat"/>
              </a:rPr>
              <a:t>How do you think your future relationship to Data Science will be?</a:t>
            </a:r>
          </a:p>
          <a:p>
            <a:pPr marL="304815" indent="-304815">
              <a:lnSpc>
                <a:spcPct val="150000"/>
              </a:lnSpc>
              <a:buFont typeface="Arial" panose="020B0604020202020204" pitchFamily="34" charset="0"/>
              <a:buChar char="•"/>
            </a:pPr>
            <a:r>
              <a:rPr lang="en-US" sz="1867" dirty="0">
                <a:latin typeface="Montserrat"/>
              </a:rPr>
              <a:t>In what ways can you incorporate Data Science thinking into your teaching?</a:t>
            </a:r>
          </a:p>
        </p:txBody>
      </p:sp>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9037" y="5235505"/>
            <a:ext cx="885675" cy="885675"/>
          </a:xfrm>
          <a:prstGeom prst="rect">
            <a:avLst/>
          </a:prstGeom>
        </p:spPr>
      </p:pic>
      <p:pic>
        <p:nvPicPr>
          <p:cNvPr id="3" name="Picture 2" descr="A blue and black logo&#10;&#10;Description automatically generated">
            <a:extLst>
              <a:ext uri="{FF2B5EF4-FFF2-40B4-BE49-F238E27FC236}">
                <a16:creationId xmlns:a16="http://schemas.microsoft.com/office/drawing/2014/main" id="{45F1E998-919C-4CAE-A7D8-11F558AB2F8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pic>
        <p:nvPicPr>
          <p:cNvPr id="7" name="Graphic 6" descr="Boardroom with solid fill">
            <a:extLst>
              <a:ext uri="{FF2B5EF4-FFF2-40B4-BE49-F238E27FC236}">
                <a16:creationId xmlns:a16="http://schemas.microsoft.com/office/drawing/2014/main" id="{57F3B9C8-BB6E-D7BA-9235-9AA9C538F9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5488836" y="5240629"/>
            <a:ext cx="1128382" cy="1128382"/>
          </a:xfrm>
          <a:prstGeom prst="rect">
            <a:avLst/>
          </a:prstGeom>
        </p:spPr>
      </p:pic>
      <p:pic>
        <p:nvPicPr>
          <p:cNvPr id="8" name="Graphic 7" descr="Sailboat with solid fill">
            <a:extLst>
              <a:ext uri="{FF2B5EF4-FFF2-40B4-BE49-F238E27FC236}">
                <a16:creationId xmlns:a16="http://schemas.microsoft.com/office/drawing/2014/main" id="{83DBEE03-64D0-018F-5BBF-7FD88ED17A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76800" y="4393874"/>
            <a:ext cx="2489200" cy="2489200"/>
          </a:xfrm>
          <a:prstGeom prst="rect">
            <a:avLst/>
          </a:prstGeom>
        </p:spPr>
      </p:pic>
      <p:pic>
        <p:nvPicPr>
          <p:cNvPr id="9" name="Graphic 8" descr="Boardroom with solid fill">
            <a:extLst>
              <a:ext uri="{FF2B5EF4-FFF2-40B4-BE49-F238E27FC236}">
                <a16:creationId xmlns:a16="http://schemas.microsoft.com/office/drawing/2014/main" id="{6BFBCBAC-A00A-6783-9221-EB0C0B314A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1437" y="5387905"/>
            <a:ext cx="885675" cy="885675"/>
          </a:xfrm>
          <a:prstGeom prst="rect">
            <a:avLst/>
          </a:prstGeom>
        </p:spPr>
      </p:pic>
      <p:grpSp>
        <p:nvGrpSpPr>
          <p:cNvPr id="10" name="Group 9">
            <a:extLst>
              <a:ext uri="{FF2B5EF4-FFF2-40B4-BE49-F238E27FC236}">
                <a16:creationId xmlns:a16="http://schemas.microsoft.com/office/drawing/2014/main" id="{500DD8E0-D6DE-95E7-ADC5-DF59826B958C}"/>
              </a:ext>
            </a:extLst>
          </p:cNvPr>
          <p:cNvGrpSpPr/>
          <p:nvPr/>
        </p:nvGrpSpPr>
        <p:grpSpPr>
          <a:xfrm>
            <a:off x="304800" y="5976258"/>
            <a:ext cx="11582400" cy="1016000"/>
            <a:chOff x="-152400" y="8953500"/>
            <a:chExt cx="17373600" cy="1524000"/>
          </a:xfrm>
        </p:grpSpPr>
        <p:grpSp>
          <p:nvGrpSpPr>
            <p:cNvPr id="11" name="Group 10">
              <a:extLst>
                <a:ext uri="{FF2B5EF4-FFF2-40B4-BE49-F238E27FC236}">
                  <a16:creationId xmlns:a16="http://schemas.microsoft.com/office/drawing/2014/main" id="{139925BD-9C7F-83AD-F9B2-EA6AD11ACF1D}"/>
                </a:ext>
              </a:extLst>
            </p:cNvPr>
            <p:cNvGrpSpPr/>
            <p:nvPr/>
          </p:nvGrpSpPr>
          <p:grpSpPr>
            <a:xfrm>
              <a:off x="-152400" y="8953500"/>
              <a:ext cx="3962400" cy="1524000"/>
              <a:chOff x="-152400" y="8953500"/>
              <a:chExt cx="3962400" cy="1524000"/>
            </a:xfrm>
          </p:grpSpPr>
          <p:pic>
            <p:nvPicPr>
              <p:cNvPr id="27" name="Graphic 26" descr="Wave with solid fill">
                <a:extLst>
                  <a:ext uri="{FF2B5EF4-FFF2-40B4-BE49-F238E27FC236}">
                    <a16:creationId xmlns:a16="http://schemas.microsoft.com/office/drawing/2014/main" id="{CB45B940-1DE6-51BC-7303-46EB0520F2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28" name="Graphic 27" descr="Wave with solid fill">
                <a:extLst>
                  <a:ext uri="{FF2B5EF4-FFF2-40B4-BE49-F238E27FC236}">
                    <a16:creationId xmlns:a16="http://schemas.microsoft.com/office/drawing/2014/main" id="{A5F03A0B-1747-F058-C0DA-AADF16765A7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29" name="Graphic 28" descr="Wave with solid fill">
                <a:extLst>
                  <a:ext uri="{FF2B5EF4-FFF2-40B4-BE49-F238E27FC236}">
                    <a16:creationId xmlns:a16="http://schemas.microsoft.com/office/drawing/2014/main" id="{6BC0F152-90E9-DB77-6C54-8BC0E26AC2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12" name="Group 11">
              <a:extLst>
                <a:ext uri="{FF2B5EF4-FFF2-40B4-BE49-F238E27FC236}">
                  <a16:creationId xmlns:a16="http://schemas.microsoft.com/office/drawing/2014/main" id="{5A6D0703-FFEE-738A-6E67-537D4C141621}"/>
                </a:ext>
              </a:extLst>
            </p:cNvPr>
            <p:cNvGrpSpPr/>
            <p:nvPr/>
          </p:nvGrpSpPr>
          <p:grpSpPr>
            <a:xfrm>
              <a:off x="3505200" y="8953500"/>
              <a:ext cx="3962400" cy="1524000"/>
              <a:chOff x="-152400" y="8953500"/>
              <a:chExt cx="3962400" cy="1524000"/>
            </a:xfrm>
          </p:grpSpPr>
          <p:pic>
            <p:nvPicPr>
              <p:cNvPr id="24" name="Graphic 23" descr="Wave with solid fill">
                <a:extLst>
                  <a:ext uri="{FF2B5EF4-FFF2-40B4-BE49-F238E27FC236}">
                    <a16:creationId xmlns:a16="http://schemas.microsoft.com/office/drawing/2014/main" id="{9D720085-3B7F-F1D9-FC9E-30379BD1C89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25" name="Graphic 24" descr="Wave with solid fill">
                <a:extLst>
                  <a:ext uri="{FF2B5EF4-FFF2-40B4-BE49-F238E27FC236}">
                    <a16:creationId xmlns:a16="http://schemas.microsoft.com/office/drawing/2014/main" id="{8971FAF8-6019-34B6-4F46-79561A9255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26" name="Graphic 25" descr="Wave with solid fill">
                <a:extLst>
                  <a:ext uri="{FF2B5EF4-FFF2-40B4-BE49-F238E27FC236}">
                    <a16:creationId xmlns:a16="http://schemas.microsoft.com/office/drawing/2014/main" id="{6CFB7AE8-7D74-5003-9073-D03C8F88BB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13" name="Group 12">
              <a:extLst>
                <a:ext uri="{FF2B5EF4-FFF2-40B4-BE49-F238E27FC236}">
                  <a16:creationId xmlns:a16="http://schemas.microsoft.com/office/drawing/2014/main" id="{35A3F3E5-8029-6BAD-97FD-20AE12BA9BA2}"/>
                </a:ext>
              </a:extLst>
            </p:cNvPr>
            <p:cNvGrpSpPr/>
            <p:nvPr/>
          </p:nvGrpSpPr>
          <p:grpSpPr>
            <a:xfrm>
              <a:off x="7162800" y="8953500"/>
              <a:ext cx="3962400" cy="1524000"/>
              <a:chOff x="-152400" y="8953500"/>
              <a:chExt cx="3962400" cy="1524000"/>
            </a:xfrm>
          </p:grpSpPr>
          <p:pic>
            <p:nvPicPr>
              <p:cNvPr id="21" name="Graphic 20" descr="Wave with solid fill">
                <a:extLst>
                  <a:ext uri="{FF2B5EF4-FFF2-40B4-BE49-F238E27FC236}">
                    <a16:creationId xmlns:a16="http://schemas.microsoft.com/office/drawing/2014/main" id="{AF46E1F8-A00A-7E88-2D1C-0BBDF0E4F1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22" name="Graphic 21" descr="Wave with solid fill">
                <a:extLst>
                  <a:ext uri="{FF2B5EF4-FFF2-40B4-BE49-F238E27FC236}">
                    <a16:creationId xmlns:a16="http://schemas.microsoft.com/office/drawing/2014/main" id="{032ADAA0-6345-5533-257A-4C8860C557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23" name="Graphic 22" descr="Wave with solid fill">
                <a:extLst>
                  <a:ext uri="{FF2B5EF4-FFF2-40B4-BE49-F238E27FC236}">
                    <a16:creationId xmlns:a16="http://schemas.microsoft.com/office/drawing/2014/main" id="{846F9836-DAC0-1C3B-5956-20012A806C6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BBDA1111-6A46-39CB-A176-8F2427E8E435}"/>
                </a:ext>
              </a:extLst>
            </p:cNvPr>
            <p:cNvGrpSpPr/>
            <p:nvPr/>
          </p:nvGrpSpPr>
          <p:grpSpPr>
            <a:xfrm>
              <a:off x="10820400" y="8953500"/>
              <a:ext cx="3962400" cy="1524000"/>
              <a:chOff x="-152400" y="8953500"/>
              <a:chExt cx="3962400" cy="1524000"/>
            </a:xfrm>
          </p:grpSpPr>
          <p:pic>
            <p:nvPicPr>
              <p:cNvPr id="18" name="Graphic 17" descr="Wave with solid fill">
                <a:extLst>
                  <a:ext uri="{FF2B5EF4-FFF2-40B4-BE49-F238E27FC236}">
                    <a16:creationId xmlns:a16="http://schemas.microsoft.com/office/drawing/2014/main" id="{3784B162-5B11-983B-9675-B453820B5AA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9" name="Graphic 18" descr="Wave with solid fill">
                <a:extLst>
                  <a:ext uri="{FF2B5EF4-FFF2-40B4-BE49-F238E27FC236}">
                    <a16:creationId xmlns:a16="http://schemas.microsoft.com/office/drawing/2014/main" id="{9FC2BA9B-75AC-5DFF-E2EA-63E0C1D6A6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20" name="Graphic 19" descr="Wave with solid fill">
                <a:extLst>
                  <a:ext uri="{FF2B5EF4-FFF2-40B4-BE49-F238E27FC236}">
                    <a16:creationId xmlns:a16="http://schemas.microsoft.com/office/drawing/2014/main" id="{70BF96DC-4F0A-16FB-871E-5A91F1ED81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15" name="Group 14">
              <a:extLst>
                <a:ext uri="{FF2B5EF4-FFF2-40B4-BE49-F238E27FC236}">
                  <a16:creationId xmlns:a16="http://schemas.microsoft.com/office/drawing/2014/main" id="{A187F984-8FC8-6B96-D87E-7AF9F0F56EC3}"/>
                </a:ext>
              </a:extLst>
            </p:cNvPr>
            <p:cNvGrpSpPr/>
            <p:nvPr/>
          </p:nvGrpSpPr>
          <p:grpSpPr>
            <a:xfrm>
              <a:off x="14478000" y="8953500"/>
              <a:ext cx="2743200" cy="1524000"/>
              <a:chOff x="-152400" y="8953500"/>
              <a:chExt cx="2743200" cy="1524000"/>
            </a:xfrm>
          </p:grpSpPr>
          <p:pic>
            <p:nvPicPr>
              <p:cNvPr id="16" name="Graphic 15" descr="Wave with solid fill">
                <a:extLst>
                  <a:ext uri="{FF2B5EF4-FFF2-40B4-BE49-F238E27FC236}">
                    <a16:creationId xmlns:a16="http://schemas.microsoft.com/office/drawing/2014/main" id="{6B5BFE40-324A-7CF0-A3D7-277862EDEB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7" name="Graphic 16" descr="Wave with solid fill">
                <a:extLst>
                  <a:ext uri="{FF2B5EF4-FFF2-40B4-BE49-F238E27FC236}">
                    <a16:creationId xmlns:a16="http://schemas.microsoft.com/office/drawing/2014/main" id="{6F93C0D9-4D3F-C129-72BC-253D76D8A5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54" name="Rounded Rectangle 53">
            <a:extLst>
              <a:ext uri="{FF2B5EF4-FFF2-40B4-BE49-F238E27FC236}">
                <a16:creationId xmlns:a16="http://schemas.microsoft.com/office/drawing/2014/main" id="{956E3622-75A0-DE88-F633-950D33EA1929}"/>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55" name="TextBox 3">
            <a:extLst>
              <a:ext uri="{FF2B5EF4-FFF2-40B4-BE49-F238E27FC236}">
                <a16:creationId xmlns:a16="http://schemas.microsoft.com/office/drawing/2014/main" id="{415E32FC-452A-C66E-05F4-2BDA353081F7}"/>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- 4.6</a:t>
            </a:r>
          </a:p>
        </p:txBody>
      </p:sp>
    </p:spTree>
    <p:extLst>
      <p:ext uri="{BB962C8B-B14F-4D97-AF65-F5344CB8AC3E}">
        <p14:creationId xmlns:p14="http://schemas.microsoft.com/office/powerpoint/2010/main" val="269863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ailboat with solid fill">
            <a:extLst>
              <a:ext uri="{FF2B5EF4-FFF2-40B4-BE49-F238E27FC236}">
                <a16:creationId xmlns:a16="http://schemas.microsoft.com/office/drawing/2014/main" id="{339E9AD4-0E21-CFB9-D0CE-4EEEC9B10A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0" y="4350658"/>
            <a:ext cx="2489200" cy="2489200"/>
          </a:xfrm>
          <a:prstGeom prst="rect">
            <a:avLst/>
          </a:prstGeom>
        </p:spPr>
      </p:pic>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79037" y="5344689"/>
            <a:ext cx="885675" cy="885675"/>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01600" y="5969000"/>
            <a:ext cx="11582400" cy="1016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2" name="TextBox 1">
            <a:extLst>
              <a:ext uri="{FF2B5EF4-FFF2-40B4-BE49-F238E27FC236}">
                <a16:creationId xmlns:a16="http://schemas.microsoft.com/office/drawing/2014/main" id="{F5FC4DD1-F21C-4C38-9C4F-5F86D04CF90F}"/>
              </a:ext>
            </a:extLst>
          </p:cNvPr>
          <p:cNvSpPr txBox="1"/>
          <p:nvPr/>
        </p:nvSpPr>
        <p:spPr>
          <a:xfrm>
            <a:off x="1386371" y="1882180"/>
            <a:ext cx="9162819" cy="2360133"/>
          </a:xfrm>
          <a:prstGeom prst="rect">
            <a:avLst/>
          </a:prstGeom>
          <a:noFill/>
        </p:spPr>
        <p:txBody>
          <a:bodyPr wrap="square" lIns="60960" tIns="30480" rIns="60960" bIns="30480" rtlCol="0" anchor="t">
            <a:spAutoFit/>
          </a:bodyPr>
          <a:lstStyle/>
          <a:p>
            <a:r>
              <a:rPr lang="en-US" sz="1867" dirty="0">
                <a:latin typeface="Montserrat"/>
              </a:rPr>
              <a:t>Consider the following </a:t>
            </a:r>
            <a:r>
              <a:rPr lang="en-US" sz="1867" b="1" dirty="0">
                <a:latin typeface="Montserrat"/>
              </a:rPr>
              <a:t>scenario (2)</a:t>
            </a:r>
            <a:r>
              <a:rPr lang="en-US" sz="1867" dirty="0">
                <a:latin typeface="Montserrat"/>
              </a:rPr>
              <a:t>:</a:t>
            </a:r>
          </a:p>
          <a:p>
            <a:endParaRPr lang="en-US" sz="1867" dirty="0">
              <a:latin typeface="Montserrat" pitchFamily="2" charset="77"/>
            </a:endParaRPr>
          </a:p>
          <a:p>
            <a:endParaRPr lang="en-US" sz="1867" dirty="0">
              <a:latin typeface="Montserrat" pitchFamily="2" charset="77"/>
            </a:endParaRPr>
          </a:p>
          <a:p>
            <a:r>
              <a:rPr lang="en-US" sz="1867" dirty="0">
                <a:latin typeface="Montserrat" pitchFamily="2" charset="77"/>
              </a:rPr>
              <a:t>You would like to study differences in gene expression between tumor and healthy tissue. Since you have a lot of samples you ask two lab techs to each process half. </a:t>
            </a:r>
          </a:p>
          <a:p>
            <a:endParaRPr lang="en-US" sz="1867" dirty="0">
              <a:latin typeface="Montserrat" pitchFamily="2" charset="77"/>
            </a:endParaRPr>
          </a:p>
          <a:p>
            <a:r>
              <a:rPr lang="en-US" sz="1867" b="1" dirty="0">
                <a:latin typeface="Montserrat" pitchFamily="2" charset="77"/>
              </a:rPr>
              <a:t>What are potential biases and confounders in this set-up? </a:t>
            </a:r>
          </a:p>
        </p:txBody>
      </p:sp>
      <p:sp>
        <p:nvSpPr>
          <p:cNvPr id="28" name="TextBox 3">
            <a:extLst>
              <a:ext uri="{FF2B5EF4-FFF2-40B4-BE49-F238E27FC236}">
                <a16:creationId xmlns:a16="http://schemas.microsoft.com/office/drawing/2014/main" id="{20C27AED-B174-697B-85C7-104711B34D4F}"/>
              </a:ext>
            </a:extLst>
          </p:cNvPr>
          <p:cNvSpPr txBox="1"/>
          <p:nvPr/>
        </p:nvSpPr>
        <p:spPr>
          <a:xfrm>
            <a:off x="2697513" y="719319"/>
            <a:ext cx="6802087"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a:t>
            </a:r>
          </a:p>
        </p:txBody>
      </p:sp>
      <p:pic>
        <p:nvPicPr>
          <p:cNvPr id="29" name="Picture 28" descr="A blue and black logo&#10;&#10;Description automatically generated">
            <a:extLst>
              <a:ext uri="{FF2B5EF4-FFF2-40B4-BE49-F238E27FC236}">
                <a16:creationId xmlns:a16="http://schemas.microsoft.com/office/drawing/2014/main" id="{914AFF89-31A8-68B8-BA39-50ED5BDD0D25}"/>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3" name="Rounded Rectangle 2">
            <a:extLst>
              <a:ext uri="{FF2B5EF4-FFF2-40B4-BE49-F238E27FC236}">
                <a16:creationId xmlns:a16="http://schemas.microsoft.com/office/drawing/2014/main" id="{6D14A780-69D7-D2FE-00E0-E9F0ADD18E08}"/>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5" name="TextBox 3">
            <a:extLst>
              <a:ext uri="{FF2B5EF4-FFF2-40B4-BE49-F238E27FC236}">
                <a16:creationId xmlns:a16="http://schemas.microsoft.com/office/drawing/2014/main" id="{3B5417C6-7575-26F2-7F5D-61D98CAAE4AC}"/>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- 1.2</a:t>
            </a:r>
          </a:p>
        </p:txBody>
      </p:sp>
    </p:spTree>
    <p:extLst>
      <p:ext uri="{BB962C8B-B14F-4D97-AF65-F5344CB8AC3E}">
        <p14:creationId xmlns:p14="http://schemas.microsoft.com/office/powerpoint/2010/main" val="272373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5336436" y="5197413"/>
            <a:ext cx="1128382" cy="1128382"/>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541230" y="2209800"/>
            <a:ext cx="8991600" cy="2103589"/>
          </a:xfrm>
          <a:prstGeom prst="rect">
            <a:avLst/>
          </a:prstGeom>
          <a:noFill/>
        </p:spPr>
        <p:txBody>
          <a:bodyPr wrap="square" rtlCol="0">
            <a:spAutoFit/>
          </a:bodyPr>
          <a:lstStyle/>
          <a:p>
            <a:r>
              <a:rPr lang="en-US" sz="1867" dirty="0">
                <a:latin typeface="Montserrat" pitchFamily="2" charset="77"/>
              </a:rPr>
              <a:t>In your groups discuss:</a:t>
            </a:r>
          </a:p>
          <a:p>
            <a:endParaRPr lang="en-US" sz="1867" dirty="0">
              <a:latin typeface="Montserrat" pitchFamily="2" charset="77"/>
            </a:endParaRPr>
          </a:p>
          <a:p>
            <a:pPr marL="304815" indent="-304815">
              <a:buFont typeface="Arial" panose="020B0604020202020204" pitchFamily="34" charset="0"/>
              <a:buChar char="•"/>
            </a:pPr>
            <a:r>
              <a:rPr lang="en-US" sz="1867" dirty="0">
                <a:latin typeface="Montserrat" pitchFamily="2" charset="77"/>
              </a:rPr>
              <a:t>What </a:t>
            </a:r>
            <a:r>
              <a:rPr lang="en-US" sz="1867" b="1" dirty="0">
                <a:latin typeface="Montserrat" pitchFamily="2" charset="77"/>
              </a:rPr>
              <a:t>data types </a:t>
            </a:r>
            <a:r>
              <a:rPr lang="en-US" sz="1867" dirty="0">
                <a:latin typeface="Montserrat" pitchFamily="2" charset="77"/>
              </a:rPr>
              <a:t>do you and your collaborators currently work with and/or what are you interested in working with in the future?</a:t>
            </a:r>
          </a:p>
          <a:p>
            <a:pPr marL="304815" indent="-304815">
              <a:buFont typeface="Arial" panose="020B0604020202020204" pitchFamily="34" charset="0"/>
              <a:buChar char="•"/>
            </a:pPr>
            <a:endParaRPr lang="en-US" sz="1867" dirty="0">
              <a:latin typeface="Montserrat" pitchFamily="2" charset="77"/>
            </a:endParaRPr>
          </a:p>
          <a:p>
            <a:pPr marL="304815" indent="-304815">
              <a:buFont typeface="Arial" panose="020B0604020202020204" pitchFamily="34" charset="0"/>
              <a:buChar char="•"/>
            </a:pPr>
            <a:r>
              <a:rPr lang="en-US" sz="1867" dirty="0">
                <a:latin typeface="Montserrat" pitchFamily="2" charset="77"/>
              </a:rPr>
              <a:t>What considerations are there in terms of </a:t>
            </a:r>
            <a:r>
              <a:rPr lang="en-US" sz="1867" b="1" dirty="0">
                <a:latin typeface="Montserrat" pitchFamily="2" charset="77"/>
              </a:rPr>
              <a:t>experimental design, data collection </a:t>
            </a:r>
            <a:r>
              <a:rPr lang="en-US" sz="1867" dirty="0">
                <a:latin typeface="Montserrat" pitchFamily="2" charset="77"/>
              </a:rPr>
              <a:t>and/or </a:t>
            </a:r>
            <a:r>
              <a:rPr lang="en-US" sz="1867" b="1" dirty="0">
                <a:latin typeface="Montserrat" pitchFamily="2" charset="77"/>
              </a:rPr>
              <a:t>data management/set-up</a:t>
            </a:r>
            <a:r>
              <a:rPr lang="en-US" sz="1867" dirty="0">
                <a:latin typeface="Montserrat" pitchFamily="2" charset="77"/>
              </a:rPr>
              <a:t>?</a:t>
            </a:r>
          </a:p>
        </p:txBody>
      </p:sp>
      <p:grpSp>
        <p:nvGrpSpPr>
          <p:cNvPr id="4" name="Group 3">
            <a:extLst>
              <a:ext uri="{FF2B5EF4-FFF2-40B4-BE49-F238E27FC236}">
                <a16:creationId xmlns:a16="http://schemas.microsoft.com/office/drawing/2014/main" id="{1B4F3E1D-33EF-6645-C30D-888342B3A267}"/>
              </a:ext>
            </a:extLst>
          </p:cNvPr>
          <p:cNvGrpSpPr/>
          <p:nvPr/>
        </p:nvGrpSpPr>
        <p:grpSpPr>
          <a:xfrm>
            <a:off x="7264400" y="4292600"/>
            <a:ext cx="2489200" cy="2489200"/>
            <a:chOff x="10896600" y="6438900"/>
            <a:chExt cx="3733800" cy="3733800"/>
          </a:xfrm>
        </p:grpSpPr>
        <p:pic>
          <p:nvPicPr>
            <p:cNvPr id="27" name="Graphic 26" descr="Sailboat with solid fill">
              <a:extLst>
                <a:ext uri="{FF2B5EF4-FFF2-40B4-BE49-F238E27FC236}">
                  <a16:creationId xmlns:a16="http://schemas.microsoft.com/office/drawing/2014/main" id="{BB273068-4850-EF00-CBCD-36AD533EFA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96600" y="6438900"/>
              <a:ext cx="3733800" cy="3733800"/>
            </a:xfrm>
            <a:prstGeom prst="rect">
              <a:avLst/>
            </a:prstGeom>
          </p:spPr>
        </p:pic>
        <p:pic>
          <p:nvPicPr>
            <p:cNvPr id="28" name="Graphic 27" descr="Boardroom with solid fill">
              <a:extLst>
                <a:ext uri="{FF2B5EF4-FFF2-40B4-BE49-F238E27FC236}">
                  <a16:creationId xmlns:a16="http://schemas.microsoft.com/office/drawing/2014/main" id="{8158F828-D653-2F32-CBDC-A9B8AA3A97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06488" y="8023659"/>
              <a:ext cx="1328512" cy="1328512"/>
            </a:xfrm>
            <a:prstGeom prst="rect">
              <a:avLst/>
            </a:prstGeom>
          </p:spPr>
        </p:pic>
      </p:grpSp>
      <p:grpSp>
        <p:nvGrpSpPr>
          <p:cNvPr id="29" name="Group 28">
            <a:extLst>
              <a:ext uri="{FF2B5EF4-FFF2-40B4-BE49-F238E27FC236}">
                <a16:creationId xmlns:a16="http://schemas.microsoft.com/office/drawing/2014/main" id="{2FAFB55A-D67D-CDF2-82F2-D8DF5A6CDE46}"/>
              </a:ext>
            </a:extLst>
          </p:cNvPr>
          <p:cNvGrpSpPr/>
          <p:nvPr/>
        </p:nvGrpSpPr>
        <p:grpSpPr>
          <a:xfrm>
            <a:off x="-101600" y="5969000"/>
            <a:ext cx="11582400" cy="1016000"/>
            <a:chOff x="-152400" y="8953500"/>
            <a:chExt cx="17373600" cy="1524000"/>
          </a:xfrm>
        </p:grpSpPr>
        <p:grpSp>
          <p:nvGrpSpPr>
            <p:cNvPr id="30" name="Group 29">
              <a:extLst>
                <a:ext uri="{FF2B5EF4-FFF2-40B4-BE49-F238E27FC236}">
                  <a16:creationId xmlns:a16="http://schemas.microsoft.com/office/drawing/2014/main" id="{86D4682F-86B1-F641-F82B-084E6BB27A80}"/>
                </a:ext>
              </a:extLst>
            </p:cNvPr>
            <p:cNvGrpSpPr/>
            <p:nvPr/>
          </p:nvGrpSpPr>
          <p:grpSpPr>
            <a:xfrm>
              <a:off x="-152400" y="8953500"/>
              <a:ext cx="3962400" cy="1524000"/>
              <a:chOff x="-152400" y="8953500"/>
              <a:chExt cx="3962400" cy="1524000"/>
            </a:xfrm>
          </p:grpSpPr>
          <p:pic>
            <p:nvPicPr>
              <p:cNvPr id="55" name="Graphic 54" descr="Wave with solid fill">
                <a:extLst>
                  <a:ext uri="{FF2B5EF4-FFF2-40B4-BE49-F238E27FC236}">
                    <a16:creationId xmlns:a16="http://schemas.microsoft.com/office/drawing/2014/main" id="{B8547E6D-BA58-D550-E002-2B49F85810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6" name="Graphic 55" descr="Wave with solid fill">
                <a:extLst>
                  <a:ext uri="{FF2B5EF4-FFF2-40B4-BE49-F238E27FC236}">
                    <a16:creationId xmlns:a16="http://schemas.microsoft.com/office/drawing/2014/main" id="{5208FD7B-F073-B5A8-85A4-3FB37D5B4E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7" name="Graphic 56" descr="Wave with solid fill">
                <a:extLst>
                  <a:ext uri="{FF2B5EF4-FFF2-40B4-BE49-F238E27FC236}">
                    <a16:creationId xmlns:a16="http://schemas.microsoft.com/office/drawing/2014/main" id="{8DF1BC69-3C8D-CFF5-6DBD-A6EA2F7A28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335AF1F7-638C-5B59-429B-BCA264FECC8B}"/>
                </a:ext>
              </a:extLst>
            </p:cNvPr>
            <p:cNvGrpSpPr/>
            <p:nvPr/>
          </p:nvGrpSpPr>
          <p:grpSpPr>
            <a:xfrm>
              <a:off x="35052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22D85005-5F64-2B2B-59DF-8DEBC6056B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3" name="Graphic 52" descr="Wave with solid fill">
                <a:extLst>
                  <a:ext uri="{FF2B5EF4-FFF2-40B4-BE49-F238E27FC236}">
                    <a16:creationId xmlns:a16="http://schemas.microsoft.com/office/drawing/2014/main" id="{9DBAEBAE-384E-F183-417B-AD883CB57E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4" name="Graphic 53" descr="Wave with solid fill">
                <a:extLst>
                  <a:ext uri="{FF2B5EF4-FFF2-40B4-BE49-F238E27FC236}">
                    <a16:creationId xmlns:a16="http://schemas.microsoft.com/office/drawing/2014/main" id="{63219A19-4B8F-CB65-C5EB-FCD8780CF23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D09DE26F-19EF-8055-6D97-74490637B8D9}"/>
                </a:ext>
              </a:extLst>
            </p:cNvPr>
            <p:cNvGrpSpPr/>
            <p:nvPr/>
          </p:nvGrpSpPr>
          <p:grpSpPr>
            <a:xfrm>
              <a:off x="7162800" y="8953500"/>
              <a:ext cx="3962400" cy="1524000"/>
              <a:chOff x="-152400" y="8953500"/>
              <a:chExt cx="3962400" cy="1524000"/>
            </a:xfrm>
          </p:grpSpPr>
          <p:pic>
            <p:nvPicPr>
              <p:cNvPr id="49" name="Graphic 48" descr="Wave with solid fill">
                <a:extLst>
                  <a:ext uri="{FF2B5EF4-FFF2-40B4-BE49-F238E27FC236}">
                    <a16:creationId xmlns:a16="http://schemas.microsoft.com/office/drawing/2014/main" id="{362E816F-7DBB-AD65-C200-0BB1B1FDE4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0" name="Graphic 49" descr="Wave with solid fill">
                <a:extLst>
                  <a:ext uri="{FF2B5EF4-FFF2-40B4-BE49-F238E27FC236}">
                    <a16:creationId xmlns:a16="http://schemas.microsoft.com/office/drawing/2014/main" id="{962A3F85-858A-2425-4A98-640F95081C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1" name="Graphic 50" descr="Wave with solid fill">
                <a:extLst>
                  <a:ext uri="{FF2B5EF4-FFF2-40B4-BE49-F238E27FC236}">
                    <a16:creationId xmlns:a16="http://schemas.microsoft.com/office/drawing/2014/main" id="{C7BCAA12-5C4D-6CFC-FF3D-360D0E48DF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25035ED3-DDCD-26CC-3FD0-D4AC46BDA53D}"/>
                </a:ext>
              </a:extLst>
            </p:cNvPr>
            <p:cNvGrpSpPr/>
            <p:nvPr/>
          </p:nvGrpSpPr>
          <p:grpSpPr>
            <a:xfrm>
              <a:off x="10820400" y="8953500"/>
              <a:ext cx="3962400" cy="1524000"/>
              <a:chOff x="-152400" y="8953500"/>
              <a:chExt cx="3962400" cy="1524000"/>
            </a:xfrm>
          </p:grpSpPr>
          <p:pic>
            <p:nvPicPr>
              <p:cNvPr id="46" name="Graphic 45" descr="Wave with solid fill">
                <a:extLst>
                  <a:ext uri="{FF2B5EF4-FFF2-40B4-BE49-F238E27FC236}">
                    <a16:creationId xmlns:a16="http://schemas.microsoft.com/office/drawing/2014/main" id="{66E9BCD8-D997-801A-B407-D5732E1EE5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7" name="Graphic 46" descr="Wave with solid fill">
                <a:extLst>
                  <a:ext uri="{FF2B5EF4-FFF2-40B4-BE49-F238E27FC236}">
                    <a16:creationId xmlns:a16="http://schemas.microsoft.com/office/drawing/2014/main" id="{920187F4-CA4D-3B30-CD86-692112DFE0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8" name="Graphic 47" descr="Wave with solid fill">
                <a:extLst>
                  <a:ext uri="{FF2B5EF4-FFF2-40B4-BE49-F238E27FC236}">
                    <a16:creationId xmlns:a16="http://schemas.microsoft.com/office/drawing/2014/main" id="{61F987FA-10DB-FCCC-B1A2-1172F541B3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3E34797-6527-DD27-7DFA-A6B1E400350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B15F12DB-F095-18F4-8C81-F1C9BBCF28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4" name="Graphic 43" descr="Wave with solid fill">
                <a:extLst>
                  <a:ext uri="{FF2B5EF4-FFF2-40B4-BE49-F238E27FC236}">
                    <a16:creationId xmlns:a16="http://schemas.microsoft.com/office/drawing/2014/main" id="{1D252515-FE99-6406-F499-D03E2F973E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8" name="Picture 57" descr="A blue and black logo&#10;&#10;Description automatically generated">
            <a:extLst>
              <a:ext uri="{FF2B5EF4-FFF2-40B4-BE49-F238E27FC236}">
                <a16:creationId xmlns:a16="http://schemas.microsoft.com/office/drawing/2014/main" id="{D25180AD-A555-324A-DC5A-04133BFBC11D}"/>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6" name="Rounded Rectangle 5">
            <a:extLst>
              <a:ext uri="{FF2B5EF4-FFF2-40B4-BE49-F238E27FC236}">
                <a16:creationId xmlns:a16="http://schemas.microsoft.com/office/drawing/2014/main" id="{28CAE9E2-C784-9EED-64FF-16B28034DFE2}"/>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7" name="TextBox 3">
            <a:extLst>
              <a:ext uri="{FF2B5EF4-FFF2-40B4-BE49-F238E27FC236}">
                <a16:creationId xmlns:a16="http://schemas.microsoft.com/office/drawing/2014/main" id="{78907BAB-04B3-101A-4ADB-36428891B0A7}"/>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- 1.3</a:t>
            </a:r>
          </a:p>
        </p:txBody>
      </p:sp>
    </p:spTree>
    <p:extLst>
      <p:ext uri="{BB962C8B-B14F-4D97-AF65-F5344CB8AC3E}">
        <p14:creationId xmlns:p14="http://schemas.microsoft.com/office/powerpoint/2010/main" val="158556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5336436" y="5197413"/>
            <a:ext cx="1128382" cy="1128382"/>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032001" y="2124687"/>
            <a:ext cx="7994419" cy="1816266"/>
          </a:xfrm>
          <a:prstGeom prst="rect">
            <a:avLst/>
          </a:prstGeom>
          <a:noFill/>
        </p:spPr>
        <p:txBody>
          <a:bodyPr wrap="square" rtlCol="0">
            <a:spAutoFit/>
          </a:bodyPr>
          <a:lstStyle/>
          <a:p>
            <a:r>
              <a:rPr lang="en-US" sz="1867" dirty="0">
                <a:latin typeface="Montserrat" pitchFamily="2" charset="77"/>
              </a:rPr>
              <a:t>In your group discuss the printed PCA plots. </a:t>
            </a:r>
          </a:p>
          <a:p>
            <a:endParaRPr lang="en-US" sz="1867" dirty="0">
              <a:latin typeface="Montserrat" pitchFamily="2" charset="77"/>
            </a:endParaRPr>
          </a:p>
          <a:p>
            <a:pPr marL="304815" indent="-304815">
              <a:buFont typeface="Arial" panose="020B0604020202020204" pitchFamily="34" charset="0"/>
              <a:buChar char="•"/>
            </a:pPr>
            <a:r>
              <a:rPr lang="en-US" sz="1867" dirty="0">
                <a:latin typeface="Montserrat" pitchFamily="2" charset="77"/>
              </a:rPr>
              <a:t>What can you see? </a:t>
            </a:r>
          </a:p>
          <a:p>
            <a:pPr marL="304815" indent="-304815">
              <a:buFont typeface="Arial" panose="020B0604020202020204" pitchFamily="34" charset="0"/>
              <a:buChar char="•"/>
            </a:pPr>
            <a:endParaRPr lang="en-US" sz="1867" dirty="0">
              <a:latin typeface="Montserrat" pitchFamily="2" charset="77"/>
            </a:endParaRPr>
          </a:p>
          <a:p>
            <a:pPr marL="304815" indent="-304815">
              <a:buFont typeface="Arial" panose="020B0604020202020204" pitchFamily="34" charset="0"/>
              <a:buChar char="•"/>
            </a:pPr>
            <a:r>
              <a:rPr lang="en-US" sz="1867" dirty="0">
                <a:latin typeface="Montserrat" pitchFamily="2" charset="77"/>
              </a:rPr>
              <a:t>What do you think it means?</a:t>
            </a:r>
          </a:p>
          <a:p>
            <a:endParaRPr lang="en-US" sz="1867"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4400" y="4350658"/>
            <a:ext cx="2489200" cy="24892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01600" y="5969000"/>
            <a:ext cx="11582400" cy="1016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9037" y="5344689"/>
            <a:ext cx="885675" cy="885675"/>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4" name="Rounded Rectangle 3">
            <a:extLst>
              <a:ext uri="{FF2B5EF4-FFF2-40B4-BE49-F238E27FC236}">
                <a16:creationId xmlns:a16="http://schemas.microsoft.com/office/drawing/2014/main" id="{0F74E7B4-0F98-B447-18B9-3D1CFED1B95C}"/>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6" name="TextBox 3">
            <a:extLst>
              <a:ext uri="{FF2B5EF4-FFF2-40B4-BE49-F238E27FC236}">
                <a16:creationId xmlns:a16="http://schemas.microsoft.com/office/drawing/2014/main" id="{0D9903F0-41F7-2664-FB5E-3E62A0531FF9}"/>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- 2.1</a:t>
            </a:r>
          </a:p>
        </p:txBody>
      </p:sp>
    </p:spTree>
    <p:extLst>
      <p:ext uri="{BB962C8B-B14F-4D97-AF65-F5344CB8AC3E}">
        <p14:creationId xmlns:p14="http://schemas.microsoft.com/office/powerpoint/2010/main" val="162727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9606058" y="5258461"/>
            <a:ext cx="1013241" cy="101324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893031" y="2115058"/>
            <a:ext cx="10104483" cy="2678234"/>
          </a:xfrm>
          <a:prstGeom prst="rect">
            <a:avLst/>
          </a:prstGeom>
          <a:noFill/>
        </p:spPr>
        <p:txBody>
          <a:bodyPr wrap="square" rtlCol="0">
            <a:spAutoFit/>
          </a:bodyPr>
          <a:lstStyle/>
          <a:p>
            <a:r>
              <a:rPr lang="en-US" sz="1867" b="1" dirty="0">
                <a:latin typeface="Montserrat" pitchFamily="2" charset="77"/>
              </a:rPr>
              <a:t>In your group discuss: </a:t>
            </a:r>
          </a:p>
          <a:p>
            <a:endParaRPr lang="en-US" sz="1867" b="1" dirty="0">
              <a:latin typeface="Montserrat" pitchFamily="2" charset="77"/>
            </a:endParaRPr>
          </a:p>
          <a:p>
            <a:pPr lvl="1"/>
            <a:r>
              <a:rPr lang="en-US" sz="1867" dirty="0">
                <a:latin typeface="Montserrat" pitchFamily="2" charset="77"/>
              </a:rPr>
              <a:t>Boxplot:</a:t>
            </a:r>
          </a:p>
          <a:p>
            <a:pPr marL="1219261" lvl="3" indent="-304815">
              <a:buFont typeface="Arial" panose="020B0604020202020204" pitchFamily="34" charset="0"/>
              <a:buChar char="•"/>
            </a:pPr>
            <a:r>
              <a:rPr lang="en-US" sz="1867" dirty="0">
                <a:latin typeface="Montserrat" pitchFamily="2" charset="77"/>
              </a:rPr>
              <a:t>Does the plot display a pattern worth noting. If so, what is the cause of it?</a:t>
            </a:r>
          </a:p>
          <a:p>
            <a:pPr lvl="3"/>
            <a:endParaRPr lang="en-US" sz="1867" dirty="0">
              <a:latin typeface="Montserrat" pitchFamily="2" charset="77"/>
            </a:endParaRPr>
          </a:p>
          <a:p>
            <a:pPr marL="1219261" lvl="3" indent="-304815">
              <a:buFont typeface="Arial" panose="020B0604020202020204" pitchFamily="34" charset="0"/>
              <a:buChar char="•"/>
            </a:pPr>
            <a:r>
              <a:rPr lang="en-US" sz="1867" dirty="0">
                <a:latin typeface="Montserrat" pitchFamily="2" charset="77"/>
              </a:rPr>
              <a:t>Are the data confounded?</a:t>
            </a:r>
          </a:p>
          <a:p>
            <a:pPr lvl="3"/>
            <a:endParaRPr lang="en-US" sz="1867" dirty="0">
              <a:latin typeface="Montserrat" pitchFamily="2" charset="77"/>
            </a:endParaRPr>
          </a:p>
          <a:p>
            <a:pPr marL="1219261" lvl="3" indent="-304815">
              <a:buFont typeface="Arial" panose="020B0604020202020204" pitchFamily="34" charset="0"/>
              <a:buChar char="•"/>
            </a:pPr>
            <a:r>
              <a:rPr lang="en-US" sz="1867" dirty="0">
                <a:latin typeface="Montserrat" pitchFamily="2" charset="77"/>
              </a:rPr>
              <a:t>Are there any outliers? If so, do you have any theory as to what gave rise to them (i.e. biological or technical reason?).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9005522" y="4587250"/>
            <a:ext cx="2235200" cy="22352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01600" y="5969000"/>
            <a:ext cx="11582400" cy="1016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9689103" y="5468350"/>
            <a:ext cx="795300" cy="79530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4" name="Rounded Rectangle 3">
            <a:extLst>
              <a:ext uri="{FF2B5EF4-FFF2-40B4-BE49-F238E27FC236}">
                <a16:creationId xmlns:a16="http://schemas.microsoft.com/office/drawing/2014/main" id="{A2D5A661-C556-E7E9-DE90-8D778090FBD6}"/>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6" name="TextBox 3">
            <a:extLst>
              <a:ext uri="{FF2B5EF4-FFF2-40B4-BE49-F238E27FC236}">
                <a16:creationId xmlns:a16="http://schemas.microsoft.com/office/drawing/2014/main" id="{9CFA4ED3-8234-6052-9191-FC8666720278}"/>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- 2.2</a:t>
            </a:r>
          </a:p>
        </p:txBody>
      </p:sp>
    </p:spTree>
    <p:extLst>
      <p:ext uri="{BB962C8B-B14F-4D97-AF65-F5344CB8AC3E}">
        <p14:creationId xmlns:p14="http://schemas.microsoft.com/office/powerpoint/2010/main" val="396001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5336436" y="5197413"/>
            <a:ext cx="1128382" cy="1128382"/>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032000" y="2124687"/>
            <a:ext cx="8432800" cy="2103589"/>
          </a:xfrm>
          <a:prstGeom prst="rect">
            <a:avLst/>
          </a:prstGeom>
          <a:noFill/>
        </p:spPr>
        <p:txBody>
          <a:bodyPr wrap="square" rtlCol="0">
            <a:spAutoFit/>
          </a:bodyPr>
          <a:lstStyle/>
          <a:p>
            <a:r>
              <a:rPr lang="en-US" sz="1867" dirty="0">
                <a:latin typeface="Montserrat" pitchFamily="2" charset="77"/>
              </a:rPr>
              <a:t>In your group discuss the </a:t>
            </a:r>
            <a:r>
              <a:rPr lang="en-US" sz="1867" b="1" dirty="0">
                <a:latin typeface="Montserrat" pitchFamily="2" charset="77"/>
              </a:rPr>
              <a:t>data table </a:t>
            </a:r>
            <a:r>
              <a:rPr lang="en-US" sz="1867" dirty="0">
                <a:latin typeface="Montserrat" pitchFamily="2" charset="77"/>
              </a:rPr>
              <a:t>we have handed out:</a:t>
            </a:r>
          </a:p>
          <a:p>
            <a:endParaRPr lang="en-US" sz="1867" dirty="0">
              <a:latin typeface="Montserrat" pitchFamily="2" charset="77"/>
            </a:endParaRPr>
          </a:p>
          <a:p>
            <a:pPr marL="304815" indent="-304815">
              <a:buFont typeface="Arial" panose="020B0604020202020204" pitchFamily="34" charset="0"/>
              <a:buChar char="•"/>
            </a:pPr>
            <a:r>
              <a:rPr lang="en-US" sz="1867" dirty="0">
                <a:latin typeface="Montserrat" pitchFamily="2" charset="77"/>
              </a:rPr>
              <a:t>Identify the different data </a:t>
            </a:r>
            <a:r>
              <a:rPr lang="en-US" sz="1867" b="1" dirty="0">
                <a:latin typeface="Montserrat" pitchFamily="2" charset="77"/>
              </a:rPr>
              <a:t>types</a:t>
            </a:r>
            <a:r>
              <a:rPr lang="en-US" sz="1867" dirty="0">
                <a:latin typeface="Montserrat" pitchFamily="2" charset="77"/>
              </a:rPr>
              <a:t> it contains (categorical, numerical, integer, binary, factors).</a:t>
            </a:r>
          </a:p>
          <a:p>
            <a:pPr marL="304815" indent="-304815">
              <a:buFont typeface="Arial" panose="020B0604020202020204" pitchFamily="34" charset="0"/>
              <a:buChar char="•"/>
            </a:pPr>
            <a:endParaRPr lang="en-US" sz="1867" dirty="0">
              <a:latin typeface="Montserrat" pitchFamily="2" charset="77"/>
            </a:endParaRPr>
          </a:p>
          <a:p>
            <a:pPr marL="304815" indent="-304815">
              <a:buFont typeface="Arial" panose="020B0604020202020204" pitchFamily="34" charset="0"/>
              <a:buChar char="•"/>
            </a:pPr>
            <a:r>
              <a:rPr lang="en-US" sz="1867" dirty="0">
                <a:latin typeface="Montserrat" pitchFamily="2" charset="77"/>
              </a:rPr>
              <a:t>Can you find any </a:t>
            </a:r>
            <a:r>
              <a:rPr lang="en-US" sz="1867" b="1" dirty="0">
                <a:latin typeface="Montserrat" pitchFamily="2" charset="77"/>
              </a:rPr>
              <a:t>errors/problems </a:t>
            </a:r>
            <a:r>
              <a:rPr lang="en-US" sz="1867" dirty="0">
                <a:latin typeface="Montserrat" pitchFamily="2" charset="77"/>
              </a:rPr>
              <a:t>within the data table which would have to be fixed before data analysis ?</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4400" y="4350658"/>
            <a:ext cx="2489200" cy="24892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01600" y="5969000"/>
            <a:ext cx="11582400" cy="1016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9037" y="5344689"/>
            <a:ext cx="885675" cy="885675"/>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4" name="Rounded Rectangle 3">
            <a:extLst>
              <a:ext uri="{FF2B5EF4-FFF2-40B4-BE49-F238E27FC236}">
                <a16:creationId xmlns:a16="http://schemas.microsoft.com/office/drawing/2014/main" id="{87BD9981-4594-9E80-5CE2-B8E63D17F2FA}"/>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6" name="TextBox 3">
            <a:extLst>
              <a:ext uri="{FF2B5EF4-FFF2-40B4-BE49-F238E27FC236}">
                <a16:creationId xmlns:a16="http://schemas.microsoft.com/office/drawing/2014/main" id="{D4D5B06F-437B-095E-1FD6-34CDFB0B7194}"/>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- 2.3</a:t>
            </a:r>
          </a:p>
        </p:txBody>
      </p:sp>
    </p:spTree>
    <p:extLst>
      <p:ext uri="{BB962C8B-B14F-4D97-AF65-F5344CB8AC3E}">
        <p14:creationId xmlns:p14="http://schemas.microsoft.com/office/powerpoint/2010/main" val="98972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9606058" y="5258461"/>
            <a:ext cx="1013241" cy="101324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021058" y="2917229"/>
            <a:ext cx="8951742" cy="666977"/>
          </a:xfrm>
          <a:prstGeom prst="rect">
            <a:avLst/>
          </a:prstGeom>
          <a:noFill/>
        </p:spPr>
        <p:txBody>
          <a:bodyPr wrap="square" rtlCol="0">
            <a:spAutoFit/>
          </a:bodyPr>
          <a:lstStyle/>
          <a:p>
            <a:r>
              <a:rPr lang="en-US" sz="1867" dirty="0">
                <a:latin typeface="Montserrat" pitchFamily="2" charset="77"/>
              </a:rPr>
              <a:t>Thinking of the data that </a:t>
            </a:r>
            <a:r>
              <a:rPr lang="en-US" sz="1867" b="1" dirty="0">
                <a:latin typeface="Montserrat" pitchFamily="2" charset="77"/>
              </a:rPr>
              <a:t>you (or your students) work with</a:t>
            </a:r>
            <a:r>
              <a:rPr lang="en-US" sz="1867" dirty="0">
                <a:latin typeface="Montserrat" pitchFamily="2" charset="77"/>
              </a:rPr>
              <a:t>, what are potential sources of unwanted variance, technical or non-technical?</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9005522" y="4587250"/>
            <a:ext cx="2235200" cy="22352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01600" y="5969000"/>
            <a:ext cx="11582400" cy="1016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9689103" y="5468350"/>
            <a:ext cx="795300" cy="79530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4" name="Rounded Rectangle 3">
            <a:extLst>
              <a:ext uri="{FF2B5EF4-FFF2-40B4-BE49-F238E27FC236}">
                <a16:creationId xmlns:a16="http://schemas.microsoft.com/office/drawing/2014/main" id="{E3B93AB0-DA60-C7F7-D152-2D1EDA9A8386}"/>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6" name="TextBox 3">
            <a:extLst>
              <a:ext uri="{FF2B5EF4-FFF2-40B4-BE49-F238E27FC236}">
                <a16:creationId xmlns:a16="http://schemas.microsoft.com/office/drawing/2014/main" id="{FC3F4293-68CC-BD06-4CF2-98368BDA938C}"/>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- 2.4</a:t>
            </a:r>
          </a:p>
        </p:txBody>
      </p:sp>
    </p:spTree>
    <p:extLst>
      <p:ext uri="{BB962C8B-B14F-4D97-AF65-F5344CB8AC3E}">
        <p14:creationId xmlns:p14="http://schemas.microsoft.com/office/powerpoint/2010/main" val="2868738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9606058" y="5258461"/>
            <a:ext cx="1013241" cy="1013241"/>
          </a:xfrm>
          <a:prstGeom prst="rect">
            <a:avLst/>
          </a:prstGeom>
        </p:spPr>
      </p:pic>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9005522" y="4587250"/>
            <a:ext cx="2235200" cy="22352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01600" y="5969000"/>
            <a:ext cx="11582400" cy="1016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9689103" y="5468350"/>
            <a:ext cx="795300" cy="79530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1582400" y="6164521"/>
            <a:ext cx="508000" cy="61727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1862343" y="1624516"/>
            <a:ext cx="8467315" cy="4402167"/>
          </a:xfrm>
          <a:prstGeom prst="rect">
            <a:avLst/>
          </a:prstGeom>
          <a:noFill/>
        </p:spPr>
        <p:txBody>
          <a:bodyPr wrap="square" rtlCol="0">
            <a:spAutoFit/>
          </a:bodyPr>
          <a:lstStyle/>
          <a:p>
            <a:pPr marL="304815" indent="-304815">
              <a:buFont typeface="Arial" panose="020B0604020202020204" pitchFamily="34" charset="0"/>
              <a:buChar char="•"/>
            </a:pPr>
            <a:endParaRPr lang="en-US" sz="1867" dirty="0">
              <a:latin typeface="Montserrat" pitchFamily="2" charset="77"/>
            </a:endParaRPr>
          </a:p>
          <a:p>
            <a:r>
              <a:rPr lang="en-US" sz="1867" b="1" dirty="0">
                <a:latin typeface="Montserrat" pitchFamily="2" charset="77"/>
              </a:rPr>
              <a:t>In your group discuss: </a:t>
            </a:r>
          </a:p>
          <a:p>
            <a:endParaRPr lang="en-US" sz="1867" b="1" dirty="0">
              <a:latin typeface="Montserrat" pitchFamily="2" charset="77"/>
            </a:endParaRPr>
          </a:p>
          <a:p>
            <a:r>
              <a:rPr lang="en-US" sz="1867" dirty="0">
                <a:latin typeface="Montserrat" pitchFamily="2" charset="77"/>
              </a:rPr>
              <a:t>The density plot: </a:t>
            </a:r>
          </a:p>
          <a:p>
            <a:endParaRPr lang="en-US" sz="1867" dirty="0">
              <a:latin typeface="Montserrat" pitchFamily="2" charset="77"/>
            </a:endParaRPr>
          </a:p>
          <a:p>
            <a:pPr marL="304815" indent="-304815">
              <a:buFont typeface="Arial" panose="020B0604020202020204" pitchFamily="34" charset="0"/>
              <a:buChar char="•"/>
            </a:pPr>
            <a:r>
              <a:rPr lang="en-US" sz="1867" dirty="0">
                <a:latin typeface="Montserrat" pitchFamily="2" charset="77"/>
              </a:rPr>
              <a:t>What does the plot tell you about the distribution of gene counts.</a:t>
            </a:r>
          </a:p>
          <a:p>
            <a:pPr marL="304815" indent="-304815">
              <a:buFont typeface="Arial" panose="020B0604020202020204" pitchFamily="34" charset="0"/>
              <a:buChar char="•"/>
            </a:pPr>
            <a:endParaRPr lang="en-US" sz="1867" dirty="0">
              <a:latin typeface="Montserrat" pitchFamily="2" charset="77"/>
            </a:endParaRPr>
          </a:p>
          <a:p>
            <a:pPr marL="304815" indent="-304815">
              <a:buFont typeface="Arial" panose="020B0604020202020204" pitchFamily="34" charset="0"/>
              <a:buChar char="•"/>
            </a:pPr>
            <a:r>
              <a:rPr lang="en-US" sz="1867" dirty="0">
                <a:latin typeface="Montserrat" pitchFamily="2" charset="77"/>
              </a:rPr>
              <a:t>Are the data normally distributed? Why do we often like our data to be normally distributed?</a:t>
            </a:r>
          </a:p>
          <a:p>
            <a:endParaRPr lang="en-US" sz="1867" dirty="0">
              <a:latin typeface="Montserrat" pitchFamily="2" charset="77"/>
            </a:endParaRPr>
          </a:p>
          <a:p>
            <a:pPr marL="304815" indent="-304815">
              <a:buFont typeface="Arial" panose="020B0604020202020204" pitchFamily="34" charset="0"/>
              <a:buChar char="•"/>
            </a:pPr>
            <a:r>
              <a:rPr lang="en-US" sz="1867" dirty="0">
                <a:latin typeface="Montserrat" pitchFamily="2" charset="77"/>
              </a:rPr>
              <a:t>If data are not normally distributed what could we do? There are two different strategies we could use...</a:t>
            </a:r>
          </a:p>
          <a:p>
            <a:pPr marL="304815" indent="-304815">
              <a:buFont typeface="Arial" panose="020B0604020202020204" pitchFamily="34" charset="0"/>
              <a:buChar char="•"/>
            </a:pPr>
            <a:endParaRPr lang="en-US" sz="1867" dirty="0">
              <a:latin typeface="Montserrat" pitchFamily="2" charset="77"/>
            </a:endParaRPr>
          </a:p>
          <a:p>
            <a:endParaRPr lang="en-US" sz="1867" dirty="0">
              <a:latin typeface="Montserrat" pitchFamily="2" charset="77"/>
            </a:endParaRPr>
          </a:p>
          <a:p>
            <a:pPr lvl="3"/>
            <a:endParaRPr lang="en-US" sz="1867" dirty="0">
              <a:latin typeface="Montserrat" pitchFamily="2" charset="77"/>
            </a:endParaRPr>
          </a:p>
        </p:txBody>
      </p:sp>
      <p:sp>
        <p:nvSpPr>
          <p:cNvPr id="2" name="Rounded Rectangle 1">
            <a:extLst>
              <a:ext uri="{FF2B5EF4-FFF2-40B4-BE49-F238E27FC236}">
                <a16:creationId xmlns:a16="http://schemas.microsoft.com/office/drawing/2014/main" id="{E22D73A2-FEF3-84F5-0EA2-693F4FDC2537}"/>
              </a:ext>
            </a:extLst>
          </p:cNvPr>
          <p:cNvSpPr/>
          <p:nvPr/>
        </p:nvSpPr>
        <p:spPr>
          <a:xfrm>
            <a:off x="2540000" y="607212"/>
            <a:ext cx="6990125" cy="845563"/>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sz="1200" dirty="0"/>
          </a:p>
        </p:txBody>
      </p:sp>
      <p:sp>
        <p:nvSpPr>
          <p:cNvPr id="4" name="TextBox 3">
            <a:extLst>
              <a:ext uri="{FF2B5EF4-FFF2-40B4-BE49-F238E27FC236}">
                <a16:creationId xmlns:a16="http://schemas.microsoft.com/office/drawing/2014/main" id="{F941A5E2-AF14-FE60-0A1E-67240122CFBE}"/>
              </a:ext>
            </a:extLst>
          </p:cNvPr>
          <p:cNvSpPr txBox="1"/>
          <p:nvPr/>
        </p:nvSpPr>
        <p:spPr>
          <a:xfrm>
            <a:off x="2955695" y="705905"/>
            <a:ext cx="6221276" cy="614207"/>
          </a:xfrm>
          <a:prstGeom prst="rect">
            <a:avLst/>
          </a:prstGeom>
        </p:spPr>
        <p:txBody>
          <a:bodyPr wrap="square" lIns="0" tIns="0" rIns="0" bIns="0" rtlCol="0" anchor="t">
            <a:spAutoFit/>
          </a:bodyPr>
          <a:lstStyle/>
          <a:p>
            <a:pPr algn="ctr">
              <a:lnSpc>
                <a:spcPts val="5205"/>
              </a:lnSpc>
              <a:spcBef>
                <a:spcPct val="0"/>
              </a:spcBef>
            </a:pPr>
            <a:r>
              <a:rPr lang="en-US" sz="3600" b="1" dirty="0">
                <a:solidFill>
                  <a:schemeClr val="bg1"/>
                </a:solidFill>
                <a:latin typeface="Montserrat" pitchFamily="2" charset="77"/>
              </a:rPr>
              <a:t>GROUP DISCUSSION - 2.5</a:t>
            </a:r>
          </a:p>
        </p:txBody>
      </p:sp>
    </p:spTree>
    <p:extLst>
      <p:ext uri="{BB962C8B-B14F-4D97-AF65-F5344CB8AC3E}">
        <p14:creationId xmlns:p14="http://schemas.microsoft.com/office/powerpoint/2010/main" val="72348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1601</Words>
  <Application>Microsoft Macintosh PowerPoint</Application>
  <PresentationFormat>Widescreen</PresentationFormat>
  <Paragraphs>206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Thilde Bagger Terkelsen</dc:creator>
  <cp:lastModifiedBy>Thilde Bagger Terkelsen</cp:lastModifiedBy>
  <cp:revision>2</cp:revision>
  <dcterms:created xsi:type="dcterms:W3CDTF">2024-05-30T11:38:43Z</dcterms:created>
  <dcterms:modified xsi:type="dcterms:W3CDTF">2024-05-30T12:53:14Z</dcterms:modified>
</cp:coreProperties>
</file>