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7"/>
  </p:notesMasterIdLst>
  <p:sldIdLst>
    <p:sldId id="279" r:id="rId5"/>
    <p:sldId id="6007" r:id="rId6"/>
    <p:sldId id="272" r:id="rId7"/>
    <p:sldId id="418" r:id="rId8"/>
    <p:sldId id="6011" r:id="rId9"/>
    <p:sldId id="299" r:id="rId10"/>
    <p:sldId id="423" r:id="rId11"/>
    <p:sldId id="6015" r:id="rId12"/>
    <p:sldId id="6021" r:id="rId13"/>
    <p:sldId id="6012" r:id="rId14"/>
    <p:sldId id="6013" r:id="rId15"/>
    <p:sldId id="5951" r:id="rId16"/>
    <p:sldId id="6014" r:id="rId17"/>
    <p:sldId id="417" r:id="rId18"/>
    <p:sldId id="6016" r:id="rId19"/>
    <p:sldId id="271" r:id="rId20"/>
    <p:sldId id="6019" r:id="rId21"/>
    <p:sldId id="6009" r:id="rId22"/>
    <p:sldId id="276" r:id="rId23"/>
    <p:sldId id="277" r:id="rId24"/>
    <p:sldId id="5942" r:id="rId25"/>
    <p:sldId id="5971" r:id="rId26"/>
  </p:sldIdLst>
  <p:sldSz cx="18288000" cy="10287000"/>
  <p:notesSz cx="6858000" cy="9144000"/>
  <p:embeddedFontLst>
    <p:embeddedFont>
      <p:font typeface="AvenirNext-Italic" panose="020B0503020202020204" pitchFamily="34" charset="0"/>
      <p: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Now" pitchFamily="2" charset="77"/>
      <p:regular r:id="rId33"/>
    </p:embeddedFont>
    <p:embeddedFont>
      <p:font typeface="Now Bold" pitchFamily="2" charset="77"/>
      <p:regular r:id="rId34"/>
      <p:bold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5CB"/>
    <a:srgbClr val="D3D9E2"/>
    <a:srgbClr val="8CC9B1"/>
    <a:srgbClr val="3B4A52"/>
    <a:srgbClr val="374556"/>
    <a:srgbClr val="8EB4E3"/>
    <a:srgbClr val="356B6F"/>
    <a:srgbClr val="387174"/>
    <a:srgbClr val="3E5A54"/>
    <a:srgbClr val="375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EF43-3A7C-22F6-05EC-5AF15682E054}" v="253" dt="2023-10-10T09:20:3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79968" autoAdjust="0"/>
  </p:normalViewPr>
  <p:slideViewPr>
    <p:cSldViewPr>
      <p:cViewPr varScale="1">
        <p:scale>
          <a:sx n="57" d="100"/>
          <a:sy n="57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Isabel Spínola E Silva" userId="S::zbc283@ku.dk::ba5000cd-55e1-4b11-ab9b-9a1c49cf6f11" providerId="AD" clId="Web-{3A30EF43-3A7C-22F6-05EC-5AF15682E054}"/>
    <pc:docChg chg="modSld">
      <pc:chgData name="Rita Isabel Spínola E Silva" userId="S::zbc283@ku.dk::ba5000cd-55e1-4b11-ab9b-9a1c49cf6f11" providerId="AD" clId="Web-{3A30EF43-3A7C-22F6-05EC-5AF15682E054}" dt="2023-10-10T09:20:33.641" v="122" actId="20577"/>
      <pc:docMkLst>
        <pc:docMk/>
      </pc:docMkLst>
      <pc:sldChg chg="modSp">
        <pc:chgData name="Rita Isabel Spínola E Silva" userId="S::zbc283@ku.dk::ba5000cd-55e1-4b11-ab9b-9a1c49cf6f11" providerId="AD" clId="Web-{3A30EF43-3A7C-22F6-05EC-5AF15682E054}" dt="2023-10-10T09:15:36.239" v="115" actId="20577"/>
        <pc:sldMkLst>
          <pc:docMk/>
          <pc:sldMk cId="0" sldId="271"/>
        </pc:sldMkLst>
        <pc:spChg chg="mod">
          <ac:chgData name="Rita Isabel Spínola E Silva" userId="S::zbc283@ku.dk::ba5000cd-55e1-4b11-ab9b-9a1c49cf6f11" providerId="AD" clId="Web-{3A30EF43-3A7C-22F6-05EC-5AF15682E054}" dt="2023-10-10T09:14:52.721" v="113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5:36.239" v="115" actId="20577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2:12.825" v="7" actId="20577"/>
        <pc:sldMkLst>
          <pc:docMk/>
          <pc:sldMk cId="0" sldId="272"/>
        </pc:sldMkLst>
        <pc:spChg chg="mod">
          <ac:chgData name="Rita Isabel Spínola E Silva" userId="S::zbc283@ku.dk::ba5000cd-55e1-4b11-ab9b-9a1c49cf6f11" providerId="AD" clId="Web-{3A30EF43-3A7C-22F6-05EC-5AF15682E054}" dt="2023-10-10T08:52:12.825" v="7" actId="20577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20:33.641" v="122" actId="20577"/>
        <pc:sldMkLst>
          <pc:docMk/>
          <pc:sldMk cId="0" sldId="277"/>
        </pc:sldMkLst>
        <pc:spChg chg="mod">
          <ac:chgData name="Rita Isabel Spínola E Silva" userId="S::zbc283@ku.dk::ba5000cd-55e1-4b11-ab9b-9a1c49cf6f11" providerId="AD" clId="Web-{3A30EF43-3A7C-22F6-05EC-5AF15682E054}" dt="2023-10-10T09:20:24.344" v="119" actId="14100"/>
          <ac:spMkLst>
            <pc:docMk/>
            <pc:sldMk cId="0" sldId="277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20:33.641" v="122" actId="20577"/>
          <ac:spMkLst>
            <pc:docMk/>
            <pc:sldMk cId="0" sldId="277"/>
            <ac:spMk id="19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2:09.731" v="100" actId="14100"/>
        <pc:sldMkLst>
          <pc:docMk/>
          <pc:sldMk cId="3249650449" sldId="417"/>
        </pc:sldMkLst>
        <pc:spChg chg="mod">
          <ac:chgData name="Rita Isabel Spínola E Silva" userId="S::zbc283@ku.dk::ba5000cd-55e1-4b11-ab9b-9a1c49cf6f11" providerId="AD" clId="Web-{3A30EF43-3A7C-22F6-05EC-5AF15682E054}" dt="2023-10-10T09:12:09.731" v="100" actId="14100"/>
          <ac:spMkLst>
            <pc:docMk/>
            <pc:sldMk cId="3249650449" sldId="417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0:36.477" v="89" actId="14100"/>
          <ac:spMkLst>
            <pc:docMk/>
            <pc:sldMk cId="3249650449" sldId="417"/>
            <ac:spMk id="11" creationId="{42F1EF31-1792-5462-938B-2B453A654DB4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7:59.510" v="30" actId="20577"/>
        <pc:sldMkLst>
          <pc:docMk/>
          <pc:sldMk cId="391035915" sldId="418"/>
        </pc:sldMkLst>
        <pc:spChg chg="mod">
          <ac:chgData name="Rita Isabel Spínola E Silva" userId="S::zbc283@ku.dk::ba5000cd-55e1-4b11-ab9b-9a1c49cf6f11" providerId="AD" clId="Web-{3A30EF43-3A7C-22F6-05EC-5AF15682E054}" dt="2023-10-10T08:57:59.510" v="30" actId="20577"/>
          <ac:spMkLst>
            <pc:docMk/>
            <pc:sldMk cId="391035915" sldId="418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3:04.483" v="11" actId="20577"/>
          <ac:spMkLst>
            <pc:docMk/>
            <pc:sldMk cId="391035915" sldId="418"/>
            <ac:spMk id="10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6:45.210" v="118" actId="20577"/>
        <pc:sldMkLst>
          <pc:docMk/>
          <pc:sldMk cId="1804101948" sldId="419"/>
        </pc:sldMkLst>
        <pc:spChg chg="mod">
          <ac:chgData name="Rita Isabel Spínola E Silva" userId="S::zbc283@ku.dk::ba5000cd-55e1-4b11-ab9b-9a1c49cf6f11" providerId="AD" clId="Web-{3A30EF43-3A7C-22F6-05EC-5AF15682E054}" dt="2023-10-10T09:16:45.210" v="118" actId="20577"/>
          <ac:spMkLst>
            <pc:docMk/>
            <pc:sldMk cId="1804101948" sldId="419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8:25.433" v="35" actId="20577"/>
        <pc:sldMkLst>
          <pc:docMk/>
          <pc:sldMk cId="3056348302" sldId="423"/>
        </pc:sldMkLst>
        <pc:spChg chg="mod">
          <ac:chgData name="Rita Isabel Spínola E Silva" userId="S::zbc283@ku.dk::ba5000cd-55e1-4b11-ab9b-9a1c49cf6f11" providerId="AD" clId="Web-{3A30EF43-3A7C-22F6-05EC-5AF15682E054}" dt="2023-10-10T08:57:54.041" v="27" actId="20577"/>
          <ac:spMkLst>
            <pc:docMk/>
            <pc:sldMk cId="3056348302" sldId="423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8:25.433" v="35" actId="20577"/>
          <ac:spMkLst>
            <pc:docMk/>
            <pc:sldMk cId="3056348302" sldId="423"/>
            <ac:spMk id="15" creationId="{75664978-A346-097C-FE57-2AF593418DF3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22.644" v="73" actId="20577"/>
        <pc:sldMkLst>
          <pc:docMk/>
          <pc:sldMk cId="1415406916" sldId="5951"/>
        </pc:sldMkLst>
        <pc:spChg chg="mod">
          <ac:chgData name="Rita Isabel Spínola E Silva" userId="S::zbc283@ku.dk::ba5000cd-55e1-4b11-ab9b-9a1c49cf6f11" providerId="AD" clId="Web-{3A30EF43-3A7C-22F6-05EC-5AF15682E054}" dt="2023-10-10T09:08:22.644" v="73" actId="20577"/>
          <ac:spMkLst>
            <pc:docMk/>
            <pc:sldMk cId="1415406916" sldId="5951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5:18.098" v="25" actId="14100"/>
        <pc:sldMkLst>
          <pc:docMk/>
          <pc:sldMk cId="3740584130" sldId="5973"/>
        </pc:sldMkLst>
        <pc:spChg chg="mod">
          <ac:chgData name="Rita Isabel Spínola E Silva" userId="S::zbc283@ku.dk::ba5000cd-55e1-4b11-ab9b-9a1c49cf6f11" providerId="AD" clId="Web-{3A30EF43-3A7C-22F6-05EC-5AF15682E054}" dt="2023-10-10T08:53:40.500" v="15"/>
          <ac:spMkLst>
            <pc:docMk/>
            <pc:sldMk cId="3740584130" sldId="5973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4:59.550" v="23" actId="20577"/>
          <ac:spMkLst>
            <pc:docMk/>
            <pc:sldMk cId="3740584130" sldId="5973"/>
            <ac:spMk id="10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5:18.098" v="25" actId="14100"/>
          <ac:spMkLst>
            <pc:docMk/>
            <pc:sldMk cId="3740584130" sldId="5973"/>
            <ac:spMk id="41" creationId="{EC05E454-44F1-D28C-ECB2-1B8EF82F1392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22.523" v="59" actId="20577"/>
        <pc:sldMkLst>
          <pc:docMk/>
          <pc:sldMk cId="2015001847" sldId="6012"/>
        </pc:sldMkLst>
        <pc:spChg chg="mod">
          <ac:chgData name="Rita Isabel Spínola E Silva" userId="S::zbc283@ku.dk::ba5000cd-55e1-4b11-ab9b-9a1c49cf6f11" providerId="AD" clId="Web-{3A30EF43-3A7C-22F6-05EC-5AF15682E054}" dt="2023-10-10T09:03:22.523" v="59" actId="20577"/>
          <ac:spMkLst>
            <pc:docMk/>
            <pc:sldMk cId="2015001847" sldId="6012"/>
            <ac:spMk id="2" creationId="{17FD5BF6-633D-9391-1C32-314887834041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7:03.328" v="69" actId="1076"/>
        <pc:sldMkLst>
          <pc:docMk/>
          <pc:sldMk cId="494501525" sldId="6013"/>
        </pc:sldMkLst>
        <pc:spChg chg="mod">
          <ac:chgData name="Rita Isabel Spínola E Silva" userId="S::zbc283@ku.dk::ba5000cd-55e1-4b11-ab9b-9a1c49cf6f11" providerId="AD" clId="Web-{3A30EF43-3A7C-22F6-05EC-5AF15682E054}" dt="2023-10-10T09:04:42.401" v="61" actId="14100"/>
          <ac:spMkLst>
            <pc:docMk/>
            <pc:sldMk cId="494501525" sldId="6013"/>
            <ac:spMk id="12" creationId="{3AE8FA25-2705-7CB4-DF65-29010198D09B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5:13.652" v="65" actId="14100"/>
          <ac:spMkLst>
            <pc:docMk/>
            <pc:sldMk cId="494501525" sldId="6013"/>
            <ac:spMk id="14" creationId="{CB175E74-2489-5BFE-D8EE-946593B61EF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7:03.328" v="69" actId="1076"/>
          <ac:spMkLst>
            <pc:docMk/>
            <pc:sldMk cId="494501525" sldId="6013"/>
            <ac:spMk id="21" creationId="{07DB976D-651F-1463-C046-F0572F8A9637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49.739" v="76" actId="20577"/>
        <pc:sldMkLst>
          <pc:docMk/>
          <pc:sldMk cId="2723738125" sldId="6014"/>
        </pc:sldMkLst>
        <pc:spChg chg="mod">
          <ac:chgData name="Rita Isabel Spínola E Silva" userId="S::zbc283@ku.dk::ba5000cd-55e1-4b11-ab9b-9a1c49cf6f11" providerId="AD" clId="Web-{3A30EF43-3A7C-22F6-05EC-5AF15682E054}" dt="2023-10-10T09:08:49.739" v="76" actId="20577"/>
          <ac:spMkLst>
            <pc:docMk/>
            <pc:sldMk cId="2723738125" sldId="6014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00.288" v="58" actId="20577"/>
        <pc:sldMkLst>
          <pc:docMk/>
          <pc:sldMk cId="1218122039" sldId="6015"/>
        </pc:sldMkLst>
        <pc:spChg chg="mod">
          <ac:chgData name="Rita Isabel Spínola E Silva" userId="S::zbc283@ku.dk::ba5000cd-55e1-4b11-ab9b-9a1c49cf6f11" providerId="AD" clId="Web-{3A30EF43-3A7C-22F6-05EC-5AF15682E054}" dt="2023-10-10T09:03:00.288" v="58" actId="20577"/>
          <ac:spMkLst>
            <pc:docMk/>
            <pc:sldMk cId="1218122039" sldId="6015"/>
            <ac:spMk id="7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4:01.719" v="110" actId="20577"/>
        <pc:sldMkLst>
          <pc:docMk/>
          <pc:sldMk cId="851047613" sldId="6016"/>
        </pc:sldMkLst>
        <pc:spChg chg="mod">
          <ac:chgData name="Rita Isabel Spínola E Silva" userId="S::zbc283@ku.dk::ba5000cd-55e1-4b11-ab9b-9a1c49cf6f11" providerId="AD" clId="Web-{3A30EF43-3A7C-22F6-05EC-5AF15682E054}" dt="2023-10-10T09:12:39.513" v="102" actId="14100"/>
          <ac:spMkLst>
            <pc:docMk/>
            <pc:sldMk cId="851047613" sldId="6016"/>
            <ac:spMk id="5" creationId="{23A87C4A-C1FA-A971-B05E-08AFE3E8A1E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2:59.701" v="104" actId="1076"/>
          <ac:spMkLst>
            <pc:docMk/>
            <pc:sldMk cId="851047613" sldId="6016"/>
            <ac:spMk id="12" creationId="{923BCE40-9D21-FDAD-D212-259451A42E1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4:01.719" v="110" actId="20577"/>
          <ac:spMkLst>
            <pc:docMk/>
            <pc:sldMk cId="851047613" sldId="6016"/>
            <ac:spMk id="18" creationId="{65C5A75C-A4C2-B2B5-C872-3AB47AB52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91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design:</a:t>
            </a:r>
          </a:p>
          <a:p>
            <a:r>
              <a:rPr lang="en-GB" dirty="0"/>
              <a:t>- how you collect your data and set up your experiment and processing</a:t>
            </a:r>
          </a:p>
          <a:p>
            <a:r>
              <a:rPr lang="en-GB" dirty="0"/>
              <a:t>- involves some design choices like how many groups are there, how are groups defined, what is the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16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On source of information is one we are interested in (the main effect) while the other could stem from a bias, a contaminant, or, it is simply an effect not relevant for our research question.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06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05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8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Bioinformatics deals with many different file formats. You will likely never see those.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In general, omics techniques </a:t>
            </a:r>
            <a:r>
              <a:rPr lang="en-US" sz="1200" b="1" dirty="0">
                <a:solidFill>
                  <a:srgbClr val="404040"/>
                </a:solidFill>
                <a:latin typeface="Now"/>
              </a:rPr>
              <a:t>do not allow us to directly measure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the object of our interest. Therefore, pre-processing is needed to get to these data points.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We try to measure different things such as numbers of transcripts/proteins,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they are depends on the specific omics technique (i.e. numbers of transcripts/proteins, presence/absence SNPs),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Different omics techniques measure different things such as the numbers of transcripts per gene, number of protein copies present,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These results come in many different, specialized file formats that bioinformaticians deal with: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Fasta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fastq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SAM, …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22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1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 we understood  that a lot has changed and now we work with tons of data and we need analysis, </a:t>
            </a:r>
            <a:r>
              <a:rPr lang="en-US" dirty="0" err="1"/>
              <a:t>langauge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05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96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8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23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Patterns are high dimensional, hierarchical, several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55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data types do you and your collaborators work with? </a:t>
            </a:r>
          </a:p>
          <a:p>
            <a:r>
              <a:rPr lang="en-US" dirty="0"/>
              <a:t>What would you like to work with?</a:t>
            </a:r>
          </a:p>
          <a:p>
            <a:endParaRPr lang="en-US" dirty="0"/>
          </a:p>
          <a:p>
            <a:r>
              <a:rPr lang="en-US" dirty="0"/>
              <a:t>Which of the roles we have introduced do you see yourself in? </a:t>
            </a:r>
          </a:p>
          <a:p>
            <a:r>
              <a:rPr lang="en-US" dirty="0"/>
              <a:t>Do you have people in your group or among your collaborators to fill the other roles? If not, what are alternatives?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197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4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is a systematic tendency in which the methods used to gather data </a:t>
            </a:r>
            <a:r>
              <a:rPr lang="da-DK" dirty="0"/>
              <a:t>present an </a:t>
            </a:r>
            <a:r>
              <a:rPr lang="da-DK" dirty="0" err="1"/>
              <a:t>inaccurate</a:t>
            </a:r>
            <a:r>
              <a:rPr lang="da-DK" dirty="0"/>
              <a:t> or </a:t>
            </a:r>
            <a:r>
              <a:rPr lang="da-DK" dirty="0" err="1"/>
              <a:t>skewed</a:t>
            </a:r>
            <a:r>
              <a:rPr lang="da-DK" dirty="0"/>
              <a:t> view of reality</a:t>
            </a:r>
          </a:p>
          <a:p>
            <a:endParaRPr lang="en-US" dirty="0"/>
          </a:p>
          <a:p>
            <a:r>
              <a:rPr lang="en-US" dirty="0"/>
              <a:t>Understanding the source of statistical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0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There are many specialized lab protocols for things you can measure with next generation sequencing. Here we name the </a:t>
            </a:r>
            <a:r>
              <a:rPr lang="en-US" sz="1200" dirty="0">
                <a:solidFill>
                  <a:srgbClr val="404040"/>
                </a:solidFill>
                <a:latin typeface="Now Bold"/>
              </a:rPr>
              <a:t>most standard types.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of omics data which you may encounter or already have colleagues/ group members working with.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Proteomics</a:t>
            </a:r>
            <a:r>
              <a:rPr lang="en-US" sz="3200" u="sng" dirty="0">
                <a:solidFill>
                  <a:srgbClr val="404040"/>
                </a:solidFill>
                <a:latin typeface="Now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measure all proteins expressed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Notoriously high variability and high amount of missing values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Directly addresses the proteome, usually with tandem mass spec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correlates poorly with </a:t>
            </a:r>
            <a:r>
              <a:rPr lang="en-US" sz="3200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3200" dirty="0">
              <a:solidFill>
                <a:srgbClr val="404040"/>
              </a:solidFill>
              <a:latin typeface="Now"/>
            </a:endParaRP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 err="1">
                <a:solidFill>
                  <a:srgbClr val="404040"/>
                </a:solidFill>
                <a:latin typeface="Now Bold"/>
              </a:rPr>
              <a:t>RNAseq</a:t>
            </a:r>
            <a:r>
              <a:rPr lang="en-US" sz="3200" u="sng" dirty="0">
                <a:solidFill>
                  <a:srgbClr val="404040"/>
                </a:solidFill>
                <a:latin typeface="Now Bold"/>
              </a:rPr>
              <a:t>/transcriptomics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capture all mRNA expressed as a proxy of protein expression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Very established technique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Indirect measure, often correlates poorly with proteomics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Specialized subtypes: Single cell, spatial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Whole genome/exome sequencing or SNP array to determine genetic variants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Well established technique, many databases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in the context of personalized medicine and GWAS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You typically want to combine this information with phenotype or other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91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 Bold"/>
              </a:rPr>
              <a:t>Omics </a:t>
            </a:r>
            <a:r>
              <a:rPr lang="en-US" sz="3200" dirty="0">
                <a:solidFill>
                  <a:srgbClr val="404040"/>
                </a:solidFill>
                <a:latin typeface="Now"/>
              </a:rPr>
              <a:t>data are a specialized data type that has different assessment criteria than classical measurement data.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which is usually done by applying specialized lab protocols followed by next generation sequencing.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This type of data is becoming very important in health data science research so we wanted to give it its own section.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general omics data is: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expensive to generate (some more than others)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need of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can be prone to high variability that you can not always control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therefore we use replicates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41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6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You apply to SDS for access to the registries. For some of them</a:t>
            </a:r>
            <a:r>
              <a:rPr lang="en-GB" i="0" dirty="0"/>
              <a:t>, </a:t>
            </a:r>
            <a:r>
              <a:rPr lang="en-GB" sz="1800" b="0" i="0" u="none" strike="noStrike" baseline="0" dirty="0">
                <a:latin typeface="AvenirNext-Italic"/>
              </a:rPr>
              <a:t>special conditions</a:t>
            </a:r>
          </a:p>
          <a:p>
            <a:pPr algn="l"/>
            <a:r>
              <a:rPr lang="en-GB" sz="1800" b="0" i="0" u="none" strike="noStrike" baseline="0" dirty="0">
                <a:latin typeface="AvenirNext-Italic"/>
              </a:rPr>
              <a:t>and/or procedures apply.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Patient records etc. are governed by the </a:t>
            </a:r>
            <a:r>
              <a:rPr lang="en-GB" sz="1800" b="0" i="0" u="none" strike="noStrike" baseline="0" dirty="0">
                <a:latin typeface="AvenirNext-Italic"/>
              </a:rPr>
              <a:t>Danish Health Act.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Other registers are governed by Data </a:t>
            </a:r>
            <a:r>
              <a:rPr lang="en-GB" sz="1800" b="0" i="0" u="none" strike="noStrike" baseline="0" dirty="0">
                <a:latin typeface="AvenirNext-Italic"/>
              </a:rPr>
              <a:t>Protection Regulation.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69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Data Protection regulation</a:t>
            </a:r>
          </a:p>
          <a:p>
            <a:r>
              <a:rPr lang="en-GB" dirty="0"/>
              <a:t>Governs how personal data of EU citizens can be gathered, stored and processed.</a:t>
            </a:r>
          </a:p>
          <a:p>
            <a:endParaRPr lang="en-GB" dirty="0"/>
          </a:p>
          <a:p>
            <a:r>
              <a:rPr lang="en-GB" dirty="0"/>
              <a:t>Ensure protection of sensitive data</a:t>
            </a:r>
          </a:p>
          <a:p>
            <a:r>
              <a:rPr lang="en-GB" dirty="0"/>
              <a:t>Compliance</a:t>
            </a:r>
          </a:p>
          <a:p>
            <a:r>
              <a:rPr lang="en-GB" dirty="0"/>
              <a:t>www.gdprhandbook.eu</a:t>
            </a:r>
          </a:p>
          <a:p>
            <a:endParaRPr lang="en-GB" dirty="0"/>
          </a:p>
          <a:p>
            <a:r>
              <a:rPr lang="en-GB" dirty="0"/>
              <a:t>Health data is always sensitive, not merely personal</a:t>
            </a:r>
          </a:p>
          <a:p>
            <a:r>
              <a:rPr lang="en-GB" dirty="0"/>
              <a:t>Health data is </a:t>
            </a:r>
            <a:r>
              <a:rPr lang="en-US" sz="1200" dirty="0">
                <a:effectLst/>
                <a:latin typeface="Montserrat" panose="00000500000000000000" pitchFamily="2" charset="0"/>
              </a:rPr>
              <a:t>subject to a stricter data processing regimen than ‘merely’ personal data</a:t>
            </a:r>
          </a:p>
          <a:p>
            <a:r>
              <a:rPr lang="en-US" sz="1200" dirty="0">
                <a:effectLst/>
                <a:latin typeface="Montserrat" panose="00000500000000000000" pitchFamily="2" charset="0"/>
              </a:rPr>
              <a:t>Health data can only be </a:t>
            </a:r>
            <a:r>
              <a:rPr lang="en-US" sz="1200" dirty="0">
                <a:latin typeface="Montserrat" panose="00000500000000000000" pitchFamily="2" charset="0"/>
              </a:rPr>
              <a:t>processed under a lawful basis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7 principles you always have to comply with when processing personal data. Sensitive data has extra requirements on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99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microsoft.com/office/2007/relationships/hdphoto" Target="../media/hdphoto1.wdp"/><Relationship Id="rId4" Type="http://schemas.openxmlformats.org/officeDocument/2006/relationships/image" Target="../media/image36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microsoft.com/office/2007/relationships/hdphoto" Target="../media/hdphoto1.wdp"/><Relationship Id="rId5" Type="http://schemas.openxmlformats.org/officeDocument/2006/relationships/image" Target="../media/image46.png"/><Relationship Id="rId10" Type="http://schemas.openxmlformats.org/officeDocument/2006/relationships/image" Target="../media/image3.png"/><Relationship Id="rId4" Type="http://schemas.openxmlformats.org/officeDocument/2006/relationships/image" Target="../media/image45.svg"/><Relationship Id="rId9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microsoft.com/office/2007/relationships/hdphoto" Target="../media/hdphoto1.wdp"/><Relationship Id="rId4" Type="http://schemas.openxmlformats.org/officeDocument/2006/relationships/image" Target="../media/image49.sv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microsoft.com/office/2007/relationships/hdphoto" Target="../media/hdphoto1.wdp"/><Relationship Id="rId5" Type="http://schemas.openxmlformats.org/officeDocument/2006/relationships/image" Target="../media/image52.svg"/><Relationship Id="rId10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svg"/><Relationship Id="rId4" Type="http://schemas.microsoft.com/office/2007/relationships/hdphoto" Target="../media/hdphoto1.wdp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4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microsoft.com/office/2007/relationships/hdphoto" Target="../media/hdphoto1.wdp"/><Relationship Id="rId4" Type="http://schemas.openxmlformats.org/officeDocument/2006/relationships/image" Target="../media/image47.sv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gif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176271" y="-1534200"/>
            <a:ext cx="16622676" cy="11821200"/>
            <a:chOff x="-3176760" y="-9525"/>
            <a:chExt cx="3989560" cy="3104461"/>
          </a:xfrm>
        </p:grpSpPr>
        <p:sp>
          <p:nvSpPr>
            <p:cNvPr id="6" name="Freeform 6"/>
            <p:cNvSpPr/>
            <p:nvPr/>
          </p:nvSpPr>
          <p:spPr>
            <a:xfrm>
              <a:off x="-3176760" y="385603"/>
              <a:ext cx="2429178" cy="2709333"/>
            </a:xfrm>
            <a:custGeom>
              <a:avLst/>
              <a:gdLst/>
              <a:ahLst/>
              <a:cxnLst/>
              <a:rect l="l" t="t" r="r" b="b"/>
              <a:pathLst>
                <a:path w="2267778" h="2709333">
                  <a:moveTo>
                    <a:pt x="0" y="0"/>
                  </a:moveTo>
                  <a:lnTo>
                    <a:pt x="2267778" y="0"/>
                  </a:lnTo>
                  <a:lnTo>
                    <a:pt x="22677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9679" y="4316560"/>
            <a:ext cx="7689772" cy="2188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THE DATA'S </a:t>
            </a:r>
          </a:p>
          <a:p>
            <a:pPr algn="ctr">
              <a:lnSpc>
                <a:spcPts val="869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JOURNEY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B9B63E-CEFD-8116-8CFB-B8B0B864CD4B}"/>
              </a:ext>
            </a:extLst>
          </p:cNvPr>
          <p:cNvGrpSpPr/>
          <p:nvPr/>
        </p:nvGrpSpPr>
        <p:grpSpPr>
          <a:xfrm>
            <a:off x="8839204" y="647700"/>
            <a:ext cx="9448796" cy="9639299"/>
            <a:chOff x="636024" y="-1628684"/>
            <a:chExt cx="18303702" cy="18676706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FEF6833-B11E-0D73-0D7E-B02523D2DF1E}"/>
                </a:ext>
              </a:extLst>
            </p:cNvPr>
            <p:cNvSpPr/>
            <p:nvPr/>
          </p:nvSpPr>
          <p:spPr>
            <a:xfrm>
              <a:off x="636024" y="-1628684"/>
              <a:ext cx="18303702" cy="1867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8" y="0"/>
                  </a:moveTo>
                  <a:cubicBezTo>
                    <a:pt x="19709" y="0"/>
                    <a:pt x="18982" y="32"/>
                    <a:pt x="18263" y="142"/>
                  </a:cubicBezTo>
                  <a:cubicBezTo>
                    <a:pt x="17934" y="189"/>
                    <a:pt x="17550" y="189"/>
                    <a:pt x="17242" y="489"/>
                  </a:cubicBezTo>
                  <a:cubicBezTo>
                    <a:pt x="16892" y="820"/>
                    <a:pt x="17180" y="1325"/>
                    <a:pt x="17399" y="1499"/>
                  </a:cubicBezTo>
                  <a:cubicBezTo>
                    <a:pt x="17762" y="1814"/>
                    <a:pt x="18160" y="1925"/>
                    <a:pt x="18537" y="2114"/>
                  </a:cubicBezTo>
                  <a:cubicBezTo>
                    <a:pt x="18715" y="2193"/>
                    <a:pt x="19414" y="2382"/>
                    <a:pt x="19448" y="2966"/>
                  </a:cubicBezTo>
                  <a:cubicBezTo>
                    <a:pt x="19448" y="2982"/>
                    <a:pt x="19448" y="2982"/>
                    <a:pt x="19448" y="2982"/>
                  </a:cubicBezTo>
                  <a:cubicBezTo>
                    <a:pt x="19448" y="2998"/>
                    <a:pt x="19448" y="2998"/>
                    <a:pt x="19448" y="2998"/>
                  </a:cubicBezTo>
                  <a:cubicBezTo>
                    <a:pt x="19414" y="3329"/>
                    <a:pt x="19044" y="3392"/>
                    <a:pt x="18934" y="3440"/>
                  </a:cubicBezTo>
                  <a:cubicBezTo>
                    <a:pt x="18701" y="3518"/>
                    <a:pt x="18461" y="3550"/>
                    <a:pt x="18228" y="3582"/>
                  </a:cubicBezTo>
                  <a:cubicBezTo>
                    <a:pt x="17694" y="3629"/>
                    <a:pt x="17159" y="3645"/>
                    <a:pt x="16632" y="3660"/>
                  </a:cubicBezTo>
                  <a:cubicBezTo>
                    <a:pt x="16111" y="3692"/>
                    <a:pt x="15590" y="3708"/>
                    <a:pt x="15076" y="3834"/>
                  </a:cubicBezTo>
                  <a:cubicBezTo>
                    <a:pt x="14795" y="3897"/>
                    <a:pt x="14000" y="3960"/>
                    <a:pt x="13987" y="4923"/>
                  </a:cubicBezTo>
                  <a:cubicBezTo>
                    <a:pt x="13987" y="4923"/>
                    <a:pt x="13987" y="4986"/>
                    <a:pt x="13987" y="4986"/>
                  </a:cubicBezTo>
                  <a:cubicBezTo>
                    <a:pt x="13993" y="5822"/>
                    <a:pt x="14555" y="6090"/>
                    <a:pt x="14823" y="6217"/>
                  </a:cubicBezTo>
                  <a:cubicBezTo>
                    <a:pt x="15206" y="6406"/>
                    <a:pt x="15604" y="6501"/>
                    <a:pt x="15994" y="6611"/>
                  </a:cubicBezTo>
                  <a:cubicBezTo>
                    <a:pt x="16392" y="6706"/>
                    <a:pt x="16782" y="6785"/>
                    <a:pt x="17180" y="6927"/>
                  </a:cubicBezTo>
                  <a:cubicBezTo>
                    <a:pt x="17386" y="7005"/>
                    <a:pt x="18132" y="7132"/>
                    <a:pt x="18194" y="7747"/>
                  </a:cubicBezTo>
                  <a:cubicBezTo>
                    <a:pt x="18194" y="7763"/>
                    <a:pt x="18194" y="7763"/>
                    <a:pt x="18194" y="7763"/>
                  </a:cubicBezTo>
                  <a:cubicBezTo>
                    <a:pt x="18194" y="7763"/>
                    <a:pt x="18194" y="7763"/>
                    <a:pt x="18194" y="7794"/>
                  </a:cubicBezTo>
                  <a:cubicBezTo>
                    <a:pt x="18201" y="8410"/>
                    <a:pt x="17358" y="8599"/>
                    <a:pt x="17173" y="8662"/>
                  </a:cubicBezTo>
                  <a:cubicBezTo>
                    <a:pt x="16741" y="8804"/>
                    <a:pt x="16296" y="8867"/>
                    <a:pt x="15857" y="8915"/>
                  </a:cubicBezTo>
                  <a:cubicBezTo>
                    <a:pt x="14987" y="9009"/>
                    <a:pt x="14117" y="9025"/>
                    <a:pt x="13246" y="9057"/>
                  </a:cubicBezTo>
                  <a:cubicBezTo>
                    <a:pt x="12397" y="9088"/>
                    <a:pt x="11540" y="9104"/>
                    <a:pt x="10697" y="9230"/>
                  </a:cubicBezTo>
                  <a:cubicBezTo>
                    <a:pt x="10279" y="9309"/>
                    <a:pt x="9854" y="9372"/>
                    <a:pt x="9450" y="9593"/>
                  </a:cubicBezTo>
                  <a:cubicBezTo>
                    <a:pt x="9169" y="9751"/>
                    <a:pt x="8751" y="10019"/>
                    <a:pt x="8730" y="10824"/>
                  </a:cubicBezTo>
                  <a:cubicBezTo>
                    <a:pt x="8662" y="12323"/>
                    <a:pt x="9820" y="12717"/>
                    <a:pt x="10259" y="12891"/>
                  </a:cubicBezTo>
                  <a:cubicBezTo>
                    <a:pt x="10951" y="13175"/>
                    <a:pt x="11650" y="13332"/>
                    <a:pt x="12342" y="13490"/>
                  </a:cubicBezTo>
                  <a:cubicBezTo>
                    <a:pt x="13068" y="13664"/>
                    <a:pt x="13795" y="13806"/>
                    <a:pt x="14514" y="14027"/>
                  </a:cubicBezTo>
                  <a:cubicBezTo>
                    <a:pt x="14864" y="14137"/>
                    <a:pt x="15220" y="14263"/>
                    <a:pt x="15563" y="14453"/>
                  </a:cubicBezTo>
                  <a:cubicBezTo>
                    <a:pt x="15775" y="14563"/>
                    <a:pt x="16323" y="14768"/>
                    <a:pt x="16419" y="15336"/>
                  </a:cubicBezTo>
                  <a:cubicBezTo>
                    <a:pt x="16419" y="15352"/>
                    <a:pt x="16419" y="15352"/>
                    <a:pt x="16426" y="15368"/>
                  </a:cubicBezTo>
                  <a:cubicBezTo>
                    <a:pt x="16426" y="15399"/>
                    <a:pt x="16426" y="15336"/>
                    <a:pt x="16426" y="15383"/>
                  </a:cubicBezTo>
                  <a:cubicBezTo>
                    <a:pt x="16426" y="15383"/>
                    <a:pt x="16426" y="15399"/>
                    <a:pt x="16426" y="15415"/>
                  </a:cubicBezTo>
                  <a:cubicBezTo>
                    <a:pt x="16426" y="15415"/>
                    <a:pt x="16426" y="15415"/>
                    <a:pt x="16426" y="15415"/>
                  </a:cubicBezTo>
                  <a:cubicBezTo>
                    <a:pt x="16412" y="15667"/>
                    <a:pt x="16200" y="15888"/>
                    <a:pt x="16125" y="15999"/>
                  </a:cubicBezTo>
                  <a:cubicBezTo>
                    <a:pt x="15953" y="16204"/>
                    <a:pt x="15768" y="16378"/>
                    <a:pt x="15583" y="16520"/>
                  </a:cubicBezTo>
                  <a:cubicBezTo>
                    <a:pt x="15206" y="16835"/>
                    <a:pt x="14816" y="17072"/>
                    <a:pt x="14418" y="17293"/>
                  </a:cubicBezTo>
                  <a:cubicBezTo>
                    <a:pt x="13623" y="17719"/>
                    <a:pt x="12808" y="18050"/>
                    <a:pt x="11999" y="18350"/>
                  </a:cubicBezTo>
                  <a:cubicBezTo>
                    <a:pt x="10361" y="18949"/>
                    <a:pt x="8717" y="19391"/>
                    <a:pt x="7065" y="19770"/>
                  </a:cubicBezTo>
                  <a:cubicBezTo>
                    <a:pt x="5427" y="20148"/>
                    <a:pt x="3783" y="20369"/>
                    <a:pt x="2145" y="20843"/>
                  </a:cubicBezTo>
                  <a:cubicBezTo>
                    <a:pt x="1425" y="21048"/>
                    <a:pt x="713" y="21300"/>
                    <a:pt x="0" y="21600"/>
                  </a:cubicBezTo>
                  <a:cubicBezTo>
                    <a:pt x="5222" y="21600"/>
                    <a:pt x="5222" y="21600"/>
                    <a:pt x="5222" y="21600"/>
                  </a:cubicBezTo>
                  <a:cubicBezTo>
                    <a:pt x="5859" y="21458"/>
                    <a:pt x="6496" y="21316"/>
                    <a:pt x="7134" y="21158"/>
                  </a:cubicBezTo>
                  <a:cubicBezTo>
                    <a:pt x="8799" y="20732"/>
                    <a:pt x="10464" y="20243"/>
                    <a:pt x="12116" y="19580"/>
                  </a:cubicBezTo>
                  <a:cubicBezTo>
                    <a:pt x="13061" y="19218"/>
                    <a:pt x="14007" y="18807"/>
                    <a:pt x="14932" y="18224"/>
                  </a:cubicBezTo>
                  <a:cubicBezTo>
                    <a:pt x="15343" y="17955"/>
                    <a:pt x="15755" y="17671"/>
                    <a:pt x="16138" y="17261"/>
                  </a:cubicBezTo>
                  <a:cubicBezTo>
                    <a:pt x="16467" y="16914"/>
                    <a:pt x="16913" y="16346"/>
                    <a:pt x="16920" y="15383"/>
                  </a:cubicBezTo>
                  <a:cubicBezTo>
                    <a:pt x="16913" y="15305"/>
                    <a:pt x="16913" y="15336"/>
                    <a:pt x="16913" y="15305"/>
                  </a:cubicBezTo>
                  <a:cubicBezTo>
                    <a:pt x="16913" y="15210"/>
                    <a:pt x="16899" y="15115"/>
                    <a:pt x="16892" y="15021"/>
                  </a:cubicBezTo>
                  <a:cubicBezTo>
                    <a:pt x="16680" y="13648"/>
                    <a:pt x="15755" y="13395"/>
                    <a:pt x="15227" y="13190"/>
                  </a:cubicBezTo>
                  <a:cubicBezTo>
                    <a:pt x="14507" y="12906"/>
                    <a:pt x="13788" y="12764"/>
                    <a:pt x="13061" y="12622"/>
                  </a:cubicBezTo>
                  <a:cubicBezTo>
                    <a:pt x="12335" y="12480"/>
                    <a:pt x="11602" y="12354"/>
                    <a:pt x="10875" y="12133"/>
                  </a:cubicBezTo>
                  <a:cubicBezTo>
                    <a:pt x="10540" y="12039"/>
                    <a:pt x="10197" y="11928"/>
                    <a:pt x="9861" y="11739"/>
                  </a:cubicBezTo>
                  <a:cubicBezTo>
                    <a:pt x="9704" y="11644"/>
                    <a:pt x="9128" y="11392"/>
                    <a:pt x="9121" y="10871"/>
                  </a:cubicBezTo>
                  <a:cubicBezTo>
                    <a:pt x="9272" y="10366"/>
                    <a:pt x="9847" y="10303"/>
                    <a:pt x="10080" y="10240"/>
                  </a:cubicBezTo>
                  <a:cubicBezTo>
                    <a:pt x="10498" y="10114"/>
                    <a:pt x="10916" y="10035"/>
                    <a:pt x="11341" y="9987"/>
                  </a:cubicBezTo>
                  <a:cubicBezTo>
                    <a:pt x="12205" y="9877"/>
                    <a:pt x="13068" y="9830"/>
                    <a:pt x="13932" y="9782"/>
                  </a:cubicBezTo>
                  <a:cubicBezTo>
                    <a:pt x="14775" y="9719"/>
                    <a:pt x="15618" y="9656"/>
                    <a:pt x="16454" y="9498"/>
                  </a:cubicBezTo>
                  <a:cubicBezTo>
                    <a:pt x="16872" y="9404"/>
                    <a:pt x="17296" y="9309"/>
                    <a:pt x="17708" y="9072"/>
                  </a:cubicBezTo>
                  <a:cubicBezTo>
                    <a:pt x="17975" y="8915"/>
                    <a:pt x="18475" y="8615"/>
                    <a:pt x="18455" y="7763"/>
                  </a:cubicBezTo>
                  <a:cubicBezTo>
                    <a:pt x="18455" y="7715"/>
                    <a:pt x="18448" y="7668"/>
                    <a:pt x="18448" y="7605"/>
                  </a:cubicBezTo>
                  <a:cubicBezTo>
                    <a:pt x="18359" y="6816"/>
                    <a:pt x="17845" y="6627"/>
                    <a:pt x="17557" y="6501"/>
                  </a:cubicBezTo>
                  <a:cubicBezTo>
                    <a:pt x="17146" y="6327"/>
                    <a:pt x="16728" y="6248"/>
                    <a:pt x="16316" y="6153"/>
                  </a:cubicBezTo>
                  <a:cubicBezTo>
                    <a:pt x="16070" y="6106"/>
                    <a:pt x="14062" y="5854"/>
                    <a:pt x="14185" y="4907"/>
                  </a:cubicBezTo>
                  <a:cubicBezTo>
                    <a:pt x="14220" y="4544"/>
                    <a:pt x="14583" y="4434"/>
                    <a:pt x="14706" y="4386"/>
                  </a:cubicBezTo>
                  <a:cubicBezTo>
                    <a:pt x="14960" y="4276"/>
                    <a:pt x="15213" y="4213"/>
                    <a:pt x="15474" y="4165"/>
                  </a:cubicBezTo>
                  <a:cubicBezTo>
                    <a:pt x="15988" y="4086"/>
                    <a:pt x="16508" y="4055"/>
                    <a:pt x="17029" y="4023"/>
                  </a:cubicBezTo>
                  <a:cubicBezTo>
                    <a:pt x="17516" y="3992"/>
                    <a:pt x="18002" y="3976"/>
                    <a:pt x="18489" y="3881"/>
                  </a:cubicBezTo>
                  <a:cubicBezTo>
                    <a:pt x="18729" y="3834"/>
                    <a:pt x="19565" y="3834"/>
                    <a:pt x="19585" y="3014"/>
                  </a:cubicBezTo>
                  <a:cubicBezTo>
                    <a:pt x="19626" y="2098"/>
                    <a:pt x="18715" y="1893"/>
                    <a:pt x="18468" y="1783"/>
                  </a:cubicBezTo>
                  <a:cubicBezTo>
                    <a:pt x="18290" y="1704"/>
                    <a:pt x="17146" y="1436"/>
                    <a:pt x="17166" y="852"/>
                  </a:cubicBezTo>
                  <a:cubicBezTo>
                    <a:pt x="17201" y="458"/>
                    <a:pt x="17927" y="410"/>
                    <a:pt x="18071" y="379"/>
                  </a:cubicBezTo>
                  <a:cubicBezTo>
                    <a:pt x="18427" y="300"/>
                    <a:pt x="18790" y="252"/>
                    <a:pt x="19154" y="221"/>
                  </a:cubicBezTo>
                  <a:cubicBezTo>
                    <a:pt x="19928" y="142"/>
                    <a:pt x="20709" y="126"/>
                    <a:pt x="21490" y="110"/>
                  </a:cubicBezTo>
                  <a:cubicBezTo>
                    <a:pt x="21525" y="110"/>
                    <a:pt x="21566" y="110"/>
                    <a:pt x="21600" y="110"/>
                  </a:cubicBezTo>
                  <a:cubicBezTo>
                    <a:pt x="21600" y="16"/>
                    <a:pt x="21600" y="16"/>
                    <a:pt x="21600" y="16"/>
                  </a:cubicBezTo>
                  <a:cubicBezTo>
                    <a:pt x="21209" y="0"/>
                    <a:pt x="20819" y="0"/>
                    <a:pt x="20428" y="0"/>
                  </a:cubicBezTo>
                  <a:close/>
                  <a:moveTo>
                    <a:pt x="9121" y="10887"/>
                  </a:moveTo>
                  <a:cubicBezTo>
                    <a:pt x="9121" y="10887"/>
                    <a:pt x="9121" y="10887"/>
                    <a:pt x="9121" y="10871"/>
                  </a:cubicBezTo>
                  <a:cubicBezTo>
                    <a:pt x="9121" y="10887"/>
                    <a:pt x="9121" y="10887"/>
                    <a:pt x="9121" y="108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3701B377-5FD5-4726-39FC-C52C227007A8}"/>
                </a:ext>
              </a:extLst>
            </p:cNvPr>
            <p:cNvSpPr/>
            <p:nvPr/>
          </p:nvSpPr>
          <p:spPr>
            <a:xfrm rot="8741889">
              <a:off x="4029699" y="15075425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643528B-B657-1A8C-D1A4-8AD837FB6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023" y="10776304"/>
              <a:ext cx="3092937" cy="59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32" extrusionOk="0">
                  <a:moveTo>
                    <a:pt x="21116" y="5537"/>
                  </a:moveTo>
                  <a:cubicBezTo>
                    <a:pt x="21116" y="2264"/>
                    <a:pt x="15730" y="-324"/>
                    <a:pt x="9324" y="33"/>
                  </a:cubicBezTo>
                  <a:cubicBezTo>
                    <a:pt x="4562" y="331"/>
                    <a:pt x="707" y="2324"/>
                    <a:pt x="83" y="4853"/>
                  </a:cubicBezTo>
                  <a:cubicBezTo>
                    <a:pt x="-484" y="7233"/>
                    <a:pt x="1897" y="9405"/>
                    <a:pt x="5582" y="10416"/>
                  </a:cubicBezTo>
                  <a:cubicBezTo>
                    <a:pt x="8247" y="11160"/>
                    <a:pt x="10004" y="12588"/>
                    <a:pt x="10004" y="14165"/>
                  </a:cubicBezTo>
                  <a:cubicBezTo>
                    <a:pt x="10004" y="17497"/>
                    <a:pt x="10004" y="17497"/>
                    <a:pt x="10004" y="17497"/>
                  </a:cubicBezTo>
                  <a:cubicBezTo>
                    <a:pt x="10004" y="18182"/>
                    <a:pt x="9494" y="18836"/>
                    <a:pt x="8757" y="19431"/>
                  </a:cubicBezTo>
                  <a:cubicBezTo>
                    <a:pt x="8473" y="19669"/>
                    <a:pt x="8360" y="19967"/>
                    <a:pt x="8473" y="20294"/>
                  </a:cubicBezTo>
                  <a:cubicBezTo>
                    <a:pt x="8700" y="20681"/>
                    <a:pt x="9267" y="21008"/>
                    <a:pt x="10061" y="21097"/>
                  </a:cubicBezTo>
                  <a:cubicBezTo>
                    <a:pt x="11478" y="21276"/>
                    <a:pt x="12669" y="20740"/>
                    <a:pt x="12669" y="20026"/>
                  </a:cubicBezTo>
                  <a:cubicBezTo>
                    <a:pt x="12669" y="19759"/>
                    <a:pt x="12555" y="19521"/>
                    <a:pt x="12272" y="19342"/>
                  </a:cubicBezTo>
                  <a:cubicBezTo>
                    <a:pt x="11478" y="18807"/>
                    <a:pt x="11138" y="18152"/>
                    <a:pt x="11138" y="17468"/>
                  </a:cubicBezTo>
                  <a:cubicBezTo>
                    <a:pt x="11138" y="14165"/>
                    <a:pt x="11138" y="14165"/>
                    <a:pt x="11138" y="14165"/>
                  </a:cubicBezTo>
                  <a:cubicBezTo>
                    <a:pt x="11138" y="12588"/>
                    <a:pt x="12896" y="11160"/>
                    <a:pt x="15560" y="10416"/>
                  </a:cubicBezTo>
                  <a:cubicBezTo>
                    <a:pt x="18848" y="9494"/>
                    <a:pt x="21116" y="7650"/>
                    <a:pt x="21116" y="553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773D284A-9C3D-AE31-BE1F-E40E4CD8DD27}"/>
                </a:ext>
              </a:extLst>
            </p:cNvPr>
            <p:cNvSpPr/>
            <p:nvPr/>
          </p:nvSpPr>
          <p:spPr>
            <a:xfrm rot="8741889">
              <a:off x="14196507" y="11002667"/>
              <a:ext cx="2990900" cy="855756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Oval 24">
              <a:extLst>
                <a:ext uri="{FF2B5EF4-FFF2-40B4-BE49-F238E27FC236}">
                  <a16:creationId xmlns:a16="http://schemas.microsoft.com/office/drawing/2014/main" id="{E1D456A2-5123-8261-94B4-15BF59F69A3A}"/>
                </a:ext>
              </a:extLst>
            </p:cNvPr>
            <p:cNvSpPr/>
            <p:nvPr/>
          </p:nvSpPr>
          <p:spPr>
            <a:xfrm rot="8741889">
              <a:off x="9786511" y="13857233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75D54111-86E2-B68F-93B1-31A1AE20217D}"/>
                </a:ext>
              </a:extLst>
            </p:cNvPr>
            <p:cNvSpPr>
              <a:spLocks noChangeAspect="1"/>
            </p:cNvSpPr>
            <p:nvPr/>
          </p:nvSpPr>
          <p:spPr>
            <a:xfrm rot="8741889">
              <a:off x="13180148" y="5362723"/>
              <a:ext cx="2790423" cy="844293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sp>
        <p:nvSpPr>
          <p:cNvPr id="156" name="Freeform 7">
            <a:extLst>
              <a:ext uri="{FF2B5EF4-FFF2-40B4-BE49-F238E27FC236}">
                <a16:creationId xmlns:a16="http://schemas.microsoft.com/office/drawing/2014/main" id="{89F619C7-4F0C-EA6A-0ADF-C73DED37DCEF}"/>
              </a:ext>
            </a:extLst>
          </p:cNvPr>
          <p:cNvSpPr>
            <a:spLocks noChangeAspect="1"/>
          </p:cNvSpPr>
          <p:nvPr/>
        </p:nvSpPr>
        <p:spPr>
          <a:xfrm>
            <a:off x="13104920" y="6701675"/>
            <a:ext cx="1458503" cy="278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4A252160-D66C-1023-2196-92578CD7D0CA}"/>
              </a:ext>
            </a:extLst>
          </p:cNvPr>
          <p:cNvSpPr>
            <a:spLocks noChangeAspect="1"/>
          </p:cNvSpPr>
          <p:nvPr/>
        </p:nvSpPr>
        <p:spPr>
          <a:xfrm>
            <a:off x="15421148" y="5515285"/>
            <a:ext cx="1249018" cy="2383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5CA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9D579F73-6696-469A-DA20-D51C14ECD444}"/>
              </a:ext>
            </a:extLst>
          </p:cNvPr>
          <p:cNvSpPr>
            <a:spLocks noChangeAspect="1"/>
          </p:cNvSpPr>
          <p:nvPr/>
        </p:nvSpPr>
        <p:spPr>
          <a:xfrm>
            <a:off x="14935200" y="2859723"/>
            <a:ext cx="1081424" cy="206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BFB5E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86" name="Shape">
            <a:extLst>
              <a:ext uri="{FF2B5EF4-FFF2-40B4-BE49-F238E27FC236}">
                <a16:creationId xmlns:a16="http://schemas.microsoft.com/office/drawing/2014/main" id="{461FC198-710B-DB75-1CE0-55758A8D563E}"/>
              </a:ext>
            </a:extLst>
          </p:cNvPr>
          <p:cNvSpPr/>
          <p:nvPr/>
        </p:nvSpPr>
        <p:spPr>
          <a:xfrm>
            <a:off x="13291445" y="6926878"/>
            <a:ext cx="1110355" cy="95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8" y="3338"/>
                </a:moveTo>
                <a:cubicBezTo>
                  <a:pt x="20007" y="3338"/>
                  <a:pt x="19475" y="3927"/>
                  <a:pt x="19475" y="4516"/>
                </a:cubicBezTo>
                <a:cubicBezTo>
                  <a:pt x="19475" y="4516"/>
                  <a:pt x="19475" y="4713"/>
                  <a:pt x="19475" y="4713"/>
                </a:cubicBezTo>
                <a:cubicBezTo>
                  <a:pt x="15757" y="6676"/>
                  <a:pt x="15757" y="6676"/>
                  <a:pt x="15757" y="6676"/>
                </a:cubicBezTo>
                <a:cubicBezTo>
                  <a:pt x="15403" y="6284"/>
                  <a:pt x="15049" y="6087"/>
                  <a:pt x="14518" y="6087"/>
                </a:cubicBezTo>
                <a:cubicBezTo>
                  <a:pt x="13633" y="6087"/>
                  <a:pt x="12748" y="6873"/>
                  <a:pt x="12748" y="7855"/>
                </a:cubicBezTo>
                <a:cubicBezTo>
                  <a:pt x="12748" y="8247"/>
                  <a:pt x="12925" y="8640"/>
                  <a:pt x="13102" y="9033"/>
                </a:cubicBezTo>
                <a:cubicBezTo>
                  <a:pt x="11154" y="11193"/>
                  <a:pt x="11154" y="11193"/>
                  <a:pt x="11154" y="11193"/>
                </a:cubicBezTo>
                <a:cubicBezTo>
                  <a:pt x="11154" y="11389"/>
                  <a:pt x="11154" y="11389"/>
                  <a:pt x="11154" y="11389"/>
                </a:cubicBezTo>
                <a:cubicBezTo>
                  <a:pt x="10977" y="11193"/>
                  <a:pt x="10977" y="11193"/>
                  <a:pt x="10800" y="11193"/>
                </a:cubicBezTo>
                <a:cubicBezTo>
                  <a:pt x="10623" y="11193"/>
                  <a:pt x="10446" y="11389"/>
                  <a:pt x="10269" y="11389"/>
                </a:cubicBezTo>
                <a:cubicBezTo>
                  <a:pt x="7967" y="9425"/>
                  <a:pt x="7967" y="9425"/>
                  <a:pt x="7967" y="9425"/>
                </a:cubicBezTo>
                <a:cubicBezTo>
                  <a:pt x="8144" y="9229"/>
                  <a:pt x="8144" y="9229"/>
                  <a:pt x="8144" y="9033"/>
                </a:cubicBezTo>
                <a:cubicBezTo>
                  <a:pt x="8144" y="8444"/>
                  <a:pt x="7613" y="7855"/>
                  <a:pt x="7082" y="7855"/>
                </a:cubicBezTo>
                <a:cubicBezTo>
                  <a:pt x="6551" y="7855"/>
                  <a:pt x="6020" y="8444"/>
                  <a:pt x="6020" y="9033"/>
                </a:cubicBezTo>
                <a:cubicBezTo>
                  <a:pt x="6020" y="9229"/>
                  <a:pt x="6197" y="9622"/>
                  <a:pt x="6374" y="9818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249" y="13549"/>
                  <a:pt x="3718" y="13942"/>
                  <a:pt x="3718" y="14531"/>
                </a:cubicBezTo>
                <a:cubicBezTo>
                  <a:pt x="3718" y="14727"/>
                  <a:pt x="3718" y="14727"/>
                  <a:pt x="3718" y="14727"/>
                </a:cubicBezTo>
                <a:cubicBezTo>
                  <a:pt x="1770" y="15905"/>
                  <a:pt x="1770" y="15905"/>
                  <a:pt x="1770" y="15905"/>
                </a:cubicBezTo>
                <a:cubicBezTo>
                  <a:pt x="1593" y="15905"/>
                  <a:pt x="1239" y="15709"/>
                  <a:pt x="1062" y="15709"/>
                </a:cubicBezTo>
                <a:cubicBezTo>
                  <a:pt x="531" y="15709"/>
                  <a:pt x="0" y="16298"/>
                  <a:pt x="0" y="16887"/>
                </a:cubicBezTo>
                <a:cubicBezTo>
                  <a:pt x="0" y="17476"/>
                  <a:pt x="531" y="17869"/>
                  <a:pt x="1062" y="17869"/>
                </a:cubicBezTo>
                <a:cubicBezTo>
                  <a:pt x="1593" y="17869"/>
                  <a:pt x="2125" y="17476"/>
                  <a:pt x="2125" y="16887"/>
                </a:cubicBezTo>
                <a:cubicBezTo>
                  <a:pt x="2125" y="16691"/>
                  <a:pt x="2125" y="16691"/>
                  <a:pt x="1948" y="16691"/>
                </a:cubicBezTo>
                <a:cubicBezTo>
                  <a:pt x="4072" y="15513"/>
                  <a:pt x="4072" y="15513"/>
                  <a:pt x="4072" y="15513"/>
                </a:cubicBezTo>
                <a:cubicBezTo>
                  <a:pt x="4249" y="15513"/>
                  <a:pt x="4426" y="15709"/>
                  <a:pt x="4780" y="15709"/>
                </a:cubicBezTo>
                <a:cubicBezTo>
                  <a:pt x="5311" y="15709"/>
                  <a:pt x="5666" y="15120"/>
                  <a:pt x="5666" y="14531"/>
                </a:cubicBezTo>
                <a:cubicBezTo>
                  <a:pt x="5666" y="14335"/>
                  <a:pt x="5666" y="13942"/>
                  <a:pt x="5489" y="13745"/>
                </a:cubicBezTo>
                <a:cubicBezTo>
                  <a:pt x="6905" y="10015"/>
                  <a:pt x="6905" y="10015"/>
                  <a:pt x="6905" y="10015"/>
                </a:cubicBezTo>
                <a:cubicBezTo>
                  <a:pt x="7082" y="10211"/>
                  <a:pt x="7082" y="10211"/>
                  <a:pt x="7082" y="10211"/>
                </a:cubicBezTo>
                <a:cubicBezTo>
                  <a:pt x="7259" y="10211"/>
                  <a:pt x="7436" y="10015"/>
                  <a:pt x="7613" y="10015"/>
                </a:cubicBezTo>
                <a:cubicBezTo>
                  <a:pt x="9915" y="11978"/>
                  <a:pt x="9915" y="11978"/>
                  <a:pt x="9915" y="11978"/>
                </a:cubicBezTo>
                <a:cubicBezTo>
                  <a:pt x="9738" y="12175"/>
                  <a:pt x="9738" y="12175"/>
                  <a:pt x="9738" y="12371"/>
                </a:cubicBezTo>
                <a:cubicBezTo>
                  <a:pt x="9738" y="12960"/>
                  <a:pt x="10269" y="13549"/>
                  <a:pt x="10800" y="13549"/>
                </a:cubicBezTo>
                <a:cubicBezTo>
                  <a:pt x="11331" y="13549"/>
                  <a:pt x="11862" y="12960"/>
                  <a:pt x="11862" y="12371"/>
                </a:cubicBezTo>
                <a:cubicBezTo>
                  <a:pt x="11862" y="12175"/>
                  <a:pt x="11685" y="11978"/>
                  <a:pt x="11685" y="11782"/>
                </a:cubicBezTo>
                <a:cubicBezTo>
                  <a:pt x="11685" y="11782"/>
                  <a:pt x="11685" y="11782"/>
                  <a:pt x="11685" y="11782"/>
                </a:cubicBezTo>
                <a:cubicBezTo>
                  <a:pt x="13633" y="9425"/>
                  <a:pt x="13633" y="9425"/>
                  <a:pt x="13633" y="9425"/>
                </a:cubicBezTo>
                <a:cubicBezTo>
                  <a:pt x="13810" y="9622"/>
                  <a:pt x="14164" y="9818"/>
                  <a:pt x="14518" y="9818"/>
                </a:cubicBezTo>
                <a:cubicBezTo>
                  <a:pt x="15403" y="9818"/>
                  <a:pt x="16111" y="8836"/>
                  <a:pt x="16111" y="7855"/>
                </a:cubicBezTo>
                <a:cubicBezTo>
                  <a:pt x="16111" y="7658"/>
                  <a:pt x="16111" y="7462"/>
                  <a:pt x="16111" y="7462"/>
                </a:cubicBezTo>
                <a:cubicBezTo>
                  <a:pt x="19830" y="5302"/>
                  <a:pt x="19830" y="5302"/>
                  <a:pt x="19830" y="5302"/>
                </a:cubicBezTo>
                <a:cubicBezTo>
                  <a:pt x="20007" y="5498"/>
                  <a:pt x="20184" y="5695"/>
                  <a:pt x="20538" y="5695"/>
                </a:cubicBezTo>
                <a:cubicBezTo>
                  <a:pt x="21069" y="5695"/>
                  <a:pt x="21600" y="5105"/>
                  <a:pt x="21600" y="4516"/>
                </a:cubicBezTo>
                <a:cubicBezTo>
                  <a:pt x="21600" y="3927"/>
                  <a:pt x="21069" y="3338"/>
                  <a:pt x="20538" y="3338"/>
                </a:cubicBezTo>
                <a:close/>
                <a:moveTo>
                  <a:pt x="1062" y="17280"/>
                </a:moveTo>
                <a:cubicBezTo>
                  <a:pt x="885" y="17280"/>
                  <a:pt x="708" y="17084"/>
                  <a:pt x="708" y="16887"/>
                </a:cubicBezTo>
                <a:cubicBezTo>
                  <a:pt x="708" y="16691"/>
                  <a:pt x="885" y="16495"/>
                  <a:pt x="1062" y="16495"/>
                </a:cubicBezTo>
                <a:cubicBezTo>
                  <a:pt x="1239" y="16495"/>
                  <a:pt x="1416" y="16691"/>
                  <a:pt x="1416" y="16887"/>
                </a:cubicBezTo>
                <a:cubicBezTo>
                  <a:pt x="1416" y="17084"/>
                  <a:pt x="1239" y="17280"/>
                  <a:pt x="1062" y="17280"/>
                </a:cubicBezTo>
                <a:close/>
                <a:moveTo>
                  <a:pt x="4780" y="14924"/>
                </a:moveTo>
                <a:cubicBezTo>
                  <a:pt x="4603" y="14924"/>
                  <a:pt x="4426" y="14727"/>
                  <a:pt x="4426" y="14531"/>
                </a:cubicBezTo>
                <a:cubicBezTo>
                  <a:pt x="4426" y="14335"/>
                  <a:pt x="4603" y="14138"/>
                  <a:pt x="4780" y="14138"/>
                </a:cubicBezTo>
                <a:cubicBezTo>
                  <a:pt x="4957" y="14138"/>
                  <a:pt x="5134" y="14335"/>
                  <a:pt x="5134" y="14531"/>
                </a:cubicBezTo>
                <a:cubicBezTo>
                  <a:pt x="5134" y="14727"/>
                  <a:pt x="4957" y="14924"/>
                  <a:pt x="4780" y="14924"/>
                </a:cubicBezTo>
                <a:close/>
                <a:moveTo>
                  <a:pt x="7082" y="9425"/>
                </a:moveTo>
                <a:cubicBezTo>
                  <a:pt x="6905" y="9425"/>
                  <a:pt x="6728" y="9229"/>
                  <a:pt x="6728" y="9033"/>
                </a:cubicBezTo>
                <a:cubicBezTo>
                  <a:pt x="6728" y="8836"/>
                  <a:pt x="6905" y="8640"/>
                  <a:pt x="7082" y="8640"/>
                </a:cubicBezTo>
                <a:cubicBezTo>
                  <a:pt x="7259" y="8640"/>
                  <a:pt x="7436" y="8836"/>
                  <a:pt x="7436" y="9033"/>
                </a:cubicBezTo>
                <a:cubicBezTo>
                  <a:pt x="7436" y="9229"/>
                  <a:pt x="7259" y="9425"/>
                  <a:pt x="7082" y="9425"/>
                </a:cubicBezTo>
                <a:close/>
                <a:moveTo>
                  <a:pt x="10800" y="12764"/>
                </a:moveTo>
                <a:cubicBezTo>
                  <a:pt x="10623" y="12764"/>
                  <a:pt x="10446" y="12567"/>
                  <a:pt x="10446" y="12371"/>
                </a:cubicBezTo>
                <a:cubicBezTo>
                  <a:pt x="10446" y="12175"/>
                  <a:pt x="10623" y="11978"/>
                  <a:pt x="10800" y="11978"/>
                </a:cubicBezTo>
                <a:cubicBezTo>
                  <a:pt x="10977" y="11978"/>
                  <a:pt x="11154" y="12175"/>
                  <a:pt x="11154" y="12371"/>
                </a:cubicBezTo>
                <a:cubicBezTo>
                  <a:pt x="11154" y="12567"/>
                  <a:pt x="10977" y="12764"/>
                  <a:pt x="10800" y="12764"/>
                </a:cubicBezTo>
                <a:close/>
                <a:moveTo>
                  <a:pt x="14518" y="9033"/>
                </a:moveTo>
                <a:cubicBezTo>
                  <a:pt x="13987" y="9033"/>
                  <a:pt x="13456" y="8444"/>
                  <a:pt x="13456" y="7855"/>
                </a:cubicBezTo>
                <a:cubicBezTo>
                  <a:pt x="13456" y="7265"/>
                  <a:pt x="13987" y="6676"/>
                  <a:pt x="14518" y="6676"/>
                </a:cubicBezTo>
                <a:cubicBezTo>
                  <a:pt x="15049" y="6676"/>
                  <a:pt x="15403" y="7265"/>
                  <a:pt x="15403" y="7855"/>
                </a:cubicBezTo>
                <a:cubicBezTo>
                  <a:pt x="15403" y="8444"/>
                  <a:pt x="15049" y="9033"/>
                  <a:pt x="14518" y="9033"/>
                </a:cubicBezTo>
                <a:close/>
                <a:moveTo>
                  <a:pt x="20538" y="4909"/>
                </a:moveTo>
                <a:cubicBezTo>
                  <a:pt x="20361" y="4909"/>
                  <a:pt x="20184" y="4713"/>
                  <a:pt x="20184" y="4516"/>
                </a:cubicBezTo>
                <a:cubicBezTo>
                  <a:pt x="20184" y="4320"/>
                  <a:pt x="20361" y="4124"/>
                  <a:pt x="20538" y="4124"/>
                </a:cubicBezTo>
                <a:cubicBezTo>
                  <a:pt x="20715" y="4124"/>
                  <a:pt x="20892" y="4320"/>
                  <a:pt x="20892" y="4516"/>
                </a:cubicBezTo>
                <a:cubicBezTo>
                  <a:pt x="20892" y="4713"/>
                  <a:pt x="20715" y="4909"/>
                  <a:pt x="20538" y="4909"/>
                </a:cubicBezTo>
                <a:close/>
                <a:moveTo>
                  <a:pt x="14518" y="7462"/>
                </a:moveTo>
                <a:cubicBezTo>
                  <a:pt x="14341" y="7462"/>
                  <a:pt x="14341" y="7462"/>
                  <a:pt x="14164" y="7658"/>
                </a:cubicBezTo>
                <a:cubicBezTo>
                  <a:pt x="14164" y="7658"/>
                  <a:pt x="14164" y="7855"/>
                  <a:pt x="14164" y="7855"/>
                </a:cubicBezTo>
                <a:cubicBezTo>
                  <a:pt x="14164" y="8051"/>
                  <a:pt x="14164" y="8051"/>
                  <a:pt x="14164" y="8051"/>
                </a:cubicBezTo>
                <a:cubicBezTo>
                  <a:pt x="14341" y="8247"/>
                  <a:pt x="14341" y="8247"/>
                  <a:pt x="14518" y="8247"/>
                </a:cubicBezTo>
                <a:cubicBezTo>
                  <a:pt x="14518" y="8247"/>
                  <a:pt x="14695" y="8247"/>
                  <a:pt x="14695" y="8051"/>
                </a:cubicBezTo>
                <a:cubicBezTo>
                  <a:pt x="14695" y="8051"/>
                  <a:pt x="14872" y="8051"/>
                  <a:pt x="14872" y="7855"/>
                </a:cubicBezTo>
                <a:cubicBezTo>
                  <a:pt x="14872" y="7855"/>
                  <a:pt x="14695" y="7658"/>
                  <a:pt x="14695" y="7658"/>
                </a:cubicBezTo>
                <a:cubicBezTo>
                  <a:pt x="14695" y="7462"/>
                  <a:pt x="14518" y="7462"/>
                  <a:pt x="14518" y="7462"/>
                </a:cubicBezTo>
                <a:close/>
                <a:moveTo>
                  <a:pt x="14518" y="5302"/>
                </a:moveTo>
                <a:cubicBezTo>
                  <a:pt x="14518" y="5302"/>
                  <a:pt x="14695" y="5302"/>
                  <a:pt x="14695" y="5105"/>
                </a:cubicBezTo>
                <a:cubicBezTo>
                  <a:pt x="14695" y="5105"/>
                  <a:pt x="14872" y="4909"/>
                  <a:pt x="14872" y="4909"/>
                </a:cubicBezTo>
                <a:cubicBezTo>
                  <a:pt x="14872" y="4713"/>
                  <a:pt x="14695" y="4713"/>
                  <a:pt x="14695" y="4713"/>
                </a:cubicBezTo>
                <a:cubicBezTo>
                  <a:pt x="14695" y="4516"/>
                  <a:pt x="14518" y="4516"/>
                  <a:pt x="14518" y="4516"/>
                </a:cubicBezTo>
                <a:cubicBezTo>
                  <a:pt x="14341" y="4516"/>
                  <a:pt x="14341" y="4516"/>
                  <a:pt x="14164" y="4713"/>
                </a:cubicBezTo>
                <a:cubicBezTo>
                  <a:pt x="14164" y="4713"/>
                  <a:pt x="14164" y="4713"/>
                  <a:pt x="14164" y="4909"/>
                </a:cubicBezTo>
                <a:cubicBezTo>
                  <a:pt x="14164" y="4909"/>
                  <a:pt x="14164" y="5105"/>
                  <a:pt x="14164" y="5105"/>
                </a:cubicBezTo>
                <a:cubicBezTo>
                  <a:pt x="14341" y="5302"/>
                  <a:pt x="14341" y="5302"/>
                  <a:pt x="14518" y="5302"/>
                </a:cubicBezTo>
                <a:close/>
                <a:moveTo>
                  <a:pt x="14518" y="3731"/>
                </a:moveTo>
                <a:cubicBezTo>
                  <a:pt x="14518" y="3731"/>
                  <a:pt x="14695" y="3731"/>
                  <a:pt x="14695" y="3731"/>
                </a:cubicBezTo>
                <a:cubicBezTo>
                  <a:pt x="14695" y="3535"/>
                  <a:pt x="14872" y="3535"/>
                  <a:pt x="14872" y="3338"/>
                </a:cubicBezTo>
                <a:cubicBezTo>
                  <a:pt x="14872" y="3338"/>
                  <a:pt x="14695" y="3142"/>
                  <a:pt x="14695" y="3142"/>
                </a:cubicBezTo>
                <a:cubicBezTo>
                  <a:pt x="14695" y="3142"/>
                  <a:pt x="14518" y="2945"/>
                  <a:pt x="14518" y="2945"/>
                </a:cubicBezTo>
                <a:cubicBezTo>
                  <a:pt x="14341" y="2945"/>
                  <a:pt x="14341" y="3142"/>
                  <a:pt x="14164" y="3142"/>
                </a:cubicBezTo>
                <a:cubicBezTo>
                  <a:pt x="14164" y="3142"/>
                  <a:pt x="14164" y="3338"/>
                  <a:pt x="14164" y="3338"/>
                </a:cubicBezTo>
                <a:cubicBezTo>
                  <a:pt x="14164" y="3535"/>
                  <a:pt x="14164" y="3535"/>
                  <a:pt x="14164" y="3731"/>
                </a:cubicBezTo>
                <a:cubicBezTo>
                  <a:pt x="14341" y="3731"/>
                  <a:pt x="14341" y="3731"/>
                  <a:pt x="14518" y="3731"/>
                </a:cubicBezTo>
                <a:close/>
                <a:moveTo>
                  <a:pt x="14518" y="2356"/>
                </a:moveTo>
                <a:cubicBezTo>
                  <a:pt x="14518" y="2356"/>
                  <a:pt x="14695" y="2160"/>
                  <a:pt x="14695" y="2160"/>
                </a:cubicBezTo>
                <a:cubicBezTo>
                  <a:pt x="14695" y="2160"/>
                  <a:pt x="14872" y="1964"/>
                  <a:pt x="14872" y="1964"/>
                </a:cubicBezTo>
                <a:cubicBezTo>
                  <a:pt x="14872" y="1767"/>
                  <a:pt x="14695" y="1767"/>
                  <a:pt x="14695" y="1571"/>
                </a:cubicBezTo>
                <a:cubicBezTo>
                  <a:pt x="14695" y="1571"/>
                  <a:pt x="14518" y="1571"/>
                  <a:pt x="14518" y="1571"/>
                </a:cubicBezTo>
                <a:cubicBezTo>
                  <a:pt x="14341" y="1571"/>
                  <a:pt x="14341" y="1571"/>
                  <a:pt x="14164" y="1571"/>
                </a:cubicBezTo>
                <a:cubicBezTo>
                  <a:pt x="14164" y="1767"/>
                  <a:pt x="14164" y="1767"/>
                  <a:pt x="14164" y="1964"/>
                </a:cubicBezTo>
                <a:cubicBezTo>
                  <a:pt x="14164" y="1964"/>
                  <a:pt x="14164" y="2160"/>
                  <a:pt x="14164" y="2160"/>
                </a:cubicBezTo>
                <a:cubicBezTo>
                  <a:pt x="14341" y="2160"/>
                  <a:pt x="14341" y="2356"/>
                  <a:pt x="14518" y="2356"/>
                </a:cubicBezTo>
                <a:close/>
                <a:moveTo>
                  <a:pt x="14518" y="785"/>
                </a:moveTo>
                <a:cubicBezTo>
                  <a:pt x="14518" y="785"/>
                  <a:pt x="14695" y="785"/>
                  <a:pt x="14695" y="785"/>
                </a:cubicBezTo>
                <a:cubicBezTo>
                  <a:pt x="14695" y="589"/>
                  <a:pt x="14872" y="589"/>
                  <a:pt x="14872" y="393"/>
                </a:cubicBezTo>
                <a:cubicBezTo>
                  <a:pt x="14872" y="393"/>
                  <a:pt x="14695" y="196"/>
                  <a:pt x="14695" y="196"/>
                </a:cubicBezTo>
                <a:cubicBezTo>
                  <a:pt x="14695" y="0"/>
                  <a:pt x="14518" y="0"/>
                  <a:pt x="14518" y="0"/>
                </a:cubicBezTo>
                <a:cubicBezTo>
                  <a:pt x="14341" y="0"/>
                  <a:pt x="14341" y="0"/>
                  <a:pt x="14164" y="196"/>
                </a:cubicBezTo>
                <a:cubicBezTo>
                  <a:pt x="14164" y="196"/>
                  <a:pt x="14164" y="393"/>
                  <a:pt x="14164" y="393"/>
                </a:cubicBezTo>
                <a:cubicBezTo>
                  <a:pt x="14164" y="589"/>
                  <a:pt x="14164" y="589"/>
                  <a:pt x="14164" y="785"/>
                </a:cubicBezTo>
                <a:cubicBezTo>
                  <a:pt x="14341" y="785"/>
                  <a:pt x="14341" y="785"/>
                  <a:pt x="14518" y="785"/>
                </a:cubicBezTo>
                <a:close/>
                <a:moveTo>
                  <a:pt x="14518" y="14924"/>
                </a:moveTo>
                <a:cubicBezTo>
                  <a:pt x="14341" y="14924"/>
                  <a:pt x="14341" y="14924"/>
                  <a:pt x="14164" y="15120"/>
                </a:cubicBezTo>
                <a:cubicBezTo>
                  <a:pt x="14164" y="15120"/>
                  <a:pt x="14164" y="15316"/>
                  <a:pt x="14164" y="15316"/>
                </a:cubicBezTo>
                <a:cubicBezTo>
                  <a:pt x="14164" y="15513"/>
                  <a:pt x="14164" y="15513"/>
                  <a:pt x="14164" y="15513"/>
                </a:cubicBezTo>
                <a:cubicBezTo>
                  <a:pt x="14341" y="15709"/>
                  <a:pt x="14341" y="15709"/>
                  <a:pt x="14518" y="15709"/>
                </a:cubicBezTo>
                <a:cubicBezTo>
                  <a:pt x="14518" y="15709"/>
                  <a:pt x="14695" y="15709"/>
                  <a:pt x="14695" y="15513"/>
                </a:cubicBezTo>
                <a:cubicBezTo>
                  <a:pt x="14695" y="15513"/>
                  <a:pt x="14872" y="15513"/>
                  <a:pt x="14872" y="15316"/>
                </a:cubicBezTo>
                <a:cubicBezTo>
                  <a:pt x="14872" y="15316"/>
                  <a:pt x="14695" y="15120"/>
                  <a:pt x="14695" y="15120"/>
                </a:cubicBezTo>
                <a:cubicBezTo>
                  <a:pt x="14695" y="14924"/>
                  <a:pt x="14518" y="14924"/>
                  <a:pt x="14518" y="14924"/>
                </a:cubicBezTo>
                <a:close/>
                <a:moveTo>
                  <a:pt x="14518" y="13549"/>
                </a:moveTo>
                <a:cubicBezTo>
                  <a:pt x="14341" y="13549"/>
                  <a:pt x="14341" y="13549"/>
                  <a:pt x="14164" y="13549"/>
                </a:cubicBezTo>
                <a:cubicBezTo>
                  <a:pt x="14164" y="13745"/>
                  <a:pt x="14164" y="13745"/>
                  <a:pt x="14164" y="13942"/>
                </a:cubicBezTo>
                <a:cubicBezTo>
                  <a:pt x="14164" y="13942"/>
                  <a:pt x="14164" y="13942"/>
                  <a:pt x="14164" y="14138"/>
                </a:cubicBezTo>
                <a:cubicBezTo>
                  <a:pt x="14341" y="14138"/>
                  <a:pt x="14341" y="14138"/>
                  <a:pt x="14518" y="14138"/>
                </a:cubicBezTo>
                <a:cubicBezTo>
                  <a:pt x="14518" y="14138"/>
                  <a:pt x="14695" y="14138"/>
                  <a:pt x="14695" y="14138"/>
                </a:cubicBezTo>
                <a:cubicBezTo>
                  <a:pt x="14695" y="13942"/>
                  <a:pt x="14872" y="13942"/>
                  <a:pt x="14872" y="13942"/>
                </a:cubicBezTo>
                <a:cubicBezTo>
                  <a:pt x="14872" y="13745"/>
                  <a:pt x="14695" y="13745"/>
                  <a:pt x="14695" y="13549"/>
                </a:cubicBezTo>
                <a:cubicBezTo>
                  <a:pt x="14695" y="13549"/>
                  <a:pt x="14518" y="13549"/>
                  <a:pt x="14518" y="13549"/>
                </a:cubicBezTo>
                <a:close/>
                <a:moveTo>
                  <a:pt x="14518" y="11978"/>
                </a:moveTo>
                <a:cubicBezTo>
                  <a:pt x="14341" y="11978"/>
                  <a:pt x="14341" y="11978"/>
                  <a:pt x="14164" y="12175"/>
                </a:cubicBezTo>
                <a:cubicBezTo>
                  <a:pt x="14164" y="12175"/>
                  <a:pt x="14164" y="12175"/>
                  <a:pt x="14164" y="12371"/>
                </a:cubicBezTo>
                <a:cubicBezTo>
                  <a:pt x="14164" y="12371"/>
                  <a:pt x="14164" y="12567"/>
                  <a:pt x="14164" y="12567"/>
                </a:cubicBezTo>
                <a:cubicBezTo>
                  <a:pt x="14341" y="12764"/>
                  <a:pt x="14341" y="12764"/>
                  <a:pt x="14518" y="12764"/>
                </a:cubicBezTo>
                <a:cubicBezTo>
                  <a:pt x="14518" y="12764"/>
                  <a:pt x="14695" y="12764"/>
                  <a:pt x="14695" y="12567"/>
                </a:cubicBezTo>
                <a:cubicBezTo>
                  <a:pt x="14695" y="12567"/>
                  <a:pt x="14872" y="12371"/>
                  <a:pt x="14872" y="12371"/>
                </a:cubicBezTo>
                <a:cubicBezTo>
                  <a:pt x="14872" y="12175"/>
                  <a:pt x="14695" y="12175"/>
                  <a:pt x="14695" y="12175"/>
                </a:cubicBezTo>
                <a:cubicBezTo>
                  <a:pt x="14695" y="11978"/>
                  <a:pt x="14518" y="11978"/>
                  <a:pt x="14518" y="11978"/>
                </a:cubicBezTo>
                <a:close/>
                <a:moveTo>
                  <a:pt x="14518" y="10407"/>
                </a:moveTo>
                <a:cubicBezTo>
                  <a:pt x="14341" y="10407"/>
                  <a:pt x="14341" y="10604"/>
                  <a:pt x="14164" y="10604"/>
                </a:cubicBezTo>
                <a:cubicBezTo>
                  <a:pt x="14164" y="10604"/>
                  <a:pt x="14164" y="10800"/>
                  <a:pt x="14164" y="10800"/>
                </a:cubicBezTo>
                <a:cubicBezTo>
                  <a:pt x="14164" y="10996"/>
                  <a:pt x="14164" y="10996"/>
                  <a:pt x="14164" y="11193"/>
                </a:cubicBezTo>
                <a:cubicBezTo>
                  <a:pt x="14341" y="11193"/>
                  <a:pt x="14341" y="11193"/>
                  <a:pt x="14518" y="11193"/>
                </a:cubicBezTo>
                <a:cubicBezTo>
                  <a:pt x="14518" y="11193"/>
                  <a:pt x="14695" y="11193"/>
                  <a:pt x="14695" y="11193"/>
                </a:cubicBezTo>
                <a:cubicBezTo>
                  <a:pt x="14695" y="10996"/>
                  <a:pt x="14872" y="10996"/>
                  <a:pt x="14872" y="10800"/>
                </a:cubicBezTo>
                <a:cubicBezTo>
                  <a:pt x="14872" y="10800"/>
                  <a:pt x="14695" y="10604"/>
                  <a:pt x="14695" y="10604"/>
                </a:cubicBezTo>
                <a:cubicBezTo>
                  <a:pt x="14695" y="10604"/>
                  <a:pt x="14518" y="10407"/>
                  <a:pt x="14518" y="10407"/>
                </a:cubicBezTo>
                <a:close/>
                <a:moveTo>
                  <a:pt x="14518" y="21011"/>
                </a:moveTo>
                <a:cubicBezTo>
                  <a:pt x="14341" y="21011"/>
                  <a:pt x="14341" y="21011"/>
                  <a:pt x="14164" y="21011"/>
                </a:cubicBezTo>
                <a:cubicBezTo>
                  <a:pt x="14164" y="21011"/>
                  <a:pt x="14164" y="21207"/>
                  <a:pt x="14164" y="21207"/>
                </a:cubicBezTo>
                <a:cubicBezTo>
                  <a:pt x="14164" y="21404"/>
                  <a:pt x="14164" y="21404"/>
                  <a:pt x="14164" y="21600"/>
                </a:cubicBezTo>
                <a:cubicBezTo>
                  <a:pt x="14341" y="21600"/>
                  <a:pt x="14341" y="21600"/>
                  <a:pt x="14518" y="21600"/>
                </a:cubicBezTo>
                <a:cubicBezTo>
                  <a:pt x="14518" y="21600"/>
                  <a:pt x="14695" y="21600"/>
                  <a:pt x="14695" y="21600"/>
                </a:cubicBezTo>
                <a:cubicBezTo>
                  <a:pt x="14695" y="21404"/>
                  <a:pt x="14872" y="21404"/>
                  <a:pt x="14872" y="21207"/>
                </a:cubicBezTo>
                <a:cubicBezTo>
                  <a:pt x="14872" y="21207"/>
                  <a:pt x="14695" y="21011"/>
                  <a:pt x="14695" y="21011"/>
                </a:cubicBezTo>
                <a:cubicBezTo>
                  <a:pt x="14695" y="21011"/>
                  <a:pt x="14518" y="21011"/>
                  <a:pt x="14518" y="21011"/>
                </a:cubicBezTo>
                <a:close/>
                <a:moveTo>
                  <a:pt x="14518" y="19440"/>
                </a:moveTo>
                <a:cubicBezTo>
                  <a:pt x="14341" y="19440"/>
                  <a:pt x="14341" y="19440"/>
                  <a:pt x="14164" y="19636"/>
                </a:cubicBezTo>
                <a:cubicBezTo>
                  <a:pt x="14164" y="19636"/>
                  <a:pt x="14164" y="19636"/>
                  <a:pt x="14164" y="19833"/>
                </a:cubicBezTo>
                <a:cubicBezTo>
                  <a:pt x="14164" y="19833"/>
                  <a:pt x="14164" y="20029"/>
                  <a:pt x="14164" y="20029"/>
                </a:cubicBezTo>
                <a:cubicBezTo>
                  <a:pt x="14341" y="20225"/>
                  <a:pt x="14341" y="20225"/>
                  <a:pt x="14518" y="20225"/>
                </a:cubicBezTo>
                <a:cubicBezTo>
                  <a:pt x="14518" y="20225"/>
                  <a:pt x="14695" y="20225"/>
                  <a:pt x="14695" y="20029"/>
                </a:cubicBezTo>
                <a:cubicBezTo>
                  <a:pt x="14695" y="20029"/>
                  <a:pt x="14872" y="19833"/>
                  <a:pt x="14872" y="19833"/>
                </a:cubicBezTo>
                <a:cubicBezTo>
                  <a:pt x="14872" y="19636"/>
                  <a:pt x="14695" y="19636"/>
                  <a:pt x="14695" y="19636"/>
                </a:cubicBezTo>
                <a:cubicBezTo>
                  <a:pt x="14695" y="19440"/>
                  <a:pt x="14518" y="19440"/>
                  <a:pt x="14518" y="19440"/>
                </a:cubicBezTo>
                <a:close/>
                <a:moveTo>
                  <a:pt x="14518" y="17869"/>
                </a:moveTo>
                <a:cubicBezTo>
                  <a:pt x="14341" y="17869"/>
                  <a:pt x="14341" y="18065"/>
                  <a:pt x="14164" y="18065"/>
                </a:cubicBezTo>
                <a:cubicBezTo>
                  <a:pt x="14164" y="18065"/>
                  <a:pt x="14164" y="18262"/>
                  <a:pt x="14164" y="18262"/>
                </a:cubicBezTo>
                <a:cubicBezTo>
                  <a:pt x="14164" y="18458"/>
                  <a:pt x="14164" y="18458"/>
                  <a:pt x="14164" y="18655"/>
                </a:cubicBezTo>
                <a:cubicBezTo>
                  <a:pt x="14341" y="18655"/>
                  <a:pt x="14341" y="18655"/>
                  <a:pt x="14518" y="18655"/>
                </a:cubicBezTo>
                <a:cubicBezTo>
                  <a:pt x="14518" y="18655"/>
                  <a:pt x="14695" y="18655"/>
                  <a:pt x="14695" y="18655"/>
                </a:cubicBezTo>
                <a:cubicBezTo>
                  <a:pt x="14695" y="18458"/>
                  <a:pt x="14872" y="18458"/>
                  <a:pt x="14872" y="18262"/>
                </a:cubicBezTo>
                <a:cubicBezTo>
                  <a:pt x="14872" y="18262"/>
                  <a:pt x="14695" y="18065"/>
                  <a:pt x="14695" y="18065"/>
                </a:cubicBezTo>
                <a:cubicBezTo>
                  <a:pt x="14695" y="18065"/>
                  <a:pt x="14518" y="17869"/>
                  <a:pt x="14518" y="17869"/>
                </a:cubicBezTo>
                <a:close/>
                <a:moveTo>
                  <a:pt x="14518" y="16495"/>
                </a:moveTo>
                <a:cubicBezTo>
                  <a:pt x="14341" y="16495"/>
                  <a:pt x="14341" y="16495"/>
                  <a:pt x="14164" y="16495"/>
                </a:cubicBezTo>
                <a:cubicBezTo>
                  <a:pt x="14164" y="16691"/>
                  <a:pt x="14164" y="16691"/>
                  <a:pt x="14164" y="16887"/>
                </a:cubicBezTo>
                <a:cubicBezTo>
                  <a:pt x="14164" y="16887"/>
                  <a:pt x="14164" y="17084"/>
                  <a:pt x="14164" y="17084"/>
                </a:cubicBezTo>
                <a:cubicBezTo>
                  <a:pt x="14341" y="17084"/>
                  <a:pt x="14341" y="17280"/>
                  <a:pt x="14518" y="17280"/>
                </a:cubicBezTo>
                <a:cubicBezTo>
                  <a:pt x="14518" y="17280"/>
                  <a:pt x="14695" y="17084"/>
                  <a:pt x="14695" y="17084"/>
                </a:cubicBezTo>
                <a:cubicBezTo>
                  <a:pt x="14695" y="17084"/>
                  <a:pt x="14872" y="16887"/>
                  <a:pt x="14872" y="16887"/>
                </a:cubicBezTo>
                <a:cubicBezTo>
                  <a:pt x="14872" y="16691"/>
                  <a:pt x="14695" y="16691"/>
                  <a:pt x="14695" y="16495"/>
                </a:cubicBezTo>
                <a:cubicBezTo>
                  <a:pt x="14695" y="16495"/>
                  <a:pt x="14518" y="16495"/>
                  <a:pt x="14518" y="1649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sp>
        <p:nvSpPr>
          <p:cNvPr id="213" name="Oval 26">
            <a:extLst>
              <a:ext uri="{FF2B5EF4-FFF2-40B4-BE49-F238E27FC236}">
                <a16:creationId xmlns:a16="http://schemas.microsoft.com/office/drawing/2014/main" id="{89630E00-42CF-3F13-DDCF-1EAE7E35EB20}"/>
              </a:ext>
            </a:extLst>
          </p:cNvPr>
          <p:cNvSpPr>
            <a:spLocks noChangeAspect="1"/>
          </p:cNvSpPr>
          <p:nvPr/>
        </p:nvSpPr>
        <p:spPr>
          <a:xfrm rot="8741889">
            <a:off x="13490822" y="5869166"/>
            <a:ext cx="1294205" cy="391502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89" name="Shape">
            <a:extLst>
              <a:ext uri="{FF2B5EF4-FFF2-40B4-BE49-F238E27FC236}">
                <a16:creationId xmlns:a16="http://schemas.microsoft.com/office/drawing/2014/main" id="{47BC45A5-BF64-ACFA-3FE7-0782F1F48A48}"/>
              </a:ext>
            </a:extLst>
          </p:cNvPr>
          <p:cNvSpPr/>
          <p:nvPr/>
        </p:nvSpPr>
        <p:spPr>
          <a:xfrm>
            <a:off x="10527373" y="7417942"/>
            <a:ext cx="618068" cy="96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72" y="0"/>
                  <a:pt x="0" y="3086"/>
                  <a:pt x="0" y="6983"/>
                </a:cubicBezTo>
                <a:cubicBezTo>
                  <a:pt x="0" y="9420"/>
                  <a:pt x="2009" y="11693"/>
                  <a:pt x="5274" y="12992"/>
                </a:cubicBezTo>
                <a:cubicBezTo>
                  <a:pt x="5274" y="13967"/>
                  <a:pt x="5274" y="13967"/>
                  <a:pt x="5274" y="13967"/>
                </a:cubicBezTo>
                <a:cubicBezTo>
                  <a:pt x="5274" y="14617"/>
                  <a:pt x="6279" y="15266"/>
                  <a:pt x="7535" y="15266"/>
                </a:cubicBezTo>
                <a:cubicBezTo>
                  <a:pt x="14316" y="15266"/>
                  <a:pt x="14316" y="15266"/>
                  <a:pt x="14316" y="15266"/>
                </a:cubicBezTo>
                <a:cubicBezTo>
                  <a:pt x="15572" y="15266"/>
                  <a:pt x="16577" y="14617"/>
                  <a:pt x="16577" y="13967"/>
                </a:cubicBezTo>
                <a:cubicBezTo>
                  <a:pt x="16577" y="12992"/>
                  <a:pt x="16577" y="12992"/>
                  <a:pt x="16577" y="12992"/>
                </a:cubicBezTo>
                <a:cubicBezTo>
                  <a:pt x="19591" y="11693"/>
                  <a:pt x="21600" y="9420"/>
                  <a:pt x="21600" y="6983"/>
                </a:cubicBezTo>
                <a:cubicBezTo>
                  <a:pt x="21600" y="3086"/>
                  <a:pt x="16828" y="0"/>
                  <a:pt x="10800" y="0"/>
                </a:cubicBezTo>
                <a:close/>
                <a:moveTo>
                  <a:pt x="14819" y="11856"/>
                </a:moveTo>
                <a:cubicBezTo>
                  <a:pt x="14316" y="12018"/>
                  <a:pt x="14316" y="12180"/>
                  <a:pt x="14316" y="12505"/>
                </a:cubicBezTo>
                <a:cubicBezTo>
                  <a:pt x="14316" y="13805"/>
                  <a:pt x="14316" y="13805"/>
                  <a:pt x="14316" y="13805"/>
                </a:cubicBezTo>
                <a:cubicBezTo>
                  <a:pt x="12056" y="13805"/>
                  <a:pt x="12056" y="13805"/>
                  <a:pt x="12056" y="13805"/>
                </a:cubicBezTo>
                <a:cubicBezTo>
                  <a:pt x="12056" y="9582"/>
                  <a:pt x="12056" y="9582"/>
                  <a:pt x="12056" y="9582"/>
                </a:cubicBezTo>
                <a:cubicBezTo>
                  <a:pt x="15070" y="7471"/>
                  <a:pt x="15070" y="7471"/>
                  <a:pt x="15070" y="7471"/>
                </a:cubicBezTo>
                <a:cubicBezTo>
                  <a:pt x="15572" y="7308"/>
                  <a:pt x="15572" y="6821"/>
                  <a:pt x="15070" y="6496"/>
                </a:cubicBezTo>
                <a:cubicBezTo>
                  <a:pt x="14819" y="6171"/>
                  <a:pt x="14065" y="6171"/>
                  <a:pt x="13563" y="6496"/>
                </a:cubicBezTo>
                <a:cubicBezTo>
                  <a:pt x="10800" y="8283"/>
                  <a:pt x="10800" y="8283"/>
                  <a:pt x="10800" y="8283"/>
                </a:cubicBezTo>
                <a:cubicBezTo>
                  <a:pt x="8037" y="6496"/>
                  <a:pt x="8037" y="6496"/>
                  <a:pt x="8037" y="6496"/>
                </a:cubicBezTo>
                <a:cubicBezTo>
                  <a:pt x="7535" y="6171"/>
                  <a:pt x="7033" y="6171"/>
                  <a:pt x="6530" y="6496"/>
                </a:cubicBezTo>
                <a:cubicBezTo>
                  <a:pt x="6028" y="6821"/>
                  <a:pt x="6028" y="7308"/>
                  <a:pt x="6530" y="7471"/>
                </a:cubicBezTo>
                <a:cubicBezTo>
                  <a:pt x="9795" y="9582"/>
                  <a:pt x="9795" y="9582"/>
                  <a:pt x="9795" y="9582"/>
                </a:cubicBezTo>
                <a:cubicBezTo>
                  <a:pt x="9795" y="13805"/>
                  <a:pt x="9795" y="13805"/>
                  <a:pt x="9795" y="13805"/>
                </a:cubicBezTo>
                <a:cubicBezTo>
                  <a:pt x="7535" y="13805"/>
                  <a:pt x="7535" y="13805"/>
                  <a:pt x="7535" y="13805"/>
                </a:cubicBezTo>
                <a:cubicBezTo>
                  <a:pt x="7535" y="12505"/>
                  <a:pt x="7535" y="12505"/>
                  <a:pt x="7535" y="12505"/>
                </a:cubicBezTo>
                <a:cubicBezTo>
                  <a:pt x="7535" y="12180"/>
                  <a:pt x="7284" y="12018"/>
                  <a:pt x="6781" y="11856"/>
                </a:cubicBezTo>
                <a:cubicBezTo>
                  <a:pt x="4019" y="10881"/>
                  <a:pt x="2260" y="9095"/>
                  <a:pt x="2260" y="6983"/>
                </a:cubicBezTo>
                <a:cubicBezTo>
                  <a:pt x="2260" y="3898"/>
                  <a:pt x="6028" y="1299"/>
                  <a:pt x="10800" y="1299"/>
                </a:cubicBezTo>
                <a:cubicBezTo>
                  <a:pt x="15572" y="1299"/>
                  <a:pt x="19340" y="3898"/>
                  <a:pt x="19340" y="6983"/>
                </a:cubicBezTo>
                <a:cubicBezTo>
                  <a:pt x="19340" y="9095"/>
                  <a:pt x="17581" y="10881"/>
                  <a:pt x="14819" y="11856"/>
                </a:cubicBezTo>
                <a:close/>
                <a:moveTo>
                  <a:pt x="14819" y="18352"/>
                </a:moveTo>
                <a:cubicBezTo>
                  <a:pt x="7033" y="18352"/>
                  <a:pt x="7033" y="18352"/>
                  <a:pt x="7033" y="18352"/>
                </a:cubicBezTo>
                <a:cubicBezTo>
                  <a:pt x="6279" y="18352"/>
                  <a:pt x="5777" y="18677"/>
                  <a:pt x="5777" y="19002"/>
                </a:cubicBezTo>
                <a:cubicBezTo>
                  <a:pt x="5777" y="19326"/>
                  <a:pt x="6279" y="19651"/>
                  <a:pt x="7033" y="19651"/>
                </a:cubicBezTo>
                <a:cubicBezTo>
                  <a:pt x="8540" y="19651"/>
                  <a:pt x="8540" y="19651"/>
                  <a:pt x="8540" y="19651"/>
                </a:cubicBezTo>
                <a:cubicBezTo>
                  <a:pt x="8540" y="20138"/>
                  <a:pt x="8540" y="20138"/>
                  <a:pt x="8540" y="20138"/>
                </a:cubicBezTo>
                <a:cubicBezTo>
                  <a:pt x="8540" y="20950"/>
                  <a:pt x="9544" y="21600"/>
                  <a:pt x="10800" y="21600"/>
                </a:cubicBezTo>
                <a:cubicBezTo>
                  <a:pt x="12056" y="21600"/>
                  <a:pt x="13312" y="20950"/>
                  <a:pt x="13312" y="20138"/>
                </a:cubicBezTo>
                <a:cubicBezTo>
                  <a:pt x="13312" y="19651"/>
                  <a:pt x="13312" y="19651"/>
                  <a:pt x="13312" y="19651"/>
                </a:cubicBezTo>
                <a:cubicBezTo>
                  <a:pt x="14819" y="19651"/>
                  <a:pt x="14819" y="19651"/>
                  <a:pt x="14819" y="19651"/>
                </a:cubicBezTo>
                <a:cubicBezTo>
                  <a:pt x="15321" y="19651"/>
                  <a:pt x="15823" y="19326"/>
                  <a:pt x="15823" y="19002"/>
                </a:cubicBezTo>
                <a:cubicBezTo>
                  <a:pt x="15823" y="18677"/>
                  <a:pt x="15321" y="18352"/>
                  <a:pt x="14819" y="18352"/>
                </a:cubicBezTo>
                <a:close/>
                <a:moveTo>
                  <a:pt x="14819" y="16078"/>
                </a:moveTo>
                <a:cubicBezTo>
                  <a:pt x="7033" y="16078"/>
                  <a:pt x="7033" y="16078"/>
                  <a:pt x="7033" y="16078"/>
                </a:cubicBezTo>
                <a:cubicBezTo>
                  <a:pt x="6279" y="16078"/>
                  <a:pt x="5777" y="16403"/>
                  <a:pt x="5777" y="16890"/>
                </a:cubicBezTo>
                <a:cubicBezTo>
                  <a:pt x="5777" y="17215"/>
                  <a:pt x="6279" y="17540"/>
                  <a:pt x="7033" y="17540"/>
                </a:cubicBezTo>
                <a:cubicBezTo>
                  <a:pt x="14819" y="17540"/>
                  <a:pt x="14819" y="17540"/>
                  <a:pt x="14819" y="17540"/>
                </a:cubicBezTo>
                <a:cubicBezTo>
                  <a:pt x="15321" y="17540"/>
                  <a:pt x="15823" y="17215"/>
                  <a:pt x="15823" y="16890"/>
                </a:cubicBezTo>
                <a:cubicBezTo>
                  <a:pt x="15823" y="16403"/>
                  <a:pt x="15321" y="16078"/>
                  <a:pt x="14819" y="160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B31672A4-C559-874C-BB1C-B20E6F38F7A9}"/>
              </a:ext>
            </a:extLst>
          </p:cNvPr>
          <p:cNvSpPr txBox="1"/>
          <p:nvPr/>
        </p:nvSpPr>
        <p:spPr>
          <a:xfrm>
            <a:off x="12727522" y="3083503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Exploration</a:t>
            </a:r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1978876F-78DD-83C5-F216-411332AC4A9E}"/>
              </a:ext>
            </a:extLst>
          </p:cNvPr>
          <p:cNvSpPr>
            <a:spLocks noChangeAspect="1"/>
          </p:cNvSpPr>
          <p:nvPr/>
        </p:nvSpPr>
        <p:spPr>
          <a:xfrm>
            <a:off x="13088066" y="4459921"/>
            <a:ext cx="1081425" cy="206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A2C2EA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17EDB061-15CD-0548-EE57-9D1267C7D177}"/>
              </a:ext>
            </a:extLst>
          </p:cNvPr>
          <p:cNvSpPr txBox="1"/>
          <p:nvPr/>
        </p:nvSpPr>
        <p:spPr>
          <a:xfrm>
            <a:off x="15345052" y="4912788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Analysis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AD51B4E4-2420-9468-19B1-C506588F8817}"/>
              </a:ext>
            </a:extLst>
          </p:cNvPr>
          <p:cNvSpPr txBox="1"/>
          <p:nvPr/>
        </p:nvSpPr>
        <p:spPr>
          <a:xfrm>
            <a:off x="11590197" y="8249999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Validation</a:t>
            </a:r>
          </a:p>
        </p:txBody>
      </p:sp>
      <p:sp>
        <p:nvSpPr>
          <p:cNvPr id="201" name="TextBox 17">
            <a:extLst>
              <a:ext uri="{FF2B5EF4-FFF2-40B4-BE49-F238E27FC236}">
                <a16:creationId xmlns:a16="http://schemas.microsoft.com/office/drawing/2014/main" id="{F334F0FA-E024-896C-7FCE-D2CFD518843D}"/>
              </a:ext>
            </a:extLst>
          </p:cNvPr>
          <p:cNvSpPr txBox="1"/>
          <p:nvPr/>
        </p:nvSpPr>
        <p:spPr>
          <a:xfrm>
            <a:off x="8748699" y="6418424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Hypothesis</a:t>
            </a: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275DF65C-345F-1B7C-BA6D-A127E5BE52F0}"/>
              </a:ext>
            </a:extLst>
          </p:cNvPr>
          <p:cNvSpPr txBox="1"/>
          <p:nvPr/>
        </p:nvSpPr>
        <p:spPr>
          <a:xfrm>
            <a:off x="13245308" y="930631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Collection</a:t>
            </a:r>
          </a:p>
        </p:txBody>
      </p:sp>
      <p:sp>
        <p:nvSpPr>
          <p:cNvPr id="209" name="Shape">
            <a:extLst>
              <a:ext uri="{FF2B5EF4-FFF2-40B4-BE49-F238E27FC236}">
                <a16:creationId xmlns:a16="http://schemas.microsoft.com/office/drawing/2014/main" id="{24A01866-42CF-B796-2A79-D48BA4FEE68A}"/>
              </a:ext>
            </a:extLst>
          </p:cNvPr>
          <p:cNvSpPr>
            <a:spLocks noChangeAspect="1"/>
          </p:cNvSpPr>
          <p:nvPr/>
        </p:nvSpPr>
        <p:spPr>
          <a:xfrm>
            <a:off x="15580564" y="5705915"/>
            <a:ext cx="907045" cy="75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10DA6C-C682-FF33-8478-98B43EFF5E37}"/>
              </a:ext>
            </a:extLst>
          </p:cNvPr>
          <p:cNvGrpSpPr>
            <a:grpSpLocks noChangeAspect="1"/>
          </p:cNvGrpSpPr>
          <p:nvPr/>
        </p:nvGrpSpPr>
        <p:grpSpPr>
          <a:xfrm>
            <a:off x="15100120" y="3034188"/>
            <a:ext cx="825680" cy="693459"/>
            <a:chOff x="6710246" y="3249725"/>
            <a:chExt cx="1284283" cy="1045836"/>
          </a:xfrm>
        </p:grpSpPr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814C39B1-DD3E-10F5-4115-8EDA8BB66C55}"/>
                </a:ext>
              </a:extLst>
            </p:cNvPr>
            <p:cNvSpPr/>
            <p:nvPr/>
          </p:nvSpPr>
          <p:spPr>
            <a:xfrm>
              <a:off x="6710246" y="3252752"/>
              <a:ext cx="905108" cy="104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012FFE17-287C-63A0-B137-968617D88A00}"/>
                </a:ext>
              </a:extLst>
            </p:cNvPr>
            <p:cNvSpPr>
              <a:spLocks noChangeAspect="1"/>
            </p:cNvSpPr>
            <p:nvPr/>
          </p:nvSpPr>
          <p:spPr>
            <a:xfrm rot="1048511">
              <a:off x="7295222" y="3249725"/>
              <a:ext cx="699307" cy="69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20722" y="17912"/>
                  </a:moveTo>
                  <a:cubicBezTo>
                    <a:pt x="15805" y="12995"/>
                    <a:pt x="15805" y="12995"/>
                    <a:pt x="15805" y="12995"/>
                  </a:cubicBezTo>
                  <a:cubicBezTo>
                    <a:pt x="15102" y="14224"/>
                    <a:pt x="14049" y="15102"/>
                    <a:pt x="12995" y="15805"/>
                  </a:cubicBezTo>
                  <a:cubicBezTo>
                    <a:pt x="17912" y="20722"/>
                    <a:pt x="17912" y="20722"/>
                    <a:pt x="17912" y="20722"/>
                  </a:cubicBezTo>
                  <a:cubicBezTo>
                    <a:pt x="18615" y="21600"/>
                    <a:pt x="20020" y="21600"/>
                    <a:pt x="20722" y="20722"/>
                  </a:cubicBezTo>
                  <a:cubicBezTo>
                    <a:pt x="21600" y="20020"/>
                    <a:pt x="21600" y="18790"/>
                    <a:pt x="20722" y="17912"/>
                  </a:cubicBezTo>
                  <a:close/>
                  <a:moveTo>
                    <a:pt x="15980" y="8078"/>
                  </a:moveTo>
                  <a:cubicBezTo>
                    <a:pt x="15980" y="3512"/>
                    <a:pt x="12468" y="0"/>
                    <a:pt x="7902" y="0"/>
                  </a:cubicBezTo>
                  <a:cubicBezTo>
                    <a:pt x="3512" y="0"/>
                    <a:pt x="0" y="3512"/>
                    <a:pt x="0" y="8078"/>
                  </a:cubicBezTo>
                  <a:cubicBezTo>
                    <a:pt x="0" y="12468"/>
                    <a:pt x="3512" y="15980"/>
                    <a:pt x="7902" y="15980"/>
                  </a:cubicBezTo>
                  <a:cubicBezTo>
                    <a:pt x="12468" y="15980"/>
                    <a:pt x="15980" y="12468"/>
                    <a:pt x="15980" y="8078"/>
                  </a:cubicBezTo>
                  <a:close/>
                  <a:moveTo>
                    <a:pt x="7902" y="14049"/>
                  </a:moveTo>
                  <a:cubicBezTo>
                    <a:pt x="4566" y="14049"/>
                    <a:pt x="1932" y="11239"/>
                    <a:pt x="1932" y="8078"/>
                  </a:cubicBezTo>
                  <a:cubicBezTo>
                    <a:pt x="1932" y="4741"/>
                    <a:pt x="4566" y="1932"/>
                    <a:pt x="7902" y="1932"/>
                  </a:cubicBezTo>
                  <a:cubicBezTo>
                    <a:pt x="11239" y="1932"/>
                    <a:pt x="14049" y="4741"/>
                    <a:pt x="14049" y="8078"/>
                  </a:cubicBezTo>
                  <a:cubicBezTo>
                    <a:pt x="14049" y="11239"/>
                    <a:pt x="11239" y="14049"/>
                    <a:pt x="7902" y="14049"/>
                  </a:cubicBezTo>
                  <a:close/>
                  <a:moveTo>
                    <a:pt x="3337" y="8078"/>
                  </a:moveTo>
                  <a:cubicBezTo>
                    <a:pt x="4566" y="8078"/>
                    <a:pt x="4566" y="8078"/>
                    <a:pt x="4566" y="8078"/>
                  </a:cubicBezTo>
                  <a:cubicBezTo>
                    <a:pt x="4566" y="6146"/>
                    <a:pt x="6146" y="4741"/>
                    <a:pt x="7902" y="4741"/>
                  </a:cubicBezTo>
                  <a:cubicBezTo>
                    <a:pt x="7902" y="3337"/>
                    <a:pt x="7902" y="3337"/>
                    <a:pt x="7902" y="3337"/>
                  </a:cubicBezTo>
                  <a:cubicBezTo>
                    <a:pt x="5444" y="3337"/>
                    <a:pt x="3337" y="5444"/>
                    <a:pt x="3337" y="8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</p:grpSp>
      <p:sp>
        <p:nvSpPr>
          <p:cNvPr id="214" name="Oval 26">
            <a:extLst>
              <a:ext uri="{FF2B5EF4-FFF2-40B4-BE49-F238E27FC236}">
                <a16:creationId xmlns:a16="http://schemas.microsoft.com/office/drawing/2014/main" id="{87E78064-DAAC-5639-ED88-515F508DB397}"/>
              </a:ext>
            </a:extLst>
          </p:cNvPr>
          <p:cNvSpPr>
            <a:spLocks noChangeAspect="1"/>
          </p:cNvSpPr>
          <p:nvPr/>
        </p:nvSpPr>
        <p:spPr>
          <a:xfrm rot="8741889">
            <a:off x="16245865" y="1756802"/>
            <a:ext cx="1358674" cy="41100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Freeform 7">
            <a:extLst>
              <a:ext uri="{FF2B5EF4-FFF2-40B4-BE49-F238E27FC236}">
                <a16:creationId xmlns:a16="http://schemas.microsoft.com/office/drawing/2014/main" id="{36FC7041-9D51-8480-426F-4BAD52A3A5B8}"/>
              </a:ext>
            </a:extLst>
          </p:cNvPr>
          <p:cNvSpPr>
            <a:spLocks noChangeAspect="1"/>
          </p:cNvSpPr>
          <p:nvPr/>
        </p:nvSpPr>
        <p:spPr>
          <a:xfrm>
            <a:off x="15928438" y="549220"/>
            <a:ext cx="970162" cy="185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C0504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211" name="Shape">
            <a:extLst>
              <a:ext uri="{FF2B5EF4-FFF2-40B4-BE49-F238E27FC236}">
                <a16:creationId xmlns:a16="http://schemas.microsoft.com/office/drawing/2014/main" id="{CEA9A13D-7DC8-73F8-90F5-64123374497E}"/>
              </a:ext>
            </a:extLst>
          </p:cNvPr>
          <p:cNvSpPr>
            <a:spLocks noChangeAspect="1"/>
          </p:cNvSpPr>
          <p:nvPr/>
        </p:nvSpPr>
        <p:spPr>
          <a:xfrm>
            <a:off x="16105131" y="714866"/>
            <a:ext cx="606920" cy="54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212" name="TextBox 17">
            <a:extLst>
              <a:ext uri="{FF2B5EF4-FFF2-40B4-BE49-F238E27FC236}">
                <a16:creationId xmlns:a16="http://schemas.microsoft.com/office/drawing/2014/main" id="{5C345DCF-269C-DC06-3CCC-698DA4849607}"/>
              </a:ext>
            </a:extLst>
          </p:cNvPr>
          <p:cNvSpPr txBox="1"/>
          <p:nvPr/>
        </p:nvSpPr>
        <p:spPr>
          <a:xfrm>
            <a:off x="10210800" y="4425744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Cleaning &amp;</a:t>
            </a:r>
          </a:p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Normalization</a:t>
            </a:r>
          </a:p>
        </p:txBody>
      </p:sp>
      <p:pic>
        <p:nvPicPr>
          <p:cNvPr id="216" name="Graphic 215" descr="Mop and bucket with solid fill">
            <a:extLst>
              <a:ext uri="{FF2B5EF4-FFF2-40B4-BE49-F238E27FC236}">
                <a16:creationId xmlns:a16="http://schemas.microsoft.com/office/drawing/2014/main" id="{F8273D0F-20D0-76E9-D4D3-E4CD9494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6333" y="4553369"/>
            <a:ext cx="783325" cy="783325"/>
          </a:xfrm>
          <a:prstGeom prst="rect">
            <a:avLst/>
          </a:prstGeom>
        </p:spPr>
      </p:pic>
      <p:pic>
        <p:nvPicPr>
          <p:cNvPr id="218" name="Picture 217" descr="A blue and black logo&#10;&#10;Description automatically generated">
            <a:extLst>
              <a:ext uri="{FF2B5EF4-FFF2-40B4-BE49-F238E27FC236}">
                <a16:creationId xmlns:a16="http://schemas.microsoft.com/office/drawing/2014/main" id="{63A477A1-F850-4B7A-33AE-FED0FA994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58300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3850105" y="1104900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EXPERIMENTAL DESIGN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217950" y="3009900"/>
            <a:ext cx="158521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You have heard it before and you will hear it again,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experimental design is important.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E02D46-ECC4-38F8-8A85-0D4CFC56CE46}"/>
              </a:ext>
            </a:extLst>
          </p:cNvPr>
          <p:cNvSpPr/>
          <p:nvPr/>
        </p:nvSpPr>
        <p:spPr>
          <a:xfrm>
            <a:off x="1720652" y="4248700"/>
            <a:ext cx="6585148" cy="4552400"/>
          </a:xfrm>
          <a:prstGeom prst="roundRect">
            <a:avLst/>
          </a:prstGeom>
          <a:solidFill>
            <a:srgbClr val="D9B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2B3DB1-E9EF-6B43-D8F4-677431D7208A}"/>
              </a:ext>
            </a:extLst>
          </p:cNvPr>
          <p:cNvSpPr/>
          <p:nvPr/>
        </p:nvSpPr>
        <p:spPr>
          <a:xfrm>
            <a:off x="9982202" y="4248700"/>
            <a:ext cx="6585146" cy="4552400"/>
          </a:xfrm>
          <a:prstGeom prst="roundRect">
            <a:avLst/>
          </a:prstGeom>
          <a:solidFill>
            <a:srgbClr val="8CC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6DCB7D0D-7376-8DD8-4AA2-E9B65D5CC867}"/>
              </a:ext>
            </a:extLst>
          </p:cNvPr>
          <p:cNvSpPr txBox="1"/>
          <p:nvPr/>
        </p:nvSpPr>
        <p:spPr>
          <a:xfrm>
            <a:off x="2592144" y="4556857"/>
            <a:ext cx="48421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en-US" sz="2800" dirty="0"/>
              <a:t>WHAT IS GOOD EXPERIMENTAL DESIGN?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5873A8B8-4032-0BF1-2CBE-AEA05328BEE6}"/>
              </a:ext>
            </a:extLst>
          </p:cNvPr>
          <p:cNvSpPr txBox="1"/>
          <p:nvPr/>
        </p:nvSpPr>
        <p:spPr>
          <a:xfrm>
            <a:off x="10820400" y="4712613"/>
            <a:ext cx="556260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800" dirty="0"/>
              <a:t>WHY IS IT SO IMPORTANT?</a:t>
            </a:r>
            <a:endParaRPr sz="2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D41F83-891A-96DA-42AE-B059C9DB927C}"/>
              </a:ext>
            </a:extLst>
          </p:cNvPr>
          <p:cNvSpPr txBox="1"/>
          <p:nvPr/>
        </p:nvSpPr>
        <p:spPr>
          <a:xfrm>
            <a:off x="2133601" y="5949555"/>
            <a:ext cx="4724399" cy="1098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0E334EC-56D0-DF73-4091-78DC9FEB67C0}"/>
              </a:ext>
            </a:extLst>
          </p:cNvPr>
          <p:cNvSpPr txBox="1"/>
          <p:nvPr/>
        </p:nvSpPr>
        <p:spPr>
          <a:xfrm>
            <a:off x="2244436" y="5457993"/>
            <a:ext cx="4842164" cy="311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True normal controls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Power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Randomization (data collection &amp; laboratory)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Bias prediction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Documentation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5DE1A9A-4177-DAB4-5045-1493D693BC7B}"/>
              </a:ext>
            </a:extLst>
          </p:cNvPr>
          <p:cNvSpPr txBox="1"/>
          <p:nvPr/>
        </p:nvSpPr>
        <p:spPr>
          <a:xfrm>
            <a:off x="10468014" y="5501674"/>
            <a:ext cx="6106261" cy="253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You will be able to correctly answer your scientific question</a:t>
            </a:r>
          </a:p>
          <a:p>
            <a:pPr>
              <a:lnSpc>
                <a:spcPts val="4480"/>
              </a:lnSpc>
            </a:pPr>
            <a:endParaRPr lang="en-US" sz="2600" dirty="0">
              <a:solidFill>
                <a:schemeClr val="bg1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Saves you time/work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  <a:latin typeface="Montserrat" pitchFamily="2" charset="77"/>
              </a:rPr>
              <a:t>Saves you money</a:t>
            </a:r>
          </a:p>
        </p:txBody>
      </p:sp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2682D634-FD67-A0E7-6ACC-0E1664CE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3151" y="6039560"/>
            <a:ext cx="1676400" cy="1676400"/>
          </a:xfrm>
          <a:prstGeom prst="rect">
            <a:avLst/>
          </a:prstGeom>
        </p:spPr>
      </p:pic>
      <p:pic>
        <p:nvPicPr>
          <p:cNvPr id="19" name="Graphic 18" descr="Money with solid fill">
            <a:extLst>
              <a:ext uri="{FF2B5EF4-FFF2-40B4-BE49-F238E27FC236}">
                <a16:creationId xmlns:a16="http://schemas.microsoft.com/office/drawing/2014/main" id="{6C987385-CD18-F34B-2EEB-EC92283A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4764" y="7277100"/>
            <a:ext cx="1253836" cy="1253836"/>
          </a:xfrm>
          <a:prstGeom prst="rect">
            <a:avLst/>
          </a:prstGeom>
        </p:spPr>
      </p:pic>
      <p:pic>
        <p:nvPicPr>
          <p:cNvPr id="27" name="Graphic 26" descr="Stopwatch 33% with solid fill">
            <a:extLst>
              <a:ext uri="{FF2B5EF4-FFF2-40B4-BE49-F238E27FC236}">
                <a16:creationId xmlns:a16="http://schemas.microsoft.com/office/drawing/2014/main" id="{488BCDCF-756E-B825-AC9C-C1FFFD639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91611" y="6819900"/>
            <a:ext cx="1038989" cy="1038989"/>
          </a:xfrm>
          <a:prstGeom prst="rect">
            <a:avLst/>
          </a:prstGeom>
        </p:spPr>
      </p:pic>
      <p:grpSp>
        <p:nvGrpSpPr>
          <p:cNvPr id="29" name="Group 5">
            <a:extLst>
              <a:ext uri="{FF2B5EF4-FFF2-40B4-BE49-F238E27FC236}">
                <a16:creationId xmlns:a16="http://schemas.microsoft.com/office/drawing/2014/main" id="{B3D2ABE3-27A5-0C0C-25D5-A26F6EEC5328}"/>
              </a:ext>
            </a:extLst>
          </p:cNvPr>
          <p:cNvGrpSpPr/>
          <p:nvPr/>
        </p:nvGrpSpPr>
        <p:grpSpPr>
          <a:xfrm>
            <a:off x="1" y="9029701"/>
            <a:ext cx="18288000" cy="1257300"/>
            <a:chOff x="0" y="0"/>
            <a:chExt cx="4936713" cy="22711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503C75-1B1A-5137-EDD2-8B6543538DA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F00F3DE1-51F8-4704-5B44-31434F53615C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pic>
        <p:nvPicPr>
          <p:cNvPr id="32" name="Picture 31" descr="A blue and black logo&#10;&#10;Description automatically generated">
            <a:extLst>
              <a:ext uri="{FF2B5EF4-FFF2-40B4-BE49-F238E27FC236}">
                <a16:creationId xmlns:a16="http://schemas.microsoft.com/office/drawing/2014/main" id="{09E4B6D2-A1E7-7682-9D57-72BD0C4005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4F20E-57AA-08BC-ED20-4AE216DCB47E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2019300" y="926176"/>
            <a:ext cx="57150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371600" y="3162300"/>
            <a:ext cx="8229600" cy="572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often see non-randomized design, and sometimes total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Confounding: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We cannot distinguish the separate effects of two different sources of variation.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There is </a:t>
            </a:r>
            <a:r>
              <a:rPr lang="en-US" sz="2800" b="1" dirty="0">
                <a:solidFill>
                  <a:srgbClr val="404040"/>
                </a:solidFill>
                <a:latin typeface="Montserrat" panose="00000500000000000000" pitchFamily="2" charset="0"/>
              </a:rPr>
              <a:t>no way to correct confounding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when it is complete (this means the two variables 100% co-occur).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149B-4442-00CC-C5EB-033F402BB97A}"/>
              </a:ext>
            </a:extLst>
          </p:cNvPr>
          <p:cNvSpPr/>
          <p:nvPr/>
        </p:nvSpPr>
        <p:spPr>
          <a:xfrm>
            <a:off x="9906000" y="10394"/>
            <a:ext cx="8382000" cy="10287000"/>
          </a:xfrm>
          <a:prstGeom prst="rect">
            <a:avLst/>
          </a:prstGeom>
          <a:solidFill>
            <a:srgbClr val="BFB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rgbClr val="8974FF"/>
              </a:solidFill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FD8435A-52F8-86E8-F297-FF49F4C16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F402B6B-0798-4854-F0C9-CF398AC6CDE6}"/>
              </a:ext>
            </a:extLst>
          </p:cNvPr>
          <p:cNvSpPr/>
          <p:nvPr/>
        </p:nvSpPr>
        <p:spPr>
          <a:xfrm>
            <a:off x="11229512" y="848004"/>
            <a:ext cx="6104441" cy="190425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AE8FA25-2705-7CB4-DF65-29010198D09B}"/>
              </a:ext>
            </a:extLst>
          </p:cNvPr>
          <p:cNvSpPr txBox="1"/>
          <p:nvPr/>
        </p:nvSpPr>
        <p:spPr>
          <a:xfrm>
            <a:off x="11463683" y="1000404"/>
            <a:ext cx="57757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 I am Jake.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I have proteomics samples from people with diabetes and healthy controls. Can you help me analyze these data? 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They cost us 250.000 DKK to produce.</a:t>
            </a:r>
          </a:p>
          <a:p>
            <a:endParaRPr lang="en-US" sz="2000" b="1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441AF23-714D-734F-F61D-880AE22A6744}"/>
              </a:ext>
            </a:extLst>
          </p:cNvPr>
          <p:cNvSpPr/>
          <p:nvPr/>
        </p:nvSpPr>
        <p:spPr>
          <a:xfrm flipH="1">
            <a:off x="12649200" y="3302795"/>
            <a:ext cx="4114800" cy="1427927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B175E74-2489-5BFE-D8EE-946593B61EF0}"/>
              </a:ext>
            </a:extLst>
          </p:cNvPr>
          <p:cNvSpPr txBox="1"/>
          <p:nvPr/>
        </p:nvSpPr>
        <p:spPr>
          <a:xfrm>
            <a:off x="12716148" y="3409564"/>
            <a:ext cx="39381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Hi, I am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Thilde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. I would love to! Where were the samples collected &amp; stored?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ADFFD31-55AC-DD78-60AC-2F55DC50D544}"/>
              </a:ext>
            </a:extLst>
          </p:cNvPr>
          <p:cNvSpPr/>
          <p:nvPr/>
        </p:nvSpPr>
        <p:spPr>
          <a:xfrm>
            <a:off x="11013474" y="5630561"/>
            <a:ext cx="5213373" cy="1566988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0AF24BE-5C0F-92E0-DD59-87F2F71E34B5}"/>
              </a:ext>
            </a:extLst>
          </p:cNvPr>
          <p:cNvSpPr txBox="1"/>
          <p:nvPr/>
        </p:nvSpPr>
        <p:spPr>
          <a:xfrm>
            <a:off x="11251261" y="5798502"/>
            <a:ext cx="490727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 healthy samples are all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Rigshospitalet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and the diabetes samples are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Århus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University hospital. 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5DE7064-C7A2-6D2C-1216-3E4FA170D8CA}"/>
              </a:ext>
            </a:extLst>
          </p:cNvPr>
          <p:cNvSpPr/>
          <p:nvPr/>
        </p:nvSpPr>
        <p:spPr>
          <a:xfrm flipH="1">
            <a:off x="12564421" y="7770772"/>
            <a:ext cx="3177162" cy="90998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7DB976D-651F-1463-C046-F0572F8A9637}"/>
              </a:ext>
            </a:extLst>
          </p:cNvPr>
          <p:cNvSpPr txBox="1"/>
          <p:nvPr/>
        </p:nvSpPr>
        <p:spPr>
          <a:xfrm>
            <a:off x="12649783" y="7948539"/>
            <a:ext cx="325872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 pitchFamily="2" charset="77"/>
              </a:rPr>
              <a:t>Jake my friend, I have some bad news…. </a:t>
            </a:r>
          </a:p>
        </p:txBody>
      </p:sp>
      <p:pic>
        <p:nvPicPr>
          <p:cNvPr id="9" name="Picture 8" descr="Cartoon child with blonde hair and black shirt&#10;&#10;Description automatically generated">
            <a:extLst>
              <a:ext uri="{FF2B5EF4-FFF2-40B4-BE49-F238E27FC236}">
                <a16:creationId xmlns:a16="http://schemas.microsoft.com/office/drawing/2014/main" id="{74F5BED2-3A33-4DA6-79F6-8BD189EEC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16" y="4443299"/>
            <a:ext cx="1985978" cy="1985978"/>
          </a:xfrm>
          <a:prstGeom prst="rect">
            <a:avLst/>
          </a:prstGeom>
        </p:spPr>
      </p:pic>
      <p:pic>
        <p:nvPicPr>
          <p:cNvPr id="20" name="Picture 19" descr="A cartoon of a child&#10;&#10;Description automatically generated">
            <a:extLst>
              <a:ext uri="{FF2B5EF4-FFF2-40B4-BE49-F238E27FC236}">
                <a16:creationId xmlns:a16="http://schemas.microsoft.com/office/drawing/2014/main" id="{514F1E9E-13B1-F4A8-5A45-74D43FC7EE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22" y="8186722"/>
            <a:ext cx="1985978" cy="1985978"/>
          </a:xfrm>
          <a:prstGeom prst="rect">
            <a:avLst/>
          </a:prstGeom>
        </p:spPr>
      </p:pic>
      <p:pic>
        <p:nvPicPr>
          <p:cNvPr id="23" name="Picture 22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7239144B-5149-62E7-6441-7B9AFD8C3C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74" y="2752255"/>
            <a:ext cx="1985978" cy="1985978"/>
          </a:xfrm>
          <a:prstGeom prst="rect">
            <a:avLst/>
          </a:prstGeom>
        </p:spPr>
      </p:pic>
      <p:pic>
        <p:nvPicPr>
          <p:cNvPr id="26" name="Picture 25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E3355B3C-D554-116D-9B00-F875607ECF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39" y="7142150"/>
            <a:ext cx="1985978" cy="19859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1B8E9-1701-004F-2D09-B87609380A00}"/>
              </a:ext>
            </a:extLst>
          </p:cNvPr>
          <p:cNvCxnSpPr>
            <a:cxnSpLocks/>
          </p:cNvCxnSpPr>
          <p:nvPr/>
        </p:nvCxnSpPr>
        <p:spPr>
          <a:xfrm>
            <a:off x="1371600" y="2171700"/>
            <a:ext cx="70104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1825102" y="2905489"/>
            <a:ext cx="14634098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(1)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whether smokers have an increased risk of heart disease. </a:t>
            </a:r>
          </a:p>
          <a:p>
            <a:r>
              <a:rPr lang="en-US" sz="2800" dirty="0">
                <a:latin typeface="Montserrat" pitchFamily="2" charset="77"/>
              </a:rPr>
              <a:t>For this, you have collected some data from both men and women on whether they smoke and have heart disease.</a:t>
            </a:r>
          </a:p>
          <a:p>
            <a:r>
              <a:rPr lang="en-US" sz="2800" dirty="0">
                <a:latin typeface="Montserrat"/>
              </a:rPr>
              <a:t>When you examine the data you see that all of your smokers are men. 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Can you answer your research question with this dataset? </a:t>
            </a:r>
          </a:p>
          <a:p>
            <a:pPr algn="ctr"/>
            <a:endParaRPr lang="en-US" sz="32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8618DA-05B2-94AF-9FAB-B33F8A22B3F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7B50330-9FC3-F54A-76A6-A5A0B6F6F854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1.1</a:t>
            </a:r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0F08E3D5-8FF9-C383-8453-2AA2A1A669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079555" y="2823270"/>
            <a:ext cx="1374422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(2)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differences in gene expression between tumor and healthy tissue. Since you have a lot of samples you ask two lab techs to each process half. 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What are potential biases and confounders in this set-up?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06BB5A-F617-B2C1-2849-FCC30C37B2B6}"/>
              </a:ext>
            </a:extLst>
          </p:cNvPr>
          <p:cNvSpPr/>
          <p:nvPr/>
        </p:nvSpPr>
        <p:spPr>
          <a:xfrm>
            <a:off x="4387164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20C27AED-B174-697B-85C7-104711B34D4F}"/>
              </a:ext>
            </a:extLst>
          </p:cNvPr>
          <p:cNvSpPr txBox="1"/>
          <p:nvPr/>
        </p:nvSpPr>
        <p:spPr>
          <a:xfrm>
            <a:off x="40462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914AFF89-31A8-68B8-BA39-50ED5BDD0D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A5FA6-3116-FBF3-A80C-9A13996B905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8092ABD-D2F1-8EA2-F7B1-9B6C94A6B839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1.2</a:t>
            </a:r>
          </a:p>
        </p:txBody>
      </p:sp>
    </p:spTree>
    <p:extLst>
      <p:ext uri="{BB962C8B-B14F-4D97-AF65-F5344CB8AC3E}">
        <p14:creationId xmlns:p14="http://schemas.microsoft.com/office/powerpoint/2010/main" val="27237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914052" y="2628900"/>
            <a:ext cx="15700658" cy="6279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File formats in data science usually need to be a table 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(csv, xlsx, tab delimited, …)</a:t>
            </a:r>
          </a:p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platforms return: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Fasta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fastq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SAM, GFF,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MzML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… huge files do not fit in DS analysis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Registries are: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In formats more easily legible by humans, but still poorly structured for DS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At the point where we do what is typically regarded as DS, the raw data has been translated into the quantities we want to measure and/or restructure.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steps we take before Data Science may be called: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data management,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set-up or wrangling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03C4A0D3-AE7D-FFCD-0DFB-CA1E665F3DFB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23BD358-93EB-B2F0-5F1E-3D386C7C7F3F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7054617E-4426-5AC7-F75A-5B9E043F4E8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1914052" y="1080000"/>
            <a:ext cx="15617634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/>
              </a:rPr>
              <a:t>BEFORE THE ANALYSIS COMES…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06FB7-4FA6-0979-BEEA-AFFF01A4873B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5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9" name="Freeform 4">
            <a:extLst>
              <a:ext uri="{FF2B5EF4-FFF2-40B4-BE49-F238E27FC236}">
                <a16:creationId xmlns:a16="http://schemas.microsoft.com/office/drawing/2014/main" id="{723BD358-93EB-B2F0-5F1E-3D386C7C7F3F}"/>
              </a:ext>
            </a:extLst>
          </p:cNvPr>
          <p:cNvSpPr/>
          <p:nvPr/>
        </p:nvSpPr>
        <p:spPr>
          <a:xfrm>
            <a:off x="-3726" y="1"/>
            <a:ext cx="2289724" cy="10287000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5429433" y="1080000"/>
            <a:ext cx="859136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DATA MANAGEMENT</a:t>
            </a:r>
          </a:p>
        </p:txBody>
      </p:sp>
      <p:sp>
        <p:nvSpPr>
          <p:cNvPr id="5" name="Freeform 110">
            <a:extLst>
              <a:ext uri="{FF2B5EF4-FFF2-40B4-BE49-F238E27FC236}">
                <a16:creationId xmlns:a16="http://schemas.microsoft.com/office/drawing/2014/main" id="{23A87C4A-C1FA-A971-B05E-08AFE3E8A1E2}"/>
              </a:ext>
            </a:extLst>
          </p:cNvPr>
          <p:cNvSpPr/>
          <p:nvPr/>
        </p:nvSpPr>
        <p:spPr>
          <a:xfrm rot="16200000">
            <a:off x="3243633" y="2204668"/>
            <a:ext cx="6847737" cy="815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4A5D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/>
          </a:p>
        </p:txBody>
      </p:sp>
      <p:sp>
        <p:nvSpPr>
          <p:cNvPr id="12" name="Freeform 110">
            <a:extLst>
              <a:ext uri="{FF2B5EF4-FFF2-40B4-BE49-F238E27FC236}">
                <a16:creationId xmlns:a16="http://schemas.microsoft.com/office/drawing/2014/main" id="{923BCE40-9D21-FDAD-D212-259451A42E12}"/>
              </a:ext>
            </a:extLst>
          </p:cNvPr>
          <p:cNvSpPr/>
          <p:nvPr/>
        </p:nvSpPr>
        <p:spPr>
          <a:xfrm rot="5400000">
            <a:off x="10311180" y="2465508"/>
            <a:ext cx="6847740" cy="815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8433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>
              <a:solidFill>
                <a:srgbClr val="8CC9B1"/>
              </a:solidFill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7D6B7BBF-9CD5-2126-5811-6A91DD2A5F54}"/>
              </a:ext>
            </a:extLst>
          </p:cNvPr>
          <p:cNvSpPr txBox="1"/>
          <p:nvPr/>
        </p:nvSpPr>
        <p:spPr>
          <a:xfrm>
            <a:off x="6096000" y="3712828"/>
            <a:ext cx="121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8783FC6-44D9-55DF-D692-E8496902FA3F}"/>
              </a:ext>
            </a:extLst>
          </p:cNvPr>
          <p:cNvSpPr txBox="1"/>
          <p:nvPr/>
        </p:nvSpPr>
        <p:spPr>
          <a:xfrm>
            <a:off x="12764421" y="8420100"/>
            <a:ext cx="201930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DON’Ts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A75C-A4C2-B2B5-C872-3AB47AB52C6D}"/>
              </a:ext>
            </a:extLst>
          </p:cNvPr>
          <p:cNvSpPr txBox="1"/>
          <p:nvPr/>
        </p:nvSpPr>
        <p:spPr>
          <a:xfrm>
            <a:off x="11465266" y="3238500"/>
            <a:ext cx="4577662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Don’t store BIG DATA in your computer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Avoid XLSX spread sheets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color coding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spaces nor special characters in naming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 not do things ‘manually’ if avoidable</a:t>
            </a:r>
            <a:r>
              <a:rPr lang="en-US" sz="2400" dirty="0">
                <a:solidFill>
                  <a:schemeClr val="bg1"/>
                </a:solidFill>
                <a:latin typeface="Now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5435B-A657-E6C5-8030-CE32B330AB5B}"/>
              </a:ext>
            </a:extLst>
          </p:cNvPr>
          <p:cNvSpPr txBox="1"/>
          <p:nvPr/>
        </p:nvSpPr>
        <p:spPr>
          <a:xfrm>
            <a:off x="4343388" y="5072432"/>
            <a:ext cx="46319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Write down steps (protocol &amp; comments)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Record date of downloads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file naming and folder structure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The raw data is untouched!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data management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4DCB65-7A3B-B742-920E-343376354F73}"/>
              </a:ext>
            </a:extLst>
          </p:cNvPr>
          <p:cNvCxnSpPr>
            <a:cxnSpLocks/>
          </p:cNvCxnSpPr>
          <p:nvPr/>
        </p:nvCxnSpPr>
        <p:spPr>
          <a:xfrm>
            <a:off x="4648200" y="2247900"/>
            <a:ext cx="1009650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4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0578677" y="2804437"/>
            <a:ext cx="4114800" cy="2822371"/>
          </a:xfrm>
          <a:custGeom>
            <a:avLst/>
            <a:gdLst/>
            <a:ahLst/>
            <a:cxnLst/>
            <a:rect l="l" t="t" r="r" b="b"/>
            <a:pathLst>
              <a:path w="4236206" h="2822372">
                <a:moveTo>
                  <a:pt x="0" y="0"/>
                </a:moveTo>
                <a:lnTo>
                  <a:pt x="4236207" y="0"/>
                </a:lnTo>
                <a:lnTo>
                  <a:pt x="4236207" y="2822372"/>
                </a:lnTo>
                <a:lnTo>
                  <a:pt x="0" y="2822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sp>
        <p:nvSpPr>
          <p:cNvPr id="7" name="Freeform 7"/>
          <p:cNvSpPr/>
          <p:nvPr/>
        </p:nvSpPr>
        <p:spPr>
          <a:xfrm>
            <a:off x="3048000" y="2809442"/>
            <a:ext cx="4114800" cy="2822372"/>
          </a:xfrm>
          <a:custGeom>
            <a:avLst/>
            <a:gdLst/>
            <a:ahLst/>
            <a:cxnLst/>
            <a:rect l="l" t="t" r="r" b="b"/>
            <a:pathLst>
              <a:path w="3501358" h="2457316">
                <a:moveTo>
                  <a:pt x="0" y="0"/>
                </a:moveTo>
                <a:lnTo>
                  <a:pt x="3501357" y="0"/>
                </a:lnTo>
                <a:lnTo>
                  <a:pt x="3501357" y="2457316"/>
                </a:lnTo>
                <a:lnTo>
                  <a:pt x="0" y="245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8" name="Freeform 8"/>
          <p:cNvSpPr/>
          <p:nvPr/>
        </p:nvSpPr>
        <p:spPr>
          <a:xfrm rot="-1575044" flipH="1">
            <a:off x="7954723" y="3335108"/>
            <a:ext cx="1911176" cy="1414270"/>
          </a:xfrm>
          <a:custGeom>
            <a:avLst/>
            <a:gdLst/>
            <a:ahLst/>
            <a:cxnLst/>
            <a:rect l="l" t="t" r="r" b="b"/>
            <a:pathLst>
              <a:path w="1911176" h="1414270">
                <a:moveTo>
                  <a:pt x="1911175" y="0"/>
                </a:moveTo>
                <a:lnTo>
                  <a:pt x="0" y="0"/>
                </a:lnTo>
                <a:lnTo>
                  <a:pt x="0" y="1414270"/>
                </a:lnTo>
                <a:lnTo>
                  <a:pt x="1911175" y="1414270"/>
                </a:lnTo>
                <a:lnTo>
                  <a:pt x="191117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9" name="Freeform 9"/>
          <p:cNvSpPr/>
          <p:nvPr/>
        </p:nvSpPr>
        <p:spPr>
          <a:xfrm>
            <a:off x="5428050" y="8465882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6"/>
                </a:lnTo>
                <a:lnTo>
                  <a:pt x="0" y="49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0" name="TextBox 10"/>
          <p:cNvSpPr txBox="1"/>
          <p:nvPr/>
        </p:nvSpPr>
        <p:spPr>
          <a:xfrm>
            <a:off x="4622705" y="1036621"/>
            <a:ext cx="944880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WHAT HAS CHANGED?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613" y="6117590"/>
            <a:ext cx="14122775" cy="169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Absolutely massive amount of data! Both in terms of number of observations as well as number of measured variables</a:t>
            </a:r>
            <a:endParaRPr lang="en-US" dirty="0">
              <a:latin typeface="Montserrat"/>
            </a:endParaRPr>
          </a:p>
          <a:p>
            <a:pPr marL="690245" lvl="1" indent="-344805">
              <a:lnSpc>
                <a:spcPts val="511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New types of data (i.e. omics, geolocation, wearables, </a:t>
            </a:r>
            <a:r>
              <a:rPr lang="en-US" sz="2800" dirty="0" err="1">
                <a:solidFill>
                  <a:srgbClr val="404040"/>
                </a:solidFill>
                <a:latin typeface="Montserrat"/>
              </a:rPr>
              <a:t>ect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71312" y="8041567"/>
            <a:ext cx="5611088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	change of tools</a:t>
            </a:r>
          </a:p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new analysis techniques </a:t>
            </a:r>
          </a:p>
        </p:txBody>
      </p:sp>
      <p:sp>
        <p:nvSpPr>
          <p:cNvPr id="13" name="Freeform 13"/>
          <p:cNvSpPr/>
          <p:nvPr/>
        </p:nvSpPr>
        <p:spPr>
          <a:xfrm>
            <a:off x="4613157" y="9319597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7"/>
                </a:lnTo>
                <a:lnTo>
                  <a:pt x="0" y="495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pic>
        <p:nvPicPr>
          <p:cNvPr id="14" name="Picture 13" descr="A blue and black logo&#10;&#10;Description automatically generated">
            <a:extLst>
              <a:ext uri="{FF2B5EF4-FFF2-40B4-BE49-F238E27FC236}">
                <a16:creationId xmlns:a16="http://schemas.microsoft.com/office/drawing/2014/main" id="{48F3DB24-073D-5547-F0CB-3181CE28A2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F7AE7130-CD66-3B55-CAE5-ED94842F2904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928B7DF0-9CEB-9D94-C556-4AE38D5DFE44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7DD73BB-368D-99C3-DB92-C1042A79AD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0F6C77-969B-E05D-402B-9AE162C7219F}"/>
              </a:ext>
            </a:extLst>
          </p:cNvPr>
          <p:cNvCxnSpPr>
            <a:cxnSpLocks/>
          </p:cNvCxnSpPr>
          <p:nvPr/>
        </p:nvCxnSpPr>
        <p:spPr>
          <a:xfrm>
            <a:off x="2082613" y="2247900"/>
            <a:ext cx="14528987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">
            <a:extLst>
              <a:ext uri="{FF2B5EF4-FFF2-40B4-BE49-F238E27FC236}">
                <a16:creationId xmlns:a16="http://schemas.microsoft.com/office/drawing/2014/main" id="{AF486A79-74E4-F264-9918-3B5F1B01D823}"/>
              </a:ext>
            </a:extLst>
          </p:cNvPr>
          <p:cNvSpPr/>
          <p:nvPr/>
        </p:nvSpPr>
        <p:spPr>
          <a:xfrm>
            <a:off x="0" y="-18952"/>
            <a:ext cx="18288000" cy="2404932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2" name="TextBox 2"/>
          <p:cNvSpPr txBox="1"/>
          <p:nvPr/>
        </p:nvSpPr>
        <p:spPr>
          <a:xfrm>
            <a:off x="2977817" y="741227"/>
            <a:ext cx="1205161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2899F-0DBF-7FB1-7DA6-4E35F9D25B22}"/>
              </a:ext>
            </a:extLst>
          </p:cNvPr>
          <p:cNvGrpSpPr/>
          <p:nvPr/>
        </p:nvGrpSpPr>
        <p:grpSpPr>
          <a:xfrm>
            <a:off x="8686800" y="3045296"/>
            <a:ext cx="8839200" cy="6505484"/>
            <a:chOff x="838200" y="3363563"/>
            <a:chExt cx="8839200" cy="650548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0110625-98F0-14DE-7DCB-A835454A1E7F}"/>
                </a:ext>
              </a:extLst>
            </p:cNvPr>
            <p:cNvSpPr/>
            <p:nvPr/>
          </p:nvSpPr>
          <p:spPr>
            <a:xfrm>
              <a:off x="838200" y="3363563"/>
              <a:ext cx="8839200" cy="65054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723CA6-6413-B054-049B-23FEB9E57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361" y="364139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0AB5073-4F75-FEC6-F9C9-C20C18AB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0829" y="3723174"/>
              <a:ext cx="1137419" cy="113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8FCE06-16B3-463E-8034-82ED75C0F9E1}"/>
                </a:ext>
              </a:extLst>
            </p:cNvPr>
            <p:cNvGrpSpPr/>
            <p:nvPr/>
          </p:nvGrpSpPr>
          <p:grpSpPr>
            <a:xfrm>
              <a:off x="2427548" y="3653186"/>
              <a:ext cx="1242500" cy="1260000"/>
              <a:chOff x="3618176" y="3475764"/>
              <a:chExt cx="1242500" cy="1260000"/>
            </a:xfrm>
          </p:grpSpPr>
          <p:sp>
            <p:nvSpPr>
              <p:cNvPr id="5" name="Oval 9">
                <a:extLst>
                  <a:ext uri="{FF2B5EF4-FFF2-40B4-BE49-F238E27FC236}">
                    <a16:creationId xmlns:a16="http://schemas.microsoft.com/office/drawing/2014/main" id="{4E2FFE94-DABA-B8EB-F90E-F0E0BBFC2B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8176" y="3475764"/>
                <a:ext cx="1242500" cy="1260000"/>
              </a:xfrm>
              <a:prstGeom prst="ellipse">
                <a:avLst/>
              </a:prstGeom>
              <a:solidFill>
                <a:srgbClr val="436C6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pPr defTabSz="914400">
                  <a:defRPr sz="1800">
                    <a:solidFill>
                      <a:srgbClr val="41404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12" name="Picture 11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DF5E45A1-AE9C-10FF-E926-366C553E7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674" y="3717902"/>
                <a:ext cx="740553" cy="755059"/>
              </a:xfrm>
              <a:prstGeom prst="rect">
                <a:avLst/>
              </a:prstGeom>
            </p:spPr>
          </p:pic>
        </p:grpSp>
        <p:pic>
          <p:nvPicPr>
            <p:cNvPr id="15" name="Graphic 14" descr="Lightning bolt outline">
              <a:extLst>
                <a:ext uri="{FF2B5EF4-FFF2-40B4-BE49-F238E27FC236}">
                  <a16:creationId xmlns:a16="http://schemas.microsoft.com/office/drawing/2014/main" id="{1828EF90-3C33-FA2C-52DB-587584E9B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895210">
              <a:off x="4080647" y="3896484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720006A0-3F8C-FBDC-13FC-ECC6F65CA921}"/>
                </a:ext>
              </a:extLst>
            </p:cNvPr>
            <p:cNvGrpSpPr/>
            <p:nvPr/>
          </p:nvGrpSpPr>
          <p:grpSpPr>
            <a:xfrm>
              <a:off x="5140450" y="5264590"/>
              <a:ext cx="4015998" cy="575816"/>
              <a:chOff x="0" y="16892"/>
              <a:chExt cx="4015996" cy="575815"/>
            </a:xfrm>
            <a:solidFill>
              <a:srgbClr val="8EB4E3"/>
            </a:solidFill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FBA2AD6B-70F9-6BDA-232E-8C34DE00304C}"/>
                  </a:ext>
                </a:extLst>
              </p:cNvPr>
              <p:cNvSpPr/>
              <p:nvPr/>
            </p:nvSpPr>
            <p:spPr>
              <a:xfrm>
                <a:off x="0" y="16892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Big Dataset">
                <a:extLst>
                  <a:ext uri="{FF2B5EF4-FFF2-40B4-BE49-F238E27FC236}">
                    <a16:creationId xmlns:a16="http://schemas.microsoft.com/office/drawing/2014/main" id="{26B3BC70-B862-8264-E87A-D12F0DE90720}"/>
                  </a:ext>
                </a:extLst>
              </p:cNvPr>
              <p:cNvSpPr txBox="1"/>
              <p:nvPr/>
            </p:nvSpPr>
            <p:spPr>
              <a:xfrm>
                <a:off x="739398" y="74217"/>
                <a:ext cx="2519921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Processing power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BFF2A9F4-3276-0FD4-FB5B-697C72EDA21A}"/>
                </a:ext>
              </a:extLst>
            </p:cNvPr>
            <p:cNvGrpSpPr/>
            <p:nvPr/>
          </p:nvGrpSpPr>
          <p:grpSpPr>
            <a:xfrm>
              <a:off x="5140450" y="615717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21" name="Rounded Rectangle">
                <a:extLst>
                  <a:ext uri="{FF2B5EF4-FFF2-40B4-BE49-F238E27FC236}">
                    <a16:creationId xmlns:a16="http://schemas.microsoft.com/office/drawing/2014/main" id="{EB13CDB8-B83D-CD80-E2BA-CD1472D90780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Data Wrangling">
                <a:extLst>
                  <a:ext uri="{FF2B5EF4-FFF2-40B4-BE49-F238E27FC236}">
                    <a16:creationId xmlns:a16="http://schemas.microsoft.com/office/drawing/2014/main" id="{FC43842F-CE83-41CC-193A-497BABDF6A4A}"/>
                  </a:ext>
                </a:extLst>
              </p:cNvPr>
              <p:cNvSpPr txBox="1"/>
              <p:nvPr/>
            </p:nvSpPr>
            <p:spPr>
              <a:xfrm>
                <a:off x="881889" y="71580"/>
                <a:ext cx="2252219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2000" b="1" dirty="0">
                    <a:latin typeface="Montserrat" panose="00000500000000000000" pitchFamily="2" charset="0"/>
                  </a:rPr>
                  <a:t>Data Wrangling</a:t>
                </a:r>
              </a:p>
            </p:txBody>
          </p:sp>
        </p:grpSp>
        <p:grpSp>
          <p:nvGrpSpPr>
            <p:cNvPr id="29" name="Group">
              <a:extLst>
                <a:ext uri="{FF2B5EF4-FFF2-40B4-BE49-F238E27FC236}">
                  <a16:creationId xmlns:a16="http://schemas.microsoft.com/office/drawing/2014/main" id="{E7B2C7FD-41E2-9DD9-2529-C0AB1C531151}"/>
                </a:ext>
              </a:extLst>
            </p:cNvPr>
            <p:cNvGrpSpPr/>
            <p:nvPr/>
          </p:nvGrpSpPr>
          <p:grpSpPr>
            <a:xfrm>
              <a:off x="5140450" y="704975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0" name="Rounded Rectangle">
                <a:extLst>
                  <a:ext uri="{FF2B5EF4-FFF2-40B4-BE49-F238E27FC236}">
                    <a16:creationId xmlns:a16="http://schemas.microsoft.com/office/drawing/2014/main" id="{9B0A6CB7-DE7D-14C2-C673-546FDD02317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Data Wrangling">
                <a:extLst>
                  <a:ext uri="{FF2B5EF4-FFF2-40B4-BE49-F238E27FC236}">
                    <a16:creationId xmlns:a16="http://schemas.microsoft.com/office/drawing/2014/main" id="{43DE5ED6-88B9-B220-6327-AAD573A75863}"/>
                  </a:ext>
                </a:extLst>
              </p:cNvPr>
              <p:cNvSpPr txBox="1"/>
              <p:nvPr/>
            </p:nvSpPr>
            <p:spPr>
              <a:xfrm>
                <a:off x="925174" y="71580"/>
                <a:ext cx="2165656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Reproducibility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2" name="Group">
              <a:extLst>
                <a:ext uri="{FF2B5EF4-FFF2-40B4-BE49-F238E27FC236}">
                  <a16:creationId xmlns:a16="http://schemas.microsoft.com/office/drawing/2014/main" id="{49AA6A84-DFAB-093E-3D75-2FA7E5B72C96}"/>
                </a:ext>
              </a:extLst>
            </p:cNvPr>
            <p:cNvGrpSpPr/>
            <p:nvPr/>
          </p:nvGrpSpPr>
          <p:grpSpPr>
            <a:xfrm>
              <a:off x="5140450" y="7942333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3" name="Rounded Rectangle">
                <a:extLst>
                  <a:ext uri="{FF2B5EF4-FFF2-40B4-BE49-F238E27FC236}">
                    <a16:creationId xmlns:a16="http://schemas.microsoft.com/office/drawing/2014/main" id="{E1647AD3-CBAA-FC02-79B8-8A8069CD64F7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Data Wrangling">
                <a:extLst>
                  <a:ext uri="{FF2B5EF4-FFF2-40B4-BE49-F238E27FC236}">
                    <a16:creationId xmlns:a16="http://schemas.microsoft.com/office/drawing/2014/main" id="{26F8CC9F-6DBC-A082-2D2C-8BE5842C5A39}"/>
                  </a:ext>
                </a:extLst>
              </p:cNvPr>
              <p:cNvSpPr txBox="1"/>
              <p:nvPr/>
            </p:nvSpPr>
            <p:spPr>
              <a:xfrm>
                <a:off x="744038" y="71580"/>
                <a:ext cx="2527935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Complex analyses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754C69-3EF1-9E92-E842-84FC76FA817D}"/>
                </a:ext>
              </a:extLst>
            </p:cNvPr>
            <p:cNvSpPr txBox="1"/>
            <p:nvPr/>
          </p:nvSpPr>
          <p:spPr>
            <a:xfrm>
              <a:off x="6563608" y="3476294"/>
              <a:ext cx="838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</a:p>
          </p:txBody>
        </p:sp>
        <p:grpSp>
          <p:nvGrpSpPr>
            <p:cNvPr id="36" name="Group">
              <a:extLst>
                <a:ext uri="{FF2B5EF4-FFF2-40B4-BE49-F238E27FC236}">
                  <a16:creationId xmlns:a16="http://schemas.microsoft.com/office/drawing/2014/main" id="{AB528A4D-5AE2-6604-3B8E-3F8740B1C815}"/>
                </a:ext>
              </a:extLst>
            </p:cNvPr>
            <p:cNvGrpSpPr/>
            <p:nvPr/>
          </p:nvGrpSpPr>
          <p:grpSpPr>
            <a:xfrm>
              <a:off x="1337374" y="5264590"/>
              <a:ext cx="3331636" cy="575816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37" name="Rounded Rectangle">
                <a:extLst>
                  <a:ext uri="{FF2B5EF4-FFF2-40B4-BE49-F238E27FC236}">
                    <a16:creationId xmlns:a16="http://schemas.microsoft.com/office/drawing/2014/main" id="{DA958D1D-FBD7-4CC4-6886-A83098742D1B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Data Wrangling">
                <a:extLst>
                  <a:ext uri="{FF2B5EF4-FFF2-40B4-BE49-F238E27FC236}">
                    <a16:creationId xmlns:a16="http://schemas.microsoft.com/office/drawing/2014/main" id="{02020A8C-2141-5EE3-E81B-BE5B16366376}"/>
                  </a:ext>
                </a:extLst>
              </p:cNvPr>
              <p:cNvSpPr txBox="1"/>
              <p:nvPr/>
            </p:nvSpPr>
            <p:spPr>
              <a:xfrm>
                <a:off x="254725" y="76803"/>
                <a:ext cx="3470956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Quick overview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" name="Group">
              <a:extLst>
                <a:ext uri="{FF2B5EF4-FFF2-40B4-BE49-F238E27FC236}">
                  <a16:creationId xmlns:a16="http://schemas.microsoft.com/office/drawing/2014/main" id="{9704717B-2CE9-909C-7CC4-D490D6BEDB7A}"/>
                </a:ext>
              </a:extLst>
            </p:cNvPr>
            <p:cNvGrpSpPr/>
            <p:nvPr/>
          </p:nvGrpSpPr>
          <p:grpSpPr>
            <a:xfrm>
              <a:off x="5140450" y="8834913"/>
              <a:ext cx="4015998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" name="Rounded Rectangle">
                <a:extLst>
                  <a:ext uri="{FF2B5EF4-FFF2-40B4-BE49-F238E27FC236}">
                    <a16:creationId xmlns:a16="http://schemas.microsoft.com/office/drawing/2014/main" id="{8ED8ECAD-29AF-7A4A-E0AD-11B4DC35582D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" name="Data Wrangling">
                <a:extLst>
                  <a:ext uri="{FF2B5EF4-FFF2-40B4-BE49-F238E27FC236}">
                    <a16:creationId xmlns:a16="http://schemas.microsoft.com/office/drawing/2014/main" id="{46A34261-B019-C675-60B0-D84AC9E93FAA}"/>
                  </a:ext>
                </a:extLst>
              </p:cNvPr>
              <p:cNvSpPr txBox="1"/>
              <p:nvPr/>
            </p:nvSpPr>
            <p:spPr>
              <a:xfrm>
                <a:off x="378554" y="75855"/>
                <a:ext cx="3332642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Programming language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EBAEB2E6-7B77-331B-4BF3-C9A472E859B9}"/>
                </a:ext>
              </a:extLst>
            </p:cNvPr>
            <p:cNvGrpSpPr/>
            <p:nvPr/>
          </p:nvGrpSpPr>
          <p:grpSpPr>
            <a:xfrm>
              <a:off x="1399471" y="7936270"/>
              <a:ext cx="3331636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5E9FD3C2-9732-10BD-81F7-DF4546BDD6C4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Data Wrangling">
                <a:extLst>
                  <a:ext uri="{FF2B5EF4-FFF2-40B4-BE49-F238E27FC236}">
                    <a16:creationId xmlns:a16="http://schemas.microsoft.com/office/drawing/2014/main" id="{AE6FC72D-F5FE-2932-6247-C079B31B22BC}"/>
                  </a:ext>
                </a:extLst>
              </p:cNvPr>
              <p:cNvSpPr txBox="1"/>
              <p:nvPr/>
            </p:nvSpPr>
            <p:spPr>
              <a:xfrm>
                <a:off x="112850" y="96138"/>
                <a:ext cx="3790294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Raw data exposed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7" name="Group">
              <a:extLst>
                <a:ext uri="{FF2B5EF4-FFF2-40B4-BE49-F238E27FC236}">
                  <a16:creationId xmlns:a16="http://schemas.microsoft.com/office/drawing/2014/main" id="{EF829B62-4F4E-F0B2-D75B-FCA832D2B7AC}"/>
                </a:ext>
              </a:extLst>
            </p:cNvPr>
            <p:cNvGrpSpPr/>
            <p:nvPr/>
          </p:nvGrpSpPr>
          <p:grpSpPr>
            <a:xfrm>
              <a:off x="1374104" y="8848386"/>
              <a:ext cx="3331636" cy="575817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8" name="Rounded Rectangle">
                <a:extLst>
                  <a:ext uri="{FF2B5EF4-FFF2-40B4-BE49-F238E27FC236}">
                    <a16:creationId xmlns:a16="http://schemas.microsoft.com/office/drawing/2014/main" id="{5F25840C-3A67-1509-2006-128E889812D8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Data Wrangling">
                <a:extLst>
                  <a:ext uri="{FF2B5EF4-FFF2-40B4-BE49-F238E27FC236}">
                    <a16:creationId xmlns:a16="http://schemas.microsoft.com/office/drawing/2014/main" id="{EB4C34AE-3149-3CF0-E8D7-2D42D11BBCD8}"/>
                  </a:ext>
                </a:extLst>
              </p:cNvPr>
              <p:cNvSpPr txBox="1"/>
              <p:nvPr/>
            </p:nvSpPr>
            <p:spPr>
              <a:xfrm>
                <a:off x="274238" y="98489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Manual analysis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oup">
              <a:extLst>
                <a:ext uri="{FF2B5EF4-FFF2-40B4-BE49-F238E27FC236}">
                  <a16:creationId xmlns:a16="http://schemas.microsoft.com/office/drawing/2014/main" id="{A503C39C-0F3F-9721-E119-C0782D5D2D88}"/>
                </a:ext>
              </a:extLst>
            </p:cNvPr>
            <p:cNvGrpSpPr/>
            <p:nvPr/>
          </p:nvGrpSpPr>
          <p:grpSpPr>
            <a:xfrm>
              <a:off x="1307848" y="6178516"/>
              <a:ext cx="3331636" cy="554472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41" name="Rounded Rectangle">
                <a:extLst>
                  <a:ext uri="{FF2B5EF4-FFF2-40B4-BE49-F238E27FC236}">
                    <a16:creationId xmlns:a16="http://schemas.microsoft.com/office/drawing/2014/main" id="{D845759B-E0CC-1FD7-1923-F8147597E8E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Data Wrangling">
                <a:extLst>
                  <a:ext uri="{FF2B5EF4-FFF2-40B4-BE49-F238E27FC236}">
                    <a16:creationId xmlns:a16="http://schemas.microsoft.com/office/drawing/2014/main" id="{2E34437D-260D-FD98-6D80-32BF6EEE06E5}"/>
                  </a:ext>
                </a:extLst>
              </p:cNvPr>
              <p:cNvSpPr txBox="1"/>
              <p:nvPr/>
            </p:nvSpPr>
            <p:spPr>
              <a:xfrm>
                <a:off x="254725" y="77282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Easy starting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44" name="Freeform 7">
            <a:extLst>
              <a:ext uri="{FF2B5EF4-FFF2-40B4-BE49-F238E27FC236}">
                <a16:creationId xmlns:a16="http://schemas.microsoft.com/office/drawing/2014/main" id="{75299577-AE5E-0C55-4318-A6C4A4955369}"/>
              </a:ext>
            </a:extLst>
          </p:cNvPr>
          <p:cNvSpPr/>
          <p:nvPr/>
        </p:nvSpPr>
        <p:spPr>
          <a:xfrm>
            <a:off x="1015422" y="6532312"/>
            <a:ext cx="3622346" cy="3077497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030" t="-9319" r="-17684" b="-10845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4B220C53-BAEC-2230-F4A6-AA37DE9B84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4962" r="6307" b="1435"/>
          <a:stretch/>
        </p:blipFill>
        <p:spPr>
          <a:xfrm>
            <a:off x="4300967" y="5255401"/>
            <a:ext cx="3428665" cy="36513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5" name="TextBox 19">
            <a:extLst>
              <a:ext uri="{FF2B5EF4-FFF2-40B4-BE49-F238E27FC236}">
                <a16:creationId xmlns:a16="http://schemas.microsoft.com/office/drawing/2014/main" id="{3790E574-F709-4486-4A9E-79626E7EBB6B}"/>
              </a:ext>
            </a:extLst>
          </p:cNvPr>
          <p:cNvSpPr txBox="1"/>
          <p:nvPr/>
        </p:nvSpPr>
        <p:spPr>
          <a:xfrm>
            <a:off x="886916" y="3010966"/>
            <a:ext cx="7321300" cy="1669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/>
              </a:rPr>
              <a:t>Part of the new tools is the use of </a:t>
            </a:r>
            <a:r>
              <a:rPr lang="en-US" sz="2600" b="1" dirty="0">
                <a:solidFill>
                  <a:srgbClr val="404040"/>
                </a:solidFill>
                <a:latin typeface="Montserrat"/>
              </a:rPr>
              <a:t>formal programming languages </a:t>
            </a:r>
            <a:r>
              <a:rPr lang="en-US" sz="2600" dirty="0">
                <a:solidFill>
                  <a:srgbClr val="404040"/>
                </a:solidFill>
                <a:latin typeface="Montserrat"/>
              </a:rPr>
              <a:t>to analyze data instead of tools like Excel. </a:t>
            </a:r>
          </a:p>
        </p:txBody>
      </p:sp>
    </p:spTree>
    <p:extLst>
      <p:ext uri="{BB962C8B-B14F-4D97-AF65-F5344CB8AC3E}">
        <p14:creationId xmlns:p14="http://schemas.microsoft.com/office/powerpoint/2010/main" val="80816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2E22F-90C2-7011-FF39-F475EA15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215"/>
            <a:ext cx="6515100" cy="651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EB82D-60EA-FBAC-8C7E-BDA1CADCE1ED}"/>
              </a:ext>
            </a:extLst>
          </p:cNvPr>
          <p:cNvSpPr txBox="1"/>
          <p:nvPr/>
        </p:nvSpPr>
        <p:spPr>
          <a:xfrm>
            <a:off x="8369774" y="4476880"/>
            <a:ext cx="80132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ontserrat" pitchFamily="2" charset="77"/>
              </a:rPr>
              <a:t>Q5: </a:t>
            </a:r>
            <a:r>
              <a:rPr lang="en-US" sz="3000" dirty="0">
                <a:latin typeface="Montserrat" pitchFamily="2" charset="77"/>
              </a:rPr>
              <a:t>Which programming languages have you had contact with?</a:t>
            </a:r>
          </a:p>
          <a:p>
            <a:endParaRPr lang="en-US" sz="3200" b="1" dirty="0"/>
          </a:p>
        </p:txBody>
      </p:sp>
      <p:pic>
        <p:nvPicPr>
          <p:cNvPr id="3" name="Graphic 2" descr="Sailboat with solid fill">
            <a:extLst>
              <a:ext uri="{FF2B5EF4-FFF2-40B4-BE49-F238E27FC236}">
                <a16:creationId xmlns:a16="http://schemas.microsoft.com/office/drawing/2014/main" id="{4FF62C9E-37C7-CFD7-D4EA-A39D6A7F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64730">
            <a:off x="332257" y="6009157"/>
            <a:ext cx="43434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6B9A8F-BC79-E2D3-0C4C-13C49C4EE3D8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9D889F-DAEA-C4B2-D552-F499188CA5E8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AA86BAEC-603C-4605-1F95-A30844BA4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5" name="Graphic 44" descr="Wave with solid fill">
                <a:extLst>
                  <a:ext uri="{FF2B5EF4-FFF2-40B4-BE49-F238E27FC236}">
                    <a16:creationId xmlns:a16="http://schemas.microsoft.com/office/drawing/2014/main" id="{024DEC06-B8F7-2AA7-E0FA-B241C921E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97DB5D0E-38A4-F59E-C6ED-C4A346F9D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51616-3CCE-3BAA-9BB2-3F2E1E5A5E37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1" name="Graphic 40" descr="Wave with solid fill">
                <a:extLst>
                  <a:ext uri="{FF2B5EF4-FFF2-40B4-BE49-F238E27FC236}">
                    <a16:creationId xmlns:a16="http://schemas.microsoft.com/office/drawing/2014/main" id="{97F6EE73-E455-9357-C778-83613C5F1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46DA45A0-51BA-BD95-1D55-852E217CB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8A17E531-AD02-1C8B-00BF-DAF7CD0C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E9B19A-38CD-47BB-52F5-1524F7408174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8" name="Graphic 37" descr="Wave with solid fill">
                <a:extLst>
                  <a:ext uri="{FF2B5EF4-FFF2-40B4-BE49-F238E27FC236}">
                    <a16:creationId xmlns:a16="http://schemas.microsoft.com/office/drawing/2014/main" id="{863E4083-E811-7596-153E-3343BE3A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9" name="Graphic 38" descr="Wave with solid fill">
                <a:extLst>
                  <a:ext uri="{FF2B5EF4-FFF2-40B4-BE49-F238E27FC236}">
                    <a16:creationId xmlns:a16="http://schemas.microsoft.com/office/drawing/2014/main" id="{5D1E84F1-2E14-1350-00D1-096C5AEDA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0" name="Graphic 39" descr="Wave with solid fill">
                <a:extLst>
                  <a:ext uri="{FF2B5EF4-FFF2-40B4-BE49-F238E27FC236}">
                    <a16:creationId xmlns:a16="http://schemas.microsoft.com/office/drawing/2014/main" id="{7DCCE704-068A-D9D1-AD94-EC63142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FE02B2-6FA8-6B56-A275-3ED5A4CBECF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5" name="Graphic 34" descr="Wave with solid fill">
                <a:extLst>
                  <a:ext uri="{FF2B5EF4-FFF2-40B4-BE49-F238E27FC236}">
                    <a16:creationId xmlns:a16="http://schemas.microsoft.com/office/drawing/2014/main" id="{D655A7EE-ADA8-3E02-CD85-CE385B81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6" name="Graphic 35" descr="Wave with solid fill">
                <a:extLst>
                  <a:ext uri="{FF2B5EF4-FFF2-40B4-BE49-F238E27FC236}">
                    <a16:creationId xmlns:a16="http://schemas.microsoft.com/office/drawing/2014/main" id="{A4961771-C2B1-1B2A-4585-3DF7DDE7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7" name="Graphic 36" descr="Wave with solid fill">
                <a:extLst>
                  <a:ext uri="{FF2B5EF4-FFF2-40B4-BE49-F238E27FC236}">
                    <a16:creationId xmlns:a16="http://schemas.microsoft.com/office/drawing/2014/main" id="{9AE188E9-76E7-91BA-0E18-14BFCD02E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DF77AC-FEB3-FC52-134C-26E611029266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32" name="Graphic 31" descr="Wave with solid fill">
                <a:extLst>
                  <a:ext uri="{FF2B5EF4-FFF2-40B4-BE49-F238E27FC236}">
                    <a16:creationId xmlns:a16="http://schemas.microsoft.com/office/drawing/2014/main" id="{E968E9A1-9FCC-051B-F913-216DC185B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3" name="Graphic 32" descr="Wave with solid fill">
                <a:extLst>
                  <a:ext uri="{FF2B5EF4-FFF2-40B4-BE49-F238E27FC236}">
                    <a16:creationId xmlns:a16="http://schemas.microsoft.com/office/drawing/2014/main" id="{AC56BD79-87EF-AE7C-335F-9596C0BB3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5D6BF97-7C11-2BB4-DC89-BC8B5DDD1D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78732" y="2612305"/>
            <a:ext cx="6621082" cy="5745231"/>
            <a:chOff x="0" y="0"/>
            <a:chExt cx="1499631" cy="1412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A2C2EA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8600" y="2612304"/>
            <a:ext cx="7321334" cy="5740361"/>
            <a:chOff x="0" y="0"/>
            <a:chExt cx="1499631" cy="1412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404040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75498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3072857"/>
            <a:ext cx="5297842" cy="462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404040"/>
                </a:solidFill>
                <a:latin typeface="Montserrat" pitchFamily="2" charset="77"/>
              </a:rPr>
              <a:t>Hypothesis-driven: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'traditional' way of research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formulate hypothesis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design experiment to challenge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hypothesis supported or rejected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7218" y="3027886"/>
            <a:ext cx="5245310" cy="465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F4F4F4"/>
                </a:solidFill>
                <a:latin typeface="Montserrat" pitchFamily="2" charset="77"/>
              </a:rPr>
              <a:t>Data-driven: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Discover properties of data set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Identify patterns and relationships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Mostly possible with BIG datasets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data-driven ≠ fishing!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15F3C85-D467-5FDB-9EA3-DD1577D2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62538A7-8A97-900C-4765-0D893FEE6113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F02E456-C008-4E67-C8B5-F5F5CBA88BA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3E7F3DD3-5B1E-BECE-8B42-B1AEF0F1EC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850D84-5806-FDD1-2762-8CC54C44B649}"/>
              </a:ext>
            </a:extLst>
          </p:cNvPr>
          <p:cNvGrpSpPr/>
          <p:nvPr/>
        </p:nvGrpSpPr>
        <p:grpSpPr>
          <a:xfrm>
            <a:off x="1097284" y="8653922"/>
            <a:ext cx="17122631" cy="477006"/>
            <a:chOff x="1165369" y="9022647"/>
            <a:chExt cx="17122631" cy="4770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E2A601-B02B-46A8-1EE1-9B04306F0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673" y="9022647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C81271-872D-FBFD-8BB4-A482FDD3E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462" y="9042453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C3F330-91F8-8064-0D65-D80E62673513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1165369" y="9246781"/>
              <a:ext cx="3895304" cy="4466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41F63-4B36-41B4-8629-C5D6D5C252D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508767" y="9254098"/>
              <a:ext cx="7825695" cy="16955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0D9849-E8DD-BC4B-EC0C-1A2CC33DF73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13791662" y="9271053"/>
              <a:ext cx="4496338" cy="34817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hape">
            <a:extLst>
              <a:ext uri="{FF2B5EF4-FFF2-40B4-BE49-F238E27FC236}">
                <a16:creationId xmlns:a16="http://schemas.microsoft.com/office/drawing/2014/main" id="{8B917191-734E-BC83-9D48-D38379C6DF43}"/>
              </a:ext>
            </a:extLst>
          </p:cNvPr>
          <p:cNvSpPr/>
          <p:nvPr/>
        </p:nvSpPr>
        <p:spPr>
          <a:xfrm>
            <a:off x="7315201" y="7200900"/>
            <a:ext cx="1250324" cy="115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0" y="19218"/>
                </a:moveTo>
                <a:cubicBezTo>
                  <a:pt x="21440" y="19218"/>
                  <a:pt x="21120" y="17947"/>
                  <a:pt x="20480" y="16676"/>
                </a:cubicBezTo>
                <a:cubicBezTo>
                  <a:pt x="19360" y="14612"/>
                  <a:pt x="18400" y="13341"/>
                  <a:pt x="17280" y="12865"/>
                </a:cubicBezTo>
                <a:cubicBezTo>
                  <a:pt x="17280" y="12865"/>
                  <a:pt x="15360" y="11912"/>
                  <a:pt x="15360" y="11912"/>
                </a:cubicBezTo>
                <a:cubicBezTo>
                  <a:pt x="14400" y="11118"/>
                  <a:pt x="14400" y="11118"/>
                  <a:pt x="14400" y="11118"/>
                </a:cubicBezTo>
                <a:cubicBezTo>
                  <a:pt x="13120" y="12547"/>
                  <a:pt x="13120" y="12547"/>
                  <a:pt x="13120" y="12547"/>
                </a:cubicBezTo>
                <a:cubicBezTo>
                  <a:pt x="13920" y="18582"/>
                  <a:pt x="13920" y="18582"/>
                  <a:pt x="13920" y="18582"/>
                </a:cubicBezTo>
                <a:cubicBezTo>
                  <a:pt x="13920" y="18582"/>
                  <a:pt x="13920" y="18582"/>
                  <a:pt x="13920" y="18741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000" y="18741"/>
                  <a:pt x="12000" y="18741"/>
                  <a:pt x="12000" y="18741"/>
                </a:cubicBezTo>
                <a:cubicBezTo>
                  <a:pt x="12000" y="18582"/>
                  <a:pt x="12000" y="18582"/>
                  <a:pt x="12000" y="18582"/>
                </a:cubicBezTo>
                <a:cubicBezTo>
                  <a:pt x="12800" y="12547"/>
                  <a:pt x="12800" y="12547"/>
                  <a:pt x="12800" y="12547"/>
                </a:cubicBezTo>
                <a:cubicBezTo>
                  <a:pt x="11520" y="11118"/>
                  <a:pt x="11520" y="11118"/>
                  <a:pt x="11520" y="11118"/>
                </a:cubicBezTo>
                <a:cubicBezTo>
                  <a:pt x="10560" y="11912"/>
                  <a:pt x="10560" y="11912"/>
                  <a:pt x="10560" y="11912"/>
                </a:cubicBezTo>
                <a:cubicBezTo>
                  <a:pt x="10560" y="11912"/>
                  <a:pt x="6720" y="13659"/>
                  <a:pt x="5440" y="13976"/>
                </a:cubicBezTo>
                <a:cubicBezTo>
                  <a:pt x="5600" y="13182"/>
                  <a:pt x="5920" y="12229"/>
                  <a:pt x="6240" y="11118"/>
                </a:cubicBezTo>
                <a:cubicBezTo>
                  <a:pt x="6560" y="10324"/>
                  <a:pt x="6080" y="9529"/>
                  <a:pt x="5280" y="9212"/>
                </a:cubicBezTo>
                <a:cubicBezTo>
                  <a:pt x="4480" y="8894"/>
                  <a:pt x="3520" y="9371"/>
                  <a:pt x="3360" y="10165"/>
                </a:cubicBezTo>
                <a:cubicBezTo>
                  <a:pt x="3360" y="10165"/>
                  <a:pt x="2880" y="11435"/>
                  <a:pt x="2560" y="12706"/>
                </a:cubicBezTo>
                <a:cubicBezTo>
                  <a:pt x="1920" y="14929"/>
                  <a:pt x="1920" y="16041"/>
                  <a:pt x="2400" y="16676"/>
                </a:cubicBezTo>
                <a:cubicBezTo>
                  <a:pt x="2720" y="17153"/>
                  <a:pt x="3200" y="17471"/>
                  <a:pt x="3840" y="17471"/>
                </a:cubicBezTo>
                <a:cubicBezTo>
                  <a:pt x="3840" y="17471"/>
                  <a:pt x="3840" y="17471"/>
                  <a:pt x="3840" y="17471"/>
                </a:cubicBezTo>
                <a:cubicBezTo>
                  <a:pt x="4640" y="17471"/>
                  <a:pt x="6400" y="16994"/>
                  <a:pt x="8160" y="16359"/>
                </a:cubicBezTo>
                <a:cubicBezTo>
                  <a:pt x="8160" y="21600"/>
                  <a:pt x="8160" y="21600"/>
                  <a:pt x="8160" y="21600"/>
                </a:cubicBezTo>
                <a:cubicBezTo>
                  <a:pt x="17760" y="21600"/>
                  <a:pt x="17760" y="21600"/>
                  <a:pt x="17760" y="21600"/>
                </a:cubicBezTo>
                <a:cubicBezTo>
                  <a:pt x="17760" y="18265"/>
                  <a:pt x="17760" y="18265"/>
                  <a:pt x="17760" y="18265"/>
                </a:cubicBezTo>
                <a:cubicBezTo>
                  <a:pt x="18080" y="18900"/>
                  <a:pt x="18400" y="19535"/>
                  <a:pt x="18560" y="19853"/>
                </a:cubicBezTo>
                <a:cubicBezTo>
                  <a:pt x="18400" y="20171"/>
                  <a:pt x="18240" y="20806"/>
                  <a:pt x="17920" y="21600"/>
                </a:cubicBezTo>
                <a:cubicBezTo>
                  <a:pt x="21280" y="21600"/>
                  <a:pt x="21280" y="21600"/>
                  <a:pt x="21280" y="21600"/>
                </a:cubicBezTo>
                <a:cubicBezTo>
                  <a:pt x="21600" y="20647"/>
                  <a:pt x="21600" y="20012"/>
                  <a:pt x="21600" y="19853"/>
                </a:cubicBezTo>
                <a:cubicBezTo>
                  <a:pt x="21600" y="19694"/>
                  <a:pt x="21600" y="19535"/>
                  <a:pt x="21440" y="19218"/>
                </a:cubicBezTo>
                <a:close/>
                <a:moveTo>
                  <a:pt x="12960" y="11118"/>
                </a:moveTo>
                <a:cubicBezTo>
                  <a:pt x="15200" y="11118"/>
                  <a:pt x="16800" y="9053"/>
                  <a:pt x="16960" y="5559"/>
                </a:cubicBezTo>
                <a:cubicBezTo>
                  <a:pt x="16960" y="3176"/>
                  <a:pt x="15840" y="1747"/>
                  <a:pt x="12960" y="1747"/>
                </a:cubicBezTo>
                <a:cubicBezTo>
                  <a:pt x="10080" y="1747"/>
                  <a:pt x="8960" y="3176"/>
                  <a:pt x="8960" y="5559"/>
                </a:cubicBezTo>
                <a:cubicBezTo>
                  <a:pt x="9120" y="9053"/>
                  <a:pt x="10720" y="11118"/>
                  <a:pt x="12960" y="11118"/>
                </a:cubicBezTo>
                <a:close/>
                <a:moveTo>
                  <a:pt x="2880" y="5400"/>
                </a:moveTo>
                <a:cubicBezTo>
                  <a:pt x="3040" y="5718"/>
                  <a:pt x="3200" y="6035"/>
                  <a:pt x="3360" y="6512"/>
                </a:cubicBezTo>
                <a:cubicBezTo>
                  <a:pt x="3360" y="7306"/>
                  <a:pt x="3360" y="7306"/>
                  <a:pt x="3360" y="7306"/>
                </a:cubicBezTo>
                <a:cubicBezTo>
                  <a:pt x="3360" y="7465"/>
                  <a:pt x="3360" y="7624"/>
                  <a:pt x="3520" y="7624"/>
                </a:cubicBezTo>
                <a:cubicBezTo>
                  <a:pt x="3680" y="7624"/>
                  <a:pt x="3680" y="7624"/>
                  <a:pt x="3680" y="7624"/>
                </a:cubicBezTo>
                <a:cubicBezTo>
                  <a:pt x="3680" y="7782"/>
                  <a:pt x="4000" y="7941"/>
                  <a:pt x="4160" y="7941"/>
                </a:cubicBezTo>
                <a:cubicBezTo>
                  <a:pt x="4480" y="7941"/>
                  <a:pt x="4640" y="7782"/>
                  <a:pt x="4640" y="7624"/>
                </a:cubicBezTo>
                <a:cubicBezTo>
                  <a:pt x="4800" y="7624"/>
                  <a:pt x="4800" y="7624"/>
                  <a:pt x="4800" y="7624"/>
                </a:cubicBezTo>
                <a:cubicBezTo>
                  <a:pt x="4960" y="7624"/>
                  <a:pt x="5120" y="7465"/>
                  <a:pt x="5120" y="7306"/>
                </a:cubicBezTo>
                <a:cubicBezTo>
                  <a:pt x="5120" y="6512"/>
                  <a:pt x="5120" y="6512"/>
                  <a:pt x="5120" y="6512"/>
                </a:cubicBezTo>
                <a:cubicBezTo>
                  <a:pt x="5120" y="6035"/>
                  <a:pt x="5280" y="5718"/>
                  <a:pt x="5600" y="5400"/>
                </a:cubicBezTo>
                <a:cubicBezTo>
                  <a:pt x="5760" y="4924"/>
                  <a:pt x="6080" y="4606"/>
                  <a:pt x="6080" y="3971"/>
                </a:cubicBezTo>
                <a:cubicBezTo>
                  <a:pt x="6080" y="2859"/>
                  <a:pt x="5280" y="2065"/>
                  <a:pt x="4160" y="2065"/>
                </a:cubicBezTo>
                <a:cubicBezTo>
                  <a:pt x="3200" y="2065"/>
                  <a:pt x="2240" y="2859"/>
                  <a:pt x="2240" y="3971"/>
                </a:cubicBezTo>
                <a:cubicBezTo>
                  <a:pt x="2240" y="4606"/>
                  <a:pt x="2560" y="4924"/>
                  <a:pt x="2880" y="5400"/>
                </a:cubicBezTo>
                <a:close/>
                <a:moveTo>
                  <a:pt x="3840" y="4288"/>
                </a:moveTo>
                <a:cubicBezTo>
                  <a:pt x="384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160" y="4129"/>
                </a:cubicBezTo>
                <a:cubicBezTo>
                  <a:pt x="4160" y="4129"/>
                  <a:pt x="4160" y="4129"/>
                  <a:pt x="416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480" y="4129"/>
                  <a:pt x="4480" y="4129"/>
                  <a:pt x="4480" y="4129"/>
                </a:cubicBezTo>
                <a:cubicBezTo>
                  <a:pt x="4480" y="4129"/>
                  <a:pt x="4480" y="4129"/>
                  <a:pt x="4480" y="4288"/>
                </a:cubicBezTo>
                <a:cubicBezTo>
                  <a:pt x="4160" y="5876"/>
                  <a:pt x="4160" y="5876"/>
                  <a:pt x="4160" y="5876"/>
                </a:cubicBezTo>
                <a:lnTo>
                  <a:pt x="3840" y="4288"/>
                </a:lnTo>
                <a:close/>
                <a:moveTo>
                  <a:pt x="4160" y="2541"/>
                </a:moveTo>
                <a:cubicBezTo>
                  <a:pt x="4960" y="2541"/>
                  <a:pt x="5600" y="3176"/>
                  <a:pt x="5600" y="3971"/>
                </a:cubicBezTo>
                <a:cubicBezTo>
                  <a:pt x="5600" y="4447"/>
                  <a:pt x="5440" y="4765"/>
                  <a:pt x="5120" y="5082"/>
                </a:cubicBezTo>
                <a:cubicBezTo>
                  <a:pt x="4960" y="5400"/>
                  <a:pt x="4800" y="5718"/>
                  <a:pt x="4640" y="6194"/>
                </a:cubicBezTo>
                <a:cubicBezTo>
                  <a:pt x="4480" y="6194"/>
                  <a:pt x="4480" y="6194"/>
                  <a:pt x="4480" y="6194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129"/>
                  <a:pt x="4800" y="3971"/>
                  <a:pt x="4640" y="3971"/>
                </a:cubicBezTo>
                <a:cubicBezTo>
                  <a:pt x="4640" y="3812"/>
                  <a:pt x="4480" y="3812"/>
                  <a:pt x="4320" y="3812"/>
                </a:cubicBezTo>
                <a:cubicBezTo>
                  <a:pt x="4320" y="3812"/>
                  <a:pt x="4320" y="3812"/>
                  <a:pt x="4160" y="3812"/>
                </a:cubicBezTo>
                <a:cubicBezTo>
                  <a:pt x="4160" y="3812"/>
                  <a:pt x="4160" y="3812"/>
                  <a:pt x="4000" y="3812"/>
                </a:cubicBezTo>
                <a:cubicBezTo>
                  <a:pt x="3840" y="3812"/>
                  <a:pt x="3840" y="3812"/>
                  <a:pt x="3680" y="3971"/>
                </a:cubicBezTo>
                <a:cubicBezTo>
                  <a:pt x="3680" y="3971"/>
                  <a:pt x="3680" y="4129"/>
                  <a:pt x="3680" y="4288"/>
                </a:cubicBezTo>
                <a:cubicBezTo>
                  <a:pt x="3680" y="4288"/>
                  <a:pt x="3680" y="4288"/>
                  <a:pt x="3680" y="4288"/>
                </a:cubicBezTo>
                <a:cubicBezTo>
                  <a:pt x="4000" y="6194"/>
                  <a:pt x="4000" y="6194"/>
                  <a:pt x="4000" y="6194"/>
                </a:cubicBezTo>
                <a:cubicBezTo>
                  <a:pt x="3680" y="6194"/>
                  <a:pt x="3680" y="6194"/>
                  <a:pt x="3680" y="6194"/>
                </a:cubicBezTo>
                <a:cubicBezTo>
                  <a:pt x="3680" y="5718"/>
                  <a:pt x="3360" y="5400"/>
                  <a:pt x="3200" y="5082"/>
                </a:cubicBezTo>
                <a:cubicBezTo>
                  <a:pt x="3040" y="4765"/>
                  <a:pt x="2720" y="4447"/>
                  <a:pt x="2720" y="3971"/>
                </a:cubicBezTo>
                <a:cubicBezTo>
                  <a:pt x="2720" y="3176"/>
                  <a:pt x="3360" y="2541"/>
                  <a:pt x="4160" y="2541"/>
                </a:cubicBezTo>
                <a:close/>
                <a:moveTo>
                  <a:pt x="4160" y="1747"/>
                </a:moveTo>
                <a:cubicBezTo>
                  <a:pt x="4320" y="1747"/>
                  <a:pt x="4480" y="1588"/>
                  <a:pt x="4480" y="1429"/>
                </a:cubicBezTo>
                <a:cubicBezTo>
                  <a:pt x="4480" y="159"/>
                  <a:pt x="4480" y="159"/>
                  <a:pt x="4480" y="159"/>
                </a:cubicBezTo>
                <a:cubicBezTo>
                  <a:pt x="4480" y="159"/>
                  <a:pt x="4320" y="0"/>
                  <a:pt x="4160" y="0"/>
                </a:cubicBezTo>
                <a:cubicBezTo>
                  <a:pt x="4000" y="0"/>
                  <a:pt x="4000" y="159"/>
                  <a:pt x="4000" y="159"/>
                </a:cubicBezTo>
                <a:cubicBezTo>
                  <a:pt x="4000" y="1429"/>
                  <a:pt x="4000" y="1429"/>
                  <a:pt x="4000" y="1429"/>
                </a:cubicBezTo>
                <a:cubicBezTo>
                  <a:pt x="4000" y="1588"/>
                  <a:pt x="4000" y="1588"/>
                  <a:pt x="4000" y="1588"/>
                </a:cubicBezTo>
                <a:cubicBezTo>
                  <a:pt x="4160" y="1747"/>
                  <a:pt x="4160" y="1747"/>
                  <a:pt x="4160" y="1747"/>
                </a:cubicBezTo>
                <a:close/>
                <a:moveTo>
                  <a:pt x="5920" y="2382"/>
                </a:moveTo>
                <a:cubicBezTo>
                  <a:pt x="6080" y="2382"/>
                  <a:pt x="6080" y="2224"/>
                  <a:pt x="6080" y="2224"/>
                </a:cubicBezTo>
                <a:cubicBezTo>
                  <a:pt x="6880" y="1271"/>
                  <a:pt x="6880" y="1271"/>
                  <a:pt x="6880" y="1271"/>
                </a:cubicBezTo>
                <a:cubicBezTo>
                  <a:pt x="7040" y="1271"/>
                  <a:pt x="7040" y="1112"/>
                  <a:pt x="6880" y="953"/>
                </a:cubicBezTo>
                <a:cubicBezTo>
                  <a:pt x="6720" y="953"/>
                  <a:pt x="6720" y="953"/>
                  <a:pt x="6560" y="953"/>
                </a:cubicBezTo>
                <a:cubicBezTo>
                  <a:pt x="5760" y="1906"/>
                  <a:pt x="5760" y="1906"/>
                  <a:pt x="5760" y="1906"/>
                </a:cubicBezTo>
                <a:cubicBezTo>
                  <a:pt x="5760" y="2065"/>
                  <a:pt x="5760" y="2224"/>
                  <a:pt x="5760" y="2224"/>
                </a:cubicBezTo>
                <a:cubicBezTo>
                  <a:pt x="5760" y="2382"/>
                  <a:pt x="5920" y="2382"/>
                  <a:pt x="5920" y="2382"/>
                </a:cubicBezTo>
                <a:close/>
                <a:moveTo>
                  <a:pt x="6720" y="3812"/>
                </a:moveTo>
                <a:cubicBezTo>
                  <a:pt x="6720" y="3812"/>
                  <a:pt x="6720" y="3971"/>
                  <a:pt x="6880" y="3971"/>
                </a:cubicBezTo>
                <a:cubicBezTo>
                  <a:pt x="6880" y="3971"/>
                  <a:pt x="6880" y="3971"/>
                  <a:pt x="6880" y="3971"/>
                </a:cubicBezTo>
                <a:cubicBezTo>
                  <a:pt x="8160" y="3653"/>
                  <a:pt x="8160" y="3653"/>
                  <a:pt x="8160" y="3653"/>
                </a:cubicBezTo>
                <a:cubicBezTo>
                  <a:pt x="8320" y="3653"/>
                  <a:pt x="8320" y="3494"/>
                  <a:pt x="8320" y="3494"/>
                </a:cubicBezTo>
                <a:cubicBezTo>
                  <a:pt x="8320" y="3335"/>
                  <a:pt x="8160" y="3176"/>
                  <a:pt x="8000" y="3335"/>
                </a:cubicBezTo>
                <a:cubicBezTo>
                  <a:pt x="6880" y="3494"/>
                  <a:pt x="6880" y="3494"/>
                  <a:pt x="6880" y="3494"/>
                </a:cubicBezTo>
                <a:cubicBezTo>
                  <a:pt x="6720" y="3494"/>
                  <a:pt x="6560" y="3653"/>
                  <a:pt x="6720" y="3812"/>
                </a:cubicBezTo>
                <a:close/>
                <a:moveTo>
                  <a:pt x="6720" y="5241"/>
                </a:moveTo>
                <a:cubicBezTo>
                  <a:pt x="6560" y="5241"/>
                  <a:pt x="6400" y="5241"/>
                  <a:pt x="6400" y="5400"/>
                </a:cubicBezTo>
                <a:cubicBezTo>
                  <a:pt x="6240" y="5559"/>
                  <a:pt x="6400" y="5559"/>
                  <a:pt x="6400" y="5718"/>
                </a:cubicBezTo>
                <a:cubicBezTo>
                  <a:pt x="7520" y="6353"/>
                  <a:pt x="7520" y="6353"/>
                  <a:pt x="7520" y="6353"/>
                </a:cubicBezTo>
                <a:cubicBezTo>
                  <a:pt x="7520" y="6353"/>
                  <a:pt x="7520" y="6353"/>
                  <a:pt x="7680" y="6353"/>
                </a:cubicBezTo>
                <a:cubicBezTo>
                  <a:pt x="7680" y="6353"/>
                  <a:pt x="7840" y="6353"/>
                  <a:pt x="7840" y="6194"/>
                </a:cubicBezTo>
                <a:cubicBezTo>
                  <a:pt x="7840" y="6194"/>
                  <a:pt x="7840" y="6035"/>
                  <a:pt x="7680" y="5876"/>
                </a:cubicBezTo>
                <a:lnTo>
                  <a:pt x="6720" y="5241"/>
                </a:lnTo>
                <a:close/>
                <a:moveTo>
                  <a:pt x="2080" y="5400"/>
                </a:moveTo>
                <a:cubicBezTo>
                  <a:pt x="1920" y="5241"/>
                  <a:pt x="1920" y="5241"/>
                  <a:pt x="1760" y="5241"/>
                </a:cubicBezTo>
                <a:cubicBezTo>
                  <a:pt x="640" y="5876"/>
                  <a:pt x="640" y="5876"/>
                  <a:pt x="640" y="5876"/>
                </a:cubicBezTo>
                <a:cubicBezTo>
                  <a:pt x="480" y="6035"/>
                  <a:pt x="480" y="6194"/>
                  <a:pt x="640" y="6194"/>
                </a:cubicBezTo>
                <a:cubicBezTo>
                  <a:pt x="640" y="6353"/>
                  <a:pt x="640" y="6353"/>
                  <a:pt x="800" y="6353"/>
                </a:cubicBezTo>
                <a:cubicBezTo>
                  <a:pt x="800" y="6353"/>
                  <a:pt x="800" y="6353"/>
                  <a:pt x="800" y="6353"/>
                </a:cubicBezTo>
                <a:cubicBezTo>
                  <a:pt x="1920" y="5718"/>
                  <a:pt x="1920" y="5718"/>
                  <a:pt x="1920" y="5718"/>
                </a:cubicBezTo>
                <a:cubicBezTo>
                  <a:pt x="2080" y="5559"/>
                  <a:pt x="2080" y="5559"/>
                  <a:pt x="2080" y="5400"/>
                </a:cubicBezTo>
                <a:close/>
                <a:moveTo>
                  <a:pt x="1600" y="3971"/>
                </a:moveTo>
                <a:cubicBezTo>
                  <a:pt x="1600" y="3971"/>
                  <a:pt x="1760" y="3812"/>
                  <a:pt x="1760" y="3812"/>
                </a:cubicBezTo>
                <a:cubicBezTo>
                  <a:pt x="1760" y="3653"/>
                  <a:pt x="1760" y="3494"/>
                  <a:pt x="1600" y="3494"/>
                </a:cubicBezTo>
                <a:cubicBezTo>
                  <a:pt x="320" y="3335"/>
                  <a:pt x="320" y="3335"/>
                  <a:pt x="320" y="3335"/>
                </a:cubicBezTo>
                <a:cubicBezTo>
                  <a:pt x="160" y="3176"/>
                  <a:pt x="160" y="3335"/>
                  <a:pt x="0" y="3494"/>
                </a:cubicBezTo>
                <a:cubicBezTo>
                  <a:pt x="0" y="3494"/>
                  <a:pt x="160" y="3653"/>
                  <a:pt x="320" y="3653"/>
                </a:cubicBezTo>
                <a:cubicBezTo>
                  <a:pt x="1440" y="3971"/>
                  <a:pt x="1440" y="3971"/>
                  <a:pt x="1440" y="3971"/>
                </a:cubicBezTo>
                <a:cubicBezTo>
                  <a:pt x="1440" y="3971"/>
                  <a:pt x="1440" y="3971"/>
                  <a:pt x="1600" y="3971"/>
                </a:cubicBezTo>
                <a:close/>
                <a:moveTo>
                  <a:pt x="2240" y="2224"/>
                </a:moveTo>
                <a:cubicBezTo>
                  <a:pt x="2400" y="2224"/>
                  <a:pt x="2400" y="2382"/>
                  <a:pt x="2400" y="2382"/>
                </a:cubicBezTo>
                <a:cubicBezTo>
                  <a:pt x="2560" y="2382"/>
                  <a:pt x="2560" y="2382"/>
                  <a:pt x="2560" y="2224"/>
                </a:cubicBezTo>
                <a:cubicBezTo>
                  <a:pt x="2720" y="2224"/>
                  <a:pt x="2720" y="2065"/>
                  <a:pt x="2560" y="1906"/>
                </a:cubicBezTo>
                <a:cubicBezTo>
                  <a:pt x="1760" y="953"/>
                  <a:pt x="1760" y="953"/>
                  <a:pt x="1760" y="953"/>
                </a:cubicBezTo>
                <a:cubicBezTo>
                  <a:pt x="1760" y="953"/>
                  <a:pt x="1600" y="953"/>
                  <a:pt x="1440" y="953"/>
                </a:cubicBezTo>
                <a:cubicBezTo>
                  <a:pt x="1440" y="953"/>
                  <a:pt x="1440" y="1112"/>
                  <a:pt x="1440" y="1112"/>
                </a:cubicBezTo>
                <a:cubicBezTo>
                  <a:pt x="1440" y="1112"/>
                  <a:pt x="1440" y="1271"/>
                  <a:pt x="1440" y="1271"/>
                </a:cubicBezTo>
                <a:lnTo>
                  <a:pt x="2240" y="2224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3BD2F4-FA25-DB0D-D17B-914BB511CEA1}"/>
              </a:ext>
            </a:extLst>
          </p:cNvPr>
          <p:cNvGrpSpPr/>
          <p:nvPr/>
        </p:nvGrpSpPr>
        <p:grpSpPr>
          <a:xfrm>
            <a:off x="15081140" y="6715088"/>
            <a:ext cx="1781212" cy="1781212"/>
            <a:chOff x="15236084" y="2136884"/>
            <a:chExt cx="1781212" cy="178121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BEE6230-B00A-BEDC-4F29-E0D975F43DB6}"/>
                </a:ext>
              </a:extLst>
            </p:cNvPr>
            <p:cNvSpPr/>
            <p:nvPr/>
          </p:nvSpPr>
          <p:spPr>
            <a:xfrm>
              <a:off x="15709535" y="2766301"/>
              <a:ext cx="381000" cy="39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5B862A5-1092-123A-4F78-72FB5978DF67}"/>
                </a:ext>
              </a:extLst>
            </p:cNvPr>
            <p:cNvSpPr/>
            <p:nvPr/>
          </p:nvSpPr>
          <p:spPr>
            <a:xfrm rot="20848570">
              <a:off x="16123519" y="2766301"/>
              <a:ext cx="488081" cy="38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3024"/>
                  </a:moveTo>
                  <a:cubicBezTo>
                    <a:pt x="19096" y="3024"/>
                    <a:pt x="18470" y="3888"/>
                    <a:pt x="18157" y="4752"/>
                  </a:cubicBezTo>
                  <a:cubicBezTo>
                    <a:pt x="10800" y="1512"/>
                    <a:pt x="10800" y="1512"/>
                    <a:pt x="10800" y="1512"/>
                  </a:cubicBezTo>
                  <a:cubicBezTo>
                    <a:pt x="10800" y="648"/>
                    <a:pt x="10330" y="0"/>
                    <a:pt x="9861" y="0"/>
                  </a:cubicBezTo>
                  <a:cubicBezTo>
                    <a:pt x="9235" y="0"/>
                    <a:pt x="8765" y="648"/>
                    <a:pt x="8765" y="1512"/>
                  </a:cubicBezTo>
                  <a:cubicBezTo>
                    <a:pt x="8765" y="1728"/>
                    <a:pt x="8922" y="2160"/>
                    <a:pt x="9078" y="2376"/>
                  </a:cubicBezTo>
                  <a:cubicBezTo>
                    <a:pt x="1252" y="14904"/>
                    <a:pt x="1252" y="14904"/>
                    <a:pt x="1252" y="14904"/>
                  </a:cubicBezTo>
                  <a:cubicBezTo>
                    <a:pt x="1096" y="14688"/>
                    <a:pt x="939" y="14688"/>
                    <a:pt x="939" y="14688"/>
                  </a:cubicBezTo>
                  <a:cubicBezTo>
                    <a:pt x="470" y="14688"/>
                    <a:pt x="0" y="15336"/>
                    <a:pt x="0" y="15984"/>
                  </a:cubicBezTo>
                  <a:cubicBezTo>
                    <a:pt x="0" y="16632"/>
                    <a:pt x="470" y="17280"/>
                    <a:pt x="939" y="17280"/>
                  </a:cubicBezTo>
                  <a:cubicBezTo>
                    <a:pt x="1252" y="17280"/>
                    <a:pt x="1565" y="16848"/>
                    <a:pt x="1722" y="16416"/>
                  </a:cubicBezTo>
                  <a:cubicBezTo>
                    <a:pt x="8922" y="18792"/>
                    <a:pt x="8922" y="18792"/>
                    <a:pt x="8922" y="18792"/>
                  </a:cubicBezTo>
                  <a:cubicBezTo>
                    <a:pt x="8922" y="19008"/>
                    <a:pt x="8765" y="19224"/>
                    <a:pt x="8765" y="19440"/>
                  </a:cubicBezTo>
                  <a:cubicBezTo>
                    <a:pt x="8765" y="20520"/>
                    <a:pt x="9548" y="21600"/>
                    <a:pt x="10487" y="21600"/>
                  </a:cubicBezTo>
                  <a:cubicBezTo>
                    <a:pt x="11270" y="21600"/>
                    <a:pt x="12052" y="20520"/>
                    <a:pt x="12052" y="19440"/>
                  </a:cubicBezTo>
                  <a:cubicBezTo>
                    <a:pt x="12052" y="19008"/>
                    <a:pt x="12052" y="18792"/>
                    <a:pt x="11896" y="18792"/>
                  </a:cubicBezTo>
                  <a:cubicBezTo>
                    <a:pt x="17374" y="15552"/>
                    <a:pt x="17374" y="15552"/>
                    <a:pt x="17374" y="15552"/>
                  </a:cubicBezTo>
                  <a:cubicBezTo>
                    <a:pt x="17530" y="15768"/>
                    <a:pt x="17843" y="15984"/>
                    <a:pt x="18000" y="15984"/>
                  </a:cubicBezTo>
                  <a:cubicBezTo>
                    <a:pt x="18470" y="15984"/>
                    <a:pt x="18939" y="15336"/>
                    <a:pt x="18939" y="14688"/>
                  </a:cubicBezTo>
                  <a:cubicBezTo>
                    <a:pt x="18939" y="14256"/>
                    <a:pt x="18783" y="14040"/>
                    <a:pt x="18470" y="13824"/>
                  </a:cubicBezTo>
                  <a:cubicBezTo>
                    <a:pt x="19409" y="7776"/>
                    <a:pt x="19409" y="7776"/>
                    <a:pt x="19409" y="7776"/>
                  </a:cubicBezTo>
                  <a:cubicBezTo>
                    <a:pt x="19565" y="7776"/>
                    <a:pt x="19722" y="7776"/>
                    <a:pt x="19878" y="7776"/>
                  </a:cubicBezTo>
                  <a:cubicBezTo>
                    <a:pt x="20817" y="7776"/>
                    <a:pt x="21600" y="6696"/>
                    <a:pt x="21600" y="5400"/>
                  </a:cubicBezTo>
                  <a:cubicBezTo>
                    <a:pt x="21600" y="4104"/>
                    <a:pt x="20817" y="3024"/>
                    <a:pt x="19878" y="3024"/>
                  </a:cubicBezTo>
                  <a:close/>
                  <a:moveTo>
                    <a:pt x="10330" y="2592"/>
                  </a:moveTo>
                  <a:cubicBezTo>
                    <a:pt x="13774" y="8208"/>
                    <a:pt x="13774" y="8208"/>
                    <a:pt x="13774" y="8208"/>
                  </a:cubicBezTo>
                  <a:cubicBezTo>
                    <a:pt x="10330" y="10152"/>
                    <a:pt x="10330" y="10152"/>
                    <a:pt x="10330" y="10152"/>
                  </a:cubicBezTo>
                  <a:cubicBezTo>
                    <a:pt x="10174" y="2808"/>
                    <a:pt x="10174" y="2808"/>
                    <a:pt x="10174" y="2808"/>
                  </a:cubicBezTo>
                  <a:cubicBezTo>
                    <a:pt x="10174" y="2592"/>
                    <a:pt x="10330" y="2592"/>
                    <a:pt x="10330" y="2592"/>
                  </a:cubicBezTo>
                  <a:close/>
                  <a:moveTo>
                    <a:pt x="9861" y="2808"/>
                  </a:moveTo>
                  <a:cubicBezTo>
                    <a:pt x="10017" y="10368"/>
                    <a:pt x="10017" y="10368"/>
                    <a:pt x="10017" y="10368"/>
                  </a:cubicBezTo>
                  <a:cubicBezTo>
                    <a:pt x="8452" y="11232"/>
                    <a:pt x="8452" y="11232"/>
                    <a:pt x="8452" y="11232"/>
                  </a:cubicBezTo>
                  <a:cubicBezTo>
                    <a:pt x="8452" y="11016"/>
                    <a:pt x="8296" y="10800"/>
                    <a:pt x="8139" y="10800"/>
                  </a:cubicBezTo>
                  <a:cubicBezTo>
                    <a:pt x="9548" y="2592"/>
                    <a:pt x="9548" y="2592"/>
                    <a:pt x="9548" y="2592"/>
                  </a:cubicBezTo>
                  <a:cubicBezTo>
                    <a:pt x="9548" y="2808"/>
                    <a:pt x="9704" y="2808"/>
                    <a:pt x="9861" y="2808"/>
                  </a:cubicBezTo>
                  <a:close/>
                  <a:moveTo>
                    <a:pt x="8609" y="11880"/>
                  </a:moveTo>
                  <a:cubicBezTo>
                    <a:pt x="8609" y="11664"/>
                    <a:pt x="8609" y="11664"/>
                    <a:pt x="8609" y="11448"/>
                  </a:cubicBezTo>
                  <a:cubicBezTo>
                    <a:pt x="10017" y="10800"/>
                    <a:pt x="10017" y="10800"/>
                    <a:pt x="10017" y="10800"/>
                  </a:cubicBezTo>
                  <a:cubicBezTo>
                    <a:pt x="10174" y="17064"/>
                    <a:pt x="10174" y="17064"/>
                    <a:pt x="10174" y="17064"/>
                  </a:cubicBezTo>
                  <a:cubicBezTo>
                    <a:pt x="10017" y="17280"/>
                    <a:pt x="10017" y="17280"/>
                    <a:pt x="9861" y="17280"/>
                  </a:cubicBezTo>
                  <a:cubicBezTo>
                    <a:pt x="8296" y="12744"/>
                    <a:pt x="8296" y="12744"/>
                    <a:pt x="8296" y="12744"/>
                  </a:cubicBezTo>
                  <a:cubicBezTo>
                    <a:pt x="8452" y="12528"/>
                    <a:pt x="8609" y="12096"/>
                    <a:pt x="8609" y="11880"/>
                  </a:cubicBezTo>
                  <a:close/>
                  <a:moveTo>
                    <a:pt x="11426" y="17496"/>
                  </a:moveTo>
                  <a:cubicBezTo>
                    <a:pt x="11113" y="17280"/>
                    <a:pt x="10800" y="17064"/>
                    <a:pt x="10487" y="17064"/>
                  </a:cubicBezTo>
                  <a:cubicBezTo>
                    <a:pt x="10330" y="10584"/>
                    <a:pt x="10330" y="10584"/>
                    <a:pt x="10330" y="10584"/>
                  </a:cubicBezTo>
                  <a:cubicBezTo>
                    <a:pt x="13930" y="8424"/>
                    <a:pt x="13930" y="8424"/>
                    <a:pt x="13930" y="8424"/>
                  </a:cubicBezTo>
                  <a:cubicBezTo>
                    <a:pt x="15496" y="11232"/>
                    <a:pt x="15496" y="11232"/>
                    <a:pt x="15496" y="11232"/>
                  </a:cubicBezTo>
                  <a:lnTo>
                    <a:pt x="11426" y="17496"/>
                  </a:lnTo>
                  <a:close/>
                  <a:moveTo>
                    <a:pt x="14087" y="8424"/>
                  </a:moveTo>
                  <a:cubicBezTo>
                    <a:pt x="18313" y="6048"/>
                    <a:pt x="18313" y="6048"/>
                    <a:pt x="18313" y="6048"/>
                  </a:cubicBezTo>
                  <a:cubicBezTo>
                    <a:pt x="18313" y="6264"/>
                    <a:pt x="18313" y="6696"/>
                    <a:pt x="18470" y="6696"/>
                  </a:cubicBezTo>
                  <a:cubicBezTo>
                    <a:pt x="15652" y="11016"/>
                    <a:pt x="15652" y="11016"/>
                    <a:pt x="15652" y="11016"/>
                  </a:cubicBezTo>
                  <a:lnTo>
                    <a:pt x="14087" y="8424"/>
                  </a:lnTo>
                  <a:close/>
                  <a:moveTo>
                    <a:pt x="18157" y="5616"/>
                  </a:moveTo>
                  <a:cubicBezTo>
                    <a:pt x="13930" y="7992"/>
                    <a:pt x="13930" y="7992"/>
                    <a:pt x="13930" y="7992"/>
                  </a:cubicBezTo>
                  <a:cubicBezTo>
                    <a:pt x="10487" y="2376"/>
                    <a:pt x="10487" y="2376"/>
                    <a:pt x="10487" y="2376"/>
                  </a:cubicBezTo>
                  <a:cubicBezTo>
                    <a:pt x="10643" y="2160"/>
                    <a:pt x="10643" y="1944"/>
                    <a:pt x="10643" y="1728"/>
                  </a:cubicBezTo>
                  <a:cubicBezTo>
                    <a:pt x="18157" y="5184"/>
                    <a:pt x="18157" y="5184"/>
                    <a:pt x="18157" y="5184"/>
                  </a:cubicBezTo>
                  <a:cubicBezTo>
                    <a:pt x="18157" y="5184"/>
                    <a:pt x="18157" y="5400"/>
                    <a:pt x="18157" y="5400"/>
                  </a:cubicBezTo>
                  <a:cubicBezTo>
                    <a:pt x="18157" y="5616"/>
                    <a:pt x="18157" y="5616"/>
                    <a:pt x="18157" y="5616"/>
                  </a:cubicBezTo>
                  <a:close/>
                  <a:moveTo>
                    <a:pt x="9235" y="2592"/>
                  </a:moveTo>
                  <a:cubicBezTo>
                    <a:pt x="9235" y="2592"/>
                    <a:pt x="9235" y="2592"/>
                    <a:pt x="9235" y="2592"/>
                  </a:cubicBezTo>
                  <a:cubicBezTo>
                    <a:pt x="7983" y="10584"/>
                    <a:pt x="7983" y="10584"/>
                    <a:pt x="7983" y="10584"/>
                  </a:cubicBezTo>
                  <a:cubicBezTo>
                    <a:pt x="7826" y="10368"/>
                    <a:pt x="7670" y="10368"/>
                    <a:pt x="7670" y="10368"/>
                  </a:cubicBezTo>
                  <a:cubicBezTo>
                    <a:pt x="7043" y="10368"/>
                    <a:pt x="6574" y="11016"/>
                    <a:pt x="6574" y="11880"/>
                  </a:cubicBezTo>
                  <a:cubicBezTo>
                    <a:pt x="6574" y="11880"/>
                    <a:pt x="6730" y="12096"/>
                    <a:pt x="6730" y="12096"/>
                  </a:cubicBezTo>
                  <a:cubicBezTo>
                    <a:pt x="1565" y="15120"/>
                    <a:pt x="1565" y="15120"/>
                    <a:pt x="1565" y="15120"/>
                  </a:cubicBezTo>
                  <a:cubicBezTo>
                    <a:pt x="1409" y="14904"/>
                    <a:pt x="1409" y="14904"/>
                    <a:pt x="1409" y="14904"/>
                  </a:cubicBezTo>
                  <a:lnTo>
                    <a:pt x="9235" y="2592"/>
                  </a:lnTo>
                  <a:close/>
                  <a:moveTo>
                    <a:pt x="1722" y="16200"/>
                  </a:moveTo>
                  <a:cubicBezTo>
                    <a:pt x="1722" y="16200"/>
                    <a:pt x="1722" y="15984"/>
                    <a:pt x="1722" y="15984"/>
                  </a:cubicBezTo>
                  <a:cubicBezTo>
                    <a:pt x="1722" y="15768"/>
                    <a:pt x="1722" y="15552"/>
                    <a:pt x="1722" y="15336"/>
                  </a:cubicBezTo>
                  <a:cubicBezTo>
                    <a:pt x="6730" y="12528"/>
                    <a:pt x="6730" y="12528"/>
                    <a:pt x="6730" y="12528"/>
                  </a:cubicBezTo>
                  <a:cubicBezTo>
                    <a:pt x="7043" y="12960"/>
                    <a:pt x="7200" y="13176"/>
                    <a:pt x="7670" y="13176"/>
                  </a:cubicBezTo>
                  <a:cubicBezTo>
                    <a:pt x="7826" y="13176"/>
                    <a:pt x="7983" y="12960"/>
                    <a:pt x="8139" y="12960"/>
                  </a:cubicBezTo>
                  <a:cubicBezTo>
                    <a:pt x="9548" y="17496"/>
                    <a:pt x="9548" y="17496"/>
                    <a:pt x="9548" y="17496"/>
                  </a:cubicBezTo>
                  <a:cubicBezTo>
                    <a:pt x="9235" y="17712"/>
                    <a:pt x="9078" y="18144"/>
                    <a:pt x="8922" y="18576"/>
                  </a:cubicBezTo>
                  <a:lnTo>
                    <a:pt x="1722" y="16200"/>
                  </a:lnTo>
                  <a:close/>
                  <a:moveTo>
                    <a:pt x="11896" y="18360"/>
                  </a:moveTo>
                  <a:cubicBezTo>
                    <a:pt x="11739" y="18144"/>
                    <a:pt x="11739" y="17928"/>
                    <a:pt x="11583" y="17712"/>
                  </a:cubicBezTo>
                  <a:cubicBezTo>
                    <a:pt x="15652" y="11448"/>
                    <a:pt x="15652" y="11448"/>
                    <a:pt x="15652" y="11448"/>
                  </a:cubicBezTo>
                  <a:cubicBezTo>
                    <a:pt x="17217" y="14256"/>
                    <a:pt x="17217" y="14256"/>
                    <a:pt x="17217" y="14256"/>
                  </a:cubicBezTo>
                  <a:cubicBezTo>
                    <a:pt x="17217" y="14256"/>
                    <a:pt x="17217" y="14472"/>
                    <a:pt x="17217" y="14688"/>
                  </a:cubicBezTo>
                  <a:cubicBezTo>
                    <a:pt x="17217" y="14904"/>
                    <a:pt x="17217" y="15120"/>
                    <a:pt x="17217" y="15336"/>
                  </a:cubicBezTo>
                  <a:lnTo>
                    <a:pt x="11896" y="18360"/>
                  </a:lnTo>
                  <a:close/>
                  <a:moveTo>
                    <a:pt x="18313" y="13608"/>
                  </a:moveTo>
                  <a:cubicBezTo>
                    <a:pt x="18157" y="13608"/>
                    <a:pt x="18157" y="13608"/>
                    <a:pt x="18000" y="13608"/>
                  </a:cubicBezTo>
                  <a:cubicBezTo>
                    <a:pt x="17843" y="13608"/>
                    <a:pt x="17530" y="13608"/>
                    <a:pt x="17374" y="13824"/>
                  </a:cubicBezTo>
                  <a:cubicBezTo>
                    <a:pt x="15809" y="11232"/>
                    <a:pt x="15809" y="11232"/>
                    <a:pt x="15809" y="11232"/>
                  </a:cubicBezTo>
                  <a:cubicBezTo>
                    <a:pt x="18626" y="7128"/>
                    <a:pt x="18626" y="7128"/>
                    <a:pt x="18626" y="7128"/>
                  </a:cubicBezTo>
                  <a:cubicBezTo>
                    <a:pt x="18783" y="7344"/>
                    <a:pt x="18939" y="7560"/>
                    <a:pt x="19252" y="7560"/>
                  </a:cubicBezTo>
                  <a:lnTo>
                    <a:pt x="18313" y="13608"/>
                  </a:lnTo>
                  <a:close/>
                  <a:moveTo>
                    <a:pt x="18313" y="13608"/>
                  </a:moveTo>
                  <a:cubicBezTo>
                    <a:pt x="18313" y="13608"/>
                    <a:pt x="18313" y="13608"/>
                    <a:pt x="18313" y="13608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/>
            </a:p>
          </p:txBody>
        </p:sp>
        <p:pic>
          <p:nvPicPr>
            <p:cNvPr id="38" name="Graphic 37" descr="Laptop outline">
              <a:extLst>
                <a:ext uri="{FF2B5EF4-FFF2-40B4-BE49-F238E27FC236}">
                  <a16:creationId xmlns:a16="http://schemas.microsoft.com/office/drawing/2014/main" id="{31A812D3-0FFB-DB5E-F31A-4B7B6233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36084" y="2136884"/>
              <a:ext cx="1781212" cy="1781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Sailboat with solid fill">
            <a:extLst>
              <a:ext uri="{FF2B5EF4-FFF2-40B4-BE49-F238E27FC236}">
                <a16:creationId xmlns:a16="http://schemas.microsoft.com/office/drawing/2014/main" id="{C3337F65-7EE6-D917-C8F4-FEC96119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5237">
            <a:off x="1075549" y="6506351"/>
            <a:ext cx="3505200" cy="3505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EBEEA384-595D-FD5B-0260-68574E751CFA}"/>
              </a:ext>
            </a:extLst>
          </p:cNvPr>
          <p:cNvSpPr txBox="1"/>
          <p:nvPr/>
        </p:nvSpPr>
        <p:spPr>
          <a:xfrm>
            <a:off x="4224337" y="1080000"/>
            <a:ext cx="98393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BEGINNING OUR JOURNEY</a:t>
            </a: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BFD04B8-D236-9D96-EA37-62F8FAFBF266}"/>
              </a:ext>
            </a:extLst>
          </p:cNvPr>
          <p:cNvSpPr/>
          <p:nvPr/>
        </p:nvSpPr>
        <p:spPr>
          <a:xfrm>
            <a:off x="800280" y="4487553"/>
            <a:ext cx="4041023" cy="160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6991"/>
                </a:moveTo>
                <a:cubicBezTo>
                  <a:pt x="12526" y="6991"/>
                  <a:pt x="12526" y="6991"/>
                  <a:pt x="12526" y="6991"/>
                </a:cubicBezTo>
                <a:cubicBezTo>
                  <a:pt x="11663" y="3495"/>
                  <a:pt x="11663" y="3495"/>
                  <a:pt x="11663" y="3495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9937" y="3495"/>
                  <a:pt x="9937" y="3495"/>
                  <a:pt x="9937" y="3495"/>
                </a:cubicBezTo>
                <a:cubicBezTo>
                  <a:pt x="9074" y="6991"/>
                  <a:pt x="9074" y="6991"/>
                  <a:pt x="9074" y="6991"/>
                </a:cubicBezTo>
                <a:cubicBezTo>
                  <a:pt x="1997" y="6991"/>
                  <a:pt x="1997" y="6991"/>
                  <a:pt x="1997" y="6991"/>
                </a:cubicBezTo>
                <a:cubicBezTo>
                  <a:pt x="888" y="6991"/>
                  <a:pt x="0" y="10307"/>
                  <a:pt x="0" y="14340"/>
                </a:cubicBezTo>
                <a:cubicBezTo>
                  <a:pt x="0" y="18373"/>
                  <a:pt x="888" y="21600"/>
                  <a:pt x="1997" y="21600"/>
                </a:cubicBezTo>
                <a:cubicBezTo>
                  <a:pt x="21255" y="21600"/>
                  <a:pt x="21255" y="21600"/>
                  <a:pt x="21255" y="21600"/>
                </a:cubicBezTo>
                <a:cubicBezTo>
                  <a:pt x="21452" y="21600"/>
                  <a:pt x="21600" y="21062"/>
                  <a:pt x="21600" y="20345"/>
                </a:cubicBezTo>
                <a:cubicBezTo>
                  <a:pt x="21600" y="8335"/>
                  <a:pt x="21600" y="8335"/>
                  <a:pt x="21600" y="8335"/>
                </a:cubicBezTo>
                <a:cubicBezTo>
                  <a:pt x="21600" y="7618"/>
                  <a:pt x="21452" y="6991"/>
                  <a:pt x="21255" y="6991"/>
                </a:cubicBezTo>
                <a:close/>
              </a:path>
            </a:pathLst>
          </a:custGeom>
          <a:solidFill>
            <a:srgbClr val="B1403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AA796C8F-D2D4-06BE-4F9E-97B9EDFA647A}"/>
              </a:ext>
            </a:extLst>
          </p:cNvPr>
          <p:cNvSpPr/>
          <p:nvPr/>
        </p:nvSpPr>
        <p:spPr>
          <a:xfrm>
            <a:off x="13582086" y="4458827"/>
            <a:ext cx="4041023" cy="1642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03" y="21600"/>
                </a:moveTo>
                <a:cubicBezTo>
                  <a:pt x="345" y="21600"/>
                  <a:pt x="345" y="21600"/>
                  <a:pt x="345" y="21600"/>
                </a:cubicBezTo>
                <a:cubicBezTo>
                  <a:pt x="148" y="21600"/>
                  <a:pt x="0" y="20975"/>
                  <a:pt x="0" y="20261"/>
                </a:cubicBezTo>
                <a:cubicBezTo>
                  <a:pt x="0" y="8301"/>
                  <a:pt x="0" y="8301"/>
                  <a:pt x="0" y="8301"/>
                </a:cubicBezTo>
                <a:cubicBezTo>
                  <a:pt x="0" y="7587"/>
                  <a:pt x="148" y="7051"/>
                  <a:pt x="345" y="7051"/>
                </a:cubicBezTo>
                <a:cubicBezTo>
                  <a:pt x="9074" y="7051"/>
                  <a:pt x="9074" y="7051"/>
                  <a:pt x="9074" y="7051"/>
                </a:cubicBezTo>
                <a:cubicBezTo>
                  <a:pt x="9937" y="3570"/>
                  <a:pt x="9937" y="3570"/>
                  <a:pt x="9937" y="357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1663" y="3570"/>
                  <a:pt x="11663" y="3570"/>
                  <a:pt x="11663" y="3570"/>
                </a:cubicBezTo>
                <a:cubicBezTo>
                  <a:pt x="12526" y="7051"/>
                  <a:pt x="12526" y="7051"/>
                  <a:pt x="12526" y="7051"/>
                </a:cubicBezTo>
                <a:cubicBezTo>
                  <a:pt x="19603" y="7051"/>
                  <a:pt x="19603" y="7051"/>
                  <a:pt x="19603" y="7051"/>
                </a:cubicBezTo>
                <a:cubicBezTo>
                  <a:pt x="20712" y="7051"/>
                  <a:pt x="21600" y="10264"/>
                  <a:pt x="21600" y="14281"/>
                </a:cubicBezTo>
                <a:cubicBezTo>
                  <a:pt x="21600" y="18298"/>
                  <a:pt x="20712" y="21600"/>
                  <a:pt x="19603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01E2FDAC-AE88-C89E-F430-7A9E707BB2A6}"/>
              </a:ext>
            </a:extLst>
          </p:cNvPr>
          <p:cNvSpPr/>
          <p:nvPr/>
        </p:nvSpPr>
        <p:spPr>
          <a:xfrm flipV="1">
            <a:off x="5060883" y="4500850"/>
            <a:ext cx="4041022" cy="161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 lang="en-DK" dirty="0"/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20925914-2917-49B2-E895-2981264F4D26}"/>
              </a:ext>
            </a:extLst>
          </p:cNvPr>
          <p:cNvSpPr txBox="1"/>
          <p:nvPr/>
        </p:nvSpPr>
        <p:spPr>
          <a:xfrm>
            <a:off x="13820740" y="5384461"/>
            <a:ext cx="3422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MODEL EVALUATION</a:t>
            </a:r>
            <a:endParaRPr sz="2400" dirty="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3C8C8F90-F01C-2534-2BCE-F8C869812AE5}"/>
              </a:ext>
            </a:extLst>
          </p:cNvPr>
          <p:cNvSpPr/>
          <p:nvPr/>
        </p:nvSpPr>
        <p:spPr>
          <a:xfrm flipV="1">
            <a:off x="9321485" y="4469155"/>
            <a:ext cx="4041021" cy="164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CFFC9EF7-C4B0-C389-403F-2438A83981A2}"/>
              </a:ext>
            </a:extLst>
          </p:cNvPr>
          <p:cNvSpPr txBox="1"/>
          <p:nvPr/>
        </p:nvSpPr>
        <p:spPr>
          <a:xfrm>
            <a:off x="9971072" y="5384461"/>
            <a:ext cx="26096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ANALYSIS</a:t>
            </a:r>
            <a:endParaRPr sz="2400" dirty="0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6871D1F-1B1E-8F55-1261-18C148FBEF7B}"/>
              </a:ext>
            </a:extLst>
          </p:cNvPr>
          <p:cNvSpPr txBox="1"/>
          <p:nvPr/>
        </p:nvSpPr>
        <p:spPr>
          <a:xfrm>
            <a:off x="1320428" y="5384461"/>
            <a:ext cx="30937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COLLECTION</a:t>
            </a:r>
            <a:endParaRPr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94C3A-E68F-B4D7-85C3-81AFDE9284C3}"/>
              </a:ext>
            </a:extLst>
          </p:cNvPr>
          <p:cNvSpPr txBox="1"/>
          <p:nvPr/>
        </p:nvSpPr>
        <p:spPr>
          <a:xfrm>
            <a:off x="5361451" y="5154969"/>
            <a:ext cx="335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EXPLORATORY DATA ANALYSIS</a:t>
            </a: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E07F6C67-95B2-F2F5-F51E-AAE5D6757D13}"/>
              </a:ext>
            </a:extLst>
          </p:cNvPr>
          <p:cNvSpPr/>
          <p:nvPr/>
        </p:nvSpPr>
        <p:spPr>
          <a:xfrm>
            <a:off x="6710246" y="3252752"/>
            <a:ext cx="905108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D09D6B30-BBF8-546F-DF0D-9CD55F576823}"/>
              </a:ext>
            </a:extLst>
          </p:cNvPr>
          <p:cNvSpPr>
            <a:spLocks noChangeAspect="1"/>
          </p:cNvSpPr>
          <p:nvPr/>
        </p:nvSpPr>
        <p:spPr>
          <a:xfrm>
            <a:off x="7391400" y="3162300"/>
            <a:ext cx="699306" cy="699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80" extrusionOk="0">
                <a:moveTo>
                  <a:pt x="20722" y="17912"/>
                </a:moveTo>
                <a:cubicBezTo>
                  <a:pt x="15805" y="12995"/>
                  <a:pt x="15805" y="12995"/>
                  <a:pt x="15805" y="12995"/>
                </a:cubicBezTo>
                <a:cubicBezTo>
                  <a:pt x="15102" y="14224"/>
                  <a:pt x="14049" y="15102"/>
                  <a:pt x="12995" y="15805"/>
                </a:cubicBezTo>
                <a:cubicBezTo>
                  <a:pt x="17912" y="20722"/>
                  <a:pt x="17912" y="20722"/>
                  <a:pt x="17912" y="20722"/>
                </a:cubicBezTo>
                <a:cubicBezTo>
                  <a:pt x="18615" y="21600"/>
                  <a:pt x="20020" y="21600"/>
                  <a:pt x="20722" y="20722"/>
                </a:cubicBezTo>
                <a:cubicBezTo>
                  <a:pt x="21600" y="20020"/>
                  <a:pt x="21600" y="18790"/>
                  <a:pt x="20722" y="17912"/>
                </a:cubicBezTo>
                <a:close/>
                <a:moveTo>
                  <a:pt x="15980" y="8078"/>
                </a:moveTo>
                <a:cubicBezTo>
                  <a:pt x="15980" y="3512"/>
                  <a:pt x="12468" y="0"/>
                  <a:pt x="7902" y="0"/>
                </a:cubicBezTo>
                <a:cubicBezTo>
                  <a:pt x="3512" y="0"/>
                  <a:pt x="0" y="3512"/>
                  <a:pt x="0" y="8078"/>
                </a:cubicBezTo>
                <a:cubicBezTo>
                  <a:pt x="0" y="12468"/>
                  <a:pt x="3512" y="15980"/>
                  <a:pt x="7902" y="15980"/>
                </a:cubicBezTo>
                <a:cubicBezTo>
                  <a:pt x="12468" y="15980"/>
                  <a:pt x="15980" y="12468"/>
                  <a:pt x="15980" y="8078"/>
                </a:cubicBezTo>
                <a:close/>
                <a:moveTo>
                  <a:pt x="7902" y="14049"/>
                </a:moveTo>
                <a:cubicBezTo>
                  <a:pt x="4566" y="14049"/>
                  <a:pt x="1932" y="11239"/>
                  <a:pt x="1932" y="8078"/>
                </a:cubicBezTo>
                <a:cubicBezTo>
                  <a:pt x="1932" y="4741"/>
                  <a:pt x="4566" y="1932"/>
                  <a:pt x="7902" y="1932"/>
                </a:cubicBezTo>
                <a:cubicBezTo>
                  <a:pt x="11239" y="1932"/>
                  <a:pt x="14049" y="4741"/>
                  <a:pt x="14049" y="8078"/>
                </a:cubicBezTo>
                <a:cubicBezTo>
                  <a:pt x="14049" y="11239"/>
                  <a:pt x="11239" y="14049"/>
                  <a:pt x="7902" y="14049"/>
                </a:cubicBezTo>
                <a:close/>
                <a:moveTo>
                  <a:pt x="3337" y="8078"/>
                </a:moveTo>
                <a:cubicBezTo>
                  <a:pt x="4566" y="8078"/>
                  <a:pt x="4566" y="8078"/>
                  <a:pt x="4566" y="8078"/>
                </a:cubicBezTo>
                <a:cubicBezTo>
                  <a:pt x="4566" y="6146"/>
                  <a:pt x="6146" y="4741"/>
                  <a:pt x="7902" y="4741"/>
                </a:cubicBezTo>
                <a:cubicBezTo>
                  <a:pt x="7902" y="3337"/>
                  <a:pt x="7902" y="3337"/>
                  <a:pt x="7902" y="3337"/>
                </a:cubicBezTo>
                <a:cubicBezTo>
                  <a:pt x="5444" y="3337"/>
                  <a:pt x="3337" y="5444"/>
                  <a:pt x="3337" y="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1C3AE5CD-B4BF-1B12-A1F6-2CCA288BE29F}"/>
              </a:ext>
            </a:extLst>
          </p:cNvPr>
          <p:cNvSpPr>
            <a:spLocks noChangeAspect="1"/>
          </p:cNvSpPr>
          <p:nvPr/>
        </p:nvSpPr>
        <p:spPr>
          <a:xfrm>
            <a:off x="2236732" y="3252752"/>
            <a:ext cx="1127838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42527BC8-1BFD-FEBB-D5C3-E9B5CBB94055}"/>
              </a:ext>
            </a:extLst>
          </p:cNvPr>
          <p:cNvSpPr/>
          <p:nvPr/>
        </p:nvSpPr>
        <p:spPr>
          <a:xfrm>
            <a:off x="15026924" y="3340113"/>
            <a:ext cx="1151345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65" y="17427"/>
                </a:moveTo>
                <a:cubicBezTo>
                  <a:pt x="7624" y="17427"/>
                  <a:pt x="8682" y="16200"/>
                  <a:pt x="8682" y="14973"/>
                </a:cubicBezTo>
                <a:cubicBezTo>
                  <a:pt x="8682" y="14236"/>
                  <a:pt x="8471" y="13745"/>
                  <a:pt x="8259" y="13255"/>
                </a:cubicBezTo>
                <a:cubicBezTo>
                  <a:pt x="12071" y="7118"/>
                  <a:pt x="12071" y="7118"/>
                  <a:pt x="12071" y="7118"/>
                </a:cubicBezTo>
                <a:cubicBezTo>
                  <a:pt x="12282" y="7364"/>
                  <a:pt x="12706" y="7364"/>
                  <a:pt x="12918" y="7364"/>
                </a:cubicBezTo>
                <a:cubicBezTo>
                  <a:pt x="13553" y="7364"/>
                  <a:pt x="13976" y="7118"/>
                  <a:pt x="14400" y="6873"/>
                </a:cubicBezTo>
                <a:cubicBezTo>
                  <a:pt x="17365" y="9573"/>
                  <a:pt x="17365" y="9573"/>
                  <a:pt x="17365" y="9573"/>
                </a:cubicBezTo>
                <a:cubicBezTo>
                  <a:pt x="17365" y="9818"/>
                  <a:pt x="17153" y="10309"/>
                  <a:pt x="17153" y="10555"/>
                </a:cubicBezTo>
                <a:cubicBezTo>
                  <a:pt x="17153" y="12027"/>
                  <a:pt x="18212" y="13009"/>
                  <a:pt x="19271" y="13009"/>
                </a:cubicBezTo>
                <a:cubicBezTo>
                  <a:pt x="20541" y="13009"/>
                  <a:pt x="21600" y="12027"/>
                  <a:pt x="21600" y="10555"/>
                </a:cubicBezTo>
                <a:cubicBezTo>
                  <a:pt x="21600" y="9082"/>
                  <a:pt x="20541" y="8100"/>
                  <a:pt x="19271" y="8100"/>
                </a:cubicBezTo>
                <a:cubicBezTo>
                  <a:pt x="18847" y="8100"/>
                  <a:pt x="18424" y="8345"/>
                  <a:pt x="18000" y="8591"/>
                </a:cubicBezTo>
                <a:cubicBezTo>
                  <a:pt x="14824" y="5891"/>
                  <a:pt x="14824" y="5891"/>
                  <a:pt x="14824" y="5891"/>
                </a:cubicBezTo>
                <a:cubicBezTo>
                  <a:pt x="15035" y="5645"/>
                  <a:pt x="15035" y="5155"/>
                  <a:pt x="15035" y="4909"/>
                </a:cubicBezTo>
                <a:cubicBezTo>
                  <a:pt x="15035" y="3436"/>
                  <a:pt x="14188" y="2455"/>
                  <a:pt x="12918" y="2455"/>
                </a:cubicBezTo>
                <a:cubicBezTo>
                  <a:pt x="11859" y="2455"/>
                  <a:pt x="10800" y="3436"/>
                  <a:pt x="10800" y="4909"/>
                </a:cubicBezTo>
                <a:cubicBezTo>
                  <a:pt x="10800" y="5400"/>
                  <a:pt x="11012" y="6136"/>
                  <a:pt x="11224" y="6382"/>
                </a:cubicBezTo>
                <a:cubicBezTo>
                  <a:pt x="7412" y="12518"/>
                  <a:pt x="7412" y="12518"/>
                  <a:pt x="7412" y="12518"/>
                </a:cubicBezTo>
                <a:cubicBezTo>
                  <a:pt x="7200" y="12518"/>
                  <a:pt x="6776" y="12518"/>
                  <a:pt x="6565" y="12518"/>
                </a:cubicBezTo>
                <a:cubicBezTo>
                  <a:pt x="5294" y="12518"/>
                  <a:pt x="4447" y="13500"/>
                  <a:pt x="4447" y="14973"/>
                </a:cubicBezTo>
                <a:cubicBezTo>
                  <a:pt x="4447" y="16200"/>
                  <a:pt x="5294" y="17427"/>
                  <a:pt x="6565" y="17427"/>
                </a:cubicBezTo>
                <a:close/>
                <a:moveTo>
                  <a:pt x="20541" y="10555"/>
                </a:moveTo>
                <a:cubicBezTo>
                  <a:pt x="20541" y="11291"/>
                  <a:pt x="19906" y="12027"/>
                  <a:pt x="19271" y="12027"/>
                </a:cubicBezTo>
                <a:cubicBezTo>
                  <a:pt x="18635" y="12027"/>
                  <a:pt x="18212" y="11291"/>
                  <a:pt x="18212" y="10555"/>
                </a:cubicBezTo>
                <a:cubicBezTo>
                  <a:pt x="18212" y="9818"/>
                  <a:pt x="18635" y="9327"/>
                  <a:pt x="19271" y="9327"/>
                </a:cubicBezTo>
                <a:cubicBezTo>
                  <a:pt x="19906" y="9327"/>
                  <a:pt x="20541" y="9818"/>
                  <a:pt x="20541" y="10555"/>
                </a:cubicBezTo>
                <a:close/>
                <a:moveTo>
                  <a:pt x="12918" y="3682"/>
                </a:moveTo>
                <a:cubicBezTo>
                  <a:pt x="13553" y="3682"/>
                  <a:pt x="14188" y="4173"/>
                  <a:pt x="14188" y="4909"/>
                </a:cubicBezTo>
                <a:cubicBezTo>
                  <a:pt x="14188" y="5645"/>
                  <a:pt x="13553" y="6382"/>
                  <a:pt x="12918" y="6382"/>
                </a:cubicBezTo>
                <a:cubicBezTo>
                  <a:pt x="12282" y="6382"/>
                  <a:pt x="11859" y="5645"/>
                  <a:pt x="11859" y="4909"/>
                </a:cubicBezTo>
                <a:cubicBezTo>
                  <a:pt x="11859" y="4173"/>
                  <a:pt x="12282" y="3682"/>
                  <a:pt x="12918" y="3682"/>
                </a:cubicBezTo>
                <a:close/>
                <a:moveTo>
                  <a:pt x="6565" y="13500"/>
                </a:moveTo>
                <a:cubicBezTo>
                  <a:pt x="7200" y="13500"/>
                  <a:pt x="7624" y="14236"/>
                  <a:pt x="7624" y="14973"/>
                </a:cubicBezTo>
                <a:cubicBezTo>
                  <a:pt x="7624" y="15709"/>
                  <a:pt x="7200" y="16200"/>
                  <a:pt x="6565" y="16200"/>
                </a:cubicBezTo>
                <a:cubicBezTo>
                  <a:pt x="5929" y="16200"/>
                  <a:pt x="5294" y="15709"/>
                  <a:pt x="5294" y="14973"/>
                </a:cubicBezTo>
                <a:cubicBezTo>
                  <a:pt x="5294" y="14236"/>
                  <a:pt x="5929" y="13500"/>
                  <a:pt x="6565" y="13500"/>
                </a:cubicBezTo>
                <a:close/>
                <a:moveTo>
                  <a:pt x="21600" y="21109"/>
                </a:moveTo>
                <a:cubicBezTo>
                  <a:pt x="21600" y="21355"/>
                  <a:pt x="21388" y="21600"/>
                  <a:pt x="21176" y="21600"/>
                </a:cubicBezTo>
                <a:cubicBezTo>
                  <a:pt x="2965" y="21600"/>
                  <a:pt x="2965" y="21600"/>
                  <a:pt x="2965" y="21600"/>
                </a:cubicBezTo>
                <a:cubicBezTo>
                  <a:pt x="2753" y="21600"/>
                  <a:pt x="2329" y="21600"/>
                  <a:pt x="2118" y="21109"/>
                </a:cubicBezTo>
                <a:cubicBezTo>
                  <a:pt x="1694" y="20864"/>
                  <a:pt x="1482" y="20373"/>
                  <a:pt x="1482" y="19882"/>
                </a:cubicBezTo>
                <a:cubicBezTo>
                  <a:pt x="1482" y="18900"/>
                  <a:pt x="1482" y="18900"/>
                  <a:pt x="1482" y="18900"/>
                </a:cubicBezTo>
                <a:cubicBezTo>
                  <a:pt x="635" y="18900"/>
                  <a:pt x="635" y="18900"/>
                  <a:pt x="635" y="18900"/>
                </a:cubicBezTo>
                <a:cubicBezTo>
                  <a:pt x="212" y="18900"/>
                  <a:pt x="0" y="18655"/>
                  <a:pt x="0" y="18409"/>
                </a:cubicBezTo>
                <a:cubicBezTo>
                  <a:pt x="0" y="18164"/>
                  <a:pt x="212" y="17918"/>
                  <a:pt x="635" y="17918"/>
                </a:cubicBezTo>
                <a:cubicBezTo>
                  <a:pt x="1482" y="17918"/>
                  <a:pt x="1482" y="17918"/>
                  <a:pt x="1482" y="17918"/>
                </a:cubicBezTo>
                <a:cubicBezTo>
                  <a:pt x="1482" y="15464"/>
                  <a:pt x="1482" y="15464"/>
                  <a:pt x="1482" y="15464"/>
                </a:cubicBezTo>
                <a:cubicBezTo>
                  <a:pt x="635" y="15464"/>
                  <a:pt x="635" y="15464"/>
                  <a:pt x="635" y="15464"/>
                </a:cubicBezTo>
                <a:cubicBezTo>
                  <a:pt x="212" y="15464"/>
                  <a:pt x="0" y="15218"/>
                  <a:pt x="0" y="14727"/>
                </a:cubicBezTo>
                <a:cubicBezTo>
                  <a:pt x="0" y="14482"/>
                  <a:pt x="212" y="14236"/>
                  <a:pt x="635" y="14236"/>
                </a:cubicBezTo>
                <a:cubicBezTo>
                  <a:pt x="1482" y="14236"/>
                  <a:pt x="1482" y="14236"/>
                  <a:pt x="1482" y="14236"/>
                </a:cubicBezTo>
                <a:cubicBezTo>
                  <a:pt x="1482" y="11782"/>
                  <a:pt x="1482" y="11782"/>
                  <a:pt x="1482" y="11782"/>
                </a:cubicBezTo>
                <a:cubicBezTo>
                  <a:pt x="635" y="11782"/>
                  <a:pt x="635" y="11782"/>
                  <a:pt x="635" y="11782"/>
                </a:cubicBezTo>
                <a:cubicBezTo>
                  <a:pt x="212" y="11782"/>
                  <a:pt x="0" y="11536"/>
                  <a:pt x="0" y="11291"/>
                </a:cubicBezTo>
                <a:cubicBezTo>
                  <a:pt x="0" y="11045"/>
                  <a:pt x="212" y="10800"/>
                  <a:pt x="635" y="10800"/>
                </a:cubicBezTo>
                <a:cubicBezTo>
                  <a:pt x="1482" y="10800"/>
                  <a:pt x="1482" y="10800"/>
                  <a:pt x="1482" y="10800"/>
                </a:cubicBezTo>
                <a:cubicBezTo>
                  <a:pt x="1482" y="8345"/>
                  <a:pt x="1482" y="8345"/>
                  <a:pt x="1482" y="8345"/>
                </a:cubicBezTo>
                <a:cubicBezTo>
                  <a:pt x="635" y="8345"/>
                  <a:pt x="635" y="8345"/>
                  <a:pt x="635" y="8345"/>
                </a:cubicBezTo>
                <a:cubicBezTo>
                  <a:pt x="212" y="8345"/>
                  <a:pt x="0" y="8100"/>
                  <a:pt x="0" y="7855"/>
                </a:cubicBezTo>
                <a:cubicBezTo>
                  <a:pt x="0" y="7364"/>
                  <a:pt x="212" y="7118"/>
                  <a:pt x="635" y="7118"/>
                </a:cubicBezTo>
                <a:cubicBezTo>
                  <a:pt x="1482" y="7118"/>
                  <a:pt x="1482" y="7118"/>
                  <a:pt x="1482" y="7118"/>
                </a:cubicBezTo>
                <a:cubicBezTo>
                  <a:pt x="1482" y="4664"/>
                  <a:pt x="1482" y="4664"/>
                  <a:pt x="1482" y="4664"/>
                </a:cubicBezTo>
                <a:cubicBezTo>
                  <a:pt x="635" y="4664"/>
                  <a:pt x="635" y="4664"/>
                  <a:pt x="635" y="4664"/>
                </a:cubicBezTo>
                <a:cubicBezTo>
                  <a:pt x="212" y="4664"/>
                  <a:pt x="0" y="4418"/>
                  <a:pt x="0" y="4173"/>
                </a:cubicBezTo>
                <a:cubicBezTo>
                  <a:pt x="0" y="3927"/>
                  <a:pt x="212" y="3682"/>
                  <a:pt x="635" y="3682"/>
                </a:cubicBezTo>
                <a:cubicBezTo>
                  <a:pt x="1482" y="3682"/>
                  <a:pt x="1482" y="3682"/>
                  <a:pt x="1482" y="3682"/>
                </a:cubicBezTo>
                <a:cubicBezTo>
                  <a:pt x="1482" y="982"/>
                  <a:pt x="1482" y="982"/>
                  <a:pt x="1482" y="982"/>
                </a:cubicBezTo>
                <a:cubicBezTo>
                  <a:pt x="635" y="982"/>
                  <a:pt x="635" y="982"/>
                  <a:pt x="635" y="982"/>
                </a:cubicBezTo>
                <a:cubicBezTo>
                  <a:pt x="212" y="982"/>
                  <a:pt x="0" y="736"/>
                  <a:pt x="0" y="491"/>
                </a:cubicBezTo>
                <a:cubicBezTo>
                  <a:pt x="0" y="245"/>
                  <a:pt x="212" y="0"/>
                  <a:pt x="635" y="0"/>
                </a:cubicBezTo>
                <a:cubicBezTo>
                  <a:pt x="2118" y="0"/>
                  <a:pt x="2118" y="0"/>
                  <a:pt x="2118" y="0"/>
                </a:cubicBezTo>
                <a:cubicBezTo>
                  <a:pt x="2329" y="0"/>
                  <a:pt x="2541" y="245"/>
                  <a:pt x="2541" y="491"/>
                </a:cubicBezTo>
                <a:cubicBezTo>
                  <a:pt x="2541" y="19882"/>
                  <a:pt x="2541" y="19882"/>
                  <a:pt x="2541" y="19882"/>
                </a:cubicBezTo>
                <a:cubicBezTo>
                  <a:pt x="2541" y="20127"/>
                  <a:pt x="2541" y="20373"/>
                  <a:pt x="2753" y="20373"/>
                </a:cubicBezTo>
                <a:cubicBezTo>
                  <a:pt x="2753" y="20618"/>
                  <a:pt x="2965" y="20618"/>
                  <a:pt x="2965" y="20618"/>
                </a:cubicBezTo>
                <a:cubicBezTo>
                  <a:pt x="21176" y="20618"/>
                  <a:pt x="21176" y="20618"/>
                  <a:pt x="21176" y="20618"/>
                </a:cubicBezTo>
                <a:cubicBezTo>
                  <a:pt x="21388" y="20618"/>
                  <a:pt x="21600" y="20864"/>
                  <a:pt x="21600" y="21109"/>
                </a:cubicBezTo>
                <a:close/>
                <a:moveTo>
                  <a:pt x="21600" y="21109"/>
                </a:moveTo>
                <a:cubicBezTo>
                  <a:pt x="21600" y="21109"/>
                  <a:pt x="21600" y="21109"/>
                  <a:pt x="21600" y="211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DC73BB0C-5FB7-AC28-3183-0A8B15B64A2B}"/>
              </a:ext>
            </a:extLst>
          </p:cNvPr>
          <p:cNvSpPr>
            <a:spLocks noChangeAspect="1"/>
          </p:cNvSpPr>
          <p:nvPr/>
        </p:nvSpPr>
        <p:spPr>
          <a:xfrm>
            <a:off x="10706293" y="3261300"/>
            <a:ext cx="1257107" cy="10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1857A14-3476-CFBE-C8D7-A0ADB5E57E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F2E05-EFF5-99E7-DE78-8DBA69120F5F}"/>
              </a:ext>
            </a:extLst>
          </p:cNvPr>
          <p:cNvCxnSpPr/>
          <p:nvPr/>
        </p:nvCxnSpPr>
        <p:spPr>
          <a:xfrm>
            <a:off x="2819400" y="2247900"/>
            <a:ext cx="128778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34572" y="190500"/>
            <a:ext cx="18622572" cy="2756669"/>
            <a:chOff x="0" y="-38100"/>
            <a:chExt cx="4904715" cy="850900"/>
          </a:xfrm>
        </p:grpSpPr>
        <p:sp>
          <p:nvSpPr>
            <p:cNvPr id="4" name="Freeform 4"/>
            <p:cNvSpPr/>
            <p:nvPr/>
          </p:nvSpPr>
          <p:spPr>
            <a:xfrm>
              <a:off x="83893" y="60207"/>
              <a:ext cx="4820822" cy="632178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 flipH="1">
            <a:off x="7176096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2944100" y="0"/>
                </a:moveTo>
                <a:lnTo>
                  <a:pt x="0" y="0"/>
                </a:lnTo>
                <a:lnTo>
                  <a:pt x="0" y="1014578"/>
                </a:lnTo>
                <a:lnTo>
                  <a:pt x="2944100" y="1014578"/>
                </a:lnTo>
                <a:lnTo>
                  <a:pt x="29441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grpSp>
        <p:nvGrpSpPr>
          <p:cNvPr id="7" name="Group 7"/>
          <p:cNvGrpSpPr/>
          <p:nvPr/>
        </p:nvGrpSpPr>
        <p:grpSpPr>
          <a:xfrm>
            <a:off x="9289073" y="3238500"/>
            <a:ext cx="3616679" cy="2177774"/>
            <a:chOff x="0" y="0"/>
            <a:chExt cx="4822239" cy="29036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822239" cy="2903699"/>
              <a:chOff x="0" y="0"/>
              <a:chExt cx="819154" cy="49325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A2C2EA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84808" y="1422400"/>
              <a:ext cx="4252620" cy="823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000" b="1" dirty="0">
                  <a:solidFill>
                    <a:srgbClr val="3B4A52"/>
                  </a:solidFill>
                  <a:latin typeface="Montserrat" pitchFamily="2" charset="77"/>
                </a:rPr>
                <a:t>Hypothesis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89074" y="6533941"/>
            <a:ext cx="3616679" cy="3630683"/>
            <a:chOff x="0" y="-56072"/>
            <a:chExt cx="4822239" cy="484091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-56072"/>
              <a:ext cx="4822239" cy="4840911"/>
              <a:chOff x="0" y="-9525"/>
              <a:chExt cx="819154" cy="82232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223364" y="916181"/>
              <a:ext cx="3444004" cy="831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200" b="1" dirty="0">
                  <a:solidFill>
                    <a:srgbClr val="F4F4F4"/>
                  </a:solidFill>
                  <a:latin typeface="Montserrat" pitchFamily="2" charset="77"/>
                </a:rPr>
                <a:t>Data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5400000" flipV="1">
            <a:off x="12027348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0" y="1014578"/>
                </a:moveTo>
                <a:lnTo>
                  <a:pt x="2944099" y="1014578"/>
                </a:lnTo>
                <a:lnTo>
                  <a:pt x="2944099" y="0"/>
                </a:lnTo>
                <a:lnTo>
                  <a:pt x="0" y="0"/>
                </a:lnTo>
                <a:lnTo>
                  <a:pt x="0" y="10145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9" name="TextBox 19"/>
          <p:cNvSpPr txBox="1"/>
          <p:nvPr/>
        </p:nvSpPr>
        <p:spPr>
          <a:xfrm>
            <a:off x="1146654" y="3504146"/>
            <a:ext cx="6735784" cy="5195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High-dimensional data with many observations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Discover complex patterns that humans cannot identify without algorithms &amp; computer power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Find new patterns from re-analysis with new (multiple) methods or combination of datasets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49849" y="4749027"/>
            <a:ext cx="3104751" cy="225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Gather new data to confirm or deny new hypothesis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21797" y="9349947"/>
            <a:ext cx="5043194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do both alternatingly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90CB3BDE-EBDC-FFE6-F153-C5F24F60E223}"/>
              </a:ext>
            </a:extLst>
          </p:cNvPr>
          <p:cNvSpPr txBox="1"/>
          <p:nvPr/>
        </p:nvSpPr>
        <p:spPr>
          <a:xfrm>
            <a:off x="2565332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5A601888-3355-D6A4-C136-7D51A71DC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25" name="Shape">
            <a:extLst>
              <a:ext uri="{FF2B5EF4-FFF2-40B4-BE49-F238E27FC236}">
                <a16:creationId xmlns:a16="http://schemas.microsoft.com/office/drawing/2014/main" id="{74B60F8C-AEC6-E3B5-63AC-1FCDB0059351}"/>
              </a:ext>
            </a:extLst>
          </p:cNvPr>
          <p:cNvSpPr/>
          <p:nvPr/>
        </p:nvSpPr>
        <p:spPr>
          <a:xfrm>
            <a:off x="11640901" y="7508570"/>
            <a:ext cx="855899" cy="96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ED402EE5-6DBF-1FF4-74A9-938BAF76D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3733" y="3293027"/>
            <a:ext cx="1037168" cy="1037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7017">
            <a:off x="8004653" y="7796119"/>
            <a:ext cx="1692573" cy="1692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311845" y="3314700"/>
            <a:ext cx="1348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itchFamily="2" charset="77"/>
              </a:rPr>
              <a:t>In your groups discuss:</a:t>
            </a:r>
          </a:p>
          <a:p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</a:t>
            </a:r>
            <a:r>
              <a:rPr lang="en-US" sz="2800" b="1" dirty="0">
                <a:latin typeface="Montserrat" pitchFamily="2" charset="77"/>
              </a:rPr>
              <a:t>data types </a:t>
            </a:r>
            <a:r>
              <a:rPr lang="en-US" sz="2800" dirty="0">
                <a:latin typeface="Montserrat" pitchFamily="2" charset="77"/>
              </a:rPr>
              <a:t>do you and your collaborators currently work with and/or what are you interested in working with in the future?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considerations are there in terms of </a:t>
            </a:r>
            <a:r>
              <a:rPr lang="en-US" sz="2800" b="1" dirty="0">
                <a:latin typeface="Montserrat" pitchFamily="2" charset="77"/>
              </a:rPr>
              <a:t>experimental design, data collection </a:t>
            </a:r>
            <a:r>
              <a:rPr lang="en-US" sz="2800" dirty="0">
                <a:latin typeface="Montserrat" pitchFamily="2" charset="77"/>
              </a:rPr>
              <a:t>and/or </a:t>
            </a:r>
            <a:r>
              <a:rPr lang="en-US" sz="2800" b="1" dirty="0">
                <a:latin typeface="Montserrat" pitchFamily="2" charset="77"/>
              </a:rPr>
              <a:t>data management/set-up</a:t>
            </a:r>
            <a:r>
              <a:rPr lang="en-US" sz="2800" dirty="0">
                <a:latin typeface="Montserrat" pitchFamily="2" charset="77"/>
              </a:rPr>
              <a:t>?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A746DF4-77EF-F6E6-3A32-1B7573F9E03C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4F3E1D-33EF-6645-C30D-888342B3A267}"/>
              </a:ext>
            </a:extLst>
          </p:cNvPr>
          <p:cNvGrpSpPr/>
          <p:nvPr/>
        </p:nvGrpSpPr>
        <p:grpSpPr>
          <a:xfrm>
            <a:off x="10896600" y="6438900"/>
            <a:ext cx="3733800" cy="3733800"/>
            <a:chOff x="10896600" y="6438900"/>
            <a:chExt cx="3733800" cy="3733800"/>
          </a:xfrm>
        </p:grpSpPr>
        <p:pic>
          <p:nvPicPr>
            <p:cNvPr id="27" name="Graphic 26" descr="Sailboat with solid fill">
              <a:extLst>
                <a:ext uri="{FF2B5EF4-FFF2-40B4-BE49-F238E27FC236}">
                  <a16:creationId xmlns:a16="http://schemas.microsoft.com/office/drawing/2014/main" id="{BB273068-4850-EF00-CBCD-36AD533E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6600" y="6438900"/>
              <a:ext cx="3733800" cy="3733800"/>
            </a:xfrm>
            <a:prstGeom prst="rect">
              <a:avLst/>
            </a:prstGeom>
          </p:spPr>
        </p:pic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8158F828-D653-2F32-CBDC-A9B8AA3A9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6488" y="8023659"/>
              <a:ext cx="1328512" cy="13285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FB55A-D67D-CDF2-82F2-D8DF5A6CDE46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D4682F-86B1-F641-F82B-084E6BB27A80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5" name="Graphic 54" descr="Wave with solid fill">
                <a:extLst>
                  <a:ext uri="{FF2B5EF4-FFF2-40B4-BE49-F238E27FC236}">
                    <a16:creationId xmlns:a16="http://schemas.microsoft.com/office/drawing/2014/main" id="{B8547E6D-BA58-D550-E002-2B49F8581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6" name="Graphic 55" descr="Wave with solid fill">
                <a:extLst>
                  <a:ext uri="{FF2B5EF4-FFF2-40B4-BE49-F238E27FC236}">
                    <a16:creationId xmlns:a16="http://schemas.microsoft.com/office/drawing/2014/main" id="{5208FD7B-F073-B5A8-85A4-3FB37D5B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7" name="Graphic 56" descr="Wave with solid fill">
                <a:extLst>
                  <a:ext uri="{FF2B5EF4-FFF2-40B4-BE49-F238E27FC236}">
                    <a16:creationId xmlns:a16="http://schemas.microsoft.com/office/drawing/2014/main" id="{8DF1BC69-3C8D-CFF5-6DBD-A6EA2F7A2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5AF1F7-638C-5B59-429B-BCA264FECC8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2" name="Graphic 51" descr="Wave with solid fill">
                <a:extLst>
                  <a:ext uri="{FF2B5EF4-FFF2-40B4-BE49-F238E27FC236}">
                    <a16:creationId xmlns:a16="http://schemas.microsoft.com/office/drawing/2014/main" id="{22D85005-5F64-2B2B-59DF-8DEBC6056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3" name="Graphic 52" descr="Wave with solid fill">
                <a:extLst>
                  <a:ext uri="{FF2B5EF4-FFF2-40B4-BE49-F238E27FC236}">
                    <a16:creationId xmlns:a16="http://schemas.microsoft.com/office/drawing/2014/main" id="{9DBAEBAE-384E-F183-417B-AD883CB5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4" name="Graphic 53" descr="Wave with solid fill">
                <a:extLst>
                  <a:ext uri="{FF2B5EF4-FFF2-40B4-BE49-F238E27FC236}">
                    <a16:creationId xmlns:a16="http://schemas.microsoft.com/office/drawing/2014/main" id="{63219A19-4B8F-CB65-C5EB-FCD8780CF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9DE26F-19EF-8055-6D97-74490637B8D9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9" name="Graphic 48" descr="Wave with solid fill">
                <a:extLst>
                  <a:ext uri="{FF2B5EF4-FFF2-40B4-BE49-F238E27FC236}">
                    <a16:creationId xmlns:a16="http://schemas.microsoft.com/office/drawing/2014/main" id="{362E816F-7DBB-AD65-C200-0BB1B1FDE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0" name="Graphic 49" descr="Wave with solid fill">
                <a:extLst>
                  <a:ext uri="{FF2B5EF4-FFF2-40B4-BE49-F238E27FC236}">
                    <a16:creationId xmlns:a16="http://schemas.microsoft.com/office/drawing/2014/main" id="{962A3F85-858A-2425-4A98-640F95081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1" name="Graphic 50" descr="Wave with solid fill">
                <a:extLst>
                  <a:ext uri="{FF2B5EF4-FFF2-40B4-BE49-F238E27FC236}">
                    <a16:creationId xmlns:a16="http://schemas.microsoft.com/office/drawing/2014/main" id="{C7BCAA12-5C4D-6CFC-FF3D-360D0E4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35ED3-DDCD-26CC-3FD0-D4AC46BDA53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66E9BCD8-D997-801A-B407-D5732E1EE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7" name="Graphic 46" descr="Wave with solid fill">
                <a:extLst>
                  <a:ext uri="{FF2B5EF4-FFF2-40B4-BE49-F238E27FC236}">
                    <a16:creationId xmlns:a16="http://schemas.microsoft.com/office/drawing/2014/main" id="{920187F4-CA4D-3B30-CD86-692112DFE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8" name="Graphic 47" descr="Wave with solid fill">
                <a:extLst>
                  <a:ext uri="{FF2B5EF4-FFF2-40B4-BE49-F238E27FC236}">
                    <a16:creationId xmlns:a16="http://schemas.microsoft.com/office/drawing/2014/main" id="{61F987FA-10DB-FCCC-B1A2-1172F541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E34797-6527-DD27-7DFA-A6B1E400350B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B15F12DB-F095-18F4-8C81-F1C9BBCF2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1D252515-FE99-6406-F499-D03E2F973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58" name="Picture 57" descr="A blue and black logo&#10;&#10;Description automatically generated">
            <a:extLst>
              <a:ext uri="{FF2B5EF4-FFF2-40B4-BE49-F238E27FC236}">
                <a16:creationId xmlns:a16="http://schemas.microsoft.com/office/drawing/2014/main" id="{D25180AD-A555-324A-DC5A-04133BFBC1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5F23CF-2959-E4D6-8AF0-91B37B64C5C6}"/>
              </a:ext>
            </a:extLst>
          </p:cNvPr>
          <p:cNvSpPr/>
          <p:nvPr/>
        </p:nvSpPr>
        <p:spPr>
          <a:xfrm>
            <a:off x="4267200" y="10557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61F364-69DA-415A-8076-5B055376E97F}"/>
              </a:ext>
            </a:extLst>
          </p:cNvPr>
          <p:cNvSpPr txBox="1"/>
          <p:nvPr/>
        </p:nvSpPr>
        <p:spPr>
          <a:xfrm>
            <a:off x="4122469" y="12313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</a:t>
            </a:r>
            <a:r>
              <a:rPr lang="en-US" sz="5400" b="1">
                <a:solidFill>
                  <a:schemeClr val="bg1"/>
                </a:solidFill>
                <a:latin typeface="Montserrat" pitchFamily="2" charset="77"/>
              </a:rPr>
              <a:t>DISCUSSION 1.3</a:t>
            </a:r>
            <a:endParaRPr lang="en-US" sz="5400" b="1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55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B1EC93-34F0-C603-BBC7-0CF25E9F7465}"/>
              </a:ext>
            </a:extLst>
          </p:cNvPr>
          <p:cNvSpPr/>
          <p:nvPr/>
        </p:nvSpPr>
        <p:spPr>
          <a:xfrm>
            <a:off x="4479582" y="940888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7956-EBB1-F584-3D1F-2401B056F67C}"/>
              </a:ext>
            </a:extLst>
          </p:cNvPr>
          <p:cNvSpPr txBox="1"/>
          <p:nvPr/>
        </p:nvSpPr>
        <p:spPr>
          <a:xfrm>
            <a:off x="4042434" y="1104899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  <a:latin typeface="Montserrat" pitchFamily="2" charset="77"/>
              </a:rPr>
              <a:t>BREAK</a:t>
            </a:r>
          </a:p>
        </p:txBody>
      </p:sp>
      <p:pic>
        <p:nvPicPr>
          <p:cNvPr id="10" name="Picture 9" descr="A person pouring a drink into a glass&#10;&#10;Description automatically generated">
            <a:extLst>
              <a:ext uri="{FF2B5EF4-FFF2-40B4-BE49-F238E27FC236}">
                <a16:creationId xmlns:a16="http://schemas.microsoft.com/office/drawing/2014/main" id="{546D00B5-AB63-69EB-ADB6-8F53E6CA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05100"/>
            <a:ext cx="6553200" cy="6553200"/>
          </a:xfrm>
          <a:prstGeom prst="rect">
            <a:avLst/>
          </a:prstGeom>
        </p:spPr>
      </p:pic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AFEB45C6-29AE-091F-8A18-F4E6B0F4C4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1">
            <a:extLst>
              <a:ext uri="{FF2B5EF4-FFF2-40B4-BE49-F238E27FC236}">
                <a16:creationId xmlns:a16="http://schemas.microsoft.com/office/drawing/2014/main" id="{ACDBE2C8-1DE6-B990-A567-B591BA08D5A6}"/>
              </a:ext>
            </a:extLst>
          </p:cNvPr>
          <p:cNvGrpSpPr/>
          <p:nvPr/>
        </p:nvGrpSpPr>
        <p:grpSpPr>
          <a:xfrm>
            <a:off x="0" y="586630"/>
            <a:ext cx="18288000" cy="1932199"/>
            <a:chOff x="0" y="0"/>
            <a:chExt cx="4936713" cy="227113"/>
          </a:xfrm>
        </p:grpSpPr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99D9147D-E043-61D9-0A29-1B4A5BE1CEF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46" name="TextBox 13">
              <a:extLst>
                <a:ext uri="{FF2B5EF4-FFF2-40B4-BE49-F238E27FC236}">
                  <a16:creationId xmlns:a16="http://schemas.microsoft.com/office/drawing/2014/main" id="{D8FF4B90-8A7A-4F98-7120-7AD362C613B0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99834" y="3099129"/>
            <a:ext cx="12820836" cy="8017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points are 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observations of reality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 made with the help of measuring devices or techniques which means: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 uncertainty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Introduced biases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Type and impact of data uncertainty &amp; biases may be known or unknown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lvl="2"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Datasets have: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Observations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the properties collected, i.e. a cell, a tissue sample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Variables (Features)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i.e. blood pressure,  smoker status, gene expression 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Outcome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variable(s)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 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Explanatory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variables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)?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rgbClr val="404040"/>
              </a:solidFill>
              <a:latin typeface="Montserrat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98F9830-8B89-B2F8-4806-0107B90214B6}"/>
              </a:ext>
            </a:extLst>
          </p:cNvPr>
          <p:cNvSpPr txBox="1"/>
          <p:nvPr/>
        </p:nvSpPr>
        <p:spPr>
          <a:xfrm>
            <a:off x="2157716" y="1080284"/>
            <a:ext cx="13972568" cy="921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COLLECTION &amp; TERMINOLOGY</a:t>
            </a:r>
          </a:p>
        </p:txBody>
      </p:sp>
      <p:pic>
        <p:nvPicPr>
          <p:cNvPr id="73" name="Graphic 72" descr="Flask outline">
            <a:extLst>
              <a:ext uri="{FF2B5EF4-FFF2-40B4-BE49-F238E27FC236}">
                <a16:creationId xmlns:a16="http://schemas.microsoft.com/office/drawing/2014/main" id="{DF5713A8-D470-58AD-46AE-28ADB9AB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81247">
            <a:off x="14544725" y="2916734"/>
            <a:ext cx="1321841" cy="13218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5B7A4E-CE28-6C4A-4B7F-F6BF111E01C0}"/>
              </a:ext>
            </a:extLst>
          </p:cNvPr>
          <p:cNvGrpSpPr/>
          <p:nvPr/>
        </p:nvGrpSpPr>
        <p:grpSpPr>
          <a:xfrm>
            <a:off x="13313270" y="3280234"/>
            <a:ext cx="3222130" cy="6012534"/>
            <a:chOff x="12884793" y="3283866"/>
            <a:chExt cx="3222130" cy="6012534"/>
          </a:xfrm>
        </p:grpSpPr>
        <p:pic>
          <p:nvPicPr>
            <p:cNvPr id="71" name="Graphic 70" descr="DNA outline">
              <a:extLst>
                <a:ext uri="{FF2B5EF4-FFF2-40B4-BE49-F238E27FC236}">
                  <a16:creationId xmlns:a16="http://schemas.microsoft.com/office/drawing/2014/main" id="{C9550754-D800-A595-9E0E-309B072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199913">
              <a:off x="13013314" y="3283866"/>
              <a:ext cx="962120" cy="962120"/>
            </a:xfrm>
            <a:prstGeom prst="rect">
              <a:avLst/>
            </a:prstGeom>
          </p:spPr>
        </p:pic>
        <p:pic>
          <p:nvPicPr>
            <p:cNvPr id="77" name="Graphic 76" descr="Nerve outline">
              <a:extLst>
                <a:ext uri="{FF2B5EF4-FFF2-40B4-BE49-F238E27FC236}">
                  <a16:creationId xmlns:a16="http://schemas.microsoft.com/office/drawing/2014/main" id="{94F95C18-56BC-9B3A-8B6A-EEB8979FC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4023820">
              <a:off x="14842030" y="4101327"/>
              <a:ext cx="1264893" cy="1264893"/>
            </a:xfrm>
            <a:prstGeom prst="rect">
              <a:avLst/>
            </a:prstGeom>
          </p:spPr>
        </p:pic>
        <p:pic>
          <p:nvPicPr>
            <p:cNvPr id="79" name="Graphic 78" descr="Petri Dish outline">
              <a:extLst>
                <a:ext uri="{FF2B5EF4-FFF2-40B4-BE49-F238E27FC236}">
                  <a16:creationId xmlns:a16="http://schemas.microsoft.com/office/drawing/2014/main" id="{1B21C7D8-A71A-F622-C371-1DD4CBB6F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012602" y="5170591"/>
              <a:ext cx="962120" cy="962120"/>
            </a:xfrm>
            <a:prstGeom prst="rect">
              <a:avLst/>
            </a:prstGeom>
          </p:spPr>
        </p:pic>
        <p:pic>
          <p:nvPicPr>
            <p:cNvPr id="81" name="Graphic 80" descr="Atom outline">
              <a:extLst>
                <a:ext uri="{FF2B5EF4-FFF2-40B4-BE49-F238E27FC236}">
                  <a16:creationId xmlns:a16="http://schemas.microsoft.com/office/drawing/2014/main" id="{06C19A85-E002-FC2D-F19D-B1BCFB8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39800" y="3571919"/>
              <a:ext cx="962120" cy="962120"/>
            </a:xfrm>
            <a:prstGeom prst="rect">
              <a:avLst/>
            </a:prstGeom>
          </p:spPr>
        </p:pic>
        <p:pic>
          <p:nvPicPr>
            <p:cNvPr id="83" name="Graphic 82" descr="Tooth outline">
              <a:extLst>
                <a:ext uri="{FF2B5EF4-FFF2-40B4-BE49-F238E27FC236}">
                  <a16:creationId xmlns:a16="http://schemas.microsoft.com/office/drawing/2014/main" id="{ABA54CD3-28D5-CA4B-16B7-09ABE8095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905948">
              <a:off x="13573820" y="5364291"/>
              <a:ext cx="850705" cy="850705"/>
            </a:xfrm>
            <a:prstGeom prst="rect">
              <a:avLst/>
            </a:prstGeom>
          </p:spPr>
        </p:pic>
        <p:pic>
          <p:nvPicPr>
            <p:cNvPr id="89" name="Graphic 88" descr="Heart organ outline">
              <a:extLst>
                <a:ext uri="{FF2B5EF4-FFF2-40B4-BE49-F238E27FC236}">
                  <a16:creationId xmlns:a16="http://schemas.microsoft.com/office/drawing/2014/main" id="{EA74EE58-6153-AA25-EC7B-1A8627F5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884793" y="4977370"/>
              <a:ext cx="907407" cy="907407"/>
            </a:xfrm>
            <a:prstGeom prst="rect">
              <a:avLst/>
            </a:prstGeom>
          </p:spPr>
        </p:pic>
        <p:pic>
          <p:nvPicPr>
            <p:cNvPr id="91" name="Graphic 90" descr="Kidneys outline">
              <a:extLst>
                <a:ext uri="{FF2B5EF4-FFF2-40B4-BE49-F238E27FC236}">
                  <a16:creationId xmlns:a16="http://schemas.microsoft.com/office/drawing/2014/main" id="{CB027AD1-2E9A-CA90-7111-FBDE0F4C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20507731">
              <a:off x="13620963" y="4542990"/>
              <a:ext cx="853137" cy="853137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FB37AF-A2F8-9FF9-876D-0F97E68FC60A}"/>
                </a:ext>
              </a:extLst>
            </p:cNvPr>
            <p:cNvGrpSpPr/>
            <p:nvPr/>
          </p:nvGrpSpPr>
          <p:grpSpPr>
            <a:xfrm>
              <a:off x="13412331" y="6247347"/>
              <a:ext cx="2646022" cy="3049053"/>
              <a:chOff x="14094585" y="6970076"/>
              <a:chExt cx="2219802" cy="2438597"/>
            </a:xfrm>
          </p:grpSpPr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815B5E53-E17E-5827-E3E9-92EA6CBC973A}"/>
                  </a:ext>
                </a:extLst>
              </p:cNvPr>
              <p:cNvSpPr/>
              <p:nvPr/>
            </p:nvSpPr>
            <p:spPr>
              <a:xfrm>
                <a:off x="14094585" y="6970076"/>
                <a:ext cx="2219802" cy="2438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93" y="2752"/>
                    </a:moveTo>
                    <a:cubicBezTo>
                      <a:pt x="20687" y="2285"/>
                      <a:pt x="18406" y="467"/>
                      <a:pt x="17949" y="467"/>
                    </a:cubicBezTo>
                    <a:cubicBezTo>
                      <a:pt x="17949" y="0"/>
                      <a:pt x="17087" y="0"/>
                      <a:pt x="16631" y="0"/>
                    </a:cubicBezTo>
                    <a:cubicBezTo>
                      <a:pt x="4513" y="0"/>
                      <a:pt x="4513" y="0"/>
                      <a:pt x="4513" y="0"/>
                    </a:cubicBezTo>
                    <a:cubicBezTo>
                      <a:pt x="4513" y="0"/>
                      <a:pt x="3651" y="0"/>
                      <a:pt x="3144" y="467"/>
                    </a:cubicBezTo>
                    <a:cubicBezTo>
                      <a:pt x="3144" y="467"/>
                      <a:pt x="913" y="2285"/>
                      <a:pt x="456" y="2752"/>
                    </a:cubicBezTo>
                    <a:cubicBezTo>
                      <a:pt x="0" y="2752"/>
                      <a:pt x="0" y="3219"/>
                      <a:pt x="0" y="4154"/>
                    </a:cubicBezTo>
                    <a:cubicBezTo>
                      <a:pt x="0" y="4569"/>
                      <a:pt x="2231" y="20717"/>
                      <a:pt x="2231" y="20717"/>
                    </a:cubicBezTo>
                    <a:cubicBezTo>
                      <a:pt x="2687" y="21133"/>
                      <a:pt x="3144" y="21600"/>
                      <a:pt x="3651" y="21600"/>
                    </a:cubicBezTo>
                    <a:cubicBezTo>
                      <a:pt x="17949" y="21600"/>
                      <a:pt x="17949" y="21600"/>
                      <a:pt x="17949" y="21600"/>
                    </a:cubicBezTo>
                    <a:cubicBezTo>
                      <a:pt x="18406" y="21600"/>
                      <a:pt x="18862" y="21133"/>
                      <a:pt x="19318" y="20717"/>
                    </a:cubicBezTo>
                    <a:cubicBezTo>
                      <a:pt x="19318" y="20717"/>
                      <a:pt x="21600" y="4569"/>
                      <a:pt x="21600" y="4154"/>
                    </a:cubicBezTo>
                    <a:cubicBezTo>
                      <a:pt x="21600" y="3219"/>
                      <a:pt x="21093" y="2752"/>
                      <a:pt x="21093" y="2752"/>
                    </a:cubicBezTo>
                    <a:close/>
                    <a:moveTo>
                      <a:pt x="10800" y="13812"/>
                    </a:moveTo>
                    <a:cubicBezTo>
                      <a:pt x="6744" y="13812"/>
                      <a:pt x="5882" y="7788"/>
                      <a:pt x="5425" y="6438"/>
                    </a:cubicBezTo>
                    <a:cubicBezTo>
                      <a:pt x="8113" y="6438"/>
                      <a:pt x="8113" y="6438"/>
                      <a:pt x="8113" y="6438"/>
                    </a:cubicBezTo>
                    <a:cubicBezTo>
                      <a:pt x="8113" y="8256"/>
                      <a:pt x="9025" y="11527"/>
                      <a:pt x="10800" y="11527"/>
                    </a:cubicBezTo>
                    <a:cubicBezTo>
                      <a:pt x="12575" y="11527"/>
                      <a:pt x="13031" y="8256"/>
                      <a:pt x="13487" y="6438"/>
                    </a:cubicBezTo>
                    <a:cubicBezTo>
                      <a:pt x="15718" y="6438"/>
                      <a:pt x="15718" y="6438"/>
                      <a:pt x="15718" y="6438"/>
                    </a:cubicBezTo>
                    <a:cubicBezTo>
                      <a:pt x="15718" y="7788"/>
                      <a:pt x="14856" y="13812"/>
                      <a:pt x="10800" y="13812"/>
                    </a:cubicBezTo>
                    <a:close/>
                    <a:moveTo>
                      <a:pt x="1825" y="4154"/>
                    </a:moveTo>
                    <a:cubicBezTo>
                      <a:pt x="4513" y="1402"/>
                      <a:pt x="4513" y="1402"/>
                      <a:pt x="4513" y="1402"/>
                    </a:cubicBezTo>
                    <a:cubicBezTo>
                      <a:pt x="16631" y="1402"/>
                      <a:pt x="16631" y="1402"/>
                      <a:pt x="16631" y="1402"/>
                    </a:cubicBezTo>
                    <a:cubicBezTo>
                      <a:pt x="19825" y="4154"/>
                      <a:pt x="19825" y="4154"/>
                      <a:pt x="19825" y="4154"/>
                    </a:cubicBezTo>
                    <a:lnTo>
                      <a:pt x="1825" y="4154"/>
                    </a:lnTo>
                    <a:close/>
                  </a:path>
                </a:pathLst>
              </a:custGeom>
              <a:solidFill>
                <a:srgbClr val="8EB4E3"/>
              </a:solidFill>
              <a:ln w="12700">
                <a:noFill/>
                <a:miter lim="400000"/>
              </a:ln>
            </p:spPr>
            <p:txBody>
              <a:bodyPr lIns="121919" tIns="121919" rIns="121919" bIns="121919" anchor="ctr"/>
              <a:lstStyle/>
              <a:p>
                <a:endParaRPr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171D63-93D7-E890-0B1E-9E1E050E8F65}"/>
                  </a:ext>
                </a:extLst>
              </p:cNvPr>
              <p:cNvSpPr/>
              <p:nvPr/>
            </p:nvSpPr>
            <p:spPr>
              <a:xfrm>
                <a:off x="14554843" y="7633330"/>
                <a:ext cx="1343025" cy="1037511"/>
              </a:xfrm>
              <a:prstGeom prst="rect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F6C8A1E-00C8-FCB8-1C95-807CA7DE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75688" y="5170591"/>
              <a:ext cx="0" cy="1518908"/>
            </a:xfrm>
            <a:prstGeom prst="line">
              <a:avLst/>
            </a:prstGeom>
            <a:ln w="53975">
              <a:solidFill>
                <a:srgbClr val="40404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72C642-12CC-BE0F-C5E4-EA4B2F5D0A4D}"/>
                </a:ext>
              </a:extLst>
            </p:cNvPr>
            <p:cNvGrpSpPr/>
            <p:nvPr/>
          </p:nvGrpSpPr>
          <p:grpSpPr>
            <a:xfrm>
              <a:off x="13735578" y="7173074"/>
              <a:ext cx="2074288" cy="1623823"/>
              <a:chOff x="12649200" y="2046966"/>
              <a:chExt cx="1328927" cy="962934"/>
            </a:xfrm>
          </p:grpSpPr>
          <p:pic>
            <p:nvPicPr>
              <p:cNvPr id="130" name="Graphic 129" descr="Binary outline">
                <a:extLst>
                  <a:ext uri="{FF2B5EF4-FFF2-40B4-BE49-F238E27FC236}">
                    <a16:creationId xmlns:a16="http://schemas.microsoft.com/office/drawing/2014/main" id="{EB7020B5-B836-1B55-284C-CDD70A322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649200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1" name="Graphic 130" descr="Binary outline">
                <a:extLst>
                  <a:ext uri="{FF2B5EF4-FFF2-40B4-BE49-F238E27FC236}">
                    <a16:creationId xmlns:a16="http://schemas.microsoft.com/office/drawing/2014/main" id="{3D33BB2A-62AA-78BF-27A7-BFD4F3FF2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057866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2" name="Graphic 131" descr="Binary outline">
                <a:extLst>
                  <a:ext uri="{FF2B5EF4-FFF2-40B4-BE49-F238E27FC236}">
                    <a16:creationId xmlns:a16="http://schemas.microsoft.com/office/drawing/2014/main" id="{69599159-B020-7730-31A9-738EF212A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649200" y="25041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3" name="Graphic 132" descr="Binary outline">
                <a:extLst>
                  <a:ext uri="{FF2B5EF4-FFF2-40B4-BE49-F238E27FC236}">
                    <a16:creationId xmlns:a16="http://schemas.microsoft.com/office/drawing/2014/main" id="{7214BDC9-0B9B-E4D0-4E74-DEB6473C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057866" y="25041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4" name="Graphic 133" descr="Binary outline">
                <a:extLst>
                  <a:ext uri="{FF2B5EF4-FFF2-40B4-BE49-F238E27FC236}">
                    <a16:creationId xmlns:a16="http://schemas.microsoft.com/office/drawing/2014/main" id="{C992B9DF-EA9F-3CB5-FF16-CE7926DF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472393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5" name="Graphic 134" descr="Binary outline">
                <a:extLst>
                  <a:ext uri="{FF2B5EF4-FFF2-40B4-BE49-F238E27FC236}">
                    <a16:creationId xmlns:a16="http://schemas.microsoft.com/office/drawing/2014/main" id="{594361A7-6E7B-F2E0-1D71-C6B8848D1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472393" y="2504166"/>
                <a:ext cx="505734" cy="505734"/>
              </a:xfrm>
              <a:prstGeom prst="rect">
                <a:avLst/>
              </a:prstGeom>
            </p:spPr>
          </p:pic>
        </p:grpSp>
      </p:grpSp>
      <p:pic>
        <p:nvPicPr>
          <p:cNvPr id="143" name="Graphic 142" descr="Beaker outline">
            <a:extLst>
              <a:ext uri="{FF2B5EF4-FFF2-40B4-BE49-F238E27FC236}">
                <a16:creationId xmlns:a16="http://schemas.microsoft.com/office/drawing/2014/main" id="{D53353BC-ED21-5086-D127-D69099A415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25952">
            <a:off x="15482584" y="2947684"/>
            <a:ext cx="914400" cy="914400"/>
          </a:xfrm>
          <a:prstGeom prst="rect">
            <a:avLst/>
          </a:prstGeom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72CF4D82-827E-4521-CE4F-4241D7AEDC3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B13E479-AA87-96F0-A64C-B586EC988391}"/>
              </a:ext>
            </a:extLst>
          </p:cNvPr>
          <p:cNvSpPr/>
          <p:nvPr/>
        </p:nvSpPr>
        <p:spPr>
          <a:xfrm>
            <a:off x="0" y="751779"/>
            <a:ext cx="18288000" cy="1662957"/>
          </a:xfrm>
          <a:custGeom>
            <a:avLst/>
            <a:gdLst/>
            <a:ahLst/>
            <a:cxnLst/>
            <a:rect l="l" t="t" r="r" b="b"/>
            <a:pathLst>
              <a:path w="4936713" h="227113">
                <a:moveTo>
                  <a:pt x="0" y="0"/>
                </a:moveTo>
                <a:lnTo>
                  <a:pt x="4936713" y="0"/>
                </a:lnTo>
                <a:lnTo>
                  <a:pt x="4936713" y="227113"/>
                </a:lnTo>
                <a:lnTo>
                  <a:pt x="0" y="227113"/>
                </a:lnTo>
                <a:close/>
              </a:path>
            </a:pathLst>
          </a:custGeom>
          <a:solidFill>
            <a:srgbClr val="D3D9E2"/>
          </a:solidFill>
        </p:spPr>
        <p:txBody>
          <a:bodyPr/>
          <a:lstStyle/>
          <a:p>
            <a:endParaRPr lang="en-DK"/>
          </a:p>
        </p:txBody>
      </p:sp>
      <p:sp>
        <p:nvSpPr>
          <p:cNvPr id="3" name="TextBox 3"/>
          <p:cNvSpPr txBox="1"/>
          <p:nvPr/>
        </p:nvSpPr>
        <p:spPr>
          <a:xfrm>
            <a:off x="1070780" y="7098231"/>
            <a:ext cx="6531685" cy="2240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genomics, proteomics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(Ultra) high-dimensional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preprocessing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9399" y="2843959"/>
            <a:ext cx="5635896" cy="3394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height, weight, heart rate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usually be represented as a number or a category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Typically low dimensional, but </a:t>
            </a:r>
            <a:r>
              <a:rPr lang="en-US" sz="2400" i="1" dirty="0">
                <a:solidFill>
                  <a:srgbClr val="404040"/>
                </a:solidFill>
                <a:latin typeface="Montserrat" pitchFamily="2" charset="77"/>
              </a:rPr>
              <a:t>wearables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are changing that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18412" y="7124700"/>
            <a:ext cx="6102835" cy="224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Descriptive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i.e. patient journals, registry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Highly person-sensitive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Not easily standardized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412" y="3429561"/>
            <a:ext cx="5301552" cy="281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Survey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Can be descriptive, numeric or categorical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Relies on reporting, i.e. very prone to bias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9DA709C-6AE7-A00C-0AA6-E54DE7E75830}"/>
              </a:ext>
            </a:extLst>
          </p:cNvPr>
          <p:cNvSpPr txBox="1"/>
          <p:nvPr/>
        </p:nvSpPr>
        <p:spPr>
          <a:xfrm>
            <a:off x="6408469" y="1080000"/>
            <a:ext cx="525053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TYPES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45C70F-AE5E-1BF1-52D2-C6346E94F79F}"/>
              </a:ext>
            </a:extLst>
          </p:cNvPr>
          <p:cNvSpPr txBox="1"/>
          <p:nvPr/>
        </p:nvSpPr>
        <p:spPr>
          <a:xfrm>
            <a:off x="4662123" y="5137468"/>
            <a:ext cx="6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300" b="1">
                <a:solidFill>
                  <a:srgbClr val="C6D6D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endParaRPr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EFA522-8539-B5ED-BF74-14565EEB6D29}"/>
              </a:ext>
            </a:extLst>
          </p:cNvPr>
          <p:cNvGrpSpPr>
            <a:grpSpLocks noChangeAspect="1"/>
          </p:cNvGrpSpPr>
          <p:nvPr/>
        </p:nvGrpSpPr>
        <p:grpSpPr>
          <a:xfrm>
            <a:off x="6644631" y="3690730"/>
            <a:ext cx="5248576" cy="5252308"/>
            <a:chOff x="7504398" y="3946525"/>
            <a:chExt cx="4234028" cy="4237039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E89C7AB-37F6-9C8F-2BAB-8EBA1CC252D3}"/>
                </a:ext>
              </a:extLst>
            </p:cNvPr>
            <p:cNvSpPr/>
            <p:nvPr/>
          </p:nvSpPr>
          <p:spPr>
            <a:xfrm>
              <a:off x="9690550" y="3946525"/>
              <a:ext cx="204629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16850" y="18427"/>
                  </a:moveTo>
                  <a:cubicBezTo>
                    <a:pt x="21600" y="14208"/>
                    <a:pt x="21600" y="7356"/>
                    <a:pt x="16850" y="3137"/>
                  </a:cubicBezTo>
                  <a:cubicBezTo>
                    <a:pt x="14576" y="1118"/>
                    <a:pt x="11531" y="0"/>
                    <a:pt x="8242" y="0"/>
                  </a:cubicBezTo>
                  <a:cubicBezTo>
                    <a:pt x="5156" y="0"/>
                    <a:pt x="2274" y="1010"/>
                    <a:pt x="0" y="2849"/>
                  </a:cubicBezTo>
                  <a:cubicBezTo>
                    <a:pt x="2274" y="5012"/>
                    <a:pt x="3492" y="7825"/>
                    <a:pt x="3492" y="10782"/>
                  </a:cubicBezTo>
                  <a:cubicBezTo>
                    <a:pt x="3492" y="13775"/>
                    <a:pt x="2274" y="16552"/>
                    <a:pt x="0" y="18715"/>
                  </a:cubicBezTo>
                  <a:cubicBezTo>
                    <a:pt x="2274" y="20590"/>
                    <a:pt x="5156" y="21600"/>
                    <a:pt x="8242" y="21600"/>
                  </a:cubicBezTo>
                  <a:cubicBezTo>
                    <a:pt x="11531" y="21600"/>
                    <a:pt x="14576" y="20482"/>
                    <a:pt x="16850" y="18427"/>
                  </a:cubicBezTo>
                  <a:close/>
                </a:path>
              </a:pathLst>
            </a:custGeom>
            <a:solidFill>
              <a:srgbClr val="71B5CB"/>
            </a:solidFill>
            <a:ln w="12700">
              <a:miter lim="400000"/>
            </a:ln>
          </p:spPr>
          <p:txBody>
            <a:bodyPr lIns="45719" rIns="45719"/>
            <a:lstStyle/>
            <a:p>
              <a:pPr algn="ctr"/>
              <a:endParaRPr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07A992-1F92-6A62-F445-350D4F3B78DB}"/>
                </a:ext>
              </a:extLst>
            </p:cNvPr>
            <p:cNvSpPr/>
            <p:nvPr/>
          </p:nvSpPr>
          <p:spPr>
            <a:xfrm>
              <a:off x="9300025" y="6134100"/>
              <a:ext cx="2438401" cy="20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3693"/>
                  </a:moveTo>
                  <a:cubicBezTo>
                    <a:pt x="7825" y="3693"/>
                    <a:pt x="5012" y="2405"/>
                    <a:pt x="2849" y="0"/>
                  </a:cubicBezTo>
                  <a:cubicBezTo>
                    <a:pt x="1010" y="2362"/>
                    <a:pt x="0" y="5454"/>
                    <a:pt x="0" y="8717"/>
                  </a:cubicBezTo>
                  <a:cubicBezTo>
                    <a:pt x="0" y="12153"/>
                    <a:pt x="1118" y="15416"/>
                    <a:pt x="3173" y="17821"/>
                  </a:cubicBezTo>
                  <a:cubicBezTo>
                    <a:pt x="5193" y="20269"/>
                    <a:pt x="7897" y="21600"/>
                    <a:pt x="10782" y="21600"/>
                  </a:cubicBezTo>
                  <a:cubicBezTo>
                    <a:pt x="13703" y="21600"/>
                    <a:pt x="16407" y="20269"/>
                    <a:pt x="18427" y="17821"/>
                  </a:cubicBezTo>
                  <a:cubicBezTo>
                    <a:pt x="20482" y="15416"/>
                    <a:pt x="21600" y="12153"/>
                    <a:pt x="21600" y="8717"/>
                  </a:cubicBezTo>
                  <a:cubicBezTo>
                    <a:pt x="21600" y="5454"/>
                    <a:pt x="20590" y="2362"/>
                    <a:pt x="18751" y="0"/>
                  </a:cubicBezTo>
                  <a:cubicBezTo>
                    <a:pt x="16588" y="2405"/>
                    <a:pt x="13775" y="3693"/>
                    <a:pt x="10782" y="3693"/>
                  </a:cubicBezTo>
                  <a:close/>
                </a:path>
              </a:pathLst>
            </a:custGeom>
            <a:solidFill>
              <a:srgbClr val="EDC07B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4519848-DB8E-322B-0F6D-0F9F7AF60FFB}"/>
                </a:ext>
              </a:extLst>
            </p:cNvPr>
            <p:cNvSpPr/>
            <p:nvPr/>
          </p:nvSpPr>
          <p:spPr>
            <a:xfrm>
              <a:off x="7504564" y="5741987"/>
              <a:ext cx="2047875" cy="244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9" y="18427"/>
                  </a:moveTo>
                  <a:cubicBezTo>
                    <a:pt x="6184" y="20482"/>
                    <a:pt x="9404" y="21600"/>
                    <a:pt x="12840" y="21600"/>
                  </a:cubicBezTo>
                  <a:cubicBezTo>
                    <a:pt x="16146" y="21600"/>
                    <a:pt x="19195" y="20590"/>
                    <a:pt x="21600" y="18715"/>
                  </a:cubicBezTo>
                  <a:cubicBezTo>
                    <a:pt x="19195" y="16552"/>
                    <a:pt x="17864" y="13775"/>
                    <a:pt x="17864" y="10782"/>
                  </a:cubicBezTo>
                  <a:cubicBezTo>
                    <a:pt x="17864" y="7825"/>
                    <a:pt x="19195" y="5012"/>
                    <a:pt x="21600" y="2849"/>
                  </a:cubicBezTo>
                  <a:cubicBezTo>
                    <a:pt x="19195" y="1010"/>
                    <a:pt x="16146" y="0"/>
                    <a:pt x="12840" y="0"/>
                  </a:cubicBezTo>
                  <a:cubicBezTo>
                    <a:pt x="9404" y="0"/>
                    <a:pt x="6184" y="1118"/>
                    <a:pt x="3779" y="3137"/>
                  </a:cubicBezTo>
                  <a:cubicBezTo>
                    <a:pt x="1331" y="5193"/>
                    <a:pt x="0" y="7897"/>
                    <a:pt x="0" y="10782"/>
                  </a:cubicBezTo>
                  <a:cubicBezTo>
                    <a:pt x="0" y="13667"/>
                    <a:pt x="1331" y="16407"/>
                    <a:pt x="3779" y="18427"/>
                  </a:cubicBezTo>
                  <a:close/>
                </a:path>
              </a:pathLst>
            </a:custGeom>
            <a:solidFill>
              <a:srgbClr val="B8B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B68B60A-D3F7-3321-EE0E-4E4078059A23}"/>
                </a:ext>
              </a:extLst>
            </p:cNvPr>
            <p:cNvSpPr/>
            <p:nvPr/>
          </p:nvSpPr>
          <p:spPr>
            <a:xfrm>
              <a:off x="7504398" y="3946525"/>
              <a:ext cx="2438565" cy="204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10291" y="0"/>
                  </a:moveTo>
                  <a:cubicBezTo>
                    <a:pt x="7539" y="0"/>
                    <a:pt x="4959" y="1331"/>
                    <a:pt x="3033" y="3736"/>
                  </a:cubicBezTo>
                  <a:cubicBezTo>
                    <a:pt x="-922" y="8631"/>
                    <a:pt x="-991" y="16533"/>
                    <a:pt x="2724" y="21600"/>
                  </a:cubicBezTo>
                  <a:cubicBezTo>
                    <a:pt x="4787" y="19195"/>
                    <a:pt x="7470" y="17864"/>
                    <a:pt x="10291" y="17864"/>
                  </a:cubicBezTo>
                  <a:cubicBezTo>
                    <a:pt x="13145" y="17864"/>
                    <a:pt x="15828" y="19195"/>
                    <a:pt x="17892" y="21600"/>
                  </a:cubicBezTo>
                  <a:cubicBezTo>
                    <a:pt x="19646" y="19195"/>
                    <a:pt x="20609" y="16103"/>
                    <a:pt x="20609" y="12840"/>
                  </a:cubicBezTo>
                  <a:cubicBezTo>
                    <a:pt x="20609" y="9404"/>
                    <a:pt x="19543" y="6184"/>
                    <a:pt x="17582" y="3736"/>
                  </a:cubicBezTo>
                  <a:cubicBezTo>
                    <a:pt x="15656" y="1331"/>
                    <a:pt x="13077" y="0"/>
                    <a:pt x="10291" y="0"/>
                  </a:cubicBezTo>
                  <a:close/>
                </a:path>
              </a:pathLst>
            </a:custGeom>
            <a:solidFill>
              <a:srgbClr val="8CC9B1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6F39003D-0991-2624-46C1-E7A72A4FA2A1}"/>
                </a:ext>
              </a:extLst>
            </p:cNvPr>
            <p:cNvSpPr txBox="1"/>
            <p:nvPr/>
          </p:nvSpPr>
          <p:spPr>
            <a:xfrm>
              <a:off x="8008138" y="6640427"/>
              <a:ext cx="1012532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OMICS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8A5DE0C-37E9-B8A0-6497-EADAC8D944E5}"/>
                </a:ext>
              </a:extLst>
            </p:cNvPr>
            <p:cNvSpPr txBox="1"/>
            <p:nvPr/>
          </p:nvSpPr>
          <p:spPr>
            <a:xfrm>
              <a:off x="10128752" y="4848162"/>
              <a:ext cx="1232365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800" dirty="0"/>
                <a:t>SURVEY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A7B53D6-DA5A-1E5F-A1D6-854FCDBCD0FD}"/>
                </a:ext>
              </a:extLst>
            </p:cNvPr>
            <p:cNvSpPr txBox="1"/>
            <p:nvPr/>
          </p:nvSpPr>
          <p:spPr>
            <a:xfrm>
              <a:off x="7643045" y="4872125"/>
              <a:ext cx="2229378" cy="3227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600" dirty="0"/>
                <a:t>MEASUREMENT</a:t>
              </a:r>
              <a:endParaRPr sz="2600" dirty="0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06A0D5A0-A488-A178-B446-A233643183C4}"/>
                </a:ext>
              </a:extLst>
            </p:cNvPr>
            <p:cNvSpPr txBox="1"/>
            <p:nvPr/>
          </p:nvSpPr>
          <p:spPr>
            <a:xfrm>
              <a:off x="9509754" y="6823023"/>
              <a:ext cx="2032821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DESCRIPTIVE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</p:grp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50E2E803-67B6-A1D2-50A2-B1535B544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07605" y="1080000"/>
            <a:ext cx="5559995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605" y="2791810"/>
            <a:ext cx="15459547" cy="113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Omics approaches aim to study the entirety of an ‘</a:t>
            </a:r>
            <a:r>
              <a:rPr lang="en-US" sz="2800" dirty="0" err="1">
                <a:solidFill>
                  <a:srgbClr val="404040"/>
                </a:solidFill>
                <a:latin typeface="Montserrat" pitchFamily="2" charset="77"/>
              </a:rPr>
              <a:t>ome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’ (proteome, transcriptome, genome). Here we name the most commonly used types. 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4762AF7-B317-2331-2E12-6D6E72C67D90}"/>
              </a:ext>
            </a:extLst>
          </p:cNvPr>
          <p:cNvSpPr txBox="1"/>
          <p:nvPr/>
        </p:nvSpPr>
        <p:spPr>
          <a:xfrm>
            <a:off x="4578958" y="4371100"/>
            <a:ext cx="2734989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Proteomics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FD8C063-18EC-7BE0-B405-D8C646070272}"/>
              </a:ext>
            </a:extLst>
          </p:cNvPr>
          <p:cNvSpPr txBox="1"/>
          <p:nvPr/>
        </p:nvSpPr>
        <p:spPr>
          <a:xfrm>
            <a:off x="12289163" y="5180736"/>
            <a:ext cx="4296401" cy="1111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Whole genome seq</a:t>
            </a: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SNP calling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9FC13522-15CC-F74E-03CC-4F0309FBC4F2}"/>
              </a:ext>
            </a:extLst>
          </p:cNvPr>
          <p:cNvSpPr txBox="1"/>
          <p:nvPr/>
        </p:nvSpPr>
        <p:spPr>
          <a:xfrm>
            <a:off x="3196982" y="8485585"/>
            <a:ext cx="3915403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Now"/>
              </a:rPr>
              <a:t>Transcriptomics</a:t>
            </a:r>
          </a:p>
          <a:p>
            <a:pPr algn="ctr">
              <a:lnSpc>
                <a:spcPts val="4480"/>
              </a:lnSpc>
            </a:pPr>
            <a:r>
              <a:rPr lang="en-US" sz="2800" b="1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2800" b="1" dirty="0">
              <a:solidFill>
                <a:srgbClr val="404040"/>
              </a:solidFill>
              <a:latin typeface="Now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35134-567E-EFA2-D999-05938F2FEAF6}"/>
              </a:ext>
            </a:extLst>
          </p:cNvPr>
          <p:cNvGrpSpPr>
            <a:grpSpLocks noChangeAspect="1"/>
          </p:cNvGrpSpPr>
          <p:nvPr/>
        </p:nvGrpSpPr>
        <p:grpSpPr>
          <a:xfrm>
            <a:off x="6244157" y="4126710"/>
            <a:ext cx="5799685" cy="5696119"/>
            <a:chOff x="6544715" y="4152900"/>
            <a:chExt cx="4700871" cy="46169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A83E51-DC62-FF37-BF63-B36F8F993BE2}"/>
                </a:ext>
              </a:extLst>
            </p:cNvPr>
            <p:cNvSpPr/>
            <p:nvPr/>
          </p:nvSpPr>
          <p:spPr>
            <a:xfrm>
              <a:off x="6544715" y="4152900"/>
              <a:ext cx="4700871" cy="4616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 descr="A blue ribbon with a red object on it&#10;&#10;Description automatically generated">
              <a:extLst>
                <a:ext uri="{FF2B5EF4-FFF2-40B4-BE49-F238E27FC236}">
                  <a16:creationId xmlns:a16="http://schemas.microsoft.com/office/drawing/2014/main" id="{BF7E490A-E716-B087-E9D1-D4071EE4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359" y="4824842"/>
              <a:ext cx="1844618" cy="1866900"/>
            </a:xfrm>
            <a:prstGeom prst="rect">
              <a:avLst/>
            </a:prstGeom>
          </p:spPr>
        </p:pic>
        <p:pic>
          <p:nvPicPr>
            <p:cNvPr id="13" name="Picture 12" descr="A close-up of a device&#10;&#10;Description automatically generated">
              <a:extLst>
                <a:ext uri="{FF2B5EF4-FFF2-40B4-BE49-F238E27FC236}">
                  <a16:creationId xmlns:a16="http://schemas.microsoft.com/office/drawing/2014/main" id="{1CE25EDF-448C-8BCD-AC1D-EF55585CA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35" t="20447" b="10410"/>
            <a:stretch/>
          </p:blipFill>
          <p:spPr>
            <a:xfrm>
              <a:off x="9258729" y="5020894"/>
              <a:ext cx="1365788" cy="1353300"/>
            </a:xfrm>
            <a:prstGeom prst="rect">
              <a:avLst/>
            </a:prstGeom>
          </p:spPr>
        </p:pic>
        <p:pic>
          <p:nvPicPr>
            <p:cNvPr id="16" name="Picture 15" descr="A computer screen shot of a computer&#10;&#10;Description automatically generated">
              <a:extLst>
                <a:ext uri="{FF2B5EF4-FFF2-40B4-BE49-F238E27FC236}">
                  <a16:creationId xmlns:a16="http://schemas.microsoft.com/office/drawing/2014/main" id="{A7E23991-28BD-C743-411E-677E9F62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3" t="69430" r="43835" b="7173"/>
            <a:stretch/>
          </p:blipFill>
          <p:spPr>
            <a:xfrm>
              <a:off x="7777423" y="6564971"/>
              <a:ext cx="2501528" cy="1967605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E30D6A-2FB1-33AE-2669-2E8D854A75AC}"/>
                </a:ext>
              </a:extLst>
            </p:cNvPr>
            <p:cNvCxnSpPr>
              <a:stCxn id="9" idx="0"/>
            </p:cNvCxnSpPr>
            <p:nvPr/>
          </p:nvCxnSpPr>
          <p:spPr>
            <a:xfrm flipH="1">
              <a:off x="8895150" y="4152900"/>
              <a:ext cx="1" cy="2308463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7EB1FC-5291-1B04-4502-B6297185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1800" y="6461363"/>
              <a:ext cx="2113350" cy="104030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31FEF8-DA60-75E2-1908-849A6D99EA36}"/>
                </a:ext>
              </a:extLst>
            </p:cNvPr>
            <p:cNvCxnSpPr>
              <a:cxnSpLocks/>
            </p:cNvCxnSpPr>
            <p:nvPr/>
          </p:nvCxnSpPr>
          <p:spPr>
            <a:xfrm>
              <a:off x="8895150" y="6461363"/>
              <a:ext cx="2174062" cy="88757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3611A4BE-ECE4-076F-9008-007CC306A5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8B8B13-54C9-CCEC-FDAD-A83A98036DBB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3" y="1080000"/>
            <a:ext cx="54102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3" y="2793163"/>
            <a:ext cx="10503198" cy="6901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Omics data are produced with specialized lab protocols followed by: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Next generation sequencing (DNA, RNA)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Mass spectrometry technologies (proteins, lipids, sugars, metabolites)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Expensive to generate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Measurement is indirect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 for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be prone to high variability (therefore replicates)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165974-854B-B6C9-E25C-62FCEC0683F7}"/>
              </a:ext>
            </a:extLst>
          </p:cNvPr>
          <p:cNvGrpSpPr/>
          <p:nvPr/>
        </p:nvGrpSpPr>
        <p:grpSpPr>
          <a:xfrm>
            <a:off x="13078166" y="2216898"/>
            <a:ext cx="4404460" cy="3672284"/>
            <a:chOff x="12359540" y="723900"/>
            <a:chExt cx="4404460" cy="36722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55F097-B0E7-4FDC-1ED9-D54DB4EEDA9C}"/>
                </a:ext>
              </a:extLst>
            </p:cNvPr>
            <p:cNvGrpSpPr/>
            <p:nvPr/>
          </p:nvGrpSpPr>
          <p:grpSpPr>
            <a:xfrm>
              <a:off x="12359540" y="723900"/>
              <a:ext cx="4404460" cy="3672284"/>
              <a:chOff x="13974880" y="0"/>
              <a:chExt cx="4313120" cy="37191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67717F-93EE-E8E6-8CA2-BCB7B29249E1}"/>
                  </a:ext>
                </a:extLst>
              </p:cNvPr>
              <p:cNvSpPr/>
              <p:nvPr/>
            </p:nvSpPr>
            <p:spPr>
              <a:xfrm>
                <a:off x="13974880" y="0"/>
                <a:ext cx="4313120" cy="3719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18" name="Picture 17" descr="A diagram of different types of signals&#10;&#10;Description automatically generated">
                <a:extLst>
                  <a:ext uri="{FF2B5EF4-FFF2-40B4-BE49-F238E27FC236}">
                    <a16:creationId xmlns:a16="http://schemas.microsoft.com/office/drawing/2014/main" id="{88EC3D59-54E1-27D5-98BF-2C2D0D05A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95460" y="422918"/>
                <a:ext cx="3871960" cy="2966207"/>
              </a:xfrm>
              <a:prstGeom prst="rect">
                <a:avLst/>
              </a:prstGeom>
            </p:spPr>
          </p:pic>
        </p:grp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D7DF1707-FF44-8D96-1D95-BCB456FC4A38}"/>
                </a:ext>
              </a:extLst>
            </p:cNvPr>
            <p:cNvSpPr txBox="1"/>
            <p:nvPr/>
          </p:nvSpPr>
          <p:spPr>
            <a:xfrm>
              <a:off x="12589202" y="3695700"/>
              <a:ext cx="1355398" cy="483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Illumina NGS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8185-FA72-BCBC-D790-6529B45DAD22}"/>
              </a:ext>
            </a:extLst>
          </p:cNvPr>
          <p:cNvGrpSpPr/>
          <p:nvPr/>
        </p:nvGrpSpPr>
        <p:grpSpPr>
          <a:xfrm>
            <a:off x="11353800" y="5753100"/>
            <a:ext cx="3962400" cy="3200400"/>
            <a:chOff x="13395593" y="4422582"/>
            <a:chExt cx="3962400" cy="3200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66BF1-BD2F-E973-7EF8-57FD064F5C5A}"/>
                </a:ext>
              </a:extLst>
            </p:cNvPr>
            <p:cNvGrpSpPr/>
            <p:nvPr/>
          </p:nvGrpSpPr>
          <p:grpSpPr>
            <a:xfrm>
              <a:off x="13395593" y="4422582"/>
              <a:ext cx="3962400" cy="3200400"/>
              <a:chOff x="11125200" y="5674809"/>
              <a:chExt cx="4191000" cy="35871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83A0A9-E179-006F-A570-2CB8670D0131}"/>
                  </a:ext>
                </a:extLst>
              </p:cNvPr>
              <p:cNvSpPr/>
              <p:nvPr/>
            </p:nvSpPr>
            <p:spPr>
              <a:xfrm>
                <a:off x="11125200" y="5674809"/>
                <a:ext cx="4191000" cy="3587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22" name="Picture 21" descr="A graph with numbers and letters&#10;&#10;Description automatically generated">
                <a:extLst>
                  <a:ext uri="{FF2B5EF4-FFF2-40B4-BE49-F238E27FC236}">
                    <a16:creationId xmlns:a16="http://schemas.microsoft.com/office/drawing/2014/main" id="{A5C9DBF5-35DF-7126-AD6E-F7ACB30D8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8"/>
              <a:stretch/>
            </p:blipFill>
            <p:spPr>
              <a:xfrm>
                <a:off x="11360830" y="5767746"/>
                <a:ext cx="3730088" cy="2981770"/>
              </a:xfrm>
              <a:prstGeom prst="rect">
                <a:avLst/>
              </a:prstGeom>
            </p:spPr>
          </p:pic>
        </p:grp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604DA2BF-438F-8953-714F-558920485B04}"/>
                </a:ext>
              </a:extLst>
            </p:cNvPr>
            <p:cNvSpPr txBox="1"/>
            <p:nvPr/>
          </p:nvSpPr>
          <p:spPr>
            <a:xfrm>
              <a:off x="13558184" y="7013382"/>
              <a:ext cx="1681815" cy="470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LC-MS/MS Spectrum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964817-B0E3-3B94-5B49-61CC87357AD8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752600" y="1080000"/>
            <a:ext cx="121158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BIOBANKS &amp; REPOSITORIES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2599" y="2890767"/>
            <a:ext cx="15608147" cy="225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Biobanks and repositories are great sources of both bio data and patient metadata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We have many such resources in Denmark but getting access can be a cumbersome process, since this is (highly!) person-sensitive data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CCF61E61-6C35-E31B-50E8-D3A2D6A8191F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1D96B44-375B-EFA0-5F6E-E7A32739A878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57198138-1792-CEED-8344-1870A2D1D43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5CCAEFE6-8069-9E1E-EB60-C8B7DACC9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pic>
        <p:nvPicPr>
          <p:cNvPr id="14" name="Picture 13" descr="A person holding a computer&#10;&#10;Description automatically generated">
            <a:extLst>
              <a:ext uri="{FF2B5EF4-FFF2-40B4-BE49-F238E27FC236}">
                <a16:creationId xmlns:a16="http://schemas.microsoft.com/office/drawing/2014/main" id="{C32BBD84-338A-B088-860D-886C4A394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97" y="5740990"/>
            <a:ext cx="5207000" cy="396875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5664978-A346-097C-FE57-2AF593418DF3}"/>
              </a:ext>
            </a:extLst>
          </p:cNvPr>
          <p:cNvSpPr txBox="1"/>
          <p:nvPr/>
        </p:nvSpPr>
        <p:spPr>
          <a:xfrm>
            <a:off x="8445346" y="5677470"/>
            <a:ext cx="8915400" cy="401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Access has to be applied through the proper channels and compliance has to be ensured while working with them.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You can hear more about this in our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GDPR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course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for biomedical researchers!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D37583-C265-4848-E2D3-54355179879D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2" y="1080000"/>
            <a:ext cx="669654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REGISTRY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2" y="3053436"/>
            <a:ext cx="8839199" cy="6856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Most doctors, epidemiologists, …, and statisticians work with registry data (birth, death, diseases, medications, biometrics)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are sensitive &amp; hard to access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There are many inconsistencies and errors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Missing data are very common</a:t>
            </a:r>
            <a:endParaRPr lang="en-US" dirty="0"/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clean-up and restructuring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indent="-111760"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registries are governed by </a:t>
            </a:r>
            <a:r>
              <a:rPr lang="en-US" sz="2400" b="1" dirty="0" err="1">
                <a:solidFill>
                  <a:srgbClr val="404040"/>
                </a:solidFill>
                <a:latin typeface="Montserrat" pitchFamily="2" charset="77"/>
              </a:rPr>
              <a:t>Sundhedsdatastyrelsen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(The Danish Health Data Authority).</a:t>
            </a: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C79690B6-F0F6-FA51-4FB0-8E013AC8A7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2634"/>
          <a:stretch/>
        </p:blipFill>
        <p:spPr>
          <a:xfrm>
            <a:off x="10972800" y="2400300"/>
            <a:ext cx="6240853" cy="6179669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A0B1F9-0520-3905-F145-224ACD427157}"/>
              </a:ext>
            </a:extLst>
          </p:cNvPr>
          <p:cNvSpPr txBox="1"/>
          <p:nvPr/>
        </p:nvSpPr>
        <p:spPr>
          <a:xfrm>
            <a:off x="12801600" y="8722219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Dan Med J 2023;70(4):A12220796</a:t>
            </a:r>
            <a:endParaRPr lang="en-DK" sz="1200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B9DFDD-0B77-3BF9-3CA2-2747B2E2C6FD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0648" y="394200"/>
            <a:ext cx="1443375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QUICK GDPR RECAP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124346-DC48-BC5E-B062-4F9370A06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545A7E7F-4DC1-D61F-F3C4-4154A6F03686}"/>
              </a:ext>
            </a:extLst>
          </p:cNvPr>
          <p:cNvGrpSpPr/>
          <p:nvPr/>
        </p:nvGrpSpPr>
        <p:grpSpPr>
          <a:xfrm>
            <a:off x="0" y="-1"/>
            <a:ext cx="1447800" cy="10287001"/>
            <a:chOff x="0" y="0"/>
            <a:chExt cx="220314" cy="286129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2BD497F-A87A-23F5-7007-D396AD58B37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37BCCD-E1E4-A8A2-9D77-E3ABFF0F4DA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E7B6F-4932-1841-D03D-A7F45FF533D7}"/>
              </a:ext>
            </a:extLst>
          </p:cNvPr>
          <p:cNvCxnSpPr>
            <a:cxnSpLocks/>
          </p:cNvCxnSpPr>
          <p:nvPr/>
        </p:nvCxnSpPr>
        <p:spPr>
          <a:xfrm>
            <a:off x="1720648" y="1562100"/>
            <a:ext cx="795675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28562-762E-A21F-8550-93695154B00D}"/>
              </a:ext>
            </a:extLst>
          </p:cNvPr>
          <p:cNvSpPr/>
          <p:nvPr/>
        </p:nvSpPr>
        <p:spPr>
          <a:xfrm>
            <a:off x="2670669" y="6319454"/>
            <a:ext cx="14173200" cy="3548446"/>
          </a:xfrm>
          <a:prstGeom prst="roundRect">
            <a:avLst/>
          </a:prstGeom>
          <a:solidFill>
            <a:srgbClr val="8CC9B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“Health data are personal data concerning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physical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mental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health of a person, including the provision of health care services, which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reveal information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about a person’s health status in the past, present or future.”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The GDPR Handbook (</a:t>
            </a:r>
            <a:r>
              <a:rPr lang="en-GB" sz="2000" dirty="0">
                <a:latin typeface="Montserrat" panose="00000500000000000000" pitchFamily="2" charset="0"/>
              </a:rPr>
              <a:t>www.gdprhandbook.eu</a:t>
            </a:r>
            <a:r>
              <a:rPr lang="en-GB" sz="20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FD99F9-B5B7-4799-D332-7A53875BA7F6}"/>
              </a:ext>
            </a:extLst>
          </p:cNvPr>
          <p:cNvGrpSpPr/>
          <p:nvPr/>
        </p:nvGrpSpPr>
        <p:grpSpPr>
          <a:xfrm>
            <a:off x="6131421" y="1808331"/>
            <a:ext cx="2160000" cy="2088000"/>
            <a:chOff x="3505471" y="5830281"/>
            <a:chExt cx="2160000" cy="208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6B7CA7-CF77-E45F-A81E-2027EBF7F86C}"/>
                </a:ext>
              </a:extLst>
            </p:cNvPr>
            <p:cNvSpPr/>
            <p:nvPr/>
          </p:nvSpPr>
          <p:spPr>
            <a:xfrm>
              <a:off x="3505471" y="583028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559F8-D455-2B19-8DD0-1644AE47B347}"/>
                </a:ext>
              </a:extLst>
            </p:cNvPr>
            <p:cNvSpPr txBox="1"/>
            <p:nvPr/>
          </p:nvSpPr>
          <p:spPr>
            <a:xfrm>
              <a:off x="3523517" y="6135617"/>
              <a:ext cx="21419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Lawfulness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Fairness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Transparency</a:t>
              </a:r>
            </a:p>
            <a:p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27E29-013D-4064-7410-336E5F3DB410}"/>
              </a:ext>
            </a:extLst>
          </p:cNvPr>
          <p:cNvGrpSpPr/>
          <p:nvPr/>
        </p:nvGrpSpPr>
        <p:grpSpPr>
          <a:xfrm>
            <a:off x="8839200" y="1808331"/>
            <a:ext cx="2199488" cy="2088000"/>
            <a:chOff x="6176645" y="5723313"/>
            <a:chExt cx="2199488" cy="20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43B41B-BD45-5F4D-D40C-A4178BDD0C98}"/>
                </a:ext>
              </a:extLst>
            </p:cNvPr>
            <p:cNvSpPr/>
            <p:nvPr/>
          </p:nvSpPr>
          <p:spPr>
            <a:xfrm>
              <a:off x="6176645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C1C6C2-1518-816E-F729-34723A7079C7}"/>
                </a:ext>
              </a:extLst>
            </p:cNvPr>
            <p:cNvSpPr txBox="1"/>
            <p:nvPr/>
          </p:nvSpPr>
          <p:spPr>
            <a:xfrm>
              <a:off x="6234179" y="6209709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Purpose Limitation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AB1761-A275-BAD6-A7D8-B196727E812E}"/>
              </a:ext>
            </a:extLst>
          </p:cNvPr>
          <p:cNvGrpSpPr/>
          <p:nvPr/>
        </p:nvGrpSpPr>
        <p:grpSpPr>
          <a:xfrm>
            <a:off x="7391942" y="3817500"/>
            <a:ext cx="2191069" cy="2088000"/>
            <a:chOff x="4657268" y="7884069"/>
            <a:chExt cx="2191069" cy="20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4B548F-FCC3-B0D5-9A85-73EE165DC486}"/>
                </a:ext>
              </a:extLst>
            </p:cNvPr>
            <p:cNvSpPr/>
            <p:nvPr/>
          </p:nvSpPr>
          <p:spPr>
            <a:xfrm>
              <a:off x="4657268" y="7884069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BE502C-6CB1-8E02-830D-CE08ECB2B401}"/>
                </a:ext>
              </a:extLst>
            </p:cNvPr>
            <p:cNvSpPr txBox="1"/>
            <p:nvPr/>
          </p:nvSpPr>
          <p:spPr>
            <a:xfrm>
              <a:off x="4688337" y="8323451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6.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Integrity and confidentiality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B62199-5ED6-6901-77F3-6E9A79269A5A}"/>
              </a:ext>
            </a:extLst>
          </p:cNvPr>
          <p:cNvGrpSpPr/>
          <p:nvPr/>
        </p:nvGrpSpPr>
        <p:grpSpPr>
          <a:xfrm>
            <a:off x="10210867" y="3817500"/>
            <a:ext cx="2160000" cy="2088000"/>
            <a:chOff x="9813063" y="7939742"/>
            <a:chExt cx="2160000" cy="208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7280CB-3A65-453D-B44E-B8CA6DA52929}"/>
                </a:ext>
              </a:extLst>
            </p:cNvPr>
            <p:cNvSpPr/>
            <p:nvPr/>
          </p:nvSpPr>
          <p:spPr>
            <a:xfrm>
              <a:off x="9813063" y="7939742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6F7158-A878-3656-5D1B-E421BC2B5DE4}"/>
                </a:ext>
              </a:extLst>
            </p:cNvPr>
            <p:cNvSpPr txBox="1"/>
            <p:nvPr/>
          </p:nvSpPr>
          <p:spPr>
            <a:xfrm>
              <a:off x="9822086" y="8408063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Storage Limitation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998B5-6E21-4755-090D-4F035DC8D3A5}"/>
              </a:ext>
            </a:extLst>
          </p:cNvPr>
          <p:cNvGrpSpPr/>
          <p:nvPr/>
        </p:nvGrpSpPr>
        <p:grpSpPr>
          <a:xfrm>
            <a:off x="11588147" y="1808331"/>
            <a:ext cx="2214671" cy="2088000"/>
            <a:chOff x="8846248" y="5723313"/>
            <a:chExt cx="2214671" cy="208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83CE7-9428-A248-71B0-05E6AA2BD716}"/>
                </a:ext>
              </a:extLst>
            </p:cNvPr>
            <p:cNvSpPr/>
            <p:nvPr/>
          </p:nvSpPr>
          <p:spPr>
            <a:xfrm>
              <a:off x="8846248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F355B-3E29-1715-21CB-AC2131AD5C0C}"/>
                </a:ext>
              </a:extLst>
            </p:cNvPr>
            <p:cNvSpPr txBox="1"/>
            <p:nvPr/>
          </p:nvSpPr>
          <p:spPr>
            <a:xfrm>
              <a:off x="8918965" y="6217218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Minimization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45EC6-8BA3-4169-5B0F-2AEABB548A26}"/>
              </a:ext>
            </a:extLst>
          </p:cNvPr>
          <p:cNvGrpSpPr/>
          <p:nvPr/>
        </p:nvGrpSpPr>
        <p:grpSpPr>
          <a:xfrm>
            <a:off x="14352278" y="1808331"/>
            <a:ext cx="2181442" cy="2088000"/>
            <a:chOff x="11728008" y="5803144"/>
            <a:chExt cx="2181442" cy="208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44B3F1-C39E-C858-3B20-381702C3CD78}"/>
                </a:ext>
              </a:extLst>
            </p:cNvPr>
            <p:cNvSpPr/>
            <p:nvPr/>
          </p:nvSpPr>
          <p:spPr>
            <a:xfrm>
              <a:off x="11728008" y="5803144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A70938-AD6F-62F8-046A-5E831FBD4266}"/>
                </a:ext>
              </a:extLst>
            </p:cNvPr>
            <p:cNvSpPr txBox="1"/>
            <p:nvPr/>
          </p:nvSpPr>
          <p:spPr>
            <a:xfrm>
              <a:off x="11767496" y="63998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Accuracy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91B406-45EE-6701-31E3-1AACC7BEFEB7}"/>
              </a:ext>
            </a:extLst>
          </p:cNvPr>
          <p:cNvGrpSpPr/>
          <p:nvPr/>
        </p:nvGrpSpPr>
        <p:grpSpPr>
          <a:xfrm>
            <a:off x="12998724" y="3817500"/>
            <a:ext cx="2163396" cy="2088000"/>
            <a:chOff x="14881200" y="6130771"/>
            <a:chExt cx="2163396" cy="208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BCD62-ED2F-25A1-B0A4-3683C3AE3551}"/>
                </a:ext>
              </a:extLst>
            </p:cNvPr>
            <p:cNvSpPr/>
            <p:nvPr/>
          </p:nvSpPr>
          <p:spPr>
            <a:xfrm>
              <a:off x="14881200" y="613077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BAC8-A9C1-CE82-4005-058F01D71EF4}"/>
                </a:ext>
              </a:extLst>
            </p:cNvPr>
            <p:cNvSpPr txBox="1"/>
            <p:nvPr/>
          </p:nvSpPr>
          <p:spPr>
            <a:xfrm>
              <a:off x="14902642" y="68425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7.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Accountability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9296AB-4BB3-25A8-C633-47AB81184B25}"/>
              </a:ext>
            </a:extLst>
          </p:cNvPr>
          <p:cNvSpPr txBox="1"/>
          <p:nvPr/>
        </p:nvSpPr>
        <p:spPr>
          <a:xfrm>
            <a:off x="2546557" y="2984646"/>
            <a:ext cx="323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0000500000000000000" pitchFamily="2" charset="0"/>
              </a:rPr>
              <a:t>The 7 principles of personal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243906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gvswafs34okforxkphh35zp3esj82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C0DDBC9B742BC44458BFD432381" ma:contentTypeVersion="16" ma:contentTypeDescription="Create a new document." ma:contentTypeScope="" ma:versionID="9e3a3b9664c02b87506af07230493c03">
  <xsd:schema xmlns:xsd="http://www.w3.org/2001/XMLSchema" xmlns:xs="http://www.w3.org/2001/XMLSchema" xmlns:p="http://schemas.microsoft.com/office/2006/metadata/properties" xmlns:ns2="b30be232-03ea-456c-8192-b7ea3ce3ddcd" xmlns:ns3="c12dc4f0-a365-46b3-9e07-9aae8de5ba6f" targetNamespace="http://schemas.microsoft.com/office/2006/metadata/properties" ma:root="true" ma:fieldsID="97668ca7a1f544c2cd9291a5bcfce177" ns2:_="" ns3:_="">
    <xsd:import namespace="b30be232-03ea-456c-8192-b7ea3ce3ddcd"/>
    <xsd:import namespace="c12dc4f0-a365-46b3-9e07-9aae8de5b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e232-03ea-456c-8192-b7ea3ce3d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c4f0-a365-46b3-9e07-9aae8de5b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7dd815e-8d58-4377-b4d0-c0ea7a0d6e39}" ma:internalName="TaxCatchAll" ma:showField="CatchAllData" ma:web="c12dc4f0-a365-46b3-9e07-9aae8de5b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dc4f0-a365-46b3-9e07-9aae8de5ba6f" xsi:nil="true"/>
    <lcf76f155ced4ddcb4097134ff3c332f xmlns="b30be232-03ea-456c-8192-b7ea3ce3ddc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192324-B2BD-44ED-9189-FD50B4E08E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07509C-F6F5-45A5-8F96-BB1A9C2DD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e232-03ea-456c-8192-b7ea3ce3ddcd"/>
    <ds:schemaRef ds:uri="c12dc4f0-a365-46b3-9e07-9aae8de5b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DE2A51-02EA-4AA8-8B29-AE3416880B26}">
  <ds:schemaRefs>
    <ds:schemaRef ds:uri="b30be232-03ea-456c-8192-b7ea3ce3ddcd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12dc4f0-a365-46b3-9e07-9aae8de5ba6f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37394</TotalTime>
  <Words>2066</Words>
  <Application>Microsoft Macintosh PowerPoint</Application>
  <PresentationFormat>Custom</PresentationFormat>
  <Paragraphs>330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Now Bold</vt:lpstr>
      <vt:lpstr>Montserrat</vt:lpstr>
      <vt:lpstr>ArialMT</vt:lpstr>
      <vt:lpstr>Now</vt:lpstr>
      <vt:lpstr>Calibri</vt:lpstr>
      <vt:lpstr>AvenirNext-Italic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</dc:title>
  <dc:creator>Henrike Zschach</dc:creator>
  <cp:lastModifiedBy>Thilde Bagger Terkelsen</cp:lastModifiedBy>
  <cp:revision>207</cp:revision>
  <dcterms:created xsi:type="dcterms:W3CDTF">2006-08-16T00:00:00Z</dcterms:created>
  <dcterms:modified xsi:type="dcterms:W3CDTF">2024-06-03T08:45:33Z</dcterms:modified>
  <dc:identifier>DAFnxRXdF5o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2023-08-04T10:48:59Z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8655c045-b6f9-46c7-a004-530799f647df</vt:lpwstr>
  </property>
  <property fmtid="{D5CDD505-2E9C-101B-9397-08002B2CF9AE}" pid="8" name="MSIP_Label_6a2630e2-1ac5-455e-8217-0156b1936a76_ContentBits">
    <vt:lpwstr>0</vt:lpwstr>
  </property>
  <property fmtid="{D5CDD505-2E9C-101B-9397-08002B2CF9AE}" pid="9" name="ContentTypeId">
    <vt:lpwstr>0x010100338C0C0DDBC9B742BC44458BFD432381</vt:lpwstr>
  </property>
  <property fmtid="{D5CDD505-2E9C-101B-9397-08002B2CF9AE}" pid="10" name="MediaServiceImageTags">
    <vt:lpwstr/>
  </property>
</Properties>
</file>