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42"/>
  </p:notesMasterIdLst>
  <p:sldIdLst>
    <p:sldId id="279" r:id="rId5"/>
    <p:sldId id="353" r:id="rId6"/>
    <p:sldId id="5943" r:id="rId7"/>
    <p:sldId id="6036" r:id="rId8"/>
    <p:sldId id="286" r:id="rId9"/>
    <p:sldId id="282" r:id="rId10"/>
    <p:sldId id="5948" r:id="rId11"/>
    <p:sldId id="287" r:id="rId12"/>
    <p:sldId id="5964" r:id="rId13"/>
    <p:sldId id="5958" r:id="rId14"/>
    <p:sldId id="5963" r:id="rId15"/>
    <p:sldId id="5965" r:id="rId16"/>
    <p:sldId id="6034" r:id="rId17"/>
    <p:sldId id="5981" r:id="rId18"/>
    <p:sldId id="5957" r:id="rId19"/>
    <p:sldId id="5954" r:id="rId20"/>
    <p:sldId id="5966" r:id="rId21"/>
    <p:sldId id="5950" r:id="rId22"/>
    <p:sldId id="6028" r:id="rId23"/>
    <p:sldId id="6009" r:id="rId24"/>
    <p:sldId id="5975" r:id="rId25"/>
    <p:sldId id="298" r:id="rId26"/>
    <p:sldId id="6017" r:id="rId27"/>
    <p:sldId id="6020" r:id="rId28"/>
    <p:sldId id="6032" r:id="rId29"/>
    <p:sldId id="6021" r:id="rId30"/>
    <p:sldId id="5976" r:id="rId31"/>
    <p:sldId id="6038" r:id="rId32"/>
    <p:sldId id="6031" r:id="rId33"/>
    <p:sldId id="5982" r:id="rId34"/>
    <p:sldId id="5984" r:id="rId35"/>
    <p:sldId id="6029" r:id="rId36"/>
    <p:sldId id="6030" r:id="rId37"/>
    <p:sldId id="6026" r:id="rId38"/>
    <p:sldId id="6033" r:id="rId39"/>
    <p:sldId id="6019" r:id="rId40"/>
    <p:sldId id="6037" r:id="rId41"/>
  </p:sldIdLst>
  <p:sldSz cx="18288000" cy="10287000"/>
  <p:notesSz cx="6858000" cy="9144000"/>
  <p:embeddedFontLst>
    <p:embeddedFont>
      <p:font typeface="Montserrat" pitchFamily="2" charset="77"/>
      <p:regular r:id="rId43"/>
      <p:bold r:id="rId44"/>
      <p:italic r:id="rId45"/>
      <p:boldItalic r:id="rId46"/>
    </p:embeddedFont>
    <p:embeddedFont>
      <p:font typeface="Now" pitchFamily="2" charset="77"/>
      <p:regular r:id="rId47"/>
    </p:embeddedFont>
    <p:embeddedFont>
      <p:font typeface="Now Bold" pitchFamily="2" charset="77"/>
      <p:regular r:id="rId48"/>
      <p:bold r:id="rId49"/>
    </p:embeddedFont>
  </p:embeddedFontLst>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AEBFDA"/>
    <a:srgbClr val="FCDDBD"/>
    <a:srgbClr val="A4D2B4"/>
    <a:srgbClr val="CCC1DA"/>
    <a:srgbClr val="90B89E"/>
    <a:srgbClr val="FFFFFF"/>
    <a:srgbClr val="8EB4E3"/>
    <a:srgbClr val="C0504D"/>
    <a:srgbClr val="97C2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F04DD-59C3-F159-768B-DBF0EFF8090C}" v="243" dt="2023-10-10T12:22:24.179"/>
    <p1510:client id="{8F519C14-1043-9EBB-BF21-57DCD9AEE44D}" v="3" dt="2023-10-11T12:08:10.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7" autoAdjust="0"/>
    <p:restoredTop sz="79403" autoAdjust="0"/>
  </p:normalViewPr>
  <p:slideViewPr>
    <p:cSldViewPr>
      <p:cViewPr varScale="1">
        <p:scale>
          <a:sx n="57" d="100"/>
          <a:sy n="57" d="100"/>
        </p:scale>
        <p:origin x="1840" y="176"/>
      </p:cViewPr>
      <p:guideLst>
        <p:guide orient="horz" pos="2160"/>
        <p:guide pos="2880"/>
      </p:guideLst>
    </p:cSldViewPr>
  </p:slideViewPr>
  <p:outlineViewPr>
    <p:cViewPr>
      <p:scale>
        <a:sx n="33" d="100"/>
        <a:sy n="33" d="100"/>
      </p:scale>
      <p:origin x="0" y="0"/>
    </p:cViewPr>
  </p:outlin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ags" Target="tags/tag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 b</a:t>
            </a:r>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52291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182161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2692251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There are also other dimensionality techniques, such as MDS (linear) and t-</a:t>
            </a:r>
            <a:r>
              <a:rPr lang="en-GB" dirty="0" err="1"/>
              <a:t>sne</a:t>
            </a:r>
            <a:r>
              <a:rPr lang="en-GB" dirty="0"/>
              <a:t> or UMAP (non-linear)</a:t>
            </a:r>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33289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14</a:t>
            </a:fld>
            <a:endParaRPr lang="cs-CZ"/>
          </a:p>
        </p:txBody>
      </p:sp>
    </p:spTree>
    <p:extLst>
      <p:ext uri="{BB962C8B-B14F-4D97-AF65-F5344CB8AC3E}">
        <p14:creationId xmlns:p14="http://schemas.microsoft.com/office/powerpoint/2010/main" val="1314031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15</a:t>
            </a:fld>
            <a:endParaRPr lang="cs-CZ"/>
          </a:p>
        </p:txBody>
      </p:sp>
    </p:spTree>
    <p:extLst>
      <p:ext uri="{BB962C8B-B14F-4D97-AF65-F5344CB8AC3E}">
        <p14:creationId xmlns:p14="http://schemas.microsoft.com/office/powerpoint/2010/main" val="216147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It means there is an effect of which ‘batch’ a data point belongs to that is unrelated to the outcome and that we want to be as low as possible.</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dirty="0">
                <a:solidFill>
                  <a:srgbClr val="404040"/>
                </a:solidFill>
                <a:latin typeface="Montserrat" pitchFamily="2" charset="77"/>
              </a:rPr>
              <a:t>Confounded means we cannot distinguish between the effect of the condition (the outcome) and the effect of the batch.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Do more examples of batch effect: two different people doing the processing</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Diana found the link between confounding and batch effect confusing</a:t>
            </a:r>
          </a:p>
          <a:p>
            <a:pPr>
              <a:lnSpc>
                <a:spcPts val="4480"/>
              </a:lnSpc>
            </a:pPr>
            <a:endParaRPr lang="en-US" sz="1200" dirty="0">
              <a:solidFill>
                <a:srgbClr val="404040"/>
              </a:solidFill>
              <a:latin typeface="Now"/>
            </a:endParaRP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What you just discussed is called </a:t>
            </a:r>
            <a:r>
              <a:rPr lang="en-US" sz="1200" b="1" dirty="0">
                <a:solidFill>
                  <a:srgbClr val="404040"/>
                </a:solidFill>
                <a:latin typeface="Now"/>
              </a:rPr>
              <a:t>a batch effect</a:t>
            </a:r>
            <a:r>
              <a:rPr lang="en-US" sz="1200" dirty="0">
                <a:solidFill>
                  <a:srgbClr val="404040"/>
                </a:solidFill>
                <a:latin typeface="Now"/>
              </a:rPr>
              <a:t>. It means that either the main or at least a significant source of variation in your data comes from a variable which is not your outcome of interest. </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 think batch effects can lead to confounding. I.e. if I have tissue samples from cancer patients and healthy people, and the cancer samples are all handled in one hospital and the healthy all in a different hospital. Then the hospital and group(cancer/healthy) variables are completely confounded. But this confounding has been introduced by the batching. They are not ‘inherently’ confounded.</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Correcting batch effect is about trying to account for the batching by estimating how large the effect is</a:t>
            </a:r>
          </a:p>
          <a:p>
            <a:pPr>
              <a:lnSpc>
                <a:spcPts val="4480"/>
              </a:lnSpc>
            </a:pPr>
            <a:r>
              <a:rPr lang="en-US" sz="1200" dirty="0">
                <a:solidFill>
                  <a:srgbClr val="404040"/>
                </a:solidFill>
                <a:latin typeface="Now"/>
              </a:rPr>
              <a:t>-&gt; is this correct?</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Sometimes batching is unavoidable, i.e. when samples are too many to be processed on the same day or by the same person. So the point is less to avoid batching and more to do it in a way that introduces the least amounts of confounding. We generally do this by trying to </a:t>
            </a:r>
            <a:r>
              <a:rPr lang="en-AU" sz="1200" noProof="0" dirty="0">
                <a:solidFill>
                  <a:srgbClr val="404040"/>
                </a:solidFill>
                <a:latin typeface="Now"/>
              </a:rPr>
              <a:t>make</a:t>
            </a:r>
            <a:r>
              <a:rPr lang="da-DK" sz="1200" dirty="0">
                <a:solidFill>
                  <a:srgbClr val="404040"/>
                </a:solidFill>
                <a:latin typeface="Now"/>
              </a:rPr>
              <a:t> the </a:t>
            </a:r>
            <a:r>
              <a:rPr lang="en-US" sz="1200" noProof="0" dirty="0">
                <a:solidFill>
                  <a:srgbClr val="404040"/>
                </a:solidFill>
                <a:latin typeface="Now"/>
              </a:rPr>
              <a:t>biological</a:t>
            </a:r>
            <a:r>
              <a:rPr lang="da-DK" sz="1200" dirty="0">
                <a:solidFill>
                  <a:srgbClr val="404040"/>
                </a:solidFill>
                <a:latin typeface="Now"/>
              </a:rPr>
              <a:t> variables </a:t>
            </a:r>
            <a:r>
              <a:rPr lang="en-AU" sz="1200" noProof="0" dirty="0">
                <a:solidFill>
                  <a:srgbClr val="404040"/>
                </a:solidFill>
                <a:latin typeface="Now"/>
              </a:rPr>
              <a:t>uncorrelated</a:t>
            </a:r>
            <a:r>
              <a:rPr lang="da-DK" sz="1200" dirty="0">
                <a:solidFill>
                  <a:srgbClr val="404040"/>
                </a:solidFill>
                <a:latin typeface="Now"/>
              </a:rPr>
              <a:t> with the </a:t>
            </a:r>
            <a:r>
              <a:rPr lang="en-AU" sz="1200" noProof="0" dirty="0">
                <a:solidFill>
                  <a:srgbClr val="404040"/>
                </a:solidFill>
                <a:latin typeface="Now"/>
              </a:rPr>
              <a:t>technical</a:t>
            </a:r>
            <a:r>
              <a:rPr lang="da-DK" sz="1200" dirty="0">
                <a:solidFill>
                  <a:srgbClr val="404040"/>
                </a:solidFill>
                <a:latin typeface="Now"/>
              </a:rPr>
              <a:t> variables.</a:t>
            </a:r>
            <a:r>
              <a:rPr lang="en-US" sz="1200" dirty="0">
                <a:solidFill>
                  <a:srgbClr val="404040"/>
                </a:solidFill>
                <a:latin typeface="Now"/>
              </a:rPr>
              <a:t> </a:t>
            </a:r>
          </a:p>
          <a:p>
            <a:endParaRPr lang="en-GB" dirty="0"/>
          </a:p>
          <a:p>
            <a:pPr>
              <a:lnSpc>
                <a:spcPts val="4480"/>
              </a:lnSpc>
            </a:pPr>
            <a:r>
              <a:rPr lang="en-US" sz="1200" dirty="0">
                <a:solidFill>
                  <a:srgbClr val="404040"/>
                </a:solidFill>
                <a:latin typeface="Now"/>
              </a:rPr>
              <a:t>Batch effects can be accounted for in certain types of models by telling the model to discount the effect of a certain variable. </a:t>
            </a:r>
          </a:p>
          <a:p>
            <a:pPr>
              <a:lnSpc>
                <a:spcPts val="4480"/>
              </a:lnSpc>
            </a:pPr>
            <a:r>
              <a:rPr lang="en-US" sz="1200" dirty="0">
                <a:solidFill>
                  <a:srgbClr val="404040"/>
                </a:solidFill>
                <a:latin typeface="Now"/>
              </a:rPr>
              <a:t>-&gt; look up if this is correct, or how we conceptually correct batch effects</a:t>
            </a:r>
          </a:p>
          <a:p>
            <a:endParaRPr lang="en-GB" dirty="0"/>
          </a:p>
          <a:p>
            <a:endParaRPr lang="en-GB" dirty="0"/>
          </a:p>
          <a:p>
            <a:r>
              <a:rPr lang="en-GB" dirty="0"/>
              <a:t>https://www.nature.com/articles/nrg2825/</a:t>
            </a:r>
          </a:p>
          <a:p>
            <a:r>
              <a:rPr lang="en-US" dirty="0"/>
              <a:t>Although batch effects are difficult or impossible to detect in low-dimensional assays, high-throughput technologies provide enough data to detect and even remove them.</a:t>
            </a:r>
            <a:endParaRPr lang="en-GB" dirty="0"/>
          </a:p>
          <a:p>
            <a:r>
              <a:rPr lang="en-US" dirty="0"/>
              <a:t>But normalization does not remove batch effects, which affect specific subsets of genes and may affect different genes in different ways. In some cases, these normalization procedures may even exacerbate technical artefacts in high-throughput measurements, as batch and other technical effects violate the assumptions of normalization methods. </a:t>
            </a:r>
          </a:p>
          <a:p>
            <a:endParaRPr lang="en-US" dirty="0"/>
          </a:p>
          <a:p>
            <a:r>
              <a:rPr lang="en-US" dirty="0"/>
              <a:t>describe experimental and computational solutions to reduce their impact on high-throughput data</a:t>
            </a:r>
          </a:p>
          <a:p>
            <a:endParaRPr lang="en-US" dirty="0"/>
          </a:p>
          <a:p>
            <a:r>
              <a:rPr lang="en-US" dirty="0"/>
              <a:t>In gene expression studies, the greatest source of differential expression is nearly always across batches rather than across biological groups, which can lead to confusing or incorrect biological conclusions owing to the influence of technical artefacts.</a:t>
            </a:r>
          </a:p>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16</a:t>
            </a:fld>
            <a:endParaRPr lang="cs-CZ"/>
          </a:p>
        </p:txBody>
      </p:sp>
    </p:spTree>
    <p:extLst>
      <p:ext uri="{BB962C8B-B14F-4D97-AF65-F5344CB8AC3E}">
        <p14:creationId xmlns:p14="http://schemas.microsoft.com/office/powerpoint/2010/main" val="229156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17</a:t>
            </a:fld>
            <a:endParaRPr lang="cs-CZ"/>
          </a:p>
        </p:txBody>
      </p:sp>
    </p:spTree>
    <p:extLst>
      <p:ext uri="{BB962C8B-B14F-4D97-AF65-F5344CB8AC3E}">
        <p14:creationId xmlns:p14="http://schemas.microsoft.com/office/powerpoint/2010/main" val="2536551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18</a:t>
            </a:fld>
            <a:endParaRPr lang="cs-CZ"/>
          </a:p>
        </p:txBody>
      </p:sp>
    </p:spTree>
    <p:extLst>
      <p:ext uri="{BB962C8B-B14F-4D97-AF65-F5344CB8AC3E}">
        <p14:creationId xmlns:p14="http://schemas.microsoft.com/office/powerpoint/2010/main" val="256312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In fact, PCA plots are often the bearer of bad news before you have even started your analysis. Consider the following scenarios:</a:t>
            </a:r>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40123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100501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304889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values: </a:t>
            </a:r>
            <a:r>
              <a:rPr lang="en-US" sz="1200" dirty="0">
                <a:solidFill>
                  <a:srgbClr val="404040"/>
                </a:solidFill>
                <a:latin typeface="Montserrat" pitchFamily="2" charset="77"/>
              </a:rPr>
              <a:t>Do you have i.e. patients with a negative age, an age over 100 or a pulse of 20? </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marL="0" marR="0" lvl="0" indent="0" algn="l" defTabSz="914400" rtl="0" eaLnBrk="1" fontAlgn="auto" latinLnBrk="0" hangingPunct="1">
              <a:lnSpc>
                <a:spcPts val="4480"/>
              </a:lnSpc>
              <a:spcBef>
                <a:spcPts val="0"/>
              </a:spcBef>
              <a:spcAft>
                <a:spcPts val="0"/>
              </a:spcAft>
              <a:buClrTx/>
              <a:buSzTx/>
              <a:buFontTx/>
              <a:buNone/>
              <a:tabLst/>
              <a:defRPr/>
            </a:pPr>
            <a:r>
              <a:rPr lang="en-US" sz="1200" b="1" dirty="0">
                <a:solidFill>
                  <a:srgbClr val="404040"/>
                </a:solidFill>
                <a:latin typeface="Montserrat" pitchFamily="2" charset="77"/>
              </a:rPr>
              <a:t>Unreasonable combinations: </a:t>
            </a:r>
            <a:r>
              <a:rPr lang="en-US" sz="1200" dirty="0">
                <a:solidFill>
                  <a:srgbClr val="404040"/>
                </a:solidFill>
                <a:latin typeface="Montserrat" pitchFamily="2" charset="77"/>
              </a:rPr>
              <a:t>children who are also former smokers (this is a real example from a heart disease dataset).</a:t>
            </a:r>
          </a:p>
          <a:p>
            <a:pPr marL="457200" indent="-457200">
              <a:lnSpc>
                <a:spcPts val="4480"/>
              </a:lnSpc>
              <a:buFont typeface="Arial" panose="020B0604020202020204" pitchFamily="34" charset="0"/>
              <a:buChar char="•"/>
            </a:pPr>
            <a:endParaRPr lang="en-US" sz="1200" dirty="0">
              <a:solidFill>
                <a:srgbClr val="404040"/>
              </a:solidFill>
              <a:latin typeface="Montserrat" pitchFamily="2" charset="77"/>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21</a:t>
            </a:fld>
            <a:endParaRPr lang="cs-CZ"/>
          </a:p>
        </p:txBody>
      </p:sp>
    </p:spTree>
    <p:extLst>
      <p:ext uri="{BB962C8B-B14F-4D97-AF65-F5344CB8AC3E}">
        <p14:creationId xmlns:p14="http://schemas.microsoft.com/office/powerpoint/2010/main" val="19394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22</a:t>
            </a:fld>
            <a:endParaRPr lang="cs-CZ"/>
          </a:p>
        </p:txBody>
      </p:sp>
    </p:spTree>
    <p:extLst>
      <p:ext uri="{BB962C8B-B14F-4D97-AF65-F5344CB8AC3E}">
        <p14:creationId xmlns:p14="http://schemas.microsoft.com/office/powerpoint/2010/main" val="20083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sz="1200" dirty="0">
                <a:solidFill>
                  <a:srgbClr val="404040"/>
                </a:solidFill>
                <a:latin typeface="Montserrat" pitchFamily="2" charset="77"/>
              </a:rPr>
              <a:t>Patterns are high dimensional, hierarchical, several variables</a:t>
            </a:r>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2595537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1697135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3313607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26</a:t>
            </a:fld>
            <a:endParaRPr lang="cs-CZ"/>
          </a:p>
        </p:txBody>
      </p:sp>
    </p:spTree>
    <p:extLst>
      <p:ext uri="{BB962C8B-B14F-4D97-AF65-F5344CB8AC3E}">
        <p14:creationId xmlns:p14="http://schemas.microsoft.com/office/powerpoint/2010/main" val="1068720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27</a:t>
            </a:fld>
            <a:endParaRPr lang="cs-CZ"/>
          </a:p>
        </p:txBody>
      </p:sp>
    </p:spTree>
    <p:extLst>
      <p:ext uri="{BB962C8B-B14F-4D97-AF65-F5344CB8AC3E}">
        <p14:creationId xmlns:p14="http://schemas.microsoft.com/office/powerpoint/2010/main" val="4033922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Types of variables: factors, binary, characters, numerical, integers</a:t>
            </a: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714063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10 mins</a:t>
            </a:r>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29</a:t>
            </a:fld>
            <a:endParaRPr lang="cs-CZ"/>
          </a:p>
        </p:txBody>
      </p:sp>
    </p:spTree>
    <p:extLst>
      <p:ext uri="{BB962C8B-B14F-4D97-AF65-F5344CB8AC3E}">
        <p14:creationId xmlns:p14="http://schemas.microsoft.com/office/powerpoint/2010/main" val="215412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2469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30</a:t>
            </a:fld>
            <a:endParaRPr lang="cs-CZ"/>
          </a:p>
        </p:txBody>
      </p:sp>
    </p:spTree>
    <p:extLst>
      <p:ext uri="{BB962C8B-B14F-4D97-AF65-F5344CB8AC3E}">
        <p14:creationId xmlns:p14="http://schemas.microsoft.com/office/powerpoint/2010/main" val="2386086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There is of course background noise in our data, this can sometimes modelled and sometimes it is so little and random we do not expect it to affect our analysis, in that case we simply ignore it.</a:t>
            </a:r>
          </a:p>
        </p:txBody>
      </p:sp>
      <p:sp>
        <p:nvSpPr>
          <p:cNvPr id="4" name="Slide Number Placeholder 3"/>
          <p:cNvSpPr>
            <a:spLocks noGrp="1"/>
          </p:cNvSpPr>
          <p:nvPr>
            <p:ph type="sldNum" sz="quarter" idx="5"/>
          </p:nvPr>
        </p:nvSpPr>
        <p:spPr/>
        <p:txBody>
          <a:bodyPr/>
          <a:lstStyle/>
          <a:p>
            <a:fld id="{871B2431-D351-4C6E-A3CF-9DFAC0E3E050}" type="slidenum">
              <a:rPr lang="cs-CZ" smtClean="0"/>
              <a:t>31</a:t>
            </a:fld>
            <a:endParaRPr lang="cs-CZ"/>
          </a:p>
        </p:txBody>
      </p:sp>
    </p:spTree>
    <p:extLst>
      <p:ext uri="{BB962C8B-B14F-4D97-AF65-F5344CB8AC3E}">
        <p14:creationId xmlns:p14="http://schemas.microsoft.com/office/powerpoint/2010/main" val="2874539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Technical variation that affect different samples differently</a:t>
            </a:r>
          </a:p>
          <a:p>
            <a:pPr>
              <a:lnSpc>
                <a:spcPts val="4480"/>
              </a:lnSpc>
            </a:pPr>
            <a:r>
              <a:rPr lang="en-US" sz="1200" dirty="0">
                <a:solidFill>
                  <a:srgbClr val="404040"/>
                </a:solidFill>
                <a:latin typeface="Now"/>
              </a:rPr>
              <a:t>This can obscure difference or create differences that are not real</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We want to remove this variation as much as possible since we are interested in biological variation</a:t>
            </a:r>
          </a:p>
          <a:p>
            <a:pPr>
              <a:lnSpc>
                <a:spcPts val="4480"/>
              </a:lnSpc>
            </a:pPr>
            <a:endParaRPr lang="en-US" sz="1200" dirty="0">
              <a:solidFill>
                <a:srgbClr val="404040"/>
              </a:solidFill>
              <a:latin typeface="Now"/>
            </a:endParaRPr>
          </a:p>
          <a:p>
            <a:pPr>
              <a:lnSpc>
                <a:spcPts val="4480"/>
              </a:lnSpc>
            </a:pPr>
            <a:r>
              <a:rPr lang="en-US" sz="1200" dirty="0">
                <a:solidFill>
                  <a:srgbClr val="404040"/>
                </a:solidFill>
                <a:latin typeface="Now"/>
              </a:rPr>
              <a:t>Critically important for omics data analysis</a:t>
            </a: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32</a:t>
            </a:fld>
            <a:endParaRPr lang="cs-CZ"/>
          </a:p>
        </p:txBody>
      </p:sp>
    </p:spTree>
    <p:extLst>
      <p:ext uri="{BB962C8B-B14F-4D97-AF65-F5344CB8AC3E}">
        <p14:creationId xmlns:p14="http://schemas.microsoft.com/office/powerpoint/2010/main" val="1972700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nSpc>
                <a:spcPts val="4480"/>
              </a:lnSpc>
            </a:pPr>
            <a:r>
              <a:rPr lang="en-US" sz="1200" dirty="0">
                <a:solidFill>
                  <a:srgbClr val="404040"/>
                </a:solidFill>
                <a:latin typeface="Now"/>
              </a:rPr>
              <a:t>We do not do standardization in the analysis of high throughput omics data, mainly because these data do not follow a normal distribution.</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848476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34</a:t>
            </a:fld>
            <a:endParaRPr lang="cs-CZ"/>
          </a:p>
        </p:txBody>
      </p:sp>
    </p:spTree>
    <p:extLst>
      <p:ext uri="{BB962C8B-B14F-4D97-AF65-F5344CB8AC3E}">
        <p14:creationId xmlns:p14="http://schemas.microsoft.com/office/powerpoint/2010/main" val="1483782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35</a:t>
            </a:fld>
            <a:endParaRPr lang="cs-CZ"/>
          </a:p>
        </p:txBody>
      </p:sp>
    </p:spTree>
    <p:extLst>
      <p:ext uri="{BB962C8B-B14F-4D97-AF65-F5344CB8AC3E}">
        <p14:creationId xmlns:p14="http://schemas.microsoft.com/office/powerpoint/2010/main" val="1351034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Need to check both your own data and data you find somewhere else (</a:t>
            </a:r>
            <a:r>
              <a:rPr lang="en-US" dirty="0" err="1"/>
              <a:t>repositories,ect</a:t>
            </a:r>
            <a:r>
              <a:rPr lang="en-US" dirty="0"/>
              <a:t>)</a:t>
            </a:r>
          </a:p>
          <a:p>
            <a:endParaRPr lang="en-US" dirty="0"/>
          </a:p>
          <a:p>
            <a:r>
              <a:rPr lang="en-US" dirty="0"/>
              <a:t>It’s important to find good data</a:t>
            </a:r>
          </a:p>
          <a:p>
            <a:endParaRPr lang="en-US" dirty="0"/>
          </a:p>
          <a:p>
            <a:r>
              <a:rPr lang="en-US" dirty="0"/>
              <a:t>Examples of ‘bad’ stuff: </a:t>
            </a:r>
          </a:p>
          <a:p>
            <a:r>
              <a:rPr lang="en-US" dirty="0"/>
              <a:t>Linear regression on 3 data points</a:t>
            </a:r>
          </a:p>
          <a:p>
            <a:r>
              <a:rPr lang="en-US" dirty="0"/>
              <a:t>T-test on 5 data points</a:t>
            </a:r>
          </a:p>
          <a:p>
            <a:endParaRPr lang="en-US" dirty="0"/>
          </a:p>
          <a:p>
            <a:r>
              <a:rPr lang="en-US" dirty="0"/>
              <a:t>Confirm that data is suitable for planned analysis</a:t>
            </a:r>
          </a:p>
          <a:p>
            <a:r>
              <a:rPr lang="en-US" dirty="0"/>
              <a:t>Or</a:t>
            </a:r>
          </a:p>
          <a:p>
            <a:r>
              <a:rPr lang="en-US" dirty="0"/>
              <a:t>Help with idea generation(patterns, relationships between variables) </a:t>
            </a:r>
          </a:p>
          <a:p>
            <a:endParaRPr lang="en-GB" dirty="0"/>
          </a:p>
          <a:p>
            <a:r>
              <a:rPr lang="en-GB" dirty="0"/>
              <a:t>Establish whether:</a:t>
            </a:r>
          </a:p>
          <a:p>
            <a:pPr marL="171450" indent="-171450">
              <a:buFontTx/>
              <a:buChar char="-"/>
            </a:pPr>
            <a:r>
              <a:rPr lang="en-GB" dirty="0"/>
              <a:t>Data looks as expected</a:t>
            </a:r>
          </a:p>
          <a:p>
            <a:pPr marL="171450" indent="-171450">
              <a:buFontTx/>
              <a:buChar char="-"/>
            </a:pPr>
            <a:r>
              <a:rPr lang="en-AU" noProof="0" dirty="0"/>
              <a:t>identify</a:t>
            </a:r>
            <a:r>
              <a:rPr lang="da-DK" dirty="0"/>
              <a:t> </a:t>
            </a:r>
            <a:r>
              <a:rPr lang="en-US" noProof="0" dirty="0"/>
              <a:t>obvious</a:t>
            </a:r>
            <a:r>
              <a:rPr lang="da-DK" dirty="0"/>
              <a:t> </a:t>
            </a:r>
            <a:r>
              <a:rPr lang="en-US" noProof="0" dirty="0"/>
              <a:t>errors</a:t>
            </a:r>
            <a:r>
              <a:rPr lang="da-DK" dirty="0"/>
              <a:t>: </a:t>
            </a:r>
            <a:r>
              <a:rPr lang="en-US" noProof="0" dirty="0"/>
              <a:t>outliers</a:t>
            </a:r>
            <a:r>
              <a:rPr lang="da-DK" dirty="0"/>
              <a:t>, label </a:t>
            </a:r>
            <a:r>
              <a:rPr lang="en-US" noProof="0" dirty="0"/>
              <a:t>swaps</a:t>
            </a:r>
            <a:r>
              <a:rPr lang="da-DK" dirty="0"/>
              <a:t> </a:t>
            </a:r>
            <a:r>
              <a:rPr lang="en-GB" dirty="0"/>
              <a:t> </a:t>
            </a:r>
          </a:p>
          <a:p>
            <a:pPr marL="171450" indent="-171450">
              <a:buFontTx/>
              <a:buChar char="-"/>
            </a:pPr>
            <a:r>
              <a:rPr lang="en-GB" dirty="0"/>
              <a:t>Something needs to be corrected</a:t>
            </a:r>
          </a:p>
          <a:p>
            <a:pPr marL="171450" indent="-171450">
              <a:buFontTx/>
              <a:buChar char="-"/>
            </a:pPr>
            <a:r>
              <a:rPr lang="en-GB" dirty="0"/>
              <a:t>Preparation method</a:t>
            </a:r>
          </a:p>
          <a:p>
            <a:pPr marL="171450" indent="-171450">
              <a:buFontTx/>
              <a:buChar char="-"/>
            </a:pPr>
            <a:r>
              <a:rPr lang="en-GB" dirty="0"/>
              <a:t>(normalization is needed?)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rgbClr val="404040"/>
                </a:solidFill>
                <a:latin typeface="Now"/>
              </a:rPr>
              <a:t>Are there patterns between variables?</a:t>
            </a:r>
          </a:p>
          <a:p>
            <a:pPr marL="171450" indent="-171450">
              <a:buFontTx/>
              <a:buChar char="-"/>
            </a:pPr>
            <a:r>
              <a:rPr lang="en-GB" dirty="0"/>
              <a:t>What is the relationship between variables</a:t>
            </a:r>
          </a:p>
          <a:p>
            <a:pPr marL="171450" indent="-171450">
              <a:buFontTx/>
              <a:buChar char="-"/>
            </a:pPr>
            <a:r>
              <a:rPr lang="en-US" sz="1200" dirty="0">
                <a:solidFill>
                  <a:srgbClr val="404040"/>
                </a:solidFill>
                <a:latin typeface="Now"/>
              </a:rPr>
              <a:t>How do we need to prepare the data for analysis?</a:t>
            </a:r>
          </a:p>
          <a:p>
            <a:pPr marL="171450" indent="-171450">
              <a:buFontTx/>
              <a:buChar char="-"/>
            </a:pPr>
            <a:r>
              <a:rPr lang="en-US" sz="1200" dirty="0">
                <a:solidFill>
                  <a:srgbClr val="404040"/>
                </a:solidFill>
                <a:latin typeface="Now"/>
              </a:rPr>
              <a:t>What kind of analysis can we do?</a:t>
            </a:r>
          </a:p>
          <a:p>
            <a:pPr marL="171450" indent="-171450">
              <a:buFontTx/>
              <a:buChar char="-"/>
            </a:pPr>
            <a:endParaRPr lang="en-GB" dirty="0"/>
          </a:p>
          <a:p>
            <a:pPr marL="171450" indent="-171450">
              <a:buFontTx/>
              <a:buChar char="-"/>
            </a:pPr>
            <a:r>
              <a:rPr lang="en-GB" dirty="0"/>
              <a:t> </a:t>
            </a:r>
          </a:p>
          <a:p>
            <a:pPr marL="171450" indent="-171450">
              <a:buFontTx/>
              <a:buChar char="-"/>
            </a:pPr>
            <a:endParaRPr lang="en-GB" dirty="0"/>
          </a:p>
          <a:p>
            <a:endParaRPr lang="en-GB" dirty="0"/>
          </a:p>
          <a:p>
            <a:r>
              <a:rPr lang="en-GB" dirty="0"/>
              <a:t>https://www.ibm.com/topics/exploratory-data-analysis</a:t>
            </a:r>
          </a:p>
          <a:p>
            <a:r>
              <a:rPr lang="en-US" dirty="0"/>
              <a:t>Originally developed by American mathematician John Tukey in the 1970s, EDA techniques continue to be a widely used method in the data discovery process today.</a:t>
            </a:r>
            <a:endParaRPr lang="en-GB" dirty="0"/>
          </a:p>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36</a:t>
            </a:fld>
            <a:endParaRPr lang="cs-CZ"/>
          </a:p>
        </p:txBody>
      </p:sp>
    </p:spTree>
    <p:extLst>
      <p:ext uri="{BB962C8B-B14F-4D97-AF65-F5344CB8AC3E}">
        <p14:creationId xmlns:p14="http://schemas.microsoft.com/office/powerpoint/2010/main" val="510103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Data management: file naming, version control, tracking of changes. What has been done to clean the data?</a:t>
            </a:r>
          </a:p>
        </p:txBody>
      </p:sp>
      <p:sp>
        <p:nvSpPr>
          <p:cNvPr id="4" name="Slide Number Placeholder 3"/>
          <p:cNvSpPr>
            <a:spLocks noGrp="1"/>
          </p:cNvSpPr>
          <p:nvPr>
            <p:ph type="sldNum" sz="quarter" idx="5"/>
          </p:nvPr>
        </p:nvSpPr>
        <p:spPr/>
        <p:txBody>
          <a:bodyPr/>
          <a:lstStyle/>
          <a:p>
            <a:fld id="{871B2431-D351-4C6E-A3CF-9DFAC0E3E050}" type="slidenum">
              <a:rPr lang="cs-CZ" smtClean="0"/>
              <a:t>37</a:t>
            </a:fld>
            <a:endParaRPr lang="cs-CZ"/>
          </a:p>
        </p:txBody>
      </p:sp>
    </p:spTree>
    <p:extLst>
      <p:ext uri="{BB962C8B-B14F-4D97-AF65-F5344CB8AC3E}">
        <p14:creationId xmlns:p14="http://schemas.microsoft.com/office/powerpoint/2010/main" val="297454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indent="0">
              <a:lnSpc>
                <a:spcPts val="4480"/>
              </a:lnSpc>
              <a:buFont typeface="Arial" panose="020B0604020202020204" pitchFamily="34" charset="0"/>
              <a:buNone/>
            </a:pPr>
            <a:r>
              <a:rPr lang="en-US" sz="1200" dirty="0">
                <a:solidFill>
                  <a:srgbClr val="404040"/>
                </a:solidFill>
                <a:latin typeface="Montserrat" pitchFamily="2" charset="77"/>
              </a:rPr>
              <a:t>Scales</a:t>
            </a:r>
          </a:p>
          <a:p>
            <a:pPr marL="0" indent="0">
              <a:lnSpc>
                <a:spcPts val="4480"/>
              </a:lnSpc>
              <a:buFont typeface="Arial" panose="020B0604020202020204" pitchFamily="34" charset="0"/>
              <a:buNone/>
            </a:pPr>
            <a:r>
              <a:rPr lang="en-US" sz="1200" dirty="0">
                <a:solidFill>
                  <a:srgbClr val="404040"/>
                </a:solidFill>
                <a:latin typeface="Montserrat" pitchFamily="2" charset="77"/>
              </a:rPr>
              <a:t>Some features more predictive than others</a:t>
            </a:r>
          </a:p>
          <a:p>
            <a:pPr marL="0" indent="0">
              <a:lnSpc>
                <a:spcPts val="4480"/>
              </a:lnSpc>
              <a:buFont typeface="Arial" panose="020B0604020202020204" pitchFamily="34" charset="0"/>
              <a:buNone/>
            </a:pPr>
            <a:r>
              <a:rPr lang="en-US" sz="1200" dirty="0">
                <a:solidFill>
                  <a:srgbClr val="404040"/>
                </a:solidFill>
                <a:latin typeface="Montserrat" pitchFamily="2" charset="77"/>
              </a:rPr>
              <a:t>Technical variables to be removed/included</a:t>
            </a:r>
          </a:p>
          <a:p>
            <a:pPr marL="0" indent="0">
              <a:lnSpc>
                <a:spcPts val="4480"/>
              </a:lnSpc>
              <a:buFont typeface="Arial" panose="020B0604020202020204" pitchFamily="34" charset="0"/>
              <a:buNone/>
            </a:pPr>
            <a:r>
              <a:rPr lang="en-US" sz="1200" dirty="0">
                <a:solidFill>
                  <a:srgbClr val="404040"/>
                </a:solidFill>
                <a:latin typeface="Montserrat" pitchFamily="2" charset="77"/>
              </a:rPr>
              <a:t>Missing values</a:t>
            </a:r>
          </a:p>
          <a:p>
            <a:pPr marL="0" marR="0" lvl="0" indent="0" algn="l" defTabSz="914400" rtl="0" eaLnBrk="1" fontAlgn="auto" latinLnBrk="0" hangingPunct="1">
              <a:lnSpc>
                <a:spcPts val="4480"/>
              </a:lnSpc>
              <a:spcBef>
                <a:spcPts val="0"/>
              </a:spcBef>
              <a:spcAft>
                <a:spcPts val="0"/>
              </a:spcAft>
              <a:buClrTx/>
              <a:buSzTx/>
              <a:buFontTx/>
              <a:buNone/>
              <a:tabLst/>
              <a:defRPr/>
            </a:pPr>
            <a:endParaRPr lang="en-US" sz="1200" dirty="0">
              <a:solidFill>
                <a:srgbClr val="404040"/>
              </a:solidFill>
              <a:latin typeface="Montserrat" pitchFamily="2" charset="77"/>
            </a:endParaRPr>
          </a:p>
          <a:p>
            <a:pPr>
              <a:lnSpc>
                <a:spcPts val="4480"/>
              </a:lnSpc>
            </a:pPr>
            <a:endParaRPr lang="en-US" sz="1200" dirty="0">
              <a:solidFill>
                <a:srgbClr val="404040"/>
              </a:solidFill>
              <a:latin typeface="Now"/>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87953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174430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GB" dirty="0"/>
              <a:t>PCs are linear combinations of all original features. Every original feature contributes to every PC (though some more than others)</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1059495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948621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56063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This bodes well if wanted to predict the type of wine from the original features since the </a:t>
            </a:r>
            <a:r>
              <a:rPr lang="en-US" sz="1200" dirty="0">
                <a:solidFill>
                  <a:srgbClr val="404040"/>
                </a:solidFill>
                <a:latin typeface="Now Bold" panose="020B0604020202020204" charset="0"/>
              </a:rPr>
              <a:t>principal components are linear combinations </a:t>
            </a:r>
            <a:r>
              <a:rPr lang="en-US" sz="1200" dirty="0">
                <a:solidFill>
                  <a:srgbClr val="404040"/>
                </a:solidFill>
                <a:latin typeface="Now"/>
              </a:rPr>
              <a:t>of the original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Mention what the explained variance means (percentage on the axis)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Importantly, there are no 2 original dimensions (i.e. alcohol and color) we could have picked that would give us the same level of separation!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Now, what do you think would happen if we have an outlier data point with very strange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point somewhere by itself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latin typeface="Now"/>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What would happen if someone has swapped the labels of the type of wine?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latin typeface="Now"/>
              </a:rPr>
              <a:t>-&gt; you will see the dot in the cluster of another color</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55355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jpg"/><Relationship Id="rId7" Type="http://schemas.openxmlformats.org/officeDocument/2006/relationships/image" Target="../media/image9.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4.svg"/><Relationship Id="rId4" Type="http://schemas.openxmlformats.org/officeDocument/2006/relationships/image" Target="../media/image23.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7.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10" Type="http://schemas.microsoft.com/office/2007/relationships/hdphoto" Target="../media/hdphoto1.wdp"/><Relationship Id="rId4" Type="http://schemas.openxmlformats.org/officeDocument/2006/relationships/image" Target="../media/image29.sv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jpg"/><Relationship Id="rId7" Type="http://schemas.openxmlformats.org/officeDocument/2006/relationships/image" Target="../media/image9.sv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4.svg"/><Relationship Id="rId4" Type="http://schemas.openxmlformats.org/officeDocument/2006/relationships/image" Target="../media/image23.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7.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48.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5.png"/><Relationship Id="rId7"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10" Type="http://schemas.microsoft.com/office/2007/relationships/hdphoto" Target="../media/hdphoto1.wdp"/><Relationship Id="rId4" Type="http://schemas.openxmlformats.org/officeDocument/2006/relationships/image" Target="../media/image26.svg"/><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47.svg"/><Relationship Id="rId5" Type="http://schemas.openxmlformats.org/officeDocument/2006/relationships/image" Target="../media/image4.png"/><Relationship Id="rId10" Type="http://schemas.openxmlformats.org/officeDocument/2006/relationships/image" Target="../media/image9.svg"/><Relationship Id="rId4" Type="http://schemas.microsoft.com/office/2007/relationships/hdphoto" Target="../media/hdphoto1.wdp"/><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jp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8176271" y="-1534200"/>
            <a:ext cx="16622676" cy="11821200"/>
            <a:chOff x="-3176760" y="-9525"/>
            <a:chExt cx="3989560" cy="3104461"/>
          </a:xfrm>
        </p:grpSpPr>
        <p:sp>
          <p:nvSpPr>
            <p:cNvPr id="6" name="Freeform 6"/>
            <p:cNvSpPr/>
            <p:nvPr/>
          </p:nvSpPr>
          <p:spPr>
            <a:xfrm>
              <a:off x="-3176760" y="385603"/>
              <a:ext cx="2429178" cy="2709333"/>
            </a:xfrm>
            <a:custGeom>
              <a:avLst/>
              <a:gdLst/>
              <a:ahLst/>
              <a:cxnLst/>
              <a:rect l="l" t="t" r="r" b="b"/>
              <a:pathLst>
                <a:path w="2267778" h="2709333">
                  <a:moveTo>
                    <a:pt x="0" y="0"/>
                  </a:moveTo>
                  <a:lnTo>
                    <a:pt x="2267778" y="0"/>
                  </a:lnTo>
                  <a:lnTo>
                    <a:pt x="2267778" y="2709333"/>
                  </a:lnTo>
                  <a:lnTo>
                    <a:pt x="0" y="2709333"/>
                  </a:lnTo>
                  <a:close/>
                </a:path>
              </a:pathLst>
            </a:custGeom>
            <a:solidFill>
              <a:srgbClr val="798F9B"/>
            </a:solidFill>
          </p:spPr>
          <p:txBody>
            <a:bodyPr/>
            <a:lstStyle/>
            <a:p>
              <a:endParaRPr lang="en-DK" dirty="0"/>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2123"/>
                </a:lnSpc>
              </a:pPr>
              <a:endParaRPr/>
            </a:p>
          </p:txBody>
        </p:sp>
      </p:grpSp>
      <p:sp>
        <p:nvSpPr>
          <p:cNvPr id="13" name="TextBox 13"/>
          <p:cNvSpPr txBox="1"/>
          <p:nvPr/>
        </p:nvSpPr>
        <p:spPr>
          <a:xfrm>
            <a:off x="209679" y="4316560"/>
            <a:ext cx="7689772" cy="2188552"/>
          </a:xfrm>
          <a:prstGeom prst="rect">
            <a:avLst/>
          </a:prstGeom>
        </p:spPr>
        <p:txBody>
          <a:bodyPr lIns="0" tIns="0" rIns="0" bIns="0" rtlCol="0" anchor="t">
            <a:spAutoFit/>
          </a:bodyPr>
          <a:lstStyle/>
          <a:p>
            <a:pPr algn="ctr">
              <a:lnSpc>
                <a:spcPts val="8697"/>
              </a:lnSpc>
            </a:pPr>
            <a:r>
              <a:rPr lang="en-US" sz="6600" b="1" dirty="0">
                <a:solidFill>
                  <a:srgbClr val="404040"/>
                </a:solidFill>
                <a:latin typeface="Montserrat" pitchFamily="2" charset="77"/>
              </a:rPr>
              <a:t>THE DATA'S </a:t>
            </a:r>
          </a:p>
          <a:p>
            <a:pPr algn="ctr">
              <a:lnSpc>
                <a:spcPts val="8697"/>
              </a:lnSpc>
              <a:spcBef>
                <a:spcPct val="0"/>
              </a:spcBef>
            </a:pPr>
            <a:r>
              <a:rPr lang="en-US" sz="6600" b="1" dirty="0">
                <a:solidFill>
                  <a:srgbClr val="404040"/>
                </a:solidFill>
                <a:latin typeface="Montserrat" pitchFamily="2" charset="77"/>
              </a:rPr>
              <a:t>JOURNEY</a:t>
            </a:r>
          </a:p>
        </p:txBody>
      </p:sp>
      <p:grpSp>
        <p:nvGrpSpPr>
          <p:cNvPr id="65" name="Group 64">
            <a:extLst>
              <a:ext uri="{FF2B5EF4-FFF2-40B4-BE49-F238E27FC236}">
                <a16:creationId xmlns:a16="http://schemas.microsoft.com/office/drawing/2014/main" id="{08B9B63E-CEFD-8116-8CFB-B8B0B864CD4B}"/>
              </a:ext>
            </a:extLst>
          </p:cNvPr>
          <p:cNvGrpSpPr/>
          <p:nvPr/>
        </p:nvGrpSpPr>
        <p:grpSpPr>
          <a:xfrm>
            <a:off x="8839204" y="647700"/>
            <a:ext cx="9448796" cy="9639299"/>
            <a:chOff x="636024" y="-1628684"/>
            <a:chExt cx="18303702" cy="18676706"/>
          </a:xfrm>
        </p:grpSpPr>
        <p:sp>
          <p:nvSpPr>
            <p:cNvPr id="67" name="Freeform 6">
              <a:extLst>
                <a:ext uri="{FF2B5EF4-FFF2-40B4-BE49-F238E27FC236}">
                  <a16:creationId xmlns:a16="http://schemas.microsoft.com/office/drawing/2014/main" id="{EFEF6833-B11E-0D73-0D7E-B02523D2DF1E}"/>
                </a:ext>
              </a:extLst>
            </p:cNvPr>
            <p:cNvSpPr/>
            <p:nvPr/>
          </p:nvSpPr>
          <p:spPr>
            <a:xfrm>
              <a:off x="636024" y="-1628684"/>
              <a:ext cx="18303702" cy="18676706"/>
            </a:xfrm>
            <a:custGeom>
              <a:avLst/>
              <a:gdLst/>
              <a:ahLst/>
              <a:cxnLst>
                <a:cxn ang="0">
                  <a:pos x="wd2" y="hd2"/>
                </a:cxn>
                <a:cxn ang="5400000">
                  <a:pos x="wd2" y="hd2"/>
                </a:cxn>
                <a:cxn ang="10800000">
                  <a:pos x="wd2" y="hd2"/>
                </a:cxn>
                <a:cxn ang="16200000">
                  <a:pos x="wd2" y="hd2"/>
                </a:cxn>
              </a:cxnLst>
              <a:rect l="0" t="0" r="r" b="b"/>
              <a:pathLst>
                <a:path w="21600" h="21600" extrusionOk="0">
                  <a:moveTo>
                    <a:pt x="20428" y="0"/>
                  </a:moveTo>
                  <a:cubicBezTo>
                    <a:pt x="19709" y="0"/>
                    <a:pt x="18982" y="32"/>
                    <a:pt x="18263" y="142"/>
                  </a:cubicBezTo>
                  <a:cubicBezTo>
                    <a:pt x="17934" y="189"/>
                    <a:pt x="17550" y="189"/>
                    <a:pt x="17242" y="489"/>
                  </a:cubicBezTo>
                  <a:cubicBezTo>
                    <a:pt x="16892" y="820"/>
                    <a:pt x="17180" y="1325"/>
                    <a:pt x="17399" y="1499"/>
                  </a:cubicBezTo>
                  <a:cubicBezTo>
                    <a:pt x="17762" y="1814"/>
                    <a:pt x="18160" y="1925"/>
                    <a:pt x="18537" y="2114"/>
                  </a:cubicBezTo>
                  <a:cubicBezTo>
                    <a:pt x="18715" y="2193"/>
                    <a:pt x="19414" y="2382"/>
                    <a:pt x="19448" y="2966"/>
                  </a:cubicBezTo>
                  <a:cubicBezTo>
                    <a:pt x="19448" y="2982"/>
                    <a:pt x="19448" y="2982"/>
                    <a:pt x="19448" y="2982"/>
                  </a:cubicBezTo>
                  <a:cubicBezTo>
                    <a:pt x="19448" y="2998"/>
                    <a:pt x="19448" y="2998"/>
                    <a:pt x="19448" y="2998"/>
                  </a:cubicBezTo>
                  <a:cubicBezTo>
                    <a:pt x="19414" y="3329"/>
                    <a:pt x="19044" y="3392"/>
                    <a:pt x="18934" y="3440"/>
                  </a:cubicBezTo>
                  <a:cubicBezTo>
                    <a:pt x="18701" y="3518"/>
                    <a:pt x="18461" y="3550"/>
                    <a:pt x="18228" y="3582"/>
                  </a:cubicBezTo>
                  <a:cubicBezTo>
                    <a:pt x="17694" y="3629"/>
                    <a:pt x="17159" y="3645"/>
                    <a:pt x="16632" y="3660"/>
                  </a:cubicBezTo>
                  <a:cubicBezTo>
                    <a:pt x="16111" y="3692"/>
                    <a:pt x="15590" y="3708"/>
                    <a:pt x="15076" y="3834"/>
                  </a:cubicBezTo>
                  <a:cubicBezTo>
                    <a:pt x="14795" y="3897"/>
                    <a:pt x="14000" y="3960"/>
                    <a:pt x="13987" y="4923"/>
                  </a:cubicBezTo>
                  <a:cubicBezTo>
                    <a:pt x="13987" y="4923"/>
                    <a:pt x="13987" y="4986"/>
                    <a:pt x="13987" y="4986"/>
                  </a:cubicBezTo>
                  <a:cubicBezTo>
                    <a:pt x="13993" y="5822"/>
                    <a:pt x="14555" y="6090"/>
                    <a:pt x="14823" y="6217"/>
                  </a:cubicBezTo>
                  <a:cubicBezTo>
                    <a:pt x="15206" y="6406"/>
                    <a:pt x="15604" y="6501"/>
                    <a:pt x="15994" y="6611"/>
                  </a:cubicBezTo>
                  <a:cubicBezTo>
                    <a:pt x="16392" y="6706"/>
                    <a:pt x="16782" y="6785"/>
                    <a:pt x="17180" y="6927"/>
                  </a:cubicBezTo>
                  <a:cubicBezTo>
                    <a:pt x="17386" y="7005"/>
                    <a:pt x="18132" y="7132"/>
                    <a:pt x="18194" y="7747"/>
                  </a:cubicBezTo>
                  <a:cubicBezTo>
                    <a:pt x="18194" y="7763"/>
                    <a:pt x="18194" y="7763"/>
                    <a:pt x="18194" y="7763"/>
                  </a:cubicBezTo>
                  <a:cubicBezTo>
                    <a:pt x="18194" y="7763"/>
                    <a:pt x="18194" y="7763"/>
                    <a:pt x="18194" y="7794"/>
                  </a:cubicBezTo>
                  <a:cubicBezTo>
                    <a:pt x="18201" y="8410"/>
                    <a:pt x="17358" y="8599"/>
                    <a:pt x="17173" y="8662"/>
                  </a:cubicBezTo>
                  <a:cubicBezTo>
                    <a:pt x="16741" y="8804"/>
                    <a:pt x="16296" y="8867"/>
                    <a:pt x="15857" y="8915"/>
                  </a:cubicBezTo>
                  <a:cubicBezTo>
                    <a:pt x="14987" y="9009"/>
                    <a:pt x="14117" y="9025"/>
                    <a:pt x="13246" y="9057"/>
                  </a:cubicBezTo>
                  <a:cubicBezTo>
                    <a:pt x="12397" y="9088"/>
                    <a:pt x="11540" y="9104"/>
                    <a:pt x="10697" y="9230"/>
                  </a:cubicBezTo>
                  <a:cubicBezTo>
                    <a:pt x="10279" y="9309"/>
                    <a:pt x="9854" y="9372"/>
                    <a:pt x="9450" y="9593"/>
                  </a:cubicBezTo>
                  <a:cubicBezTo>
                    <a:pt x="9169" y="9751"/>
                    <a:pt x="8751" y="10019"/>
                    <a:pt x="8730" y="10824"/>
                  </a:cubicBezTo>
                  <a:cubicBezTo>
                    <a:pt x="8662" y="12323"/>
                    <a:pt x="9820" y="12717"/>
                    <a:pt x="10259" y="12891"/>
                  </a:cubicBezTo>
                  <a:cubicBezTo>
                    <a:pt x="10951" y="13175"/>
                    <a:pt x="11650" y="13332"/>
                    <a:pt x="12342" y="13490"/>
                  </a:cubicBezTo>
                  <a:cubicBezTo>
                    <a:pt x="13068" y="13664"/>
                    <a:pt x="13795" y="13806"/>
                    <a:pt x="14514" y="14027"/>
                  </a:cubicBezTo>
                  <a:cubicBezTo>
                    <a:pt x="14864" y="14137"/>
                    <a:pt x="15220" y="14263"/>
                    <a:pt x="15563" y="14453"/>
                  </a:cubicBezTo>
                  <a:cubicBezTo>
                    <a:pt x="15775" y="14563"/>
                    <a:pt x="16323" y="14768"/>
                    <a:pt x="16419" y="15336"/>
                  </a:cubicBezTo>
                  <a:cubicBezTo>
                    <a:pt x="16419" y="15352"/>
                    <a:pt x="16419" y="15352"/>
                    <a:pt x="16426" y="15368"/>
                  </a:cubicBezTo>
                  <a:cubicBezTo>
                    <a:pt x="16426" y="15399"/>
                    <a:pt x="16426" y="15336"/>
                    <a:pt x="16426" y="15383"/>
                  </a:cubicBezTo>
                  <a:cubicBezTo>
                    <a:pt x="16426" y="15383"/>
                    <a:pt x="16426" y="15399"/>
                    <a:pt x="16426" y="15415"/>
                  </a:cubicBezTo>
                  <a:cubicBezTo>
                    <a:pt x="16426" y="15415"/>
                    <a:pt x="16426" y="15415"/>
                    <a:pt x="16426" y="15415"/>
                  </a:cubicBezTo>
                  <a:cubicBezTo>
                    <a:pt x="16412" y="15667"/>
                    <a:pt x="16200" y="15888"/>
                    <a:pt x="16125" y="15999"/>
                  </a:cubicBezTo>
                  <a:cubicBezTo>
                    <a:pt x="15953" y="16204"/>
                    <a:pt x="15768" y="16378"/>
                    <a:pt x="15583" y="16520"/>
                  </a:cubicBezTo>
                  <a:cubicBezTo>
                    <a:pt x="15206" y="16835"/>
                    <a:pt x="14816" y="17072"/>
                    <a:pt x="14418" y="17293"/>
                  </a:cubicBezTo>
                  <a:cubicBezTo>
                    <a:pt x="13623" y="17719"/>
                    <a:pt x="12808" y="18050"/>
                    <a:pt x="11999" y="18350"/>
                  </a:cubicBezTo>
                  <a:cubicBezTo>
                    <a:pt x="10361" y="18949"/>
                    <a:pt x="8717" y="19391"/>
                    <a:pt x="7065" y="19770"/>
                  </a:cubicBezTo>
                  <a:cubicBezTo>
                    <a:pt x="5427" y="20148"/>
                    <a:pt x="3783" y="20369"/>
                    <a:pt x="2145" y="20843"/>
                  </a:cubicBezTo>
                  <a:cubicBezTo>
                    <a:pt x="1425" y="21048"/>
                    <a:pt x="713" y="21300"/>
                    <a:pt x="0" y="21600"/>
                  </a:cubicBezTo>
                  <a:cubicBezTo>
                    <a:pt x="5222" y="21600"/>
                    <a:pt x="5222" y="21600"/>
                    <a:pt x="5222" y="21600"/>
                  </a:cubicBezTo>
                  <a:cubicBezTo>
                    <a:pt x="5859" y="21458"/>
                    <a:pt x="6496" y="21316"/>
                    <a:pt x="7134" y="21158"/>
                  </a:cubicBezTo>
                  <a:cubicBezTo>
                    <a:pt x="8799" y="20732"/>
                    <a:pt x="10464" y="20243"/>
                    <a:pt x="12116" y="19580"/>
                  </a:cubicBezTo>
                  <a:cubicBezTo>
                    <a:pt x="13061" y="19218"/>
                    <a:pt x="14007" y="18807"/>
                    <a:pt x="14932" y="18224"/>
                  </a:cubicBezTo>
                  <a:cubicBezTo>
                    <a:pt x="15343" y="17955"/>
                    <a:pt x="15755" y="17671"/>
                    <a:pt x="16138" y="17261"/>
                  </a:cubicBezTo>
                  <a:cubicBezTo>
                    <a:pt x="16467" y="16914"/>
                    <a:pt x="16913" y="16346"/>
                    <a:pt x="16920" y="15383"/>
                  </a:cubicBezTo>
                  <a:cubicBezTo>
                    <a:pt x="16913" y="15305"/>
                    <a:pt x="16913" y="15336"/>
                    <a:pt x="16913" y="15305"/>
                  </a:cubicBezTo>
                  <a:cubicBezTo>
                    <a:pt x="16913" y="15210"/>
                    <a:pt x="16899" y="15115"/>
                    <a:pt x="16892" y="15021"/>
                  </a:cubicBezTo>
                  <a:cubicBezTo>
                    <a:pt x="16680" y="13648"/>
                    <a:pt x="15755" y="13395"/>
                    <a:pt x="15227" y="13190"/>
                  </a:cubicBezTo>
                  <a:cubicBezTo>
                    <a:pt x="14507" y="12906"/>
                    <a:pt x="13788" y="12764"/>
                    <a:pt x="13061" y="12622"/>
                  </a:cubicBezTo>
                  <a:cubicBezTo>
                    <a:pt x="12335" y="12480"/>
                    <a:pt x="11602" y="12354"/>
                    <a:pt x="10875" y="12133"/>
                  </a:cubicBezTo>
                  <a:cubicBezTo>
                    <a:pt x="10540" y="12039"/>
                    <a:pt x="10197" y="11928"/>
                    <a:pt x="9861" y="11739"/>
                  </a:cubicBezTo>
                  <a:cubicBezTo>
                    <a:pt x="9704" y="11644"/>
                    <a:pt x="9128" y="11392"/>
                    <a:pt x="9121" y="10871"/>
                  </a:cubicBezTo>
                  <a:cubicBezTo>
                    <a:pt x="9272" y="10366"/>
                    <a:pt x="9847" y="10303"/>
                    <a:pt x="10080" y="10240"/>
                  </a:cubicBezTo>
                  <a:cubicBezTo>
                    <a:pt x="10498" y="10114"/>
                    <a:pt x="10916" y="10035"/>
                    <a:pt x="11341" y="9987"/>
                  </a:cubicBezTo>
                  <a:cubicBezTo>
                    <a:pt x="12205" y="9877"/>
                    <a:pt x="13068" y="9830"/>
                    <a:pt x="13932" y="9782"/>
                  </a:cubicBezTo>
                  <a:cubicBezTo>
                    <a:pt x="14775" y="9719"/>
                    <a:pt x="15618" y="9656"/>
                    <a:pt x="16454" y="9498"/>
                  </a:cubicBezTo>
                  <a:cubicBezTo>
                    <a:pt x="16872" y="9404"/>
                    <a:pt x="17296" y="9309"/>
                    <a:pt x="17708" y="9072"/>
                  </a:cubicBezTo>
                  <a:cubicBezTo>
                    <a:pt x="17975" y="8915"/>
                    <a:pt x="18475" y="8615"/>
                    <a:pt x="18455" y="7763"/>
                  </a:cubicBezTo>
                  <a:cubicBezTo>
                    <a:pt x="18455" y="7715"/>
                    <a:pt x="18448" y="7668"/>
                    <a:pt x="18448" y="7605"/>
                  </a:cubicBezTo>
                  <a:cubicBezTo>
                    <a:pt x="18359" y="6816"/>
                    <a:pt x="17845" y="6627"/>
                    <a:pt x="17557" y="6501"/>
                  </a:cubicBezTo>
                  <a:cubicBezTo>
                    <a:pt x="17146" y="6327"/>
                    <a:pt x="16728" y="6248"/>
                    <a:pt x="16316" y="6153"/>
                  </a:cubicBezTo>
                  <a:cubicBezTo>
                    <a:pt x="16070" y="6106"/>
                    <a:pt x="14062" y="5854"/>
                    <a:pt x="14185" y="4907"/>
                  </a:cubicBezTo>
                  <a:cubicBezTo>
                    <a:pt x="14220" y="4544"/>
                    <a:pt x="14583" y="4434"/>
                    <a:pt x="14706" y="4386"/>
                  </a:cubicBezTo>
                  <a:cubicBezTo>
                    <a:pt x="14960" y="4276"/>
                    <a:pt x="15213" y="4213"/>
                    <a:pt x="15474" y="4165"/>
                  </a:cubicBezTo>
                  <a:cubicBezTo>
                    <a:pt x="15988" y="4086"/>
                    <a:pt x="16508" y="4055"/>
                    <a:pt x="17029" y="4023"/>
                  </a:cubicBezTo>
                  <a:cubicBezTo>
                    <a:pt x="17516" y="3992"/>
                    <a:pt x="18002" y="3976"/>
                    <a:pt x="18489" y="3881"/>
                  </a:cubicBezTo>
                  <a:cubicBezTo>
                    <a:pt x="18729" y="3834"/>
                    <a:pt x="19565" y="3834"/>
                    <a:pt x="19585" y="3014"/>
                  </a:cubicBezTo>
                  <a:cubicBezTo>
                    <a:pt x="19626" y="2098"/>
                    <a:pt x="18715" y="1893"/>
                    <a:pt x="18468" y="1783"/>
                  </a:cubicBezTo>
                  <a:cubicBezTo>
                    <a:pt x="18290" y="1704"/>
                    <a:pt x="17146" y="1436"/>
                    <a:pt x="17166" y="852"/>
                  </a:cubicBezTo>
                  <a:cubicBezTo>
                    <a:pt x="17201" y="458"/>
                    <a:pt x="17927" y="410"/>
                    <a:pt x="18071" y="379"/>
                  </a:cubicBezTo>
                  <a:cubicBezTo>
                    <a:pt x="18427" y="300"/>
                    <a:pt x="18790" y="252"/>
                    <a:pt x="19154" y="221"/>
                  </a:cubicBezTo>
                  <a:cubicBezTo>
                    <a:pt x="19928" y="142"/>
                    <a:pt x="20709" y="126"/>
                    <a:pt x="21490" y="110"/>
                  </a:cubicBezTo>
                  <a:cubicBezTo>
                    <a:pt x="21525" y="110"/>
                    <a:pt x="21566" y="110"/>
                    <a:pt x="21600" y="110"/>
                  </a:cubicBezTo>
                  <a:cubicBezTo>
                    <a:pt x="21600" y="16"/>
                    <a:pt x="21600" y="16"/>
                    <a:pt x="21600" y="16"/>
                  </a:cubicBezTo>
                  <a:cubicBezTo>
                    <a:pt x="21209" y="0"/>
                    <a:pt x="20819" y="0"/>
                    <a:pt x="20428" y="0"/>
                  </a:cubicBezTo>
                  <a:close/>
                  <a:moveTo>
                    <a:pt x="9121" y="10887"/>
                  </a:moveTo>
                  <a:cubicBezTo>
                    <a:pt x="9121" y="10887"/>
                    <a:pt x="9121" y="10887"/>
                    <a:pt x="9121" y="10871"/>
                  </a:cubicBezTo>
                  <a:cubicBezTo>
                    <a:pt x="9121" y="10887"/>
                    <a:pt x="9121" y="10887"/>
                    <a:pt x="9121" y="10887"/>
                  </a:cubicBezTo>
                  <a:close/>
                </a:path>
              </a:pathLst>
            </a:custGeom>
            <a:solidFill>
              <a:schemeClr val="bg1">
                <a:lumMod val="8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68" name="Oval 24">
              <a:extLst>
                <a:ext uri="{FF2B5EF4-FFF2-40B4-BE49-F238E27FC236}">
                  <a16:creationId xmlns:a16="http://schemas.microsoft.com/office/drawing/2014/main" id="{3701B377-5FD5-4726-39FC-C52C227007A8}"/>
                </a:ext>
              </a:extLst>
            </p:cNvPr>
            <p:cNvSpPr/>
            <p:nvPr/>
          </p:nvSpPr>
          <p:spPr>
            <a:xfrm rot="8741889">
              <a:off x="4029699" y="15075425"/>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69" name="Freeform 7">
              <a:extLst>
                <a:ext uri="{FF2B5EF4-FFF2-40B4-BE49-F238E27FC236}">
                  <a16:creationId xmlns:a16="http://schemas.microsoft.com/office/drawing/2014/main" id="{6643528B-B657-1A8C-D1A4-8AD837FB6F45}"/>
                </a:ext>
              </a:extLst>
            </p:cNvPr>
            <p:cNvSpPr>
              <a:spLocks noChangeAspect="1"/>
            </p:cNvSpPr>
            <p:nvPr/>
          </p:nvSpPr>
          <p:spPr>
            <a:xfrm>
              <a:off x="2940023" y="10776304"/>
              <a:ext cx="3092937" cy="5902615"/>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chemeClr val="tx1">
                <a:lumMod val="65000"/>
                <a:lumOff val="35000"/>
              </a:schemeClr>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71" name="Oval 25">
              <a:extLst>
                <a:ext uri="{FF2B5EF4-FFF2-40B4-BE49-F238E27FC236}">
                  <a16:creationId xmlns:a16="http://schemas.microsoft.com/office/drawing/2014/main" id="{773D284A-9C3D-AE31-BE1F-E40E4CD8DD27}"/>
                </a:ext>
              </a:extLst>
            </p:cNvPr>
            <p:cNvSpPr/>
            <p:nvPr/>
          </p:nvSpPr>
          <p:spPr>
            <a:xfrm rot="8741889">
              <a:off x="14196507" y="11002667"/>
              <a:ext cx="2990900" cy="855756"/>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1" name="Oval 24">
              <a:extLst>
                <a:ext uri="{FF2B5EF4-FFF2-40B4-BE49-F238E27FC236}">
                  <a16:creationId xmlns:a16="http://schemas.microsoft.com/office/drawing/2014/main" id="{E1D456A2-5123-8261-94B4-15BF59F69A3A}"/>
                </a:ext>
              </a:extLst>
            </p:cNvPr>
            <p:cNvSpPr/>
            <p:nvPr/>
          </p:nvSpPr>
          <p:spPr>
            <a:xfrm rot="8741889">
              <a:off x="9786511" y="13857233"/>
              <a:ext cx="3402259" cy="1029415"/>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endParaRPr/>
            </a:p>
          </p:txBody>
        </p:sp>
        <p:sp>
          <p:nvSpPr>
            <p:cNvPr id="83" name="Oval 26">
              <a:extLst>
                <a:ext uri="{FF2B5EF4-FFF2-40B4-BE49-F238E27FC236}">
                  <a16:creationId xmlns:a16="http://schemas.microsoft.com/office/drawing/2014/main" id="{75D54111-86E2-B68F-93B1-31A1AE20217D}"/>
                </a:ext>
              </a:extLst>
            </p:cNvPr>
            <p:cNvSpPr>
              <a:spLocks noChangeAspect="1"/>
            </p:cNvSpPr>
            <p:nvPr/>
          </p:nvSpPr>
          <p:spPr>
            <a:xfrm rot="8741889">
              <a:off x="13180148" y="5362723"/>
              <a:ext cx="2790423" cy="844293"/>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grpSp>
      <p:sp>
        <p:nvSpPr>
          <p:cNvPr id="156" name="Freeform 7">
            <a:extLst>
              <a:ext uri="{FF2B5EF4-FFF2-40B4-BE49-F238E27FC236}">
                <a16:creationId xmlns:a16="http://schemas.microsoft.com/office/drawing/2014/main" id="{89F619C7-4F0C-EA6A-0ADF-C73DED37DCEF}"/>
              </a:ext>
            </a:extLst>
          </p:cNvPr>
          <p:cNvSpPr>
            <a:spLocks noChangeAspect="1"/>
          </p:cNvSpPr>
          <p:nvPr/>
        </p:nvSpPr>
        <p:spPr>
          <a:xfrm>
            <a:off x="13104920" y="6701675"/>
            <a:ext cx="1458503" cy="27828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0070C0"/>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7" name="Freeform 7">
            <a:extLst>
              <a:ext uri="{FF2B5EF4-FFF2-40B4-BE49-F238E27FC236}">
                <a16:creationId xmlns:a16="http://schemas.microsoft.com/office/drawing/2014/main" id="{4A252160-D66C-1023-2196-92578CD7D0CA}"/>
              </a:ext>
            </a:extLst>
          </p:cNvPr>
          <p:cNvSpPr>
            <a:spLocks noChangeAspect="1"/>
          </p:cNvSpPr>
          <p:nvPr/>
        </p:nvSpPr>
        <p:spPr>
          <a:xfrm>
            <a:off x="15421148" y="5515285"/>
            <a:ext cx="1249018" cy="2383141"/>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5CA1FF"/>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59" name="Freeform 7">
            <a:extLst>
              <a:ext uri="{FF2B5EF4-FFF2-40B4-BE49-F238E27FC236}">
                <a16:creationId xmlns:a16="http://schemas.microsoft.com/office/drawing/2014/main" id="{9D579F73-6696-469A-DA20-D51C14ECD444}"/>
              </a:ext>
            </a:extLst>
          </p:cNvPr>
          <p:cNvSpPr>
            <a:spLocks noChangeAspect="1"/>
          </p:cNvSpPr>
          <p:nvPr/>
        </p:nvSpPr>
        <p:spPr>
          <a:xfrm>
            <a:off x="14935200" y="2859723"/>
            <a:ext cx="1081424" cy="206337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BFB5E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86" name="Shape">
            <a:extLst>
              <a:ext uri="{FF2B5EF4-FFF2-40B4-BE49-F238E27FC236}">
                <a16:creationId xmlns:a16="http://schemas.microsoft.com/office/drawing/2014/main" id="{461FC198-710B-DB75-1CE0-55758A8D563E}"/>
              </a:ext>
            </a:extLst>
          </p:cNvPr>
          <p:cNvSpPr/>
          <p:nvPr/>
        </p:nvSpPr>
        <p:spPr>
          <a:xfrm>
            <a:off x="13291445" y="6926878"/>
            <a:ext cx="1110355" cy="959822"/>
          </a:xfrm>
          <a:custGeom>
            <a:avLst/>
            <a:gdLst/>
            <a:ahLst/>
            <a:cxnLst>
              <a:cxn ang="0">
                <a:pos x="wd2" y="hd2"/>
              </a:cxn>
              <a:cxn ang="5400000">
                <a:pos x="wd2" y="hd2"/>
              </a:cxn>
              <a:cxn ang="10800000">
                <a:pos x="wd2" y="hd2"/>
              </a:cxn>
              <a:cxn ang="16200000">
                <a:pos x="wd2" y="hd2"/>
              </a:cxn>
            </a:cxnLst>
            <a:rect l="0" t="0" r="r" b="b"/>
            <a:pathLst>
              <a:path w="21600" h="21600" extrusionOk="0">
                <a:moveTo>
                  <a:pt x="20538" y="3338"/>
                </a:moveTo>
                <a:cubicBezTo>
                  <a:pt x="20007" y="3338"/>
                  <a:pt x="19475" y="3927"/>
                  <a:pt x="19475" y="4516"/>
                </a:cubicBezTo>
                <a:cubicBezTo>
                  <a:pt x="19475" y="4516"/>
                  <a:pt x="19475" y="4713"/>
                  <a:pt x="19475" y="4713"/>
                </a:cubicBezTo>
                <a:cubicBezTo>
                  <a:pt x="15757" y="6676"/>
                  <a:pt x="15757" y="6676"/>
                  <a:pt x="15757" y="6676"/>
                </a:cubicBezTo>
                <a:cubicBezTo>
                  <a:pt x="15403" y="6284"/>
                  <a:pt x="15049" y="6087"/>
                  <a:pt x="14518" y="6087"/>
                </a:cubicBezTo>
                <a:cubicBezTo>
                  <a:pt x="13633" y="6087"/>
                  <a:pt x="12748" y="6873"/>
                  <a:pt x="12748" y="7855"/>
                </a:cubicBezTo>
                <a:cubicBezTo>
                  <a:pt x="12748" y="8247"/>
                  <a:pt x="12925" y="8640"/>
                  <a:pt x="13102" y="9033"/>
                </a:cubicBezTo>
                <a:cubicBezTo>
                  <a:pt x="11154" y="11193"/>
                  <a:pt x="11154" y="11193"/>
                  <a:pt x="11154" y="11193"/>
                </a:cubicBezTo>
                <a:cubicBezTo>
                  <a:pt x="11154" y="11389"/>
                  <a:pt x="11154" y="11389"/>
                  <a:pt x="11154" y="11389"/>
                </a:cubicBezTo>
                <a:cubicBezTo>
                  <a:pt x="10977" y="11193"/>
                  <a:pt x="10977" y="11193"/>
                  <a:pt x="10800" y="11193"/>
                </a:cubicBezTo>
                <a:cubicBezTo>
                  <a:pt x="10623" y="11193"/>
                  <a:pt x="10446" y="11389"/>
                  <a:pt x="10269" y="11389"/>
                </a:cubicBezTo>
                <a:cubicBezTo>
                  <a:pt x="7967" y="9425"/>
                  <a:pt x="7967" y="9425"/>
                  <a:pt x="7967" y="9425"/>
                </a:cubicBezTo>
                <a:cubicBezTo>
                  <a:pt x="8144" y="9229"/>
                  <a:pt x="8144" y="9229"/>
                  <a:pt x="8144" y="9033"/>
                </a:cubicBezTo>
                <a:cubicBezTo>
                  <a:pt x="8144" y="8444"/>
                  <a:pt x="7613" y="7855"/>
                  <a:pt x="7082" y="7855"/>
                </a:cubicBezTo>
                <a:cubicBezTo>
                  <a:pt x="6551" y="7855"/>
                  <a:pt x="6020" y="8444"/>
                  <a:pt x="6020" y="9033"/>
                </a:cubicBezTo>
                <a:cubicBezTo>
                  <a:pt x="6020" y="9229"/>
                  <a:pt x="6197" y="9622"/>
                  <a:pt x="6374" y="9818"/>
                </a:cubicBezTo>
                <a:cubicBezTo>
                  <a:pt x="4780" y="13549"/>
                  <a:pt x="4780" y="13549"/>
                  <a:pt x="4780" y="13549"/>
                </a:cubicBezTo>
                <a:cubicBezTo>
                  <a:pt x="4780" y="13549"/>
                  <a:pt x="4780" y="13549"/>
                  <a:pt x="4780" y="13549"/>
                </a:cubicBezTo>
                <a:cubicBezTo>
                  <a:pt x="4249" y="13549"/>
                  <a:pt x="3718" y="13942"/>
                  <a:pt x="3718" y="14531"/>
                </a:cubicBezTo>
                <a:cubicBezTo>
                  <a:pt x="3718" y="14727"/>
                  <a:pt x="3718" y="14727"/>
                  <a:pt x="3718" y="14727"/>
                </a:cubicBezTo>
                <a:cubicBezTo>
                  <a:pt x="1770" y="15905"/>
                  <a:pt x="1770" y="15905"/>
                  <a:pt x="1770" y="15905"/>
                </a:cubicBezTo>
                <a:cubicBezTo>
                  <a:pt x="1593" y="15905"/>
                  <a:pt x="1239" y="15709"/>
                  <a:pt x="1062" y="15709"/>
                </a:cubicBezTo>
                <a:cubicBezTo>
                  <a:pt x="531" y="15709"/>
                  <a:pt x="0" y="16298"/>
                  <a:pt x="0" y="16887"/>
                </a:cubicBezTo>
                <a:cubicBezTo>
                  <a:pt x="0" y="17476"/>
                  <a:pt x="531" y="17869"/>
                  <a:pt x="1062" y="17869"/>
                </a:cubicBezTo>
                <a:cubicBezTo>
                  <a:pt x="1593" y="17869"/>
                  <a:pt x="2125" y="17476"/>
                  <a:pt x="2125" y="16887"/>
                </a:cubicBezTo>
                <a:cubicBezTo>
                  <a:pt x="2125" y="16691"/>
                  <a:pt x="2125" y="16691"/>
                  <a:pt x="1948" y="16691"/>
                </a:cubicBezTo>
                <a:cubicBezTo>
                  <a:pt x="4072" y="15513"/>
                  <a:pt x="4072" y="15513"/>
                  <a:pt x="4072" y="15513"/>
                </a:cubicBezTo>
                <a:cubicBezTo>
                  <a:pt x="4249" y="15513"/>
                  <a:pt x="4426" y="15709"/>
                  <a:pt x="4780" y="15709"/>
                </a:cubicBezTo>
                <a:cubicBezTo>
                  <a:pt x="5311" y="15709"/>
                  <a:pt x="5666" y="15120"/>
                  <a:pt x="5666" y="14531"/>
                </a:cubicBezTo>
                <a:cubicBezTo>
                  <a:pt x="5666" y="14335"/>
                  <a:pt x="5666" y="13942"/>
                  <a:pt x="5489" y="13745"/>
                </a:cubicBezTo>
                <a:cubicBezTo>
                  <a:pt x="6905" y="10015"/>
                  <a:pt x="6905" y="10015"/>
                  <a:pt x="6905" y="10015"/>
                </a:cubicBezTo>
                <a:cubicBezTo>
                  <a:pt x="7082" y="10211"/>
                  <a:pt x="7082" y="10211"/>
                  <a:pt x="7082" y="10211"/>
                </a:cubicBezTo>
                <a:cubicBezTo>
                  <a:pt x="7259" y="10211"/>
                  <a:pt x="7436" y="10015"/>
                  <a:pt x="7613" y="10015"/>
                </a:cubicBezTo>
                <a:cubicBezTo>
                  <a:pt x="9915" y="11978"/>
                  <a:pt x="9915" y="11978"/>
                  <a:pt x="9915" y="11978"/>
                </a:cubicBezTo>
                <a:cubicBezTo>
                  <a:pt x="9738" y="12175"/>
                  <a:pt x="9738" y="12175"/>
                  <a:pt x="9738" y="12371"/>
                </a:cubicBezTo>
                <a:cubicBezTo>
                  <a:pt x="9738" y="12960"/>
                  <a:pt x="10269" y="13549"/>
                  <a:pt x="10800" y="13549"/>
                </a:cubicBezTo>
                <a:cubicBezTo>
                  <a:pt x="11331" y="13549"/>
                  <a:pt x="11862" y="12960"/>
                  <a:pt x="11862" y="12371"/>
                </a:cubicBezTo>
                <a:cubicBezTo>
                  <a:pt x="11862" y="12175"/>
                  <a:pt x="11685" y="11978"/>
                  <a:pt x="11685" y="11782"/>
                </a:cubicBezTo>
                <a:cubicBezTo>
                  <a:pt x="11685" y="11782"/>
                  <a:pt x="11685" y="11782"/>
                  <a:pt x="11685" y="11782"/>
                </a:cubicBezTo>
                <a:cubicBezTo>
                  <a:pt x="13633" y="9425"/>
                  <a:pt x="13633" y="9425"/>
                  <a:pt x="13633" y="9425"/>
                </a:cubicBezTo>
                <a:cubicBezTo>
                  <a:pt x="13810" y="9622"/>
                  <a:pt x="14164" y="9818"/>
                  <a:pt x="14518" y="9818"/>
                </a:cubicBezTo>
                <a:cubicBezTo>
                  <a:pt x="15403" y="9818"/>
                  <a:pt x="16111" y="8836"/>
                  <a:pt x="16111" y="7855"/>
                </a:cubicBezTo>
                <a:cubicBezTo>
                  <a:pt x="16111" y="7658"/>
                  <a:pt x="16111" y="7462"/>
                  <a:pt x="16111" y="7462"/>
                </a:cubicBezTo>
                <a:cubicBezTo>
                  <a:pt x="19830" y="5302"/>
                  <a:pt x="19830" y="5302"/>
                  <a:pt x="19830" y="5302"/>
                </a:cubicBezTo>
                <a:cubicBezTo>
                  <a:pt x="20007" y="5498"/>
                  <a:pt x="20184" y="5695"/>
                  <a:pt x="20538" y="5695"/>
                </a:cubicBezTo>
                <a:cubicBezTo>
                  <a:pt x="21069" y="5695"/>
                  <a:pt x="21600" y="5105"/>
                  <a:pt x="21600" y="4516"/>
                </a:cubicBezTo>
                <a:cubicBezTo>
                  <a:pt x="21600" y="3927"/>
                  <a:pt x="21069" y="3338"/>
                  <a:pt x="20538" y="3338"/>
                </a:cubicBezTo>
                <a:close/>
                <a:moveTo>
                  <a:pt x="1062" y="17280"/>
                </a:moveTo>
                <a:cubicBezTo>
                  <a:pt x="885" y="17280"/>
                  <a:pt x="708" y="17084"/>
                  <a:pt x="708" y="16887"/>
                </a:cubicBezTo>
                <a:cubicBezTo>
                  <a:pt x="708" y="16691"/>
                  <a:pt x="885" y="16495"/>
                  <a:pt x="1062" y="16495"/>
                </a:cubicBezTo>
                <a:cubicBezTo>
                  <a:pt x="1239" y="16495"/>
                  <a:pt x="1416" y="16691"/>
                  <a:pt x="1416" y="16887"/>
                </a:cubicBezTo>
                <a:cubicBezTo>
                  <a:pt x="1416" y="17084"/>
                  <a:pt x="1239" y="17280"/>
                  <a:pt x="1062" y="17280"/>
                </a:cubicBezTo>
                <a:close/>
                <a:moveTo>
                  <a:pt x="4780" y="14924"/>
                </a:moveTo>
                <a:cubicBezTo>
                  <a:pt x="4603" y="14924"/>
                  <a:pt x="4426" y="14727"/>
                  <a:pt x="4426" y="14531"/>
                </a:cubicBezTo>
                <a:cubicBezTo>
                  <a:pt x="4426" y="14335"/>
                  <a:pt x="4603" y="14138"/>
                  <a:pt x="4780" y="14138"/>
                </a:cubicBezTo>
                <a:cubicBezTo>
                  <a:pt x="4957" y="14138"/>
                  <a:pt x="5134" y="14335"/>
                  <a:pt x="5134" y="14531"/>
                </a:cubicBezTo>
                <a:cubicBezTo>
                  <a:pt x="5134" y="14727"/>
                  <a:pt x="4957" y="14924"/>
                  <a:pt x="4780" y="14924"/>
                </a:cubicBezTo>
                <a:close/>
                <a:moveTo>
                  <a:pt x="7082" y="9425"/>
                </a:moveTo>
                <a:cubicBezTo>
                  <a:pt x="6905" y="9425"/>
                  <a:pt x="6728" y="9229"/>
                  <a:pt x="6728" y="9033"/>
                </a:cubicBezTo>
                <a:cubicBezTo>
                  <a:pt x="6728" y="8836"/>
                  <a:pt x="6905" y="8640"/>
                  <a:pt x="7082" y="8640"/>
                </a:cubicBezTo>
                <a:cubicBezTo>
                  <a:pt x="7259" y="8640"/>
                  <a:pt x="7436" y="8836"/>
                  <a:pt x="7436" y="9033"/>
                </a:cubicBezTo>
                <a:cubicBezTo>
                  <a:pt x="7436" y="9229"/>
                  <a:pt x="7259" y="9425"/>
                  <a:pt x="7082" y="9425"/>
                </a:cubicBezTo>
                <a:close/>
                <a:moveTo>
                  <a:pt x="10800" y="12764"/>
                </a:moveTo>
                <a:cubicBezTo>
                  <a:pt x="10623" y="12764"/>
                  <a:pt x="10446" y="12567"/>
                  <a:pt x="10446" y="12371"/>
                </a:cubicBezTo>
                <a:cubicBezTo>
                  <a:pt x="10446" y="12175"/>
                  <a:pt x="10623" y="11978"/>
                  <a:pt x="10800" y="11978"/>
                </a:cubicBezTo>
                <a:cubicBezTo>
                  <a:pt x="10977" y="11978"/>
                  <a:pt x="11154" y="12175"/>
                  <a:pt x="11154" y="12371"/>
                </a:cubicBezTo>
                <a:cubicBezTo>
                  <a:pt x="11154" y="12567"/>
                  <a:pt x="10977" y="12764"/>
                  <a:pt x="10800" y="12764"/>
                </a:cubicBezTo>
                <a:close/>
                <a:moveTo>
                  <a:pt x="14518" y="9033"/>
                </a:moveTo>
                <a:cubicBezTo>
                  <a:pt x="13987" y="9033"/>
                  <a:pt x="13456" y="8444"/>
                  <a:pt x="13456" y="7855"/>
                </a:cubicBezTo>
                <a:cubicBezTo>
                  <a:pt x="13456" y="7265"/>
                  <a:pt x="13987" y="6676"/>
                  <a:pt x="14518" y="6676"/>
                </a:cubicBezTo>
                <a:cubicBezTo>
                  <a:pt x="15049" y="6676"/>
                  <a:pt x="15403" y="7265"/>
                  <a:pt x="15403" y="7855"/>
                </a:cubicBezTo>
                <a:cubicBezTo>
                  <a:pt x="15403" y="8444"/>
                  <a:pt x="15049" y="9033"/>
                  <a:pt x="14518" y="9033"/>
                </a:cubicBezTo>
                <a:close/>
                <a:moveTo>
                  <a:pt x="20538" y="4909"/>
                </a:moveTo>
                <a:cubicBezTo>
                  <a:pt x="20361" y="4909"/>
                  <a:pt x="20184" y="4713"/>
                  <a:pt x="20184" y="4516"/>
                </a:cubicBezTo>
                <a:cubicBezTo>
                  <a:pt x="20184" y="4320"/>
                  <a:pt x="20361" y="4124"/>
                  <a:pt x="20538" y="4124"/>
                </a:cubicBezTo>
                <a:cubicBezTo>
                  <a:pt x="20715" y="4124"/>
                  <a:pt x="20892" y="4320"/>
                  <a:pt x="20892" y="4516"/>
                </a:cubicBezTo>
                <a:cubicBezTo>
                  <a:pt x="20892" y="4713"/>
                  <a:pt x="20715" y="4909"/>
                  <a:pt x="20538" y="4909"/>
                </a:cubicBezTo>
                <a:close/>
                <a:moveTo>
                  <a:pt x="14518" y="7462"/>
                </a:moveTo>
                <a:cubicBezTo>
                  <a:pt x="14341" y="7462"/>
                  <a:pt x="14341" y="7462"/>
                  <a:pt x="14164" y="7658"/>
                </a:cubicBezTo>
                <a:cubicBezTo>
                  <a:pt x="14164" y="7658"/>
                  <a:pt x="14164" y="7855"/>
                  <a:pt x="14164" y="7855"/>
                </a:cubicBezTo>
                <a:cubicBezTo>
                  <a:pt x="14164" y="8051"/>
                  <a:pt x="14164" y="8051"/>
                  <a:pt x="14164" y="8051"/>
                </a:cubicBezTo>
                <a:cubicBezTo>
                  <a:pt x="14341" y="8247"/>
                  <a:pt x="14341" y="8247"/>
                  <a:pt x="14518" y="8247"/>
                </a:cubicBezTo>
                <a:cubicBezTo>
                  <a:pt x="14518" y="8247"/>
                  <a:pt x="14695" y="8247"/>
                  <a:pt x="14695" y="8051"/>
                </a:cubicBezTo>
                <a:cubicBezTo>
                  <a:pt x="14695" y="8051"/>
                  <a:pt x="14872" y="8051"/>
                  <a:pt x="14872" y="7855"/>
                </a:cubicBezTo>
                <a:cubicBezTo>
                  <a:pt x="14872" y="7855"/>
                  <a:pt x="14695" y="7658"/>
                  <a:pt x="14695" y="7658"/>
                </a:cubicBezTo>
                <a:cubicBezTo>
                  <a:pt x="14695" y="7462"/>
                  <a:pt x="14518" y="7462"/>
                  <a:pt x="14518" y="7462"/>
                </a:cubicBezTo>
                <a:close/>
                <a:moveTo>
                  <a:pt x="14518" y="5302"/>
                </a:moveTo>
                <a:cubicBezTo>
                  <a:pt x="14518" y="5302"/>
                  <a:pt x="14695" y="5302"/>
                  <a:pt x="14695" y="5105"/>
                </a:cubicBezTo>
                <a:cubicBezTo>
                  <a:pt x="14695" y="5105"/>
                  <a:pt x="14872" y="4909"/>
                  <a:pt x="14872" y="4909"/>
                </a:cubicBezTo>
                <a:cubicBezTo>
                  <a:pt x="14872" y="4713"/>
                  <a:pt x="14695" y="4713"/>
                  <a:pt x="14695" y="4713"/>
                </a:cubicBezTo>
                <a:cubicBezTo>
                  <a:pt x="14695" y="4516"/>
                  <a:pt x="14518" y="4516"/>
                  <a:pt x="14518" y="4516"/>
                </a:cubicBezTo>
                <a:cubicBezTo>
                  <a:pt x="14341" y="4516"/>
                  <a:pt x="14341" y="4516"/>
                  <a:pt x="14164" y="4713"/>
                </a:cubicBezTo>
                <a:cubicBezTo>
                  <a:pt x="14164" y="4713"/>
                  <a:pt x="14164" y="4713"/>
                  <a:pt x="14164" y="4909"/>
                </a:cubicBezTo>
                <a:cubicBezTo>
                  <a:pt x="14164" y="4909"/>
                  <a:pt x="14164" y="5105"/>
                  <a:pt x="14164" y="5105"/>
                </a:cubicBezTo>
                <a:cubicBezTo>
                  <a:pt x="14341" y="5302"/>
                  <a:pt x="14341" y="5302"/>
                  <a:pt x="14518" y="5302"/>
                </a:cubicBezTo>
                <a:close/>
                <a:moveTo>
                  <a:pt x="14518" y="3731"/>
                </a:moveTo>
                <a:cubicBezTo>
                  <a:pt x="14518" y="3731"/>
                  <a:pt x="14695" y="3731"/>
                  <a:pt x="14695" y="3731"/>
                </a:cubicBezTo>
                <a:cubicBezTo>
                  <a:pt x="14695" y="3535"/>
                  <a:pt x="14872" y="3535"/>
                  <a:pt x="14872" y="3338"/>
                </a:cubicBezTo>
                <a:cubicBezTo>
                  <a:pt x="14872" y="3338"/>
                  <a:pt x="14695" y="3142"/>
                  <a:pt x="14695" y="3142"/>
                </a:cubicBezTo>
                <a:cubicBezTo>
                  <a:pt x="14695" y="3142"/>
                  <a:pt x="14518" y="2945"/>
                  <a:pt x="14518" y="2945"/>
                </a:cubicBezTo>
                <a:cubicBezTo>
                  <a:pt x="14341" y="2945"/>
                  <a:pt x="14341" y="3142"/>
                  <a:pt x="14164" y="3142"/>
                </a:cubicBezTo>
                <a:cubicBezTo>
                  <a:pt x="14164" y="3142"/>
                  <a:pt x="14164" y="3338"/>
                  <a:pt x="14164" y="3338"/>
                </a:cubicBezTo>
                <a:cubicBezTo>
                  <a:pt x="14164" y="3535"/>
                  <a:pt x="14164" y="3535"/>
                  <a:pt x="14164" y="3731"/>
                </a:cubicBezTo>
                <a:cubicBezTo>
                  <a:pt x="14341" y="3731"/>
                  <a:pt x="14341" y="3731"/>
                  <a:pt x="14518" y="3731"/>
                </a:cubicBezTo>
                <a:close/>
                <a:moveTo>
                  <a:pt x="14518" y="2356"/>
                </a:moveTo>
                <a:cubicBezTo>
                  <a:pt x="14518" y="2356"/>
                  <a:pt x="14695" y="2160"/>
                  <a:pt x="14695" y="2160"/>
                </a:cubicBezTo>
                <a:cubicBezTo>
                  <a:pt x="14695" y="2160"/>
                  <a:pt x="14872" y="1964"/>
                  <a:pt x="14872" y="1964"/>
                </a:cubicBezTo>
                <a:cubicBezTo>
                  <a:pt x="14872" y="1767"/>
                  <a:pt x="14695" y="1767"/>
                  <a:pt x="14695" y="1571"/>
                </a:cubicBezTo>
                <a:cubicBezTo>
                  <a:pt x="14695" y="1571"/>
                  <a:pt x="14518" y="1571"/>
                  <a:pt x="14518" y="1571"/>
                </a:cubicBezTo>
                <a:cubicBezTo>
                  <a:pt x="14341" y="1571"/>
                  <a:pt x="14341" y="1571"/>
                  <a:pt x="14164" y="1571"/>
                </a:cubicBezTo>
                <a:cubicBezTo>
                  <a:pt x="14164" y="1767"/>
                  <a:pt x="14164" y="1767"/>
                  <a:pt x="14164" y="1964"/>
                </a:cubicBezTo>
                <a:cubicBezTo>
                  <a:pt x="14164" y="1964"/>
                  <a:pt x="14164" y="2160"/>
                  <a:pt x="14164" y="2160"/>
                </a:cubicBezTo>
                <a:cubicBezTo>
                  <a:pt x="14341" y="2160"/>
                  <a:pt x="14341" y="2356"/>
                  <a:pt x="14518" y="2356"/>
                </a:cubicBezTo>
                <a:close/>
                <a:moveTo>
                  <a:pt x="14518" y="785"/>
                </a:moveTo>
                <a:cubicBezTo>
                  <a:pt x="14518" y="785"/>
                  <a:pt x="14695" y="785"/>
                  <a:pt x="14695" y="785"/>
                </a:cubicBezTo>
                <a:cubicBezTo>
                  <a:pt x="14695" y="589"/>
                  <a:pt x="14872" y="589"/>
                  <a:pt x="14872" y="393"/>
                </a:cubicBezTo>
                <a:cubicBezTo>
                  <a:pt x="14872" y="393"/>
                  <a:pt x="14695" y="196"/>
                  <a:pt x="14695" y="196"/>
                </a:cubicBezTo>
                <a:cubicBezTo>
                  <a:pt x="14695" y="0"/>
                  <a:pt x="14518" y="0"/>
                  <a:pt x="14518" y="0"/>
                </a:cubicBezTo>
                <a:cubicBezTo>
                  <a:pt x="14341" y="0"/>
                  <a:pt x="14341" y="0"/>
                  <a:pt x="14164" y="196"/>
                </a:cubicBezTo>
                <a:cubicBezTo>
                  <a:pt x="14164" y="196"/>
                  <a:pt x="14164" y="393"/>
                  <a:pt x="14164" y="393"/>
                </a:cubicBezTo>
                <a:cubicBezTo>
                  <a:pt x="14164" y="589"/>
                  <a:pt x="14164" y="589"/>
                  <a:pt x="14164" y="785"/>
                </a:cubicBezTo>
                <a:cubicBezTo>
                  <a:pt x="14341" y="785"/>
                  <a:pt x="14341" y="785"/>
                  <a:pt x="14518" y="785"/>
                </a:cubicBezTo>
                <a:close/>
                <a:moveTo>
                  <a:pt x="14518" y="14924"/>
                </a:moveTo>
                <a:cubicBezTo>
                  <a:pt x="14341" y="14924"/>
                  <a:pt x="14341" y="14924"/>
                  <a:pt x="14164" y="15120"/>
                </a:cubicBezTo>
                <a:cubicBezTo>
                  <a:pt x="14164" y="15120"/>
                  <a:pt x="14164" y="15316"/>
                  <a:pt x="14164" y="15316"/>
                </a:cubicBezTo>
                <a:cubicBezTo>
                  <a:pt x="14164" y="15513"/>
                  <a:pt x="14164" y="15513"/>
                  <a:pt x="14164" y="15513"/>
                </a:cubicBezTo>
                <a:cubicBezTo>
                  <a:pt x="14341" y="15709"/>
                  <a:pt x="14341" y="15709"/>
                  <a:pt x="14518" y="15709"/>
                </a:cubicBezTo>
                <a:cubicBezTo>
                  <a:pt x="14518" y="15709"/>
                  <a:pt x="14695" y="15709"/>
                  <a:pt x="14695" y="15513"/>
                </a:cubicBezTo>
                <a:cubicBezTo>
                  <a:pt x="14695" y="15513"/>
                  <a:pt x="14872" y="15513"/>
                  <a:pt x="14872" y="15316"/>
                </a:cubicBezTo>
                <a:cubicBezTo>
                  <a:pt x="14872" y="15316"/>
                  <a:pt x="14695" y="15120"/>
                  <a:pt x="14695" y="15120"/>
                </a:cubicBezTo>
                <a:cubicBezTo>
                  <a:pt x="14695" y="14924"/>
                  <a:pt x="14518" y="14924"/>
                  <a:pt x="14518" y="14924"/>
                </a:cubicBezTo>
                <a:close/>
                <a:moveTo>
                  <a:pt x="14518" y="13549"/>
                </a:moveTo>
                <a:cubicBezTo>
                  <a:pt x="14341" y="13549"/>
                  <a:pt x="14341" y="13549"/>
                  <a:pt x="14164" y="13549"/>
                </a:cubicBezTo>
                <a:cubicBezTo>
                  <a:pt x="14164" y="13745"/>
                  <a:pt x="14164" y="13745"/>
                  <a:pt x="14164" y="13942"/>
                </a:cubicBezTo>
                <a:cubicBezTo>
                  <a:pt x="14164" y="13942"/>
                  <a:pt x="14164" y="13942"/>
                  <a:pt x="14164" y="14138"/>
                </a:cubicBezTo>
                <a:cubicBezTo>
                  <a:pt x="14341" y="14138"/>
                  <a:pt x="14341" y="14138"/>
                  <a:pt x="14518" y="14138"/>
                </a:cubicBezTo>
                <a:cubicBezTo>
                  <a:pt x="14518" y="14138"/>
                  <a:pt x="14695" y="14138"/>
                  <a:pt x="14695" y="14138"/>
                </a:cubicBezTo>
                <a:cubicBezTo>
                  <a:pt x="14695" y="13942"/>
                  <a:pt x="14872" y="13942"/>
                  <a:pt x="14872" y="13942"/>
                </a:cubicBezTo>
                <a:cubicBezTo>
                  <a:pt x="14872" y="13745"/>
                  <a:pt x="14695" y="13745"/>
                  <a:pt x="14695" y="13549"/>
                </a:cubicBezTo>
                <a:cubicBezTo>
                  <a:pt x="14695" y="13549"/>
                  <a:pt x="14518" y="13549"/>
                  <a:pt x="14518" y="13549"/>
                </a:cubicBezTo>
                <a:close/>
                <a:moveTo>
                  <a:pt x="14518" y="11978"/>
                </a:moveTo>
                <a:cubicBezTo>
                  <a:pt x="14341" y="11978"/>
                  <a:pt x="14341" y="11978"/>
                  <a:pt x="14164" y="12175"/>
                </a:cubicBezTo>
                <a:cubicBezTo>
                  <a:pt x="14164" y="12175"/>
                  <a:pt x="14164" y="12175"/>
                  <a:pt x="14164" y="12371"/>
                </a:cubicBezTo>
                <a:cubicBezTo>
                  <a:pt x="14164" y="12371"/>
                  <a:pt x="14164" y="12567"/>
                  <a:pt x="14164" y="12567"/>
                </a:cubicBezTo>
                <a:cubicBezTo>
                  <a:pt x="14341" y="12764"/>
                  <a:pt x="14341" y="12764"/>
                  <a:pt x="14518" y="12764"/>
                </a:cubicBezTo>
                <a:cubicBezTo>
                  <a:pt x="14518" y="12764"/>
                  <a:pt x="14695" y="12764"/>
                  <a:pt x="14695" y="12567"/>
                </a:cubicBezTo>
                <a:cubicBezTo>
                  <a:pt x="14695" y="12567"/>
                  <a:pt x="14872" y="12371"/>
                  <a:pt x="14872" y="12371"/>
                </a:cubicBezTo>
                <a:cubicBezTo>
                  <a:pt x="14872" y="12175"/>
                  <a:pt x="14695" y="12175"/>
                  <a:pt x="14695" y="12175"/>
                </a:cubicBezTo>
                <a:cubicBezTo>
                  <a:pt x="14695" y="11978"/>
                  <a:pt x="14518" y="11978"/>
                  <a:pt x="14518" y="11978"/>
                </a:cubicBezTo>
                <a:close/>
                <a:moveTo>
                  <a:pt x="14518" y="10407"/>
                </a:moveTo>
                <a:cubicBezTo>
                  <a:pt x="14341" y="10407"/>
                  <a:pt x="14341" y="10604"/>
                  <a:pt x="14164" y="10604"/>
                </a:cubicBezTo>
                <a:cubicBezTo>
                  <a:pt x="14164" y="10604"/>
                  <a:pt x="14164" y="10800"/>
                  <a:pt x="14164" y="10800"/>
                </a:cubicBezTo>
                <a:cubicBezTo>
                  <a:pt x="14164" y="10996"/>
                  <a:pt x="14164" y="10996"/>
                  <a:pt x="14164" y="11193"/>
                </a:cubicBezTo>
                <a:cubicBezTo>
                  <a:pt x="14341" y="11193"/>
                  <a:pt x="14341" y="11193"/>
                  <a:pt x="14518" y="11193"/>
                </a:cubicBezTo>
                <a:cubicBezTo>
                  <a:pt x="14518" y="11193"/>
                  <a:pt x="14695" y="11193"/>
                  <a:pt x="14695" y="11193"/>
                </a:cubicBezTo>
                <a:cubicBezTo>
                  <a:pt x="14695" y="10996"/>
                  <a:pt x="14872" y="10996"/>
                  <a:pt x="14872" y="10800"/>
                </a:cubicBezTo>
                <a:cubicBezTo>
                  <a:pt x="14872" y="10800"/>
                  <a:pt x="14695" y="10604"/>
                  <a:pt x="14695" y="10604"/>
                </a:cubicBezTo>
                <a:cubicBezTo>
                  <a:pt x="14695" y="10604"/>
                  <a:pt x="14518" y="10407"/>
                  <a:pt x="14518" y="10407"/>
                </a:cubicBezTo>
                <a:close/>
                <a:moveTo>
                  <a:pt x="14518" y="21011"/>
                </a:moveTo>
                <a:cubicBezTo>
                  <a:pt x="14341" y="21011"/>
                  <a:pt x="14341" y="21011"/>
                  <a:pt x="14164" y="21011"/>
                </a:cubicBezTo>
                <a:cubicBezTo>
                  <a:pt x="14164" y="21011"/>
                  <a:pt x="14164" y="21207"/>
                  <a:pt x="14164" y="21207"/>
                </a:cubicBezTo>
                <a:cubicBezTo>
                  <a:pt x="14164" y="21404"/>
                  <a:pt x="14164" y="21404"/>
                  <a:pt x="14164" y="21600"/>
                </a:cubicBezTo>
                <a:cubicBezTo>
                  <a:pt x="14341" y="21600"/>
                  <a:pt x="14341" y="21600"/>
                  <a:pt x="14518" y="21600"/>
                </a:cubicBezTo>
                <a:cubicBezTo>
                  <a:pt x="14518" y="21600"/>
                  <a:pt x="14695" y="21600"/>
                  <a:pt x="14695" y="21600"/>
                </a:cubicBezTo>
                <a:cubicBezTo>
                  <a:pt x="14695" y="21404"/>
                  <a:pt x="14872" y="21404"/>
                  <a:pt x="14872" y="21207"/>
                </a:cubicBezTo>
                <a:cubicBezTo>
                  <a:pt x="14872" y="21207"/>
                  <a:pt x="14695" y="21011"/>
                  <a:pt x="14695" y="21011"/>
                </a:cubicBezTo>
                <a:cubicBezTo>
                  <a:pt x="14695" y="21011"/>
                  <a:pt x="14518" y="21011"/>
                  <a:pt x="14518" y="21011"/>
                </a:cubicBezTo>
                <a:close/>
                <a:moveTo>
                  <a:pt x="14518" y="19440"/>
                </a:moveTo>
                <a:cubicBezTo>
                  <a:pt x="14341" y="19440"/>
                  <a:pt x="14341" y="19440"/>
                  <a:pt x="14164" y="19636"/>
                </a:cubicBezTo>
                <a:cubicBezTo>
                  <a:pt x="14164" y="19636"/>
                  <a:pt x="14164" y="19636"/>
                  <a:pt x="14164" y="19833"/>
                </a:cubicBezTo>
                <a:cubicBezTo>
                  <a:pt x="14164" y="19833"/>
                  <a:pt x="14164" y="20029"/>
                  <a:pt x="14164" y="20029"/>
                </a:cubicBezTo>
                <a:cubicBezTo>
                  <a:pt x="14341" y="20225"/>
                  <a:pt x="14341" y="20225"/>
                  <a:pt x="14518" y="20225"/>
                </a:cubicBezTo>
                <a:cubicBezTo>
                  <a:pt x="14518" y="20225"/>
                  <a:pt x="14695" y="20225"/>
                  <a:pt x="14695" y="20029"/>
                </a:cubicBezTo>
                <a:cubicBezTo>
                  <a:pt x="14695" y="20029"/>
                  <a:pt x="14872" y="19833"/>
                  <a:pt x="14872" y="19833"/>
                </a:cubicBezTo>
                <a:cubicBezTo>
                  <a:pt x="14872" y="19636"/>
                  <a:pt x="14695" y="19636"/>
                  <a:pt x="14695" y="19636"/>
                </a:cubicBezTo>
                <a:cubicBezTo>
                  <a:pt x="14695" y="19440"/>
                  <a:pt x="14518" y="19440"/>
                  <a:pt x="14518" y="19440"/>
                </a:cubicBezTo>
                <a:close/>
                <a:moveTo>
                  <a:pt x="14518" y="17869"/>
                </a:moveTo>
                <a:cubicBezTo>
                  <a:pt x="14341" y="17869"/>
                  <a:pt x="14341" y="18065"/>
                  <a:pt x="14164" y="18065"/>
                </a:cubicBezTo>
                <a:cubicBezTo>
                  <a:pt x="14164" y="18065"/>
                  <a:pt x="14164" y="18262"/>
                  <a:pt x="14164" y="18262"/>
                </a:cubicBezTo>
                <a:cubicBezTo>
                  <a:pt x="14164" y="18458"/>
                  <a:pt x="14164" y="18458"/>
                  <a:pt x="14164" y="18655"/>
                </a:cubicBezTo>
                <a:cubicBezTo>
                  <a:pt x="14341" y="18655"/>
                  <a:pt x="14341" y="18655"/>
                  <a:pt x="14518" y="18655"/>
                </a:cubicBezTo>
                <a:cubicBezTo>
                  <a:pt x="14518" y="18655"/>
                  <a:pt x="14695" y="18655"/>
                  <a:pt x="14695" y="18655"/>
                </a:cubicBezTo>
                <a:cubicBezTo>
                  <a:pt x="14695" y="18458"/>
                  <a:pt x="14872" y="18458"/>
                  <a:pt x="14872" y="18262"/>
                </a:cubicBezTo>
                <a:cubicBezTo>
                  <a:pt x="14872" y="18262"/>
                  <a:pt x="14695" y="18065"/>
                  <a:pt x="14695" y="18065"/>
                </a:cubicBezTo>
                <a:cubicBezTo>
                  <a:pt x="14695" y="18065"/>
                  <a:pt x="14518" y="17869"/>
                  <a:pt x="14518" y="17869"/>
                </a:cubicBezTo>
                <a:close/>
                <a:moveTo>
                  <a:pt x="14518" y="16495"/>
                </a:moveTo>
                <a:cubicBezTo>
                  <a:pt x="14341" y="16495"/>
                  <a:pt x="14341" y="16495"/>
                  <a:pt x="14164" y="16495"/>
                </a:cubicBezTo>
                <a:cubicBezTo>
                  <a:pt x="14164" y="16691"/>
                  <a:pt x="14164" y="16691"/>
                  <a:pt x="14164" y="16887"/>
                </a:cubicBezTo>
                <a:cubicBezTo>
                  <a:pt x="14164" y="16887"/>
                  <a:pt x="14164" y="17084"/>
                  <a:pt x="14164" y="17084"/>
                </a:cubicBezTo>
                <a:cubicBezTo>
                  <a:pt x="14341" y="17084"/>
                  <a:pt x="14341" y="17280"/>
                  <a:pt x="14518" y="17280"/>
                </a:cubicBezTo>
                <a:cubicBezTo>
                  <a:pt x="14518" y="17280"/>
                  <a:pt x="14695" y="17084"/>
                  <a:pt x="14695" y="17084"/>
                </a:cubicBezTo>
                <a:cubicBezTo>
                  <a:pt x="14695" y="17084"/>
                  <a:pt x="14872" y="16887"/>
                  <a:pt x="14872" y="16887"/>
                </a:cubicBezTo>
                <a:cubicBezTo>
                  <a:pt x="14872" y="16691"/>
                  <a:pt x="14695" y="16691"/>
                  <a:pt x="14695" y="16495"/>
                </a:cubicBezTo>
                <a:cubicBezTo>
                  <a:pt x="14695" y="16495"/>
                  <a:pt x="14518" y="16495"/>
                  <a:pt x="14518" y="16495"/>
                </a:cubicBezTo>
                <a:close/>
              </a:path>
            </a:pathLst>
          </a:custGeom>
          <a:solidFill>
            <a:srgbClr val="FFFFFF"/>
          </a:solidFill>
          <a:ln w="12700">
            <a:miter lim="400000"/>
          </a:ln>
        </p:spPr>
        <p:txBody>
          <a:bodyPr lIns="121919" tIns="121919" rIns="121919" bIns="121919"/>
          <a:lstStyle/>
          <a:p>
            <a:endParaRPr dirty="0"/>
          </a:p>
        </p:txBody>
      </p:sp>
      <p:sp>
        <p:nvSpPr>
          <p:cNvPr id="213" name="Oval 26">
            <a:extLst>
              <a:ext uri="{FF2B5EF4-FFF2-40B4-BE49-F238E27FC236}">
                <a16:creationId xmlns:a16="http://schemas.microsoft.com/office/drawing/2014/main" id="{89630E00-42CF-3F13-DDCF-1EAE7E35EB20}"/>
              </a:ext>
            </a:extLst>
          </p:cNvPr>
          <p:cNvSpPr>
            <a:spLocks noChangeAspect="1"/>
          </p:cNvSpPr>
          <p:nvPr/>
        </p:nvSpPr>
        <p:spPr>
          <a:xfrm rot="8741889">
            <a:off x="13490822" y="5869166"/>
            <a:ext cx="1294205" cy="391502"/>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189" name="Shape">
            <a:extLst>
              <a:ext uri="{FF2B5EF4-FFF2-40B4-BE49-F238E27FC236}">
                <a16:creationId xmlns:a16="http://schemas.microsoft.com/office/drawing/2014/main" id="{47BC45A5-BF64-ACFA-3FE7-0782F1F48A48}"/>
              </a:ext>
            </a:extLst>
          </p:cNvPr>
          <p:cNvSpPr/>
          <p:nvPr/>
        </p:nvSpPr>
        <p:spPr>
          <a:xfrm>
            <a:off x="10527373" y="7417942"/>
            <a:ext cx="618068" cy="9609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72" y="0"/>
                  <a:pt x="0" y="3086"/>
                  <a:pt x="0" y="6983"/>
                </a:cubicBezTo>
                <a:cubicBezTo>
                  <a:pt x="0" y="9420"/>
                  <a:pt x="2009" y="11693"/>
                  <a:pt x="5274" y="12992"/>
                </a:cubicBezTo>
                <a:cubicBezTo>
                  <a:pt x="5274" y="13967"/>
                  <a:pt x="5274" y="13967"/>
                  <a:pt x="5274" y="13967"/>
                </a:cubicBezTo>
                <a:cubicBezTo>
                  <a:pt x="5274" y="14617"/>
                  <a:pt x="6279" y="15266"/>
                  <a:pt x="7535" y="15266"/>
                </a:cubicBezTo>
                <a:cubicBezTo>
                  <a:pt x="14316" y="15266"/>
                  <a:pt x="14316" y="15266"/>
                  <a:pt x="14316" y="15266"/>
                </a:cubicBezTo>
                <a:cubicBezTo>
                  <a:pt x="15572" y="15266"/>
                  <a:pt x="16577" y="14617"/>
                  <a:pt x="16577" y="13967"/>
                </a:cubicBezTo>
                <a:cubicBezTo>
                  <a:pt x="16577" y="12992"/>
                  <a:pt x="16577" y="12992"/>
                  <a:pt x="16577" y="12992"/>
                </a:cubicBezTo>
                <a:cubicBezTo>
                  <a:pt x="19591" y="11693"/>
                  <a:pt x="21600" y="9420"/>
                  <a:pt x="21600" y="6983"/>
                </a:cubicBezTo>
                <a:cubicBezTo>
                  <a:pt x="21600" y="3086"/>
                  <a:pt x="16828" y="0"/>
                  <a:pt x="10800" y="0"/>
                </a:cubicBezTo>
                <a:close/>
                <a:moveTo>
                  <a:pt x="14819" y="11856"/>
                </a:moveTo>
                <a:cubicBezTo>
                  <a:pt x="14316" y="12018"/>
                  <a:pt x="14316" y="12180"/>
                  <a:pt x="14316" y="12505"/>
                </a:cubicBezTo>
                <a:cubicBezTo>
                  <a:pt x="14316" y="13805"/>
                  <a:pt x="14316" y="13805"/>
                  <a:pt x="14316" y="13805"/>
                </a:cubicBezTo>
                <a:cubicBezTo>
                  <a:pt x="12056" y="13805"/>
                  <a:pt x="12056" y="13805"/>
                  <a:pt x="12056" y="13805"/>
                </a:cubicBezTo>
                <a:cubicBezTo>
                  <a:pt x="12056" y="9582"/>
                  <a:pt x="12056" y="9582"/>
                  <a:pt x="12056" y="9582"/>
                </a:cubicBezTo>
                <a:cubicBezTo>
                  <a:pt x="15070" y="7471"/>
                  <a:pt x="15070" y="7471"/>
                  <a:pt x="15070" y="7471"/>
                </a:cubicBezTo>
                <a:cubicBezTo>
                  <a:pt x="15572" y="7308"/>
                  <a:pt x="15572" y="6821"/>
                  <a:pt x="15070" y="6496"/>
                </a:cubicBezTo>
                <a:cubicBezTo>
                  <a:pt x="14819" y="6171"/>
                  <a:pt x="14065" y="6171"/>
                  <a:pt x="13563" y="6496"/>
                </a:cubicBezTo>
                <a:cubicBezTo>
                  <a:pt x="10800" y="8283"/>
                  <a:pt x="10800" y="8283"/>
                  <a:pt x="10800" y="8283"/>
                </a:cubicBezTo>
                <a:cubicBezTo>
                  <a:pt x="8037" y="6496"/>
                  <a:pt x="8037" y="6496"/>
                  <a:pt x="8037" y="6496"/>
                </a:cubicBezTo>
                <a:cubicBezTo>
                  <a:pt x="7535" y="6171"/>
                  <a:pt x="7033" y="6171"/>
                  <a:pt x="6530" y="6496"/>
                </a:cubicBezTo>
                <a:cubicBezTo>
                  <a:pt x="6028" y="6821"/>
                  <a:pt x="6028" y="7308"/>
                  <a:pt x="6530" y="7471"/>
                </a:cubicBezTo>
                <a:cubicBezTo>
                  <a:pt x="9795" y="9582"/>
                  <a:pt x="9795" y="9582"/>
                  <a:pt x="9795" y="9582"/>
                </a:cubicBezTo>
                <a:cubicBezTo>
                  <a:pt x="9795" y="13805"/>
                  <a:pt x="9795" y="13805"/>
                  <a:pt x="9795" y="13805"/>
                </a:cubicBezTo>
                <a:cubicBezTo>
                  <a:pt x="7535" y="13805"/>
                  <a:pt x="7535" y="13805"/>
                  <a:pt x="7535" y="13805"/>
                </a:cubicBezTo>
                <a:cubicBezTo>
                  <a:pt x="7535" y="12505"/>
                  <a:pt x="7535" y="12505"/>
                  <a:pt x="7535" y="12505"/>
                </a:cubicBezTo>
                <a:cubicBezTo>
                  <a:pt x="7535" y="12180"/>
                  <a:pt x="7284" y="12018"/>
                  <a:pt x="6781" y="11856"/>
                </a:cubicBezTo>
                <a:cubicBezTo>
                  <a:pt x="4019" y="10881"/>
                  <a:pt x="2260" y="9095"/>
                  <a:pt x="2260" y="6983"/>
                </a:cubicBezTo>
                <a:cubicBezTo>
                  <a:pt x="2260" y="3898"/>
                  <a:pt x="6028" y="1299"/>
                  <a:pt x="10800" y="1299"/>
                </a:cubicBezTo>
                <a:cubicBezTo>
                  <a:pt x="15572" y="1299"/>
                  <a:pt x="19340" y="3898"/>
                  <a:pt x="19340" y="6983"/>
                </a:cubicBezTo>
                <a:cubicBezTo>
                  <a:pt x="19340" y="9095"/>
                  <a:pt x="17581" y="10881"/>
                  <a:pt x="14819" y="11856"/>
                </a:cubicBezTo>
                <a:close/>
                <a:moveTo>
                  <a:pt x="14819" y="18352"/>
                </a:moveTo>
                <a:cubicBezTo>
                  <a:pt x="7033" y="18352"/>
                  <a:pt x="7033" y="18352"/>
                  <a:pt x="7033" y="18352"/>
                </a:cubicBezTo>
                <a:cubicBezTo>
                  <a:pt x="6279" y="18352"/>
                  <a:pt x="5777" y="18677"/>
                  <a:pt x="5777" y="19002"/>
                </a:cubicBezTo>
                <a:cubicBezTo>
                  <a:pt x="5777" y="19326"/>
                  <a:pt x="6279" y="19651"/>
                  <a:pt x="7033" y="19651"/>
                </a:cubicBezTo>
                <a:cubicBezTo>
                  <a:pt x="8540" y="19651"/>
                  <a:pt x="8540" y="19651"/>
                  <a:pt x="8540" y="19651"/>
                </a:cubicBezTo>
                <a:cubicBezTo>
                  <a:pt x="8540" y="20138"/>
                  <a:pt x="8540" y="20138"/>
                  <a:pt x="8540" y="20138"/>
                </a:cubicBezTo>
                <a:cubicBezTo>
                  <a:pt x="8540" y="20950"/>
                  <a:pt x="9544" y="21600"/>
                  <a:pt x="10800" y="21600"/>
                </a:cubicBezTo>
                <a:cubicBezTo>
                  <a:pt x="12056" y="21600"/>
                  <a:pt x="13312" y="20950"/>
                  <a:pt x="13312" y="20138"/>
                </a:cubicBezTo>
                <a:cubicBezTo>
                  <a:pt x="13312" y="19651"/>
                  <a:pt x="13312" y="19651"/>
                  <a:pt x="13312" y="19651"/>
                </a:cubicBezTo>
                <a:cubicBezTo>
                  <a:pt x="14819" y="19651"/>
                  <a:pt x="14819" y="19651"/>
                  <a:pt x="14819" y="19651"/>
                </a:cubicBezTo>
                <a:cubicBezTo>
                  <a:pt x="15321" y="19651"/>
                  <a:pt x="15823" y="19326"/>
                  <a:pt x="15823" y="19002"/>
                </a:cubicBezTo>
                <a:cubicBezTo>
                  <a:pt x="15823" y="18677"/>
                  <a:pt x="15321" y="18352"/>
                  <a:pt x="14819" y="18352"/>
                </a:cubicBezTo>
                <a:close/>
                <a:moveTo>
                  <a:pt x="14819" y="16078"/>
                </a:moveTo>
                <a:cubicBezTo>
                  <a:pt x="7033" y="16078"/>
                  <a:pt x="7033" y="16078"/>
                  <a:pt x="7033" y="16078"/>
                </a:cubicBezTo>
                <a:cubicBezTo>
                  <a:pt x="6279" y="16078"/>
                  <a:pt x="5777" y="16403"/>
                  <a:pt x="5777" y="16890"/>
                </a:cubicBezTo>
                <a:cubicBezTo>
                  <a:pt x="5777" y="17215"/>
                  <a:pt x="6279" y="17540"/>
                  <a:pt x="7033" y="17540"/>
                </a:cubicBezTo>
                <a:cubicBezTo>
                  <a:pt x="14819" y="17540"/>
                  <a:pt x="14819" y="17540"/>
                  <a:pt x="14819" y="17540"/>
                </a:cubicBezTo>
                <a:cubicBezTo>
                  <a:pt x="15321" y="17540"/>
                  <a:pt x="15823" y="17215"/>
                  <a:pt x="15823" y="16890"/>
                </a:cubicBezTo>
                <a:cubicBezTo>
                  <a:pt x="15823" y="16403"/>
                  <a:pt x="15321" y="16078"/>
                  <a:pt x="14819" y="16078"/>
                </a:cubicBezTo>
                <a:close/>
              </a:path>
            </a:pathLst>
          </a:custGeom>
          <a:solidFill>
            <a:srgbClr val="FFFFFF"/>
          </a:solidFill>
          <a:ln w="12700">
            <a:miter lim="400000"/>
          </a:ln>
        </p:spPr>
        <p:txBody>
          <a:bodyPr lIns="121919" tIns="121919" rIns="121919" bIns="121919"/>
          <a:lstStyle/>
          <a:p>
            <a:endParaRPr/>
          </a:p>
        </p:txBody>
      </p:sp>
      <p:sp>
        <p:nvSpPr>
          <p:cNvPr id="197" name="TextBox 17">
            <a:extLst>
              <a:ext uri="{FF2B5EF4-FFF2-40B4-BE49-F238E27FC236}">
                <a16:creationId xmlns:a16="http://schemas.microsoft.com/office/drawing/2014/main" id="{B31672A4-C559-874C-BB1C-B20E6F38F7A9}"/>
              </a:ext>
            </a:extLst>
          </p:cNvPr>
          <p:cNvSpPr txBox="1"/>
          <p:nvPr/>
        </p:nvSpPr>
        <p:spPr>
          <a:xfrm>
            <a:off x="12727522" y="3083503"/>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Data Exploration</a:t>
            </a:r>
          </a:p>
        </p:txBody>
      </p:sp>
      <p:sp>
        <p:nvSpPr>
          <p:cNvPr id="158" name="Freeform 7">
            <a:extLst>
              <a:ext uri="{FF2B5EF4-FFF2-40B4-BE49-F238E27FC236}">
                <a16:creationId xmlns:a16="http://schemas.microsoft.com/office/drawing/2014/main" id="{1978876F-78DD-83C5-F216-411332AC4A9E}"/>
              </a:ext>
            </a:extLst>
          </p:cNvPr>
          <p:cNvSpPr>
            <a:spLocks noChangeAspect="1"/>
          </p:cNvSpPr>
          <p:nvPr/>
        </p:nvSpPr>
        <p:spPr>
          <a:xfrm>
            <a:off x="13088066" y="4459921"/>
            <a:ext cx="1081425" cy="2063372"/>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A2C2EA"/>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199" name="TextBox 17">
            <a:extLst>
              <a:ext uri="{FF2B5EF4-FFF2-40B4-BE49-F238E27FC236}">
                <a16:creationId xmlns:a16="http://schemas.microsoft.com/office/drawing/2014/main" id="{17EDB061-15CD-0548-EE57-9D1267C7D177}"/>
              </a:ext>
            </a:extLst>
          </p:cNvPr>
          <p:cNvSpPr txBox="1"/>
          <p:nvPr/>
        </p:nvSpPr>
        <p:spPr>
          <a:xfrm>
            <a:off x="15345052" y="4912788"/>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Analysis</a:t>
            </a:r>
          </a:p>
        </p:txBody>
      </p:sp>
      <p:sp>
        <p:nvSpPr>
          <p:cNvPr id="200" name="TextBox 17">
            <a:extLst>
              <a:ext uri="{FF2B5EF4-FFF2-40B4-BE49-F238E27FC236}">
                <a16:creationId xmlns:a16="http://schemas.microsoft.com/office/drawing/2014/main" id="{AD51B4E4-2420-9468-19B1-C506588F8817}"/>
              </a:ext>
            </a:extLst>
          </p:cNvPr>
          <p:cNvSpPr txBox="1"/>
          <p:nvPr/>
        </p:nvSpPr>
        <p:spPr>
          <a:xfrm>
            <a:off x="11590197" y="8249999"/>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Validation</a:t>
            </a:r>
          </a:p>
        </p:txBody>
      </p:sp>
      <p:sp>
        <p:nvSpPr>
          <p:cNvPr id="201" name="TextBox 17">
            <a:extLst>
              <a:ext uri="{FF2B5EF4-FFF2-40B4-BE49-F238E27FC236}">
                <a16:creationId xmlns:a16="http://schemas.microsoft.com/office/drawing/2014/main" id="{F334F0FA-E024-896C-7FCE-D2CFD518843D}"/>
              </a:ext>
            </a:extLst>
          </p:cNvPr>
          <p:cNvSpPr txBox="1"/>
          <p:nvPr/>
        </p:nvSpPr>
        <p:spPr>
          <a:xfrm>
            <a:off x="8748699" y="6418424"/>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Hypothesis</a:t>
            </a:r>
          </a:p>
        </p:txBody>
      </p:sp>
      <p:sp>
        <p:nvSpPr>
          <p:cNvPr id="204" name="TextBox 17">
            <a:extLst>
              <a:ext uri="{FF2B5EF4-FFF2-40B4-BE49-F238E27FC236}">
                <a16:creationId xmlns:a16="http://schemas.microsoft.com/office/drawing/2014/main" id="{275DF65C-345F-1B7C-BA6D-A127E5BE52F0}"/>
              </a:ext>
            </a:extLst>
          </p:cNvPr>
          <p:cNvSpPr txBox="1"/>
          <p:nvPr/>
        </p:nvSpPr>
        <p:spPr>
          <a:xfrm>
            <a:off x="13245308" y="930631"/>
            <a:ext cx="2583003" cy="566502"/>
          </a:xfrm>
          <a:prstGeom prst="rect">
            <a:avLst/>
          </a:prstGeom>
        </p:spPr>
        <p:txBody>
          <a:bodyPr lIns="0" tIns="0" rIns="0" bIns="0" rtlCol="0" anchor="t">
            <a:spAutoFit/>
          </a:bodyPr>
          <a:lstStyle/>
          <a:p>
            <a:pPr algn="ctr">
              <a:lnSpc>
                <a:spcPts val="5124"/>
              </a:lnSpc>
            </a:pPr>
            <a:r>
              <a:rPr lang="en-US" sz="2400" b="1" dirty="0">
                <a:solidFill>
                  <a:srgbClr val="F4F4F4"/>
                </a:solidFill>
                <a:latin typeface="Montserrat" pitchFamily="2" charset="77"/>
              </a:rPr>
              <a:t>Data Collection</a:t>
            </a:r>
          </a:p>
        </p:txBody>
      </p:sp>
      <p:sp>
        <p:nvSpPr>
          <p:cNvPr id="209" name="Shape">
            <a:extLst>
              <a:ext uri="{FF2B5EF4-FFF2-40B4-BE49-F238E27FC236}">
                <a16:creationId xmlns:a16="http://schemas.microsoft.com/office/drawing/2014/main" id="{24A01866-42CF-B796-2A79-D48BA4FEE68A}"/>
              </a:ext>
            </a:extLst>
          </p:cNvPr>
          <p:cNvSpPr>
            <a:spLocks noChangeAspect="1"/>
          </p:cNvSpPr>
          <p:nvPr/>
        </p:nvSpPr>
        <p:spPr>
          <a:xfrm>
            <a:off x="15580564" y="5705915"/>
            <a:ext cx="907045" cy="753281"/>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solidFill>
          <a:ln w="12700">
            <a:miter lim="400000"/>
          </a:ln>
        </p:spPr>
        <p:txBody>
          <a:bodyPr lIns="121919" tIns="121919" rIns="121919" bIns="121919"/>
          <a:lstStyle/>
          <a:p>
            <a:endParaRPr/>
          </a:p>
        </p:txBody>
      </p:sp>
      <p:grpSp>
        <p:nvGrpSpPr>
          <p:cNvPr id="208" name="Group 207">
            <a:extLst>
              <a:ext uri="{FF2B5EF4-FFF2-40B4-BE49-F238E27FC236}">
                <a16:creationId xmlns:a16="http://schemas.microsoft.com/office/drawing/2014/main" id="{A910DA6C-C682-FF33-8478-98B43EFF5E37}"/>
              </a:ext>
            </a:extLst>
          </p:cNvPr>
          <p:cNvGrpSpPr>
            <a:grpSpLocks noChangeAspect="1"/>
          </p:cNvGrpSpPr>
          <p:nvPr/>
        </p:nvGrpSpPr>
        <p:grpSpPr>
          <a:xfrm>
            <a:off x="15100120" y="3034188"/>
            <a:ext cx="825680" cy="693459"/>
            <a:chOff x="6710246" y="3249725"/>
            <a:chExt cx="1284283" cy="1045836"/>
          </a:xfrm>
        </p:grpSpPr>
        <p:sp>
          <p:nvSpPr>
            <p:cNvPr id="206" name="Shape">
              <a:extLst>
                <a:ext uri="{FF2B5EF4-FFF2-40B4-BE49-F238E27FC236}">
                  <a16:creationId xmlns:a16="http://schemas.microsoft.com/office/drawing/2014/main" id="{814C39B1-DD3E-10F5-4115-8EDA8BB66C55}"/>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chemeClr val="bg1"/>
            </a:solidFill>
            <a:ln w="12700">
              <a:miter lim="400000"/>
            </a:ln>
          </p:spPr>
          <p:txBody>
            <a:bodyPr lIns="121919" tIns="121919" rIns="121919" bIns="121919"/>
            <a:lstStyle/>
            <a:p>
              <a:endParaRPr dirty="0"/>
            </a:p>
          </p:txBody>
        </p:sp>
        <p:sp>
          <p:nvSpPr>
            <p:cNvPr id="207" name="Shape">
              <a:extLst>
                <a:ext uri="{FF2B5EF4-FFF2-40B4-BE49-F238E27FC236}">
                  <a16:creationId xmlns:a16="http://schemas.microsoft.com/office/drawing/2014/main" id="{012FFE17-287C-63A0-B137-968617D88A00}"/>
                </a:ext>
              </a:extLst>
            </p:cNvPr>
            <p:cNvSpPr>
              <a:spLocks noChangeAspect="1"/>
            </p:cNvSpPr>
            <p:nvPr/>
          </p:nvSpPr>
          <p:spPr>
            <a:xfrm rot="1048511">
              <a:off x="7295222" y="3249725"/>
              <a:ext cx="699307" cy="699307"/>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chemeClr val="bg1"/>
            </a:solidFill>
            <a:ln w="12700">
              <a:miter lim="400000"/>
            </a:ln>
          </p:spPr>
          <p:txBody>
            <a:bodyPr lIns="121919" tIns="121919" rIns="121919" bIns="121919"/>
            <a:lstStyle/>
            <a:p>
              <a:endParaRPr dirty="0"/>
            </a:p>
          </p:txBody>
        </p:sp>
      </p:grpSp>
      <p:sp>
        <p:nvSpPr>
          <p:cNvPr id="214" name="Oval 26">
            <a:extLst>
              <a:ext uri="{FF2B5EF4-FFF2-40B4-BE49-F238E27FC236}">
                <a16:creationId xmlns:a16="http://schemas.microsoft.com/office/drawing/2014/main" id="{87E78064-DAAC-5639-ED88-515F508DB397}"/>
              </a:ext>
            </a:extLst>
          </p:cNvPr>
          <p:cNvSpPr>
            <a:spLocks noChangeAspect="1"/>
          </p:cNvSpPr>
          <p:nvPr/>
        </p:nvSpPr>
        <p:spPr>
          <a:xfrm rot="8741889">
            <a:off x="16245865" y="1756802"/>
            <a:ext cx="1358674" cy="411004"/>
          </a:xfrm>
          <a:prstGeom prst="ellipse">
            <a:avLst/>
          </a:prstGeom>
          <a:gradFill>
            <a:gsLst>
              <a:gs pos="20000">
                <a:srgbClr val="000000">
                  <a:alpha val="37000"/>
                </a:srgbClr>
              </a:gs>
              <a:gs pos="100000">
                <a:srgbClr val="000000">
                  <a:alpha val="0"/>
                </a:srgbClr>
              </a:gs>
            </a:gsLst>
            <a:lin ang="10800000"/>
          </a:gradFill>
          <a:ln w="12700">
            <a:miter lim="400000"/>
          </a:ln>
        </p:spPr>
        <p:txBody>
          <a:bodyPr lIns="45719" rIns="45719"/>
          <a:lstStyle/>
          <a:p>
            <a:pPr defTabSz="914400">
              <a:defRPr sz="1800">
                <a:solidFill>
                  <a:srgbClr val="414042"/>
                </a:solidFill>
                <a:latin typeface="+mn-lt"/>
                <a:ea typeface="+mn-ea"/>
                <a:cs typeface="+mn-cs"/>
                <a:sym typeface="Helvetica"/>
              </a:defRPr>
            </a:pPr>
            <a:r>
              <a:rPr lang="en-US" dirty="0"/>
              <a:t> </a:t>
            </a:r>
            <a:endParaRPr dirty="0"/>
          </a:p>
        </p:txBody>
      </p:sp>
      <p:sp>
        <p:nvSpPr>
          <p:cNvPr id="210" name="Freeform 7">
            <a:extLst>
              <a:ext uri="{FF2B5EF4-FFF2-40B4-BE49-F238E27FC236}">
                <a16:creationId xmlns:a16="http://schemas.microsoft.com/office/drawing/2014/main" id="{36FC7041-9D51-8480-426F-4BAD52A3A5B8}"/>
              </a:ext>
            </a:extLst>
          </p:cNvPr>
          <p:cNvSpPr>
            <a:spLocks noChangeAspect="1"/>
          </p:cNvSpPr>
          <p:nvPr/>
        </p:nvSpPr>
        <p:spPr>
          <a:xfrm>
            <a:off x="15928438" y="549220"/>
            <a:ext cx="970162" cy="1851080"/>
          </a:xfrm>
          <a:custGeom>
            <a:avLst/>
            <a:gdLst/>
            <a:ahLst/>
            <a:cxnLst>
              <a:cxn ang="0">
                <a:pos x="wd2" y="hd2"/>
              </a:cxn>
              <a:cxn ang="5400000">
                <a:pos x="wd2" y="hd2"/>
              </a:cxn>
              <a:cxn ang="10800000">
                <a:pos x="wd2" y="hd2"/>
              </a:cxn>
              <a:cxn ang="16200000">
                <a:pos x="wd2" y="hd2"/>
              </a:cxn>
            </a:cxnLst>
            <a:rect l="0" t="0" r="r" b="b"/>
            <a:pathLst>
              <a:path w="21116" h="21132" extrusionOk="0">
                <a:moveTo>
                  <a:pt x="21116" y="5537"/>
                </a:moveTo>
                <a:cubicBezTo>
                  <a:pt x="21116" y="2264"/>
                  <a:pt x="15730" y="-324"/>
                  <a:pt x="9324" y="33"/>
                </a:cubicBezTo>
                <a:cubicBezTo>
                  <a:pt x="4562" y="331"/>
                  <a:pt x="707" y="2324"/>
                  <a:pt x="83" y="4853"/>
                </a:cubicBezTo>
                <a:cubicBezTo>
                  <a:pt x="-484" y="7233"/>
                  <a:pt x="1897" y="9405"/>
                  <a:pt x="5582" y="10416"/>
                </a:cubicBezTo>
                <a:cubicBezTo>
                  <a:pt x="8247" y="11160"/>
                  <a:pt x="10004" y="12588"/>
                  <a:pt x="10004" y="14165"/>
                </a:cubicBezTo>
                <a:cubicBezTo>
                  <a:pt x="10004" y="17497"/>
                  <a:pt x="10004" y="17497"/>
                  <a:pt x="10004" y="17497"/>
                </a:cubicBezTo>
                <a:cubicBezTo>
                  <a:pt x="10004" y="18182"/>
                  <a:pt x="9494" y="18836"/>
                  <a:pt x="8757" y="19431"/>
                </a:cubicBezTo>
                <a:cubicBezTo>
                  <a:pt x="8473" y="19669"/>
                  <a:pt x="8360" y="19967"/>
                  <a:pt x="8473" y="20294"/>
                </a:cubicBezTo>
                <a:cubicBezTo>
                  <a:pt x="8700" y="20681"/>
                  <a:pt x="9267" y="21008"/>
                  <a:pt x="10061" y="21097"/>
                </a:cubicBezTo>
                <a:cubicBezTo>
                  <a:pt x="11478" y="21276"/>
                  <a:pt x="12669" y="20740"/>
                  <a:pt x="12669" y="20026"/>
                </a:cubicBezTo>
                <a:cubicBezTo>
                  <a:pt x="12669" y="19759"/>
                  <a:pt x="12555" y="19521"/>
                  <a:pt x="12272" y="19342"/>
                </a:cubicBezTo>
                <a:cubicBezTo>
                  <a:pt x="11478" y="18807"/>
                  <a:pt x="11138" y="18152"/>
                  <a:pt x="11138" y="17468"/>
                </a:cubicBezTo>
                <a:cubicBezTo>
                  <a:pt x="11138" y="14165"/>
                  <a:pt x="11138" y="14165"/>
                  <a:pt x="11138" y="14165"/>
                </a:cubicBezTo>
                <a:cubicBezTo>
                  <a:pt x="11138" y="12588"/>
                  <a:pt x="12896" y="11160"/>
                  <a:pt x="15560" y="10416"/>
                </a:cubicBezTo>
                <a:cubicBezTo>
                  <a:pt x="18848" y="9494"/>
                  <a:pt x="21116" y="7650"/>
                  <a:pt x="21116" y="5537"/>
                </a:cubicBezTo>
                <a:close/>
              </a:path>
            </a:pathLst>
          </a:custGeom>
          <a:solidFill>
            <a:srgbClr val="C0504D"/>
          </a:solidFill>
          <a:ln w="12700">
            <a:miter lim="400000"/>
          </a:ln>
        </p:spPr>
        <p:txBody>
          <a:bodyPr lIns="45719" rIns="45719"/>
          <a:lstStyle/>
          <a:p>
            <a:pPr defTabSz="914400">
              <a:defRPr sz="1800">
                <a:solidFill>
                  <a:srgbClr val="414042"/>
                </a:solidFill>
                <a:latin typeface="+mn-lt"/>
                <a:ea typeface="+mn-ea"/>
                <a:cs typeface="+mn-cs"/>
                <a:sym typeface="Helvetica"/>
              </a:defRPr>
            </a:pPr>
            <a:endParaRPr dirty="0"/>
          </a:p>
        </p:txBody>
      </p:sp>
      <p:sp>
        <p:nvSpPr>
          <p:cNvPr id="211" name="Shape">
            <a:extLst>
              <a:ext uri="{FF2B5EF4-FFF2-40B4-BE49-F238E27FC236}">
                <a16:creationId xmlns:a16="http://schemas.microsoft.com/office/drawing/2014/main" id="{CEA9A13D-7DC8-73F8-90F5-64123374497E}"/>
              </a:ext>
            </a:extLst>
          </p:cNvPr>
          <p:cNvSpPr>
            <a:spLocks noChangeAspect="1"/>
          </p:cNvSpPr>
          <p:nvPr/>
        </p:nvSpPr>
        <p:spPr>
          <a:xfrm>
            <a:off x="16105131" y="714866"/>
            <a:ext cx="606920" cy="542433"/>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chemeClr val="bg1"/>
          </a:solidFill>
          <a:ln w="12700">
            <a:miter lim="400000"/>
          </a:ln>
        </p:spPr>
        <p:txBody>
          <a:bodyPr lIns="121919" tIns="121919" rIns="121919" bIns="121919"/>
          <a:lstStyle/>
          <a:p>
            <a:endParaRPr/>
          </a:p>
        </p:txBody>
      </p:sp>
      <p:sp>
        <p:nvSpPr>
          <p:cNvPr id="212" name="TextBox 17">
            <a:extLst>
              <a:ext uri="{FF2B5EF4-FFF2-40B4-BE49-F238E27FC236}">
                <a16:creationId xmlns:a16="http://schemas.microsoft.com/office/drawing/2014/main" id="{5C345DCF-269C-DC06-3CCC-698DA4849607}"/>
              </a:ext>
            </a:extLst>
          </p:cNvPr>
          <p:cNvSpPr txBox="1"/>
          <p:nvPr/>
        </p:nvSpPr>
        <p:spPr>
          <a:xfrm>
            <a:off x="10210800" y="4425744"/>
            <a:ext cx="2583003" cy="738664"/>
          </a:xfrm>
          <a:prstGeom prst="rect">
            <a:avLst/>
          </a:prstGeom>
        </p:spPr>
        <p:txBody>
          <a:bodyPr lIns="0" tIns="0" rIns="0" bIns="0" rtlCol="0" anchor="t">
            <a:spAutoFit/>
          </a:bodyPr>
          <a:lstStyle/>
          <a:p>
            <a:pPr algn="ctr"/>
            <a:r>
              <a:rPr lang="en-US" sz="2400" b="1" dirty="0">
                <a:solidFill>
                  <a:srgbClr val="F4F4F4"/>
                </a:solidFill>
                <a:latin typeface="Montserrat" pitchFamily="2" charset="77"/>
              </a:rPr>
              <a:t>Cleaning &amp;</a:t>
            </a:r>
          </a:p>
          <a:p>
            <a:pPr algn="ctr"/>
            <a:r>
              <a:rPr lang="en-US" sz="2400" b="1" dirty="0">
                <a:solidFill>
                  <a:srgbClr val="F4F4F4"/>
                </a:solidFill>
                <a:latin typeface="Montserrat" pitchFamily="2" charset="77"/>
              </a:rPr>
              <a:t>Normalization</a:t>
            </a:r>
          </a:p>
        </p:txBody>
      </p:sp>
      <p:pic>
        <p:nvPicPr>
          <p:cNvPr id="216" name="Graphic 215" descr="Mop and bucket with solid fill">
            <a:extLst>
              <a:ext uri="{FF2B5EF4-FFF2-40B4-BE49-F238E27FC236}">
                <a16:creationId xmlns:a16="http://schemas.microsoft.com/office/drawing/2014/main" id="{F8273D0F-20D0-76E9-D4D3-E4CD9494D6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6333" y="4553369"/>
            <a:ext cx="783325" cy="783325"/>
          </a:xfrm>
          <a:prstGeom prst="rect">
            <a:avLst/>
          </a:prstGeom>
        </p:spPr>
      </p:pic>
      <p:pic>
        <p:nvPicPr>
          <p:cNvPr id="218" name="Picture 217" descr="A blue and black logo&#10;&#10;Description automatically generated">
            <a:extLst>
              <a:ext uri="{FF2B5EF4-FFF2-40B4-BE49-F238E27FC236}">
                <a16:creationId xmlns:a16="http://schemas.microsoft.com/office/drawing/2014/main" id="{63A477A1-F850-4B7A-33AE-FED0FA994A63}"/>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52400" y="9258300"/>
            <a:ext cx="762000" cy="925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1"/>
          </a:xfrm>
          <a:prstGeom prst="rect">
            <a:avLst/>
          </a:prstGeom>
        </p:spPr>
      </p:pic>
      <p:grpSp>
        <p:nvGrpSpPr>
          <p:cNvPr id="6" name="Group 3">
            <a:extLst>
              <a:ext uri="{FF2B5EF4-FFF2-40B4-BE49-F238E27FC236}">
                <a16:creationId xmlns:a16="http://schemas.microsoft.com/office/drawing/2014/main" id="{8273B026-6CFF-E69D-A8AD-2743944A143E}"/>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5C7E386-1443-F544-BB4B-A546824AEDB6}"/>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E5E04-6A7F-6894-2CD2-46307C92967B}"/>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6DB5C601-DE2E-CA8B-1CFD-2781C7DB3180}"/>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7">
            <a:extLst>
              <a:ext uri="{FF2B5EF4-FFF2-40B4-BE49-F238E27FC236}">
                <a16:creationId xmlns:a16="http://schemas.microsoft.com/office/drawing/2014/main" id="{F3F5B3B8-72DF-FC8E-90A7-6646F77D3A64}"/>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40501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B3E0E0-DB91-825A-68BF-57BF03817C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58334" y="3390900"/>
            <a:ext cx="9747866" cy="6189120"/>
          </a:xfrm>
          <a:prstGeom prst="rect">
            <a:avLst/>
          </a:prstGeom>
        </p:spPr>
      </p:pic>
      <p:grpSp>
        <p:nvGrpSpPr>
          <p:cNvPr id="6" name="Group 3">
            <a:extLst>
              <a:ext uri="{FF2B5EF4-FFF2-40B4-BE49-F238E27FC236}">
                <a16:creationId xmlns:a16="http://schemas.microsoft.com/office/drawing/2014/main" id="{DDB35147-E20E-0CF4-3FA3-842058BFC120}"/>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69470F29-4923-1544-B4D5-B0C043991C1C}"/>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0B8175B-8A84-2D46-9A39-8AC42537340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2" name="Picture 11" descr="A blue and black logo&#10;&#10;Description automatically generated">
            <a:extLst>
              <a:ext uri="{FF2B5EF4-FFF2-40B4-BE49-F238E27FC236}">
                <a16:creationId xmlns:a16="http://schemas.microsoft.com/office/drawing/2014/main" id="{1E7ED8CD-76DC-61EF-5034-C39DF557EFE6}"/>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4" name="TextBox 8">
            <a:extLst>
              <a:ext uri="{FF2B5EF4-FFF2-40B4-BE49-F238E27FC236}">
                <a16:creationId xmlns:a16="http://schemas.microsoft.com/office/drawing/2014/main" id="{F114E79B-BD65-FE17-133B-DC17874777F1}"/>
              </a:ext>
            </a:extLst>
          </p:cNvPr>
          <p:cNvSpPr txBox="1"/>
          <p:nvPr/>
        </p:nvSpPr>
        <p:spPr>
          <a:xfrm>
            <a:off x="1758334" y="2287548"/>
            <a:ext cx="15698364" cy="521489"/>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What do you think is going on in this PCA?</a:t>
            </a:r>
          </a:p>
        </p:txBody>
      </p:sp>
      <p:sp>
        <p:nvSpPr>
          <p:cNvPr id="16" name="TextBox 7">
            <a:extLst>
              <a:ext uri="{FF2B5EF4-FFF2-40B4-BE49-F238E27FC236}">
                <a16:creationId xmlns:a16="http://schemas.microsoft.com/office/drawing/2014/main" id="{AA91E7F0-BFC7-EB08-2426-8A62BE8D198B}"/>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206920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32755" y="2561229"/>
            <a:ext cx="15528250" cy="5097806"/>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itchFamily="2" charset="77"/>
              </a:rPr>
              <a:t>In summary:</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PCA is a </a:t>
            </a:r>
            <a:r>
              <a:rPr lang="en-US" sz="2800" b="1" i="1" dirty="0">
                <a:solidFill>
                  <a:srgbClr val="404040"/>
                </a:solidFill>
                <a:latin typeface="Montserrat" pitchFamily="2" charset="77"/>
              </a:rPr>
              <a:t>linear</a:t>
            </a:r>
            <a:r>
              <a:rPr lang="en-US" sz="2800" b="1" dirty="0">
                <a:solidFill>
                  <a:srgbClr val="404040"/>
                </a:solidFill>
                <a:latin typeface="Montserrat" pitchFamily="2" charset="77"/>
              </a:rPr>
              <a:t> dimensionality reduction technique </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there are clusters in the data</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whether these clusters correspond to a variable we are interested in</a:t>
            </a:r>
          </a:p>
          <a:p>
            <a:pPr marL="457200" indent="-457200">
              <a:lnSpc>
                <a:spcPct val="150000"/>
              </a:lnSpc>
              <a:buFont typeface="Arial" panose="020B0604020202020204" pitchFamily="34" charset="0"/>
              <a:buChar char="•"/>
            </a:pPr>
            <a:r>
              <a:rPr lang="en-US" sz="2800" dirty="0">
                <a:solidFill>
                  <a:srgbClr val="404040"/>
                </a:solidFill>
                <a:latin typeface="Montserrat" pitchFamily="2" charset="77"/>
              </a:rPr>
              <a:t>We can see if data points are outliers</a:t>
            </a:r>
          </a:p>
          <a:p>
            <a:pPr marL="457200" indent="-457200">
              <a:lnSpc>
                <a:spcPct val="150000"/>
              </a:lnSpc>
              <a:buFont typeface="Arial" panose="020B0604020202020204" pitchFamily="34" charset="0"/>
              <a:buChar char="•"/>
            </a:pPr>
            <a:r>
              <a:rPr lang="en-US" sz="2800" dirty="0">
                <a:solidFill>
                  <a:srgbClr val="404040"/>
                </a:solidFill>
                <a:latin typeface="Montserrat"/>
              </a:rPr>
              <a:t>We can see if data point behave strangely, i.e. if they are in the wrong cluster.</a:t>
            </a:r>
          </a:p>
          <a:p>
            <a:pPr marL="457200" indent="-457200">
              <a:lnSpc>
                <a:spcPct val="150000"/>
              </a:lnSpc>
              <a:buFont typeface="Arial" panose="020B0604020202020204" pitchFamily="34" charset="0"/>
              <a:buChar char="•"/>
            </a:pPr>
            <a:endParaRPr lang="en-US" sz="2800" dirty="0">
              <a:solidFill>
                <a:srgbClr val="404040"/>
              </a:solidFill>
              <a:latin typeface="Montserrat" pitchFamily="2" charset="77"/>
            </a:endParaRPr>
          </a:p>
          <a:p>
            <a:pPr>
              <a:lnSpc>
                <a:spcPct val="150000"/>
              </a:lnSpc>
            </a:pPr>
            <a:r>
              <a:rPr lang="en-US" sz="2800" b="1" dirty="0">
                <a:solidFill>
                  <a:srgbClr val="404040"/>
                </a:solidFill>
                <a:latin typeface="Montserrat" pitchFamily="2" charset="77"/>
              </a:rPr>
              <a:t>OBS: </a:t>
            </a:r>
            <a:r>
              <a:rPr lang="en-US" sz="2800" dirty="0">
                <a:solidFill>
                  <a:srgbClr val="404040"/>
                </a:solidFill>
                <a:latin typeface="Montserrat" pitchFamily="2" charset="77"/>
              </a:rPr>
              <a:t>PCA works only on numeric data! </a:t>
            </a:r>
          </a:p>
        </p:txBody>
      </p:sp>
      <p:grpSp>
        <p:nvGrpSpPr>
          <p:cNvPr id="6" name="Group 3">
            <a:extLst>
              <a:ext uri="{FF2B5EF4-FFF2-40B4-BE49-F238E27FC236}">
                <a16:creationId xmlns:a16="http://schemas.microsoft.com/office/drawing/2014/main" id="{74C82E6E-920A-3B06-DBE5-39A2FF410005}"/>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46544D59-916B-4EF1-B47E-D8F7881A4ED2}"/>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12F5A39D-9D17-1A47-CBDE-4B196A782103}"/>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1" name="Picture 10" descr="A blue and black logo&#10;&#10;Description automatically generated">
            <a:extLst>
              <a:ext uri="{FF2B5EF4-FFF2-40B4-BE49-F238E27FC236}">
                <a16:creationId xmlns:a16="http://schemas.microsoft.com/office/drawing/2014/main" id="{553E3F95-0295-4F0A-6E67-47311F30D14B}"/>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3" name="TextBox 7">
            <a:extLst>
              <a:ext uri="{FF2B5EF4-FFF2-40B4-BE49-F238E27FC236}">
                <a16:creationId xmlns:a16="http://schemas.microsoft.com/office/drawing/2014/main" id="{6F89FB62-F8C8-2B2F-C642-B4A150013379}"/>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extLst>
      <p:ext uri="{BB962C8B-B14F-4D97-AF65-F5344CB8AC3E}">
        <p14:creationId xmlns:p14="http://schemas.microsoft.com/office/powerpoint/2010/main" val="126116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409700"/>
            <a:ext cx="6515100" cy="6515100"/>
          </a:xfrm>
          <a:prstGeom prst="rect">
            <a:avLst/>
          </a:prstGeom>
        </p:spPr>
      </p:pic>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46175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1991629" cy="2677656"/>
          </a:xfrm>
          <a:prstGeom prst="rect">
            <a:avLst/>
          </a:prstGeom>
          <a:noFill/>
        </p:spPr>
        <p:txBody>
          <a:bodyPr wrap="square" rtlCol="0">
            <a:spAutoFit/>
          </a:bodyPr>
          <a:lstStyle/>
          <a:p>
            <a:r>
              <a:rPr lang="en-US" sz="2800" dirty="0">
                <a:latin typeface="Montserrat" pitchFamily="2" charset="77"/>
              </a:rPr>
              <a:t>In your group discuss the printed PCA plots.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can you see? </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 you think it means?</a:t>
            </a:r>
          </a:p>
          <a:p>
            <a:endParaRPr lang="en-US" sz="2800" dirty="0">
              <a:latin typeface="Montserrat" pitchFamily="2" charset="77"/>
            </a:endParaRP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272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ailboat with solid fill">
            <a:extLst>
              <a:ext uri="{FF2B5EF4-FFF2-40B4-BE49-F238E27FC236}">
                <a16:creationId xmlns:a16="http://schemas.microsoft.com/office/drawing/2014/main" id="{B15073D4-D298-2BE3-8583-79BE39B595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93227">
            <a:off x="6908981" y="7124480"/>
            <a:ext cx="2946040" cy="2946040"/>
          </a:xfrm>
          <a:prstGeom prst="rect">
            <a:avLst/>
          </a:prstGeom>
        </p:spPr>
      </p:pic>
      <p:sp>
        <p:nvSpPr>
          <p:cNvPr id="3" name="TextBox 2">
            <a:extLst>
              <a:ext uri="{FF2B5EF4-FFF2-40B4-BE49-F238E27FC236}">
                <a16:creationId xmlns:a16="http://schemas.microsoft.com/office/drawing/2014/main" id="{A4121D1B-883B-C181-F308-2D95F291D99C}"/>
              </a:ext>
            </a:extLst>
          </p:cNvPr>
          <p:cNvSpPr txBox="1"/>
          <p:nvPr/>
        </p:nvSpPr>
        <p:spPr>
          <a:xfrm>
            <a:off x="4639297" y="3009900"/>
            <a:ext cx="8632203" cy="584775"/>
          </a:xfrm>
          <a:prstGeom prst="rect">
            <a:avLst/>
          </a:prstGeom>
          <a:noFill/>
        </p:spPr>
        <p:txBody>
          <a:bodyPr wrap="square" rtlCol="0">
            <a:spAutoFit/>
          </a:bodyPr>
          <a:lstStyle/>
          <a:p>
            <a:pPr algn="ctr"/>
            <a:r>
              <a:rPr lang="en-US" sz="3200" b="1" dirty="0">
                <a:solidFill>
                  <a:srgbClr val="404040"/>
                </a:solidFill>
                <a:latin typeface="Montserrat" pitchFamily="2" charset="77"/>
              </a:rPr>
              <a:t>When things go wrong…</a:t>
            </a:r>
          </a:p>
        </p:txBody>
      </p:sp>
      <p:pic>
        <p:nvPicPr>
          <p:cNvPr id="47" name="Graphic 46" descr="Man with solid fill">
            <a:extLst>
              <a:ext uri="{FF2B5EF4-FFF2-40B4-BE49-F238E27FC236}">
                <a16:creationId xmlns:a16="http://schemas.microsoft.com/office/drawing/2014/main" id="{A6512182-4E6E-41B9-7DB0-0FB9D82267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936360">
            <a:off x="6943450" y="7634658"/>
            <a:ext cx="1004792" cy="1004792"/>
          </a:xfrm>
          <a:prstGeom prst="rect">
            <a:avLst/>
          </a:prstGeom>
        </p:spPr>
      </p:pic>
      <p:grpSp>
        <p:nvGrpSpPr>
          <p:cNvPr id="48" name="Group 47">
            <a:extLst>
              <a:ext uri="{FF2B5EF4-FFF2-40B4-BE49-F238E27FC236}">
                <a16:creationId xmlns:a16="http://schemas.microsoft.com/office/drawing/2014/main" id="{671EB692-7AAF-586A-B40A-D2411AE8B45B}"/>
              </a:ext>
            </a:extLst>
          </p:cNvPr>
          <p:cNvGrpSpPr/>
          <p:nvPr/>
        </p:nvGrpSpPr>
        <p:grpSpPr>
          <a:xfrm>
            <a:off x="-152400" y="8953500"/>
            <a:ext cx="17373600" cy="1524000"/>
            <a:chOff x="-152400" y="8953500"/>
            <a:chExt cx="17373600" cy="1524000"/>
          </a:xfrm>
        </p:grpSpPr>
        <p:grpSp>
          <p:nvGrpSpPr>
            <p:cNvPr id="49" name="Group 48">
              <a:extLst>
                <a:ext uri="{FF2B5EF4-FFF2-40B4-BE49-F238E27FC236}">
                  <a16:creationId xmlns:a16="http://schemas.microsoft.com/office/drawing/2014/main" id="{BF049432-1355-0176-0E3B-0569DB354B43}"/>
                </a:ext>
              </a:extLst>
            </p:cNvPr>
            <p:cNvGrpSpPr/>
            <p:nvPr/>
          </p:nvGrpSpPr>
          <p:grpSpPr>
            <a:xfrm>
              <a:off x="-152400" y="8953500"/>
              <a:ext cx="3962400" cy="1524000"/>
              <a:chOff x="-152400" y="8953500"/>
              <a:chExt cx="3962400" cy="1524000"/>
            </a:xfrm>
          </p:grpSpPr>
          <p:pic>
            <p:nvPicPr>
              <p:cNvPr id="66" name="Graphic 65" descr="Wave with solid fill">
                <a:extLst>
                  <a:ext uri="{FF2B5EF4-FFF2-40B4-BE49-F238E27FC236}">
                    <a16:creationId xmlns:a16="http://schemas.microsoft.com/office/drawing/2014/main" id="{57E40FFB-BFAE-8201-7100-F975B4253A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7" name="Graphic 66" descr="Wave with solid fill">
                <a:extLst>
                  <a:ext uri="{FF2B5EF4-FFF2-40B4-BE49-F238E27FC236}">
                    <a16:creationId xmlns:a16="http://schemas.microsoft.com/office/drawing/2014/main" id="{68BFCFD9-D05C-B907-0FB0-4F9357961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8" name="Graphic 67" descr="Wave with solid fill">
                <a:extLst>
                  <a:ext uri="{FF2B5EF4-FFF2-40B4-BE49-F238E27FC236}">
                    <a16:creationId xmlns:a16="http://schemas.microsoft.com/office/drawing/2014/main" id="{55677551-4BF5-7F5E-0A30-828F6B2F5D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0" name="Group 49">
              <a:extLst>
                <a:ext uri="{FF2B5EF4-FFF2-40B4-BE49-F238E27FC236}">
                  <a16:creationId xmlns:a16="http://schemas.microsoft.com/office/drawing/2014/main" id="{F422F9C4-391F-2B88-1F00-91FA299709C0}"/>
                </a:ext>
              </a:extLst>
            </p:cNvPr>
            <p:cNvGrpSpPr/>
            <p:nvPr/>
          </p:nvGrpSpPr>
          <p:grpSpPr>
            <a:xfrm>
              <a:off x="3505200" y="8953500"/>
              <a:ext cx="3962400" cy="1524000"/>
              <a:chOff x="-152400" y="8953500"/>
              <a:chExt cx="3962400" cy="1524000"/>
            </a:xfrm>
          </p:grpSpPr>
          <p:pic>
            <p:nvPicPr>
              <p:cNvPr id="63" name="Graphic 62" descr="Wave with solid fill">
                <a:extLst>
                  <a:ext uri="{FF2B5EF4-FFF2-40B4-BE49-F238E27FC236}">
                    <a16:creationId xmlns:a16="http://schemas.microsoft.com/office/drawing/2014/main" id="{3F55D1FE-3B0A-7884-9592-B271AE5B5E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0AF185E9-AFB5-5D1D-F04E-89C0B5F580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5" name="Graphic 64" descr="Wave with solid fill">
                <a:extLst>
                  <a:ext uri="{FF2B5EF4-FFF2-40B4-BE49-F238E27FC236}">
                    <a16:creationId xmlns:a16="http://schemas.microsoft.com/office/drawing/2014/main" id="{D2CDECDA-CCF5-9E52-98F3-9D93086239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1" name="Group 50">
              <a:extLst>
                <a:ext uri="{FF2B5EF4-FFF2-40B4-BE49-F238E27FC236}">
                  <a16:creationId xmlns:a16="http://schemas.microsoft.com/office/drawing/2014/main" id="{D68914EA-DC4F-E54C-A43D-62AF6A4CCF5E}"/>
                </a:ext>
              </a:extLst>
            </p:cNvPr>
            <p:cNvGrpSpPr/>
            <p:nvPr/>
          </p:nvGrpSpPr>
          <p:grpSpPr>
            <a:xfrm>
              <a:off x="7162800" y="8953500"/>
              <a:ext cx="3962400" cy="1524000"/>
              <a:chOff x="-152400" y="8953500"/>
              <a:chExt cx="3962400" cy="1524000"/>
            </a:xfrm>
          </p:grpSpPr>
          <p:pic>
            <p:nvPicPr>
              <p:cNvPr id="60" name="Graphic 59" descr="Wave with solid fill">
                <a:extLst>
                  <a:ext uri="{FF2B5EF4-FFF2-40B4-BE49-F238E27FC236}">
                    <a16:creationId xmlns:a16="http://schemas.microsoft.com/office/drawing/2014/main" id="{1406C0BA-46BA-A7FF-C211-4E9E993554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61" name="Graphic 60" descr="Wave with solid fill">
                <a:extLst>
                  <a:ext uri="{FF2B5EF4-FFF2-40B4-BE49-F238E27FC236}">
                    <a16:creationId xmlns:a16="http://schemas.microsoft.com/office/drawing/2014/main" id="{C0C35B7D-C735-30B3-FF3F-A9A24FF1A8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62" name="Graphic 61" descr="Wave with solid fill">
                <a:extLst>
                  <a:ext uri="{FF2B5EF4-FFF2-40B4-BE49-F238E27FC236}">
                    <a16:creationId xmlns:a16="http://schemas.microsoft.com/office/drawing/2014/main" id="{120C9D6F-3823-959C-4FE6-5620E01401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2" name="Group 51">
              <a:extLst>
                <a:ext uri="{FF2B5EF4-FFF2-40B4-BE49-F238E27FC236}">
                  <a16:creationId xmlns:a16="http://schemas.microsoft.com/office/drawing/2014/main" id="{54AB23A0-8855-2E51-BB12-E98F1B8DCF73}"/>
                </a:ext>
              </a:extLst>
            </p:cNvPr>
            <p:cNvGrpSpPr/>
            <p:nvPr/>
          </p:nvGrpSpPr>
          <p:grpSpPr>
            <a:xfrm>
              <a:off x="108204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C8A27166-70B6-91F0-C2B2-EE35A71477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FE023BD-F8A6-B8DD-C893-A4F24817D4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9" name="Graphic 58" descr="Wave with solid fill">
                <a:extLst>
                  <a:ext uri="{FF2B5EF4-FFF2-40B4-BE49-F238E27FC236}">
                    <a16:creationId xmlns:a16="http://schemas.microsoft.com/office/drawing/2014/main" id="{FC4C5B89-F29C-3EE7-0B03-9348DBB31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53" name="Group 52">
              <a:extLst>
                <a:ext uri="{FF2B5EF4-FFF2-40B4-BE49-F238E27FC236}">
                  <a16:creationId xmlns:a16="http://schemas.microsoft.com/office/drawing/2014/main" id="{2948556E-A761-BCFA-04E0-748B3E4231CC}"/>
                </a:ext>
              </a:extLst>
            </p:cNvPr>
            <p:cNvGrpSpPr/>
            <p:nvPr/>
          </p:nvGrpSpPr>
          <p:grpSpPr>
            <a:xfrm>
              <a:off x="14478000" y="8953500"/>
              <a:ext cx="2743200" cy="1524000"/>
              <a:chOff x="-152400" y="8953500"/>
              <a:chExt cx="2743200" cy="1524000"/>
            </a:xfrm>
          </p:grpSpPr>
          <p:pic>
            <p:nvPicPr>
              <p:cNvPr id="54" name="Graphic 53" descr="Wave with solid fill">
                <a:extLst>
                  <a:ext uri="{FF2B5EF4-FFF2-40B4-BE49-F238E27FC236}">
                    <a16:creationId xmlns:a16="http://schemas.microsoft.com/office/drawing/2014/main" id="{5E3710C3-C44C-1792-A2D2-69B6E153B6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DC9F16F7-0193-4C8C-2E8D-24F0DDEE94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sp>
        <p:nvSpPr>
          <p:cNvPr id="69" name="Rounded Rectangular Callout 68">
            <a:extLst>
              <a:ext uri="{FF2B5EF4-FFF2-40B4-BE49-F238E27FC236}">
                <a16:creationId xmlns:a16="http://schemas.microsoft.com/office/drawing/2014/main" id="{C4093BEC-A1DF-84DF-C9A8-936562061F0C}"/>
              </a:ext>
            </a:extLst>
          </p:cNvPr>
          <p:cNvSpPr/>
          <p:nvPr/>
        </p:nvSpPr>
        <p:spPr>
          <a:xfrm flipH="1">
            <a:off x="6394184" y="6834298"/>
            <a:ext cx="1867483" cy="557755"/>
          </a:xfrm>
          <a:prstGeom prst="wedgeRoundRectCallout">
            <a:avLst>
              <a:gd name="adj1" fmla="val -20833"/>
              <a:gd name="adj2" fmla="val 101162"/>
              <a:gd name="adj3" fmla="val 16667"/>
            </a:avLst>
          </a:prstGeom>
          <a:solidFill>
            <a:srgbClr val="A2C2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0" name="TextBox 69">
            <a:extLst>
              <a:ext uri="{FF2B5EF4-FFF2-40B4-BE49-F238E27FC236}">
                <a16:creationId xmlns:a16="http://schemas.microsoft.com/office/drawing/2014/main" id="{CF57BE68-5DFC-B19E-5379-D42B1D6DD4E7}"/>
              </a:ext>
            </a:extLst>
          </p:cNvPr>
          <p:cNvSpPr txBox="1"/>
          <p:nvPr/>
        </p:nvSpPr>
        <p:spPr>
          <a:xfrm>
            <a:off x="6285094" y="6930725"/>
            <a:ext cx="2249506" cy="369332"/>
          </a:xfrm>
          <a:prstGeom prst="rect">
            <a:avLst/>
          </a:prstGeom>
          <a:noFill/>
        </p:spPr>
        <p:txBody>
          <a:bodyPr wrap="square" rtlCol="0">
            <a:spAutoFit/>
          </a:bodyPr>
          <a:lstStyle/>
          <a:p>
            <a:pPr algn="ctr"/>
            <a:r>
              <a:rPr lang="en-US" b="1" dirty="0">
                <a:solidFill>
                  <a:srgbClr val="404040"/>
                </a:solidFill>
                <a:latin typeface="Montserrat" pitchFamily="2" charset="77"/>
              </a:rPr>
              <a:t>Help, please! </a:t>
            </a:r>
          </a:p>
        </p:txBody>
      </p:sp>
      <p:pic>
        <p:nvPicPr>
          <p:cNvPr id="71" name="Picture 70" descr="A blue and black logo&#10;&#10;Description automatically generated">
            <a:extLst>
              <a:ext uri="{FF2B5EF4-FFF2-40B4-BE49-F238E27FC236}">
                <a16:creationId xmlns:a16="http://schemas.microsoft.com/office/drawing/2014/main" id="{930B87F3-EA63-E69B-1735-F7165CF713D6}"/>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9134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5A16AF41-91E9-3719-CEAA-F53B43A10BB7}"/>
              </a:ext>
            </a:extLst>
          </p:cNvPr>
          <p:cNvSpPr/>
          <p:nvPr/>
        </p:nvSpPr>
        <p:spPr>
          <a:xfrm>
            <a:off x="12385526" y="-190500"/>
            <a:ext cx="5910941" cy="10515600"/>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dirty="0"/>
          </a:p>
        </p:txBody>
      </p:sp>
      <p:sp>
        <p:nvSpPr>
          <p:cNvPr id="4" name="Freeform 4"/>
          <p:cNvSpPr/>
          <p:nvPr/>
        </p:nvSpPr>
        <p:spPr>
          <a:xfrm>
            <a:off x="0" y="-38100"/>
            <a:ext cx="12377058" cy="2888239"/>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9" name="TextBox 9"/>
          <p:cNvSpPr txBox="1"/>
          <p:nvPr/>
        </p:nvSpPr>
        <p:spPr>
          <a:xfrm>
            <a:off x="3276600" y="1080000"/>
            <a:ext cx="5981700" cy="939300"/>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BATCH EFFECTS</a:t>
            </a:r>
          </a:p>
        </p:txBody>
      </p:sp>
      <p:sp>
        <p:nvSpPr>
          <p:cNvPr id="32" name="TextBox 10">
            <a:extLst>
              <a:ext uri="{FF2B5EF4-FFF2-40B4-BE49-F238E27FC236}">
                <a16:creationId xmlns:a16="http://schemas.microsoft.com/office/drawing/2014/main" id="{A73F6C27-6AC6-0B73-2798-FA6043795C17}"/>
              </a:ext>
            </a:extLst>
          </p:cNvPr>
          <p:cNvSpPr txBox="1"/>
          <p:nvPr/>
        </p:nvSpPr>
        <p:spPr>
          <a:xfrm>
            <a:off x="1161519" y="3619500"/>
            <a:ext cx="10502294" cy="5138138"/>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a:rPr>
              <a:t>Batch effect ==</a:t>
            </a:r>
            <a:r>
              <a:rPr lang="en-US" sz="2800" dirty="0">
                <a:solidFill>
                  <a:srgbClr val="404040"/>
                </a:solidFill>
                <a:latin typeface="Montserrat"/>
              </a:rPr>
              <a:t> unwanted variation introduced by </a:t>
            </a:r>
            <a:r>
              <a:rPr lang="en-US" sz="2800" b="1" dirty="0">
                <a:solidFill>
                  <a:srgbClr val="404040"/>
                </a:solidFill>
                <a:latin typeface="Montserrat"/>
              </a:rPr>
              <a:t>technical procedures, </a:t>
            </a:r>
            <a:r>
              <a:rPr lang="en-US" sz="2800" dirty="0">
                <a:solidFill>
                  <a:srgbClr val="404040"/>
                </a:solidFill>
                <a:latin typeface="Montserrat"/>
              </a:rPr>
              <a:t>i.e. collection, handling, storage, or experimental protocol.</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Batch effects can be corrected during analysis, if they are </a:t>
            </a:r>
            <a:r>
              <a:rPr lang="en-US" sz="2800" b="1" dirty="0">
                <a:solidFill>
                  <a:srgbClr val="404040"/>
                </a:solidFill>
                <a:latin typeface="Montserrat"/>
              </a:rPr>
              <a:t>not</a:t>
            </a:r>
            <a:r>
              <a:rPr lang="en-US" sz="2800" dirty="0">
                <a:solidFill>
                  <a:srgbClr val="404040"/>
                </a:solidFill>
                <a:latin typeface="Montserrat"/>
              </a:rPr>
              <a:t> </a:t>
            </a:r>
            <a:r>
              <a:rPr lang="en-US" sz="2800" i="1" dirty="0">
                <a:solidFill>
                  <a:srgbClr val="404040"/>
                </a:solidFill>
                <a:latin typeface="Montserrat"/>
              </a:rPr>
              <a:t>fully/mainly </a:t>
            </a:r>
            <a:r>
              <a:rPr lang="en-US" sz="2800" dirty="0">
                <a:solidFill>
                  <a:srgbClr val="404040"/>
                </a:solidFill>
                <a:latin typeface="Montserrat"/>
              </a:rPr>
              <a:t>correlated with the outcome.</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If the batch effect </a:t>
            </a:r>
            <a:r>
              <a:rPr lang="en-US" sz="2800" b="1" dirty="0">
                <a:solidFill>
                  <a:srgbClr val="404040"/>
                </a:solidFill>
                <a:latin typeface="Montserrat"/>
              </a:rPr>
              <a:t>is fully</a:t>
            </a:r>
            <a:r>
              <a:rPr lang="en-US" sz="2800" dirty="0">
                <a:solidFill>
                  <a:srgbClr val="404040"/>
                </a:solidFill>
                <a:latin typeface="Montserrat"/>
              </a:rPr>
              <a:t> </a:t>
            </a:r>
            <a:r>
              <a:rPr lang="en-US" sz="2800" b="1" dirty="0">
                <a:solidFill>
                  <a:srgbClr val="404040"/>
                </a:solidFill>
                <a:latin typeface="Montserrat"/>
              </a:rPr>
              <a:t>correlated</a:t>
            </a:r>
            <a:r>
              <a:rPr lang="en-US" sz="2800" dirty="0">
                <a:solidFill>
                  <a:srgbClr val="404040"/>
                </a:solidFill>
                <a:latin typeface="Montserrat"/>
              </a:rPr>
              <a:t> with the outcome you </a:t>
            </a:r>
            <a:r>
              <a:rPr lang="en-US" sz="2800" dirty="0">
                <a:solidFill>
                  <a:srgbClr val="404040"/>
                </a:solidFill>
                <a:latin typeface="Montserrat" pitchFamily="2" charset="77"/>
              </a:rPr>
              <a:t>now have a </a:t>
            </a:r>
            <a:r>
              <a:rPr lang="en-US" sz="2800" b="1" dirty="0">
                <a:solidFill>
                  <a:srgbClr val="404040"/>
                </a:solidFill>
                <a:latin typeface="Montserrat" pitchFamily="2" charset="77"/>
              </a:rPr>
              <a:t>confounded</a:t>
            </a:r>
            <a:r>
              <a:rPr lang="en-US" sz="2800" dirty="0">
                <a:solidFill>
                  <a:srgbClr val="404040"/>
                </a:solidFill>
                <a:latin typeface="Montserrat" pitchFamily="2" charset="77"/>
              </a:rPr>
              <a:t> dataset (cannot be fixed!).</a:t>
            </a:r>
            <a:endParaRPr lang="en-US" sz="2800" dirty="0">
              <a:solidFill>
                <a:srgbClr val="404040"/>
              </a:solidFill>
              <a:latin typeface="Montserrat"/>
            </a:endParaRPr>
          </a:p>
        </p:txBody>
      </p:sp>
      <p:grpSp>
        <p:nvGrpSpPr>
          <p:cNvPr id="19" name="Graphic 10" descr="Scientist female outline">
            <a:extLst>
              <a:ext uri="{FF2B5EF4-FFF2-40B4-BE49-F238E27FC236}">
                <a16:creationId xmlns:a16="http://schemas.microsoft.com/office/drawing/2014/main" id="{11F33A1E-E08C-37EE-172C-6B4DBFC1008E}"/>
              </a:ext>
            </a:extLst>
          </p:cNvPr>
          <p:cNvGrpSpPr/>
          <p:nvPr/>
        </p:nvGrpSpPr>
        <p:grpSpPr>
          <a:xfrm>
            <a:off x="14020411" y="951866"/>
            <a:ext cx="1168296" cy="1296034"/>
            <a:chOff x="13620662" y="3390266"/>
            <a:chExt cx="685887" cy="753130"/>
          </a:xfrm>
          <a:solidFill>
            <a:srgbClr val="C00000"/>
          </a:solidFill>
        </p:grpSpPr>
        <p:sp>
          <p:nvSpPr>
            <p:cNvPr id="20" name="Freeform: Shape 19">
              <a:extLst>
                <a:ext uri="{FF2B5EF4-FFF2-40B4-BE49-F238E27FC236}">
                  <a16:creationId xmlns:a16="http://schemas.microsoft.com/office/drawing/2014/main" id="{8B8D5162-F143-97CD-FDF1-72D3530BE2BB}"/>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solidFill>
              <a:srgbClr val="C00000"/>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EA04693-5E52-9CCE-00EA-EC369639049C}"/>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solidFill>
              <a:srgbClr val="C00000"/>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8DA4FF37-BA95-7C09-A4DF-61660A787127}"/>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C00000"/>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05306E89-AC1C-81F3-C500-083D65A7F5E9}"/>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solidFill>
              <a:srgbClr val="C00000"/>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F7DAEA3B-0B20-88A8-BFF1-516D40DE8FB2}"/>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solidFill>
              <a:srgbClr val="C00000"/>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6C15FCF8-76FB-1964-3647-FB839A85BD26}"/>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solidFill>
              <a:srgbClr val="C00000"/>
            </a:solidFill>
            <a:ln w="9525" cap="flat">
              <a:noFill/>
              <a:prstDash val="solid"/>
              <a:miter/>
            </a:ln>
          </p:spPr>
          <p:txBody>
            <a:bodyPr rtlCol="0" anchor="ctr"/>
            <a:lstStyle/>
            <a:p>
              <a:endParaRPr lang="en-GB"/>
            </a:p>
          </p:txBody>
        </p:sp>
      </p:grpSp>
      <p:grpSp>
        <p:nvGrpSpPr>
          <p:cNvPr id="27" name="Graphic 10" descr="Scientist female outline">
            <a:extLst>
              <a:ext uri="{FF2B5EF4-FFF2-40B4-BE49-F238E27FC236}">
                <a16:creationId xmlns:a16="http://schemas.microsoft.com/office/drawing/2014/main" id="{A7106367-78B2-8907-F593-59D54D689EEF}"/>
              </a:ext>
            </a:extLst>
          </p:cNvPr>
          <p:cNvGrpSpPr/>
          <p:nvPr/>
        </p:nvGrpSpPr>
        <p:grpSpPr>
          <a:xfrm>
            <a:off x="15844012" y="951866"/>
            <a:ext cx="1168296" cy="1296034"/>
            <a:chOff x="13620662" y="3390266"/>
            <a:chExt cx="685887" cy="753130"/>
          </a:xfrm>
          <a:solidFill>
            <a:srgbClr val="002060"/>
          </a:solidFill>
        </p:grpSpPr>
        <p:sp>
          <p:nvSpPr>
            <p:cNvPr id="28" name="Freeform: Shape 27">
              <a:extLst>
                <a:ext uri="{FF2B5EF4-FFF2-40B4-BE49-F238E27FC236}">
                  <a16:creationId xmlns:a16="http://schemas.microsoft.com/office/drawing/2014/main" id="{60BEB177-7B17-D6AA-6857-6B938143919D}"/>
                </a:ext>
              </a:extLst>
            </p:cNvPr>
            <p:cNvSpPr/>
            <p:nvPr/>
          </p:nvSpPr>
          <p:spPr>
            <a:xfrm>
              <a:off x="13792200" y="3390266"/>
              <a:ext cx="514350" cy="753130"/>
            </a:xfrm>
            <a:custGeom>
              <a:avLst/>
              <a:gdLst>
                <a:gd name="connsiteX0" fmla="*/ 482451 w 514350"/>
                <a:gd name="connsiteY0" fmla="*/ 479180 h 753130"/>
                <a:gd name="connsiteX1" fmla="*/ 373628 w 514350"/>
                <a:gd name="connsiteY1" fmla="*/ 418658 h 753130"/>
                <a:gd name="connsiteX2" fmla="*/ 424301 w 514350"/>
                <a:gd name="connsiteY2" fmla="*/ 397045 h 753130"/>
                <a:gd name="connsiteX3" fmla="*/ 427256 w 514350"/>
                <a:gd name="connsiteY3" fmla="*/ 383903 h 753130"/>
                <a:gd name="connsiteX4" fmla="*/ 425767 w 514350"/>
                <a:gd name="connsiteY4" fmla="*/ 382091 h 753130"/>
                <a:gd name="connsiteX5" fmla="*/ 393821 w 514350"/>
                <a:gd name="connsiteY5" fmla="*/ 322665 h 753130"/>
                <a:gd name="connsiteX6" fmla="*/ 403346 w 514350"/>
                <a:gd name="connsiteY6" fmla="*/ 256599 h 753130"/>
                <a:gd name="connsiteX7" fmla="*/ 418081 w 514350"/>
                <a:gd name="connsiteY7" fmla="*/ 149014 h 753130"/>
                <a:gd name="connsiteX8" fmla="*/ 374952 w 514350"/>
                <a:gd name="connsiteY8" fmla="*/ 58984 h 753130"/>
                <a:gd name="connsiteX9" fmla="*/ 326869 w 514350"/>
                <a:gd name="connsiteY9" fmla="*/ 56050 h 753130"/>
                <a:gd name="connsiteX10" fmla="*/ 250146 w 514350"/>
                <a:gd name="connsiteY10" fmla="*/ 6901 h 753130"/>
                <a:gd name="connsiteX11" fmla="*/ 102003 w 514350"/>
                <a:gd name="connsiteY11" fmla="*/ 26047 h 753130"/>
                <a:gd name="connsiteX12" fmla="*/ 43977 w 514350"/>
                <a:gd name="connsiteY12" fmla="*/ 169455 h 753130"/>
                <a:gd name="connsiteX13" fmla="*/ 47996 w 514350"/>
                <a:gd name="connsiteY13" fmla="*/ 267496 h 753130"/>
                <a:gd name="connsiteX14" fmla="*/ 49206 w 514350"/>
                <a:gd name="connsiteY14" fmla="*/ 342839 h 753130"/>
                <a:gd name="connsiteX15" fmla="*/ 28394 w 514350"/>
                <a:gd name="connsiteY15" fmla="*/ 387606 h 753130"/>
                <a:gd name="connsiteX16" fmla="*/ 30407 w 514350"/>
                <a:gd name="connsiteY16" fmla="*/ 400925 h 753130"/>
                <a:gd name="connsiteX17" fmla="*/ 31509 w 514350"/>
                <a:gd name="connsiteY17" fmla="*/ 401627 h 753130"/>
                <a:gd name="connsiteX18" fmla="*/ 80963 w 514350"/>
                <a:gd name="connsiteY18" fmla="*/ 419734 h 753130"/>
                <a:gd name="connsiteX19" fmla="*/ 0 w 514350"/>
                <a:gd name="connsiteY19" fmla="*/ 460453 h 753130"/>
                <a:gd name="connsiteX20" fmla="*/ 0 w 514350"/>
                <a:gd name="connsiteY20" fmla="*/ 483675 h 753130"/>
                <a:gd name="connsiteX21" fmla="*/ 93345 w 514350"/>
                <a:gd name="connsiteY21" fmla="*/ 435345 h 753130"/>
                <a:gd name="connsiteX22" fmla="*/ 72771 w 514350"/>
                <a:gd name="connsiteY22" fmla="*/ 527300 h 753130"/>
                <a:gd name="connsiteX23" fmla="*/ 79979 w 514350"/>
                <a:gd name="connsiteY23" fmla="*/ 538679 h 753130"/>
                <a:gd name="connsiteX24" fmla="*/ 82058 w 514350"/>
                <a:gd name="connsiteY24" fmla="*/ 538911 h 753130"/>
                <a:gd name="connsiteX25" fmla="*/ 124549 w 514350"/>
                <a:gd name="connsiteY25" fmla="*/ 538911 h 753130"/>
                <a:gd name="connsiteX26" fmla="*/ 102641 w 514350"/>
                <a:gd name="connsiteY26" fmla="*/ 581135 h 753130"/>
                <a:gd name="connsiteX27" fmla="*/ 105956 w 514350"/>
                <a:gd name="connsiteY27" fmla="*/ 593518 h 753130"/>
                <a:gd name="connsiteX28" fmla="*/ 219170 w 514350"/>
                <a:gd name="connsiteY28" fmla="*/ 666089 h 753130"/>
                <a:gd name="connsiteX29" fmla="*/ 219170 w 514350"/>
                <a:gd name="connsiteY29" fmla="*/ 734354 h 753130"/>
                <a:gd name="connsiteX30" fmla="*/ 62503 w 514350"/>
                <a:gd name="connsiteY30" fmla="*/ 723286 h 753130"/>
                <a:gd name="connsiteX31" fmla="*/ 52083 w 514350"/>
                <a:gd name="connsiteY31" fmla="*/ 740527 h 753130"/>
                <a:gd name="connsiteX32" fmla="*/ 231772 w 514350"/>
                <a:gd name="connsiteY32" fmla="*/ 753109 h 753130"/>
                <a:gd name="connsiteX33" fmla="*/ 510569 w 514350"/>
                <a:gd name="connsiteY33" fmla="*/ 708342 h 753130"/>
                <a:gd name="connsiteX34" fmla="*/ 514350 w 514350"/>
                <a:gd name="connsiteY34" fmla="*/ 705484 h 753130"/>
                <a:gd name="connsiteX35" fmla="*/ 514350 w 514350"/>
                <a:gd name="connsiteY35" fmla="*/ 543388 h 753130"/>
                <a:gd name="connsiteX36" fmla="*/ 482451 w 514350"/>
                <a:gd name="connsiteY36" fmla="*/ 479180 h 753130"/>
                <a:gd name="connsiteX37" fmla="*/ 309096 w 514350"/>
                <a:gd name="connsiteY37" fmla="*/ 533767 h 753130"/>
                <a:gd name="connsiteX38" fmla="*/ 334166 w 514350"/>
                <a:gd name="connsiteY38" fmla="*/ 582183 h 753130"/>
                <a:gd name="connsiteX39" fmla="*/ 246307 w 514350"/>
                <a:gd name="connsiteY39" fmla="*/ 638495 h 753130"/>
                <a:gd name="connsiteX40" fmla="*/ 318697 w 514350"/>
                <a:gd name="connsiteY40" fmla="*/ 421744 h 753130"/>
                <a:gd name="connsiteX41" fmla="*/ 344586 w 514350"/>
                <a:gd name="connsiteY41" fmla="*/ 434022 h 753130"/>
                <a:gd name="connsiteX42" fmla="*/ 363779 w 514350"/>
                <a:gd name="connsiteY42" fmla="*/ 519861 h 753130"/>
                <a:gd name="connsiteX43" fmla="*/ 317525 w 514350"/>
                <a:gd name="connsiteY43" fmla="*/ 519861 h 753130"/>
                <a:gd name="connsiteX44" fmla="*/ 307999 w 514350"/>
                <a:gd name="connsiteY44" fmla="*/ 529385 h 753130"/>
                <a:gd name="connsiteX45" fmla="*/ 309067 w 514350"/>
                <a:gd name="connsiteY45" fmla="*/ 533767 h 753130"/>
                <a:gd name="connsiteX46" fmla="*/ 228886 w 514350"/>
                <a:gd name="connsiteY46" fmla="*/ 630541 h 753130"/>
                <a:gd name="connsiteX47" fmla="*/ 154362 w 514350"/>
                <a:gd name="connsiteY47" fmla="*/ 407552 h 753130"/>
                <a:gd name="connsiteX48" fmla="*/ 153410 w 514350"/>
                <a:gd name="connsiteY48" fmla="*/ 405970 h 753130"/>
                <a:gd name="connsiteX49" fmla="*/ 161925 w 514350"/>
                <a:gd name="connsiteY49" fmla="*/ 382091 h 753130"/>
                <a:gd name="connsiteX50" fmla="*/ 161925 w 514350"/>
                <a:gd name="connsiteY50" fmla="*/ 365022 h 753130"/>
                <a:gd name="connsiteX51" fmla="*/ 295332 w 514350"/>
                <a:gd name="connsiteY51" fmla="*/ 365070 h 753130"/>
                <a:gd name="connsiteX52" fmla="*/ 295332 w 514350"/>
                <a:gd name="connsiteY52" fmla="*/ 382091 h 753130"/>
                <a:gd name="connsiteX53" fmla="*/ 303857 w 514350"/>
                <a:gd name="connsiteY53" fmla="*/ 406008 h 753130"/>
                <a:gd name="connsiteX54" fmla="*/ 228686 w 514350"/>
                <a:gd name="connsiteY54" fmla="*/ 362584 h 753130"/>
                <a:gd name="connsiteX55" fmla="*/ 104861 w 514350"/>
                <a:gd name="connsiteY55" fmla="*/ 238759 h 753130"/>
                <a:gd name="connsiteX56" fmla="*/ 104861 w 514350"/>
                <a:gd name="connsiteY56" fmla="*/ 200326 h 753130"/>
                <a:gd name="connsiteX57" fmla="*/ 225133 w 514350"/>
                <a:gd name="connsiteY57" fmla="*/ 171351 h 753130"/>
                <a:gd name="connsiteX58" fmla="*/ 234934 w 514350"/>
                <a:gd name="connsiteY58" fmla="*/ 166455 h 753130"/>
                <a:gd name="connsiteX59" fmla="*/ 306562 w 514350"/>
                <a:gd name="connsiteY59" fmla="*/ 119696 h 753130"/>
                <a:gd name="connsiteX60" fmla="*/ 323136 w 514350"/>
                <a:gd name="connsiteY60" fmla="*/ 184743 h 753130"/>
                <a:gd name="connsiteX61" fmla="*/ 350091 w 514350"/>
                <a:gd name="connsiteY61" fmla="*/ 213022 h 753130"/>
                <a:gd name="connsiteX62" fmla="*/ 352520 w 514350"/>
                <a:gd name="connsiteY62" fmla="*/ 214670 h 753130"/>
                <a:gd name="connsiteX63" fmla="*/ 352520 w 514350"/>
                <a:gd name="connsiteY63" fmla="*/ 238759 h 753130"/>
                <a:gd name="connsiteX64" fmla="*/ 228686 w 514350"/>
                <a:gd name="connsiteY64" fmla="*/ 362584 h 753130"/>
                <a:gd name="connsiteX65" fmla="*/ 371475 w 514350"/>
                <a:gd name="connsiteY65" fmla="*/ 210184 h 753130"/>
                <a:gd name="connsiteX66" fmla="*/ 369094 w 514350"/>
                <a:gd name="connsiteY66" fmla="*/ 203793 h 753130"/>
                <a:gd name="connsiteX67" fmla="*/ 360655 w 514350"/>
                <a:gd name="connsiteY67" fmla="*/ 197125 h 753130"/>
                <a:gd name="connsiteX68" fmla="*/ 339785 w 514350"/>
                <a:gd name="connsiteY68" fmla="*/ 175408 h 753130"/>
                <a:gd name="connsiteX69" fmla="*/ 325393 w 514350"/>
                <a:gd name="connsiteY69" fmla="*/ 116839 h 753130"/>
                <a:gd name="connsiteX70" fmla="*/ 307029 w 514350"/>
                <a:gd name="connsiteY70" fmla="*/ 100942 h 753130"/>
                <a:gd name="connsiteX71" fmla="*/ 306886 w 514350"/>
                <a:gd name="connsiteY71" fmla="*/ 100942 h 753130"/>
                <a:gd name="connsiteX72" fmla="*/ 294037 w 514350"/>
                <a:gd name="connsiteY72" fmla="*/ 106047 h 753130"/>
                <a:gd name="connsiteX73" fmla="*/ 226409 w 514350"/>
                <a:gd name="connsiteY73" fmla="*/ 149386 h 753130"/>
                <a:gd name="connsiteX74" fmla="*/ 216960 w 514350"/>
                <a:gd name="connsiteY74" fmla="*/ 154148 h 753130"/>
                <a:gd name="connsiteX75" fmla="*/ 95317 w 514350"/>
                <a:gd name="connsiteY75" fmla="*/ 181609 h 753130"/>
                <a:gd name="connsiteX76" fmla="*/ 85792 w 514350"/>
                <a:gd name="connsiteY76" fmla="*/ 191134 h 753130"/>
                <a:gd name="connsiteX77" fmla="*/ 85792 w 514350"/>
                <a:gd name="connsiteY77" fmla="*/ 191134 h 753130"/>
                <a:gd name="connsiteX78" fmla="*/ 85792 w 514350"/>
                <a:gd name="connsiteY78" fmla="*/ 238759 h 753130"/>
                <a:gd name="connsiteX79" fmla="*/ 142875 w 514350"/>
                <a:gd name="connsiteY79" fmla="*/ 352764 h 753130"/>
                <a:gd name="connsiteX80" fmla="*/ 142875 w 514350"/>
                <a:gd name="connsiteY80" fmla="*/ 382091 h 753130"/>
                <a:gd name="connsiteX81" fmla="*/ 131626 w 514350"/>
                <a:gd name="connsiteY81" fmla="*/ 399379 h 753130"/>
                <a:gd name="connsiteX82" fmla="*/ 50273 w 514350"/>
                <a:gd name="connsiteY82" fmla="*/ 389521 h 753130"/>
                <a:gd name="connsiteX83" fmla="*/ 68047 w 514350"/>
                <a:gd name="connsiteY83" fmla="*/ 345439 h 753130"/>
                <a:gd name="connsiteX84" fmla="*/ 66989 w 514350"/>
                <a:gd name="connsiteY84" fmla="*/ 266229 h 753130"/>
                <a:gd name="connsiteX85" fmla="*/ 63008 w 514350"/>
                <a:gd name="connsiteY85" fmla="*/ 169436 h 753130"/>
                <a:gd name="connsiteX86" fmla="*/ 111890 w 514350"/>
                <a:gd name="connsiteY86" fmla="*/ 42287 h 753130"/>
                <a:gd name="connsiteX87" fmla="*/ 244783 w 514350"/>
                <a:gd name="connsiteY87" fmla="*/ 25142 h 753130"/>
                <a:gd name="connsiteX88" fmla="*/ 314049 w 514350"/>
                <a:gd name="connsiteY88" fmla="*/ 71033 h 753130"/>
                <a:gd name="connsiteX89" fmla="*/ 324526 w 514350"/>
                <a:gd name="connsiteY89" fmla="*/ 75872 h 753130"/>
                <a:gd name="connsiteX90" fmla="*/ 365484 w 514350"/>
                <a:gd name="connsiteY90" fmla="*/ 75520 h 753130"/>
                <a:gd name="connsiteX91" fmla="*/ 398955 w 514350"/>
                <a:gd name="connsiteY91" fmla="*/ 148919 h 753130"/>
                <a:gd name="connsiteX92" fmla="*/ 384572 w 514350"/>
                <a:gd name="connsiteY92" fmla="*/ 252913 h 753130"/>
                <a:gd name="connsiteX93" fmla="*/ 374771 w 514350"/>
                <a:gd name="connsiteY93" fmla="*/ 324008 h 753130"/>
                <a:gd name="connsiteX94" fmla="*/ 403965 w 514350"/>
                <a:gd name="connsiteY94" fmla="*/ 386530 h 753130"/>
                <a:gd name="connsiteX95" fmla="*/ 325222 w 514350"/>
                <a:gd name="connsiteY95" fmla="*/ 399112 h 753130"/>
                <a:gd name="connsiteX96" fmla="*/ 314344 w 514350"/>
                <a:gd name="connsiteY96" fmla="*/ 382044 h 753130"/>
                <a:gd name="connsiteX97" fmla="*/ 314344 w 514350"/>
                <a:gd name="connsiteY97" fmla="*/ 352840 h 753130"/>
                <a:gd name="connsiteX98" fmla="*/ 371570 w 514350"/>
                <a:gd name="connsiteY98" fmla="*/ 238759 h 753130"/>
                <a:gd name="connsiteX99" fmla="*/ 123577 w 514350"/>
                <a:gd name="connsiteY99" fmla="*/ 582192 h 753130"/>
                <a:gd name="connsiteX100" fmla="*/ 148647 w 514350"/>
                <a:gd name="connsiteY100" fmla="*/ 533767 h 753130"/>
                <a:gd name="connsiteX101" fmla="*/ 144571 w 514350"/>
                <a:gd name="connsiteY101" fmla="*/ 520929 h 753130"/>
                <a:gd name="connsiteX102" fmla="*/ 140198 w 514350"/>
                <a:gd name="connsiteY102" fmla="*/ 519861 h 753130"/>
                <a:gd name="connsiteX103" fmla="*/ 93926 w 514350"/>
                <a:gd name="connsiteY103" fmla="*/ 519861 h 753130"/>
                <a:gd name="connsiteX104" fmla="*/ 113071 w 514350"/>
                <a:gd name="connsiteY104" fmla="*/ 434307 h 753130"/>
                <a:gd name="connsiteX105" fmla="*/ 139532 w 514350"/>
                <a:gd name="connsiteY105" fmla="*/ 423296 h 753130"/>
                <a:gd name="connsiteX106" fmla="*/ 211455 w 514350"/>
                <a:gd name="connsiteY106" fmla="*/ 638495 h 753130"/>
                <a:gd name="connsiteX107" fmla="*/ 495300 w 514350"/>
                <a:gd name="connsiteY107" fmla="*/ 695740 h 753130"/>
                <a:gd name="connsiteX108" fmla="*/ 238220 w 514350"/>
                <a:gd name="connsiteY108" fmla="*/ 734411 h 753130"/>
                <a:gd name="connsiteX109" fmla="*/ 238220 w 514350"/>
                <a:gd name="connsiteY109" fmla="*/ 666289 h 753130"/>
                <a:gd name="connsiteX110" fmla="*/ 351739 w 514350"/>
                <a:gd name="connsiteY110" fmla="*/ 593537 h 753130"/>
                <a:gd name="connsiteX111" fmla="*/ 355044 w 514350"/>
                <a:gd name="connsiteY111" fmla="*/ 581154 h 753130"/>
                <a:gd name="connsiteX112" fmla="*/ 333137 w 514350"/>
                <a:gd name="connsiteY112" fmla="*/ 538930 h 753130"/>
                <a:gd name="connsiteX113" fmla="*/ 375666 w 514350"/>
                <a:gd name="connsiteY113" fmla="*/ 538930 h 753130"/>
                <a:gd name="connsiteX114" fmla="*/ 385194 w 514350"/>
                <a:gd name="connsiteY114" fmla="*/ 529408 h 753130"/>
                <a:gd name="connsiteX115" fmla="*/ 384962 w 514350"/>
                <a:gd name="connsiteY115" fmla="*/ 527319 h 753130"/>
                <a:gd name="connsiteX116" fmla="*/ 364426 w 514350"/>
                <a:gd name="connsiteY116" fmla="*/ 435498 h 753130"/>
                <a:gd name="connsiteX117" fmla="*/ 470154 w 514350"/>
                <a:gd name="connsiteY117" fmla="*/ 493724 h 753130"/>
                <a:gd name="connsiteX118" fmla="*/ 495300 w 514350"/>
                <a:gd name="connsiteY118" fmla="*/ 543559 h 75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14350" h="753130">
                  <a:moveTo>
                    <a:pt x="482451" y="479180"/>
                  </a:moveTo>
                  <a:cubicBezTo>
                    <a:pt x="449704" y="453230"/>
                    <a:pt x="412948" y="432788"/>
                    <a:pt x="373628" y="418658"/>
                  </a:cubicBezTo>
                  <a:cubicBezTo>
                    <a:pt x="391455" y="413885"/>
                    <a:pt x="408516" y="406608"/>
                    <a:pt x="424301" y="397045"/>
                  </a:cubicBezTo>
                  <a:cubicBezTo>
                    <a:pt x="428746" y="394233"/>
                    <a:pt x="430069" y="388348"/>
                    <a:pt x="427256" y="383903"/>
                  </a:cubicBezTo>
                  <a:cubicBezTo>
                    <a:pt x="426836" y="383240"/>
                    <a:pt x="426336" y="382631"/>
                    <a:pt x="425767" y="382091"/>
                  </a:cubicBezTo>
                  <a:cubicBezTo>
                    <a:pt x="425472" y="381815"/>
                    <a:pt x="396050" y="353516"/>
                    <a:pt x="393821" y="322665"/>
                  </a:cubicBezTo>
                  <a:cubicBezTo>
                    <a:pt x="394917" y="300392"/>
                    <a:pt x="398106" y="278273"/>
                    <a:pt x="403346" y="256599"/>
                  </a:cubicBezTo>
                  <a:cubicBezTo>
                    <a:pt x="411341" y="221228"/>
                    <a:pt x="416271" y="185233"/>
                    <a:pt x="418081" y="149014"/>
                  </a:cubicBezTo>
                  <a:cubicBezTo>
                    <a:pt x="418081" y="102418"/>
                    <a:pt x="405584" y="76339"/>
                    <a:pt x="374952" y="58984"/>
                  </a:cubicBezTo>
                  <a:cubicBezTo>
                    <a:pt x="361550" y="51364"/>
                    <a:pt x="338757" y="53984"/>
                    <a:pt x="326869" y="56050"/>
                  </a:cubicBezTo>
                  <a:cubicBezTo>
                    <a:pt x="318611" y="44925"/>
                    <a:pt x="296523" y="21351"/>
                    <a:pt x="250146" y="6901"/>
                  </a:cubicBezTo>
                  <a:cubicBezTo>
                    <a:pt x="200194" y="-6812"/>
                    <a:pt x="146828" y="85"/>
                    <a:pt x="102003" y="26047"/>
                  </a:cubicBezTo>
                  <a:cubicBezTo>
                    <a:pt x="60789" y="52717"/>
                    <a:pt x="43977" y="94217"/>
                    <a:pt x="43977" y="169455"/>
                  </a:cubicBezTo>
                  <a:cubicBezTo>
                    <a:pt x="43977" y="206441"/>
                    <a:pt x="46120" y="238883"/>
                    <a:pt x="47996" y="267496"/>
                  </a:cubicBezTo>
                  <a:cubicBezTo>
                    <a:pt x="50706" y="292520"/>
                    <a:pt x="51111" y="317740"/>
                    <a:pt x="49206" y="342839"/>
                  </a:cubicBezTo>
                  <a:cubicBezTo>
                    <a:pt x="46216" y="359297"/>
                    <a:pt x="39051" y="374712"/>
                    <a:pt x="28394" y="387606"/>
                  </a:cubicBezTo>
                  <a:cubicBezTo>
                    <a:pt x="25272" y="391840"/>
                    <a:pt x="26173" y="397803"/>
                    <a:pt x="30407" y="400925"/>
                  </a:cubicBezTo>
                  <a:cubicBezTo>
                    <a:pt x="30757" y="401184"/>
                    <a:pt x="31126" y="401418"/>
                    <a:pt x="31509" y="401627"/>
                  </a:cubicBezTo>
                  <a:cubicBezTo>
                    <a:pt x="47154" y="409748"/>
                    <a:pt x="63773" y="415833"/>
                    <a:pt x="80963" y="419734"/>
                  </a:cubicBezTo>
                  <a:cubicBezTo>
                    <a:pt x="52685" y="430574"/>
                    <a:pt x="25562" y="444215"/>
                    <a:pt x="0" y="460453"/>
                  </a:cubicBezTo>
                  <a:lnTo>
                    <a:pt x="0" y="483675"/>
                  </a:lnTo>
                  <a:cubicBezTo>
                    <a:pt x="28919" y="463638"/>
                    <a:pt x="60290" y="447396"/>
                    <a:pt x="93345" y="435345"/>
                  </a:cubicBezTo>
                  <a:lnTo>
                    <a:pt x="72771" y="527300"/>
                  </a:lnTo>
                  <a:cubicBezTo>
                    <a:pt x="71618" y="532433"/>
                    <a:pt x="74846" y="537528"/>
                    <a:pt x="79979" y="538679"/>
                  </a:cubicBezTo>
                  <a:cubicBezTo>
                    <a:pt x="80662" y="538833"/>
                    <a:pt x="81359" y="538910"/>
                    <a:pt x="82058" y="538911"/>
                  </a:cubicBezTo>
                  <a:lnTo>
                    <a:pt x="124549" y="538911"/>
                  </a:lnTo>
                  <a:lnTo>
                    <a:pt x="102641" y="581135"/>
                  </a:lnTo>
                  <a:cubicBezTo>
                    <a:pt x="100388" y="585499"/>
                    <a:pt x="101824" y="590862"/>
                    <a:pt x="105956" y="593518"/>
                  </a:cubicBezTo>
                  <a:lnTo>
                    <a:pt x="219170" y="666089"/>
                  </a:lnTo>
                  <a:lnTo>
                    <a:pt x="219170" y="734354"/>
                  </a:lnTo>
                  <a:cubicBezTo>
                    <a:pt x="166760" y="734152"/>
                    <a:pt x="114421" y="730455"/>
                    <a:pt x="62503" y="723286"/>
                  </a:cubicBezTo>
                  <a:cubicBezTo>
                    <a:pt x="60228" y="729677"/>
                    <a:pt x="56682" y="735541"/>
                    <a:pt x="52083" y="740527"/>
                  </a:cubicBezTo>
                  <a:cubicBezTo>
                    <a:pt x="111574" y="749262"/>
                    <a:pt x="171643" y="753468"/>
                    <a:pt x="231772" y="753109"/>
                  </a:cubicBezTo>
                  <a:cubicBezTo>
                    <a:pt x="351787" y="753109"/>
                    <a:pt x="470849" y="738174"/>
                    <a:pt x="510569" y="708342"/>
                  </a:cubicBezTo>
                  <a:lnTo>
                    <a:pt x="514350" y="705484"/>
                  </a:lnTo>
                  <a:lnTo>
                    <a:pt x="514350" y="543388"/>
                  </a:lnTo>
                  <a:cubicBezTo>
                    <a:pt x="513359" y="518415"/>
                    <a:pt x="501753" y="495054"/>
                    <a:pt x="482451" y="479180"/>
                  </a:cubicBezTo>
                  <a:close/>
                  <a:moveTo>
                    <a:pt x="309096" y="533767"/>
                  </a:moveTo>
                  <a:lnTo>
                    <a:pt x="334166" y="582183"/>
                  </a:lnTo>
                  <a:lnTo>
                    <a:pt x="246307" y="638495"/>
                  </a:lnTo>
                  <a:lnTo>
                    <a:pt x="318697" y="421744"/>
                  </a:lnTo>
                  <a:lnTo>
                    <a:pt x="344586" y="434022"/>
                  </a:lnTo>
                  <a:lnTo>
                    <a:pt x="363779" y="519861"/>
                  </a:lnTo>
                  <a:lnTo>
                    <a:pt x="317525" y="519861"/>
                  </a:lnTo>
                  <a:cubicBezTo>
                    <a:pt x="312265" y="519861"/>
                    <a:pt x="308000" y="524124"/>
                    <a:pt x="307999" y="529385"/>
                  </a:cubicBezTo>
                  <a:cubicBezTo>
                    <a:pt x="307999" y="530910"/>
                    <a:pt x="308365" y="532413"/>
                    <a:pt x="309067" y="533767"/>
                  </a:cubicBezTo>
                  <a:close/>
                  <a:moveTo>
                    <a:pt x="228886" y="630541"/>
                  </a:moveTo>
                  <a:lnTo>
                    <a:pt x="154362" y="407552"/>
                  </a:lnTo>
                  <a:cubicBezTo>
                    <a:pt x="154097" y="406994"/>
                    <a:pt x="153778" y="406465"/>
                    <a:pt x="153410" y="405970"/>
                  </a:cubicBezTo>
                  <a:cubicBezTo>
                    <a:pt x="158905" y="399224"/>
                    <a:pt x="161911" y="390792"/>
                    <a:pt x="161925" y="382091"/>
                  </a:cubicBezTo>
                  <a:lnTo>
                    <a:pt x="161925" y="365022"/>
                  </a:lnTo>
                  <a:cubicBezTo>
                    <a:pt x="203626" y="387193"/>
                    <a:pt x="253615" y="387211"/>
                    <a:pt x="295332" y="365070"/>
                  </a:cubicBezTo>
                  <a:lnTo>
                    <a:pt x="295332" y="382091"/>
                  </a:lnTo>
                  <a:cubicBezTo>
                    <a:pt x="295343" y="390807"/>
                    <a:pt x="298353" y="399251"/>
                    <a:pt x="303857" y="406008"/>
                  </a:cubicBezTo>
                  <a:close/>
                  <a:moveTo>
                    <a:pt x="228686" y="362584"/>
                  </a:moveTo>
                  <a:cubicBezTo>
                    <a:pt x="160330" y="362511"/>
                    <a:pt x="104934" y="307115"/>
                    <a:pt x="104861" y="238759"/>
                  </a:cubicBezTo>
                  <a:lnTo>
                    <a:pt x="104861" y="200326"/>
                  </a:lnTo>
                  <a:cubicBezTo>
                    <a:pt x="146200" y="196890"/>
                    <a:pt x="186764" y="187117"/>
                    <a:pt x="225133" y="171351"/>
                  </a:cubicBezTo>
                  <a:lnTo>
                    <a:pt x="234934" y="166455"/>
                  </a:lnTo>
                  <a:cubicBezTo>
                    <a:pt x="261269" y="155006"/>
                    <a:pt x="285484" y="139198"/>
                    <a:pt x="306562" y="119696"/>
                  </a:cubicBezTo>
                  <a:cubicBezTo>
                    <a:pt x="308172" y="130907"/>
                    <a:pt x="314182" y="168731"/>
                    <a:pt x="323136" y="184743"/>
                  </a:cubicBezTo>
                  <a:cubicBezTo>
                    <a:pt x="329501" y="196358"/>
                    <a:pt x="338794" y="206107"/>
                    <a:pt x="350091" y="213022"/>
                  </a:cubicBezTo>
                  <a:cubicBezTo>
                    <a:pt x="350930" y="213584"/>
                    <a:pt x="351749" y="214137"/>
                    <a:pt x="352520" y="214670"/>
                  </a:cubicBezTo>
                  <a:lnTo>
                    <a:pt x="352520" y="238759"/>
                  </a:lnTo>
                  <a:cubicBezTo>
                    <a:pt x="352441" y="307117"/>
                    <a:pt x="297044" y="362511"/>
                    <a:pt x="228686" y="362584"/>
                  </a:cubicBezTo>
                  <a:close/>
                  <a:moveTo>
                    <a:pt x="371475" y="210184"/>
                  </a:moveTo>
                  <a:cubicBezTo>
                    <a:pt x="371507" y="207831"/>
                    <a:pt x="370658" y="205551"/>
                    <a:pt x="369094" y="203793"/>
                  </a:cubicBezTo>
                  <a:cubicBezTo>
                    <a:pt x="366565" y="201232"/>
                    <a:pt x="363731" y="198993"/>
                    <a:pt x="360655" y="197125"/>
                  </a:cubicBezTo>
                  <a:cubicBezTo>
                    <a:pt x="351888" y="191874"/>
                    <a:pt x="344683" y="184377"/>
                    <a:pt x="339785" y="175408"/>
                  </a:cubicBezTo>
                  <a:cubicBezTo>
                    <a:pt x="332456" y="156595"/>
                    <a:pt x="327618" y="136906"/>
                    <a:pt x="325393" y="116839"/>
                  </a:cubicBezTo>
                  <a:cubicBezTo>
                    <a:pt x="324016" y="107744"/>
                    <a:pt x="316227" y="101002"/>
                    <a:pt x="307029" y="100942"/>
                  </a:cubicBezTo>
                  <a:lnTo>
                    <a:pt x="306886" y="100942"/>
                  </a:lnTo>
                  <a:cubicBezTo>
                    <a:pt x="302101" y="100900"/>
                    <a:pt x="297489" y="102732"/>
                    <a:pt x="294037" y="106047"/>
                  </a:cubicBezTo>
                  <a:cubicBezTo>
                    <a:pt x="273948" y="124005"/>
                    <a:pt x="251117" y="138636"/>
                    <a:pt x="226409" y="149386"/>
                  </a:cubicBezTo>
                  <a:lnTo>
                    <a:pt x="216960" y="154148"/>
                  </a:lnTo>
                  <a:cubicBezTo>
                    <a:pt x="178276" y="170172"/>
                    <a:pt x="137134" y="179460"/>
                    <a:pt x="95317" y="181609"/>
                  </a:cubicBezTo>
                  <a:cubicBezTo>
                    <a:pt x="90056" y="181609"/>
                    <a:pt x="85792" y="185873"/>
                    <a:pt x="85792" y="191134"/>
                  </a:cubicBezTo>
                  <a:lnTo>
                    <a:pt x="85792" y="191134"/>
                  </a:lnTo>
                  <a:lnTo>
                    <a:pt x="85792" y="238759"/>
                  </a:lnTo>
                  <a:cubicBezTo>
                    <a:pt x="85821" y="283626"/>
                    <a:pt x="106969" y="325861"/>
                    <a:pt x="142875" y="352764"/>
                  </a:cubicBezTo>
                  <a:lnTo>
                    <a:pt x="142875" y="382091"/>
                  </a:lnTo>
                  <a:cubicBezTo>
                    <a:pt x="142865" y="389569"/>
                    <a:pt x="138459" y="396342"/>
                    <a:pt x="131626" y="399379"/>
                  </a:cubicBezTo>
                  <a:cubicBezTo>
                    <a:pt x="105842" y="411142"/>
                    <a:pt x="67932" y="397350"/>
                    <a:pt x="50273" y="389521"/>
                  </a:cubicBezTo>
                  <a:cubicBezTo>
                    <a:pt x="59554" y="376414"/>
                    <a:pt x="65641" y="361318"/>
                    <a:pt x="68047" y="345439"/>
                  </a:cubicBezTo>
                  <a:cubicBezTo>
                    <a:pt x="70208" y="319062"/>
                    <a:pt x="69853" y="292539"/>
                    <a:pt x="66989" y="266229"/>
                  </a:cubicBezTo>
                  <a:cubicBezTo>
                    <a:pt x="65084" y="237902"/>
                    <a:pt x="63008" y="205803"/>
                    <a:pt x="63008" y="169436"/>
                  </a:cubicBezTo>
                  <a:cubicBezTo>
                    <a:pt x="63008" y="101570"/>
                    <a:pt x="77295" y="64661"/>
                    <a:pt x="111890" y="42287"/>
                  </a:cubicBezTo>
                  <a:cubicBezTo>
                    <a:pt x="152128" y="19075"/>
                    <a:pt x="199972" y="12903"/>
                    <a:pt x="244783" y="25142"/>
                  </a:cubicBezTo>
                  <a:cubicBezTo>
                    <a:pt x="297380" y="41525"/>
                    <a:pt x="313915" y="70805"/>
                    <a:pt x="314049" y="71033"/>
                  </a:cubicBezTo>
                  <a:cubicBezTo>
                    <a:pt x="316056" y="74819"/>
                    <a:pt x="320343" y="76800"/>
                    <a:pt x="324526" y="75872"/>
                  </a:cubicBezTo>
                  <a:cubicBezTo>
                    <a:pt x="336909" y="73072"/>
                    <a:pt x="357759" y="71109"/>
                    <a:pt x="365484" y="75520"/>
                  </a:cubicBezTo>
                  <a:cubicBezTo>
                    <a:pt x="386144" y="87216"/>
                    <a:pt x="398955" y="103580"/>
                    <a:pt x="398955" y="148919"/>
                  </a:cubicBezTo>
                  <a:cubicBezTo>
                    <a:pt x="397118" y="183929"/>
                    <a:pt x="392306" y="218719"/>
                    <a:pt x="384572" y="252913"/>
                  </a:cubicBezTo>
                  <a:cubicBezTo>
                    <a:pt x="378860" y="276209"/>
                    <a:pt x="375576" y="300035"/>
                    <a:pt x="374771" y="324008"/>
                  </a:cubicBezTo>
                  <a:cubicBezTo>
                    <a:pt x="378008" y="347306"/>
                    <a:pt x="388180" y="369091"/>
                    <a:pt x="403965" y="386530"/>
                  </a:cubicBezTo>
                  <a:cubicBezTo>
                    <a:pt x="386553" y="395521"/>
                    <a:pt x="350349" y="410866"/>
                    <a:pt x="325222" y="399112"/>
                  </a:cubicBezTo>
                  <a:cubicBezTo>
                    <a:pt x="318596" y="396009"/>
                    <a:pt x="314358" y="389360"/>
                    <a:pt x="314344" y="382044"/>
                  </a:cubicBezTo>
                  <a:lnTo>
                    <a:pt x="314344" y="352840"/>
                  </a:lnTo>
                  <a:cubicBezTo>
                    <a:pt x="350321" y="325947"/>
                    <a:pt x="371525" y="283676"/>
                    <a:pt x="371570" y="238759"/>
                  </a:cubicBezTo>
                  <a:close/>
                  <a:moveTo>
                    <a:pt x="123577" y="582192"/>
                  </a:moveTo>
                  <a:lnTo>
                    <a:pt x="148647" y="533767"/>
                  </a:lnTo>
                  <a:cubicBezTo>
                    <a:pt x="151067" y="529096"/>
                    <a:pt x="149242" y="523348"/>
                    <a:pt x="144571" y="520929"/>
                  </a:cubicBezTo>
                  <a:cubicBezTo>
                    <a:pt x="143220" y="520228"/>
                    <a:pt x="141721" y="519862"/>
                    <a:pt x="140198" y="519861"/>
                  </a:cubicBezTo>
                  <a:lnTo>
                    <a:pt x="93926" y="519861"/>
                  </a:lnTo>
                  <a:lnTo>
                    <a:pt x="113071" y="434307"/>
                  </a:lnTo>
                  <a:lnTo>
                    <a:pt x="139532" y="423296"/>
                  </a:lnTo>
                  <a:lnTo>
                    <a:pt x="211455" y="638495"/>
                  </a:lnTo>
                  <a:close/>
                  <a:moveTo>
                    <a:pt x="495300" y="695740"/>
                  </a:moveTo>
                  <a:cubicBezTo>
                    <a:pt x="455628" y="721162"/>
                    <a:pt x="348072" y="734059"/>
                    <a:pt x="238220" y="734411"/>
                  </a:cubicBezTo>
                  <a:lnTo>
                    <a:pt x="238220" y="666289"/>
                  </a:lnTo>
                  <a:lnTo>
                    <a:pt x="351739" y="593537"/>
                  </a:lnTo>
                  <a:cubicBezTo>
                    <a:pt x="355868" y="590878"/>
                    <a:pt x="357299" y="585517"/>
                    <a:pt x="355044" y="581154"/>
                  </a:cubicBezTo>
                  <a:lnTo>
                    <a:pt x="333137" y="538930"/>
                  </a:lnTo>
                  <a:lnTo>
                    <a:pt x="375666" y="538930"/>
                  </a:lnTo>
                  <a:cubicBezTo>
                    <a:pt x="380927" y="538932"/>
                    <a:pt x="385192" y="534668"/>
                    <a:pt x="385194" y="529408"/>
                  </a:cubicBezTo>
                  <a:cubicBezTo>
                    <a:pt x="385194" y="528705"/>
                    <a:pt x="385117" y="528005"/>
                    <a:pt x="384962" y="527319"/>
                  </a:cubicBezTo>
                  <a:lnTo>
                    <a:pt x="364426" y="435498"/>
                  </a:lnTo>
                  <a:cubicBezTo>
                    <a:pt x="402619" y="448988"/>
                    <a:pt x="438337" y="468658"/>
                    <a:pt x="470154" y="493724"/>
                  </a:cubicBezTo>
                  <a:cubicBezTo>
                    <a:pt x="485321" y="505940"/>
                    <a:pt x="494485" y="524101"/>
                    <a:pt x="495300" y="543559"/>
                  </a:cubicBezTo>
                  <a:close/>
                </a:path>
              </a:pathLst>
            </a:custGeom>
            <a:grp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7078FE93-8ABB-20F4-E728-56FFEC0273A9}"/>
                </a:ext>
              </a:extLst>
            </p:cNvPr>
            <p:cNvSpPr/>
            <p:nvPr/>
          </p:nvSpPr>
          <p:spPr>
            <a:xfrm>
              <a:off x="13620662" y="3795521"/>
              <a:ext cx="218213" cy="332616"/>
            </a:xfrm>
            <a:custGeom>
              <a:avLst/>
              <a:gdLst>
                <a:gd name="connsiteX0" fmla="*/ 152487 w 218213"/>
                <a:gd name="connsiteY0" fmla="*/ 144970 h 332616"/>
                <a:gd name="connsiteX1" fmla="*/ 152487 w 218213"/>
                <a:gd name="connsiteY1" fmla="*/ 48768 h 332616"/>
                <a:gd name="connsiteX2" fmla="*/ 168680 w 218213"/>
                <a:gd name="connsiteY2" fmla="*/ 20193 h 332616"/>
                <a:gd name="connsiteX3" fmla="*/ 173781 w 218213"/>
                <a:gd name="connsiteY3" fmla="*/ 6583 h 332616"/>
                <a:gd name="connsiteX4" fmla="*/ 173442 w 218213"/>
                <a:gd name="connsiteY4" fmla="*/ 5905 h 332616"/>
                <a:gd name="connsiteX5" fmla="*/ 164794 w 218213"/>
                <a:gd name="connsiteY5" fmla="*/ 0 h 332616"/>
                <a:gd name="connsiteX6" fmla="*/ 162965 w 218213"/>
                <a:gd name="connsiteY6" fmla="*/ 191 h 332616"/>
                <a:gd name="connsiteX7" fmla="*/ 54380 w 218213"/>
                <a:gd name="connsiteY7" fmla="*/ 191 h 332616"/>
                <a:gd name="connsiteX8" fmla="*/ 42967 w 218213"/>
                <a:gd name="connsiteY8" fmla="*/ 10282 h 332616"/>
                <a:gd name="connsiteX9" fmla="*/ 42950 w 218213"/>
                <a:gd name="connsiteY9" fmla="*/ 10668 h 332616"/>
                <a:gd name="connsiteX10" fmla="*/ 48665 w 218213"/>
                <a:gd name="connsiteY10" fmla="*/ 21146 h 332616"/>
                <a:gd name="connsiteX11" fmla="*/ 64857 w 218213"/>
                <a:gd name="connsiteY11" fmla="*/ 49721 h 332616"/>
                <a:gd name="connsiteX12" fmla="*/ 64857 w 218213"/>
                <a:gd name="connsiteY12" fmla="*/ 145923 h 332616"/>
                <a:gd name="connsiteX13" fmla="*/ 2945 w 218213"/>
                <a:gd name="connsiteY13" fmla="*/ 286893 h 332616"/>
                <a:gd name="connsiteX14" fmla="*/ 18418 w 218213"/>
                <a:gd name="connsiteY14" fmla="*/ 329039 h 332616"/>
                <a:gd name="connsiteX15" fmla="*/ 20090 w 218213"/>
                <a:gd name="connsiteY15" fmla="*/ 329756 h 332616"/>
                <a:gd name="connsiteX16" fmla="*/ 33425 w 218213"/>
                <a:gd name="connsiteY16" fmla="*/ 332613 h 332616"/>
                <a:gd name="connsiteX17" fmla="*/ 185825 w 218213"/>
                <a:gd name="connsiteY17" fmla="*/ 332613 h 332616"/>
                <a:gd name="connsiteX18" fmla="*/ 218210 w 218213"/>
                <a:gd name="connsiteY18" fmla="*/ 300763 h 332616"/>
                <a:gd name="connsiteX19" fmla="*/ 218210 w 218213"/>
                <a:gd name="connsiteY19" fmla="*/ 300228 h 332616"/>
                <a:gd name="connsiteX20" fmla="*/ 215352 w 218213"/>
                <a:gd name="connsiteY20" fmla="*/ 286893 h 332616"/>
                <a:gd name="connsiteX21" fmla="*/ 142762 w 218213"/>
                <a:gd name="connsiteY21" fmla="*/ 19241 h 332616"/>
                <a:gd name="connsiteX22" fmla="*/ 133437 w 218213"/>
                <a:gd name="connsiteY22" fmla="*/ 48768 h 332616"/>
                <a:gd name="connsiteX23" fmla="*/ 133437 w 218213"/>
                <a:gd name="connsiteY23" fmla="*/ 81153 h 332616"/>
                <a:gd name="connsiteX24" fmla="*/ 83907 w 218213"/>
                <a:gd name="connsiteY24" fmla="*/ 81153 h 332616"/>
                <a:gd name="connsiteX25" fmla="*/ 83907 w 218213"/>
                <a:gd name="connsiteY25" fmla="*/ 49721 h 332616"/>
                <a:gd name="connsiteX26" fmla="*/ 74382 w 218213"/>
                <a:gd name="connsiteY26" fmla="*/ 19241 h 332616"/>
                <a:gd name="connsiteX27" fmla="*/ 185825 w 218213"/>
                <a:gd name="connsiteY27" fmla="*/ 313563 h 332616"/>
                <a:gd name="connsiteX28" fmla="*/ 33425 w 218213"/>
                <a:gd name="connsiteY28" fmla="*/ 313563 h 332616"/>
                <a:gd name="connsiteX29" fmla="*/ 28662 w 218213"/>
                <a:gd name="connsiteY29" fmla="*/ 312715 h 332616"/>
                <a:gd name="connsiteX30" fmla="*/ 27872 w 218213"/>
                <a:gd name="connsiteY30" fmla="*/ 312325 h 332616"/>
                <a:gd name="connsiteX31" fmla="*/ 27052 w 218213"/>
                <a:gd name="connsiteY31" fmla="*/ 312001 h 332616"/>
                <a:gd name="connsiteX32" fmla="*/ 20033 w 218213"/>
                <a:gd name="connsiteY32" fmla="*/ 304971 h 332616"/>
                <a:gd name="connsiteX33" fmla="*/ 20233 w 218213"/>
                <a:gd name="connsiteY33" fmla="*/ 295008 h 332616"/>
                <a:gd name="connsiteX34" fmla="*/ 20337 w 218213"/>
                <a:gd name="connsiteY34" fmla="*/ 294780 h 332616"/>
                <a:gd name="connsiteX35" fmla="*/ 20442 w 218213"/>
                <a:gd name="connsiteY35" fmla="*/ 294551 h 332616"/>
                <a:gd name="connsiteX36" fmla="*/ 82355 w 218213"/>
                <a:gd name="connsiteY36" fmla="*/ 153581 h 332616"/>
                <a:gd name="connsiteX37" fmla="*/ 83964 w 218213"/>
                <a:gd name="connsiteY37" fmla="*/ 149924 h 332616"/>
                <a:gd name="connsiteX38" fmla="*/ 83964 w 218213"/>
                <a:gd name="connsiteY38" fmla="*/ 100203 h 332616"/>
                <a:gd name="connsiteX39" fmla="*/ 133437 w 218213"/>
                <a:gd name="connsiteY39" fmla="*/ 100203 h 332616"/>
                <a:gd name="connsiteX40" fmla="*/ 133437 w 218213"/>
                <a:gd name="connsiteY40" fmla="*/ 148990 h 332616"/>
                <a:gd name="connsiteX41" fmla="*/ 135066 w 218213"/>
                <a:gd name="connsiteY41" fmla="*/ 152676 h 332616"/>
                <a:gd name="connsiteX42" fmla="*/ 197931 w 218213"/>
                <a:gd name="connsiteY42" fmla="*/ 294599 h 332616"/>
                <a:gd name="connsiteX43" fmla="*/ 198112 w 218213"/>
                <a:gd name="connsiteY43" fmla="*/ 295008 h 332616"/>
                <a:gd name="connsiteX44" fmla="*/ 198312 w 218213"/>
                <a:gd name="connsiteY44" fmla="*/ 295408 h 332616"/>
                <a:gd name="connsiteX45" fmla="*/ 199160 w 218213"/>
                <a:gd name="connsiteY45" fmla="*/ 300171 h 332616"/>
                <a:gd name="connsiteX46" fmla="*/ 186481 w 218213"/>
                <a:gd name="connsiteY46" fmla="*/ 313562 h 332616"/>
                <a:gd name="connsiteX47" fmla="*/ 185825 w 218213"/>
                <a:gd name="connsiteY47" fmla="*/ 313563 h 33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8213" h="332616">
                  <a:moveTo>
                    <a:pt x="152487" y="144970"/>
                  </a:moveTo>
                  <a:lnTo>
                    <a:pt x="152487" y="48768"/>
                  </a:lnTo>
                  <a:cubicBezTo>
                    <a:pt x="152706" y="37118"/>
                    <a:pt x="158798" y="26368"/>
                    <a:pt x="168680" y="20193"/>
                  </a:cubicBezTo>
                  <a:cubicBezTo>
                    <a:pt x="173847" y="17843"/>
                    <a:pt x="176130" y="11750"/>
                    <a:pt x="173781" y="6583"/>
                  </a:cubicBezTo>
                  <a:cubicBezTo>
                    <a:pt x="173677" y="6353"/>
                    <a:pt x="173563" y="6127"/>
                    <a:pt x="173442" y="5905"/>
                  </a:cubicBezTo>
                  <a:cubicBezTo>
                    <a:pt x="171922" y="2448"/>
                    <a:pt x="168567" y="157"/>
                    <a:pt x="164794" y="0"/>
                  </a:cubicBezTo>
                  <a:cubicBezTo>
                    <a:pt x="164179" y="4"/>
                    <a:pt x="163567" y="68"/>
                    <a:pt x="162965" y="191"/>
                  </a:cubicBezTo>
                  <a:lnTo>
                    <a:pt x="54380" y="191"/>
                  </a:lnTo>
                  <a:cubicBezTo>
                    <a:pt x="48441" y="-174"/>
                    <a:pt x="43332" y="4343"/>
                    <a:pt x="42967" y="10282"/>
                  </a:cubicBezTo>
                  <a:cubicBezTo>
                    <a:pt x="42958" y="10411"/>
                    <a:pt x="42953" y="10539"/>
                    <a:pt x="42950" y="10668"/>
                  </a:cubicBezTo>
                  <a:cubicBezTo>
                    <a:pt x="42615" y="14984"/>
                    <a:pt x="44856" y="19090"/>
                    <a:pt x="48665" y="21146"/>
                  </a:cubicBezTo>
                  <a:cubicBezTo>
                    <a:pt x="58850" y="27024"/>
                    <a:pt x="65049" y="37962"/>
                    <a:pt x="64857" y="49721"/>
                  </a:cubicBezTo>
                  <a:lnTo>
                    <a:pt x="64857" y="145923"/>
                  </a:lnTo>
                  <a:lnTo>
                    <a:pt x="2945" y="286893"/>
                  </a:lnTo>
                  <a:cubicBezTo>
                    <a:pt x="-4421" y="302805"/>
                    <a:pt x="2507" y="321674"/>
                    <a:pt x="18418" y="329039"/>
                  </a:cubicBezTo>
                  <a:cubicBezTo>
                    <a:pt x="18968" y="329294"/>
                    <a:pt x="19526" y="329533"/>
                    <a:pt x="20090" y="329756"/>
                  </a:cubicBezTo>
                  <a:cubicBezTo>
                    <a:pt x="24261" y="331705"/>
                    <a:pt x="28821" y="332682"/>
                    <a:pt x="33425" y="332613"/>
                  </a:cubicBezTo>
                  <a:lnTo>
                    <a:pt x="185825" y="332613"/>
                  </a:lnTo>
                  <a:cubicBezTo>
                    <a:pt x="203562" y="332761"/>
                    <a:pt x="218062" y="318502"/>
                    <a:pt x="218210" y="300763"/>
                  </a:cubicBezTo>
                  <a:cubicBezTo>
                    <a:pt x="218212" y="300585"/>
                    <a:pt x="218212" y="300406"/>
                    <a:pt x="218210" y="300228"/>
                  </a:cubicBezTo>
                  <a:cubicBezTo>
                    <a:pt x="218278" y="295624"/>
                    <a:pt x="217302" y="291064"/>
                    <a:pt x="215352" y="286893"/>
                  </a:cubicBezTo>
                  <a:close/>
                  <a:moveTo>
                    <a:pt x="142762" y="19241"/>
                  </a:moveTo>
                  <a:cubicBezTo>
                    <a:pt x="136777" y="27932"/>
                    <a:pt x="133530" y="38215"/>
                    <a:pt x="133437" y="48768"/>
                  </a:cubicBezTo>
                  <a:lnTo>
                    <a:pt x="133437" y="81153"/>
                  </a:lnTo>
                  <a:lnTo>
                    <a:pt x="83907" y="81153"/>
                  </a:lnTo>
                  <a:lnTo>
                    <a:pt x="83907" y="49721"/>
                  </a:lnTo>
                  <a:cubicBezTo>
                    <a:pt x="83955" y="38821"/>
                    <a:pt x="80628" y="28173"/>
                    <a:pt x="74382" y="19241"/>
                  </a:cubicBezTo>
                  <a:close/>
                  <a:moveTo>
                    <a:pt x="185825" y="313563"/>
                  </a:moveTo>
                  <a:lnTo>
                    <a:pt x="33425" y="313563"/>
                  </a:lnTo>
                  <a:cubicBezTo>
                    <a:pt x="31796" y="313609"/>
                    <a:pt x="30175" y="313320"/>
                    <a:pt x="28662" y="312715"/>
                  </a:cubicBezTo>
                  <a:lnTo>
                    <a:pt x="27872" y="312325"/>
                  </a:lnTo>
                  <a:lnTo>
                    <a:pt x="27052" y="312001"/>
                  </a:lnTo>
                  <a:cubicBezTo>
                    <a:pt x="23834" y="310741"/>
                    <a:pt x="21289" y="308192"/>
                    <a:pt x="20033" y="304971"/>
                  </a:cubicBezTo>
                  <a:cubicBezTo>
                    <a:pt x="18723" y="301764"/>
                    <a:pt x="18795" y="298160"/>
                    <a:pt x="20233" y="295008"/>
                  </a:cubicBezTo>
                  <a:lnTo>
                    <a:pt x="20337" y="294780"/>
                  </a:lnTo>
                  <a:lnTo>
                    <a:pt x="20442" y="294551"/>
                  </a:lnTo>
                  <a:lnTo>
                    <a:pt x="82355" y="153581"/>
                  </a:lnTo>
                  <a:lnTo>
                    <a:pt x="83964" y="149924"/>
                  </a:lnTo>
                  <a:lnTo>
                    <a:pt x="83964" y="100203"/>
                  </a:lnTo>
                  <a:lnTo>
                    <a:pt x="133437" y="100203"/>
                  </a:lnTo>
                  <a:lnTo>
                    <a:pt x="133437" y="148990"/>
                  </a:lnTo>
                  <a:lnTo>
                    <a:pt x="135066" y="152676"/>
                  </a:lnTo>
                  <a:lnTo>
                    <a:pt x="197931" y="294599"/>
                  </a:lnTo>
                  <a:lnTo>
                    <a:pt x="198112" y="295008"/>
                  </a:lnTo>
                  <a:lnTo>
                    <a:pt x="198312" y="295408"/>
                  </a:lnTo>
                  <a:cubicBezTo>
                    <a:pt x="198919" y="296921"/>
                    <a:pt x="199207" y="298542"/>
                    <a:pt x="199160" y="300171"/>
                  </a:cubicBezTo>
                  <a:cubicBezTo>
                    <a:pt x="199356" y="307370"/>
                    <a:pt x="193680" y="313365"/>
                    <a:pt x="186481" y="313562"/>
                  </a:cubicBezTo>
                  <a:cubicBezTo>
                    <a:pt x="186262" y="313568"/>
                    <a:pt x="186044" y="313568"/>
                    <a:pt x="185825" y="313563"/>
                  </a:cubicBezTo>
                  <a:close/>
                </a:path>
              </a:pathLst>
            </a:custGeom>
            <a:grp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7107BD26-C33E-FA3E-05A2-77453C18C46F}"/>
                </a:ext>
              </a:extLst>
            </p:cNvPr>
            <p:cNvSpPr/>
            <p:nvPr/>
          </p:nvSpPr>
          <p:spPr>
            <a:xfrm>
              <a:off x="13724610" y="3648075"/>
              <a:ext cx="32384" cy="32385"/>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grp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60AB750F-DA0B-D79E-2400-965FB205AD54}"/>
                </a:ext>
              </a:extLst>
            </p:cNvPr>
            <p:cNvSpPr/>
            <p:nvPr/>
          </p:nvSpPr>
          <p:spPr>
            <a:xfrm>
              <a:off x="13752194" y="3697605"/>
              <a:ext cx="32385" cy="32384"/>
            </a:xfrm>
            <a:custGeom>
              <a:avLst/>
              <a:gdLst>
                <a:gd name="connsiteX0" fmla="*/ 0 w 32385"/>
                <a:gd name="connsiteY0" fmla="*/ 16193 h 32384"/>
                <a:gd name="connsiteX1" fmla="*/ 16193 w 32385"/>
                <a:gd name="connsiteY1" fmla="*/ 32385 h 32384"/>
                <a:gd name="connsiteX2" fmla="*/ 32385 w 32385"/>
                <a:gd name="connsiteY2" fmla="*/ 16193 h 32384"/>
                <a:gd name="connsiteX3" fmla="*/ 16193 w 32385"/>
                <a:gd name="connsiteY3" fmla="*/ 0 h 32384"/>
                <a:gd name="connsiteX4" fmla="*/ 0 w 32385"/>
                <a:gd name="connsiteY4" fmla="*/ 16193 h 32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 h="32384">
                  <a:moveTo>
                    <a:pt x="0" y="16193"/>
                  </a:moveTo>
                  <a:cubicBezTo>
                    <a:pt x="0" y="25136"/>
                    <a:pt x="7249" y="32385"/>
                    <a:pt x="16193" y="32385"/>
                  </a:cubicBezTo>
                  <a:cubicBezTo>
                    <a:pt x="25136" y="32385"/>
                    <a:pt x="32385" y="25136"/>
                    <a:pt x="32385" y="16193"/>
                  </a:cubicBezTo>
                  <a:cubicBezTo>
                    <a:pt x="32385" y="7249"/>
                    <a:pt x="25136" y="0"/>
                    <a:pt x="16193" y="0"/>
                  </a:cubicBezTo>
                  <a:cubicBezTo>
                    <a:pt x="7249" y="0"/>
                    <a:pt x="0" y="7249"/>
                    <a:pt x="0" y="16193"/>
                  </a:cubicBezTo>
                  <a:close/>
                </a:path>
              </a:pathLst>
            </a:custGeom>
            <a:grp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437E4B59-33AD-00D1-C122-2E61F0061EA3}"/>
                </a:ext>
              </a:extLst>
            </p:cNvPr>
            <p:cNvSpPr/>
            <p:nvPr/>
          </p:nvSpPr>
          <p:spPr>
            <a:xfrm>
              <a:off x="13692187" y="3686175"/>
              <a:ext cx="32384" cy="32385"/>
            </a:xfrm>
            <a:custGeom>
              <a:avLst/>
              <a:gdLst>
                <a:gd name="connsiteX0" fmla="*/ 16192 w 32384"/>
                <a:gd name="connsiteY0" fmla="*/ 32385 h 32385"/>
                <a:gd name="connsiteX1" fmla="*/ 32385 w 32384"/>
                <a:gd name="connsiteY1" fmla="*/ 16193 h 32385"/>
                <a:gd name="connsiteX2" fmla="*/ 16192 w 32384"/>
                <a:gd name="connsiteY2" fmla="*/ 0 h 32385"/>
                <a:gd name="connsiteX3" fmla="*/ 0 w 32384"/>
                <a:gd name="connsiteY3" fmla="*/ 16193 h 32385"/>
                <a:gd name="connsiteX4" fmla="*/ 16192 w 32384"/>
                <a:gd name="connsiteY4" fmla="*/ 32385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16192" y="32385"/>
                  </a:moveTo>
                  <a:cubicBezTo>
                    <a:pt x="25136" y="32385"/>
                    <a:pt x="32385" y="25136"/>
                    <a:pt x="32385" y="16193"/>
                  </a:cubicBezTo>
                  <a:cubicBezTo>
                    <a:pt x="32385" y="7249"/>
                    <a:pt x="25136" y="0"/>
                    <a:pt x="16192" y="0"/>
                  </a:cubicBezTo>
                  <a:cubicBezTo>
                    <a:pt x="7249" y="0"/>
                    <a:pt x="0" y="7249"/>
                    <a:pt x="0" y="16193"/>
                  </a:cubicBezTo>
                  <a:cubicBezTo>
                    <a:pt x="0" y="25136"/>
                    <a:pt x="7249" y="32385"/>
                    <a:pt x="16192" y="32385"/>
                  </a:cubicBezTo>
                  <a:close/>
                </a:path>
              </a:pathLst>
            </a:custGeom>
            <a:grp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ED2A2B21-DF9D-2C0F-C11E-C57F2C395BCD}"/>
                </a:ext>
              </a:extLst>
            </p:cNvPr>
            <p:cNvSpPr/>
            <p:nvPr/>
          </p:nvSpPr>
          <p:spPr>
            <a:xfrm>
              <a:off x="13696950" y="3740467"/>
              <a:ext cx="43815" cy="43814"/>
            </a:xfrm>
            <a:custGeom>
              <a:avLst/>
              <a:gdLst>
                <a:gd name="connsiteX0" fmla="*/ 0 w 43815"/>
                <a:gd name="connsiteY0" fmla="*/ 21907 h 43814"/>
                <a:gd name="connsiteX1" fmla="*/ 21907 w 43815"/>
                <a:gd name="connsiteY1" fmla="*/ 43815 h 43814"/>
                <a:gd name="connsiteX2" fmla="*/ 43815 w 43815"/>
                <a:gd name="connsiteY2" fmla="*/ 21907 h 43814"/>
                <a:gd name="connsiteX3" fmla="*/ 21907 w 43815"/>
                <a:gd name="connsiteY3" fmla="*/ 0 h 43814"/>
                <a:gd name="connsiteX4" fmla="*/ 0 w 43815"/>
                <a:gd name="connsiteY4" fmla="*/ 21907 h 4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 h="43814">
                  <a:moveTo>
                    <a:pt x="0" y="21907"/>
                  </a:moveTo>
                  <a:cubicBezTo>
                    <a:pt x="0" y="34007"/>
                    <a:pt x="9808" y="43815"/>
                    <a:pt x="21907" y="43815"/>
                  </a:cubicBezTo>
                  <a:cubicBezTo>
                    <a:pt x="34007" y="43815"/>
                    <a:pt x="43815" y="34007"/>
                    <a:pt x="43815" y="21907"/>
                  </a:cubicBezTo>
                  <a:cubicBezTo>
                    <a:pt x="43815" y="9808"/>
                    <a:pt x="34007" y="0"/>
                    <a:pt x="21907" y="0"/>
                  </a:cubicBezTo>
                  <a:cubicBezTo>
                    <a:pt x="9808" y="0"/>
                    <a:pt x="0" y="9808"/>
                    <a:pt x="0" y="21907"/>
                  </a:cubicBezTo>
                  <a:close/>
                </a:path>
              </a:pathLst>
            </a:custGeom>
            <a:grpFill/>
            <a:ln w="9525" cap="flat">
              <a:noFill/>
              <a:prstDash val="solid"/>
              <a:miter/>
            </a:ln>
          </p:spPr>
          <p:txBody>
            <a:bodyPr rtlCol="0" anchor="ctr"/>
            <a:lstStyle/>
            <a:p>
              <a:endParaRPr lang="en-GB"/>
            </a:p>
          </p:txBody>
        </p:sp>
      </p:grpSp>
      <p:cxnSp>
        <p:nvCxnSpPr>
          <p:cNvPr id="38" name="Straight Arrow Connector 37">
            <a:extLst>
              <a:ext uri="{FF2B5EF4-FFF2-40B4-BE49-F238E27FC236}">
                <a16:creationId xmlns:a16="http://schemas.microsoft.com/office/drawing/2014/main" id="{C4099619-84E0-30F5-A56C-EB406A5048DC}"/>
              </a:ext>
            </a:extLst>
          </p:cNvPr>
          <p:cNvCxnSpPr>
            <a:cxnSpLocks/>
          </p:cNvCxnSpPr>
          <p:nvPr/>
        </p:nvCxnSpPr>
        <p:spPr>
          <a:xfrm>
            <a:off x="14604559"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2EE2AC5-26D3-0092-F92B-C16A0950D3BD}"/>
              </a:ext>
            </a:extLst>
          </p:cNvPr>
          <p:cNvCxnSpPr/>
          <p:nvPr/>
        </p:nvCxnSpPr>
        <p:spPr>
          <a:xfrm>
            <a:off x="16459200" y="2628900"/>
            <a:ext cx="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1" name="Graphic 40" descr="Petri Dish outline">
            <a:extLst>
              <a:ext uri="{FF2B5EF4-FFF2-40B4-BE49-F238E27FC236}">
                <a16:creationId xmlns:a16="http://schemas.microsoft.com/office/drawing/2014/main" id="{BD67A4DD-C607-76E2-70A9-6D07608FB2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147359" y="3238500"/>
            <a:ext cx="914400" cy="914400"/>
          </a:xfrm>
          <a:prstGeom prst="rect">
            <a:avLst/>
          </a:prstGeom>
        </p:spPr>
      </p:pic>
      <p:pic>
        <p:nvPicPr>
          <p:cNvPr id="42" name="Graphic 41" descr="Petri Dish outline">
            <a:extLst>
              <a:ext uri="{FF2B5EF4-FFF2-40B4-BE49-F238E27FC236}">
                <a16:creationId xmlns:a16="http://schemas.microsoft.com/office/drawing/2014/main" id="{9CA04A4D-C348-6881-8FBE-F49C862FE9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70960" y="3238500"/>
            <a:ext cx="914400" cy="914400"/>
          </a:xfrm>
          <a:prstGeom prst="rect">
            <a:avLst/>
          </a:prstGeom>
        </p:spPr>
      </p:pic>
      <p:cxnSp>
        <p:nvCxnSpPr>
          <p:cNvPr id="45" name="Straight Connector 44">
            <a:extLst>
              <a:ext uri="{FF2B5EF4-FFF2-40B4-BE49-F238E27FC236}">
                <a16:creationId xmlns:a16="http://schemas.microsoft.com/office/drawing/2014/main" id="{E2378A0A-B644-AC6C-F0C5-ADAF540AB227}"/>
              </a:ext>
            </a:extLst>
          </p:cNvPr>
          <p:cNvCxnSpPr>
            <a:cxnSpLocks/>
          </p:cNvCxnSpPr>
          <p:nvPr/>
        </p:nvCxnSpPr>
        <p:spPr>
          <a:xfrm>
            <a:off x="13716000" y="4686300"/>
            <a:ext cx="3429000" cy="0"/>
          </a:xfrm>
          <a:prstGeom prst="line">
            <a:avLst/>
          </a:prstGeom>
        </p:spPr>
        <p:style>
          <a:lnRef idx="1">
            <a:schemeClr val="dk1"/>
          </a:lnRef>
          <a:fillRef idx="0">
            <a:schemeClr val="dk1"/>
          </a:fillRef>
          <a:effectRef idx="0">
            <a:schemeClr val="dk1"/>
          </a:effectRef>
          <a:fontRef idx="minor">
            <a:schemeClr val="tx1"/>
          </a:fontRef>
        </p:style>
      </p:cxnSp>
      <p:pic>
        <p:nvPicPr>
          <p:cNvPr id="48" name="Graphic 47" descr="Hospital outline">
            <a:extLst>
              <a:ext uri="{FF2B5EF4-FFF2-40B4-BE49-F238E27FC236}">
                <a16:creationId xmlns:a16="http://schemas.microsoft.com/office/drawing/2014/main" id="{69ACBBFA-B7B6-3B04-D371-B45CF67565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92166" y="7150959"/>
            <a:ext cx="1776434" cy="1776434"/>
          </a:xfrm>
          <a:prstGeom prst="rect">
            <a:avLst/>
          </a:prstGeom>
        </p:spPr>
      </p:pic>
      <p:pic>
        <p:nvPicPr>
          <p:cNvPr id="49" name="Graphic 48" descr="Hospital outline">
            <a:extLst>
              <a:ext uri="{FF2B5EF4-FFF2-40B4-BE49-F238E27FC236}">
                <a16:creationId xmlns:a16="http://schemas.microsoft.com/office/drawing/2014/main" id="{C66F732E-7D56-440E-DF45-58BC119237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692166" y="5143500"/>
            <a:ext cx="1776434" cy="1776434"/>
          </a:xfrm>
          <a:prstGeom prst="rect">
            <a:avLst/>
          </a:prstGeom>
        </p:spPr>
      </p:pic>
      <p:pic>
        <p:nvPicPr>
          <p:cNvPr id="51" name="Graphic 50" descr="Group of women outline">
            <a:extLst>
              <a:ext uri="{FF2B5EF4-FFF2-40B4-BE49-F238E27FC236}">
                <a16:creationId xmlns:a16="http://schemas.microsoft.com/office/drawing/2014/main" id="{DB14C1CD-CC08-7329-E308-C3F2DE0DE4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459200" y="5731400"/>
            <a:ext cx="914400" cy="914400"/>
          </a:xfrm>
          <a:prstGeom prst="rect">
            <a:avLst/>
          </a:prstGeom>
        </p:spPr>
      </p:pic>
      <p:pic>
        <p:nvPicPr>
          <p:cNvPr id="52" name="Graphic 51" descr="Group of women outline">
            <a:extLst>
              <a:ext uri="{FF2B5EF4-FFF2-40B4-BE49-F238E27FC236}">
                <a16:creationId xmlns:a16="http://schemas.microsoft.com/office/drawing/2014/main" id="{192B3A89-863B-5F9B-EC9E-51DDF20568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59200" y="7735869"/>
            <a:ext cx="914400" cy="914400"/>
          </a:xfrm>
          <a:prstGeom prst="rect">
            <a:avLst/>
          </a:prstGeom>
        </p:spPr>
      </p:pic>
      <p:cxnSp>
        <p:nvCxnSpPr>
          <p:cNvPr id="53" name="Straight Arrow Connector 52">
            <a:extLst>
              <a:ext uri="{FF2B5EF4-FFF2-40B4-BE49-F238E27FC236}">
                <a16:creationId xmlns:a16="http://schemas.microsoft.com/office/drawing/2014/main" id="{21564407-56E6-F27B-EE69-D33864972F16}"/>
              </a:ext>
            </a:extLst>
          </p:cNvPr>
          <p:cNvCxnSpPr>
            <a:cxnSpLocks/>
          </p:cNvCxnSpPr>
          <p:nvPr/>
        </p:nvCxnSpPr>
        <p:spPr>
          <a:xfrm>
            <a:off x="15500460" y="6188600"/>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882D42A-7BD8-1680-7004-CAB3D69B0DB6}"/>
              </a:ext>
            </a:extLst>
          </p:cNvPr>
          <p:cNvCxnSpPr>
            <a:cxnSpLocks/>
          </p:cNvCxnSpPr>
          <p:nvPr/>
        </p:nvCxnSpPr>
        <p:spPr>
          <a:xfrm>
            <a:off x="15486391" y="8193069"/>
            <a:ext cx="7152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6921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028700" y="2711558"/>
            <a:ext cx="14664916" cy="538737"/>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plots can be used to investigate whether batch effects are present</a:t>
            </a:r>
          </a:p>
        </p:txBody>
      </p:sp>
      <p:pic>
        <p:nvPicPr>
          <p:cNvPr id="13" name="Picture 12" descr="A graph of different types of dots&#10;&#10;Description automatically generated">
            <a:extLst>
              <a:ext uri="{FF2B5EF4-FFF2-40B4-BE49-F238E27FC236}">
                <a16:creationId xmlns:a16="http://schemas.microsoft.com/office/drawing/2014/main" id="{45847D1A-5BAC-A1F6-68FC-E3D93AC1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35524"/>
            <a:ext cx="7620016" cy="6096012"/>
          </a:xfrm>
          <a:prstGeom prst="rect">
            <a:avLst/>
          </a:prstGeom>
        </p:spPr>
      </p:pic>
      <p:sp>
        <p:nvSpPr>
          <p:cNvPr id="6" name="TextBox 9">
            <a:extLst>
              <a:ext uri="{FF2B5EF4-FFF2-40B4-BE49-F238E27FC236}">
                <a16:creationId xmlns:a16="http://schemas.microsoft.com/office/drawing/2014/main" id="{0A16EE8C-4A93-E340-ACAB-1524EE36F183}"/>
              </a:ext>
            </a:extLst>
          </p:cNvPr>
          <p:cNvSpPr txBox="1"/>
          <p:nvPr/>
        </p:nvSpPr>
        <p:spPr>
          <a:xfrm>
            <a:off x="9601202" y="4381500"/>
            <a:ext cx="7010400" cy="3406895"/>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PCA of gene expression data from healthy and tumor samples.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Separation of samples depending on the tissue type along PC1 (explains ~ 35% of the variation in our dataset). </a:t>
            </a:r>
          </a:p>
        </p:txBody>
      </p:sp>
      <p:sp>
        <p:nvSpPr>
          <p:cNvPr id="10" name="Freeform 4">
            <a:extLst>
              <a:ext uri="{FF2B5EF4-FFF2-40B4-BE49-F238E27FC236}">
                <a16:creationId xmlns:a16="http://schemas.microsoft.com/office/drawing/2014/main" id="{2F472245-9CD0-7218-FDFE-B222085C2626}"/>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5" name="Picture 14" descr="A blue and black logo&#10;&#10;Description automatically generated">
            <a:extLst>
              <a:ext uri="{FF2B5EF4-FFF2-40B4-BE49-F238E27FC236}">
                <a16:creationId xmlns:a16="http://schemas.microsoft.com/office/drawing/2014/main" id="{9E1C15D3-DD92-0A20-E6C4-D083CEF2C714}"/>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7">
            <a:extLst>
              <a:ext uri="{FF2B5EF4-FFF2-40B4-BE49-F238E27FC236}">
                <a16:creationId xmlns:a16="http://schemas.microsoft.com/office/drawing/2014/main" id="{E1751A18-638D-72CE-44BF-68C20426A046}"/>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190461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1" name="Picture 10" descr="A graph of orange and black dots&#10;&#10;Description automatically generated">
            <a:extLst>
              <a:ext uri="{FF2B5EF4-FFF2-40B4-BE49-F238E27FC236}">
                <a16:creationId xmlns:a16="http://schemas.microsoft.com/office/drawing/2014/main" id="{0073B0C0-8495-AD5A-3CE2-76A7E89C0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784" y="3619500"/>
            <a:ext cx="7620016" cy="6096012"/>
          </a:xfrm>
          <a:prstGeom prst="rect">
            <a:avLst/>
          </a:prstGeom>
        </p:spPr>
      </p:pic>
      <p:sp>
        <p:nvSpPr>
          <p:cNvPr id="14" name="TextBox 9">
            <a:extLst>
              <a:ext uri="{FF2B5EF4-FFF2-40B4-BE49-F238E27FC236}">
                <a16:creationId xmlns:a16="http://schemas.microsoft.com/office/drawing/2014/main" id="{0DCF739A-945C-88DF-8EE5-F63DD1281201}"/>
              </a:ext>
            </a:extLst>
          </p:cNvPr>
          <p:cNvSpPr txBox="1"/>
          <p:nvPr/>
        </p:nvSpPr>
        <p:spPr>
          <a:xfrm>
            <a:off x="9677384" y="2857500"/>
            <a:ext cx="7239016" cy="4561057"/>
          </a:xfrm>
          <a:prstGeom prst="rect">
            <a:avLst/>
          </a:prstGeom>
        </p:spPr>
        <p:txBody>
          <a:bodyPr wrap="square" lIns="0" tIns="0" rIns="0" bIns="0" rtlCol="0" anchor="t">
            <a:spAutoFit/>
          </a:bodyPr>
          <a:lstStyle/>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PC2, </a:t>
            </a:r>
            <a:r>
              <a:rPr lang="en-US" sz="2800" b="1" dirty="0">
                <a:solidFill>
                  <a:srgbClr val="404040"/>
                </a:solidFill>
                <a:latin typeface="Montserrat" pitchFamily="2" charset="77"/>
              </a:rPr>
              <a:t>not related</a:t>
            </a:r>
            <a:r>
              <a:rPr lang="en-US" sz="2800" dirty="0">
                <a:solidFill>
                  <a:srgbClr val="404040"/>
                </a:solidFill>
                <a:latin typeface="Montserrat" pitchFamily="2" charset="77"/>
              </a:rPr>
              <a:t> to the tissue type.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Color by who has processed the samples we can see this is a </a:t>
            </a:r>
            <a:r>
              <a:rPr lang="en-US" sz="2800" b="1" dirty="0">
                <a:solidFill>
                  <a:srgbClr val="404040"/>
                </a:solidFill>
                <a:latin typeface="Montserrat" pitchFamily="2" charset="77"/>
              </a:rPr>
              <a:t>processing batch effect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sp>
        <p:nvSpPr>
          <p:cNvPr id="6" name="Freeform 4">
            <a:extLst>
              <a:ext uri="{FF2B5EF4-FFF2-40B4-BE49-F238E27FC236}">
                <a16:creationId xmlns:a16="http://schemas.microsoft.com/office/drawing/2014/main" id="{184BA5A7-C93D-CBC6-12C1-B2D5424BC091}"/>
              </a:ext>
            </a:extLst>
          </p:cNvPr>
          <p:cNvSpPr/>
          <p:nvPr/>
        </p:nvSpPr>
        <p:spPr>
          <a:xfrm>
            <a:off x="0" y="6814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453A9AA0-AA92-03D3-208D-709ACD5A5799}"/>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2" name="TextBox 9">
            <a:extLst>
              <a:ext uri="{FF2B5EF4-FFF2-40B4-BE49-F238E27FC236}">
                <a16:creationId xmlns:a16="http://schemas.microsoft.com/office/drawing/2014/main" id="{4CF5218D-EF92-586D-EA84-8BE3550D7F2F}"/>
              </a:ext>
            </a:extLst>
          </p:cNvPr>
          <p:cNvSpPr txBox="1"/>
          <p:nvPr/>
        </p:nvSpPr>
        <p:spPr>
          <a:xfrm>
            <a:off x="9601202" y="6795577"/>
            <a:ext cx="6705600" cy="2829814"/>
          </a:xfrm>
          <a:prstGeom prst="rect">
            <a:avLst/>
          </a:prstGeom>
        </p:spPr>
        <p:txBody>
          <a:bodyPr wrap="square" lIns="0" tIns="0" rIns="0" bIns="0" rtlCol="0" anchor="t">
            <a:spAutoFit/>
          </a:bodyPr>
          <a:lstStyle/>
          <a:p>
            <a:pPr>
              <a:lnSpc>
                <a:spcPts val="4480"/>
              </a:lnSpc>
            </a:pPr>
            <a:r>
              <a:rPr lang="en-US" sz="2800" b="1" i="1" dirty="0">
                <a:solidFill>
                  <a:srgbClr val="404040"/>
                </a:solidFill>
                <a:latin typeface="Montserrat" pitchFamily="2" charset="77"/>
              </a:rPr>
              <a:t>IF</a:t>
            </a:r>
            <a:r>
              <a:rPr lang="en-US" sz="2800" i="1" dirty="0">
                <a:solidFill>
                  <a:srgbClr val="404040"/>
                </a:solidFill>
                <a:latin typeface="Montserrat" pitchFamily="2" charset="77"/>
              </a:rPr>
              <a:t> you had one person process all tumor samples and another person all the healthy samples, how would this plot look?</a:t>
            </a:r>
          </a:p>
          <a:p>
            <a:pPr>
              <a:lnSpc>
                <a:spcPts val="4480"/>
              </a:lnSpc>
            </a:pPr>
            <a:endParaRPr lang="en-US" sz="2800" dirty="0">
              <a:solidFill>
                <a:srgbClr val="404040"/>
              </a:solidFill>
              <a:latin typeface="Montserrat" pitchFamily="2" charset="77"/>
            </a:endParaRPr>
          </a:p>
        </p:txBody>
      </p:sp>
      <p:sp>
        <p:nvSpPr>
          <p:cNvPr id="3" name="TextBox 7">
            <a:extLst>
              <a:ext uri="{FF2B5EF4-FFF2-40B4-BE49-F238E27FC236}">
                <a16:creationId xmlns:a16="http://schemas.microsoft.com/office/drawing/2014/main" id="{BFA1BC6D-CFA5-9D44-B248-85581D523AF3}"/>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BATCH EFFECTS ON PCA PLOT</a:t>
            </a:r>
          </a:p>
        </p:txBody>
      </p:sp>
    </p:spTree>
    <p:extLst>
      <p:ext uri="{BB962C8B-B14F-4D97-AF65-F5344CB8AC3E}">
        <p14:creationId xmlns:p14="http://schemas.microsoft.com/office/powerpoint/2010/main" val="331349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E499C600-D79C-5DC4-7CA2-80E9D018AE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0" name="Freeform 4">
            <a:extLst>
              <a:ext uri="{FF2B5EF4-FFF2-40B4-BE49-F238E27FC236}">
                <a16:creationId xmlns:a16="http://schemas.microsoft.com/office/drawing/2014/main" id="{25C04691-7165-E5FC-6AE8-523CBD6BEDF2}"/>
              </a:ext>
            </a:extLst>
          </p:cNvPr>
          <p:cNvSpPr/>
          <p:nvPr/>
        </p:nvSpPr>
        <p:spPr>
          <a:xfrm>
            <a:off x="-46848" y="-38100"/>
            <a:ext cx="2819400" cy="105537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7">
            <a:extLst>
              <a:ext uri="{FF2B5EF4-FFF2-40B4-BE49-F238E27FC236}">
                <a16:creationId xmlns:a16="http://schemas.microsoft.com/office/drawing/2014/main" id="{A6884281-91DA-5918-6DD9-FBBE0F359A81}"/>
              </a:ext>
            </a:extLst>
          </p:cNvPr>
          <p:cNvSpPr txBox="1"/>
          <p:nvPr/>
        </p:nvSpPr>
        <p:spPr>
          <a:xfrm>
            <a:off x="3771900" y="1080000"/>
            <a:ext cx="11544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BACK TO EXPERIMENTAL DESIGN</a:t>
            </a:r>
          </a:p>
        </p:txBody>
      </p:sp>
      <p:pic>
        <p:nvPicPr>
          <p:cNvPr id="3" name="Picture 2" descr="A diagram of different colored circles&#10;&#10;Description automatically generated">
            <a:extLst>
              <a:ext uri="{FF2B5EF4-FFF2-40B4-BE49-F238E27FC236}">
                <a16:creationId xmlns:a16="http://schemas.microsoft.com/office/drawing/2014/main" id="{FA14B702-77ED-774D-DBA3-9BCC577B7AD9}"/>
              </a:ext>
            </a:extLst>
          </p:cNvPr>
          <p:cNvPicPr>
            <a:picLocks noChangeAspect="1"/>
          </p:cNvPicPr>
          <p:nvPr/>
        </p:nvPicPr>
        <p:blipFill rotWithShape="1">
          <a:blip r:embed="rId5">
            <a:extLst>
              <a:ext uri="{28A0092B-C50C-407E-A947-70E740481C1C}">
                <a14:useLocalDpi xmlns:a14="http://schemas.microsoft.com/office/drawing/2010/main" val="0"/>
              </a:ext>
            </a:extLst>
          </a:blip>
          <a:srcRect t="3778"/>
          <a:stretch/>
        </p:blipFill>
        <p:spPr>
          <a:xfrm>
            <a:off x="4495799" y="2400300"/>
            <a:ext cx="11046165" cy="7315199"/>
          </a:xfrm>
          <a:prstGeom prst="rect">
            <a:avLst/>
          </a:prstGeom>
        </p:spPr>
      </p:pic>
      <p:sp>
        <p:nvSpPr>
          <p:cNvPr id="5" name="TextBox 4">
            <a:extLst>
              <a:ext uri="{FF2B5EF4-FFF2-40B4-BE49-F238E27FC236}">
                <a16:creationId xmlns:a16="http://schemas.microsoft.com/office/drawing/2014/main" id="{DD057269-CB24-0AE8-6BAB-5E0BA15DB77A}"/>
              </a:ext>
            </a:extLst>
          </p:cNvPr>
          <p:cNvSpPr txBox="1"/>
          <p:nvPr/>
        </p:nvSpPr>
        <p:spPr>
          <a:xfrm>
            <a:off x="8147905" y="9824545"/>
            <a:ext cx="3850341" cy="338554"/>
          </a:xfrm>
          <a:prstGeom prst="rect">
            <a:avLst/>
          </a:prstGeom>
          <a:noFill/>
        </p:spPr>
        <p:txBody>
          <a:bodyPr wrap="square">
            <a:spAutoFit/>
          </a:bodyPr>
          <a:lstStyle/>
          <a:p>
            <a:r>
              <a:rPr lang="en-GB" sz="1600" dirty="0"/>
              <a:t>Hicks, et al. </a:t>
            </a:r>
            <a:r>
              <a:rPr lang="en-GB" sz="1600" i="1" dirty="0" err="1"/>
              <a:t>BioRxiv</a:t>
            </a:r>
            <a:r>
              <a:rPr lang="en-GB" sz="1600" dirty="0"/>
              <a:t> 10 (2015): 025528.</a:t>
            </a:r>
            <a:endParaRPr lang="en-DK" sz="1600" dirty="0"/>
          </a:p>
        </p:txBody>
      </p:sp>
      <p:sp>
        <p:nvSpPr>
          <p:cNvPr id="2" name="Rectangle 1">
            <a:extLst>
              <a:ext uri="{FF2B5EF4-FFF2-40B4-BE49-F238E27FC236}">
                <a16:creationId xmlns:a16="http://schemas.microsoft.com/office/drawing/2014/main" id="{BCB1A5EC-F421-D24E-1FA2-F8325D580EE1}"/>
              </a:ext>
            </a:extLst>
          </p:cNvPr>
          <p:cNvSpPr/>
          <p:nvPr/>
        </p:nvSpPr>
        <p:spPr>
          <a:xfrm>
            <a:off x="4267200" y="2291254"/>
            <a:ext cx="4648201" cy="4038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CAC9F3C-FB5F-78D7-B40B-5D7ABDA9A802}"/>
              </a:ext>
            </a:extLst>
          </p:cNvPr>
          <p:cNvSpPr/>
          <p:nvPr/>
        </p:nvSpPr>
        <p:spPr>
          <a:xfrm>
            <a:off x="8915402" y="2312421"/>
            <a:ext cx="6855162" cy="298347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5DAAD61-A554-7607-0A89-B600D5A82237}"/>
              </a:ext>
            </a:extLst>
          </p:cNvPr>
          <p:cNvSpPr/>
          <p:nvPr/>
        </p:nvSpPr>
        <p:spPr>
          <a:xfrm>
            <a:off x="8799264" y="7658100"/>
            <a:ext cx="6971299" cy="214527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3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CONTINUING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5" name="Rounded Rectangle 4">
            <a:extLst>
              <a:ext uri="{FF2B5EF4-FFF2-40B4-BE49-F238E27FC236}">
                <a16:creationId xmlns:a16="http://schemas.microsoft.com/office/drawing/2014/main" id="{AC0C6A98-5C9D-D4EB-2FC6-159A4FBFE949}"/>
              </a:ext>
            </a:extLst>
          </p:cNvPr>
          <p:cNvSpPr/>
          <p:nvPr/>
        </p:nvSpPr>
        <p:spPr>
          <a:xfrm>
            <a:off x="2405986" y="7014537"/>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4" name="Freeform 6">
            <a:extLst>
              <a:ext uri="{FF2B5EF4-FFF2-40B4-BE49-F238E27FC236}">
                <a16:creationId xmlns:a16="http://schemas.microsoft.com/office/drawing/2014/main" id="{95E49C79-F0E2-D772-B444-1C0F139D812D}"/>
              </a:ext>
            </a:extLst>
          </p:cNvPr>
          <p:cNvSpPr/>
          <p:nvPr/>
        </p:nvSpPr>
        <p:spPr>
          <a:xfrm rot="5400000" flipV="1">
            <a:off x="4362623"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85" name="Graphic 84" descr="Sailboat with solid fill">
            <a:extLst>
              <a:ext uri="{FF2B5EF4-FFF2-40B4-BE49-F238E27FC236}">
                <a16:creationId xmlns:a16="http://schemas.microsoft.com/office/drawing/2014/main" id="{719D15D4-4A62-8F3B-97F0-FA63252104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86" name="Group 85">
            <a:extLst>
              <a:ext uri="{FF2B5EF4-FFF2-40B4-BE49-F238E27FC236}">
                <a16:creationId xmlns:a16="http://schemas.microsoft.com/office/drawing/2014/main" id="{AE5A4D41-FBC1-5AAA-64E1-D1845EC2EB8E}"/>
              </a:ext>
            </a:extLst>
          </p:cNvPr>
          <p:cNvGrpSpPr/>
          <p:nvPr/>
        </p:nvGrpSpPr>
        <p:grpSpPr>
          <a:xfrm>
            <a:off x="-152400" y="8953500"/>
            <a:ext cx="17373600" cy="1524000"/>
            <a:chOff x="-152400" y="8953500"/>
            <a:chExt cx="17373600" cy="1524000"/>
          </a:xfrm>
        </p:grpSpPr>
        <p:grpSp>
          <p:nvGrpSpPr>
            <p:cNvPr id="87" name="Group 86">
              <a:extLst>
                <a:ext uri="{FF2B5EF4-FFF2-40B4-BE49-F238E27FC236}">
                  <a16:creationId xmlns:a16="http://schemas.microsoft.com/office/drawing/2014/main" id="{A53A7A30-4AE1-418F-621F-16333D2D7CA5}"/>
                </a:ext>
              </a:extLst>
            </p:cNvPr>
            <p:cNvGrpSpPr/>
            <p:nvPr/>
          </p:nvGrpSpPr>
          <p:grpSpPr>
            <a:xfrm>
              <a:off x="-152400" y="8953500"/>
              <a:ext cx="3962400" cy="1524000"/>
              <a:chOff x="-152400" y="8953500"/>
              <a:chExt cx="3962400" cy="1524000"/>
            </a:xfrm>
          </p:grpSpPr>
          <p:pic>
            <p:nvPicPr>
              <p:cNvPr id="103" name="Graphic 102" descr="Wave with solid fill">
                <a:extLst>
                  <a:ext uri="{FF2B5EF4-FFF2-40B4-BE49-F238E27FC236}">
                    <a16:creationId xmlns:a16="http://schemas.microsoft.com/office/drawing/2014/main" id="{D2C4F364-5CB9-2958-C92C-4B9325239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4" name="Graphic 103" descr="Wave with solid fill">
                <a:extLst>
                  <a:ext uri="{FF2B5EF4-FFF2-40B4-BE49-F238E27FC236}">
                    <a16:creationId xmlns:a16="http://schemas.microsoft.com/office/drawing/2014/main" id="{AB80F3C2-AB58-5752-CAB5-F53BA6E791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5" name="Graphic 104" descr="Wave with solid fill">
                <a:extLst>
                  <a:ext uri="{FF2B5EF4-FFF2-40B4-BE49-F238E27FC236}">
                    <a16:creationId xmlns:a16="http://schemas.microsoft.com/office/drawing/2014/main" id="{DC5E139A-BC53-A1A5-5C7F-6569E67B6C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8" name="Group 87">
              <a:extLst>
                <a:ext uri="{FF2B5EF4-FFF2-40B4-BE49-F238E27FC236}">
                  <a16:creationId xmlns:a16="http://schemas.microsoft.com/office/drawing/2014/main" id="{33B89E10-EF0A-686D-A06F-8063C04F83C4}"/>
                </a:ext>
              </a:extLst>
            </p:cNvPr>
            <p:cNvGrpSpPr/>
            <p:nvPr/>
          </p:nvGrpSpPr>
          <p:grpSpPr>
            <a:xfrm>
              <a:off x="3505200" y="8953500"/>
              <a:ext cx="3962400" cy="1524000"/>
              <a:chOff x="-152400" y="8953500"/>
              <a:chExt cx="3962400" cy="1524000"/>
            </a:xfrm>
          </p:grpSpPr>
          <p:pic>
            <p:nvPicPr>
              <p:cNvPr id="100" name="Graphic 99" descr="Wave with solid fill">
                <a:extLst>
                  <a:ext uri="{FF2B5EF4-FFF2-40B4-BE49-F238E27FC236}">
                    <a16:creationId xmlns:a16="http://schemas.microsoft.com/office/drawing/2014/main" id="{39BEF5DF-003A-F195-E1B8-243BD7BA6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101" name="Graphic 100" descr="Wave with solid fill">
                <a:extLst>
                  <a:ext uri="{FF2B5EF4-FFF2-40B4-BE49-F238E27FC236}">
                    <a16:creationId xmlns:a16="http://schemas.microsoft.com/office/drawing/2014/main" id="{DC060393-0FF9-7AC7-1810-A4D68692B2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102" name="Graphic 101" descr="Wave with solid fill">
                <a:extLst>
                  <a:ext uri="{FF2B5EF4-FFF2-40B4-BE49-F238E27FC236}">
                    <a16:creationId xmlns:a16="http://schemas.microsoft.com/office/drawing/2014/main" id="{1EC417EA-E553-B7D1-3202-A15C47AC61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89" name="Group 88">
              <a:extLst>
                <a:ext uri="{FF2B5EF4-FFF2-40B4-BE49-F238E27FC236}">
                  <a16:creationId xmlns:a16="http://schemas.microsoft.com/office/drawing/2014/main" id="{F2314364-3691-CEB5-6655-D4645DF4B7F8}"/>
                </a:ext>
              </a:extLst>
            </p:cNvPr>
            <p:cNvGrpSpPr/>
            <p:nvPr/>
          </p:nvGrpSpPr>
          <p:grpSpPr>
            <a:xfrm>
              <a:off x="7162800" y="8953500"/>
              <a:ext cx="3962400" cy="1524000"/>
              <a:chOff x="-152400" y="8953500"/>
              <a:chExt cx="3962400" cy="1524000"/>
            </a:xfrm>
          </p:grpSpPr>
          <p:pic>
            <p:nvPicPr>
              <p:cNvPr id="97" name="Graphic 96" descr="Wave with solid fill">
                <a:extLst>
                  <a:ext uri="{FF2B5EF4-FFF2-40B4-BE49-F238E27FC236}">
                    <a16:creationId xmlns:a16="http://schemas.microsoft.com/office/drawing/2014/main" id="{A2E3D6C8-4B60-D894-5345-E53C71CBE4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8" name="Graphic 97" descr="Wave with solid fill">
                <a:extLst>
                  <a:ext uri="{FF2B5EF4-FFF2-40B4-BE49-F238E27FC236}">
                    <a16:creationId xmlns:a16="http://schemas.microsoft.com/office/drawing/2014/main" id="{66E962F2-3D30-39CC-7D5C-564121BE30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9" name="Graphic 98" descr="Wave with solid fill">
                <a:extLst>
                  <a:ext uri="{FF2B5EF4-FFF2-40B4-BE49-F238E27FC236}">
                    <a16:creationId xmlns:a16="http://schemas.microsoft.com/office/drawing/2014/main" id="{65238548-6E81-43B7-9B3E-16BAFE0E4E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0" name="Group 89">
              <a:extLst>
                <a:ext uri="{FF2B5EF4-FFF2-40B4-BE49-F238E27FC236}">
                  <a16:creationId xmlns:a16="http://schemas.microsoft.com/office/drawing/2014/main" id="{C52C9203-312C-8B49-CB2E-442AE4661186}"/>
                </a:ext>
              </a:extLst>
            </p:cNvPr>
            <p:cNvGrpSpPr/>
            <p:nvPr/>
          </p:nvGrpSpPr>
          <p:grpSpPr>
            <a:xfrm>
              <a:off x="10820400" y="8953500"/>
              <a:ext cx="3962400" cy="1524000"/>
              <a:chOff x="-152400" y="8953500"/>
              <a:chExt cx="3962400" cy="1524000"/>
            </a:xfrm>
          </p:grpSpPr>
          <p:pic>
            <p:nvPicPr>
              <p:cNvPr id="94" name="Graphic 93" descr="Wave with solid fill">
                <a:extLst>
                  <a:ext uri="{FF2B5EF4-FFF2-40B4-BE49-F238E27FC236}">
                    <a16:creationId xmlns:a16="http://schemas.microsoft.com/office/drawing/2014/main" id="{A64D541D-ACF1-B554-14E9-067F23EA92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5" name="Graphic 94" descr="Wave with solid fill">
                <a:extLst>
                  <a:ext uri="{FF2B5EF4-FFF2-40B4-BE49-F238E27FC236}">
                    <a16:creationId xmlns:a16="http://schemas.microsoft.com/office/drawing/2014/main" id="{09A4941D-1907-C7AF-0952-0F5A5DCC7B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96" name="Graphic 95" descr="Wave with solid fill">
                <a:extLst>
                  <a:ext uri="{FF2B5EF4-FFF2-40B4-BE49-F238E27FC236}">
                    <a16:creationId xmlns:a16="http://schemas.microsoft.com/office/drawing/2014/main" id="{AFB5796A-0B03-85FE-4D53-E738F19408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91" name="Group 90">
              <a:extLst>
                <a:ext uri="{FF2B5EF4-FFF2-40B4-BE49-F238E27FC236}">
                  <a16:creationId xmlns:a16="http://schemas.microsoft.com/office/drawing/2014/main" id="{791973B5-38DD-D8C5-4576-0695C00D44DD}"/>
                </a:ext>
              </a:extLst>
            </p:cNvPr>
            <p:cNvGrpSpPr/>
            <p:nvPr/>
          </p:nvGrpSpPr>
          <p:grpSpPr>
            <a:xfrm>
              <a:off x="14478000" y="8953500"/>
              <a:ext cx="2743200" cy="1524000"/>
              <a:chOff x="-152400" y="8953500"/>
              <a:chExt cx="2743200" cy="1524000"/>
            </a:xfrm>
          </p:grpSpPr>
          <p:pic>
            <p:nvPicPr>
              <p:cNvPr id="92" name="Graphic 91" descr="Wave with solid fill">
                <a:extLst>
                  <a:ext uri="{FF2B5EF4-FFF2-40B4-BE49-F238E27FC236}">
                    <a16:creationId xmlns:a16="http://schemas.microsoft.com/office/drawing/2014/main" id="{2C296DE6-FD20-0B8B-9C25-792DAC3BD9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93" name="Graphic 92" descr="Wave with solid fill">
                <a:extLst>
                  <a:ext uri="{FF2B5EF4-FFF2-40B4-BE49-F238E27FC236}">
                    <a16:creationId xmlns:a16="http://schemas.microsoft.com/office/drawing/2014/main" id="{4A852F07-33C2-14FF-BA2C-FAC3CF9ABE3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6" name="Freeform 6">
            <a:extLst>
              <a:ext uri="{FF2B5EF4-FFF2-40B4-BE49-F238E27FC236}">
                <a16:creationId xmlns:a16="http://schemas.microsoft.com/office/drawing/2014/main" id="{52884E5A-2925-5A3F-F128-D90B7EEED94A}"/>
              </a:ext>
            </a:extLst>
          </p:cNvPr>
          <p:cNvSpPr/>
          <p:nvPr/>
        </p:nvSpPr>
        <p:spPr>
          <a:xfrm rot="5400000" flipH="1">
            <a:off x="4743622" y="6441178"/>
            <a:ext cx="740500" cy="169343"/>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5625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2E22F-90C2-7011-FF39-F475EA156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7215"/>
            <a:ext cx="6515100" cy="6515100"/>
          </a:xfrm>
          <a:prstGeom prst="rect">
            <a:avLst/>
          </a:prstGeom>
        </p:spPr>
      </p:pic>
      <p:sp>
        <p:nvSpPr>
          <p:cNvPr id="2" name="TextBox 1">
            <a:extLst>
              <a:ext uri="{FF2B5EF4-FFF2-40B4-BE49-F238E27FC236}">
                <a16:creationId xmlns:a16="http://schemas.microsoft.com/office/drawing/2014/main" id="{622EB82D-60EA-FBAC-8C7E-BDA1CADCE1ED}"/>
              </a:ext>
            </a:extLst>
          </p:cNvPr>
          <p:cNvSpPr txBox="1"/>
          <p:nvPr/>
        </p:nvSpPr>
        <p:spPr>
          <a:xfrm>
            <a:off x="8525933" y="1734874"/>
            <a:ext cx="7636933" cy="6817251"/>
          </a:xfrm>
          <a:prstGeom prst="rect">
            <a:avLst/>
          </a:prstGeom>
          <a:noFill/>
        </p:spPr>
        <p:txBody>
          <a:bodyPr wrap="square" rtlCol="0">
            <a:spAutoFit/>
          </a:bodyPr>
          <a:lstStyle/>
          <a:p>
            <a:pPr>
              <a:lnSpc>
                <a:spcPct val="150000"/>
              </a:lnSpc>
            </a:pPr>
            <a:r>
              <a:rPr lang="en-US" sz="3000" dirty="0">
                <a:latin typeface="Montserrat" pitchFamily="2" charset="77"/>
              </a:rPr>
              <a:t>Remember our study of gene expression in tumor and healthy tissue from part 1. </a:t>
            </a:r>
          </a:p>
          <a:p>
            <a:pPr>
              <a:lnSpc>
                <a:spcPct val="150000"/>
              </a:lnSpc>
            </a:pPr>
            <a:r>
              <a:rPr lang="en-US" sz="3000" dirty="0">
                <a:latin typeface="Montserrat" pitchFamily="2" charset="77"/>
              </a:rPr>
              <a:t>Since you have a lot of samples you ask two lab techs to each process half. </a:t>
            </a:r>
          </a:p>
          <a:p>
            <a:pPr>
              <a:lnSpc>
                <a:spcPct val="150000"/>
              </a:lnSpc>
            </a:pPr>
            <a:endParaRPr lang="en-US" sz="3000" dirty="0">
              <a:latin typeface="Montserrat" pitchFamily="2" charset="77"/>
            </a:endParaRPr>
          </a:p>
          <a:p>
            <a:pPr>
              <a:lnSpc>
                <a:spcPct val="150000"/>
              </a:lnSpc>
            </a:pPr>
            <a:r>
              <a:rPr lang="en-US" sz="3000" b="1" dirty="0">
                <a:latin typeface="Montserrat" pitchFamily="2" charset="77"/>
              </a:rPr>
              <a:t>How would you split the samples between the two lab techs to avoid confounding?</a:t>
            </a:r>
          </a:p>
          <a:p>
            <a:endParaRPr lang="en-US" sz="3200" b="1" dirty="0"/>
          </a:p>
        </p:txBody>
      </p:sp>
      <p:pic>
        <p:nvPicPr>
          <p:cNvPr id="3" name="Graphic 2" descr="Sailboat with solid fill">
            <a:extLst>
              <a:ext uri="{FF2B5EF4-FFF2-40B4-BE49-F238E27FC236}">
                <a16:creationId xmlns:a16="http://schemas.microsoft.com/office/drawing/2014/main" id="{4FF62C9E-37C7-CFD7-D4EA-A39D6A7F9A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264730">
            <a:off x="332257" y="6009157"/>
            <a:ext cx="4343400" cy="4343400"/>
          </a:xfrm>
          <a:prstGeom prst="rect">
            <a:avLst/>
          </a:prstGeom>
        </p:spPr>
      </p:pic>
      <p:grpSp>
        <p:nvGrpSpPr>
          <p:cNvPr id="5" name="Group 4">
            <a:extLst>
              <a:ext uri="{FF2B5EF4-FFF2-40B4-BE49-F238E27FC236}">
                <a16:creationId xmlns:a16="http://schemas.microsoft.com/office/drawing/2014/main" id="{4D6B9A8F-BC79-E2D3-0C4C-13C49C4EE3D8}"/>
              </a:ext>
            </a:extLst>
          </p:cNvPr>
          <p:cNvGrpSpPr/>
          <p:nvPr/>
        </p:nvGrpSpPr>
        <p:grpSpPr>
          <a:xfrm>
            <a:off x="-152400" y="8953500"/>
            <a:ext cx="17373600" cy="1524000"/>
            <a:chOff x="-152400" y="8953500"/>
            <a:chExt cx="17373600" cy="1524000"/>
          </a:xfrm>
        </p:grpSpPr>
        <p:grpSp>
          <p:nvGrpSpPr>
            <p:cNvPr id="27" name="Group 26">
              <a:extLst>
                <a:ext uri="{FF2B5EF4-FFF2-40B4-BE49-F238E27FC236}">
                  <a16:creationId xmlns:a16="http://schemas.microsoft.com/office/drawing/2014/main" id="{589D889F-DAEA-C4B2-D552-F499188CA5E8}"/>
                </a:ext>
              </a:extLst>
            </p:cNvPr>
            <p:cNvGrpSpPr/>
            <p:nvPr/>
          </p:nvGrpSpPr>
          <p:grpSpPr>
            <a:xfrm>
              <a:off x="-152400" y="8953500"/>
              <a:ext cx="3962400" cy="1524000"/>
              <a:chOff x="-152400" y="8953500"/>
              <a:chExt cx="3962400" cy="1524000"/>
            </a:xfrm>
          </p:grpSpPr>
          <p:pic>
            <p:nvPicPr>
              <p:cNvPr id="44" name="Graphic 43" descr="Wave with solid fill">
                <a:extLst>
                  <a:ext uri="{FF2B5EF4-FFF2-40B4-BE49-F238E27FC236}">
                    <a16:creationId xmlns:a16="http://schemas.microsoft.com/office/drawing/2014/main" id="{AA86BAEC-603C-4605-1F95-A30844BA45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5" name="Graphic 44" descr="Wave with solid fill">
                <a:extLst>
                  <a:ext uri="{FF2B5EF4-FFF2-40B4-BE49-F238E27FC236}">
                    <a16:creationId xmlns:a16="http://schemas.microsoft.com/office/drawing/2014/main" id="{024DEC06-B8F7-2AA7-E0FA-B241C921E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6" name="Graphic 45" descr="Wave with solid fill">
                <a:extLst>
                  <a:ext uri="{FF2B5EF4-FFF2-40B4-BE49-F238E27FC236}">
                    <a16:creationId xmlns:a16="http://schemas.microsoft.com/office/drawing/2014/main" id="{97DB5D0E-38A4-F59E-C6ED-C4A346F9D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8" name="Group 27">
              <a:extLst>
                <a:ext uri="{FF2B5EF4-FFF2-40B4-BE49-F238E27FC236}">
                  <a16:creationId xmlns:a16="http://schemas.microsoft.com/office/drawing/2014/main" id="{8FC51616-3CCE-3BAA-9BB2-3F2E1E5A5E37}"/>
                </a:ext>
              </a:extLst>
            </p:cNvPr>
            <p:cNvGrpSpPr/>
            <p:nvPr/>
          </p:nvGrpSpPr>
          <p:grpSpPr>
            <a:xfrm>
              <a:off x="3505200" y="8953500"/>
              <a:ext cx="3962400" cy="1524000"/>
              <a:chOff x="-152400" y="8953500"/>
              <a:chExt cx="3962400" cy="1524000"/>
            </a:xfrm>
          </p:grpSpPr>
          <p:pic>
            <p:nvPicPr>
              <p:cNvPr id="41" name="Graphic 40" descr="Wave with solid fill">
                <a:extLst>
                  <a:ext uri="{FF2B5EF4-FFF2-40B4-BE49-F238E27FC236}">
                    <a16:creationId xmlns:a16="http://schemas.microsoft.com/office/drawing/2014/main" id="{97F6EE73-E455-9357-C778-83613C5F14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42" name="Graphic 41" descr="Wave with solid fill">
                <a:extLst>
                  <a:ext uri="{FF2B5EF4-FFF2-40B4-BE49-F238E27FC236}">
                    <a16:creationId xmlns:a16="http://schemas.microsoft.com/office/drawing/2014/main" id="{46DA45A0-51BA-BD95-1D55-852E217CB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3" name="Graphic 42" descr="Wave with solid fill">
                <a:extLst>
                  <a:ext uri="{FF2B5EF4-FFF2-40B4-BE49-F238E27FC236}">
                    <a16:creationId xmlns:a16="http://schemas.microsoft.com/office/drawing/2014/main" id="{8A17E531-AD02-1C8B-00BF-DAF7CD0CE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29" name="Group 28">
              <a:extLst>
                <a:ext uri="{FF2B5EF4-FFF2-40B4-BE49-F238E27FC236}">
                  <a16:creationId xmlns:a16="http://schemas.microsoft.com/office/drawing/2014/main" id="{A8E9B19A-38CD-47BB-52F5-1524F7408174}"/>
                </a:ext>
              </a:extLst>
            </p:cNvPr>
            <p:cNvGrpSpPr/>
            <p:nvPr/>
          </p:nvGrpSpPr>
          <p:grpSpPr>
            <a:xfrm>
              <a:off x="7162800" y="8953500"/>
              <a:ext cx="3962400" cy="1524000"/>
              <a:chOff x="-152400" y="8953500"/>
              <a:chExt cx="3962400" cy="1524000"/>
            </a:xfrm>
          </p:grpSpPr>
          <p:pic>
            <p:nvPicPr>
              <p:cNvPr id="38" name="Graphic 37" descr="Wave with solid fill">
                <a:extLst>
                  <a:ext uri="{FF2B5EF4-FFF2-40B4-BE49-F238E27FC236}">
                    <a16:creationId xmlns:a16="http://schemas.microsoft.com/office/drawing/2014/main" id="{863E4083-E811-7596-153E-3343BE3AC2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9" name="Graphic 38" descr="Wave with solid fill">
                <a:extLst>
                  <a:ext uri="{FF2B5EF4-FFF2-40B4-BE49-F238E27FC236}">
                    <a16:creationId xmlns:a16="http://schemas.microsoft.com/office/drawing/2014/main" id="{5D1E84F1-2E14-1350-00D1-096C5AEDA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40" name="Graphic 39" descr="Wave with solid fill">
                <a:extLst>
                  <a:ext uri="{FF2B5EF4-FFF2-40B4-BE49-F238E27FC236}">
                    <a16:creationId xmlns:a16="http://schemas.microsoft.com/office/drawing/2014/main" id="{7DCCE704-068A-D9D1-AD94-EC6314271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B5FE02B2-6FA8-6B56-A275-3ED5A4CBECFD}"/>
                </a:ext>
              </a:extLst>
            </p:cNvPr>
            <p:cNvGrpSpPr/>
            <p:nvPr/>
          </p:nvGrpSpPr>
          <p:grpSpPr>
            <a:xfrm>
              <a:off x="10820400" y="8953500"/>
              <a:ext cx="3962400" cy="1524000"/>
              <a:chOff x="-152400" y="8953500"/>
              <a:chExt cx="3962400" cy="1524000"/>
            </a:xfrm>
          </p:grpSpPr>
          <p:pic>
            <p:nvPicPr>
              <p:cNvPr id="35" name="Graphic 34" descr="Wave with solid fill">
                <a:extLst>
                  <a:ext uri="{FF2B5EF4-FFF2-40B4-BE49-F238E27FC236}">
                    <a16:creationId xmlns:a16="http://schemas.microsoft.com/office/drawing/2014/main" id="{D655A7EE-ADA8-3E02-CD85-CE385B81EF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6" name="Graphic 35" descr="Wave with solid fill">
                <a:extLst>
                  <a:ext uri="{FF2B5EF4-FFF2-40B4-BE49-F238E27FC236}">
                    <a16:creationId xmlns:a16="http://schemas.microsoft.com/office/drawing/2014/main" id="{A4961771-C2B1-1B2A-4585-3DF7DDE7AE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pic>
            <p:nvPicPr>
              <p:cNvPr id="37" name="Graphic 36" descr="Wave with solid fill">
                <a:extLst>
                  <a:ext uri="{FF2B5EF4-FFF2-40B4-BE49-F238E27FC236}">
                    <a16:creationId xmlns:a16="http://schemas.microsoft.com/office/drawing/2014/main" id="{9AE188E9-76E7-91BA-0E18-14BFCD02E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DEDF77AC-FEB3-FC52-134C-26E611029266}"/>
                </a:ext>
              </a:extLst>
            </p:cNvPr>
            <p:cNvGrpSpPr/>
            <p:nvPr/>
          </p:nvGrpSpPr>
          <p:grpSpPr>
            <a:xfrm>
              <a:off x="14478000" y="8953500"/>
              <a:ext cx="2743200" cy="1524000"/>
              <a:chOff x="-152400" y="8953500"/>
              <a:chExt cx="2743200" cy="1524000"/>
            </a:xfrm>
          </p:grpSpPr>
          <p:pic>
            <p:nvPicPr>
              <p:cNvPr id="32" name="Graphic 31" descr="Wave with solid fill">
                <a:extLst>
                  <a:ext uri="{FF2B5EF4-FFF2-40B4-BE49-F238E27FC236}">
                    <a16:creationId xmlns:a16="http://schemas.microsoft.com/office/drawing/2014/main" id="{E968E9A1-9FCC-051B-F913-216DC185B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400" y="8953500"/>
                <a:ext cx="1524000" cy="1524000"/>
              </a:xfrm>
              <a:prstGeom prst="rect">
                <a:avLst/>
              </a:prstGeom>
            </p:spPr>
          </p:pic>
          <p:pic>
            <p:nvPicPr>
              <p:cNvPr id="33" name="Graphic 32" descr="Wave with solid fill">
                <a:extLst>
                  <a:ext uri="{FF2B5EF4-FFF2-40B4-BE49-F238E27FC236}">
                    <a16:creationId xmlns:a16="http://schemas.microsoft.com/office/drawing/2014/main" id="{AC56BD79-87EF-AE7C-335F-9596C0BB3F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800" y="8953500"/>
                <a:ext cx="1524000" cy="1524000"/>
              </a:xfrm>
              <a:prstGeom prst="rect">
                <a:avLst/>
              </a:prstGeom>
            </p:spPr>
          </p:pic>
        </p:grpSp>
      </p:grpSp>
      <p:pic>
        <p:nvPicPr>
          <p:cNvPr id="4" name="Picture 3" descr="A blue and black logo&#10;&#10;Description automatically generated">
            <a:extLst>
              <a:ext uri="{FF2B5EF4-FFF2-40B4-BE49-F238E27FC236}">
                <a16:creationId xmlns:a16="http://schemas.microsoft.com/office/drawing/2014/main" id="{E5D6BF97-7C11-2BB4-DC89-BC8B5DDD1D96}"/>
              </a:ext>
            </a:extLst>
          </p:cNvPr>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26167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7" name="TextBox 7"/>
          <p:cNvSpPr txBox="1"/>
          <p:nvPr/>
        </p:nvSpPr>
        <p:spPr>
          <a:xfrm>
            <a:off x="10287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OTHER CHECKS</a:t>
            </a:r>
          </a:p>
        </p:txBody>
      </p:sp>
      <p:sp>
        <p:nvSpPr>
          <p:cNvPr id="8" name="TextBox 8"/>
          <p:cNvSpPr txBox="1"/>
          <p:nvPr/>
        </p:nvSpPr>
        <p:spPr>
          <a:xfrm>
            <a:off x="1028700" y="3042184"/>
            <a:ext cx="15963900"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There are many things one should check before DS analysis. Here we mention a just few:</a:t>
            </a:r>
          </a:p>
        </p:txBody>
      </p:sp>
      <p:sp>
        <p:nvSpPr>
          <p:cNvPr id="14" name="TextBox 9">
            <a:extLst>
              <a:ext uri="{FF2B5EF4-FFF2-40B4-BE49-F238E27FC236}">
                <a16:creationId xmlns:a16="http://schemas.microsoft.com/office/drawing/2014/main" id="{0DCF739A-945C-88DF-8EE5-F63DD1281201}"/>
              </a:ext>
            </a:extLst>
          </p:cNvPr>
          <p:cNvSpPr txBox="1"/>
          <p:nvPr/>
        </p:nvSpPr>
        <p:spPr>
          <a:xfrm>
            <a:off x="1024581" y="3872002"/>
            <a:ext cx="15963899" cy="5702523"/>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the data:</a:t>
            </a: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values: </a:t>
            </a:r>
            <a:r>
              <a:rPr lang="en-US" sz="2400" dirty="0">
                <a:solidFill>
                  <a:srgbClr val="404040"/>
                </a:solidFill>
                <a:latin typeface="Montserrat"/>
              </a:rPr>
              <a:t>If a data point is “out of scale” you should be able to see that in the PCA plot (if you have few features you could also check their range). </a:t>
            </a:r>
          </a:p>
          <a:p>
            <a:pPr lvl="1">
              <a:lnSpc>
                <a:spcPts val="4480"/>
              </a:lnSpc>
            </a:pPr>
            <a:endParaRPr lang="en-US" sz="2400" dirty="0">
              <a:solidFill>
                <a:srgbClr val="404040"/>
              </a:solidFill>
              <a:latin typeface="Montserrat" pitchFamily="2" charset="77"/>
            </a:endParaRPr>
          </a:p>
          <a:p>
            <a:pPr marL="914400" lvl="1" indent="-457200">
              <a:lnSpc>
                <a:spcPts val="4480"/>
              </a:lnSpc>
              <a:buFont typeface="Arial" panose="020B0604020202020204" pitchFamily="34" charset="0"/>
              <a:buChar char="•"/>
            </a:pPr>
            <a:r>
              <a:rPr lang="en-US" sz="2400" b="1" dirty="0">
                <a:solidFill>
                  <a:srgbClr val="404040"/>
                </a:solidFill>
                <a:latin typeface="Montserrat"/>
              </a:rPr>
              <a:t>Unreasonable combinations: </a:t>
            </a:r>
            <a:r>
              <a:rPr lang="en-US" sz="2400" dirty="0">
                <a:solidFill>
                  <a:srgbClr val="404040"/>
                </a:solidFill>
                <a:latin typeface="Montserrat"/>
              </a:rPr>
              <a:t>Sometimes each variable is fine by itself but they are combined in a way that strike you as odd, i.e. children who are also former smokers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Check model/test assumptions: </a:t>
            </a:r>
          </a:p>
          <a:p>
            <a:pPr marL="914400" lvl="1" indent="-457200">
              <a:lnSpc>
                <a:spcPts val="4480"/>
              </a:lnSpc>
              <a:buFont typeface="Arial" panose="020B0604020202020204" pitchFamily="34" charset="0"/>
              <a:buChar char="•"/>
            </a:pPr>
            <a:r>
              <a:rPr lang="en-US" sz="2400" dirty="0">
                <a:solidFill>
                  <a:srgbClr val="404040"/>
                </a:solidFill>
                <a:latin typeface="Montserrat"/>
              </a:rPr>
              <a:t>Most tests have assumptions, such as that data is normally distributed and that the variance is homogenous between groups (</a:t>
            </a:r>
            <a:r>
              <a:rPr lang="en-US" sz="2400" dirty="0" err="1">
                <a:solidFill>
                  <a:srgbClr val="404040"/>
                </a:solidFill>
                <a:latin typeface="Montserrat"/>
              </a:rPr>
              <a:t>iid</a:t>
            </a:r>
            <a:r>
              <a:rPr lang="en-US" sz="2400" dirty="0">
                <a:solidFill>
                  <a:srgbClr val="404040"/>
                </a:solidFill>
                <a:latin typeface="Montserrat"/>
              </a:rPr>
              <a:t>) - more on this later…</a:t>
            </a: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98697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DC38636F-BFC9-1ACD-7DFF-503D66DD2449}"/>
              </a:ext>
            </a:extLst>
          </p:cNvPr>
          <p:cNvSpPr/>
          <p:nvPr/>
        </p:nvSpPr>
        <p:spPr>
          <a:xfrm>
            <a:off x="0" y="616048"/>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 name="TextBox 6"/>
          <p:cNvSpPr txBox="1"/>
          <p:nvPr/>
        </p:nvSpPr>
        <p:spPr>
          <a:xfrm>
            <a:off x="1028700" y="1080000"/>
            <a:ext cx="137124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THE ROLE OF DOMAIN EXPERTS</a:t>
            </a:r>
          </a:p>
        </p:txBody>
      </p:sp>
      <p:sp>
        <p:nvSpPr>
          <p:cNvPr id="8" name="Freeform 8"/>
          <p:cNvSpPr/>
          <p:nvPr/>
        </p:nvSpPr>
        <p:spPr>
          <a:xfrm>
            <a:off x="1128176" y="6438900"/>
            <a:ext cx="15459547" cy="174957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798F9B"/>
          </a:solidFill>
        </p:spPr>
        <p:txBody>
          <a:bodyPr/>
          <a:lstStyle/>
          <a:p>
            <a:endParaRPr lang="en-DK"/>
          </a:p>
        </p:txBody>
      </p:sp>
      <p:sp>
        <p:nvSpPr>
          <p:cNvPr id="10" name="TextBox 10"/>
          <p:cNvSpPr txBox="1"/>
          <p:nvPr/>
        </p:nvSpPr>
        <p:spPr>
          <a:xfrm>
            <a:off x="1128177" y="3391889"/>
            <a:ext cx="15459547" cy="2231508"/>
          </a:xfrm>
          <a:prstGeom prst="rect">
            <a:avLst/>
          </a:prstGeom>
        </p:spPr>
        <p:txBody>
          <a:bodyPr lIns="0" tIns="0" rIns="0" bIns="0" rtlCol="0" anchor="t">
            <a:spAutoFit/>
          </a:bodyPr>
          <a:lstStyle/>
          <a:p>
            <a:pPr>
              <a:lnSpc>
                <a:spcPts val="4480"/>
              </a:lnSpc>
            </a:pPr>
            <a:r>
              <a:rPr lang="en-US" sz="2800" b="1" dirty="0">
                <a:solidFill>
                  <a:srgbClr val="404040"/>
                </a:solidFill>
                <a:latin typeface="Montserrat" pitchFamily="2" charset="77"/>
              </a:rPr>
              <a:t>Domain knowledge plays a big role in EDA</a:t>
            </a:r>
          </a:p>
          <a:p>
            <a:pPr>
              <a:lnSpc>
                <a:spcPts val="420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 person doing the data processing may not know what values are reasonable for a given variable or which combinations of variables look suspicious. </a:t>
            </a:r>
          </a:p>
        </p:txBody>
      </p:sp>
      <p:sp>
        <p:nvSpPr>
          <p:cNvPr id="11" name="TextBox 11"/>
          <p:cNvSpPr txBox="1"/>
          <p:nvPr/>
        </p:nvSpPr>
        <p:spPr>
          <a:xfrm>
            <a:off x="2667000" y="6701155"/>
            <a:ext cx="12897634" cy="1109345"/>
          </a:xfrm>
          <a:prstGeom prst="rect">
            <a:avLst/>
          </a:prstGeom>
        </p:spPr>
        <p:txBody>
          <a:bodyPr lIns="0" tIns="0" rIns="0" bIns="0" rtlCol="0" anchor="t">
            <a:spAutoFit/>
          </a:bodyPr>
          <a:lstStyle/>
          <a:p>
            <a:pPr algn="ctr">
              <a:lnSpc>
                <a:spcPts val="4480"/>
              </a:lnSpc>
            </a:pPr>
            <a:r>
              <a:rPr lang="en-US" sz="3200" dirty="0">
                <a:solidFill>
                  <a:srgbClr val="F4F4F4"/>
                </a:solidFill>
                <a:latin typeface="Montserrat" panose="00000500000000000000" pitchFamily="2" charset="0"/>
              </a:rPr>
              <a:t>It is a good idea to have a person who understands the data check plots, ask questions and suggest things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6041" y="508986"/>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64" name="Oval 63">
            <a:extLst>
              <a:ext uri="{FF2B5EF4-FFF2-40B4-BE49-F238E27FC236}">
                <a16:creationId xmlns:a16="http://schemas.microsoft.com/office/drawing/2014/main" id="{989A06EC-727E-A592-8CE1-786BDBEF95AB}"/>
              </a:ext>
            </a:extLst>
          </p:cNvPr>
          <p:cNvSpPr/>
          <p:nvPr/>
        </p:nvSpPr>
        <p:spPr>
          <a:xfrm>
            <a:off x="9448800" y="3757932"/>
            <a:ext cx="5604247" cy="5271768"/>
          </a:xfrm>
          <a:prstGeom prst="ellipse">
            <a:avLst/>
          </a:prstGeom>
          <a:noFill/>
          <a:ln w="50800">
            <a:solidFill>
              <a:srgbClr val="40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7" name="Group 7"/>
          <p:cNvGrpSpPr/>
          <p:nvPr/>
        </p:nvGrpSpPr>
        <p:grpSpPr>
          <a:xfrm>
            <a:off x="10444616" y="3650193"/>
            <a:ext cx="3616679" cy="2177774"/>
            <a:chOff x="0" y="0"/>
            <a:chExt cx="4822239" cy="2903699"/>
          </a:xfrm>
        </p:grpSpPr>
        <p:grpSp>
          <p:nvGrpSpPr>
            <p:cNvPr id="8" name="Group 8"/>
            <p:cNvGrpSpPr/>
            <p:nvPr/>
          </p:nvGrpSpPr>
          <p:grpSpPr>
            <a:xfrm>
              <a:off x="0" y="0"/>
              <a:ext cx="4822239" cy="2903699"/>
              <a:chOff x="0" y="0"/>
              <a:chExt cx="819154" cy="493251"/>
            </a:xfrm>
          </p:grpSpPr>
          <p:sp>
            <p:nvSpPr>
              <p:cNvPr id="9" name="Freeform 9"/>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A2C2EA"/>
              </a:solidFill>
            </p:spPr>
            <p:txBody>
              <a:bodyPr/>
              <a:lstStyle/>
              <a:p>
                <a:endParaRPr lang="en-DK" dirty="0"/>
              </a:p>
            </p:txBody>
          </p:sp>
          <p:sp>
            <p:nvSpPr>
              <p:cNvPr id="10" name="TextBox 10"/>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p:cNvSpPr txBox="1"/>
            <p:nvPr/>
          </p:nvSpPr>
          <p:spPr>
            <a:xfrm>
              <a:off x="171076" y="1040325"/>
              <a:ext cx="4229874" cy="823047"/>
            </a:xfrm>
            <a:prstGeom prst="rect">
              <a:avLst/>
            </a:prstGeom>
          </p:spPr>
          <p:txBody>
            <a:bodyPr wrap="square" lIns="0" tIns="0" rIns="0" bIns="0" rtlCol="0" anchor="t">
              <a:spAutoFit/>
            </a:bodyPr>
            <a:lstStyle/>
            <a:p>
              <a:pPr algn="ctr">
                <a:lnSpc>
                  <a:spcPts val="5124"/>
                </a:lnSpc>
              </a:pPr>
              <a:r>
                <a:rPr lang="en-US" sz="4000" b="1" dirty="0">
                  <a:solidFill>
                    <a:srgbClr val="404040"/>
                  </a:solidFill>
                  <a:latin typeface="Montserrat" pitchFamily="2" charset="77"/>
                </a:rPr>
                <a:t>Hypothesis</a:t>
              </a:r>
            </a:p>
          </p:txBody>
        </p:sp>
      </p:grpSp>
      <p:grpSp>
        <p:nvGrpSpPr>
          <p:cNvPr id="13" name="Group 13"/>
          <p:cNvGrpSpPr/>
          <p:nvPr/>
        </p:nvGrpSpPr>
        <p:grpSpPr>
          <a:xfrm>
            <a:off x="10444616" y="6987688"/>
            <a:ext cx="3616679" cy="2177774"/>
            <a:chOff x="0" y="0"/>
            <a:chExt cx="4822239" cy="2903699"/>
          </a:xfrm>
        </p:grpSpPr>
        <p:grpSp>
          <p:nvGrpSpPr>
            <p:cNvPr id="14" name="Group 14"/>
            <p:cNvGrpSpPr/>
            <p:nvPr/>
          </p:nvGrpSpPr>
          <p:grpSpPr>
            <a:xfrm>
              <a:off x="0" y="0"/>
              <a:ext cx="4822239" cy="2903699"/>
              <a:chOff x="0" y="0"/>
              <a:chExt cx="819154" cy="493251"/>
            </a:xfrm>
          </p:grpSpPr>
          <p:sp>
            <p:nvSpPr>
              <p:cNvPr id="15" name="Freeform 15"/>
              <p:cNvSpPr/>
              <p:nvPr/>
            </p:nvSpPr>
            <p:spPr>
              <a:xfrm>
                <a:off x="0" y="0"/>
                <a:ext cx="819154" cy="493251"/>
              </a:xfrm>
              <a:custGeom>
                <a:avLst/>
                <a:gdLst/>
                <a:ahLst/>
                <a:cxnLst/>
                <a:rect l="l" t="t" r="r" b="b"/>
                <a:pathLst>
                  <a:path w="819154" h="493251">
                    <a:moveTo>
                      <a:pt x="109171" y="0"/>
                    </a:moveTo>
                    <a:lnTo>
                      <a:pt x="709982" y="0"/>
                    </a:lnTo>
                    <a:cubicBezTo>
                      <a:pt x="738936" y="0"/>
                      <a:pt x="766704" y="11502"/>
                      <a:pt x="787178" y="31976"/>
                    </a:cubicBezTo>
                    <a:cubicBezTo>
                      <a:pt x="807652" y="52449"/>
                      <a:pt x="819154" y="80217"/>
                      <a:pt x="819154" y="109171"/>
                    </a:cubicBezTo>
                    <a:lnTo>
                      <a:pt x="819154" y="384080"/>
                    </a:lnTo>
                    <a:cubicBezTo>
                      <a:pt x="819154" y="413034"/>
                      <a:pt x="807652" y="440802"/>
                      <a:pt x="787178" y="461276"/>
                    </a:cubicBezTo>
                    <a:cubicBezTo>
                      <a:pt x="766704" y="481749"/>
                      <a:pt x="738936" y="493251"/>
                      <a:pt x="709982" y="493251"/>
                    </a:cubicBezTo>
                    <a:lnTo>
                      <a:pt x="109171" y="493251"/>
                    </a:lnTo>
                    <a:cubicBezTo>
                      <a:pt x="80217" y="493251"/>
                      <a:pt x="52449" y="481749"/>
                      <a:pt x="31976" y="461276"/>
                    </a:cubicBezTo>
                    <a:cubicBezTo>
                      <a:pt x="11502" y="440802"/>
                      <a:pt x="0" y="413034"/>
                      <a:pt x="0" y="384080"/>
                    </a:cubicBezTo>
                    <a:lnTo>
                      <a:pt x="0" y="109171"/>
                    </a:lnTo>
                    <a:cubicBezTo>
                      <a:pt x="0" y="80217"/>
                      <a:pt x="11502" y="52449"/>
                      <a:pt x="31976" y="31976"/>
                    </a:cubicBezTo>
                    <a:cubicBezTo>
                      <a:pt x="52449" y="11502"/>
                      <a:pt x="80217" y="0"/>
                      <a:pt x="109171" y="0"/>
                    </a:cubicBezTo>
                    <a:close/>
                  </a:path>
                </a:pathLst>
              </a:custGeom>
              <a:solidFill>
                <a:srgbClr val="404040"/>
              </a:solidFill>
            </p:spPr>
            <p:txBody>
              <a:bodyPr/>
              <a:lstStyle/>
              <a:p>
                <a:endParaRPr lang="en-DK"/>
              </a:p>
            </p:txBody>
          </p:sp>
          <p:sp>
            <p:nvSpPr>
              <p:cNvPr id="16" name="TextBox 16"/>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7" name="TextBox 17"/>
            <p:cNvSpPr txBox="1"/>
            <p:nvPr/>
          </p:nvSpPr>
          <p:spPr>
            <a:xfrm>
              <a:off x="689117" y="1008111"/>
              <a:ext cx="3444004" cy="831425"/>
            </a:xfrm>
            <a:prstGeom prst="rect">
              <a:avLst/>
            </a:prstGeom>
          </p:spPr>
          <p:txBody>
            <a:bodyPr lIns="0" tIns="0" rIns="0" bIns="0" rtlCol="0" anchor="t">
              <a:spAutoFit/>
            </a:bodyPr>
            <a:lstStyle/>
            <a:p>
              <a:pPr algn="ctr">
                <a:lnSpc>
                  <a:spcPts val="5124"/>
                </a:lnSpc>
              </a:pPr>
              <a:r>
                <a:rPr lang="en-US" sz="4200" b="1" dirty="0">
                  <a:solidFill>
                    <a:srgbClr val="F4F4F4"/>
                  </a:solidFill>
                  <a:latin typeface="Montserrat" pitchFamily="2" charset="77"/>
                </a:rPr>
                <a:t>Data</a:t>
              </a:r>
            </a:p>
          </p:txBody>
        </p:sp>
      </p:grpSp>
      <p:sp>
        <p:nvSpPr>
          <p:cNvPr id="2" name="TextBox 12">
            <a:extLst>
              <a:ext uri="{FF2B5EF4-FFF2-40B4-BE49-F238E27FC236}">
                <a16:creationId xmlns:a16="http://schemas.microsoft.com/office/drawing/2014/main" id="{90CB3BDE-EBDC-FFE6-F153-C5F24F60E223}"/>
              </a:ext>
            </a:extLst>
          </p:cNvPr>
          <p:cNvSpPr txBox="1"/>
          <p:nvPr/>
        </p:nvSpPr>
        <p:spPr>
          <a:xfrm>
            <a:off x="1143000" y="1080000"/>
            <a:ext cx="12458700"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BACK TO THE ROLES</a:t>
            </a:r>
          </a:p>
        </p:txBody>
      </p:sp>
      <p:sp>
        <p:nvSpPr>
          <p:cNvPr id="22" name="TextBox 19">
            <a:extLst>
              <a:ext uri="{FF2B5EF4-FFF2-40B4-BE49-F238E27FC236}">
                <a16:creationId xmlns:a16="http://schemas.microsoft.com/office/drawing/2014/main" id="{8761F81E-0EF6-6424-B05F-C285EAD80934}"/>
              </a:ext>
            </a:extLst>
          </p:cNvPr>
          <p:cNvSpPr txBox="1"/>
          <p:nvPr/>
        </p:nvSpPr>
        <p:spPr>
          <a:xfrm>
            <a:off x="1105068" y="3591810"/>
            <a:ext cx="5938050" cy="5138138"/>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b="1" dirty="0">
                <a:solidFill>
                  <a:srgbClr val="404040"/>
                </a:solidFill>
                <a:latin typeface="Montserrat" pitchFamily="2" charset="77"/>
              </a:rPr>
              <a:t>Idea generation:</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Patterns</a:t>
            </a:r>
          </a:p>
          <a:p>
            <a:pPr marL="914400" lvl="1" indent="-457200">
              <a:lnSpc>
                <a:spcPts val="4480"/>
              </a:lnSpc>
              <a:buFont typeface="Arial" panose="020B0604020202020204" pitchFamily="34" charset="0"/>
              <a:buChar char="•"/>
            </a:pPr>
            <a:r>
              <a:rPr lang="en-US" sz="2800" dirty="0">
                <a:solidFill>
                  <a:srgbClr val="404040"/>
                </a:solidFill>
                <a:latin typeface="Montserrat" pitchFamily="2" charset="77"/>
              </a:rPr>
              <a:t>Relationship between variables</a:t>
            </a:r>
          </a:p>
          <a:p>
            <a:pPr lvl="1">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a:rPr>
              <a:t>Confirm whether the data is suitable to analyze hypothesis</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Perform data science analysis</a:t>
            </a:r>
          </a:p>
        </p:txBody>
      </p:sp>
      <p:sp>
        <p:nvSpPr>
          <p:cNvPr id="25" name="TextBox 24">
            <a:extLst>
              <a:ext uri="{FF2B5EF4-FFF2-40B4-BE49-F238E27FC236}">
                <a16:creationId xmlns:a16="http://schemas.microsoft.com/office/drawing/2014/main" id="{430BD54D-9820-F8B0-17F3-B9D01565C343}"/>
              </a:ext>
            </a:extLst>
          </p:cNvPr>
          <p:cNvSpPr txBox="1"/>
          <p:nvPr/>
        </p:nvSpPr>
        <p:spPr>
          <a:xfrm>
            <a:off x="10972801" y="9294576"/>
            <a:ext cx="2772528" cy="636560"/>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Collector</a:t>
            </a:r>
          </a:p>
        </p:txBody>
      </p:sp>
      <p:sp>
        <p:nvSpPr>
          <p:cNvPr id="26" name="TextBox 25">
            <a:extLst>
              <a:ext uri="{FF2B5EF4-FFF2-40B4-BE49-F238E27FC236}">
                <a16:creationId xmlns:a16="http://schemas.microsoft.com/office/drawing/2014/main" id="{3E6E28F8-2B8B-C9FD-DD97-D42BD3836F10}"/>
              </a:ext>
            </a:extLst>
          </p:cNvPr>
          <p:cNvSpPr txBox="1"/>
          <p:nvPr/>
        </p:nvSpPr>
        <p:spPr>
          <a:xfrm>
            <a:off x="10177419" y="2843709"/>
            <a:ext cx="4123017"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Principal Investigator</a:t>
            </a:r>
            <a:endParaRPr lang="en-US" sz="2400" dirty="0">
              <a:solidFill>
                <a:srgbClr val="404040"/>
              </a:solidFill>
              <a:latin typeface="Montserrat" pitchFamily="2" charset="77"/>
            </a:endParaRPr>
          </a:p>
        </p:txBody>
      </p:sp>
      <p:sp>
        <p:nvSpPr>
          <p:cNvPr id="27" name="TextBox 26">
            <a:extLst>
              <a:ext uri="{FF2B5EF4-FFF2-40B4-BE49-F238E27FC236}">
                <a16:creationId xmlns:a16="http://schemas.microsoft.com/office/drawing/2014/main" id="{DEE9505E-79FC-B52C-39BF-5D3E801A7BA9}"/>
              </a:ext>
            </a:extLst>
          </p:cNvPr>
          <p:cNvSpPr txBox="1"/>
          <p:nvPr/>
        </p:nvSpPr>
        <p:spPr>
          <a:xfrm>
            <a:off x="15316200" y="5628997"/>
            <a:ext cx="3011359" cy="1190903"/>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Statistician/</a:t>
            </a:r>
          </a:p>
          <a:p>
            <a:pPr>
              <a:lnSpc>
                <a:spcPts val="4480"/>
              </a:lnSpc>
            </a:pPr>
            <a:r>
              <a:rPr lang="en-US" sz="2800" u="sng" dirty="0">
                <a:solidFill>
                  <a:srgbClr val="404040"/>
                </a:solidFill>
                <a:latin typeface="Montserrat" pitchFamily="2" charset="77"/>
              </a:rPr>
              <a:t>Mathematician</a:t>
            </a:r>
          </a:p>
        </p:txBody>
      </p:sp>
      <p:sp>
        <p:nvSpPr>
          <p:cNvPr id="32" name="TextBox 31">
            <a:extLst>
              <a:ext uri="{FF2B5EF4-FFF2-40B4-BE49-F238E27FC236}">
                <a16:creationId xmlns:a16="http://schemas.microsoft.com/office/drawing/2014/main" id="{D0C01BF0-C192-F4B1-BDD4-EF1FEF3CAFD8}"/>
              </a:ext>
            </a:extLst>
          </p:cNvPr>
          <p:cNvSpPr txBox="1"/>
          <p:nvPr/>
        </p:nvSpPr>
        <p:spPr>
          <a:xfrm>
            <a:off x="15087600" y="7272878"/>
            <a:ext cx="2853953"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Data Scientist</a:t>
            </a:r>
            <a:endParaRPr lang="en-US" sz="2400" dirty="0">
              <a:solidFill>
                <a:srgbClr val="404040"/>
              </a:solidFill>
              <a:latin typeface="Montserrat" pitchFamily="2" charset="77"/>
            </a:endParaRPr>
          </a:p>
        </p:txBody>
      </p:sp>
      <p:sp>
        <p:nvSpPr>
          <p:cNvPr id="33" name="TextBox 32">
            <a:extLst>
              <a:ext uri="{FF2B5EF4-FFF2-40B4-BE49-F238E27FC236}">
                <a16:creationId xmlns:a16="http://schemas.microsoft.com/office/drawing/2014/main" id="{CE98EED3-293B-B99F-8A46-0A5F99FB79B4}"/>
              </a:ext>
            </a:extLst>
          </p:cNvPr>
          <p:cNvSpPr txBox="1"/>
          <p:nvPr/>
        </p:nvSpPr>
        <p:spPr>
          <a:xfrm>
            <a:off x="6477000" y="5143500"/>
            <a:ext cx="2947169" cy="613822"/>
          </a:xfrm>
          <a:prstGeom prst="rect">
            <a:avLst/>
          </a:prstGeom>
          <a:noFill/>
        </p:spPr>
        <p:txBody>
          <a:bodyPr wrap="square">
            <a:spAutoFit/>
          </a:bodyPr>
          <a:lstStyle/>
          <a:p>
            <a:pPr>
              <a:lnSpc>
                <a:spcPts val="4480"/>
              </a:lnSpc>
            </a:pPr>
            <a:r>
              <a:rPr lang="en-US" sz="2800" u="sng" dirty="0">
                <a:solidFill>
                  <a:srgbClr val="404040"/>
                </a:solidFill>
                <a:latin typeface="Montserrat" pitchFamily="2" charset="77"/>
              </a:rPr>
              <a:t>Domain expert</a:t>
            </a:r>
          </a:p>
        </p:txBody>
      </p:sp>
      <p:pic>
        <p:nvPicPr>
          <p:cNvPr id="42" name="Picture 41" descr="A blue and black logo&#10;&#10;Description automatically generated">
            <a:extLst>
              <a:ext uri="{FF2B5EF4-FFF2-40B4-BE49-F238E27FC236}">
                <a16:creationId xmlns:a16="http://schemas.microsoft.com/office/drawing/2014/main" id="{AB682D45-4E1F-2740-A7CC-A3B914E5A32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cxnSp>
        <p:nvCxnSpPr>
          <p:cNvPr id="44" name="Straight Connector 43">
            <a:extLst>
              <a:ext uri="{FF2B5EF4-FFF2-40B4-BE49-F238E27FC236}">
                <a16:creationId xmlns:a16="http://schemas.microsoft.com/office/drawing/2014/main" id="{6ED7418F-15D0-1832-268A-11E28D80E0AC}"/>
              </a:ext>
            </a:extLst>
          </p:cNvPr>
          <p:cNvCxnSpPr>
            <a:cxnSpLocks/>
          </p:cNvCxnSpPr>
          <p:nvPr/>
        </p:nvCxnSpPr>
        <p:spPr>
          <a:xfrm>
            <a:off x="9244831" y="5663227"/>
            <a:ext cx="179338" cy="151067"/>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EE8788E-2ECD-BBEB-1724-2921C401BC13}"/>
              </a:ext>
            </a:extLst>
          </p:cNvPr>
          <p:cNvCxnSpPr>
            <a:cxnSpLocks/>
          </p:cNvCxnSpPr>
          <p:nvPr/>
        </p:nvCxnSpPr>
        <p:spPr>
          <a:xfrm>
            <a:off x="14860699" y="7439096"/>
            <a:ext cx="301531" cy="344745"/>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DE146B-BABE-3D8A-3DBD-4285A41550C2}"/>
              </a:ext>
            </a:extLst>
          </p:cNvPr>
          <p:cNvCxnSpPr>
            <a:cxnSpLocks/>
          </p:cNvCxnSpPr>
          <p:nvPr/>
        </p:nvCxnSpPr>
        <p:spPr>
          <a:xfrm>
            <a:off x="15037871" y="6393816"/>
            <a:ext cx="354529" cy="313856"/>
          </a:xfrm>
          <a:prstGeom prst="line">
            <a:avLst/>
          </a:prstGeom>
          <a:ln w="28575">
            <a:solidFill>
              <a:srgbClr val="404040"/>
            </a:solidFill>
          </a:ln>
        </p:spPr>
        <p:style>
          <a:lnRef idx="1">
            <a:schemeClr val="accent1"/>
          </a:lnRef>
          <a:fillRef idx="0">
            <a:schemeClr val="accent1"/>
          </a:fillRef>
          <a:effectRef idx="0">
            <a:schemeClr val="accent1"/>
          </a:effectRef>
          <a:fontRef idx="minor">
            <a:schemeClr val="tx1"/>
          </a:fontRef>
        </p:style>
      </p:cxnSp>
      <p:sp>
        <p:nvSpPr>
          <p:cNvPr id="65" name="Freeform 18">
            <a:extLst>
              <a:ext uri="{FF2B5EF4-FFF2-40B4-BE49-F238E27FC236}">
                <a16:creationId xmlns:a16="http://schemas.microsoft.com/office/drawing/2014/main" id="{843FB4D1-DBF1-88FE-2814-AA418CA6E484}"/>
              </a:ext>
            </a:extLst>
          </p:cNvPr>
          <p:cNvSpPr/>
          <p:nvPr/>
        </p:nvSpPr>
        <p:spPr>
          <a:xfrm rot="5400000" flipV="1">
            <a:off x="12917301" y="6107704"/>
            <a:ext cx="3492151" cy="829811"/>
          </a:xfrm>
          <a:custGeom>
            <a:avLst/>
            <a:gdLst/>
            <a:ahLst/>
            <a:cxnLst/>
            <a:rect l="l" t="t" r="r" b="b"/>
            <a:pathLst>
              <a:path w="2944100" h="1014578">
                <a:moveTo>
                  <a:pt x="0" y="1014578"/>
                </a:moveTo>
                <a:lnTo>
                  <a:pt x="2944099" y="1014578"/>
                </a:lnTo>
                <a:lnTo>
                  <a:pt x="2944099" y="0"/>
                </a:lnTo>
                <a:lnTo>
                  <a:pt x="0" y="0"/>
                </a:lnTo>
                <a:lnTo>
                  <a:pt x="0" y="1014578"/>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66" name="Freeform 6">
            <a:extLst>
              <a:ext uri="{FF2B5EF4-FFF2-40B4-BE49-F238E27FC236}">
                <a16:creationId xmlns:a16="http://schemas.microsoft.com/office/drawing/2014/main" id="{C0A295E1-BAC0-ABFF-B19E-EEA77C37457A}"/>
              </a:ext>
            </a:extLst>
          </p:cNvPr>
          <p:cNvSpPr/>
          <p:nvPr/>
        </p:nvSpPr>
        <p:spPr>
          <a:xfrm rot="5018542" flipH="1">
            <a:off x="8130379" y="6069695"/>
            <a:ext cx="3360330" cy="845129"/>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218152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1C102CEC-09E1-D886-8582-B74CB547CC63}"/>
              </a:ext>
            </a:extLst>
          </p:cNvPr>
          <p:cNvSpPr/>
          <p:nvPr/>
        </p:nvSpPr>
        <p:spPr>
          <a:xfrm flipV="1">
            <a:off x="-16041" y="0"/>
            <a:ext cx="18304041" cy="2857501"/>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547086"/>
            <a:ext cx="67469550" cy="1977995"/>
          </a:xfrm>
          <a:prstGeom prst="rect">
            <a:avLst/>
          </a:prstGeom>
        </p:spPr>
        <p:txBody>
          <a:bodyPr lIns="50800" tIns="50800" rIns="50800" bIns="50800" rtlCol="0" anchor="ctr"/>
          <a:lstStyle/>
          <a:p>
            <a:pPr algn="ctr">
              <a:lnSpc>
                <a:spcPts val="3165"/>
              </a:lnSpc>
            </a:pPr>
            <a:endParaRP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6" name="TextBox 10">
            <a:extLst>
              <a:ext uri="{FF2B5EF4-FFF2-40B4-BE49-F238E27FC236}">
                <a16:creationId xmlns:a16="http://schemas.microsoft.com/office/drawing/2014/main" id="{79006397-293C-0026-D028-98011D58576F}"/>
              </a:ext>
            </a:extLst>
          </p:cNvPr>
          <p:cNvSpPr txBox="1"/>
          <p:nvPr/>
        </p:nvSpPr>
        <p:spPr>
          <a:xfrm>
            <a:off x="1523937" y="3754847"/>
            <a:ext cx="15596347" cy="398397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If you are unfamiliar with some data types and/or analysis </a:t>
            </a:r>
            <a:r>
              <a:rPr lang="en-US" sz="2800" b="1" dirty="0">
                <a:solidFill>
                  <a:srgbClr val="404040"/>
                </a:solidFill>
                <a:latin typeface="Montserrat" pitchFamily="2" charset="77"/>
              </a:rPr>
              <a:t>we recommend you to:</a:t>
            </a:r>
          </a:p>
          <a:p>
            <a:pPr>
              <a:lnSpc>
                <a:spcPts val="4480"/>
              </a:lnSpc>
            </a:pPr>
            <a:endParaRPr lang="en-US" sz="2800" dirty="0">
              <a:solidFill>
                <a:srgbClr val="404040"/>
              </a:solidFill>
              <a:latin typeface="Montserrat" pitchFamily="2" charset="77"/>
            </a:endParaRPr>
          </a:p>
          <a:p>
            <a:pPr marL="690881" lvl="1" indent="-345440">
              <a:lnSpc>
                <a:spcPts val="4480"/>
              </a:lnSpc>
              <a:buFont typeface="Arial"/>
              <a:buChar char="•"/>
            </a:pPr>
            <a:r>
              <a:rPr lang="en-US" sz="2800" dirty="0">
                <a:solidFill>
                  <a:srgbClr val="404040"/>
                </a:solidFill>
                <a:latin typeface="Montserrat" pitchFamily="2" charset="77"/>
              </a:rPr>
              <a:t>Consult us in the Data Lab for a sparring/discussion session</a:t>
            </a:r>
          </a:p>
          <a:p>
            <a:pPr marL="690881" lvl="1" indent="-345440">
              <a:lnSpc>
                <a:spcPts val="4480"/>
              </a:lnSpc>
              <a:buFont typeface="Arial"/>
              <a:buChar char="•"/>
            </a:pPr>
            <a:r>
              <a:rPr lang="en-US" sz="2800" dirty="0">
                <a:solidFill>
                  <a:srgbClr val="404040"/>
                </a:solidFill>
                <a:latin typeface="Montserrat" pitchFamily="2" charset="77"/>
              </a:rPr>
              <a:t>Consult the literature, specifically review papers. Find out what is known to work and what other people do</a:t>
            </a:r>
          </a:p>
          <a:p>
            <a:pPr marL="690881" lvl="1" indent="-345440">
              <a:lnSpc>
                <a:spcPts val="4480"/>
              </a:lnSpc>
              <a:buFont typeface="Arial"/>
              <a:buChar char="•"/>
            </a:pPr>
            <a:r>
              <a:rPr lang="en-US" sz="2800" dirty="0">
                <a:solidFill>
                  <a:srgbClr val="404040"/>
                </a:solidFill>
                <a:latin typeface="Montserrat" pitchFamily="2" charset="77"/>
              </a:rPr>
              <a:t>Consult colleagues and collaborators</a:t>
            </a:r>
          </a:p>
          <a:p>
            <a:pPr marL="690881" lvl="1" indent="-345440">
              <a:lnSpc>
                <a:spcPts val="4480"/>
              </a:lnSpc>
              <a:buFont typeface="Arial"/>
              <a:buChar char="•"/>
            </a:pPr>
            <a:r>
              <a:rPr lang="en-US" sz="2800" dirty="0">
                <a:solidFill>
                  <a:srgbClr val="404040"/>
                </a:solidFill>
                <a:latin typeface="Montserrat" pitchFamily="2" charset="77"/>
              </a:rPr>
              <a:t>Take a course/send a group member to a course</a:t>
            </a:r>
          </a:p>
        </p:txBody>
      </p:sp>
      <p:sp>
        <p:nvSpPr>
          <p:cNvPr id="8" name="TextBox 9">
            <a:extLst>
              <a:ext uri="{FF2B5EF4-FFF2-40B4-BE49-F238E27FC236}">
                <a16:creationId xmlns:a16="http://schemas.microsoft.com/office/drawing/2014/main" id="{FE8CA49D-96F9-EFAA-202D-0713DF323AAD}"/>
              </a:ext>
            </a:extLst>
          </p:cNvPr>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Tree>
    <p:extLst>
      <p:ext uri="{BB962C8B-B14F-4D97-AF65-F5344CB8AC3E}">
        <p14:creationId xmlns:p14="http://schemas.microsoft.com/office/powerpoint/2010/main" val="379153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1339546" y="3172587"/>
            <a:ext cx="15156724" cy="3970318"/>
          </a:xfrm>
          <a:prstGeom prst="rect">
            <a:avLst/>
          </a:prstGeom>
          <a:noFill/>
        </p:spPr>
        <p:txBody>
          <a:bodyPr wrap="square" rtlCol="0">
            <a:spAutoFit/>
          </a:bodyPr>
          <a:lstStyle/>
          <a:p>
            <a:r>
              <a:rPr lang="en-US" sz="2800" b="1" dirty="0">
                <a:latin typeface="Montserrat" pitchFamily="2" charset="77"/>
              </a:rPr>
              <a:t>In your group discuss: </a:t>
            </a:r>
          </a:p>
          <a:p>
            <a:endParaRPr lang="en-US" sz="2800" b="1" dirty="0">
              <a:latin typeface="Montserrat" pitchFamily="2" charset="77"/>
            </a:endParaRPr>
          </a:p>
          <a:p>
            <a:pPr lvl="1"/>
            <a:r>
              <a:rPr lang="en-US" sz="2800" dirty="0">
                <a:latin typeface="Montserrat" pitchFamily="2" charset="77"/>
              </a:rPr>
              <a:t>Boxplot:</a:t>
            </a:r>
          </a:p>
          <a:p>
            <a:pPr marL="1828800" lvl="3" indent="-457200">
              <a:buFont typeface="Arial" panose="020B0604020202020204" pitchFamily="34" charset="0"/>
              <a:buChar char="•"/>
            </a:pPr>
            <a:r>
              <a:rPr lang="en-US" sz="2800" dirty="0">
                <a:latin typeface="Montserrat" pitchFamily="2" charset="77"/>
              </a:rPr>
              <a:t>Does the plot display a pattern worth noting. If so, what is the cause of it?</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 data confounded?</a:t>
            </a:r>
          </a:p>
          <a:p>
            <a:pPr lvl="3"/>
            <a:endParaRPr lang="en-US" sz="2800" dirty="0">
              <a:latin typeface="Montserrat" pitchFamily="2" charset="77"/>
            </a:endParaRPr>
          </a:p>
          <a:p>
            <a:pPr marL="1828800" lvl="3" indent="-457200">
              <a:buFont typeface="Arial" panose="020B0604020202020204" pitchFamily="34" charset="0"/>
              <a:buChar char="•"/>
            </a:pPr>
            <a:r>
              <a:rPr lang="en-US" sz="2800" dirty="0">
                <a:latin typeface="Montserrat" pitchFamily="2" charset="77"/>
              </a:rPr>
              <a:t>Are there any outliers? If so, do you have any theory as to what gave rise to them (i.e. biological or technical reason?).</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396001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3" y="6485249"/>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0"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8695550"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Tree>
    <p:extLst>
      <p:ext uri="{BB962C8B-B14F-4D97-AF65-F5344CB8AC3E}">
        <p14:creationId xmlns:p14="http://schemas.microsoft.com/office/powerpoint/2010/main" val="275782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802106" y="1165074"/>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DATA CLEANING AND SET-UP</a:t>
            </a:r>
          </a:p>
        </p:txBody>
      </p:sp>
      <p:sp>
        <p:nvSpPr>
          <p:cNvPr id="8" name="TextBox 8"/>
          <p:cNvSpPr txBox="1"/>
          <p:nvPr/>
        </p:nvSpPr>
        <p:spPr>
          <a:xfrm>
            <a:off x="1802982" y="2803405"/>
            <a:ext cx="10351636" cy="3406895"/>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We want to clean up our data:</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Remove data outliers or duplicates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Ensure categorical variables are spelled the same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Change one type of variable to another type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Merge, add or remove variables</a:t>
            </a:r>
          </a:p>
          <a:p>
            <a:pPr marL="457200" indent="-457200">
              <a:lnSpc>
                <a:spcPts val="4480"/>
              </a:lnSpc>
              <a:buFont typeface="Arial" panose="020B0604020202020204" pitchFamily="34" charset="0"/>
              <a:buChar char="•"/>
            </a:pPr>
            <a:r>
              <a:rPr lang="en-US" sz="2800" dirty="0">
                <a:solidFill>
                  <a:srgbClr val="404040"/>
                </a:solidFill>
                <a:latin typeface="Montserrat"/>
              </a:rPr>
              <a:t>Layout, long VS wide format</a:t>
            </a:r>
          </a:p>
        </p:txBody>
      </p:sp>
      <p:sp>
        <p:nvSpPr>
          <p:cNvPr id="9" name="Freeform 4">
            <a:extLst>
              <a:ext uri="{FF2B5EF4-FFF2-40B4-BE49-F238E27FC236}">
                <a16:creationId xmlns:a16="http://schemas.microsoft.com/office/drawing/2014/main" id="{A79A4A5D-17DE-AD82-BFE9-A5DA732EE9AE}"/>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8">
            <a:extLst>
              <a:ext uri="{FF2B5EF4-FFF2-40B4-BE49-F238E27FC236}">
                <a16:creationId xmlns:a16="http://schemas.microsoft.com/office/drawing/2014/main" id="{5407D3D1-8403-6237-FAAD-4688F8C7F33E}"/>
              </a:ext>
            </a:extLst>
          </p:cNvPr>
          <p:cNvSpPr txBox="1"/>
          <p:nvPr/>
        </p:nvSpPr>
        <p:spPr>
          <a:xfrm>
            <a:off x="1802106" y="7049248"/>
            <a:ext cx="11963400" cy="1675652"/>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Filter out some/all missing values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Impute missing values (Regression, Maximum Likelihood, ML)</a:t>
            </a:r>
          </a:p>
        </p:txBody>
      </p:sp>
      <p:graphicFrame>
        <p:nvGraphicFramePr>
          <p:cNvPr id="14" name="Table 13">
            <a:extLst>
              <a:ext uri="{FF2B5EF4-FFF2-40B4-BE49-F238E27FC236}">
                <a16:creationId xmlns:a16="http://schemas.microsoft.com/office/drawing/2014/main" id="{47320FCD-D976-31A4-1450-7EFF87B890FD}"/>
              </a:ext>
            </a:extLst>
          </p:cNvPr>
          <p:cNvGraphicFramePr>
            <a:graphicFrameLocks noGrp="1"/>
          </p:cNvGraphicFramePr>
          <p:nvPr>
            <p:extLst>
              <p:ext uri="{D42A27DB-BD31-4B8C-83A1-F6EECF244321}">
                <p14:modId xmlns:p14="http://schemas.microsoft.com/office/powerpoint/2010/main" val="929755591"/>
              </p:ext>
            </p:extLst>
          </p:nvPr>
        </p:nvGraphicFramePr>
        <p:xfrm>
          <a:off x="14579944" y="2911414"/>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b="1" dirty="0">
                          <a:solidFill>
                            <a:srgbClr val="404040"/>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graphicFrame>
        <p:nvGraphicFramePr>
          <p:cNvPr id="17" name="Table 16">
            <a:extLst>
              <a:ext uri="{FF2B5EF4-FFF2-40B4-BE49-F238E27FC236}">
                <a16:creationId xmlns:a16="http://schemas.microsoft.com/office/drawing/2014/main" id="{DBC59252-412E-67A2-294E-6F15A5E1D7E7}"/>
              </a:ext>
            </a:extLst>
          </p:cNvPr>
          <p:cNvGraphicFramePr>
            <a:graphicFrameLocks noGrp="1"/>
          </p:cNvGraphicFramePr>
          <p:nvPr>
            <p:extLst>
              <p:ext uri="{D42A27DB-BD31-4B8C-83A1-F6EECF244321}">
                <p14:modId xmlns:p14="http://schemas.microsoft.com/office/powerpoint/2010/main" val="3527614064"/>
              </p:ext>
            </p:extLst>
          </p:nvPr>
        </p:nvGraphicFramePr>
        <p:xfrm>
          <a:off x="14584009" y="6305550"/>
          <a:ext cx="2362200" cy="310515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300212344"/>
                    </a:ext>
                  </a:extLst>
                </a:gridCol>
                <a:gridCol w="762000">
                  <a:extLst>
                    <a:ext uri="{9D8B030D-6E8A-4147-A177-3AD203B41FA5}">
                      <a16:colId xmlns:a16="http://schemas.microsoft.com/office/drawing/2014/main" val="1517387956"/>
                    </a:ext>
                  </a:extLst>
                </a:gridCol>
                <a:gridCol w="685800">
                  <a:extLst>
                    <a:ext uri="{9D8B030D-6E8A-4147-A177-3AD203B41FA5}">
                      <a16:colId xmlns:a16="http://schemas.microsoft.com/office/drawing/2014/main" val="326490612"/>
                    </a:ext>
                  </a:extLst>
                </a:gridCol>
              </a:tblGrid>
              <a:tr h="310515">
                <a:tc>
                  <a:txBody>
                    <a:bodyPr/>
                    <a:lstStyle/>
                    <a:p>
                      <a:r>
                        <a:rPr lang="en-DK" sz="12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2115730606"/>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55</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489922"/>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170</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071148"/>
                  </a:ext>
                </a:extLst>
              </a:tr>
              <a:tr h="310515">
                <a:tc>
                  <a:txBody>
                    <a:bodyPr/>
                    <a:lstStyle/>
                    <a:p>
                      <a:r>
                        <a:rPr lang="en-DK" sz="12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6982067"/>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31</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826004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172</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125109"/>
                  </a:ext>
                </a:extLst>
              </a:tr>
              <a:tr h="310515">
                <a:tc>
                  <a:txBody>
                    <a:bodyPr/>
                    <a:lstStyle/>
                    <a:p>
                      <a:r>
                        <a:rPr lang="en-DK" sz="12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393433"/>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39</a:t>
                      </a:r>
                      <a:r>
                        <a:rPr lang="en-DK" sz="1200" dirty="0">
                          <a:solidFill>
                            <a:srgbClr val="404040"/>
                          </a:solidFill>
                        </a:rPr>
                        <a:t>.0</a:t>
                      </a:r>
                      <a:endParaRPr lang="en-DK"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5776486"/>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318028"/>
                  </a:ext>
                </a:extLst>
              </a:tr>
              <a:tr h="310515">
                <a:tc>
                  <a:txBody>
                    <a:bodyPr/>
                    <a:lstStyle/>
                    <a:p>
                      <a:r>
                        <a:rPr lang="en-DK" sz="12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608106"/>
                  </a:ext>
                </a:extLst>
              </a:tr>
            </a:tbl>
          </a:graphicData>
        </a:graphic>
      </p:graphicFrame>
      <p:graphicFrame>
        <p:nvGraphicFramePr>
          <p:cNvPr id="19" name="Table 18">
            <a:extLst>
              <a:ext uri="{FF2B5EF4-FFF2-40B4-BE49-F238E27FC236}">
                <a16:creationId xmlns:a16="http://schemas.microsoft.com/office/drawing/2014/main" id="{55CE9C80-D29B-C12A-7EA9-9E549D164009}"/>
              </a:ext>
            </a:extLst>
          </p:cNvPr>
          <p:cNvGraphicFramePr>
            <a:graphicFrameLocks noGrp="1"/>
          </p:cNvGraphicFramePr>
          <p:nvPr>
            <p:extLst>
              <p:ext uri="{D42A27DB-BD31-4B8C-83A1-F6EECF244321}">
                <p14:modId xmlns:p14="http://schemas.microsoft.com/office/powerpoint/2010/main" val="1390883876"/>
              </p:ext>
            </p:extLst>
          </p:nvPr>
        </p:nvGraphicFramePr>
        <p:xfrm>
          <a:off x="12348219" y="4589270"/>
          <a:ext cx="2647122" cy="1473200"/>
        </p:xfrm>
        <a:graphic>
          <a:graphicData uri="http://schemas.openxmlformats.org/drawingml/2006/table">
            <a:tbl>
              <a:tblPr firstRow="1" bandRow="1">
                <a:tableStyleId>{5C22544A-7EE6-4342-B048-85BDC9FD1C3A}</a:tableStyleId>
              </a:tblPr>
              <a:tblGrid>
                <a:gridCol w="844826">
                  <a:extLst>
                    <a:ext uri="{9D8B030D-6E8A-4147-A177-3AD203B41FA5}">
                      <a16:colId xmlns:a16="http://schemas.microsoft.com/office/drawing/2014/main" val="957514194"/>
                    </a:ext>
                  </a:extLst>
                </a:gridCol>
                <a:gridCol w="533400">
                  <a:extLst>
                    <a:ext uri="{9D8B030D-6E8A-4147-A177-3AD203B41FA5}">
                      <a16:colId xmlns:a16="http://schemas.microsoft.com/office/drawing/2014/main" val="2705506175"/>
                    </a:ext>
                  </a:extLst>
                </a:gridCol>
                <a:gridCol w="609600">
                  <a:extLst>
                    <a:ext uri="{9D8B030D-6E8A-4147-A177-3AD203B41FA5}">
                      <a16:colId xmlns:a16="http://schemas.microsoft.com/office/drawing/2014/main" val="412750620"/>
                    </a:ext>
                  </a:extLst>
                </a:gridCol>
                <a:gridCol w="659296">
                  <a:extLst>
                    <a:ext uri="{9D8B030D-6E8A-4147-A177-3AD203B41FA5}">
                      <a16:colId xmlns:a16="http://schemas.microsoft.com/office/drawing/2014/main" val="3260733559"/>
                    </a:ext>
                  </a:extLst>
                </a:gridCol>
              </a:tblGrid>
              <a:tr h="368300">
                <a:tc>
                  <a:txBody>
                    <a:bodyPr/>
                    <a:lstStyle/>
                    <a:p>
                      <a:r>
                        <a:rPr lang="en-DK" sz="1200" dirty="0">
                          <a:solidFill>
                            <a:schemeClr val="bg1"/>
                          </a:solidFill>
                        </a:rPr>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tc>
                  <a:txBody>
                    <a:bodyPr/>
                    <a:lstStyle/>
                    <a:p>
                      <a:r>
                        <a:rPr lang="en-DK" sz="1200" dirty="0">
                          <a:solidFill>
                            <a:schemeClr val="bg1"/>
                          </a:solidFill>
                        </a:rPr>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04040"/>
                    </a:solidFill>
                  </a:tcPr>
                </a:tc>
                <a:extLst>
                  <a:ext uri="{0D108BD9-81ED-4DB2-BD59-A6C34878D82A}">
                    <a16:rowId xmlns:a16="http://schemas.microsoft.com/office/drawing/2014/main" val="589045766"/>
                  </a:ext>
                </a:extLst>
              </a:tr>
              <a:tr h="368300">
                <a:tc>
                  <a:txBody>
                    <a:bodyPr/>
                    <a:lstStyle/>
                    <a:p>
                      <a:r>
                        <a:rPr lang="en-DK" sz="1200" dirty="0">
                          <a:solidFill>
                            <a:srgbClr val="40404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5033048"/>
                  </a:ext>
                </a:extLst>
              </a:tr>
              <a:tr h="368300">
                <a:tc>
                  <a:txBody>
                    <a:bodyPr/>
                    <a:lstStyle/>
                    <a:p>
                      <a:r>
                        <a:rPr lang="en-DK" sz="1200" dirty="0">
                          <a:solidFill>
                            <a:srgbClr val="40404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2344431"/>
                  </a:ext>
                </a:extLst>
              </a:tr>
              <a:tr h="368300">
                <a:tc>
                  <a:txBody>
                    <a:bodyPr/>
                    <a:lstStyle/>
                    <a:p>
                      <a:r>
                        <a:rPr lang="en-DK" sz="1200" dirty="0">
                          <a:solidFill>
                            <a:srgbClr val="40404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39.0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161.0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DK" sz="1200" dirty="0">
                          <a:solidFill>
                            <a:srgbClr val="404040"/>
                          </a:solidFill>
                        </a:rPr>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599846"/>
                  </a:ext>
                </a:extLst>
              </a:tr>
            </a:tbl>
          </a:graphicData>
        </a:graphic>
      </p:graphicFrame>
      <p:sp>
        <p:nvSpPr>
          <p:cNvPr id="20" name="Freeform 6">
            <a:extLst>
              <a:ext uri="{FF2B5EF4-FFF2-40B4-BE49-F238E27FC236}">
                <a16:creationId xmlns:a16="http://schemas.microsoft.com/office/drawing/2014/main" id="{559D33AE-80DB-0AA6-292E-48CFE37A8616}"/>
              </a:ext>
            </a:extLst>
          </p:cNvPr>
          <p:cNvSpPr/>
          <p:nvPr/>
        </p:nvSpPr>
        <p:spPr>
          <a:xfrm rot="7467605">
            <a:off x="13617903" y="3843924"/>
            <a:ext cx="958194" cy="287897"/>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1" name="Freeform 6">
            <a:extLst>
              <a:ext uri="{FF2B5EF4-FFF2-40B4-BE49-F238E27FC236}">
                <a16:creationId xmlns:a16="http://schemas.microsoft.com/office/drawing/2014/main" id="{83E4B369-9152-C0F8-34E9-09980E55DDF9}"/>
              </a:ext>
            </a:extLst>
          </p:cNvPr>
          <p:cNvSpPr/>
          <p:nvPr/>
        </p:nvSpPr>
        <p:spPr>
          <a:xfrm rot="2623957" flipV="1">
            <a:off x="14947770" y="5463437"/>
            <a:ext cx="1430158" cy="293204"/>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DK"/>
          </a:p>
        </p:txBody>
      </p:sp>
      <p:sp>
        <p:nvSpPr>
          <p:cNvPr id="22" name="TextBox 10">
            <a:extLst>
              <a:ext uri="{FF2B5EF4-FFF2-40B4-BE49-F238E27FC236}">
                <a16:creationId xmlns:a16="http://schemas.microsoft.com/office/drawing/2014/main" id="{9E5B7A9D-8828-6623-883D-DCD215792073}"/>
              </a:ext>
            </a:extLst>
          </p:cNvPr>
          <p:cNvSpPr txBox="1"/>
          <p:nvPr/>
        </p:nvSpPr>
        <p:spPr>
          <a:xfrm>
            <a:off x="14620034" y="2213277"/>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w. missing values</a:t>
            </a:r>
          </a:p>
        </p:txBody>
      </p:sp>
      <p:sp>
        <p:nvSpPr>
          <p:cNvPr id="23" name="TextBox 10">
            <a:extLst>
              <a:ext uri="{FF2B5EF4-FFF2-40B4-BE49-F238E27FC236}">
                <a16:creationId xmlns:a16="http://schemas.microsoft.com/office/drawing/2014/main" id="{D028BE85-BB45-ED79-3DD9-BD007CE0D538}"/>
              </a:ext>
            </a:extLst>
          </p:cNvPr>
          <p:cNvSpPr txBox="1"/>
          <p:nvPr/>
        </p:nvSpPr>
        <p:spPr>
          <a:xfrm>
            <a:off x="12583879" y="3651534"/>
            <a:ext cx="2828970" cy="483530"/>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Imputation</a:t>
            </a:r>
          </a:p>
        </p:txBody>
      </p:sp>
      <p:sp>
        <p:nvSpPr>
          <p:cNvPr id="24" name="TextBox 10">
            <a:extLst>
              <a:ext uri="{FF2B5EF4-FFF2-40B4-BE49-F238E27FC236}">
                <a16:creationId xmlns:a16="http://schemas.microsoft.com/office/drawing/2014/main" id="{FE3D4999-62D0-A413-2C3D-8DF7C5CE9300}"/>
              </a:ext>
            </a:extLst>
          </p:cNvPr>
          <p:cNvSpPr txBox="1"/>
          <p:nvPr/>
        </p:nvSpPr>
        <p:spPr>
          <a:xfrm>
            <a:off x="15850296" y="5011435"/>
            <a:ext cx="1788515" cy="483466"/>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Wide to long</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952143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8">
            <a:extLst>
              <a:ext uri="{FF2B5EF4-FFF2-40B4-BE49-F238E27FC236}">
                <a16:creationId xmlns:a16="http://schemas.microsoft.com/office/drawing/2014/main" id="{5407D3D1-8403-6237-FAAD-4688F8C7F33E}"/>
              </a:ext>
            </a:extLst>
          </p:cNvPr>
          <p:cNvSpPr txBox="1"/>
          <p:nvPr/>
        </p:nvSpPr>
        <p:spPr>
          <a:xfrm>
            <a:off x="12507641" y="5979918"/>
            <a:ext cx="5246959" cy="3406895"/>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MNAR: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points are related to the reason why data are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Assessing depression through questionnaires</a:t>
            </a:r>
          </a:p>
        </p:txBody>
      </p:sp>
      <p:pic>
        <p:nvPicPr>
          <p:cNvPr id="25" name="Picture 24" descr="A blue and black logo&#10;&#10;Description automatically generated">
            <a:extLst>
              <a:ext uri="{FF2B5EF4-FFF2-40B4-BE49-F238E27FC236}">
                <a16:creationId xmlns:a16="http://schemas.microsoft.com/office/drawing/2014/main" id="{267F017E-7E28-1211-191A-FD9716C748F6}"/>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8" name="Group 17">
            <a:extLst>
              <a:ext uri="{FF2B5EF4-FFF2-40B4-BE49-F238E27FC236}">
                <a16:creationId xmlns:a16="http://schemas.microsoft.com/office/drawing/2014/main" id="{958254A2-590A-D055-9AE8-689EB6F1AFAE}"/>
              </a:ext>
            </a:extLst>
          </p:cNvPr>
          <p:cNvGrpSpPr/>
          <p:nvPr/>
        </p:nvGrpSpPr>
        <p:grpSpPr>
          <a:xfrm>
            <a:off x="4876800" y="3205560"/>
            <a:ext cx="6953526" cy="6514206"/>
            <a:chOff x="2181038" y="2607720"/>
            <a:chExt cx="6953526" cy="6514206"/>
          </a:xfrm>
        </p:grpSpPr>
        <p:grpSp>
          <p:nvGrpSpPr>
            <p:cNvPr id="11" name="Group 10">
              <a:extLst>
                <a:ext uri="{FF2B5EF4-FFF2-40B4-BE49-F238E27FC236}">
                  <a16:creationId xmlns:a16="http://schemas.microsoft.com/office/drawing/2014/main" id="{ADC62E13-1782-2118-1E8B-2664C93D33EE}"/>
                </a:ext>
              </a:extLst>
            </p:cNvPr>
            <p:cNvGrpSpPr>
              <a:grpSpLocks noChangeAspect="1"/>
            </p:cNvGrpSpPr>
            <p:nvPr/>
          </p:nvGrpSpPr>
          <p:grpSpPr>
            <a:xfrm>
              <a:off x="2181038" y="2607720"/>
              <a:ext cx="6953526" cy="6514206"/>
              <a:chOff x="1809474" y="2746375"/>
              <a:chExt cx="4900673" cy="4591051"/>
            </a:xfrm>
          </p:grpSpPr>
          <p:sp>
            <p:nvSpPr>
              <p:cNvPr id="2" name="Freeform 22">
                <a:extLst>
                  <a:ext uri="{FF2B5EF4-FFF2-40B4-BE49-F238E27FC236}">
                    <a16:creationId xmlns:a16="http://schemas.microsoft.com/office/drawing/2014/main" id="{9C53070F-781E-7752-3C53-F2E856FA0AC8}"/>
                  </a:ext>
                </a:extLst>
              </p:cNvPr>
              <p:cNvSpPr/>
              <p:nvPr/>
            </p:nvSpPr>
            <p:spPr>
              <a:xfrm>
                <a:off x="4135565" y="4762500"/>
                <a:ext cx="2574582" cy="2574926"/>
              </a:xfrm>
              <a:custGeom>
                <a:avLst/>
                <a:gdLst/>
                <a:ahLst/>
                <a:cxnLst>
                  <a:cxn ang="0">
                    <a:pos x="wd2" y="hd2"/>
                  </a:cxn>
                  <a:cxn ang="5400000">
                    <a:pos x="wd2" y="hd2"/>
                  </a:cxn>
                  <a:cxn ang="10800000">
                    <a:pos x="wd2" y="hd2"/>
                  </a:cxn>
                  <a:cxn ang="16200000">
                    <a:pos x="wd2" y="hd2"/>
                  </a:cxn>
                </a:cxnLst>
                <a:rect l="0" t="0" r="r" b="b"/>
                <a:pathLst>
                  <a:path w="20901" h="21600" extrusionOk="0">
                    <a:moveTo>
                      <a:pt x="1271" y="5629"/>
                    </a:moveTo>
                    <a:cubicBezTo>
                      <a:pt x="-22" y="8091"/>
                      <a:pt x="-328" y="10906"/>
                      <a:pt x="352" y="13579"/>
                    </a:cubicBezTo>
                    <a:cubicBezTo>
                      <a:pt x="1101" y="16393"/>
                      <a:pt x="2801" y="18715"/>
                      <a:pt x="5217" y="20158"/>
                    </a:cubicBezTo>
                    <a:cubicBezTo>
                      <a:pt x="6815" y="21107"/>
                      <a:pt x="8618" y="21600"/>
                      <a:pt x="10455" y="21600"/>
                    </a:cubicBezTo>
                    <a:cubicBezTo>
                      <a:pt x="14163" y="21600"/>
                      <a:pt x="17632" y="19524"/>
                      <a:pt x="19503" y="16182"/>
                    </a:cubicBezTo>
                    <a:cubicBezTo>
                      <a:pt x="20898" y="13685"/>
                      <a:pt x="21272" y="10800"/>
                      <a:pt x="20524" y="7986"/>
                    </a:cubicBezTo>
                    <a:cubicBezTo>
                      <a:pt x="19809" y="5207"/>
                      <a:pt x="18075" y="2885"/>
                      <a:pt x="15659" y="1442"/>
                    </a:cubicBezTo>
                    <a:cubicBezTo>
                      <a:pt x="14163" y="528"/>
                      <a:pt x="12462" y="35"/>
                      <a:pt x="10727" y="0"/>
                    </a:cubicBezTo>
                    <a:cubicBezTo>
                      <a:pt x="8720" y="3412"/>
                      <a:pt x="5149" y="5523"/>
                      <a:pt x="1271" y="5629"/>
                    </a:cubicBezTo>
                    <a:close/>
                  </a:path>
                </a:pathLst>
              </a:custGeom>
              <a:solidFill>
                <a:srgbClr val="AEBFDA"/>
              </a:solidFill>
              <a:ln w="12700">
                <a:miter lim="400000"/>
              </a:ln>
            </p:spPr>
            <p:txBody>
              <a:bodyPr lIns="45719" rIns="45719"/>
              <a:lstStyle/>
              <a:p>
                <a:endParaRPr dirty="0"/>
              </a:p>
            </p:txBody>
          </p:sp>
          <p:sp>
            <p:nvSpPr>
              <p:cNvPr id="3" name="Freeform 23">
                <a:extLst>
                  <a:ext uri="{FF2B5EF4-FFF2-40B4-BE49-F238E27FC236}">
                    <a16:creationId xmlns:a16="http://schemas.microsoft.com/office/drawing/2014/main" id="{75B04C98-9999-0023-05E7-7328016772FE}"/>
                  </a:ext>
                </a:extLst>
              </p:cNvPr>
              <p:cNvSpPr/>
              <p:nvPr/>
            </p:nvSpPr>
            <p:spPr>
              <a:xfrm>
                <a:off x="2972747" y="2746375"/>
                <a:ext cx="2571751" cy="2570163"/>
              </a:xfrm>
              <a:custGeom>
                <a:avLst/>
                <a:gdLst/>
                <a:ahLst/>
                <a:cxnLst>
                  <a:cxn ang="0">
                    <a:pos x="wd2" y="hd2"/>
                  </a:cxn>
                  <a:cxn ang="5400000">
                    <a:pos x="wd2" y="hd2"/>
                  </a:cxn>
                  <a:cxn ang="10800000">
                    <a:pos x="wd2" y="hd2"/>
                  </a:cxn>
                  <a:cxn ang="16200000">
                    <a:pos x="wd2" y="hd2"/>
                  </a:cxn>
                </a:cxnLst>
                <a:rect l="0" t="0" r="r" b="b"/>
                <a:pathLst>
                  <a:path w="21600" h="21600" extrusionOk="0">
                    <a:moveTo>
                      <a:pt x="18434" y="3136"/>
                    </a:moveTo>
                    <a:cubicBezTo>
                      <a:pt x="16393" y="1128"/>
                      <a:pt x="13685" y="0"/>
                      <a:pt x="10800" y="0"/>
                    </a:cubicBezTo>
                    <a:cubicBezTo>
                      <a:pt x="4855" y="0"/>
                      <a:pt x="0" y="4827"/>
                      <a:pt x="0" y="10818"/>
                    </a:cubicBezTo>
                    <a:cubicBezTo>
                      <a:pt x="0" y="12615"/>
                      <a:pt x="457" y="14377"/>
                      <a:pt x="1302" y="15962"/>
                    </a:cubicBezTo>
                    <a:cubicBezTo>
                      <a:pt x="5312" y="16068"/>
                      <a:pt x="9006" y="18217"/>
                      <a:pt x="11081" y="21600"/>
                    </a:cubicBezTo>
                    <a:cubicBezTo>
                      <a:pt x="16921" y="21459"/>
                      <a:pt x="21600" y="16667"/>
                      <a:pt x="21600" y="10818"/>
                    </a:cubicBezTo>
                    <a:cubicBezTo>
                      <a:pt x="21600" y="7928"/>
                      <a:pt x="20474" y="5180"/>
                      <a:pt x="18434" y="3136"/>
                    </a:cubicBezTo>
                    <a:close/>
                  </a:path>
                </a:pathLst>
              </a:custGeom>
              <a:solidFill>
                <a:srgbClr val="A4D2B4"/>
              </a:solidFill>
              <a:ln w="12700">
                <a:miter lim="400000"/>
              </a:ln>
            </p:spPr>
            <p:txBody>
              <a:bodyPr lIns="45719" rIns="45719"/>
              <a:lstStyle/>
              <a:p>
                <a:endParaRPr/>
              </a:p>
            </p:txBody>
          </p:sp>
          <p:sp>
            <p:nvSpPr>
              <p:cNvPr id="4" name="Freeform 24">
                <a:extLst>
                  <a:ext uri="{FF2B5EF4-FFF2-40B4-BE49-F238E27FC236}">
                    <a16:creationId xmlns:a16="http://schemas.microsoft.com/office/drawing/2014/main" id="{1CBBAE69-7E12-4E0D-C4AA-5E1610D43FE9}"/>
                  </a:ext>
                </a:extLst>
              </p:cNvPr>
              <p:cNvSpPr/>
              <p:nvPr/>
            </p:nvSpPr>
            <p:spPr>
              <a:xfrm>
                <a:off x="1809474" y="4762500"/>
                <a:ext cx="2382473" cy="2574926"/>
              </a:xfrm>
              <a:custGeom>
                <a:avLst/>
                <a:gdLst/>
                <a:ahLst/>
                <a:cxnLst>
                  <a:cxn ang="0">
                    <a:pos x="wd2" y="hd2"/>
                  </a:cxn>
                  <a:cxn ang="5400000">
                    <a:pos x="wd2" y="hd2"/>
                  </a:cxn>
                  <a:cxn ang="10800000">
                    <a:pos x="wd2" y="hd2"/>
                  </a:cxn>
                  <a:cxn ang="16200000">
                    <a:pos x="wd2" y="hd2"/>
                  </a:cxn>
                </a:cxnLst>
                <a:rect l="0" t="0" r="r" b="b"/>
                <a:pathLst>
                  <a:path w="20072" h="21600" extrusionOk="0">
                    <a:moveTo>
                      <a:pt x="20072" y="5171"/>
                    </a:moveTo>
                    <a:cubicBezTo>
                      <a:pt x="18096" y="1970"/>
                      <a:pt x="14601" y="0"/>
                      <a:pt x="10825" y="0"/>
                    </a:cubicBezTo>
                    <a:cubicBezTo>
                      <a:pt x="8919" y="0"/>
                      <a:pt x="7048" y="493"/>
                      <a:pt x="5425" y="1442"/>
                    </a:cubicBezTo>
                    <a:cubicBezTo>
                      <a:pt x="237" y="4433"/>
                      <a:pt x="-1528" y="11046"/>
                      <a:pt x="1437" y="16182"/>
                    </a:cubicBezTo>
                    <a:cubicBezTo>
                      <a:pt x="3378" y="19524"/>
                      <a:pt x="6978" y="21600"/>
                      <a:pt x="10825" y="21600"/>
                    </a:cubicBezTo>
                    <a:cubicBezTo>
                      <a:pt x="10825" y="21600"/>
                      <a:pt x="10825" y="21600"/>
                      <a:pt x="10825" y="21600"/>
                    </a:cubicBezTo>
                    <a:cubicBezTo>
                      <a:pt x="12731" y="21600"/>
                      <a:pt x="14601" y="21107"/>
                      <a:pt x="16260" y="20158"/>
                    </a:cubicBezTo>
                    <a:cubicBezTo>
                      <a:pt x="17813" y="19243"/>
                      <a:pt x="19119" y="17977"/>
                      <a:pt x="20072" y="16429"/>
                    </a:cubicBezTo>
                    <a:cubicBezTo>
                      <a:pt x="18166" y="12946"/>
                      <a:pt x="18166" y="8654"/>
                      <a:pt x="20072" y="5171"/>
                    </a:cubicBezTo>
                    <a:close/>
                  </a:path>
                </a:pathLst>
              </a:custGeom>
              <a:solidFill>
                <a:srgbClr val="FCDDBD"/>
              </a:solidFill>
              <a:ln w="12700">
                <a:miter lim="400000"/>
              </a:ln>
            </p:spPr>
            <p:txBody>
              <a:bodyPr lIns="45719" rIns="45719"/>
              <a:lstStyle/>
              <a:p>
                <a:endParaRPr/>
              </a:p>
            </p:txBody>
          </p:sp>
        </p:grpSp>
        <p:sp>
          <p:nvSpPr>
            <p:cNvPr id="13" name="TextBox 8">
              <a:extLst>
                <a:ext uri="{FF2B5EF4-FFF2-40B4-BE49-F238E27FC236}">
                  <a16:creationId xmlns:a16="http://schemas.microsoft.com/office/drawing/2014/main" id="{E9DA3570-72E8-9F23-9F03-27D03DF29322}"/>
                </a:ext>
              </a:extLst>
            </p:cNvPr>
            <p:cNvSpPr txBox="1"/>
            <p:nvPr/>
          </p:nvSpPr>
          <p:spPr>
            <a:xfrm>
              <a:off x="4111918" y="3856658"/>
              <a:ext cx="319611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Completely at Random </a:t>
              </a:r>
            </a:p>
            <a:p>
              <a:pPr algn="ctr"/>
              <a:r>
                <a:rPr lang="en-US" sz="2400" b="1" dirty="0">
                  <a:solidFill>
                    <a:srgbClr val="404040"/>
                  </a:solidFill>
                  <a:latin typeface="Montserrat" pitchFamily="2" charset="77"/>
                </a:rPr>
                <a:t>(MCAR)</a:t>
              </a:r>
              <a:endParaRPr lang="en-US" sz="2400" dirty="0">
                <a:solidFill>
                  <a:srgbClr val="404040"/>
                </a:solidFill>
                <a:latin typeface="Montserrat" pitchFamily="2" charset="77"/>
              </a:endParaRPr>
            </a:p>
          </p:txBody>
        </p:sp>
        <p:sp>
          <p:nvSpPr>
            <p:cNvPr id="15" name="TextBox 8">
              <a:extLst>
                <a:ext uri="{FF2B5EF4-FFF2-40B4-BE49-F238E27FC236}">
                  <a16:creationId xmlns:a16="http://schemas.microsoft.com/office/drawing/2014/main" id="{75140D4F-EB0F-B3CB-1AE8-ACB200E7023A}"/>
                </a:ext>
              </a:extLst>
            </p:cNvPr>
            <p:cNvSpPr txBox="1"/>
            <p:nvPr/>
          </p:nvSpPr>
          <p:spPr>
            <a:xfrm>
              <a:off x="2463169" y="6744197"/>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at Random </a:t>
              </a:r>
            </a:p>
            <a:p>
              <a:pPr algn="ctr"/>
              <a:r>
                <a:rPr lang="en-US" sz="2400" b="1" dirty="0">
                  <a:solidFill>
                    <a:srgbClr val="404040"/>
                  </a:solidFill>
                  <a:latin typeface="Montserrat" pitchFamily="2" charset="77"/>
                </a:rPr>
                <a:t>(MAR)</a:t>
              </a:r>
              <a:endParaRPr lang="en-US" sz="2400" dirty="0">
                <a:solidFill>
                  <a:srgbClr val="404040"/>
                </a:solidFill>
                <a:latin typeface="Montserrat" pitchFamily="2" charset="77"/>
              </a:endParaRPr>
            </a:p>
          </p:txBody>
        </p:sp>
        <p:sp>
          <p:nvSpPr>
            <p:cNvPr id="16" name="TextBox 8">
              <a:extLst>
                <a:ext uri="{FF2B5EF4-FFF2-40B4-BE49-F238E27FC236}">
                  <a16:creationId xmlns:a16="http://schemas.microsoft.com/office/drawing/2014/main" id="{B83744F9-C7B5-EDC5-82CD-EDC671DCEE16}"/>
                </a:ext>
              </a:extLst>
            </p:cNvPr>
            <p:cNvSpPr txBox="1"/>
            <p:nvPr/>
          </p:nvSpPr>
          <p:spPr>
            <a:xfrm>
              <a:off x="5899932" y="6708448"/>
              <a:ext cx="2816209" cy="1107996"/>
            </a:xfrm>
            <a:prstGeom prst="rect">
              <a:avLst/>
            </a:prstGeom>
          </p:spPr>
          <p:txBody>
            <a:bodyPr wrap="square" lIns="0" tIns="0" rIns="0" bIns="0" rtlCol="0" anchor="t">
              <a:spAutoFit/>
            </a:bodyPr>
            <a:lstStyle/>
            <a:p>
              <a:pPr algn="ctr"/>
              <a:r>
                <a:rPr lang="en-US" sz="2400" b="1" dirty="0">
                  <a:solidFill>
                    <a:srgbClr val="404040"/>
                  </a:solidFill>
                  <a:latin typeface="Montserrat" pitchFamily="2" charset="77"/>
                </a:rPr>
                <a:t>Missing Not at Random </a:t>
              </a:r>
            </a:p>
            <a:p>
              <a:pPr algn="ctr"/>
              <a:r>
                <a:rPr lang="en-US" sz="2400" b="1" dirty="0">
                  <a:solidFill>
                    <a:srgbClr val="404040"/>
                  </a:solidFill>
                  <a:latin typeface="Montserrat" pitchFamily="2" charset="77"/>
                </a:rPr>
                <a:t>(MNAR)</a:t>
              </a:r>
              <a:endParaRPr lang="en-US" sz="2400" dirty="0">
                <a:solidFill>
                  <a:srgbClr val="404040"/>
                </a:solidFill>
                <a:latin typeface="Montserrat" pitchFamily="2" charset="77"/>
              </a:endParaRPr>
            </a:p>
          </p:txBody>
        </p:sp>
      </p:grpSp>
      <p:sp>
        <p:nvSpPr>
          <p:cNvPr id="26" name="TextBox 8">
            <a:extLst>
              <a:ext uri="{FF2B5EF4-FFF2-40B4-BE49-F238E27FC236}">
                <a16:creationId xmlns:a16="http://schemas.microsoft.com/office/drawing/2014/main" id="{1EFBF16F-5325-B022-DBB1-9E05B3947CE4}"/>
              </a:ext>
            </a:extLst>
          </p:cNvPr>
          <p:cNvSpPr txBox="1"/>
          <p:nvPr/>
        </p:nvSpPr>
        <p:spPr>
          <a:xfrm>
            <a:off x="10668000" y="2926165"/>
            <a:ext cx="5246959" cy="2240037"/>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MCAR: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Data points have the same probability of being missing</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lab tool error</a:t>
            </a:r>
          </a:p>
        </p:txBody>
      </p:sp>
      <p:sp>
        <p:nvSpPr>
          <p:cNvPr id="27" name="TextBox 8">
            <a:extLst>
              <a:ext uri="{FF2B5EF4-FFF2-40B4-BE49-F238E27FC236}">
                <a16:creationId xmlns:a16="http://schemas.microsoft.com/office/drawing/2014/main" id="{D54B88CE-5131-02D3-9F0B-84305B8AEF72}"/>
              </a:ext>
            </a:extLst>
          </p:cNvPr>
          <p:cNvSpPr txBox="1"/>
          <p:nvPr/>
        </p:nvSpPr>
        <p:spPr>
          <a:xfrm>
            <a:off x="726800" y="3205560"/>
            <a:ext cx="4741210" cy="3394199"/>
          </a:xfrm>
          <a:prstGeom prst="rect">
            <a:avLst/>
          </a:prstGeom>
        </p:spPr>
        <p:txBody>
          <a:bodyPr wrap="square" lIns="0" tIns="0" rIns="0" bIns="0" rtlCol="0" anchor="t">
            <a:spAutoFit/>
          </a:bodyPr>
          <a:lstStyle/>
          <a:p>
            <a:pPr>
              <a:lnSpc>
                <a:spcPts val="4480"/>
              </a:lnSpc>
            </a:pPr>
            <a:r>
              <a:rPr lang="en-US" sz="2400" b="1" dirty="0">
                <a:solidFill>
                  <a:srgbClr val="404040"/>
                </a:solidFill>
                <a:latin typeface="Montserrat" pitchFamily="2" charset="77"/>
              </a:rPr>
              <a:t>MAR:</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Missing data point is not related to missing data itself, but to other variables.</a:t>
            </a:r>
          </a:p>
          <a:p>
            <a:pPr marL="457200" indent="-457200">
              <a:lnSpc>
                <a:spcPts val="4480"/>
              </a:lnSpc>
              <a:buFont typeface="Arial" panose="020B0604020202020204" pitchFamily="34" charset="0"/>
              <a:buChar char="•"/>
            </a:pPr>
            <a:r>
              <a:rPr lang="en-US" sz="2400" dirty="0">
                <a:solidFill>
                  <a:srgbClr val="404040"/>
                </a:solidFill>
                <a:latin typeface="Montserrat" pitchFamily="2" charset="77"/>
              </a:rPr>
              <a:t>I.e. Health records in lower median income countries</a:t>
            </a:r>
          </a:p>
        </p:txBody>
      </p:sp>
      <p:sp>
        <p:nvSpPr>
          <p:cNvPr id="29" name="Freeform 4">
            <a:extLst>
              <a:ext uri="{FF2B5EF4-FFF2-40B4-BE49-F238E27FC236}">
                <a16:creationId xmlns:a16="http://schemas.microsoft.com/office/drawing/2014/main" id="{AEE888A9-5190-4D43-F8CE-A7241378CA58}"/>
              </a:ext>
            </a:extLst>
          </p:cNvPr>
          <p:cNvSpPr/>
          <p:nvPr/>
        </p:nvSpPr>
        <p:spPr>
          <a:xfrm>
            <a:off x="0" y="605257"/>
            <a:ext cx="18288010" cy="179504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0" name="TextBox 7">
            <a:extLst>
              <a:ext uri="{FF2B5EF4-FFF2-40B4-BE49-F238E27FC236}">
                <a16:creationId xmlns:a16="http://schemas.microsoft.com/office/drawing/2014/main" id="{2CDF6C71-78C2-D396-B3A7-6F82278C2B7B}"/>
              </a:ext>
            </a:extLst>
          </p:cNvPr>
          <p:cNvSpPr txBox="1"/>
          <p:nvPr/>
        </p:nvSpPr>
        <p:spPr>
          <a:xfrm>
            <a:off x="4233244" y="1079119"/>
            <a:ext cx="9639300" cy="993394"/>
          </a:xfrm>
          <a:prstGeom prst="rect">
            <a:avLst/>
          </a:prstGeom>
        </p:spPr>
        <p:txBody>
          <a:bodyPr wrap="square" lIns="0" tIns="0" rIns="0" bIns="0" rtlCol="0" anchor="t">
            <a:spAutoFit/>
          </a:bodyPr>
          <a:lstStyle/>
          <a:p>
            <a:pPr>
              <a:lnSpc>
                <a:spcPts val="7807"/>
              </a:lnSpc>
              <a:spcBef>
                <a:spcPct val="0"/>
              </a:spcBef>
            </a:pPr>
            <a:r>
              <a:rPr lang="en-US" sz="5400" dirty="0">
                <a:solidFill>
                  <a:srgbClr val="404040"/>
                </a:solidFill>
                <a:latin typeface="Now Bold"/>
              </a:rPr>
              <a:t>TYPES OF MISSING VALUES</a:t>
            </a:r>
          </a:p>
        </p:txBody>
      </p:sp>
    </p:spTree>
    <p:extLst>
      <p:ext uri="{BB962C8B-B14F-4D97-AF65-F5344CB8AC3E}">
        <p14:creationId xmlns:p14="http://schemas.microsoft.com/office/powerpoint/2010/main" val="155004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07017">
            <a:off x="8004653" y="7796119"/>
            <a:ext cx="1692573" cy="1692573"/>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48000" y="3187031"/>
            <a:ext cx="12649200" cy="3108543"/>
          </a:xfrm>
          <a:prstGeom prst="rect">
            <a:avLst/>
          </a:prstGeom>
          <a:noFill/>
        </p:spPr>
        <p:txBody>
          <a:bodyPr wrap="square" rtlCol="0">
            <a:spAutoFit/>
          </a:bodyPr>
          <a:lstStyle/>
          <a:p>
            <a:r>
              <a:rPr lang="en-US" sz="2800" dirty="0">
                <a:latin typeface="Montserrat" pitchFamily="2" charset="77"/>
              </a:rPr>
              <a:t>In your group discuss the </a:t>
            </a:r>
            <a:r>
              <a:rPr lang="en-US" sz="2800" b="1" dirty="0">
                <a:latin typeface="Montserrat" pitchFamily="2" charset="77"/>
              </a:rPr>
              <a:t>data table </a:t>
            </a:r>
            <a:r>
              <a:rPr lang="en-US" sz="2800" dirty="0">
                <a:latin typeface="Montserrat" pitchFamily="2" charset="77"/>
              </a:rPr>
              <a:t>we have handed out:</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Identify the different data </a:t>
            </a:r>
            <a:r>
              <a:rPr lang="en-US" sz="2800" b="1" dirty="0">
                <a:latin typeface="Montserrat" pitchFamily="2" charset="77"/>
              </a:rPr>
              <a:t>types</a:t>
            </a:r>
            <a:r>
              <a:rPr lang="en-US" sz="2800" dirty="0">
                <a:latin typeface="Montserrat" pitchFamily="2" charset="77"/>
              </a:rPr>
              <a:t> it contains (categorical, numerical, integer, binary, factors).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Can you find any </a:t>
            </a:r>
            <a:r>
              <a:rPr lang="en-US" sz="2800" b="1" dirty="0">
                <a:latin typeface="Montserrat" pitchFamily="2" charset="77"/>
              </a:rPr>
              <a:t>errors/problems </a:t>
            </a:r>
            <a:r>
              <a:rPr lang="en-US" sz="2800" dirty="0">
                <a:latin typeface="Montserrat" pitchFamily="2" charset="77"/>
              </a:rPr>
              <a:t>within the data table which would have to be fixed before data analysis ?</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1049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6600" y="6525987"/>
            <a:ext cx="3733800" cy="3733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8555" y="8017033"/>
            <a:ext cx="1328512" cy="1328512"/>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98972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879216" y="1001089"/>
            <a:ext cx="8756531" cy="1661993"/>
          </a:xfrm>
          <a:prstGeom prst="rect">
            <a:avLst/>
          </a:prstGeom>
        </p:spPr>
        <p:txBody>
          <a:bodyPr wrap="square" lIns="0" tIns="0" rIns="0" bIns="0" rtlCol="0" anchor="t">
            <a:spAutoFit/>
          </a:bodyPr>
          <a:lstStyle/>
          <a:p>
            <a:pPr algn="ctr">
              <a:spcBef>
                <a:spcPct val="0"/>
              </a:spcBef>
            </a:pPr>
            <a:r>
              <a:rPr lang="en-US" sz="5400" b="1" dirty="0">
                <a:solidFill>
                  <a:srgbClr val="404040"/>
                </a:solidFill>
                <a:latin typeface="Montserrat" pitchFamily="2" charset="77"/>
              </a:rPr>
              <a:t>EXPLORATORY </a:t>
            </a:r>
          </a:p>
          <a:p>
            <a:pPr algn="ctr">
              <a:spcBef>
                <a:spcPct val="0"/>
              </a:spcBef>
            </a:pPr>
            <a:r>
              <a:rPr lang="en-US" sz="5400" b="1" dirty="0">
                <a:solidFill>
                  <a:srgbClr val="404040"/>
                </a:solidFill>
                <a:latin typeface="Montserrat" pitchFamily="2" charset="77"/>
              </a:rPr>
              <a:t>DATA ANALYSIS</a:t>
            </a:r>
          </a:p>
        </p:txBody>
      </p:sp>
      <p:sp>
        <p:nvSpPr>
          <p:cNvPr id="10" name="TextBox 10"/>
          <p:cNvSpPr txBox="1"/>
          <p:nvPr/>
        </p:nvSpPr>
        <p:spPr>
          <a:xfrm>
            <a:off x="1486926" y="3746483"/>
            <a:ext cx="7587055" cy="4593502"/>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itchFamily="2" charset="77"/>
              </a:rPr>
              <a:t>Before we start our analysis we need to familiarize with the data.</a:t>
            </a:r>
          </a:p>
          <a:p>
            <a:pPr>
              <a:lnSpc>
                <a:spcPts val="4480"/>
              </a:lnSpc>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What data do we have?</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Does it look as you expected? </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Is it suitable for the planned analysis?</a:t>
            </a: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How do we need to prepare the data for analysis?</a:t>
            </a: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7367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8" name="TextBox 8"/>
          <p:cNvSpPr txBox="1"/>
          <p:nvPr/>
        </p:nvSpPr>
        <p:spPr>
          <a:xfrm>
            <a:off x="2021867" y="2825804"/>
            <a:ext cx="14664916" cy="1708096"/>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In applied statistics the word '</a:t>
            </a:r>
            <a:r>
              <a:rPr lang="en-US" sz="2800" b="1" dirty="0">
                <a:solidFill>
                  <a:srgbClr val="404040"/>
                </a:solidFill>
                <a:latin typeface="Montserrat"/>
              </a:rPr>
              <a:t>normalization'</a:t>
            </a:r>
            <a:r>
              <a:rPr lang="en-US" sz="2800" dirty="0">
                <a:solidFill>
                  <a:srgbClr val="404040"/>
                </a:solidFill>
                <a:latin typeface="Montserrat"/>
              </a:rPr>
              <a:t> can have a range of meanings. </a:t>
            </a: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a:rPr>
              <a:t>Here we’re going to use the following definition: </a:t>
            </a:r>
            <a:endParaRPr lang="en-US" sz="2800" dirty="0">
              <a:solidFill>
                <a:srgbClr val="404040"/>
              </a:solidFill>
              <a:latin typeface="Montserrat" pitchFamily="2" charset="77"/>
            </a:endParaRPr>
          </a:p>
          <a:p>
            <a:pPr>
              <a:lnSpc>
                <a:spcPts val="4480"/>
              </a:lnSpc>
            </a:pPr>
            <a:endParaRPr lang="en-US" sz="2800" dirty="0">
              <a:solidFill>
                <a:srgbClr val="404040"/>
              </a:solidFill>
              <a:latin typeface="Montserrat" pitchFamily="2" charset="77"/>
            </a:endParaRPr>
          </a:p>
        </p:txBody>
      </p:sp>
      <p:grpSp>
        <p:nvGrpSpPr>
          <p:cNvPr id="12" name="Group 11">
            <a:extLst>
              <a:ext uri="{FF2B5EF4-FFF2-40B4-BE49-F238E27FC236}">
                <a16:creationId xmlns:a16="http://schemas.microsoft.com/office/drawing/2014/main" id="{35F9E29F-D8D1-C04E-1E52-5A0FB99157B3}"/>
              </a:ext>
            </a:extLst>
          </p:cNvPr>
          <p:cNvGrpSpPr/>
          <p:nvPr/>
        </p:nvGrpSpPr>
        <p:grpSpPr>
          <a:xfrm>
            <a:off x="1975338" y="4866433"/>
            <a:ext cx="14244266" cy="1749578"/>
            <a:chOff x="2595934" y="6438900"/>
            <a:chExt cx="14244266" cy="1749578"/>
          </a:xfrm>
        </p:grpSpPr>
        <p:grpSp>
          <p:nvGrpSpPr>
            <p:cNvPr id="6" name="Group 7">
              <a:extLst>
                <a:ext uri="{FF2B5EF4-FFF2-40B4-BE49-F238E27FC236}">
                  <a16:creationId xmlns:a16="http://schemas.microsoft.com/office/drawing/2014/main" id="{6364E093-B38C-3DE6-9820-96DE5485B693}"/>
                </a:ext>
              </a:extLst>
            </p:cNvPr>
            <p:cNvGrpSpPr/>
            <p:nvPr/>
          </p:nvGrpSpPr>
          <p:grpSpPr>
            <a:xfrm>
              <a:off x="2595934" y="6438900"/>
              <a:ext cx="14244266" cy="1749578"/>
              <a:chOff x="0" y="0"/>
              <a:chExt cx="3021914" cy="396268"/>
            </a:xfrm>
          </p:grpSpPr>
          <p:sp>
            <p:nvSpPr>
              <p:cNvPr id="9" name="Freeform 8">
                <a:extLst>
                  <a:ext uri="{FF2B5EF4-FFF2-40B4-BE49-F238E27FC236}">
                    <a16:creationId xmlns:a16="http://schemas.microsoft.com/office/drawing/2014/main" id="{4A262D39-C678-29D0-EB16-7E978814AAC3}"/>
                  </a:ext>
                </a:extLst>
              </p:cNvPr>
              <p:cNvSpPr/>
              <p:nvPr/>
            </p:nvSpPr>
            <p:spPr>
              <a:xfrm>
                <a:off x="0" y="0"/>
                <a:ext cx="3021914" cy="396268"/>
              </a:xfrm>
              <a:custGeom>
                <a:avLst/>
                <a:gdLst/>
                <a:ahLst/>
                <a:cxnLst/>
                <a:rect l="l" t="t" r="r" b="b"/>
                <a:pathLst>
                  <a:path w="3021914" h="396268">
                    <a:moveTo>
                      <a:pt x="29593" y="0"/>
                    </a:moveTo>
                    <a:lnTo>
                      <a:pt x="2992321" y="0"/>
                    </a:lnTo>
                    <a:cubicBezTo>
                      <a:pt x="3000169" y="0"/>
                      <a:pt x="3007697" y="3118"/>
                      <a:pt x="3013246" y="8668"/>
                    </a:cubicBezTo>
                    <a:cubicBezTo>
                      <a:pt x="3018796" y="14217"/>
                      <a:pt x="3021914" y="21745"/>
                      <a:pt x="3021914" y="29593"/>
                    </a:cubicBezTo>
                    <a:lnTo>
                      <a:pt x="3021914" y="366675"/>
                    </a:lnTo>
                    <a:cubicBezTo>
                      <a:pt x="3021914" y="383018"/>
                      <a:pt x="3008665" y="396268"/>
                      <a:pt x="2992321" y="396268"/>
                    </a:cubicBezTo>
                    <a:lnTo>
                      <a:pt x="29593" y="396268"/>
                    </a:lnTo>
                    <a:cubicBezTo>
                      <a:pt x="13249" y="396268"/>
                      <a:pt x="0" y="383018"/>
                      <a:pt x="0" y="366675"/>
                    </a:cubicBezTo>
                    <a:lnTo>
                      <a:pt x="0" y="29593"/>
                    </a:lnTo>
                    <a:cubicBezTo>
                      <a:pt x="0" y="13249"/>
                      <a:pt x="13249" y="0"/>
                      <a:pt x="29593" y="0"/>
                    </a:cubicBezTo>
                    <a:close/>
                  </a:path>
                </a:pathLst>
              </a:custGeom>
              <a:solidFill>
                <a:srgbClr val="AECAF7"/>
              </a:solidFill>
            </p:spPr>
            <p:txBody>
              <a:bodyPr/>
              <a:lstStyle/>
              <a:p>
                <a:endParaRPr lang="en-GB" dirty="0"/>
              </a:p>
            </p:txBody>
          </p:sp>
          <p:sp>
            <p:nvSpPr>
              <p:cNvPr id="10" name="TextBox 9">
                <a:extLst>
                  <a:ext uri="{FF2B5EF4-FFF2-40B4-BE49-F238E27FC236}">
                    <a16:creationId xmlns:a16="http://schemas.microsoft.com/office/drawing/2014/main" id="{8FC57A12-64C5-7E8F-D527-49D57D5B93EE}"/>
                  </a:ext>
                </a:extLst>
              </p:cNvPr>
              <p:cNvSpPr txBox="1"/>
              <p:nvPr/>
            </p:nvSpPr>
            <p:spPr>
              <a:xfrm>
                <a:off x="0" y="-9525"/>
                <a:ext cx="812800" cy="822325"/>
              </a:xfrm>
              <a:prstGeom prst="rect">
                <a:avLst/>
              </a:prstGeom>
            </p:spPr>
            <p:txBody>
              <a:bodyPr lIns="59072" tIns="59072" rIns="59072" bIns="59072" rtlCol="0" anchor="ctr"/>
              <a:lstStyle/>
              <a:p>
                <a:pPr algn="ctr">
                  <a:lnSpc>
                    <a:spcPts val="2123"/>
                  </a:lnSpc>
                </a:pPr>
                <a:endParaRPr/>
              </a:p>
            </p:txBody>
          </p:sp>
        </p:grpSp>
        <p:sp>
          <p:nvSpPr>
            <p:cNvPr id="11" name="TextBox 11">
              <a:extLst>
                <a:ext uri="{FF2B5EF4-FFF2-40B4-BE49-F238E27FC236}">
                  <a16:creationId xmlns:a16="http://schemas.microsoft.com/office/drawing/2014/main" id="{29EEE5D7-D585-2744-7C76-6AA6CD859099}"/>
                </a:ext>
              </a:extLst>
            </p:cNvPr>
            <p:cNvSpPr txBox="1"/>
            <p:nvPr/>
          </p:nvSpPr>
          <p:spPr>
            <a:xfrm>
              <a:off x="2865054" y="6748181"/>
              <a:ext cx="13706025" cy="1131015"/>
            </a:xfrm>
            <a:prstGeom prst="rect">
              <a:avLst/>
            </a:prstGeom>
          </p:spPr>
          <p:txBody>
            <a:bodyPr wrap="square" lIns="0" tIns="0" rIns="0" bIns="0" rtlCol="0" anchor="t">
              <a:spAutoFit/>
            </a:bodyPr>
            <a:lstStyle/>
            <a:p>
              <a:pPr algn="ctr">
                <a:lnSpc>
                  <a:spcPts val="4480"/>
                </a:lnSpc>
              </a:pPr>
              <a:r>
                <a:rPr lang="en-US" sz="3200" dirty="0">
                  <a:latin typeface="Montserrat" panose="00000500000000000000" pitchFamily="2" charset="0"/>
                </a:rPr>
                <a:t>Normalization is a process intended to reduce unwanted variation and make samples more easily comparable </a:t>
              </a:r>
            </a:p>
          </p:txBody>
        </p:sp>
      </p:grpSp>
      <p:sp>
        <p:nvSpPr>
          <p:cNvPr id="14" name="Freeform 4">
            <a:extLst>
              <a:ext uri="{FF2B5EF4-FFF2-40B4-BE49-F238E27FC236}">
                <a16:creationId xmlns:a16="http://schemas.microsoft.com/office/drawing/2014/main" id="{5A050F6F-496F-4996-7730-D4A8FA62E837}"/>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6" name="Picture 15" descr="A blue and black logo&#10;&#10;Description automatically generated">
            <a:extLst>
              <a:ext uri="{FF2B5EF4-FFF2-40B4-BE49-F238E27FC236}">
                <a16:creationId xmlns:a16="http://schemas.microsoft.com/office/drawing/2014/main" id="{46607DCE-E59B-0F0A-9DA7-0E9FF6376FE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4" name="TextBox 8">
            <a:extLst>
              <a:ext uri="{FF2B5EF4-FFF2-40B4-BE49-F238E27FC236}">
                <a16:creationId xmlns:a16="http://schemas.microsoft.com/office/drawing/2014/main" id="{96C08F8E-18BD-A8C6-01C6-7261DF34031B}"/>
              </a:ext>
            </a:extLst>
          </p:cNvPr>
          <p:cNvSpPr txBox="1"/>
          <p:nvPr/>
        </p:nvSpPr>
        <p:spPr>
          <a:xfrm>
            <a:off x="1975338" y="7389716"/>
            <a:ext cx="15351733" cy="1098570"/>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Unwanted variation</a:t>
            </a:r>
            <a:r>
              <a:rPr lang="en-US" sz="2800" dirty="0">
                <a:solidFill>
                  <a:srgbClr val="404040"/>
                </a:solidFill>
                <a:latin typeface="Montserrat" pitchFamily="2" charset="77"/>
              </a:rPr>
              <a:t> should be low between samples within a group (i.e. all the tumor samples) as we are interested in differences between groups (tumor VS healthy). </a:t>
            </a:r>
          </a:p>
        </p:txBody>
      </p:sp>
    </p:spTree>
    <p:extLst>
      <p:ext uri="{BB962C8B-B14F-4D97-AF65-F5344CB8AC3E}">
        <p14:creationId xmlns:p14="http://schemas.microsoft.com/office/powerpoint/2010/main" val="69719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EA651A07-3567-DCCC-1497-99B0D685C6A4}"/>
              </a:ext>
            </a:extLst>
          </p:cNvPr>
          <p:cNvSpPr/>
          <p:nvPr/>
        </p:nvSpPr>
        <p:spPr>
          <a:xfrm>
            <a:off x="938818" y="6336697"/>
            <a:ext cx="17349181" cy="3950301"/>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8" name="TextBox 8"/>
          <p:cNvSpPr txBox="1"/>
          <p:nvPr/>
        </p:nvSpPr>
        <p:spPr>
          <a:xfrm>
            <a:off x="2021867" y="2769918"/>
            <a:ext cx="15656533" cy="2829814"/>
          </a:xfrm>
          <a:prstGeom prst="rect">
            <a:avLst/>
          </a:prstGeom>
        </p:spPr>
        <p:txBody>
          <a:bodyPr wrap="square" lIns="0" tIns="0" rIns="0" bIns="0" rtlCol="0" anchor="t">
            <a:spAutoFit/>
          </a:bodyPr>
          <a:lstStyle/>
          <a:p>
            <a:pPr>
              <a:lnSpc>
                <a:spcPts val="4480"/>
              </a:lnSpc>
            </a:pPr>
            <a:r>
              <a:rPr lang="en-US" sz="2800" b="1" dirty="0">
                <a:solidFill>
                  <a:srgbClr val="404040"/>
                </a:solidFill>
                <a:latin typeface="Montserrat" pitchFamily="2" charset="77"/>
              </a:rPr>
              <a:t>Technical variation: </a:t>
            </a:r>
          </a:p>
          <a:p>
            <a:pPr>
              <a:lnSpc>
                <a:spcPts val="4480"/>
              </a:lnSpc>
            </a:pPr>
            <a:r>
              <a:rPr lang="en-US" sz="2800" dirty="0">
                <a:solidFill>
                  <a:srgbClr val="404040"/>
                </a:solidFill>
                <a:latin typeface="Montserrat" pitchFamily="2" charset="77"/>
              </a:rPr>
              <a:t>Introduced by i.e. sample handling, data batches, device calibrations, </a:t>
            </a:r>
            <a:r>
              <a:rPr lang="en-US" sz="2800" dirty="0" err="1">
                <a:solidFill>
                  <a:srgbClr val="404040"/>
                </a:solidFill>
                <a:latin typeface="Montserrat" pitchFamily="2" charset="77"/>
              </a:rPr>
              <a:t>ect</a:t>
            </a:r>
            <a:r>
              <a:rPr lang="en-US" sz="2800" dirty="0">
                <a:solidFill>
                  <a:srgbClr val="404040"/>
                </a:solidFill>
                <a:latin typeface="Montserrat" pitchFamily="2" charset="77"/>
              </a:rPr>
              <a:t>.</a:t>
            </a:r>
          </a:p>
          <a:p>
            <a:pPr>
              <a:lnSpc>
                <a:spcPts val="4480"/>
              </a:lnSpc>
            </a:pPr>
            <a:endParaRPr lang="en-US" sz="2800" dirty="0">
              <a:solidFill>
                <a:srgbClr val="404040"/>
              </a:solidFill>
              <a:latin typeface="Montserrat" pitchFamily="2" charset="77"/>
            </a:endParaRPr>
          </a:p>
          <a:p>
            <a:pPr>
              <a:lnSpc>
                <a:spcPts val="4480"/>
              </a:lnSpc>
            </a:pPr>
            <a:r>
              <a:rPr lang="en-US" sz="2800" b="1" dirty="0">
                <a:solidFill>
                  <a:srgbClr val="404040"/>
                </a:solidFill>
                <a:latin typeface="Montserrat" pitchFamily="2" charset="77"/>
              </a:rPr>
              <a:t>Non-technical variation not related to the outcome:</a:t>
            </a:r>
          </a:p>
          <a:p>
            <a:pPr>
              <a:lnSpc>
                <a:spcPts val="4480"/>
              </a:lnSpc>
            </a:pPr>
            <a:r>
              <a:rPr lang="en-US" sz="2800" dirty="0">
                <a:solidFill>
                  <a:srgbClr val="404040"/>
                </a:solidFill>
                <a:latin typeface="Montserrat" pitchFamily="2" charset="77"/>
              </a:rPr>
              <a:t>i.e. gene length and library size (number of reads) in </a:t>
            </a:r>
            <a:r>
              <a:rPr lang="en-US" sz="2800" dirty="0" err="1">
                <a:solidFill>
                  <a:srgbClr val="404040"/>
                </a:solidFill>
                <a:latin typeface="Montserrat" pitchFamily="2" charset="77"/>
              </a:rPr>
              <a:t>RNAseq</a:t>
            </a:r>
            <a:endParaRPr lang="en-US" sz="2800" dirty="0">
              <a:solidFill>
                <a:srgbClr val="404040"/>
              </a:solidFill>
              <a:latin typeface="Montserrat" pitchFamily="2" charset="77"/>
            </a:endParaRPr>
          </a:p>
        </p:txBody>
      </p:sp>
      <p:sp>
        <p:nvSpPr>
          <p:cNvPr id="10" name="TextBox 9">
            <a:extLst>
              <a:ext uri="{FF2B5EF4-FFF2-40B4-BE49-F238E27FC236}">
                <a16:creationId xmlns:a16="http://schemas.microsoft.com/office/drawing/2014/main" id="{8FC57A12-64C5-7E8F-D527-49D57D5B93EE}"/>
              </a:ext>
            </a:extLst>
          </p:cNvPr>
          <p:cNvSpPr txBox="1"/>
          <p:nvPr/>
        </p:nvSpPr>
        <p:spPr>
          <a:xfrm>
            <a:off x="2021867" y="3825959"/>
            <a:ext cx="3831260" cy="3630679"/>
          </a:xfrm>
          <a:prstGeom prst="rect">
            <a:avLst/>
          </a:prstGeom>
        </p:spPr>
        <p:txBody>
          <a:bodyPr lIns="59072" tIns="59072" rIns="59072" bIns="59072" rtlCol="0" anchor="ctr"/>
          <a:lstStyle/>
          <a:p>
            <a:pPr algn="ctr">
              <a:lnSpc>
                <a:spcPts val="2123"/>
              </a:lnSpc>
            </a:pPr>
            <a:endParaRPr/>
          </a:p>
        </p:txBody>
      </p:sp>
      <p:sp>
        <p:nvSpPr>
          <p:cNvPr id="9" name="Freeform 4">
            <a:extLst>
              <a:ext uri="{FF2B5EF4-FFF2-40B4-BE49-F238E27FC236}">
                <a16:creationId xmlns:a16="http://schemas.microsoft.com/office/drawing/2014/main" id="{D3FB191F-757C-5757-22E8-998BDB54F16F}"/>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1" name="Picture 10" descr="A blue and black logo&#10;&#10;Description automatically generated">
            <a:extLst>
              <a:ext uri="{FF2B5EF4-FFF2-40B4-BE49-F238E27FC236}">
                <a16:creationId xmlns:a16="http://schemas.microsoft.com/office/drawing/2014/main" id="{0CF7C282-3770-5642-50D8-A43524D12E7E}"/>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2" name="TextBox 7">
            <a:extLst>
              <a:ext uri="{FF2B5EF4-FFF2-40B4-BE49-F238E27FC236}">
                <a16:creationId xmlns:a16="http://schemas.microsoft.com/office/drawing/2014/main" id="{F87E9344-9F7E-CCB9-381D-4B965900F429}"/>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UNWANTED VARIATION</a:t>
            </a:r>
          </a:p>
        </p:txBody>
      </p:sp>
      <p:pic>
        <p:nvPicPr>
          <p:cNvPr id="3" name="Picture 2" descr="A graph of different colored bars&#10;&#10;Description automatically generated with medium confidence">
            <a:extLst>
              <a:ext uri="{FF2B5EF4-FFF2-40B4-BE49-F238E27FC236}">
                <a16:creationId xmlns:a16="http://schemas.microsoft.com/office/drawing/2014/main" id="{63CF8E7F-31B3-1FDD-5C0D-8DEC18C8EA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3082" y="6598347"/>
            <a:ext cx="13361836" cy="3427000"/>
          </a:xfrm>
          <a:prstGeom prst="rect">
            <a:avLst/>
          </a:prstGeom>
        </p:spPr>
      </p:pic>
    </p:spTree>
    <p:extLst>
      <p:ext uri="{BB962C8B-B14F-4D97-AF65-F5344CB8AC3E}">
        <p14:creationId xmlns:p14="http://schemas.microsoft.com/office/powerpoint/2010/main" val="3387320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021867" y="2628900"/>
            <a:ext cx="13751533" cy="2258632"/>
          </a:xfrm>
          <a:prstGeom prst="rect">
            <a:avLst/>
          </a:prstGeom>
        </p:spPr>
        <p:txBody>
          <a:bodyPr wrap="square" lIns="0" tIns="0" rIns="0" bIns="0" rtlCol="0" anchor="t">
            <a:spAutoFit/>
          </a:bodyPr>
          <a:lstStyle/>
          <a:p>
            <a:pPr>
              <a:lnSpc>
                <a:spcPts val="4480"/>
              </a:lnSpc>
            </a:pPr>
            <a:r>
              <a:rPr lang="en-US" sz="2600" b="1" dirty="0">
                <a:solidFill>
                  <a:srgbClr val="404040"/>
                </a:solidFill>
                <a:latin typeface="Montserrat" pitchFamily="2" charset="77"/>
              </a:rPr>
              <a:t>Normalization is not a trivial task!</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Different data types have different suitable normalization procedures. </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Sometimes one type of data/experiment can be normalized in multiple ways</a:t>
            </a: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New and improved normalization procedures are introduced regularly</a:t>
            </a:r>
            <a:endParaRPr lang="en-US" sz="2600" dirty="0">
              <a:solidFill>
                <a:srgbClr val="404040"/>
              </a:solidFill>
              <a:latin typeface="Now"/>
            </a:endParaRPr>
          </a:p>
        </p:txBody>
      </p:sp>
      <p:sp>
        <p:nvSpPr>
          <p:cNvPr id="6" name="TextBox 7">
            <a:extLst>
              <a:ext uri="{FF2B5EF4-FFF2-40B4-BE49-F238E27FC236}">
                <a16:creationId xmlns:a16="http://schemas.microsoft.com/office/drawing/2014/main" id="{5551BEA7-80C1-DD33-6689-564EF320CE3C}"/>
              </a:ext>
            </a:extLst>
          </p:cNvPr>
          <p:cNvSpPr txBox="1"/>
          <p:nvPr/>
        </p:nvSpPr>
        <p:spPr>
          <a:xfrm>
            <a:off x="2021867" y="1080000"/>
            <a:ext cx="8722333" cy="952953"/>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DATA NORMALIZATION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Freeform 4">
            <a:extLst>
              <a:ext uri="{FF2B5EF4-FFF2-40B4-BE49-F238E27FC236}">
                <a16:creationId xmlns:a16="http://schemas.microsoft.com/office/drawing/2014/main" id="{E6EE01A6-1FF0-7FC2-3CE7-3B3D194C5115}"/>
              </a:ext>
            </a:extLst>
          </p:cNvPr>
          <p:cNvSpPr/>
          <p:nvPr/>
        </p:nvSpPr>
        <p:spPr>
          <a:xfrm>
            <a:off x="938818" y="5483479"/>
            <a:ext cx="17349181" cy="4803519"/>
          </a:xfrm>
          <a:custGeom>
            <a:avLst/>
            <a:gdLst/>
            <a:ahLst/>
            <a:cxnLst/>
            <a:rect l="l" t="t" r="r" b="b"/>
            <a:pathLst>
              <a:path w="220314" h="2861297">
                <a:moveTo>
                  <a:pt x="0" y="0"/>
                </a:moveTo>
                <a:lnTo>
                  <a:pt x="220314" y="0"/>
                </a:lnTo>
                <a:lnTo>
                  <a:pt x="220314" y="2861297"/>
                </a:lnTo>
                <a:lnTo>
                  <a:pt x="0" y="2861297"/>
                </a:lnTo>
                <a:close/>
              </a:path>
            </a:pathLst>
          </a:custGeom>
          <a:solidFill>
            <a:schemeClr val="bg1">
              <a:alpha val="83922"/>
            </a:schemeClr>
          </a:solidFill>
        </p:spPr>
        <p:txBody>
          <a:bodyPr/>
          <a:lstStyle/>
          <a:p>
            <a:endParaRPr lang="en-DK"/>
          </a:p>
        </p:txBody>
      </p:sp>
      <p:sp>
        <p:nvSpPr>
          <p:cNvPr id="7" name="TextBox 8">
            <a:extLst>
              <a:ext uri="{FF2B5EF4-FFF2-40B4-BE49-F238E27FC236}">
                <a16:creationId xmlns:a16="http://schemas.microsoft.com/office/drawing/2014/main" id="{29D526FE-BBE8-36C0-5372-931BAC2AA441}"/>
              </a:ext>
            </a:extLst>
          </p:cNvPr>
          <p:cNvSpPr txBox="1"/>
          <p:nvPr/>
        </p:nvSpPr>
        <p:spPr>
          <a:xfrm>
            <a:off x="10985497" y="5981700"/>
            <a:ext cx="6692903" cy="4570738"/>
          </a:xfrm>
          <a:prstGeom prst="rect">
            <a:avLst/>
          </a:prstGeom>
        </p:spPr>
        <p:txBody>
          <a:bodyPr wrap="square" lIns="0" tIns="0" rIns="0" bIns="0" rtlCol="0" anchor="t">
            <a:spAutoFit/>
          </a:bodyPr>
          <a:lstStyle/>
          <a:p>
            <a:pPr>
              <a:lnSpc>
                <a:spcPts val="4480"/>
              </a:lnSpc>
            </a:pPr>
            <a:r>
              <a:rPr lang="en-US" sz="2600" dirty="0">
                <a:solidFill>
                  <a:srgbClr val="404040"/>
                </a:solidFill>
                <a:latin typeface="Montserrat" pitchFamily="2" charset="77"/>
              </a:rPr>
              <a:t>Important that one uses the same normalization with same parameters for the entire dataset.</a:t>
            </a:r>
          </a:p>
          <a:p>
            <a:pPr>
              <a:lnSpc>
                <a:spcPts val="4480"/>
              </a:lnSpc>
            </a:pPr>
            <a:endParaRPr lang="en-US" sz="2600" dirty="0">
              <a:solidFill>
                <a:srgbClr val="404040"/>
              </a:solidFill>
              <a:latin typeface="Montserrat" pitchFamily="2" charset="77"/>
            </a:endParaRPr>
          </a:p>
          <a:p>
            <a:pPr>
              <a:lnSpc>
                <a:spcPts val="4480"/>
              </a:lnSpc>
            </a:pPr>
            <a:r>
              <a:rPr lang="en-US" sz="2600" dirty="0">
                <a:solidFill>
                  <a:srgbClr val="404040"/>
                </a:solidFill>
                <a:latin typeface="Montserrat" pitchFamily="2" charset="77"/>
              </a:rPr>
              <a:t>Often, we need to consult literature and/or an expert.</a:t>
            </a:r>
          </a:p>
          <a:p>
            <a:pPr>
              <a:lnSpc>
                <a:spcPts val="4480"/>
              </a:lnSpc>
            </a:pPr>
            <a:endParaRPr lang="en-US" sz="2600" dirty="0">
              <a:solidFill>
                <a:srgbClr val="404040"/>
              </a:solidFill>
              <a:latin typeface="Montserrat" pitchFamily="2" charset="77"/>
            </a:endParaRPr>
          </a:p>
          <a:p>
            <a:pPr>
              <a:lnSpc>
                <a:spcPts val="4480"/>
              </a:lnSpc>
            </a:pPr>
            <a:endParaRPr lang="en-US" sz="2600" dirty="0">
              <a:solidFill>
                <a:srgbClr val="404040"/>
              </a:solidFill>
              <a:latin typeface="Now"/>
            </a:endParaRPr>
          </a:p>
        </p:txBody>
      </p:sp>
      <p:pic>
        <p:nvPicPr>
          <p:cNvPr id="11" name="Picture 10" descr="A diagram of normalization and a normalization graph&#10;&#10;Description automatically generated">
            <a:extLst>
              <a:ext uri="{FF2B5EF4-FFF2-40B4-BE49-F238E27FC236}">
                <a16:creationId xmlns:a16="http://schemas.microsoft.com/office/drawing/2014/main" id="{F7A679BC-84D2-EF77-1E8D-EED757F351EA}"/>
              </a:ext>
            </a:extLst>
          </p:cNvPr>
          <p:cNvPicPr>
            <a:picLocks noChangeAspect="1"/>
          </p:cNvPicPr>
          <p:nvPr/>
        </p:nvPicPr>
        <p:blipFill rotWithShape="1">
          <a:blip r:embed="rId3">
            <a:extLst>
              <a:ext uri="{28A0092B-C50C-407E-A947-70E740481C1C}">
                <a14:useLocalDpi xmlns:a14="http://schemas.microsoft.com/office/drawing/2010/main" val="0"/>
              </a:ext>
            </a:extLst>
          </a:blip>
          <a:srcRect t="9583" b="13728"/>
          <a:stretch/>
        </p:blipFill>
        <p:spPr>
          <a:xfrm>
            <a:off x="1295400" y="5905500"/>
            <a:ext cx="9185563" cy="3962401"/>
          </a:xfrm>
          <a:prstGeom prst="rect">
            <a:avLst/>
          </a:prstGeom>
        </p:spPr>
      </p:pic>
      <p:pic>
        <p:nvPicPr>
          <p:cNvPr id="12" name="Picture 11" descr="A blue and black logo&#10;&#10;Description automatically generated">
            <a:extLst>
              <a:ext uri="{FF2B5EF4-FFF2-40B4-BE49-F238E27FC236}">
                <a16:creationId xmlns:a16="http://schemas.microsoft.com/office/drawing/2014/main" id="{837B1152-A749-2721-F101-2482DCB0653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63252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51BEA7-80C1-DD33-6689-564EF320CE3C}"/>
              </a:ext>
            </a:extLst>
          </p:cNvPr>
          <p:cNvSpPr txBox="1"/>
          <p:nvPr/>
        </p:nvSpPr>
        <p:spPr>
          <a:xfrm>
            <a:off x="1981200" y="1080000"/>
            <a:ext cx="15046933" cy="921278"/>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STANDARDIZATION &amp; TRANSFORMATION</a:t>
            </a:r>
          </a:p>
        </p:txBody>
      </p:sp>
      <p:sp>
        <p:nvSpPr>
          <p:cNvPr id="9" name="Freeform 4">
            <a:extLst>
              <a:ext uri="{FF2B5EF4-FFF2-40B4-BE49-F238E27FC236}">
                <a16:creationId xmlns:a16="http://schemas.microsoft.com/office/drawing/2014/main" id="{E7F2AF3B-17E3-1249-3BDE-575B0EB61DF2}"/>
              </a:ext>
            </a:extLst>
          </p:cNvPr>
          <p:cNvSpPr/>
          <p:nvPr/>
        </p:nvSpPr>
        <p:spPr>
          <a:xfrm>
            <a:off x="0" y="1"/>
            <a:ext cx="939346" cy="10287000"/>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pic>
        <p:nvPicPr>
          <p:cNvPr id="10" name="Picture 9" descr="A blue and black logo&#10;&#10;Description automatically generated">
            <a:extLst>
              <a:ext uri="{FF2B5EF4-FFF2-40B4-BE49-F238E27FC236}">
                <a16:creationId xmlns:a16="http://schemas.microsoft.com/office/drawing/2014/main" id="{5A2A5762-1803-C43E-6B09-3A274A3957C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6" name="TextBox 35">
            <a:extLst>
              <a:ext uri="{FF2B5EF4-FFF2-40B4-BE49-F238E27FC236}">
                <a16:creationId xmlns:a16="http://schemas.microsoft.com/office/drawing/2014/main" id="{55541188-E52B-D372-F9D4-1B45E49606A5}"/>
              </a:ext>
            </a:extLst>
          </p:cNvPr>
          <p:cNvSpPr txBox="1"/>
          <p:nvPr/>
        </p:nvSpPr>
        <p:spPr>
          <a:xfrm>
            <a:off x="3686286" y="5995754"/>
            <a:ext cx="184731" cy="369332"/>
          </a:xfrm>
          <a:prstGeom prst="rect">
            <a:avLst/>
          </a:prstGeom>
          <a:noFill/>
        </p:spPr>
        <p:txBody>
          <a:bodyPr wrap="none" rtlCol="0">
            <a:spAutoFit/>
          </a:bodyPr>
          <a:lstStyle/>
          <a:p>
            <a:endParaRPr lang="en-DK" dirty="0"/>
          </a:p>
        </p:txBody>
      </p:sp>
      <p:sp>
        <p:nvSpPr>
          <p:cNvPr id="38" name="Rectangle 3">
            <a:extLst>
              <a:ext uri="{FF2B5EF4-FFF2-40B4-BE49-F238E27FC236}">
                <a16:creationId xmlns:a16="http://schemas.microsoft.com/office/drawing/2014/main" id="{83C26DA4-2192-9456-2E19-CF6ED431B16F}"/>
              </a:ext>
            </a:extLst>
          </p:cNvPr>
          <p:cNvSpPr/>
          <p:nvPr/>
        </p:nvSpPr>
        <p:spPr>
          <a:xfrm>
            <a:off x="2514600" y="3758906"/>
            <a:ext cx="4147712" cy="5880715"/>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2" name="Rectangle 3">
            <a:extLst>
              <a:ext uri="{FF2B5EF4-FFF2-40B4-BE49-F238E27FC236}">
                <a16:creationId xmlns:a16="http://schemas.microsoft.com/office/drawing/2014/main" id="{B1BA3CC3-1EC1-4280-F64A-E4CB95A57F6B}"/>
              </a:ext>
            </a:extLst>
          </p:cNvPr>
          <p:cNvSpPr/>
          <p:nvPr/>
        </p:nvSpPr>
        <p:spPr>
          <a:xfrm>
            <a:off x="7273001" y="3741305"/>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47" name="TextBox 8">
            <a:extLst>
              <a:ext uri="{FF2B5EF4-FFF2-40B4-BE49-F238E27FC236}">
                <a16:creationId xmlns:a16="http://schemas.microsoft.com/office/drawing/2014/main" id="{40CD1FD2-2CDF-5B97-A005-2F04FA2764FC}"/>
              </a:ext>
            </a:extLst>
          </p:cNvPr>
          <p:cNvSpPr txBox="1"/>
          <p:nvPr/>
        </p:nvSpPr>
        <p:spPr>
          <a:xfrm>
            <a:off x="2743200" y="4291542"/>
            <a:ext cx="3610328"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Can use for not normally distributed data. </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Variables do not get zero centered.</a:t>
            </a:r>
            <a:endParaRPr lang="en-GB" sz="2200" dirty="0">
              <a:solidFill>
                <a:srgbClr val="404040"/>
              </a:solidFill>
              <a:latin typeface="Montserrat" pitchFamily="2" charset="77"/>
            </a:endParaRP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Normalization within a range (max, min).</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Affected by outliers.</a:t>
            </a:r>
            <a:endParaRPr lang="en-US" sz="2200" dirty="0">
              <a:solidFill>
                <a:srgbClr val="404040"/>
              </a:solidFill>
              <a:latin typeface="Montserrat" pitchFamily="2" charset="77"/>
            </a:endParaRPr>
          </a:p>
        </p:txBody>
      </p:sp>
      <p:sp>
        <p:nvSpPr>
          <p:cNvPr id="16" name="TextBox 15">
            <a:extLst>
              <a:ext uri="{FF2B5EF4-FFF2-40B4-BE49-F238E27FC236}">
                <a16:creationId xmlns:a16="http://schemas.microsoft.com/office/drawing/2014/main" id="{2D109058-4A9A-408B-7602-E31D8E5C10F1}"/>
              </a:ext>
            </a:extLst>
          </p:cNvPr>
          <p:cNvSpPr txBox="1"/>
          <p:nvPr/>
        </p:nvSpPr>
        <p:spPr>
          <a:xfrm>
            <a:off x="14411123" y="3097629"/>
            <a:ext cx="3353250" cy="353943"/>
          </a:xfrm>
          <a:prstGeom prst="rect">
            <a:avLst/>
          </a:prstGeom>
        </p:spPr>
        <p:txBody>
          <a:bodyPr wrap="square" lIns="0" tIns="0" rIns="0" bIns="0" rtlCol="0" anchor="t">
            <a:spAutoFit/>
          </a:bodyPr>
          <a:lstStyle/>
          <a:p>
            <a:pPr>
              <a:spcBef>
                <a:spcPct val="0"/>
              </a:spcBef>
            </a:pPr>
            <a:r>
              <a:rPr lang="en-US" sz="2300" b="1" dirty="0">
                <a:solidFill>
                  <a:srgbClr val="404040"/>
                </a:solidFill>
                <a:latin typeface="Montserrat" pitchFamily="2" charset="77"/>
              </a:rPr>
              <a:t> </a:t>
            </a:r>
            <a:r>
              <a:rPr lang="en-US" sz="2300" b="1" dirty="0">
                <a:solidFill>
                  <a:schemeClr val="bg1"/>
                </a:solidFill>
                <a:latin typeface="Montserrat" pitchFamily="2" charset="77"/>
              </a:rPr>
              <a:t>TRANSFORMATION</a:t>
            </a:r>
          </a:p>
        </p:txBody>
      </p:sp>
      <p:sp>
        <p:nvSpPr>
          <p:cNvPr id="55" name="Rectangle 3">
            <a:extLst>
              <a:ext uri="{FF2B5EF4-FFF2-40B4-BE49-F238E27FC236}">
                <a16:creationId xmlns:a16="http://schemas.microsoft.com/office/drawing/2014/main" id="{74D78775-61AC-A8F5-DF73-1A4B4AC15780}"/>
              </a:ext>
            </a:extLst>
          </p:cNvPr>
          <p:cNvSpPr/>
          <p:nvPr/>
        </p:nvSpPr>
        <p:spPr>
          <a:xfrm>
            <a:off x="12072717" y="3758906"/>
            <a:ext cx="4197584" cy="5898316"/>
          </a:xfrm>
          <a:prstGeom prst="rect">
            <a:avLst/>
          </a:prstGeom>
          <a:solidFill>
            <a:srgbClr val="F2F2F2"/>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6" name="TextBox 8">
            <a:extLst>
              <a:ext uri="{FF2B5EF4-FFF2-40B4-BE49-F238E27FC236}">
                <a16:creationId xmlns:a16="http://schemas.microsoft.com/office/drawing/2014/main" id="{804823F5-D3D0-C8F6-B194-09CCEE41E93B}"/>
              </a:ext>
            </a:extLst>
          </p:cNvPr>
          <p:cNvSpPr txBox="1"/>
          <p:nvPr/>
        </p:nvSpPr>
        <p:spPr>
          <a:xfrm>
            <a:off x="12258597" y="4186930"/>
            <a:ext cx="3819603"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Attempt to make data normally distributed (required for some tasks)</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Often logarithmic transformations </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Squeezes outliers for less impact on model.</a:t>
            </a:r>
          </a:p>
        </p:txBody>
      </p:sp>
      <p:sp>
        <p:nvSpPr>
          <p:cNvPr id="58" name="Rectangle 3">
            <a:extLst>
              <a:ext uri="{FF2B5EF4-FFF2-40B4-BE49-F238E27FC236}">
                <a16:creationId xmlns:a16="http://schemas.microsoft.com/office/drawing/2014/main" id="{D9F965AF-774F-0502-CB7F-CB9D2D19924C}"/>
              </a:ext>
            </a:extLst>
          </p:cNvPr>
          <p:cNvSpPr/>
          <p:nvPr/>
        </p:nvSpPr>
        <p:spPr>
          <a:xfrm>
            <a:off x="2519460" y="3737971"/>
            <a:ext cx="2148388" cy="75877"/>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59" name="TextBox 8">
            <a:extLst>
              <a:ext uri="{FF2B5EF4-FFF2-40B4-BE49-F238E27FC236}">
                <a16:creationId xmlns:a16="http://schemas.microsoft.com/office/drawing/2014/main" id="{0F14F057-AE8F-DB4F-194A-6321210BE685}"/>
              </a:ext>
            </a:extLst>
          </p:cNvPr>
          <p:cNvSpPr txBox="1"/>
          <p:nvPr/>
        </p:nvSpPr>
        <p:spPr>
          <a:xfrm>
            <a:off x="7438150" y="4215342"/>
            <a:ext cx="3839450" cy="4542077"/>
          </a:xfrm>
          <a:prstGeom prst="rect">
            <a:avLst/>
          </a:prstGeom>
        </p:spPr>
        <p:txBody>
          <a:bodyPr wrap="square" lIns="0" tIns="0" rIns="0" bIns="0" rtlCol="0" anchor="t">
            <a:spAutoFit/>
          </a:bodyPr>
          <a:lstStyle/>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For normally distributed data</a:t>
            </a:r>
          </a:p>
          <a:p>
            <a:pPr marL="342900" indent="-342900">
              <a:lnSpc>
                <a:spcPts val="4480"/>
              </a:lnSpc>
              <a:buFont typeface="Arial" panose="020B0604020202020204" pitchFamily="34" charset="0"/>
              <a:buChar char="•"/>
            </a:pPr>
            <a:r>
              <a:rPr lang="en-US" sz="2200" dirty="0">
                <a:solidFill>
                  <a:srgbClr val="404040"/>
                </a:solidFill>
                <a:latin typeface="Montserrat" pitchFamily="2" charset="77"/>
              </a:rPr>
              <a:t>Scaled to a mean of 0 and </a:t>
            </a:r>
            <a:r>
              <a:rPr lang="en-GB" sz="2200" dirty="0">
                <a:solidFill>
                  <a:srgbClr val="404040"/>
                </a:solidFill>
                <a:latin typeface="Montserrat" pitchFamily="2" charset="77"/>
              </a:rPr>
              <a:t>standard dev. of 1.</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Scaling is not con-strained to a particular data range.</a:t>
            </a:r>
          </a:p>
          <a:p>
            <a:pPr marL="342900" indent="-342900">
              <a:lnSpc>
                <a:spcPts val="4480"/>
              </a:lnSpc>
              <a:buFont typeface="Arial" panose="020B0604020202020204" pitchFamily="34" charset="0"/>
              <a:buChar char="•"/>
            </a:pPr>
            <a:r>
              <a:rPr lang="en-GB" sz="2200" dirty="0">
                <a:solidFill>
                  <a:srgbClr val="404040"/>
                </a:solidFill>
                <a:latin typeface="Montserrat" pitchFamily="2" charset="77"/>
              </a:rPr>
              <a:t>Not affected by outliers.</a:t>
            </a:r>
          </a:p>
        </p:txBody>
      </p:sp>
      <p:sp>
        <p:nvSpPr>
          <p:cNvPr id="61" name="Rectangle 3">
            <a:extLst>
              <a:ext uri="{FF2B5EF4-FFF2-40B4-BE49-F238E27FC236}">
                <a16:creationId xmlns:a16="http://schemas.microsoft.com/office/drawing/2014/main" id="{F5CDAF57-A6CF-20D5-C448-C00E928B9DD9}"/>
              </a:ext>
            </a:extLst>
          </p:cNvPr>
          <p:cNvSpPr/>
          <p:nvPr/>
        </p:nvSpPr>
        <p:spPr>
          <a:xfrm>
            <a:off x="7273001" y="3720369"/>
            <a:ext cx="2148388" cy="75877"/>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2" name="Rectangle 3">
            <a:extLst>
              <a:ext uri="{FF2B5EF4-FFF2-40B4-BE49-F238E27FC236}">
                <a16:creationId xmlns:a16="http://schemas.microsoft.com/office/drawing/2014/main" id="{C9E3D5D8-583E-788B-6A3E-FFFB4AC2F568}"/>
              </a:ext>
            </a:extLst>
          </p:cNvPr>
          <p:cNvSpPr/>
          <p:nvPr/>
        </p:nvSpPr>
        <p:spPr>
          <a:xfrm>
            <a:off x="12072717" y="3743822"/>
            <a:ext cx="2148388" cy="75877"/>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3" name="Rectangle 3">
            <a:extLst>
              <a:ext uri="{FF2B5EF4-FFF2-40B4-BE49-F238E27FC236}">
                <a16:creationId xmlns:a16="http://schemas.microsoft.com/office/drawing/2014/main" id="{8C3E984F-57F8-27C3-431A-CDB93546972E}"/>
              </a:ext>
            </a:extLst>
          </p:cNvPr>
          <p:cNvSpPr/>
          <p:nvPr/>
        </p:nvSpPr>
        <p:spPr>
          <a:xfrm>
            <a:off x="2514600" y="2642900"/>
            <a:ext cx="4147712" cy="856189"/>
          </a:xfrm>
          <a:prstGeom prst="rect">
            <a:avLst/>
          </a:prstGeom>
          <a:solidFill>
            <a:srgbClr val="FCA873"/>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4" name="Rectangle 3">
            <a:extLst>
              <a:ext uri="{FF2B5EF4-FFF2-40B4-BE49-F238E27FC236}">
                <a16:creationId xmlns:a16="http://schemas.microsoft.com/office/drawing/2014/main" id="{61B68BD8-CBF9-D8B1-B0D3-F67FC2B59B7E}"/>
              </a:ext>
            </a:extLst>
          </p:cNvPr>
          <p:cNvSpPr/>
          <p:nvPr/>
        </p:nvSpPr>
        <p:spPr>
          <a:xfrm>
            <a:off x="7268723" y="2650132"/>
            <a:ext cx="4197583" cy="856189"/>
          </a:xfrm>
          <a:prstGeom prst="rect">
            <a:avLst/>
          </a:prstGeom>
          <a:solidFill>
            <a:srgbClr val="C0504D"/>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5" name="Rectangle 3">
            <a:extLst>
              <a:ext uri="{FF2B5EF4-FFF2-40B4-BE49-F238E27FC236}">
                <a16:creationId xmlns:a16="http://schemas.microsoft.com/office/drawing/2014/main" id="{5DB1B9E0-F6F6-8E70-D952-C67CB181A3AC}"/>
              </a:ext>
            </a:extLst>
          </p:cNvPr>
          <p:cNvSpPr/>
          <p:nvPr/>
        </p:nvSpPr>
        <p:spPr>
          <a:xfrm>
            <a:off x="12072718" y="2628900"/>
            <a:ext cx="4197583" cy="856189"/>
          </a:xfrm>
          <a:prstGeom prst="rect">
            <a:avLst/>
          </a:prstGeom>
          <a:solidFill>
            <a:srgbClr val="404040"/>
          </a:solidFill>
          <a:ln w="12700" cap="flat">
            <a:noFill/>
            <a:miter lim="400000"/>
          </a:ln>
          <a:effectLst/>
        </p:spPr>
        <p:txBody>
          <a:bodyPr wrap="square" lIns="45719" tIns="45719" rIns="45719" bIns="45719" numCol="1" anchor="b">
            <a:noAutofit/>
          </a:bodyPr>
          <a:lstStyle/>
          <a:p>
            <a:pPr>
              <a:spcBef>
                <a:spcPts val="2400"/>
              </a:spcBef>
              <a:defRPr sz="1000">
                <a:solidFill>
                  <a:srgbClr val="242524">
                    <a:alpha val="70000"/>
                  </a:srgbClr>
                </a:solidFill>
              </a:defRPr>
            </a:pPr>
            <a:endParaRPr dirty="0"/>
          </a:p>
        </p:txBody>
      </p:sp>
      <p:sp>
        <p:nvSpPr>
          <p:cNvPr id="68" name="TextBox 67">
            <a:extLst>
              <a:ext uri="{FF2B5EF4-FFF2-40B4-BE49-F238E27FC236}">
                <a16:creationId xmlns:a16="http://schemas.microsoft.com/office/drawing/2014/main" id="{39F4DE76-32EF-1326-F412-DDAE13F3DBE8}"/>
              </a:ext>
            </a:extLst>
          </p:cNvPr>
          <p:cNvSpPr txBox="1"/>
          <p:nvPr/>
        </p:nvSpPr>
        <p:spPr>
          <a:xfrm>
            <a:off x="2819400" y="2829862"/>
            <a:ext cx="3582271" cy="461665"/>
          </a:xfrm>
          <a:prstGeom prst="rect">
            <a:avLst/>
          </a:prstGeom>
          <a:noFill/>
        </p:spPr>
        <p:txBody>
          <a:bodyPr wrap="square">
            <a:spAutoFit/>
          </a:bodyPr>
          <a:lstStyle/>
          <a:p>
            <a:pPr algn="ctr"/>
            <a:r>
              <a:rPr lang="en-US" sz="2400" b="1" dirty="0">
                <a:solidFill>
                  <a:schemeClr val="bg1"/>
                </a:solidFill>
                <a:latin typeface="Montserrat" pitchFamily="2" charset="77"/>
              </a:rPr>
              <a:t>NORMALIZATION</a:t>
            </a:r>
          </a:p>
        </p:txBody>
      </p:sp>
      <p:sp>
        <p:nvSpPr>
          <p:cNvPr id="69" name="TextBox 68">
            <a:extLst>
              <a:ext uri="{FF2B5EF4-FFF2-40B4-BE49-F238E27FC236}">
                <a16:creationId xmlns:a16="http://schemas.microsoft.com/office/drawing/2014/main" id="{E214FD1C-0E99-85F9-677E-C4521C444AD7}"/>
              </a:ext>
            </a:extLst>
          </p:cNvPr>
          <p:cNvSpPr txBox="1"/>
          <p:nvPr/>
        </p:nvSpPr>
        <p:spPr>
          <a:xfrm>
            <a:off x="7597548" y="2847392"/>
            <a:ext cx="3635096" cy="461665"/>
          </a:xfrm>
          <a:prstGeom prst="rect">
            <a:avLst/>
          </a:prstGeom>
          <a:noFill/>
        </p:spPr>
        <p:txBody>
          <a:bodyPr wrap="square">
            <a:spAutoFit/>
          </a:bodyPr>
          <a:lstStyle/>
          <a:p>
            <a:pPr algn="ctr"/>
            <a:r>
              <a:rPr lang="en-US" sz="2400" b="1" dirty="0">
                <a:solidFill>
                  <a:schemeClr val="bg1"/>
                </a:solidFill>
                <a:latin typeface="Montserrat" pitchFamily="2" charset="77"/>
              </a:rPr>
              <a:t>STANDARDIZATION</a:t>
            </a:r>
          </a:p>
        </p:txBody>
      </p:sp>
      <p:sp>
        <p:nvSpPr>
          <p:cNvPr id="70" name="TextBox 69">
            <a:extLst>
              <a:ext uri="{FF2B5EF4-FFF2-40B4-BE49-F238E27FC236}">
                <a16:creationId xmlns:a16="http://schemas.microsoft.com/office/drawing/2014/main" id="{4E47DCAE-9AF7-05F6-BBA7-F2B8E082874C}"/>
              </a:ext>
            </a:extLst>
          </p:cNvPr>
          <p:cNvSpPr txBox="1"/>
          <p:nvPr/>
        </p:nvSpPr>
        <p:spPr>
          <a:xfrm>
            <a:off x="12489873" y="2826161"/>
            <a:ext cx="3359727" cy="461665"/>
          </a:xfrm>
          <a:prstGeom prst="rect">
            <a:avLst/>
          </a:prstGeom>
          <a:noFill/>
        </p:spPr>
        <p:txBody>
          <a:bodyPr wrap="square">
            <a:spAutoFit/>
          </a:bodyPr>
          <a:lstStyle/>
          <a:p>
            <a:pPr algn="ctr"/>
            <a:r>
              <a:rPr lang="en-US" sz="2400" b="1" dirty="0">
                <a:solidFill>
                  <a:schemeClr val="bg1"/>
                </a:solidFill>
                <a:latin typeface="Montserrat" pitchFamily="2" charset="77"/>
              </a:rPr>
              <a:t>TRANSFORMATION</a:t>
            </a:r>
          </a:p>
        </p:txBody>
      </p:sp>
    </p:spTree>
    <p:extLst>
      <p:ext uri="{BB962C8B-B14F-4D97-AF65-F5344CB8AC3E}">
        <p14:creationId xmlns:p14="http://schemas.microsoft.com/office/powerpoint/2010/main" val="1415982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2" name="TextBox 1">
            <a:extLst>
              <a:ext uri="{FF2B5EF4-FFF2-40B4-BE49-F238E27FC236}">
                <a16:creationId xmlns:a16="http://schemas.microsoft.com/office/drawing/2014/main" id="{F5FC4DD1-F21C-4C38-9C4F-5F86D04CF90F}"/>
              </a:ext>
            </a:extLst>
          </p:cNvPr>
          <p:cNvSpPr txBox="1"/>
          <p:nvPr/>
        </p:nvSpPr>
        <p:spPr>
          <a:xfrm>
            <a:off x="3031587" y="4375842"/>
            <a:ext cx="13427613" cy="954107"/>
          </a:xfrm>
          <a:prstGeom prst="rect">
            <a:avLst/>
          </a:prstGeom>
          <a:noFill/>
        </p:spPr>
        <p:txBody>
          <a:bodyPr wrap="square" rtlCol="0">
            <a:spAutoFit/>
          </a:bodyPr>
          <a:lstStyle/>
          <a:p>
            <a:r>
              <a:rPr lang="en-US" sz="2800" dirty="0">
                <a:latin typeface="Montserrat" pitchFamily="2" charset="77"/>
              </a:rPr>
              <a:t>Thinking of the data that </a:t>
            </a:r>
            <a:r>
              <a:rPr lang="en-US" sz="2800" b="1" dirty="0">
                <a:latin typeface="Montserrat" pitchFamily="2" charset="77"/>
              </a:rPr>
              <a:t>you (or your students) work with</a:t>
            </a:r>
            <a:r>
              <a:rPr lang="en-US" sz="2800" dirty="0">
                <a:latin typeface="Montserrat" pitchFamily="2" charset="77"/>
              </a:rPr>
              <a:t>, what are potential sources of unwanted variance, technical or non-technical?</a:t>
            </a:r>
          </a:p>
        </p:txBody>
      </p:sp>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2868738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descr="Boardroom with solid fill">
            <a:extLst>
              <a:ext uri="{FF2B5EF4-FFF2-40B4-BE49-F238E27FC236}">
                <a16:creationId xmlns:a16="http://schemas.microsoft.com/office/drawing/2014/main" id="{A5016BB8-F951-3EDF-A810-3AE8374A9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025483">
            <a:off x="14409086" y="7887691"/>
            <a:ext cx="1519861" cy="1519861"/>
          </a:xfrm>
          <a:prstGeom prst="rect">
            <a:avLst/>
          </a:prstGeom>
        </p:spPr>
      </p:pic>
      <p:sp>
        <p:nvSpPr>
          <p:cNvPr id="3" name="Rounded Rectangle 2">
            <a:extLst>
              <a:ext uri="{FF2B5EF4-FFF2-40B4-BE49-F238E27FC236}">
                <a16:creationId xmlns:a16="http://schemas.microsoft.com/office/drawing/2014/main" id="{FF181C16-B588-725B-C8AC-927BE190228F}"/>
              </a:ext>
            </a:extLst>
          </p:cNvPr>
          <p:cNvSpPr/>
          <p:nvPr/>
        </p:nvSpPr>
        <p:spPr>
          <a:xfrm>
            <a:off x="4234764" y="903355"/>
            <a:ext cx="9328836" cy="1268345"/>
          </a:xfrm>
          <a:prstGeom prst="roundRect">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dirty="0"/>
          </a:p>
        </p:txBody>
      </p:sp>
      <p:sp>
        <p:nvSpPr>
          <p:cNvPr id="5" name="TextBox 3">
            <a:extLst>
              <a:ext uri="{FF2B5EF4-FFF2-40B4-BE49-F238E27FC236}">
                <a16:creationId xmlns:a16="http://schemas.microsoft.com/office/drawing/2014/main" id="{3770CDFD-3D4F-F772-C1D0-365E279B73F9}"/>
              </a:ext>
            </a:extLst>
          </p:cNvPr>
          <p:cNvSpPr txBox="1"/>
          <p:nvPr/>
        </p:nvSpPr>
        <p:spPr>
          <a:xfrm>
            <a:off x="3850105" y="1028700"/>
            <a:ext cx="10203131" cy="940322"/>
          </a:xfrm>
          <a:prstGeom prst="rect">
            <a:avLst/>
          </a:prstGeom>
        </p:spPr>
        <p:txBody>
          <a:bodyPr wrap="square" lIns="0" tIns="0" rIns="0" bIns="0" rtlCol="0" anchor="t">
            <a:spAutoFit/>
          </a:bodyPr>
          <a:lstStyle/>
          <a:p>
            <a:pPr algn="ctr">
              <a:lnSpc>
                <a:spcPts val="7807"/>
              </a:lnSpc>
              <a:spcBef>
                <a:spcPct val="0"/>
              </a:spcBef>
            </a:pPr>
            <a:r>
              <a:rPr lang="en-US" sz="5400" b="1" dirty="0">
                <a:solidFill>
                  <a:schemeClr val="bg1"/>
                </a:solidFill>
                <a:latin typeface="Montserrat" pitchFamily="2" charset="77"/>
              </a:rPr>
              <a:t>GROUP DISCUSSION</a:t>
            </a:r>
          </a:p>
        </p:txBody>
      </p:sp>
      <p:pic>
        <p:nvPicPr>
          <p:cNvPr id="27" name="Graphic 26" descr="Sailboat with solid fill">
            <a:extLst>
              <a:ext uri="{FF2B5EF4-FFF2-40B4-BE49-F238E27FC236}">
                <a16:creationId xmlns:a16="http://schemas.microsoft.com/office/drawing/2014/main" id="{EC87A63C-7513-3CFC-7FAA-300E8093FE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18466">
            <a:off x="13508283" y="6880875"/>
            <a:ext cx="3352800" cy="3352800"/>
          </a:xfrm>
          <a:prstGeom prst="rect">
            <a:avLst/>
          </a:prstGeom>
        </p:spPr>
      </p:pic>
      <p:grpSp>
        <p:nvGrpSpPr>
          <p:cNvPr id="28" name="Group 27">
            <a:extLst>
              <a:ext uri="{FF2B5EF4-FFF2-40B4-BE49-F238E27FC236}">
                <a16:creationId xmlns:a16="http://schemas.microsoft.com/office/drawing/2014/main" id="{63A66B3F-83EF-06F9-248C-C96D5BB67336}"/>
              </a:ext>
            </a:extLst>
          </p:cNvPr>
          <p:cNvGrpSpPr/>
          <p:nvPr/>
        </p:nvGrpSpPr>
        <p:grpSpPr>
          <a:xfrm>
            <a:off x="-152400" y="8953500"/>
            <a:ext cx="17373600" cy="1524000"/>
            <a:chOff x="-152400" y="8953500"/>
            <a:chExt cx="17373600" cy="1524000"/>
          </a:xfrm>
        </p:grpSpPr>
        <p:grpSp>
          <p:nvGrpSpPr>
            <p:cNvPr id="29" name="Group 28">
              <a:extLst>
                <a:ext uri="{FF2B5EF4-FFF2-40B4-BE49-F238E27FC236}">
                  <a16:creationId xmlns:a16="http://schemas.microsoft.com/office/drawing/2014/main" id="{27C031E5-8819-FDF8-333E-7231393E3200}"/>
                </a:ext>
              </a:extLst>
            </p:cNvPr>
            <p:cNvGrpSpPr/>
            <p:nvPr/>
          </p:nvGrpSpPr>
          <p:grpSpPr>
            <a:xfrm>
              <a:off x="-152400" y="8953500"/>
              <a:ext cx="3962400" cy="1524000"/>
              <a:chOff x="-152400" y="8953500"/>
              <a:chExt cx="3962400" cy="1524000"/>
            </a:xfrm>
          </p:grpSpPr>
          <p:pic>
            <p:nvPicPr>
              <p:cNvPr id="54" name="Graphic 53" descr="Wave with solid fill">
                <a:extLst>
                  <a:ext uri="{FF2B5EF4-FFF2-40B4-BE49-F238E27FC236}">
                    <a16:creationId xmlns:a16="http://schemas.microsoft.com/office/drawing/2014/main" id="{8423D1A5-48E5-8EB5-053C-27187AACA9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9818827C-62A3-E125-AD8F-847FF202F1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543729AC-580A-4FC3-5A2D-1FD9C087D7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0" name="Group 29">
              <a:extLst>
                <a:ext uri="{FF2B5EF4-FFF2-40B4-BE49-F238E27FC236}">
                  <a16:creationId xmlns:a16="http://schemas.microsoft.com/office/drawing/2014/main" id="{A7ADE9DE-EA94-5EC2-A363-5F72780165D9}"/>
                </a:ext>
              </a:extLst>
            </p:cNvPr>
            <p:cNvGrpSpPr/>
            <p:nvPr/>
          </p:nvGrpSpPr>
          <p:grpSpPr>
            <a:xfrm>
              <a:off x="3505200" y="8953500"/>
              <a:ext cx="3962400" cy="1524000"/>
              <a:chOff x="-152400" y="8953500"/>
              <a:chExt cx="3962400" cy="1524000"/>
            </a:xfrm>
          </p:grpSpPr>
          <p:pic>
            <p:nvPicPr>
              <p:cNvPr id="51" name="Graphic 50" descr="Wave with solid fill">
                <a:extLst>
                  <a:ext uri="{FF2B5EF4-FFF2-40B4-BE49-F238E27FC236}">
                    <a16:creationId xmlns:a16="http://schemas.microsoft.com/office/drawing/2014/main" id="{655C6DD2-F8E5-0C22-0DF7-A8B6BDD17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52" name="Graphic 51" descr="Wave with solid fill">
                <a:extLst>
                  <a:ext uri="{FF2B5EF4-FFF2-40B4-BE49-F238E27FC236}">
                    <a16:creationId xmlns:a16="http://schemas.microsoft.com/office/drawing/2014/main" id="{F366712F-C787-1EDD-00D2-52793A1F1A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3" name="Graphic 52" descr="Wave with solid fill">
                <a:extLst>
                  <a:ext uri="{FF2B5EF4-FFF2-40B4-BE49-F238E27FC236}">
                    <a16:creationId xmlns:a16="http://schemas.microsoft.com/office/drawing/2014/main" id="{AA472912-141B-B2BE-FF64-4196A851B9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1" name="Group 30">
              <a:extLst>
                <a:ext uri="{FF2B5EF4-FFF2-40B4-BE49-F238E27FC236}">
                  <a16:creationId xmlns:a16="http://schemas.microsoft.com/office/drawing/2014/main" id="{C75B2B61-5328-B1F2-555D-FCA334DE67DC}"/>
                </a:ext>
              </a:extLst>
            </p:cNvPr>
            <p:cNvGrpSpPr/>
            <p:nvPr/>
          </p:nvGrpSpPr>
          <p:grpSpPr>
            <a:xfrm>
              <a:off x="7162800" y="8953500"/>
              <a:ext cx="3962400" cy="1524000"/>
              <a:chOff x="-152400" y="8953500"/>
              <a:chExt cx="3962400" cy="1524000"/>
            </a:xfrm>
          </p:grpSpPr>
          <p:pic>
            <p:nvPicPr>
              <p:cNvPr id="48" name="Graphic 47" descr="Wave with solid fill">
                <a:extLst>
                  <a:ext uri="{FF2B5EF4-FFF2-40B4-BE49-F238E27FC236}">
                    <a16:creationId xmlns:a16="http://schemas.microsoft.com/office/drawing/2014/main" id="{F297E6F7-ADEF-AAF2-AE1C-61FDBBCB85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9" name="Graphic 48" descr="Wave with solid fill">
                <a:extLst>
                  <a:ext uri="{FF2B5EF4-FFF2-40B4-BE49-F238E27FC236}">
                    <a16:creationId xmlns:a16="http://schemas.microsoft.com/office/drawing/2014/main" id="{A2F3A0AD-12B7-FEA0-B426-B04DBB97A7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50" name="Graphic 49" descr="Wave with solid fill">
                <a:extLst>
                  <a:ext uri="{FF2B5EF4-FFF2-40B4-BE49-F238E27FC236}">
                    <a16:creationId xmlns:a16="http://schemas.microsoft.com/office/drawing/2014/main" id="{FF080A50-B047-FEB5-B1EB-931F24EF56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2" name="Group 31">
              <a:extLst>
                <a:ext uri="{FF2B5EF4-FFF2-40B4-BE49-F238E27FC236}">
                  <a16:creationId xmlns:a16="http://schemas.microsoft.com/office/drawing/2014/main" id="{F2A4C7DB-5FBB-4A73-514D-9CC1179BCE82}"/>
                </a:ext>
              </a:extLst>
            </p:cNvPr>
            <p:cNvGrpSpPr/>
            <p:nvPr/>
          </p:nvGrpSpPr>
          <p:grpSpPr>
            <a:xfrm>
              <a:off x="10820400" y="8953500"/>
              <a:ext cx="3962400" cy="1524000"/>
              <a:chOff x="-152400" y="8953500"/>
              <a:chExt cx="3962400" cy="1524000"/>
            </a:xfrm>
          </p:grpSpPr>
          <p:pic>
            <p:nvPicPr>
              <p:cNvPr id="45" name="Graphic 44" descr="Wave with solid fill">
                <a:extLst>
                  <a:ext uri="{FF2B5EF4-FFF2-40B4-BE49-F238E27FC236}">
                    <a16:creationId xmlns:a16="http://schemas.microsoft.com/office/drawing/2014/main" id="{85446AE9-35FF-A87E-5C96-7CC546620F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509D005D-8B7A-27BC-341C-0D1233FD28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pic>
            <p:nvPicPr>
              <p:cNvPr id="47" name="Graphic 46" descr="Wave with solid fill">
                <a:extLst>
                  <a:ext uri="{FF2B5EF4-FFF2-40B4-BE49-F238E27FC236}">
                    <a16:creationId xmlns:a16="http://schemas.microsoft.com/office/drawing/2014/main" id="{C1AF86CA-92A1-38FB-5992-04ACC02773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6000" y="8953500"/>
                <a:ext cx="1524000" cy="1524000"/>
              </a:xfrm>
              <a:prstGeom prst="rect">
                <a:avLst/>
              </a:prstGeom>
            </p:spPr>
          </p:pic>
        </p:grpSp>
        <p:grpSp>
          <p:nvGrpSpPr>
            <p:cNvPr id="37" name="Group 36">
              <a:extLst>
                <a:ext uri="{FF2B5EF4-FFF2-40B4-BE49-F238E27FC236}">
                  <a16:creationId xmlns:a16="http://schemas.microsoft.com/office/drawing/2014/main" id="{8FDF88BA-294D-967B-BEC0-9454E1599204}"/>
                </a:ext>
              </a:extLst>
            </p:cNvPr>
            <p:cNvGrpSpPr/>
            <p:nvPr/>
          </p:nvGrpSpPr>
          <p:grpSpPr>
            <a:xfrm>
              <a:off x="14478000" y="8953500"/>
              <a:ext cx="2743200" cy="1524000"/>
              <a:chOff x="-152400" y="8953500"/>
              <a:chExt cx="2743200" cy="1524000"/>
            </a:xfrm>
          </p:grpSpPr>
          <p:pic>
            <p:nvPicPr>
              <p:cNvPr id="42" name="Graphic 41" descr="Wave with solid fill">
                <a:extLst>
                  <a:ext uri="{FF2B5EF4-FFF2-40B4-BE49-F238E27FC236}">
                    <a16:creationId xmlns:a16="http://schemas.microsoft.com/office/drawing/2014/main" id="{E97CBCCE-6B65-9B32-36A4-3EFD026EA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400" y="8953500"/>
                <a:ext cx="1524000" cy="1524000"/>
              </a:xfrm>
              <a:prstGeom prst="rect">
                <a:avLst/>
              </a:prstGeom>
            </p:spPr>
          </p:pic>
          <p:pic>
            <p:nvPicPr>
              <p:cNvPr id="43" name="Graphic 42" descr="Wave with solid fill">
                <a:extLst>
                  <a:ext uri="{FF2B5EF4-FFF2-40B4-BE49-F238E27FC236}">
                    <a16:creationId xmlns:a16="http://schemas.microsoft.com/office/drawing/2014/main" id="{19029121-48F8-3179-9F56-AA10936137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800" y="8953500"/>
                <a:ext cx="1524000" cy="1524000"/>
              </a:xfrm>
              <a:prstGeom prst="rect">
                <a:avLst/>
              </a:prstGeom>
            </p:spPr>
          </p:pic>
        </p:grpSp>
      </p:grpSp>
      <p:pic>
        <p:nvPicPr>
          <p:cNvPr id="57" name="Graphic 56" descr="Boardroom with solid fill">
            <a:extLst>
              <a:ext uri="{FF2B5EF4-FFF2-40B4-BE49-F238E27FC236}">
                <a16:creationId xmlns:a16="http://schemas.microsoft.com/office/drawing/2014/main" id="{AAD205B8-4E7D-65F6-6826-00983B95EB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318466">
            <a:off x="14533655" y="8202525"/>
            <a:ext cx="1192950" cy="11929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0CF51CFC-F008-B6EE-EEDA-9075A73FAA9E}"/>
              </a:ext>
            </a:extLst>
          </p:cNvPr>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7" name="TextBox 6">
            <a:extLst>
              <a:ext uri="{FF2B5EF4-FFF2-40B4-BE49-F238E27FC236}">
                <a16:creationId xmlns:a16="http://schemas.microsoft.com/office/drawing/2014/main" id="{97A08B3E-3E6F-DBDA-3930-0FD19AE7B1B2}"/>
              </a:ext>
            </a:extLst>
          </p:cNvPr>
          <p:cNvSpPr txBox="1"/>
          <p:nvPr/>
        </p:nvSpPr>
        <p:spPr>
          <a:xfrm>
            <a:off x="2793514" y="2436774"/>
            <a:ext cx="12700972" cy="6555641"/>
          </a:xfrm>
          <a:prstGeom prst="rect">
            <a:avLst/>
          </a:prstGeom>
          <a:noFill/>
        </p:spPr>
        <p:txBody>
          <a:bodyPr wrap="square" rtlCol="0">
            <a:spAutoFit/>
          </a:bodyPr>
          <a:lstStyle/>
          <a:p>
            <a:pPr marL="457200" indent="-457200">
              <a:buFont typeface="Arial" panose="020B0604020202020204" pitchFamily="34" charset="0"/>
              <a:buChar char="•"/>
            </a:pPr>
            <a:endParaRPr lang="en-US" sz="2800" dirty="0">
              <a:latin typeface="Montserrat" pitchFamily="2" charset="77"/>
            </a:endParaRPr>
          </a:p>
          <a:p>
            <a:r>
              <a:rPr lang="en-US" sz="2800" b="1" dirty="0">
                <a:latin typeface="Montserrat" pitchFamily="2" charset="77"/>
              </a:rPr>
              <a:t>In your group discuss: </a:t>
            </a:r>
          </a:p>
          <a:p>
            <a:endParaRPr lang="en-US" sz="2800" b="1" dirty="0">
              <a:latin typeface="Montserrat" pitchFamily="2" charset="77"/>
            </a:endParaRPr>
          </a:p>
          <a:p>
            <a:r>
              <a:rPr lang="en-US" sz="2800" dirty="0">
                <a:latin typeface="Montserrat" pitchFamily="2" charset="77"/>
              </a:rPr>
              <a:t>The density plot: </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What does the plot tell you about the distribution of gene counts.</a:t>
            </a:r>
          </a:p>
          <a:p>
            <a:pPr marL="457200" indent="-457200">
              <a:buFont typeface="Arial" panose="020B0604020202020204" pitchFamily="34" charset="0"/>
              <a:buChar char="•"/>
            </a:pPr>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Are the data normally distributed? Why do we often like our data to be normally distributed?</a:t>
            </a:r>
          </a:p>
          <a:p>
            <a:endParaRPr lang="en-US" sz="2800" dirty="0">
              <a:latin typeface="Montserrat" pitchFamily="2" charset="77"/>
            </a:endParaRPr>
          </a:p>
          <a:p>
            <a:pPr marL="457200" indent="-457200">
              <a:buFont typeface="Arial" panose="020B0604020202020204" pitchFamily="34" charset="0"/>
              <a:buChar char="•"/>
            </a:pPr>
            <a:r>
              <a:rPr lang="en-US" sz="2800" dirty="0">
                <a:latin typeface="Montserrat" pitchFamily="2" charset="77"/>
              </a:rPr>
              <a:t>If data are not normally distributed what could we do? There are two different strategies we could use...</a:t>
            </a:r>
          </a:p>
          <a:p>
            <a:pPr marL="457200" indent="-457200">
              <a:buFont typeface="Arial" panose="020B0604020202020204" pitchFamily="34" charset="0"/>
              <a:buChar char="•"/>
            </a:pPr>
            <a:endParaRPr lang="en-US" sz="2800" dirty="0">
              <a:latin typeface="Montserrat" pitchFamily="2" charset="77"/>
            </a:endParaRPr>
          </a:p>
          <a:p>
            <a:endParaRPr lang="en-US" sz="2800" dirty="0">
              <a:latin typeface="Montserrat" pitchFamily="2" charset="77"/>
            </a:endParaRPr>
          </a:p>
          <a:p>
            <a:pPr lvl="3"/>
            <a:endParaRPr lang="en-US" sz="2800" dirty="0">
              <a:latin typeface="Montserrat" pitchFamily="2" charset="77"/>
            </a:endParaRPr>
          </a:p>
        </p:txBody>
      </p:sp>
    </p:spTree>
    <p:extLst>
      <p:ext uri="{BB962C8B-B14F-4D97-AF65-F5344CB8AC3E}">
        <p14:creationId xmlns:p14="http://schemas.microsoft.com/office/powerpoint/2010/main" val="723481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
            <a:ext cx="939346" cy="10287000"/>
            <a:chOff x="0" y="0"/>
            <a:chExt cx="220314" cy="2861297"/>
          </a:xfrm>
        </p:grpSpPr>
        <p:sp>
          <p:nvSpPr>
            <p:cNvPr id="4" name="Freeform 4"/>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6" name="Rectangle 15">
            <a:extLst>
              <a:ext uri="{FF2B5EF4-FFF2-40B4-BE49-F238E27FC236}">
                <a16:creationId xmlns:a16="http://schemas.microsoft.com/office/drawing/2014/main" id="{9AA12D5A-5DF4-7548-AC2B-41958F1875AD}"/>
              </a:ext>
            </a:extLst>
          </p:cNvPr>
          <p:cNvSpPr/>
          <p:nvPr/>
        </p:nvSpPr>
        <p:spPr>
          <a:xfrm>
            <a:off x="9711885" y="30176"/>
            <a:ext cx="860441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grpSp>
        <p:nvGrpSpPr>
          <p:cNvPr id="27" name="Group 26">
            <a:extLst>
              <a:ext uri="{FF2B5EF4-FFF2-40B4-BE49-F238E27FC236}">
                <a16:creationId xmlns:a16="http://schemas.microsoft.com/office/drawing/2014/main" id="{27E055AA-0EC9-FBF1-B4D0-AB773551C6C7}"/>
              </a:ext>
            </a:extLst>
          </p:cNvPr>
          <p:cNvGrpSpPr/>
          <p:nvPr/>
        </p:nvGrpSpPr>
        <p:grpSpPr>
          <a:xfrm>
            <a:off x="10515600" y="6554970"/>
            <a:ext cx="3914503" cy="2729273"/>
            <a:chOff x="8380145" y="7341528"/>
            <a:chExt cx="4419600" cy="2665379"/>
          </a:xfrm>
        </p:grpSpPr>
        <p:sp>
          <p:nvSpPr>
            <p:cNvPr id="28" name="Freeform 8">
              <a:extLst>
                <a:ext uri="{FF2B5EF4-FFF2-40B4-BE49-F238E27FC236}">
                  <a16:creationId xmlns:a16="http://schemas.microsoft.com/office/drawing/2014/main" id="{7E35FD7A-53FF-AB1D-3296-37472F669CE9}"/>
                </a:ext>
              </a:extLst>
            </p:cNvPr>
            <p:cNvSpPr/>
            <p:nvPr/>
          </p:nvSpPr>
          <p:spPr>
            <a:xfrm>
              <a:off x="8380145" y="7341528"/>
              <a:ext cx="4419600" cy="2665379"/>
            </a:xfrm>
            <a:custGeom>
              <a:avLst/>
              <a:gdLst/>
              <a:ahLst/>
              <a:cxnLst/>
              <a:rect l="l" t="t" r="r" b="b"/>
              <a:pathLst>
                <a:path w="4837349" h="3224899">
                  <a:moveTo>
                    <a:pt x="0" y="0"/>
                  </a:moveTo>
                  <a:lnTo>
                    <a:pt x="4837348" y="0"/>
                  </a:lnTo>
                  <a:lnTo>
                    <a:pt x="4837348" y="3224899"/>
                  </a:lnTo>
                  <a:lnTo>
                    <a:pt x="0" y="3224899"/>
                  </a:lnTo>
                  <a:lnTo>
                    <a:pt x="0" y="0"/>
                  </a:lnTo>
                  <a:close/>
                </a:path>
              </a:pathLst>
            </a:custGeom>
            <a:blipFill>
              <a:blip r:embed="rId3"/>
              <a:stretch>
                <a:fillRect l="-6012" t="-12577" r="-3440" b="-8416"/>
              </a:stretch>
            </a:blipFill>
            <a:ln>
              <a:solidFill>
                <a:schemeClr val="tx1">
                  <a:lumMod val="65000"/>
                  <a:lumOff val="35000"/>
                </a:schemeClr>
              </a:solidFill>
            </a:ln>
          </p:spPr>
          <p:txBody>
            <a:bodyPr/>
            <a:lstStyle/>
            <a:p>
              <a:endParaRPr lang="en-DK"/>
            </a:p>
          </p:txBody>
        </p:sp>
        <p:cxnSp>
          <p:nvCxnSpPr>
            <p:cNvPr id="29" name="Straight Connector 28">
              <a:extLst>
                <a:ext uri="{FF2B5EF4-FFF2-40B4-BE49-F238E27FC236}">
                  <a16:creationId xmlns:a16="http://schemas.microsoft.com/office/drawing/2014/main" id="{C54C7D09-3819-67F7-5F7F-4E696AFE6978}"/>
                </a:ext>
              </a:extLst>
            </p:cNvPr>
            <p:cNvCxnSpPr>
              <a:cxnSpLocks/>
            </p:cNvCxnSpPr>
            <p:nvPr/>
          </p:nvCxnSpPr>
          <p:spPr>
            <a:xfrm flipV="1">
              <a:off x="8915400" y="7734300"/>
              <a:ext cx="3276600" cy="2059021"/>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1481484" y="1080000"/>
            <a:ext cx="12920316"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EXPLORATORY DATA ANALYSIS</a:t>
            </a:r>
          </a:p>
        </p:txBody>
      </p:sp>
      <p:sp>
        <p:nvSpPr>
          <p:cNvPr id="10" name="TextBox 10"/>
          <p:cNvSpPr txBox="1"/>
          <p:nvPr/>
        </p:nvSpPr>
        <p:spPr>
          <a:xfrm>
            <a:off x="1731001" y="2818172"/>
            <a:ext cx="8454784" cy="6390404"/>
          </a:xfrm>
          <a:prstGeom prst="rect">
            <a:avLst/>
          </a:prstGeom>
        </p:spPr>
        <p:txBody>
          <a:bodyPr wrap="square" lIns="0" tIns="0" rIns="0" bIns="0" rtlCol="0" anchor="t">
            <a:spAutoFit/>
          </a:bodyPr>
          <a:lstStyle/>
          <a:p>
            <a:pPr>
              <a:lnSpc>
                <a:spcPct val="150000"/>
              </a:lnSpc>
            </a:pPr>
            <a:r>
              <a:rPr lang="en-US" sz="2800" dirty="0">
                <a:solidFill>
                  <a:srgbClr val="404040"/>
                </a:solidFill>
                <a:latin typeface="Montserrat" panose="00000500000000000000" pitchFamily="2" charset="0"/>
              </a:rPr>
              <a:t>This was a quick intro to EDA. </a:t>
            </a:r>
          </a:p>
          <a:p>
            <a:pPr>
              <a:lnSpc>
                <a:spcPct val="150000"/>
              </a:lnSpc>
            </a:pPr>
            <a:r>
              <a:rPr lang="en-US" sz="2800" dirty="0">
                <a:solidFill>
                  <a:srgbClr val="404040"/>
                </a:solidFill>
                <a:latin typeface="Montserrat" panose="00000500000000000000" pitchFamily="2" charset="0"/>
              </a:rPr>
              <a:t>In summary it helps us to: </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Do the data look as expected</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Identify obvious errors: outliers, label swaps, mislabeling, etc.</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Constraints: Missing values, power</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How should the data be prepared for analysis – setup, clean</a:t>
            </a:r>
          </a:p>
          <a:p>
            <a:pPr marL="914400" lvl="1" indent="-457200">
              <a:lnSpc>
                <a:spcPct val="150000"/>
              </a:lnSpc>
              <a:buFont typeface="Arial" panose="020B0604020202020204" pitchFamily="34" charset="0"/>
              <a:buChar char="•"/>
            </a:pPr>
            <a:r>
              <a:rPr lang="en-US" sz="2800" dirty="0">
                <a:solidFill>
                  <a:srgbClr val="404040"/>
                </a:solidFill>
                <a:latin typeface="Montserrat" panose="00000500000000000000" pitchFamily="2" charset="0"/>
              </a:rPr>
              <a:t>Normalization</a:t>
            </a:r>
            <a:r>
              <a:rPr lang="en-US" sz="2800">
                <a:solidFill>
                  <a:srgbClr val="404040"/>
                </a:solidFill>
                <a:latin typeface="Montserrat" panose="00000500000000000000" pitchFamily="2" charset="0"/>
              </a:rPr>
              <a:t>, standardization, transformation </a:t>
            </a:r>
            <a:endParaRPr lang="en-US" sz="2800" dirty="0">
              <a:solidFill>
                <a:srgbClr val="404040"/>
              </a:solidFill>
              <a:latin typeface="Montserrat" panose="00000500000000000000" pitchFamily="2" charset="0"/>
            </a:endParaRPr>
          </a:p>
        </p:txBody>
      </p:sp>
      <p:pic>
        <p:nvPicPr>
          <p:cNvPr id="24" name="Picture 23" descr="A diagram of a city&#10;&#10;Description automatically generated">
            <a:extLst>
              <a:ext uri="{FF2B5EF4-FFF2-40B4-BE49-F238E27FC236}">
                <a16:creationId xmlns:a16="http://schemas.microsoft.com/office/drawing/2014/main" id="{44D82E15-4257-27B6-0C24-D397C3E71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6206" y="5416160"/>
            <a:ext cx="3886200" cy="3276962"/>
          </a:xfrm>
          <a:prstGeom prst="rect">
            <a:avLst/>
          </a:prstGeom>
          <a:ln>
            <a:solidFill>
              <a:schemeClr val="tx1">
                <a:lumMod val="65000"/>
                <a:lumOff val="35000"/>
              </a:schemeClr>
            </a:solidFill>
          </a:ln>
        </p:spPr>
      </p:pic>
      <p:sp>
        <p:nvSpPr>
          <p:cNvPr id="17" name="Freeform 7">
            <a:extLst>
              <a:ext uri="{FF2B5EF4-FFF2-40B4-BE49-F238E27FC236}">
                <a16:creationId xmlns:a16="http://schemas.microsoft.com/office/drawing/2014/main" id="{954F4AB2-1D8D-5F35-F4AF-DD04AEA62A51}"/>
              </a:ext>
            </a:extLst>
          </p:cNvPr>
          <p:cNvSpPr/>
          <p:nvPr/>
        </p:nvSpPr>
        <p:spPr>
          <a:xfrm>
            <a:off x="10515600" y="3040104"/>
            <a:ext cx="3886200" cy="3003130"/>
          </a:xfrm>
          <a:custGeom>
            <a:avLst/>
            <a:gdLst/>
            <a:ahLst/>
            <a:cxnLst/>
            <a:rect l="l" t="t" r="r" b="b"/>
            <a:pathLst>
              <a:path w="5081874" h="3387916">
                <a:moveTo>
                  <a:pt x="0" y="0"/>
                </a:moveTo>
                <a:lnTo>
                  <a:pt x="5081873" y="0"/>
                </a:lnTo>
                <a:lnTo>
                  <a:pt x="5081873" y="3387915"/>
                </a:lnTo>
                <a:lnTo>
                  <a:pt x="0" y="3387915"/>
                </a:lnTo>
                <a:lnTo>
                  <a:pt x="0" y="0"/>
                </a:lnTo>
                <a:close/>
              </a:path>
            </a:pathLst>
          </a:custGeom>
          <a:blipFill>
            <a:blip r:embed="rId5"/>
            <a:stretch>
              <a:fillRect l="-8030" t="-9319" r="-17684" b="-10845"/>
            </a:stretch>
          </a:blipFill>
          <a:ln>
            <a:solidFill>
              <a:schemeClr val="tx1">
                <a:lumMod val="65000"/>
                <a:lumOff val="35000"/>
              </a:schemeClr>
            </a:solidFill>
          </a:ln>
        </p:spPr>
        <p:txBody>
          <a:bodyPr/>
          <a:lstStyle/>
          <a:p>
            <a:endParaRPr lang="en-DK"/>
          </a:p>
        </p:txBody>
      </p:sp>
      <p:pic>
        <p:nvPicPr>
          <p:cNvPr id="26" name="Picture 25" descr="A diagram of different sizes and colors&#10;&#10;Description automatically generated">
            <a:extLst>
              <a:ext uri="{FF2B5EF4-FFF2-40B4-BE49-F238E27FC236}">
                <a16:creationId xmlns:a16="http://schemas.microsoft.com/office/drawing/2014/main" id="{5F2AD7BF-8B15-3F54-06A5-D90833E52F6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937" t="12752" r="23437" b="12830"/>
          <a:stretch/>
        </p:blipFill>
        <p:spPr>
          <a:xfrm>
            <a:off x="13639800" y="1832086"/>
            <a:ext cx="3886200" cy="3305211"/>
          </a:xfrm>
          <a:prstGeom prst="rect">
            <a:avLst/>
          </a:prstGeom>
          <a:ln>
            <a:solidFill>
              <a:schemeClr val="tx1">
                <a:lumMod val="65000"/>
                <a:lumOff val="35000"/>
              </a:schemeClr>
            </a:solidFill>
          </a:ln>
        </p:spPr>
      </p:pic>
      <p:sp>
        <p:nvSpPr>
          <p:cNvPr id="30" name="TextBox 10">
            <a:extLst>
              <a:ext uri="{FF2B5EF4-FFF2-40B4-BE49-F238E27FC236}">
                <a16:creationId xmlns:a16="http://schemas.microsoft.com/office/drawing/2014/main" id="{7E69BD36-6C9D-ED68-C2D3-F0AC6AEC370F}"/>
              </a:ext>
            </a:extLst>
          </p:cNvPr>
          <p:cNvSpPr txBox="1"/>
          <p:nvPr/>
        </p:nvSpPr>
        <p:spPr>
          <a:xfrm>
            <a:off x="12238049" y="2971585"/>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Density Plot</a:t>
            </a:r>
          </a:p>
        </p:txBody>
      </p:sp>
      <p:sp>
        <p:nvSpPr>
          <p:cNvPr id="31" name="TextBox 10">
            <a:extLst>
              <a:ext uri="{FF2B5EF4-FFF2-40B4-BE49-F238E27FC236}">
                <a16:creationId xmlns:a16="http://schemas.microsoft.com/office/drawing/2014/main" id="{74066E5F-ADE4-6AB1-6265-6856D2874A69}"/>
              </a:ext>
            </a:extLst>
          </p:cNvPr>
          <p:cNvSpPr txBox="1"/>
          <p:nvPr/>
        </p:nvSpPr>
        <p:spPr>
          <a:xfrm>
            <a:off x="16636290" y="1753918"/>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Biplot</a:t>
            </a:r>
          </a:p>
        </p:txBody>
      </p:sp>
      <p:sp>
        <p:nvSpPr>
          <p:cNvPr id="32" name="TextBox 10">
            <a:extLst>
              <a:ext uri="{FF2B5EF4-FFF2-40B4-BE49-F238E27FC236}">
                <a16:creationId xmlns:a16="http://schemas.microsoft.com/office/drawing/2014/main" id="{6AF05C40-21EF-2C86-57D2-B94487C8A7AF}"/>
              </a:ext>
            </a:extLst>
          </p:cNvPr>
          <p:cNvSpPr txBox="1"/>
          <p:nvPr/>
        </p:nvSpPr>
        <p:spPr>
          <a:xfrm>
            <a:off x="12229340" y="6453209"/>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Scatter Plot</a:t>
            </a:r>
          </a:p>
        </p:txBody>
      </p:sp>
      <p:sp>
        <p:nvSpPr>
          <p:cNvPr id="33" name="TextBox 10">
            <a:extLst>
              <a:ext uri="{FF2B5EF4-FFF2-40B4-BE49-F238E27FC236}">
                <a16:creationId xmlns:a16="http://schemas.microsoft.com/office/drawing/2014/main" id="{EA9DD776-6546-5CE1-929F-DD4372F77578}"/>
              </a:ext>
            </a:extLst>
          </p:cNvPr>
          <p:cNvSpPr txBox="1"/>
          <p:nvPr/>
        </p:nvSpPr>
        <p:spPr>
          <a:xfrm>
            <a:off x="16074524" y="5416160"/>
            <a:ext cx="1603876" cy="496161"/>
          </a:xfrm>
          <a:prstGeom prst="rect">
            <a:avLst/>
          </a:prstGeom>
        </p:spPr>
        <p:txBody>
          <a:bodyPr wrap="square" lIns="0" tIns="0" rIns="0" bIns="0" rtlCol="0" anchor="t">
            <a:spAutoFit/>
          </a:bodyPr>
          <a:lstStyle/>
          <a:p>
            <a:pPr>
              <a:lnSpc>
                <a:spcPts val="4480"/>
              </a:lnSpc>
            </a:pPr>
            <a:r>
              <a:rPr lang="en-US" sz="1600" b="1" dirty="0">
                <a:solidFill>
                  <a:srgbClr val="404040"/>
                </a:solidFill>
                <a:latin typeface="Montserrat" pitchFamily="2" charset="77"/>
              </a:rPr>
              <a:t>Dendrogram</a:t>
            </a:r>
          </a:p>
        </p:txBody>
      </p:sp>
      <p:pic>
        <p:nvPicPr>
          <p:cNvPr id="34" name="Picture 33" descr="A blue and black logo&#10;&#10;Description automatically generated">
            <a:extLst>
              <a:ext uri="{FF2B5EF4-FFF2-40B4-BE49-F238E27FC236}">
                <a16:creationId xmlns:a16="http://schemas.microsoft.com/office/drawing/2014/main" id="{AED0E294-2328-3B7B-8A33-090D04D7BD06}"/>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1669856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
            <a:extLst>
              <a:ext uri="{FF2B5EF4-FFF2-40B4-BE49-F238E27FC236}">
                <a16:creationId xmlns:a16="http://schemas.microsoft.com/office/drawing/2014/main" id="{EBEEA384-595D-FD5B-0260-68574E751CFA}"/>
              </a:ext>
            </a:extLst>
          </p:cNvPr>
          <p:cNvSpPr txBox="1"/>
          <p:nvPr/>
        </p:nvSpPr>
        <p:spPr>
          <a:xfrm>
            <a:off x="3534772" y="1080000"/>
            <a:ext cx="11302649" cy="940322"/>
          </a:xfrm>
          <a:prstGeom prst="rect">
            <a:avLst/>
          </a:prstGeom>
        </p:spPr>
        <p:txBody>
          <a:bodyPr wrap="square" lIns="0" tIns="0" rIns="0" bIns="0" rtlCol="0" anchor="t">
            <a:spAutoFit/>
          </a:bodyPr>
          <a:lstStyle/>
          <a:p>
            <a:pPr>
              <a:lnSpc>
                <a:spcPts val="7807"/>
              </a:lnSpc>
              <a:spcBef>
                <a:spcPct val="0"/>
              </a:spcBef>
            </a:pPr>
            <a:r>
              <a:rPr lang="en-US" sz="5400" b="1" dirty="0">
                <a:solidFill>
                  <a:srgbClr val="404040"/>
                </a:solidFill>
                <a:latin typeface="Montserrat" pitchFamily="2" charset="77"/>
              </a:rPr>
              <a:t>DETOUR ON OUR JOURNEY</a:t>
            </a:r>
          </a:p>
        </p:txBody>
      </p:sp>
      <p:sp>
        <p:nvSpPr>
          <p:cNvPr id="37" name="Freeform 7">
            <a:extLst>
              <a:ext uri="{FF2B5EF4-FFF2-40B4-BE49-F238E27FC236}">
                <a16:creationId xmlns:a16="http://schemas.microsoft.com/office/drawing/2014/main" id="{1BFD04B8-D236-9D96-EA37-62F8FAFBF266}"/>
              </a:ext>
            </a:extLst>
          </p:cNvPr>
          <p:cNvSpPr/>
          <p:nvPr/>
        </p:nvSpPr>
        <p:spPr>
          <a:xfrm>
            <a:off x="800280" y="4487553"/>
            <a:ext cx="4041023" cy="1606502"/>
          </a:xfrm>
          <a:custGeom>
            <a:avLst/>
            <a:gdLst/>
            <a:ahLst/>
            <a:cxnLst>
              <a:cxn ang="0">
                <a:pos x="wd2" y="hd2"/>
              </a:cxn>
              <a:cxn ang="5400000">
                <a:pos x="wd2" y="hd2"/>
              </a:cxn>
              <a:cxn ang="10800000">
                <a:pos x="wd2" y="hd2"/>
              </a:cxn>
              <a:cxn ang="16200000">
                <a:pos x="wd2" y="hd2"/>
              </a:cxn>
            </a:cxnLst>
            <a:rect l="0" t="0" r="r" b="b"/>
            <a:pathLst>
              <a:path w="21600" h="21600" extrusionOk="0">
                <a:moveTo>
                  <a:pt x="21255" y="6991"/>
                </a:moveTo>
                <a:cubicBezTo>
                  <a:pt x="12526" y="6991"/>
                  <a:pt x="12526" y="6991"/>
                  <a:pt x="12526" y="6991"/>
                </a:cubicBezTo>
                <a:cubicBezTo>
                  <a:pt x="11663" y="3495"/>
                  <a:pt x="11663" y="3495"/>
                  <a:pt x="11663" y="3495"/>
                </a:cubicBezTo>
                <a:cubicBezTo>
                  <a:pt x="10800" y="0"/>
                  <a:pt x="10800" y="0"/>
                  <a:pt x="10800" y="0"/>
                </a:cubicBezTo>
                <a:cubicBezTo>
                  <a:pt x="9937" y="3495"/>
                  <a:pt x="9937" y="3495"/>
                  <a:pt x="9937" y="3495"/>
                </a:cubicBezTo>
                <a:cubicBezTo>
                  <a:pt x="9074" y="6991"/>
                  <a:pt x="9074" y="6991"/>
                  <a:pt x="9074" y="6991"/>
                </a:cubicBezTo>
                <a:cubicBezTo>
                  <a:pt x="1997" y="6991"/>
                  <a:pt x="1997" y="6991"/>
                  <a:pt x="1997" y="6991"/>
                </a:cubicBezTo>
                <a:cubicBezTo>
                  <a:pt x="888" y="6991"/>
                  <a:pt x="0" y="10307"/>
                  <a:pt x="0" y="14340"/>
                </a:cubicBezTo>
                <a:cubicBezTo>
                  <a:pt x="0" y="18373"/>
                  <a:pt x="888" y="21600"/>
                  <a:pt x="1997" y="21600"/>
                </a:cubicBezTo>
                <a:cubicBezTo>
                  <a:pt x="21255" y="21600"/>
                  <a:pt x="21255" y="21600"/>
                  <a:pt x="21255" y="21600"/>
                </a:cubicBezTo>
                <a:cubicBezTo>
                  <a:pt x="21452" y="21600"/>
                  <a:pt x="21600" y="21062"/>
                  <a:pt x="21600" y="20345"/>
                </a:cubicBezTo>
                <a:cubicBezTo>
                  <a:pt x="21600" y="8335"/>
                  <a:pt x="21600" y="8335"/>
                  <a:pt x="21600" y="8335"/>
                </a:cubicBezTo>
                <a:cubicBezTo>
                  <a:pt x="21600" y="7618"/>
                  <a:pt x="21452" y="6991"/>
                  <a:pt x="21255" y="6991"/>
                </a:cubicBezTo>
                <a:close/>
              </a:path>
            </a:pathLst>
          </a:custGeom>
          <a:solidFill>
            <a:srgbClr val="B1403F"/>
          </a:solidFill>
          <a:ln w="12700">
            <a:miter lim="400000"/>
          </a:ln>
        </p:spPr>
        <p:txBody>
          <a:bodyPr lIns="45719" rIns="45719"/>
          <a:lstStyle/>
          <a:p>
            <a:endParaRPr/>
          </a:p>
        </p:txBody>
      </p:sp>
      <p:sp>
        <p:nvSpPr>
          <p:cNvPr id="38" name="Freeform 8">
            <a:extLst>
              <a:ext uri="{FF2B5EF4-FFF2-40B4-BE49-F238E27FC236}">
                <a16:creationId xmlns:a16="http://schemas.microsoft.com/office/drawing/2014/main" id="{AA796C8F-D2D4-06BE-4F9E-97B9EDFA647A}"/>
              </a:ext>
            </a:extLst>
          </p:cNvPr>
          <p:cNvSpPr/>
          <p:nvPr/>
        </p:nvSpPr>
        <p:spPr>
          <a:xfrm>
            <a:off x="13582086" y="4458827"/>
            <a:ext cx="4041023" cy="1642761"/>
          </a:xfrm>
          <a:custGeom>
            <a:avLst/>
            <a:gdLst/>
            <a:ahLst/>
            <a:cxnLst>
              <a:cxn ang="0">
                <a:pos x="wd2" y="hd2"/>
              </a:cxn>
              <a:cxn ang="5400000">
                <a:pos x="wd2" y="hd2"/>
              </a:cxn>
              <a:cxn ang="10800000">
                <a:pos x="wd2" y="hd2"/>
              </a:cxn>
              <a:cxn ang="16200000">
                <a:pos x="wd2" y="hd2"/>
              </a:cxn>
            </a:cxnLst>
            <a:rect l="0" t="0" r="r" b="b"/>
            <a:pathLst>
              <a:path w="21600" h="21600" extrusionOk="0">
                <a:moveTo>
                  <a:pt x="19603" y="21600"/>
                </a:moveTo>
                <a:cubicBezTo>
                  <a:pt x="345" y="21600"/>
                  <a:pt x="345" y="21600"/>
                  <a:pt x="345" y="21600"/>
                </a:cubicBezTo>
                <a:cubicBezTo>
                  <a:pt x="148" y="21600"/>
                  <a:pt x="0" y="20975"/>
                  <a:pt x="0" y="20261"/>
                </a:cubicBezTo>
                <a:cubicBezTo>
                  <a:pt x="0" y="8301"/>
                  <a:pt x="0" y="8301"/>
                  <a:pt x="0" y="8301"/>
                </a:cubicBezTo>
                <a:cubicBezTo>
                  <a:pt x="0" y="7587"/>
                  <a:pt x="148" y="7051"/>
                  <a:pt x="345" y="7051"/>
                </a:cubicBezTo>
                <a:cubicBezTo>
                  <a:pt x="9074" y="7051"/>
                  <a:pt x="9074" y="7051"/>
                  <a:pt x="9074" y="7051"/>
                </a:cubicBezTo>
                <a:cubicBezTo>
                  <a:pt x="9937" y="3570"/>
                  <a:pt x="9937" y="3570"/>
                  <a:pt x="9937" y="3570"/>
                </a:cubicBezTo>
                <a:cubicBezTo>
                  <a:pt x="10800" y="0"/>
                  <a:pt x="10800" y="0"/>
                  <a:pt x="10800" y="0"/>
                </a:cubicBezTo>
                <a:cubicBezTo>
                  <a:pt x="11663" y="3570"/>
                  <a:pt x="11663" y="3570"/>
                  <a:pt x="11663" y="3570"/>
                </a:cubicBezTo>
                <a:cubicBezTo>
                  <a:pt x="12526" y="7051"/>
                  <a:pt x="12526" y="7051"/>
                  <a:pt x="12526" y="7051"/>
                </a:cubicBezTo>
                <a:cubicBezTo>
                  <a:pt x="19603" y="7051"/>
                  <a:pt x="19603" y="7051"/>
                  <a:pt x="19603" y="7051"/>
                </a:cubicBezTo>
                <a:cubicBezTo>
                  <a:pt x="20712" y="7051"/>
                  <a:pt x="21600" y="10264"/>
                  <a:pt x="21600" y="14281"/>
                </a:cubicBezTo>
                <a:cubicBezTo>
                  <a:pt x="21600" y="18298"/>
                  <a:pt x="20712" y="21600"/>
                  <a:pt x="19603" y="21600"/>
                </a:cubicBezTo>
                <a:close/>
              </a:path>
            </a:pathLst>
          </a:custGeom>
          <a:solidFill>
            <a:schemeClr val="bg1">
              <a:lumMod val="85000"/>
            </a:schemeClr>
          </a:solidFill>
          <a:ln w="12700">
            <a:miter lim="400000"/>
          </a:ln>
        </p:spPr>
        <p:txBody>
          <a:bodyPr lIns="45719" rIns="45719"/>
          <a:lstStyle/>
          <a:p>
            <a:endParaRPr/>
          </a:p>
        </p:txBody>
      </p:sp>
      <p:sp>
        <p:nvSpPr>
          <p:cNvPr id="39" name="Freeform 9">
            <a:extLst>
              <a:ext uri="{FF2B5EF4-FFF2-40B4-BE49-F238E27FC236}">
                <a16:creationId xmlns:a16="http://schemas.microsoft.com/office/drawing/2014/main" id="{01E2FDAC-AE88-C89E-F430-7A9E707BB2A6}"/>
              </a:ext>
            </a:extLst>
          </p:cNvPr>
          <p:cNvSpPr/>
          <p:nvPr/>
        </p:nvSpPr>
        <p:spPr>
          <a:xfrm flipV="1">
            <a:off x="5060883" y="4500850"/>
            <a:ext cx="4041022" cy="1619504"/>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rgbClr val="BFB5ED"/>
          </a:solidFill>
          <a:ln w="12700">
            <a:miter lim="400000"/>
          </a:ln>
        </p:spPr>
        <p:txBody>
          <a:bodyPr lIns="45719" rIns="45719"/>
          <a:lstStyle/>
          <a:p>
            <a:endParaRPr lang="en-DK" dirty="0"/>
          </a:p>
        </p:txBody>
      </p:sp>
      <p:sp>
        <p:nvSpPr>
          <p:cNvPr id="50" name="Rectangle 33">
            <a:extLst>
              <a:ext uri="{FF2B5EF4-FFF2-40B4-BE49-F238E27FC236}">
                <a16:creationId xmlns:a16="http://schemas.microsoft.com/office/drawing/2014/main" id="{20925914-2917-49B2-E895-2981264F4D26}"/>
              </a:ext>
            </a:extLst>
          </p:cNvPr>
          <p:cNvSpPr txBox="1"/>
          <p:nvPr/>
        </p:nvSpPr>
        <p:spPr>
          <a:xfrm>
            <a:off x="13820740" y="5384461"/>
            <a:ext cx="3422412"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MODEL EVALUATION</a:t>
            </a:r>
            <a:endParaRPr sz="2400" dirty="0"/>
          </a:p>
        </p:txBody>
      </p:sp>
      <p:sp>
        <p:nvSpPr>
          <p:cNvPr id="51" name="Freeform 9">
            <a:extLst>
              <a:ext uri="{FF2B5EF4-FFF2-40B4-BE49-F238E27FC236}">
                <a16:creationId xmlns:a16="http://schemas.microsoft.com/office/drawing/2014/main" id="{3C8C8F90-F01C-2534-2BCE-F8C869812AE5}"/>
              </a:ext>
            </a:extLst>
          </p:cNvPr>
          <p:cNvSpPr/>
          <p:nvPr/>
        </p:nvSpPr>
        <p:spPr>
          <a:xfrm flipV="1">
            <a:off x="9321485" y="4469155"/>
            <a:ext cx="4041021" cy="1643299"/>
          </a:xfrm>
          <a:custGeom>
            <a:avLst/>
            <a:gdLst/>
            <a:ahLst/>
            <a:cxnLst>
              <a:cxn ang="0">
                <a:pos x="wd2" y="hd2"/>
              </a:cxn>
              <a:cxn ang="5400000">
                <a:pos x="wd2" y="hd2"/>
              </a:cxn>
              <a:cxn ang="10800000">
                <a:pos x="wd2" y="hd2"/>
              </a:cxn>
              <a:cxn ang="16200000">
                <a:pos x="wd2" y="hd2"/>
              </a:cxn>
            </a:cxnLst>
            <a:rect l="0" t="0" r="r" b="b"/>
            <a:pathLst>
              <a:path w="21600" h="21600" extrusionOk="0">
                <a:moveTo>
                  <a:pt x="21255" y="0"/>
                </a:moveTo>
                <a:cubicBezTo>
                  <a:pt x="345" y="0"/>
                  <a:pt x="345" y="0"/>
                  <a:pt x="345" y="0"/>
                </a:cubicBezTo>
                <a:cubicBezTo>
                  <a:pt x="148" y="0"/>
                  <a:pt x="0" y="625"/>
                  <a:pt x="0" y="1339"/>
                </a:cubicBezTo>
                <a:cubicBezTo>
                  <a:pt x="0" y="13299"/>
                  <a:pt x="0" y="13299"/>
                  <a:pt x="0" y="13299"/>
                </a:cubicBezTo>
                <a:cubicBezTo>
                  <a:pt x="0" y="14013"/>
                  <a:pt x="148" y="14549"/>
                  <a:pt x="345" y="14549"/>
                </a:cubicBezTo>
                <a:cubicBezTo>
                  <a:pt x="9074" y="14549"/>
                  <a:pt x="9074" y="14549"/>
                  <a:pt x="9074" y="14549"/>
                </a:cubicBezTo>
                <a:cubicBezTo>
                  <a:pt x="9937" y="18030"/>
                  <a:pt x="9937" y="18030"/>
                  <a:pt x="9937" y="18030"/>
                </a:cubicBezTo>
                <a:cubicBezTo>
                  <a:pt x="10800" y="21600"/>
                  <a:pt x="10800" y="21600"/>
                  <a:pt x="10800" y="21600"/>
                </a:cubicBezTo>
                <a:cubicBezTo>
                  <a:pt x="11663" y="18030"/>
                  <a:pt x="11663" y="18030"/>
                  <a:pt x="11663" y="18030"/>
                </a:cubicBezTo>
                <a:cubicBezTo>
                  <a:pt x="12526" y="14549"/>
                  <a:pt x="12526" y="14549"/>
                  <a:pt x="12526" y="14549"/>
                </a:cubicBezTo>
                <a:cubicBezTo>
                  <a:pt x="21255" y="14549"/>
                  <a:pt x="21255" y="14549"/>
                  <a:pt x="21255" y="14549"/>
                </a:cubicBezTo>
                <a:cubicBezTo>
                  <a:pt x="21452" y="14549"/>
                  <a:pt x="21600" y="14013"/>
                  <a:pt x="21600" y="13299"/>
                </a:cubicBezTo>
                <a:cubicBezTo>
                  <a:pt x="21600" y="1339"/>
                  <a:pt x="21600" y="1339"/>
                  <a:pt x="21600" y="1339"/>
                </a:cubicBezTo>
                <a:cubicBezTo>
                  <a:pt x="21600" y="625"/>
                  <a:pt x="21452" y="0"/>
                  <a:pt x="21255" y="0"/>
                </a:cubicBezTo>
                <a:close/>
              </a:path>
            </a:pathLst>
          </a:custGeom>
          <a:solidFill>
            <a:schemeClr val="bg1">
              <a:lumMod val="85000"/>
            </a:schemeClr>
          </a:solidFill>
          <a:ln w="12700">
            <a:miter lim="400000"/>
          </a:ln>
        </p:spPr>
        <p:txBody>
          <a:bodyPr lIns="45719" rIns="45719"/>
          <a:lstStyle/>
          <a:p>
            <a:endParaRPr/>
          </a:p>
        </p:txBody>
      </p:sp>
      <p:sp>
        <p:nvSpPr>
          <p:cNvPr id="53" name="Rectangle 33">
            <a:extLst>
              <a:ext uri="{FF2B5EF4-FFF2-40B4-BE49-F238E27FC236}">
                <a16:creationId xmlns:a16="http://schemas.microsoft.com/office/drawing/2014/main" id="{CFFC9EF7-C4B0-C389-403F-2438A83981A2}"/>
              </a:ext>
            </a:extLst>
          </p:cNvPr>
          <p:cNvSpPr txBox="1"/>
          <p:nvPr/>
        </p:nvSpPr>
        <p:spPr>
          <a:xfrm>
            <a:off x="9971072" y="5384461"/>
            <a:ext cx="2609689" cy="369332"/>
          </a:xfrm>
          <a:prstGeom prst="rect">
            <a:avLst/>
          </a:prstGeom>
          <a:solidFill>
            <a:schemeClr val="bg1">
              <a:lumMod val="85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ANALYSIS</a:t>
            </a:r>
            <a:endParaRPr sz="2400" dirty="0"/>
          </a:p>
        </p:txBody>
      </p:sp>
      <p:sp>
        <p:nvSpPr>
          <p:cNvPr id="54" name="Rectangle 33">
            <a:extLst>
              <a:ext uri="{FF2B5EF4-FFF2-40B4-BE49-F238E27FC236}">
                <a16:creationId xmlns:a16="http://schemas.microsoft.com/office/drawing/2014/main" id="{46871D1F-1B1E-8F55-1261-18C148FBEF7B}"/>
              </a:ext>
            </a:extLst>
          </p:cNvPr>
          <p:cNvSpPr txBox="1"/>
          <p:nvPr/>
        </p:nvSpPr>
        <p:spPr>
          <a:xfrm>
            <a:off x="1320428" y="5372100"/>
            <a:ext cx="30937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DATA COLLECTION</a:t>
            </a:r>
            <a:endParaRPr sz="2400" dirty="0"/>
          </a:p>
        </p:txBody>
      </p:sp>
      <p:sp>
        <p:nvSpPr>
          <p:cNvPr id="59" name="Shape">
            <a:extLst>
              <a:ext uri="{FF2B5EF4-FFF2-40B4-BE49-F238E27FC236}">
                <a16:creationId xmlns:a16="http://schemas.microsoft.com/office/drawing/2014/main" id="{E07F6C67-95B2-F2F5-F51E-AAE5D6757D13}"/>
              </a:ext>
            </a:extLst>
          </p:cNvPr>
          <p:cNvSpPr/>
          <p:nvPr/>
        </p:nvSpPr>
        <p:spPr>
          <a:xfrm>
            <a:off x="6710246" y="3252752"/>
            <a:ext cx="905108" cy="1042809"/>
          </a:xfrm>
          <a:custGeom>
            <a:avLst/>
            <a:gdLst/>
            <a:ahLst/>
            <a:cxnLst>
              <a:cxn ang="0">
                <a:pos x="wd2" y="hd2"/>
              </a:cxn>
              <a:cxn ang="5400000">
                <a:pos x="wd2" y="hd2"/>
              </a:cxn>
              <a:cxn ang="10800000">
                <a:pos x="wd2" y="hd2"/>
              </a:cxn>
              <a:cxn ang="16200000">
                <a:pos x="wd2" y="hd2"/>
              </a:cxn>
            </a:cxnLst>
            <a:rect l="0" t="0" r="r" b="b"/>
            <a:pathLst>
              <a:path w="21600" h="21600" extrusionOk="0">
                <a:moveTo>
                  <a:pt x="2445" y="18409"/>
                </a:moveTo>
                <a:cubicBezTo>
                  <a:pt x="4483" y="18409"/>
                  <a:pt x="4483" y="18409"/>
                  <a:pt x="4483" y="18409"/>
                </a:cubicBezTo>
                <a:cubicBezTo>
                  <a:pt x="4891" y="18409"/>
                  <a:pt x="5298" y="17918"/>
                  <a:pt x="5298" y="17427"/>
                </a:cubicBezTo>
                <a:cubicBezTo>
                  <a:pt x="5298" y="8100"/>
                  <a:pt x="5298" y="8100"/>
                  <a:pt x="5298" y="8100"/>
                </a:cubicBezTo>
                <a:cubicBezTo>
                  <a:pt x="5298" y="7609"/>
                  <a:pt x="4891" y="7118"/>
                  <a:pt x="4483" y="7118"/>
                </a:cubicBezTo>
                <a:cubicBezTo>
                  <a:pt x="2445" y="7118"/>
                  <a:pt x="2445" y="7118"/>
                  <a:pt x="2445" y="7118"/>
                </a:cubicBezTo>
                <a:cubicBezTo>
                  <a:pt x="2038" y="7118"/>
                  <a:pt x="1630" y="7609"/>
                  <a:pt x="1630" y="8100"/>
                </a:cubicBezTo>
                <a:cubicBezTo>
                  <a:pt x="1630" y="17427"/>
                  <a:pt x="1630" y="17427"/>
                  <a:pt x="1630" y="17427"/>
                </a:cubicBezTo>
                <a:cubicBezTo>
                  <a:pt x="1630" y="17918"/>
                  <a:pt x="2038" y="18409"/>
                  <a:pt x="2445" y="18409"/>
                </a:cubicBezTo>
                <a:close/>
                <a:moveTo>
                  <a:pt x="7336" y="18409"/>
                </a:moveTo>
                <a:cubicBezTo>
                  <a:pt x="9374" y="18409"/>
                  <a:pt x="9374" y="18409"/>
                  <a:pt x="9374" y="18409"/>
                </a:cubicBezTo>
                <a:cubicBezTo>
                  <a:pt x="9985" y="18409"/>
                  <a:pt x="10189" y="17918"/>
                  <a:pt x="10189" y="17427"/>
                </a:cubicBezTo>
                <a:cubicBezTo>
                  <a:pt x="10189" y="982"/>
                  <a:pt x="10189" y="982"/>
                  <a:pt x="10189" y="982"/>
                </a:cubicBezTo>
                <a:cubicBezTo>
                  <a:pt x="10189" y="491"/>
                  <a:pt x="9985" y="0"/>
                  <a:pt x="9374" y="0"/>
                </a:cubicBezTo>
                <a:cubicBezTo>
                  <a:pt x="7336" y="0"/>
                  <a:pt x="7336" y="0"/>
                  <a:pt x="7336" y="0"/>
                </a:cubicBezTo>
                <a:cubicBezTo>
                  <a:pt x="6928" y="0"/>
                  <a:pt x="6521" y="491"/>
                  <a:pt x="6521" y="982"/>
                </a:cubicBezTo>
                <a:cubicBezTo>
                  <a:pt x="6521" y="17427"/>
                  <a:pt x="6521" y="17427"/>
                  <a:pt x="6521" y="17427"/>
                </a:cubicBezTo>
                <a:cubicBezTo>
                  <a:pt x="6521" y="17918"/>
                  <a:pt x="6928" y="18409"/>
                  <a:pt x="7336" y="18409"/>
                </a:cubicBezTo>
                <a:close/>
                <a:moveTo>
                  <a:pt x="12226" y="18409"/>
                </a:moveTo>
                <a:cubicBezTo>
                  <a:pt x="14468" y="18409"/>
                  <a:pt x="14468" y="18409"/>
                  <a:pt x="14468" y="18409"/>
                </a:cubicBezTo>
                <a:cubicBezTo>
                  <a:pt x="14875" y="18409"/>
                  <a:pt x="15079" y="17918"/>
                  <a:pt x="15079" y="17427"/>
                </a:cubicBezTo>
                <a:cubicBezTo>
                  <a:pt x="15079" y="4909"/>
                  <a:pt x="15079" y="4909"/>
                  <a:pt x="15079" y="4909"/>
                </a:cubicBezTo>
                <a:cubicBezTo>
                  <a:pt x="15079" y="4418"/>
                  <a:pt x="14875" y="3927"/>
                  <a:pt x="14468" y="3927"/>
                </a:cubicBezTo>
                <a:cubicBezTo>
                  <a:pt x="12226" y="3927"/>
                  <a:pt x="12226" y="3927"/>
                  <a:pt x="12226" y="3927"/>
                </a:cubicBezTo>
                <a:cubicBezTo>
                  <a:pt x="11819" y="3927"/>
                  <a:pt x="11411" y="4418"/>
                  <a:pt x="11411" y="4909"/>
                </a:cubicBezTo>
                <a:cubicBezTo>
                  <a:pt x="11411" y="17427"/>
                  <a:pt x="11411" y="17427"/>
                  <a:pt x="11411" y="17427"/>
                </a:cubicBezTo>
                <a:cubicBezTo>
                  <a:pt x="11411" y="17918"/>
                  <a:pt x="11819" y="18409"/>
                  <a:pt x="12226" y="18409"/>
                </a:cubicBezTo>
                <a:close/>
                <a:moveTo>
                  <a:pt x="12430" y="5155"/>
                </a:moveTo>
                <a:cubicBezTo>
                  <a:pt x="14264" y="5155"/>
                  <a:pt x="14264" y="5155"/>
                  <a:pt x="14264" y="5155"/>
                </a:cubicBezTo>
                <a:cubicBezTo>
                  <a:pt x="14264" y="17182"/>
                  <a:pt x="14264" y="17182"/>
                  <a:pt x="14264" y="17182"/>
                </a:cubicBezTo>
                <a:cubicBezTo>
                  <a:pt x="12430" y="17182"/>
                  <a:pt x="12430" y="17182"/>
                  <a:pt x="12430" y="17182"/>
                </a:cubicBezTo>
                <a:lnTo>
                  <a:pt x="12430" y="5155"/>
                </a:lnTo>
                <a:close/>
                <a:moveTo>
                  <a:pt x="17321" y="18409"/>
                </a:moveTo>
                <a:cubicBezTo>
                  <a:pt x="19358" y="18409"/>
                  <a:pt x="19358" y="18409"/>
                  <a:pt x="19358" y="18409"/>
                </a:cubicBezTo>
                <a:cubicBezTo>
                  <a:pt x="19766" y="18409"/>
                  <a:pt x="20174" y="17918"/>
                  <a:pt x="20174" y="17427"/>
                </a:cubicBezTo>
                <a:cubicBezTo>
                  <a:pt x="20174" y="11536"/>
                  <a:pt x="20174" y="11536"/>
                  <a:pt x="20174" y="11536"/>
                </a:cubicBezTo>
                <a:cubicBezTo>
                  <a:pt x="20174" y="11045"/>
                  <a:pt x="19766" y="10800"/>
                  <a:pt x="19358" y="10800"/>
                </a:cubicBezTo>
                <a:cubicBezTo>
                  <a:pt x="17321" y="10800"/>
                  <a:pt x="17321" y="10800"/>
                  <a:pt x="17321" y="10800"/>
                </a:cubicBezTo>
                <a:cubicBezTo>
                  <a:pt x="16709" y="10800"/>
                  <a:pt x="16506" y="11045"/>
                  <a:pt x="16506" y="11536"/>
                </a:cubicBezTo>
                <a:cubicBezTo>
                  <a:pt x="16506" y="17427"/>
                  <a:pt x="16506" y="17427"/>
                  <a:pt x="16506" y="17427"/>
                </a:cubicBezTo>
                <a:cubicBezTo>
                  <a:pt x="16506" y="17918"/>
                  <a:pt x="16709" y="18409"/>
                  <a:pt x="17321" y="18409"/>
                </a:cubicBezTo>
                <a:close/>
                <a:moveTo>
                  <a:pt x="20785" y="19391"/>
                </a:moveTo>
                <a:cubicBezTo>
                  <a:pt x="1019" y="19391"/>
                  <a:pt x="1019" y="19391"/>
                  <a:pt x="1019" y="19391"/>
                </a:cubicBezTo>
                <a:cubicBezTo>
                  <a:pt x="408" y="19391"/>
                  <a:pt x="0" y="19882"/>
                  <a:pt x="0" y="20618"/>
                </a:cubicBezTo>
                <a:cubicBezTo>
                  <a:pt x="0" y="21109"/>
                  <a:pt x="408" y="21600"/>
                  <a:pt x="1019" y="21600"/>
                </a:cubicBezTo>
                <a:cubicBezTo>
                  <a:pt x="20785" y="21600"/>
                  <a:pt x="20785" y="21600"/>
                  <a:pt x="20785" y="21600"/>
                </a:cubicBezTo>
                <a:cubicBezTo>
                  <a:pt x="21192" y="21600"/>
                  <a:pt x="21600" y="21109"/>
                  <a:pt x="21600" y="20618"/>
                </a:cubicBezTo>
                <a:cubicBezTo>
                  <a:pt x="21600" y="19882"/>
                  <a:pt x="21192" y="19391"/>
                  <a:pt x="20785" y="19391"/>
                </a:cubicBezTo>
                <a:close/>
              </a:path>
            </a:pathLst>
          </a:custGeom>
          <a:solidFill>
            <a:srgbClr val="404040"/>
          </a:solidFill>
          <a:ln w="12700">
            <a:miter lim="400000"/>
          </a:ln>
        </p:spPr>
        <p:txBody>
          <a:bodyPr lIns="121919" tIns="121919" rIns="121919" bIns="121919"/>
          <a:lstStyle/>
          <a:p>
            <a:endParaRPr/>
          </a:p>
        </p:txBody>
      </p:sp>
      <p:sp>
        <p:nvSpPr>
          <p:cNvPr id="60" name="Shape">
            <a:extLst>
              <a:ext uri="{FF2B5EF4-FFF2-40B4-BE49-F238E27FC236}">
                <a16:creationId xmlns:a16="http://schemas.microsoft.com/office/drawing/2014/main" id="{D09D6B30-BBF8-546F-DF0D-9CD55F576823}"/>
              </a:ext>
            </a:extLst>
          </p:cNvPr>
          <p:cNvSpPr>
            <a:spLocks noChangeAspect="1"/>
          </p:cNvSpPr>
          <p:nvPr/>
        </p:nvSpPr>
        <p:spPr>
          <a:xfrm>
            <a:off x="7391400" y="3162300"/>
            <a:ext cx="699306" cy="699306"/>
          </a:xfrm>
          <a:custGeom>
            <a:avLst/>
            <a:gdLst/>
            <a:ahLst/>
            <a:cxnLst>
              <a:cxn ang="0">
                <a:pos x="wd2" y="hd2"/>
              </a:cxn>
              <a:cxn ang="5400000">
                <a:pos x="wd2" y="hd2"/>
              </a:cxn>
              <a:cxn ang="10800000">
                <a:pos x="wd2" y="hd2"/>
              </a:cxn>
              <a:cxn ang="16200000">
                <a:pos x="wd2" y="hd2"/>
              </a:cxn>
            </a:cxnLst>
            <a:rect l="0" t="0" r="r" b="b"/>
            <a:pathLst>
              <a:path w="21380" h="21380" extrusionOk="0">
                <a:moveTo>
                  <a:pt x="20722" y="17912"/>
                </a:moveTo>
                <a:cubicBezTo>
                  <a:pt x="15805" y="12995"/>
                  <a:pt x="15805" y="12995"/>
                  <a:pt x="15805" y="12995"/>
                </a:cubicBezTo>
                <a:cubicBezTo>
                  <a:pt x="15102" y="14224"/>
                  <a:pt x="14049" y="15102"/>
                  <a:pt x="12995" y="15805"/>
                </a:cubicBezTo>
                <a:cubicBezTo>
                  <a:pt x="17912" y="20722"/>
                  <a:pt x="17912" y="20722"/>
                  <a:pt x="17912" y="20722"/>
                </a:cubicBezTo>
                <a:cubicBezTo>
                  <a:pt x="18615" y="21600"/>
                  <a:pt x="20020" y="21600"/>
                  <a:pt x="20722" y="20722"/>
                </a:cubicBezTo>
                <a:cubicBezTo>
                  <a:pt x="21600" y="20020"/>
                  <a:pt x="21600" y="18790"/>
                  <a:pt x="20722" y="17912"/>
                </a:cubicBezTo>
                <a:close/>
                <a:moveTo>
                  <a:pt x="15980" y="8078"/>
                </a:moveTo>
                <a:cubicBezTo>
                  <a:pt x="15980" y="3512"/>
                  <a:pt x="12468" y="0"/>
                  <a:pt x="7902" y="0"/>
                </a:cubicBezTo>
                <a:cubicBezTo>
                  <a:pt x="3512" y="0"/>
                  <a:pt x="0" y="3512"/>
                  <a:pt x="0" y="8078"/>
                </a:cubicBezTo>
                <a:cubicBezTo>
                  <a:pt x="0" y="12468"/>
                  <a:pt x="3512" y="15980"/>
                  <a:pt x="7902" y="15980"/>
                </a:cubicBezTo>
                <a:cubicBezTo>
                  <a:pt x="12468" y="15980"/>
                  <a:pt x="15980" y="12468"/>
                  <a:pt x="15980" y="8078"/>
                </a:cubicBezTo>
                <a:close/>
                <a:moveTo>
                  <a:pt x="7902" y="14049"/>
                </a:moveTo>
                <a:cubicBezTo>
                  <a:pt x="4566" y="14049"/>
                  <a:pt x="1932" y="11239"/>
                  <a:pt x="1932" y="8078"/>
                </a:cubicBezTo>
                <a:cubicBezTo>
                  <a:pt x="1932" y="4741"/>
                  <a:pt x="4566" y="1932"/>
                  <a:pt x="7902" y="1932"/>
                </a:cubicBezTo>
                <a:cubicBezTo>
                  <a:pt x="11239" y="1932"/>
                  <a:pt x="14049" y="4741"/>
                  <a:pt x="14049" y="8078"/>
                </a:cubicBezTo>
                <a:cubicBezTo>
                  <a:pt x="14049" y="11239"/>
                  <a:pt x="11239" y="14049"/>
                  <a:pt x="7902" y="14049"/>
                </a:cubicBezTo>
                <a:close/>
                <a:moveTo>
                  <a:pt x="3337" y="8078"/>
                </a:moveTo>
                <a:cubicBezTo>
                  <a:pt x="4566" y="8078"/>
                  <a:pt x="4566" y="8078"/>
                  <a:pt x="4566" y="8078"/>
                </a:cubicBezTo>
                <a:cubicBezTo>
                  <a:pt x="4566" y="6146"/>
                  <a:pt x="6146" y="4741"/>
                  <a:pt x="7902" y="4741"/>
                </a:cubicBezTo>
                <a:cubicBezTo>
                  <a:pt x="7902" y="3337"/>
                  <a:pt x="7902" y="3337"/>
                  <a:pt x="7902" y="3337"/>
                </a:cubicBezTo>
                <a:cubicBezTo>
                  <a:pt x="5444" y="3337"/>
                  <a:pt x="3337" y="5444"/>
                  <a:pt x="3337" y="8078"/>
                </a:cubicBezTo>
                <a:close/>
              </a:path>
            </a:pathLst>
          </a:custGeom>
          <a:solidFill>
            <a:srgbClr val="404040"/>
          </a:solidFill>
          <a:ln w="12700">
            <a:miter lim="400000"/>
          </a:ln>
        </p:spPr>
        <p:txBody>
          <a:bodyPr lIns="121919" tIns="121919" rIns="121919" bIns="121919"/>
          <a:lstStyle/>
          <a:p>
            <a:endParaRPr/>
          </a:p>
        </p:txBody>
      </p:sp>
      <p:sp>
        <p:nvSpPr>
          <p:cNvPr id="63" name="Shape">
            <a:extLst>
              <a:ext uri="{FF2B5EF4-FFF2-40B4-BE49-F238E27FC236}">
                <a16:creationId xmlns:a16="http://schemas.microsoft.com/office/drawing/2014/main" id="{1C3AE5CD-B4BF-1B12-A1F6-2CCA288BE29F}"/>
              </a:ext>
            </a:extLst>
          </p:cNvPr>
          <p:cNvSpPr>
            <a:spLocks noChangeAspect="1"/>
          </p:cNvSpPr>
          <p:nvPr/>
        </p:nvSpPr>
        <p:spPr>
          <a:xfrm>
            <a:off x="2236732" y="3252752"/>
            <a:ext cx="1127838" cy="1008000"/>
          </a:xfrm>
          <a:custGeom>
            <a:avLst/>
            <a:gdLst/>
            <a:ahLst/>
            <a:cxnLst>
              <a:cxn ang="0">
                <a:pos x="wd2" y="hd2"/>
              </a:cxn>
              <a:cxn ang="5400000">
                <a:pos x="wd2" y="hd2"/>
              </a:cxn>
              <a:cxn ang="10800000">
                <a:pos x="wd2" y="hd2"/>
              </a:cxn>
              <a:cxn ang="16200000">
                <a:pos x="wd2" y="hd2"/>
              </a:cxn>
            </a:cxnLst>
            <a:rect l="0" t="0" r="r" b="b"/>
            <a:pathLst>
              <a:path w="21600" h="21600" extrusionOk="0">
                <a:moveTo>
                  <a:pt x="10354" y="14727"/>
                </a:moveTo>
                <a:cubicBezTo>
                  <a:pt x="5355" y="7855"/>
                  <a:pt x="5355" y="7855"/>
                  <a:pt x="5355" y="7855"/>
                </a:cubicBezTo>
                <a:cubicBezTo>
                  <a:pt x="8033" y="7855"/>
                  <a:pt x="8033" y="7855"/>
                  <a:pt x="8033" y="7855"/>
                </a:cubicBezTo>
                <a:cubicBezTo>
                  <a:pt x="8033" y="0"/>
                  <a:pt x="8033" y="0"/>
                  <a:pt x="8033" y="0"/>
                </a:cubicBezTo>
                <a:cubicBezTo>
                  <a:pt x="13388" y="0"/>
                  <a:pt x="13388" y="0"/>
                  <a:pt x="13388" y="0"/>
                </a:cubicBezTo>
                <a:cubicBezTo>
                  <a:pt x="13388" y="7855"/>
                  <a:pt x="13388" y="7855"/>
                  <a:pt x="13388" y="7855"/>
                </a:cubicBezTo>
                <a:cubicBezTo>
                  <a:pt x="16066" y="7855"/>
                  <a:pt x="16066" y="7855"/>
                  <a:pt x="16066" y="7855"/>
                </a:cubicBezTo>
                <a:cubicBezTo>
                  <a:pt x="11246" y="14727"/>
                  <a:pt x="11246" y="14727"/>
                  <a:pt x="11246" y="14727"/>
                </a:cubicBezTo>
                <a:lnTo>
                  <a:pt x="10354" y="14727"/>
                </a:lnTo>
                <a:close/>
                <a:moveTo>
                  <a:pt x="0" y="11782"/>
                </a:moveTo>
                <a:cubicBezTo>
                  <a:pt x="2678" y="4909"/>
                  <a:pt x="2678" y="4909"/>
                  <a:pt x="2678" y="4909"/>
                </a:cubicBezTo>
                <a:cubicBezTo>
                  <a:pt x="6069" y="4909"/>
                  <a:pt x="6069" y="4909"/>
                  <a:pt x="6069" y="4909"/>
                </a:cubicBezTo>
                <a:cubicBezTo>
                  <a:pt x="6069" y="6873"/>
                  <a:pt x="6069" y="6873"/>
                  <a:pt x="6069" y="6873"/>
                </a:cubicBezTo>
                <a:cubicBezTo>
                  <a:pt x="4106" y="6873"/>
                  <a:pt x="4106" y="6873"/>
                  <a:pt x="4106" y="6873"/>
                </a:cubicBezTo>
                <a:cubicBezTo>
                  <a:pt x="2321" y="11782"/>
                  <a:pt x="2321" y="11782"/>
                  <a:pt x="2321" y="11782"/>
                </a:cubicBezTo>
                <a:cubicBezTo>
                  <a:pt x="6783" y="11782"/>
                  <a:pt x="6783" y="11782"/>
                  <a:pt x="6783" y="11782"/>
                </a:cubicBezTo>
                <a:cubicBezTo>
                  <a:pt x="6783" y="14335"/>
                  <a:pt x="8569" y="16298"/>
                  <a:pt x="10711" y="16298"/>
                </a:cubicBezTo>
                <a:cubicBezTo>
                  <a:pt x="13031" y="16298"/>
                  <a:pt x="14817" y="14335"/>
                  <a:pt x="14817" y="11782"/>
                </a:cubicBezTo>
                <a:cubicBezTo>
                  <a:pt x="19279" y="11782"/>
                  <a:pt x="19279" y="11782"/>
                  <a:pt x="19279" y="11782"/>
                </a:cubicBezTo>
                <a:cubicBezTo>
                  <a:pt x="17494" y="6873"/>
                  <a:pt x="17494" y="6873"/>
                  <a:pt x="17494" y="6873"/>
                </a:cubicBezTo>
                <a:cubicBezTo>
                  <a:pt x="15531" y="6873"/>
                  <a:pt x="15531" y="6873"/>
                  <a:pt x="15531" y="6873"/>
                </a:cubicBezTo>
                <a:cubicBezTo>
                  <a:pt x="15531" y="4909"/>
                  <a:pt x="15531" y="4909"/>
                  <a:pt x="15531" y="4909"/>
                </a:cubicBezTo>
                <a:cubicBezTo>
                  <a:pt x="18744" y="4909"/>
                  <a:pt x="18744" y="4909"/>
                  <a:pt x="18744" y="4909"/>
                </a:cubicBezTo>
                <a:cubicBezTo>
                  <a:pt x="21600" y="11782"/>
                  <a:pt x="21600" y="11782"/>
                  <a:pt x="21600" y="11782"/>
                </a:cubicBezTo>
                <a:cubicBezTo>
                  <a:pt x="21600" y="21600"/>
                  <a:pt x="21600" y="21600"/>
                  <a:pt x="21600" y="21600"/>
                </a:cubicBezTo>
                <a:cubicBezTo>
                  <a:pt x="0" y="21600"/>
                  <a:pt x="0" y="21600"/>
                  <a:pt x="0" y="21600"/>
                </a:cubicBezTo>
                <a:lnTo>
                  <a:pt x="0" y="11782"/>
                </a:lnTo>
                <a:close/>
                <a:moveTo>
                  <a:pt x="0" y="11782"/>
                </a:moveTo>
                <a:cubicBezTo>
                  <a:pt x="0" y="11782"/>
                  <a:pt x="0" y="11782"/>
                  <a:pt x="0" y="11782"/>
                </a:cubicBezTo>
              </a:path>
            </a:pathLst>
          </a:custGeom>
          <a:solidFill>
            <a:srgbClr val="404040"/>
          </a:solidFill>
          <a:ln w="12700">
            <a:miter lim="400000"/>
          </a:ln>
        </p:spPr>
        <p:txBody>
          <a:bodyPr lIns="121919" tIns="121919" rIns="121919" bIns="121919"/>
          <a:lstStyle/>
          <a:p>
            <a:endParaRPr/>
          </a:p>
        </p:txBody>
      </p:sp>
      <p:sp>
        <p:nvSpPr>
          <p:cNvPr id="65" name="Shape">
            <a:extLst>
              <a:ext uri="{FF2B5EF4-FFF2-40B4-BE49-F238E27FC236}">
                <a16:creationId xmlns:a16="http://schemas.microsoft.com/office/drawing/2014/main" id="{42527BC8-1BFD-FEBB-D5C3-E9B5CBB94055}"/>
              </a:ext>
            </a:extLst>
          </p:cNvPr>
          <p:cNvSpPr/>
          <p:nvPr/>
        </p:nvSpPr>
        <p:spPr>
          <a:xfrm>
            <a:off x="15026924" y="3340113"/>
            <a:ext cx="1151345" cy="1042809"/>
          </a:xfrm>
          <a:custGeom>
            <a:avLst/>
            <a:gdLst/>
            <a:ahLst/>
            <a:cxnLst>
              <a:cxn ang="0">
                <a:pos x="wd2" y="hd2"/>
              </a:cxn>
              <a:cxn ang="5400000">
                <a:pos x="wd2" y="hd2"/>
              </a:cxn>
              <a:cxn ang="10800000">
                <a:pos x="wd2" y="hd2"/>
              </a:cxn>
              <a:cxn ang="16200000">
                <a:pos x="wd2" y="hd2"/>
              </a:cxn>
            </a:cxnLst>
            <a:rect l="0" t="0" r="r" b="b"/>
            <a:pathLst>
              <a:path w="21600" h="21600" extrusionOk="0">
                <a:moveTo>
                  <a:pt x="6565" y="17427"/>
                </a:moveTo>
                <a:cubicBezTo>
                  <a:pt x="7624" y="17427"/>
                  <a:pt x="8682" y="16200"/>
                  <a:pt x="8682" y="14973"/>
                </a:cubicBezTo>
                <a:cubicBezTo>
                  <a:pt x="8682" y="14236"/>
                  <a:pt x="8471" y="13745"/>
                  <a:pt x="8259" y="13255"/>
                </a:cubicBezTo>
                <a:cubicBezTo>
                  <a:pt x="12071" y="7118"/>
                  <a:pt x="12071" y="7118"/>
                  <a:pt x="12071" y="7118"/>
                </a:cubicBezTo>
                <a:cubicBezTo>
                  <a:pt x="12282" y="7364"/>
                  <a:pt x="12706" y="7364"/>
                  <a:pt x="12918" y="7364"/>
                </a:cubicBezTo>
                <a:cubicBezTo>
                  <a:pt x="13553" y="7364"/>
                  <a:pt x="13976" y="7118"/>
                  <a:pt x="14400" y="6873"/>
                </a:cubicBezTo>
                <a:cubicBezTo>
                  <a:pt x="17365" y="9573"/>
                  <a:pt x="17365" y="9573"/>
                  <a:pt x="17365" y="9573"/>
                </a:cubicBezTo>
                <a:cubicBezTo>
                  <a:pt x="17365" y="9818"/>
                  <a:pt x="17153" y="10309"/>
                  <a:pt x="17153" y="10555"/>
                </a:cubicBezTo>
                <a:cubicBezTo>
                  <a:pt x="17153" y="12027"/>
                  <a:pt x="18212" y="13009"/>
                  <a:pt x="19271" y="13009"/>
                </a:cubicBezTo>
                <a:cubicBezTo>
                  <a:pt x="20541" y="13009"/>
                  <a:pt x="21600" y="12027"/>
                  <a:pt x="21600" y="10555"/>
                </a:cubicBezTo>
                <a:cubicBezTo>
                  <a:pt x="21600" y="9082"/>
                  <a:pt x="20541" y="8100"/>
                  <a:pt x="19271" y="8100"/>
                </a:cubicBezTo>
                <a:cubicBezTo>
                  <a:pt x="18847" y="8100"/>
                  <a:pt x="18424" y="8345"/>
                  <a:pt x="18000" y="8591"/>
                </a:cubicBezTo>
                <a:cubicBezTo>
                  <a:pt x="14824" y="5891"/>
                  <a:pt x="14824" y="5891"/>
                  <a:pt x="14824" y="5891"/>
                </a:cubicBezTo>
                <a:cubicBezTo>
                  <a:pt x="15035" y="5645"/>
                  <a:pt x="15035" y="5155"/>
                  <a:pt x="15035" y="4909"/>
                </a:cubicBezTo>
                <a:cubicBezTo>
                  <a:pt x="15035" y="3436"/>
                  <a:pt x="14188" y="2455"/>
                  <a:pt x="12918" y="2455"/>
                </a:cubicBezTo>
                <a:cubicBezTo>
                  <a:pt x="11859" y="2455"/>
                  <a:pt x="10800" y="3436"/>
                  <a:pt x="10800" y="4909"/>
                </a:cubicBezTo>
                <a:cubicBezTo>
                  <a:pt x="10800" y="5400"/>
                  <a:pt x="11012" y="6136"/>
                  <a:pt x="11224" y="6382"/>
                </a:cubicBezTo>
                <a:cubicBezTo>
                  <a:pt x="7412" y="12518"/>
                  <a:pt x="7412" y="12518"/>
                  <a:pt x="7412" y="12518"/>
                </a:cubicBezTo>
                <a:cubicBezTo>
                  <a:pt x="7200" y="12518"/>
                  <a:pt x="6776" y="12518"/>
                  <a:pt x="6565" y="12518"/>
                </a:cubicBezTo>
                <a:cubicBezTo>
                  <a:pt x="5294" y="12518"/>
                  <a:pt x="4447" y="13500"/>
                  <a:pt x="4447" y="14973"/>
                </a:cubicBezTo>
                <a:cubicBezTo>
                  <a:pt x="4447" y="16200"/>
                  <a:pt x="5294" y="17427"/>
                  <a:pt x="6565" y="17427"/>
                </a:cubicBezTo>
                <a:close/>
                <a:moveTo>
                  <a:pt x="20541" y="10555"/>
                </a:moveTo>
                <a:cubicBezTo>
                  <a:pt x="20541" y="11291"/>
                  <a:pt x="19906" y="12027"/>
                  <a:pt x="19271" y="12027"/>
                </a:cubicBezTo>
                <a:cubicBezTo>
                  <a:pt x="18635" y="12027"/>
                  <a:pt x="18212" y="11291"/>
                  <a:pt x="18212" y="10555"/>
                </a:cubicBezTo>
                <a:cubicBezTo>
                  <a:pt x="18212" y="9818"/>
                  <a:pt x="18635" y="9327"/>
                  <a:pt x="19271" y="9327"/>
                </a:cubicBezTo>
                <a:cubicBezTo>
                  <a:pt x="19906" y="9327"/>
                  <a:pt x="20541" y="9818"/>
                  <a:pt x="20541" y="10555"/>
                </a:cubicBezTo>
                <a:close/>
                <a:moveTo>
                  <a:pt x="12918" y="3682"/>
                </a:moveTo>
                <a:cubicBezTo>
                  <a:pt x="13553" y="3682"/>
                  <a:pt x="14188" y="4173"/>
                  <a:pt x="14188" y="4909"/>
                </a:cubicBezTo>
                <a:cubicBezTo>
                  <a:pt x="14188" y="5645"/>
                  <a:pt x="13553" y="6382"/>
                  <a:pt x="12918" y="6382"/>
                </a:cubicBezTo>
                <a:cubicBezTo>
                  <a:pt x="12282" y="6382"/>
                  <a:pt x="11859" y="5645"/>
                  <a:pt x="11859" y="4909"/>
                </a:cubicBezTo>
                <a:cubicBezTo>
                  <a:pt x="11859" y="4173"/>
                  <a:pt x="12282" y="3682"/>
                  <a:pt x="12918" y="3682"/>
                </a:cubicBezTo>
                <a:close/>
                <a:moveTo>
                  <a:pt x="6565" y="13500"/>
                </a:moveTo>
                <a:cubicBezTo>
                  <a:pt x="7200" y="13500"/>
                  <a:pt x="7624" y="14236"/>
                  <a:pt x="7624" y="14973"/>
                </a:cubicBezTo>
                <a:cubicBezTo>
                  <a:pt x="7624" y="15709"/>
                  <a:pt x="7200" y="16200"/>
                  <a:pt x="6565" y="16200"/>
                </a:cubicBezTo>
                <a:cubicBezTo>
                  <a:pt x="5929" y="16200"/>
                  <a:pt x="5294" y="15709"/>
                  <a:pt x="5294" y="14973"/>
                </a:cubicBezTo>
                <a:cubicBezTo>
                  <a:pt x="5294" y="14236"/>
                  <a:pt x="5929" y="13500"/>
                  <a:pt x="6565" y="13500"/>
                </a:cubicBezTo>
                <a:close/>
                <a:moveTo>
                  <a:pt x="21600" y="21109"/>
                </a:moveTo>
                <a:cubicBezTo>
                  <a:pt x="21600" y="21355"/>
                  <a:pt x="21388" y="21600"/>
                  <a:pt x="21176" y="21600"/>
                </a:cubicBezTo>
                <a:cubicBezTo>
                  <a:pt x="2965" y="21600"/>
                  <a:pt x="2965" y="21600"/>
                  <a:pt x="2965" y="21600"/>
                </a:cubicBezTo>
                <a:cubicBezTo>
                  <a:pt x="2753" y="21600"/>
                  <a:pt x="2329" y="21600"/>
                  <a:pt x="2118" y="21109"/>
                </a:cubicBezTo>
                <a:cubicBezTo>
                  <a:pt x="1694" y="20864"/>
                  <a:pt x="1482" y="20373"/>
                  <a:pt x="1482" y="19882"/>
                </a:cubicBezTo>
                <a:cubicBezTo>
                  <a:pt x="1482" y="18900"/>
                  <a:pt x="1482" y="18900"/>
                  <a:pt x="1482" y="18900"/>
                </a:cubicBezTo>
                <a:cubicBezTo>
                  <a:pt x="635" y="18900"/>
                  <a:pt x="635" y="18900"/>
                  <a:pt x="635" y="18900"/>
                </a:cubicBezTo>
                <a:cubicBezTo>
                  <a:pt x="212" y="18900"/>
                  <a:pt x="0" y="18655"/>
                  <a:pt x="0" y="18409"/>
                </a:cubicBezTo>
                <a:cubicBezTo>
                  <a:pt x="0" y="18164"/>
                  <a:pt x="212" y="17918"/>
                  <a:pt x="635" y="17918"/>
                </a:cubicBezTo>
                <a:cubicBezTo>
                  <a:pt x="1482" y="17918"/>
                  <a:pt x="1482" y="17918"/>
                  <a:pt x="1482" y="17918"/>
                </a:cubicBezTo>
                <a:cubicBezTo>
                  <a:pt x="1482" y="15464"/>
                  <a:pt x="1482" y="15464"/>
                  <a:pt x="1482" y="15464"/>
                </a:cubicBezTo>
                <a:cubicBezTo>
                  <a:pt x="635" y="15464"/>
                  <a:pt x="635" y="15464"/>
                  <a:pt x="635" y="15464"/>
                </a:cubicBezTo>
                <a:cubicBezTo>
                  <a:pt x="212" y="15464"/>
                  <a:pt x="0" y="15218"/>
                  <a:pt x="0" y="14727"/>
                </a:cubicBezTo>
                <a:cubicBezTo>
                  <a:pt x="0" y="14482"/>
                  <a:pt x="212" y="14236"/>
                  <a:pt x="635" y="14236"/>
                </a:cubicBezTo>
                <a:cubicBezTo>
                  <a:pt x="1482" y="14236"/>
                  <a:pt x="1482" y="14236"/>
                  <a:pt x="1482" y="14236"/>
                </a:cubicBezTo>
                <a:cubicBezTo>
                  <a:pt x="1482" y="11782"/>
                  <a:pt x="1482" y="11782"/>
                  <a:pt x="1482" y="11782"/>
                </a:cubicBezTo>
                <a:cubicBezTo>
                  <a:pt x="635" y="11782"/>
                  <a:pt x="635" y="11782"/>
                  <a:pt x="635" y="11782"/>
                </a:cubicBezTo>
                <a:cubicBezTo>
                  <a:pt x="212" y="11782"/>
                  <a:pt x="0" y="11536"/>
                  <a:pt x="0" y="11291"/>
                </a:cubicBezTo>
                <a:cubicBezTo>
                  <a:pt x="0" y="11045"/>
                  <a:pt x="212" y="10800"/>
                  <a:pt x="635" y="10800"/>
                </a:cubicBezTo>
                <a:cubicBezTo>
                  <a:pt x="1482" y="10800"/>
                  <a:pt x="1482" y="10800"/>
                  <a:pt x="1482" y="10800"/>
                </a:cubicBezTo>
                <a:cubicBezTo>
                  <a:pt x="1482" y="8345"/>
                  <a:pt x="1482" y="8345"/>
                  <a:pt x="1482" y="8345"/>
                </a:cubicBezTo>
                <a:cubicBezTo>
                  <a:pt x="635" y="8345"/>
                  <a:pt x="635" y="8345"/>
                  <a:pt x="635" y="8345"/>
                </a:cubicBezTo>
                <a:cubicBezTo>
                  <a:pt x="212" y="8345"/>
                  <a:pt x="0" y="8100"/>
                  <a:pt x="0" y="7855"/>
                </a:cubicBezTo>
                <a:cubicBezTo>
                  <a:pt x="0" y="7364"/>
                  <a:pt x="212" y="7118"/>
                  <a:pt x="635" y="7118"/>
                </a:cubicBezTo>
                <a:cubicBezTo>
                  <a:pt x="1482" y="7118"/>
                  <a:pt x="1482" y="7118"/>
                  <a:pt x="1482" y="7118"/>
                </a:cubicBezTo>
                <a:cubicBezTo>
                  <a:pt x="1482" y="4664"/>
                  <a:pt x="1482" y="4664"/>
                  <a:pt x="1482" y="4664"/>
                </a:cubicBezTo>
                <a:cubicBezTo>
                  <a:pt x="635" y="4664"/>
                  <a:pt x="635" y="4664"/>
                  <a:pt x="635" y="4664"/>
                </a:cubicBezTo>
                <a:cubicBezTo>
                  <a:pt x="212" y="4664"/>
                  <a:pt x="0" y="4418"/>
                  <a:pt x="0" y="4173"/>
                </a:cubicBezTo>
                <a:cubicBezTo>
                  <a:pt x="0" y="3927"/>
                  <a:pt x="212" y="3682"/>
                  <a:pt x="635" y="3682"/>
                </a:cubicBezTo>
                <a:cubicBezTo>
                  <a:pt x="1482" y="3682"/>
                  <a:pt x="1482" y="3682"/>
                  <a:pt x="1482" y="3682"/>
                </a:cubicBezTo>
                <a:cubicBezTo>
                  <a:pt x="1482" y="982"/>
                  <a:pt x="1482" y="982"/>
                  <a:pt x="1482" y="982"/>
                </a:cubicBezTo>
                <a:cubicBezTo>
                  <a:pt x="635" y="982"/>
                  <a:pt x="635" y="982"/>
                  <a:pt x="635" y="982"/>
                </a:cubicBezTo>
                <a:cubicBezTo>
                  <a:pt x="212" y="982"/>
                  <a:pt x="0" y="736"/>
                  <a:pt x="0" y="491"/>
                </a:cubicBezTo>
                <a:cubicBezTo>
                  <a:pt x="0" y="245"/>
                  <a:pt x="212" y="0"/>
                  <a:pt x="635" y="0"/>
                </a:cubicBezTo>
                <a:cubicBezTo>
                  <a:pt x="2118" y="0"/>
                  <a:pt x="2118" y="0"/>
                  <a:pt x="2118" y="0"/>
                </a:cubicBezTo>
                <a:cubicBezTo>
                  <a:pt x="2329" y="0"/>
                  <a:pt x="2541" y="245"/>
                  <a:pt x="2541" y="491"/>
                </a:cubicBezTo>
                <a:cubicBezTo>
                  <a:pt x="2541" y="19882"/>
                  <a:pt x="2541" y="19882"/>
                  <a:pt x="2541" y="19882"/>
                </a:cubicBezTo>
                <a:cubicBezTo>
                  <a:pt x="2541" y="20127"/>
                  <a:pt x="2541" y="20373"/>
                  <a:pt x="2753" y="20373"/>
                </a:cubicBezTo>
                <a:cubicBezTo>
                  <a:pt x="2753" y="20618"/>
                  <a:pt x="2965" y="20618"/>
                  <a:pt x="2965" y="20618"/>
                </a:cubicBezTo>
                <a:cubicBezTo>
                  <a:pt x="21176" y="20618"/>
                  <a:pt x="21176" y="20618"/>
                  <a:pt x="21176" y="20618"/>
                </a:cubicBezTo>
                <a:cubicBezTo>
                  <a:pt x="21388" y="20618"/>
                  <a:pt x="21600" y="20864"/>
                  <a:pt x="21600" y="21109"/>
                </a:cubicBezTo>
                <a:close/>
                <a:moveTo>
                  <a:pt x="21600" y="21109"/>
                </a:moveTo>
                <a:cubicBezTo>
                  <a:pt x="21600" y="21109"/>
                  <a:pt x="21600" y="21109"/>
                  <a:pt x="21600" y="21109"/>
                </a:cubicBezTo>
              </a:path>
            </a:pathLst>
          </a:custGeom>
          <a:solidFill>
            <a:schemeClr val="bg1">
              <a:lumMod val="85000"/>
            </a:schemeClr>
          </a:solidFill>
          <a:ln w="12700">
            <a:miter lim="400000"/>
          </a:ln>
        </p:spPr>
        <p:txBody>
          <a:bodyPr lIns="121919" tIns="121919" rIns="121919" bIns="121919"/>
          <a:lstStyle/>
          <a:p>
            <a:endParaRPr/>
          </a:p>
        </p:txBody>
      </p:sp>
      <p:sp>
        <p:nvSpPr>
          <p:cNvPr id="66" name="Shape">
            <a:extLst>
              <a:ext uri="{FF2B5EF4-FFF2-40B4-BE49-F238E27FC236}">
                <a16:creationId xmlns:a16="http://schemas.microsoft.com/office/drawing/2014/main" id="{DC73BB0C-5FB7-AC28-3183-0A8B15B64A2B}"/>
              </a:ext>
            </a:extLst>
          </p:cNvPr>
          <p:cNvSpPr>
            <a:spLocks noChangeAspect="1"/>
          </p:cNvSpPr>
          <p:nvPr/>
        </p:nvSpPr>
        <p:spPr>
          <a:xfrm>
            <a:off x="10706293" y="3261300"/>
            <a:ext cx="1257107" cy="1044000"/>
          </a:xfrm>
          <a:custGeom>
            <a:avLst/>
            <a:gdLst/>
            <a:ahLst/>
            <a:cxnLst>
              <a:cxn ang="0">
                <a:pos x="wd2" y="hd2"/>
              </a:cxn>
              <a:cxn ang="5400000">
                <a:pos x="wd2" y="hd2"/>
              </a:cxn>
              <a:cxn ang="10800000">
                <a:pos x="wd2" y="hd2"/>
              </a:cxn>
              <a:cxn ang="16200000">
                <a:pos x="wd2" y="hd2"/>
              </a:cxn>
            </a:cxnLst>
            <a:rect l="0" t="0" r="r" b="b"/>
            <a:pathLst>
              <a:path w="21600" h="21600" extrusionOk="0">
                <a:moveTo>
                  <a:pt x="21270" y="19224"/>
                </a:moveTo>
                <a:cubicBezTo>
                  <a:pt x="20116" y="19224"/>
                  <a:pt x="20116" y="19224"/>
                  <a:pt x="20116" y="19224"/>
                </a:cubicBezTo>
                <a:cubicBezTo>
                  <a:pt x="20116" y="5400"/>
                  <a:pt x="20116" y="5400"/>
                  <a:pt x="20116" y="5400"/>
                </a:cubicBezTo>
                <a:cubicBezTo>
                  <a:pt x="20116" y="4752"/>
                  <a:pt x="19621" y="4320"/>
                  <a:pt x="19292" y="4320"/>
                </a:cubicBezTo>
                <a:cubicBezTo>
                  <a:pt x="18302" y="4320"/>
                  <a:pt x="18302" y="4320"/>
                  <a:pt x="18302" y="4320"/>
                </a:cubicBezTo>
                <a:cubicBezTo>
                  <a:pt x="17808" y="6048"/>
                  <a:pt x="17808" y="6048"/>
                  <a:pt x="17808" y="6048"/>
                </a:cubicBezTo>
                <a:cubicBezTo>
                  <a:pt x="18632" y="6048"/>
                  <a:pt x="18632" y="6048"/>
                  <a:pt x="18632" y="6048"/>
                </a:cubicBezTo>
                <a:cubicBezTo>
                  <a:pt x="18632" y="18360"/>
                  <a:pt x="18632" y="18360"/>
                  <a:pt x="18632" y="18360"/>
                </a:cubicBezTo>
                <a:cubicBezTo>
                  <a:pt x="2968" y="18360"/>
                  <a:pt x="2968" y="18360"/>
                  <a:pt x="2968" y="18360"/>
                </a:cubicBezTo>
                <a:cubicBezTo>
                  <a:pt x="2968" y="6048"/>
                  <a:pt x="2968" y="6048"/>
                  <a:pt x="2968" y="6048"/>
                </a:cubicBezTo>
                <a:cubicBezTo>
                  <a:pt x="5111" y="6048"/>
                  <a:pt x="5111" y="6048"/>
                  <a:pt x="5111" y="6048"/>
                </a:cubicBezTo>
                <a:cubicBezTo>
                  <a:pt x="6760" y="4320"/>
                  <a:pt x="6760" y="4320"/>
                  <a:pt x="6760" y="4320"/>
                </a:cubicBezTo>
                <a:cubicBezTo>
                  <a:pt x="2473" y="4320"/>
                  <a:pt x="2473" y="4320"/>
                  <a:pt x="2473" y="4320"/>
                </a:cubicBezTo>
                <a:cubicBezTo>
                  <a:pt x="1979" y="4320"/>
                  <a:pt x="1649" y="4752"/>
                  <a:pt x="1649" y="5400"/>
                </a:cubicBezTo>
                <a:cubicBezTo>
                  <a:pt x="1649" y="19224"/>
                  <a:pt x="1649" y="19224"/>
                  <a:pt x="1649" y="19224"/>
                </a:cubicBezTo>
                <a:cubicBezTo>
                  <a:pt x="495" y="19224"/>
                  <a:pt x="495" y="19224"/>
                  <a:pt x="495" y="19224"/>
                </a:cubicBezTo>
                <a:cubicBezTo>
                  <a:pt x="165" y="19224"/>
                  <a:pt x="0" y="19440"/>
                  <a:pt x="0" y="19656"/>
                </a:cubicBezTo>
                <a:cubicBezTo>
                  <a:pt x="0" y="20736"/>
                  <a:pt x="824" y="21600"/>
                  <a:pt x="1649" y="21600"/>
                </a:cubicBezTo>
                <a:cubicBezTo>
                  <a:pt x="14510" y="21600"/>
                  <a:pt x="14510" y="21600"/>
                  <a:pt x="14510" y="21600"/>
                </a:cubicBezTo>
                <a:cubicBezTo>
                  <a:pt x="14510" y="20736"/>
                  <a:pt x="14510" y="20736"/>
                  <a:pt x="14510" y="20736"/>
                </a:cubicBezTo>
                <a:cubicBezTo>
                  <a:pt x="14510" y="20520"/>
                  <a:pt x="14675" y="20304"/>
                  <a:pt x="15005" y="20304"/>
                </a:cubicBezTo>
                <a:cubicBezTo>
                  <a:pt x="15169" y="20304"/>
                  <a:pt x="15499" y="20520"/>
                  <a:pt x="15499" y="20736"/>
                </a:cubicBezTo>
                <a:cubicBezTo>
                  <a:pt x="15499" y="21600"/>
                  <a:pt x="15499" y="21600"/>
                  <a:pt x="15499" y="21600"/>
                </a:cubicBezTo>
                <a:cubicBezTo>
                  <a:pt x="16159" y="21600"/>
                  <a:pt x="16159" y="21600"/>
                  <a:pt x="16159" y="21600"/>
                </a:cubicBezTo>
                <a:cubicBezTo>
                  <a:pt x="16159" y="20736"/>
                  <a:pt x="16159" y="20736"/>
                  <a:pt x="16159" y="20736"/>
                </a:cubicBezTo>
                <a:cubicBezTo>
                  <a:pt x="16159" y="20520"/>
                  <a:pt x="16324" y="20304"/>
                  <a:pt x="16653" y="20304"/>
                </a:cubicBezTo>
                <a:cubicBezTo>
                  <a:pt x="16818" y="20304"/>
                  <a:pt x="16983" y="20520"/>
                  <a:pt x="16983" y="20736"/>
                </a:cubicBezTo>
                <a:cubicBezTo>
                  <a:pt x="16983" y="21600"/>
                  <a:pt x="16983" y="21600"/>
                  <a:pt x="16983" y="21600"/>
                </a:cubicBezTo>
                <a:cubicBezTo>
                  <a:pt x="19951" y="21600"/>
                  <a:pt x="19951" y="21600"/>
                  <a:pt x="19951" y="21600"/>
                </a:cubicBezTo>
                <a:cubicBezTo>
                  <a:pt x="20776" y="21600"/>
                  <a:pt x="21600" y="20736"/>
                  <a:pt x="21600" y="19656"/>
                </a:cubicBezTo>
                <a:cubicBezTo>
                  <a:pt x="21600" y="19440"/>
                  <a:pt x="21435" y="19224"/>
                  <a:pt x="21270" y="19224"/>
                </a:cubicBezTo>
                <a:close/>
                <a:moveTo>
                  <a:pt x="5111" y="8424"/>
                </a:moveTo>
                <a:cubicBezTo>
                  <a:pt x="7915" y="5832"/>
                  <a:pt x="7915" y="5832"/>
                  <a:pt x="7915" y="5832"/>
                </a:cubicBezTo>
                <a:cubicBezTo>
                  <a:pt x="9728" y="8856"/>
                  <a:pt x="9728" y="8856"/>
                  <a:pt x="9728" y="8856"/>
                </a:cubicBezTo>
                <a:cubicBezTo>
                  <a:pt x="10058" y="9288"/>
                  <a:pt x="10058" y="9288"/>
                  <a:pt x="10058" y="9288"/>
                </a:cubicBezTo>
                <a:cubicBezTo>
                  <a:pt x="10388" y="8856"/>
                  <a:pt x="10388" y="8856"/>
                  <a:pt x="10388" y="8856"/>
                </a:cubicBezTo>
                <a:cubicBezTo>
                  <a:pt x="15499" y="4320"/>
                  <a:pt x="15499" y="4320"/>
                  <a:pt x="15499" y="4320"/>
                </a:cubicBezTo>
                <a:cubicBezTo>
                  <a:pt x="16324" y="5616"/>
                  <a:pt x="16324" y="5616"/>
                  <a:pt x="16324" y="5616"/>
                </a:cubicBezTo>
                <a:cubicBezTo>
                  <a:pt x="16489" y="5616"/>
                  <a:pt x="16489" y="5832"/>
                  <a:pt x="16489" y="5832"/>
                </a:cubicBezTo>
                <a:cubicBezTo>
                  <a:pt x="16489" y="5832"/>
                  <a:pt x="16489" y="5832"/>
                  <a:pt x="16653" y="5616"/>
                </a:cubicBezTo>
                <a:cubicBezTo>
                  <a:pt x="16653" y="5616"/>
                  <a:pt x="16653" y="5616"/>
                  <a:pt x="16653" y="5616"/>
                </a:cubicBezTo>
                <a:cubicBezTo>
                  <a:pt x="18302" y="216"/>
                  <a:pt x="18302" y="216"/>
                  <a:pt x="18302" y="216"/>
                </a:cubicBezTo>
                <a:cubicBezTo>
                  <a:pt x="18467" y="216"/>
                  <a:pt x="18467" y="216"/>
                  <a:pt x="18302" y="0"/>
                </a:cubicBezTo>
                <a:cubicBezTo>
                  <a:pt x="18302" y="0"/>
                  <a:pt x="18302" y="0"/>
                  <a:pt x="18137" y="0"/>
                </a:cubicBezTo>
                <a:cubicBezTo>
                  <a:pt x="18137" y="0"/>
                  <a:pt x="18137" y="0"/>
                  <a:pt x="18137" y="0"/>
                </a:cubicBezTo>
                <a:cubicBezTo>
                  <a:pt x="13850" y="1080"/>
                  <a:pt x="13850" y="1080"/>
                  <a:pt x="13850" y="1080"/>
                </a:cubicBezTo>
                <a:cubicBezTo>
                  <a:pt x="13850" y="1080"/>
                  <a:pt x="13850" y="1080"/>
                  <a:pt x="13685" y="1296"/>
                </a:cubicBezTo>
                <a:cubicBezTo>
                  <a:pt x="13685" y="1296"/>
                  <a:pt x="13685" y="1512"/>
                  <a:pt x="13850" y="1512"/>
                </a:cubicBezTo>
                <a:cubicBezTo>
                  <a:pt x="14510" y="2808"/>
                  <a:pt x="14510" y="2808"/>
                  <a:pt x="14510" y="2808"/>
                </a:cubicBezTo>
                <a:cubicBezTo>
                  <a:pt x="10058" y="7776"/>
                  <a:pt x="10058" y="7776"/>
                  <a:pt x="10058" y="7776"/>
                </a:cubicBezTo>
                <a:cubicBezTo>
                  <a:pt x="8079" y="5184"/>
                  <a:pt x="8079" y="5184"/>
                  <a:pt x="8079" y="5184"/>
                </a:cubicBezTo>
                <a:cubicBezTo>
                  <a:pt x="7915" y="4968"/>
                  <a:pt x="7915" y="4968"/>
                  <a:pt x="7915" y="4968"/>
                </a:cubicBezTo>
                <a:cubicBezTo>
                  <a:pt x="7750" y="4968"/>
                  <a:pt x="7750" y="4968"/>
                  <a:pt x="7750" y="4968"/>
                </a:cubicBezTo>
                <a:cubicBezTo>
                  <a:pt x="4947" y="7992"/>
                  <a:pt x="4947" y="7992"/>
                  <a:pt x="4947" y="7992"/>
                </a:cubicBezTo>
                <a:cubicBezTo>
                  <a:pt x="4947" y="8208"/>
                  <a:pt x="5111" y="8208"/>
                  <a:pt x="5111" y="8424"/>
                </a:cubicBezTo>
                <a:close/>
                <a:moveTo>
                  <a:pt x="11212" y="14688"/>
                </a:moveTo>
                <a:cubicBezTo>
                  <a:pt x="11212" y="16632"/>
                  <a:pt x="11212" y="16632"/>
                  <a:pt x="11212" y="16632"/>
                </a:cubicBezTo>
                <a:cubicBezTo>
                  <a:pt x="11212" y="16848"/>
                  <a:pt x="11377" y="17064"/>
                  <a:pt x="11707" y="17064"/>
                </a:cubicBezTo>
                <a:cubicBezTo>
                  <a:pt x="11872" y="17064"/>
                  <a:pt x="12037" y="16848"/>
                  <a:pt x="12037" y="16632"/>
                </a:cubicBezTo>
                <a:cubicBezTo>
                  <a:pt x="12037" y="14688"/>
                  <a:pt x="12037" y="14688"/>
                  <a:pt x="12037" y="14688"/>
                </a:cubicBezTo>
                <a:cubicBezTo>
                  <a:pt x="12037" y="14256"/>
                  <a:pt x="11872" y="14040"/>
                  <a:pt x="11707" y="14040"/>
                </a:cubicBezTo>
                <a:cubicBezTo>
                  <a:pt x="11377" y="14040"/>
                  <a:pt x="11212" y="14256"/>
                  <a:pt x="11212" y="14688"/>
                </a:cubicBezTo>
                <a:close/>
                <a:moveTo>
                  <a:pt x="10058" y="11664"/>
                </a:moveTo>
                <a:cubicBezTo>
                  <a:pt x="9728" y="11664"/>
                  <a:pt x="9563" y="11880"/>
                  <a:pt x="9563" y="12312"/>
                </a:cubicBezTo>
                <a:cubicBezTo>
                  <a:pt x="9563" y="16632"/>
                  <a:pt x="9563" y="16632"/>
                  <a:pt x="9563" y="16632"/>
                </a:cubicBezTo>
                <a:cubicBezTo>
                  <a:pt x="9563" y="16848"/>
                  <a:pt x="9728" y="17064"/>
                  <a:pt x="10058" y="17064"/>
                </a:cubicBezTo>
                <a:cubicBezTo>
                  <a:pt x="10223" y="17064"/>
                  <a:pt x="10388" y="16848"/>
                  <a:pt x="10388" y="16632"/>
                </a:cubicBezTo>
                <a:cubicBezTo>
                  <a:pt x="10388" y="12312"/>
                  <a:pt x="10388" y="12312"/>
                  <a:pt x="10388" y="12312"/>
                </a:cubicBezTo>
                <a:cubicBezTo>
                  <a:pt x="10388" y="11880"/>
                  <a:pt x="10223" y="11664"/>
                  <a:pt x="10058" y="11664"/>
                </a:cubicBezTo>
                <a:close/>
                <a:moveTo>
                  <a:pt x="7915" y="14688"/>
                </a:moveTo>
                <a:cubicBezTo>
                  <a:pt x="7915" y="16632"/>
                  <a:pt x="7915" y="16632"/>
                  <a:pt x="7915" y="16632"/>
                </a:cubicBezTo>
                <a:cubicBezTo>
                  <a:pt x="7915" y="16848"/>
                  <a:pt x="8079" y="17064"/>
                  <a:pt x="8409" y="17064"/>
                </a:cubicBezTo>
                <a:cubicBezTo>
                  <a:pt x="8574" y="17064"/>
                  <a:pt x="8739" y="16848"/>
                  <a:pt x="8739" y="16632"/>
                </a:cubicBezTo>
                <a:cubicBezTo>
                  <a:pt x="8739" y="14688"/>
                  <a:pt x="8739" y="14688"/>
                  <a:pt x="8739" y="14688"/>
                </a:cubicBezTo>
                <a:cubicBezTo>
                  <a:pt x="8739" y="14256"/>
                  <a:pt x="8574" y="14040"/>
                  <a:pt x="8409" y="14040"/>
                </a:cubicBezTo>
                <a:cubicBezTo>
                  <a:pt x="8079" y="14040"/>
                  <a:pt x="7915" y="14256"/>
                  <a:pt x="7915" y="14688"/>
                </a:cubicBezTo>
                <a:close/>
                <a:moveTo>
                  <a:pt x="6266" y="12312"/>
                </a:moveTo>
                <a:cubicBezTo>
                  <a:pt x="6266" y="16632"/>
                  <a:pt x="6266" y="16632"/>
                  <a:pt x="6266" y="16632"/>
                </a:cubicBezTo>
                <a:cubicBezTo>
                  <a:pt x="6266" y="16848"/>
                  <a:pt x="6431" y="17064"/>
                  <a:pt x="6760" y="17064"/>
                </a:cubicBezTo>
                <a:cubicBezTo>
                  <a:pt x="6925" y="17064"/>
                  <a:pt x="7090" y="16848"/>
                  <a:pt x="7090" y="16632"/>
                </a:cubicBezTo>
                <a:cubicBezTo>
                  <a:pt x="7090" y="12312"/>
                  <a:pt x="7090" y="12312"/>
                  <a:pt x="7090" y="12312"/>
                </a:cubicBezTo>
                <a:cubicBezTo>
                  <a:pt x="7090" y="11880"/>
                  <a:pt x="6925" y="11664"/>
                  <a:pt x="6760" y="11664"/>
                </a:cubicBezTo>
                <a:cubicBezTo>
                  <a:pt x="6431" y="11664"/>
                  <a:pt x="6266" y="11880"/>
                  <a:pt x="6266" y="12312"/>
                </a:cubicBezTo>
                <a:close/>
                <a:moveTo>
                  <a:pt x="4947" y="10152"/>
                </a:moveTo>
                <a:cubicBezTo>
                  <a:pt x="4947" y="10152"/>
                  <a:pt x="4947" y="10368"/>
                  <a:pt x="4782" y="10368"/>
                </a:cubicBezTo>
                <a:cubicBezTo>
                  <a:pt x="4782" y="10368"/>
                  <a:pt x="4617" y="10584"/>
                  <a:pt x="4617" y="10800"/>
                </a:cubicBezTo>
                <a:cubicBezTo>
                  <a:pt x="4617" y="16632"/>
                  <a:pt x="4617" y="16632"/>
                  <a:pt x="4617" y="16632"/>
                </a:cubicBezTo>
                <a:cubicBezTo>
                  <a:pt x="4617" y="16848"/>
                  <a:pt x="4782" y="17064"/>
                  <a:pt x="5111" y="17064"/>
                </a:cubicBezTo>
                <a:cubicBezTo>
                  <a:pt x="5276" y="17064"/>
                  <a:pt x="5606" y="16848"/>
                  <a:pt x="5606" y="16632"/>
                </a:cubicBezTo>
                <a:cubicBezTo>
                  <a:pt x="5606" y="10800"/>
                  <a:pt x="5606" y="10800"/>
                  <a:pt x="5606" y="10800"/>
                </a:cubicBezTo>
                <a:cubicBezTo>
                  <a:pt x="5606" y="10584"/>
                  <a:pt x="5276" y="10152"/>
                  <a:pt x="5111" y="10152"/>
                </a:cubicBezTo>
                <a:cubicBezTo>
                  <a:pt x="5111" y="10152"/>
                  <a:pt x="4947" y="10152"/>
                  <a:pt x="4947" y="10152"/>
                </a:cubicBezTo>
                <a:close/>
                <a:moveTo>
                  <a:pt x="17148" y="13176"/>
                </a:moveTo>
                <a:cubicBezTo>
                  <a:pt x="15169" y="13176"/>
                  <a:pt x="15169" y="13176"/>
                  <a:pt x="15169" y="13176"/>
                </a:cubicBezTo>
                <a:cubicBezTo>
                  <a:pt x="15005" y="13176"/>
                  <a:pt x="14840" y="13392"/>
                  <a:pt x="14840" y="13608"/>
                </a:cubicBezTo>
                <a:cubicBezTo>
                  <a:pt x="14840" y="14040"/>
                  <a:pt x="15005" y="14256"/>
                  <a:pt x="15169" y="14256"/>
                </a:cubicBezTo>
                <a:cubicBezTo>
                  <a:pt x="17148" y="14256"/>
                  <a:pt x="17148" y="14256"/>
                  <a:pt x="17148" y="14256"/>
                </a:cubicBezTo>
                <a:cubicBezTo>
                  <a:pt x="17478" y="14256"/>
                  <a:pt x="17643" y="14040"/>
                  <a:pt x="17643" y="13608"/>
                </a:cubicBezTo>
                <a:cubicBezTo>
                  <a:pt x="17643" y="13392"/>
                  <a:pt x="17478" y="13176"/>
                  <a:pt x="17148" y="13176"/>
                </a:cubicBezTo>
                <a:close/>
                <a:moveTo>
                  <a:pt x="17148" y="15552"/>
                </a:moveTo>
                <a:cubicBezTo>
                  <a:pt x="15169" y="15552"/>
                  <a:pt x="15169" y="15552"/>
                  <a:pt x="15169" y="15552"/>
                </a:cubicBezTo>
                <a:cubicBezTo>
                  <a:pt x="15005" y="15552"/>
                  <a:pt x="14840" y="15768"/>
                  <a:pt x="14840" y="16200"/>
                </a:cubicBezTo>
                <a:cubicBezTo>
                  <a:pt x="14840" y="16416"/>
                  <a:pt x="15005" y="16848"/>
                  <a:pt x="15169" y="16848"/>
                </a:cubicBezTo>
                <a:cubicBezTo>
                  <a:pt x="17148" y="16848"/>
                  <a:pt x="17148" y="16848"/>
                  <a:pt x="17148" y="16848"/>
                </a:cubicBezTo>
                <a:cubicBezTo>
                  <a:pt x="17478" y="16848"/>
                  <a:pt x="17643" y="16416"/>
                  <a:pt x="17643" y="16200"/>
                </a:cubicBezTo>
                <a:cubicBezTo>
                  <a:pt x="17643" y="15768"/>
                  <a:pt x="17478" y="15552"/>
                  <a:pt x="17148" y="15552"/>
                </a:cubicBezTo>
                <a:close/>
              </a:path>
            </a:pathLst>
          </a:custGeom>
          <a:solidFill>
            <a:schemeClr val="bg1">
              <a:lumMod val="85000"/>
            </a:schemeClr>
          </a:solidFill>
          <a:ln w="12700">
            <a:miter lim="400000"/>
          </a:ln>
        </p:spPr>
        <p:txBody>
          <a:bodyPr lIns="121919" tIns="121919" rIns="121919" bIns="121919"/>
          <a:lstStyle/>
          <a:p>
            <a:endParaRPr/>
          </a:p>
        </p:txBody>
      </p:sp>
      <p:pic>
        <p:nvPicPr>
          <p:cNvPr id="2" name="Picture 1" descr="A blue and black logo&#10;&#10;Description automatically generated">
            <a:extLst>
              <a:ext uri="{FF2B5EF4-FFF2-40B4-BE49-F238E27FC236}">
                <a16:creationId xmlns:a16="http://schemas.microsoft.com/office/drawing/2014/main" id="{9E5AEAF9-CDFF-E9B9-8BEA-90DF7478346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3" name="TextBox 2">
            <a:extLst>
              <a:ext uri="{FF2B5EF4-FFF2-40B4-BE49-F238E27FC236}">
                <a16:creationId xmlns:a16="http://schemas.microsoft.com/office/drawing/2014/main" id="{EC33DFB4-F9D5-DFCF-30DB-36080838BA35}"/>
              </a:ext>
            </a:extLst>
          </p:cNvPr>
          <p:cNvSpPr txBox="1"/>
          <p:nvPr/>
        </p:nvSpPr>
        <p:spPr>
          <a:xfrm>
            <a:off x="5361451" y="5154969"/>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EXPLORATORY DATA ANALYSIS</a:t>
            </a:r>
          </a:p>
        </p:txBody>
      </p:sp>
      <p:sp>
        <p:nvSpPr>
          <p:cNvPr id="4" name="Rounded Rectangle 3">
            <a:extLst>
              <a:ext uri="{FF2B5EF4-FFF2-40B4-BE49-F238E27FC236}">
                <a16:creationId xmlns:a16="http://schemas.microsoft.com/office/drawing/2014/main" id="{A71AB0B7-B38B-FE6A-BC05-AA48402AAF1A}"/>
              </a:ext>
            </a:extLst>
          </p:cNvPr>
          <p:cNvSpPr/>
          <p:nvPr/>
        </p:nvSpPr>
        <p:spPr>
          <a:xfrm>
            <a:off x="5422044" y="7008601"/>
            <a:ext cx="3409343" cy="1044780"/>
          </a:xfrm>
          <a:prstGeom prst="roundRect">
            <a:avLst>
              <a:gd name="adj" fmla="val 4167"/>
            </a:avLst>
          </a:prstGeom>
          <a:solidFill>
            <a:srgbClr val="BFB5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7" name="TextBox 26">
            <a:extLst>
              <a:ext uri="{FF2B5EF4-FFF2-40B4-BE49-F238E27FC236}">
                <a16:creationId xmlns:a16="http://schemas.microsoft.com/office/drawing/2014/main" id="{4B54D961-E6A3-7A6F-B8C4-D6B4CDC49E72}"/>
              </a:ext>
            </a:extLst>
          </p:cNvPr>
          <p:cNvSpPr txBox="1"/>
          <p:nvPr/>
        </p:nvSpPr>
        <p:spPr>
          <a:xfrm>
            <a:off x="5479473" y="7128707"/>
            <a:ext cx="3359727" cy="830997"/>
          </a:xfrm>
          <a:prstGeom prst="rect">
            <a:avLst/>
          </a:prstGeom>
          <a:noFill/>
        </p:spPr>
        <p:txBody>
          <a:bodyPr wrap="square">
            <a:spAutoFit/>
          </a:bodyPr>
          <a:lstStyle/>
          <a:p>
            <a:pPr algn="ctr"/>
            <a:r>
              <a:rPr lang="en-US" sz="2400" b="1" dirty="0">
                <a:solidFill>
                  <a:schemeClr val="bg1"/>
                </a:solidFill>
                <a:latin typeface="Montserrat" pitchFamily="2" charset="77"/>
              </a:rPr>
              <a:t>CLEANING, SET-UP &amp; NORMALIZATION</a:t>
            </a:r>
          </a:p>
        </p:txBody>
      </p:sp>
      <p:sp>
        <p:nvSpPr>
          <p:cNvPr id="28" name="Rectangle 33">
            <a:extLst>
              <a:ext uri="{FF2B5EF4-FFF2-40B4-BE49-F238E27FC236}">
                <a16:creationId xmlns:a16="http://schemas.microsoft.com/office/drawing/2014/main" id="{09459FE5-15BF-C898-1DCA-B5E44C393721}"/>
              </a:ext>
            </a:extLst>
          </p:cNvPr>
          <p:cNvSpPr txBox="1"/>
          <p:nvPr/>
        </p:nvSpPr>
        <p:spPr>
          <a:xfrm>
            <a:off x="2598464" y="7371574"/>
            <a:ext cx="2781211"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r>
              <a:rPr lang="en-US" sz="2400" dirty="0"/>
              <a:t>PREPROCESSING</a:t>
            </a:r>
            <a:endParaRPr sz="2400" dirty="0"/>
          </a:p>
        </p:txBody>
      </p:sp>
      <p:sp>
        <p:nvSpPr>
          <p:cNvPr id="41" name="Freeform 6">
            <a:extLst>
              <a:ext uri="{FF2B5EF4-FFF2-40B4-BE49-F238E27FC236}">
                <a16:creationId xmlns:a16="http://schemas.microsoft.com/office/drawing/2014/main" id="{41531104-F890-C440-DDC0-0C4AE088082C}"/>
              </a:ext>
            </a:extLst>
          </p:cNvPr>
          <p:cNvSpPr/>
          <p:nvPr/>
        </p:nvSpPr>
        <p:spPr>
          <a:xfrm rot="5400000" flipH="1">
            <a:off x="6395794" y="648525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45" name="Freeform 6">
            <a:extLst>
              <a:ext uri="{FF2B5EF4-FFF2-40B4-BE49-F238E27FC236}">
                <a16:creationId xmlns:a16="http://schemas.microsoft.com/office/drawing/2014/main" id="{71ABB83C-4A76-3B27-05CE-5FC142046F7C}"/>
              </a:ext>
            </a:extLst>
          </p:cNvPr>
          <p:cNvSpPr/>
          <p:nvPr/>
        </p:nvSpPr>
        <p:spPr>
          <a:xfrm rot="5400000" flipV="1">
            <a:off x="7218381" y="6485251"/>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pic>
        <p:nvPicPr>
          <p:cNvPr id="30" name="Graphic 29" descr="Sailboat with solid fill">
            <a:extLst>
              <a:ext uri="{FF2B5EF4-FFF2-40B4-BE49-F238E27FC236}">
                <a16:creationId xmlns:a16="http://schemas.microsoft.com/office/drawing/2014/main" id="{0C73F14D-8791-0913-2B7D-AB1C5E8325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305237">
            <a:off x="12353149" y="6582551"/>
            <a:ext cx="3505200" cy="3505200"/>
          </a:xfrm>
          <a:prstGeom prst="rect">
            <a:avLst/>
          </a:prstGeom>
        </p:spPr>
      </p:pic>
      <p:grpSp>
        <p:nvGrpSpPr>
          <p:cNvPr id="31" name="Group 30">
            <a:extLst>
              <a:ext uri="{FF2B5EF4-FFF2-40B4-BE49-F238E27FC236}">
                <a16:creationId xmlns:a16="http://schemas.microsoft.com/office/drawing/2014/main" id="{03A20867-0B70-7FFD-09AC-81755C57024C}"/>
              </a:ext>
            </a:extLst>
          </p:cNvPr>
          <p:cNvGrpSpPr/>
          <p:nvPr/>
        </p:nvGrpSpPr>
        <p:grpSpPr>
          <a:xfrm>
            <a:off x="-152400" y="8953500"/>
            <a:ext cx="17373600" cy="1524000"/>
            <a:chOff x="-152400" y="8953500"/>
            <a:chExt cx="17373600" cy="1524000"/>
          </a:xfrm>
        </p:grpSpPr>
        <p:grpSp>
          <p:nvGrpSpPr>
            <p:cNvPr id="32" name="Group 31">
              <a:extLst>
                <a:ext uri="{FF2B5EF4-FFF2-40B4-BE49-F238E27FC236}">
                  <a16:creationId xmlns:a16="http://schemas.microsoft.com/office/drawing/2014/main" id="{E354195E-40E0-4755-7E4A-3D2B55880CCD}"/>
                </a:ext>
              </a:extLst>
            </p:cNvPr>
            <p:cNvGrpSpPr/>
            <p:nvPr/>
          </p:nvGrpSpPr>
          <p:grpSpPr>
            <a:xfrm>
              <a:off x="-152400" y="8953500"/>
              <a:ext cx="3962400" cy="1524000"/>
              <a:chOff x="-152400" y="8953500"/>
              <a:chExt cx="3962400" cy="1524000"/>
            </a:xfrm>
          </p:grpSpPr>
          <p:pic>
            <p:nvPicPr>
              <p:cNvPr id="62" name="Graphic 61" descr="Wave with solid fill">
                <a:extLst>
                  <a:ext uri="{FF2B5EF4-FFF2-40B4-BE49-F238E27FC236}">
                    <a16:creationId xmlns:a16="http://schemas.microsoft.com/office/drawing/2014/main" id="{1BFC261C-0BC1-5040-1857-770F7B2E05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64" name="Graphic 63" descr="Wave with solid fill">
                <a:extLst>
                  <a:ext uri="{FF2B5EF4-FFF2-40B4-BE49-F238E27FC236}">
                    <a16:creationId xmlns:a16="http://schemas.microsoft.com/office/drawing/2014/main" id="{ABB353C0-EC74-2FD9-20A2-AAAEE53577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67" name="Graphic 66" descr="Wave with solid fill">
                <a:extLst>
                  <a:ext uri="{FF2B5EF4-FFF2-40B4-BE49-F238E27FC236}">
                    <a16:creationId xmlns:a16="http://schemas.microsoft.com/office/drawing/2014/main" id="{6D5F4606-64BA-56F0-9273-1D2D5F3A11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3" name="Group 32">
              <a:extLst>
                <a:ext uri="{FF2B5EF4-FFF2-40B4-BE49-F238E27FC236}">
                  <a16:creationId xmlns:a16="http://schemas.microsoft.com/office/drawing/2014/main" id="{D8274E87-42CB-EE2E-10F5-EB0B96455CF7}"/>
                </a:ext>
              </a:extLst>
            </p:cNvPr>
            <p:cNvGrpSpPr/>
            <p:nvPr/>
          </p:nvGrpSpPr>
          <p:grpSpPr>
            <a:xfrm>
              <a:off x="3505200" y="8953500"/>
              <a:ext cx="3962400" cy="1524000"/>
              <a:chOff x="-152400" y="8953500"/>
              <a:chExt cx="3962400" cy="1524000"/>
            </a:xfrm>
          </p:grpSpPr>
          <p:pic>
            <p:nvPicPr>
              <p:cNvPr id="57" name="Graphic 56" descr="Wave with solid fill">
                <a:extLst>
                  <a:ext uri="{FF2B5EF4-FFF2-40B4-BE49-F238E27FC236}">
                    <a16:creationId xmlns:a16="http://schemas.microsoft.com/office/drawing/2014/main" id="{F0E2BFBF-49D4-E4A9-7B5F-CC0E2CD6F9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8" name="Graphic 57" descr="Wave with solid fill">
                <a:extLst>
                  <a:ext uri="{FF2B5EF4-FFF2-40B4-BE49-F238E27FC236}">
                    <a16:creationId xmlns:a16="http://schemas.microsoft.com/office/drawing/2014/main" id="{F97F0CB4-4AB3-7041-57B8-E6C8FF92D9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8953500"/>
                <a:ext cx="1524000" cy="1524000"/>
              </a:xfrm>
              <a:prstGeom prst="rect">
                <a:avLst/>
              </a:prstGeom>
            </p:spPr>
          </p:pic>
          <p:pic>
            <p:nvPicPr>
              <p:cNvPr id="61" name="Graphic 60" descr="Wave with solid fill">
                <a:extLst>
                  <a:ext uri="{FF2B5EF4-FFF2-40B4-BE49-F238E27FC236}">
                    <a16:creationId xmlns:a16="http://schemas.microsoft.com/office/drawing/2014/main" id="{84074A2A-0099-A22A-09A0-F5BD5161C5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36" name="Group 35">
              <a:extLst>
                <a:ext uri="{FF2B5EF4-FFF2-40B4-BE49-F238E27FC236}">
                  <a16:creationId xmlns:a16="http://schemas.microsoft.com/office/drawing/2014/main" id="{D6CF2B18-F5B1-D42B-D607-AF35CA1B848E}"/>
                </a:ext>
              </a:extLst>
            </p:cNvPr>
            <p:cNvGrpSpPr/>
            <p:nvPr/>
          </p:nvGrpSpPr>
          <p:grpSpPr>
            <a:xfrm>
              <a:off x="7162800" y="8953500"/>
              <a:ext cx="3962400" cy="1524000"/>
              <a:chOff x="-152400" y="8953500"/>
              <a:chExt cx="3962400" cy="1524000"/>
            </a:xfrm>
          </p:grpSpPr>
          <p:pic>
            <p:nvPicPr>
              <p:cNvPr id="52" name="Graphic 51" descr="Wave with solid fill">
                <a:extLst>
                  <a:ext uri="{FF2B5EF4-FFF2-40B4-BE49-F238E27FC236}">
                    <a16:creationId xmlns:a16="http://schemas.microsoft.com/office/drawing/2014/main" id="{A480ED8B-36F6-EC21-5E6F-4F752C4C4A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55" name="Graphic 54" descr="Wave with solid fill">
                <a:extLst>
                  <a:ext uri="{FF2B5EF4-FFF2-40B4-BE49-F238E27FC236}">
                    <a16:creationId xmlns:a16="http://schemas.microsoft.com/office/drawing/2014/main" id="{B5BEB1E5-A65B-F370-26EF-949C6D5F19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56" name="Graphic 55" descr="Wave with solid fill">
                <a:extLst>
                  <a:ext uri="{FF2B5EF4-FFF2-40B4-BE49-F238E27FC236}">
                    <a16:creationId xmlns:a16="http://schemas.microsoft.com/office/drawing/2014/main" id="{F02CE1D8-A767-D5B6-EA97-769EDB2F77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0" name="Group 39">
              <a:extLst>
                <a:ext uri="{FF2B5EF4-FFF2-40B4-BE49-F238E27FC236}">
                  <a16:creationId xmlns:a16="http://schemas.microsoft.com/office/drawing/2014/main" id="{43AB9601-237D-F523-2D7A-DA1C4A409DDC}"/>
                </a:ext>
              </a:extLst>
            </p:cNvPr>
            <p:cNvGrpSpPr/>
            <p:nvPr/>
          </p:nvGrpSpPr>
          <p:grpSpPr>
            <a:xfrm>
              <a:off x="10820400" y="8953500"/>
              <a:ext cx="3962400" cy="1524000"/>
              <a:chOff x="-152400" y="8953500"/>
              <a:chExt cx="3962400" cy="1524000"/>
            </a:xfrm>
          </p:grpSpPr>
          <p:pic>
            <p:nvPicPr>
              <p:cNvPr id="47" name="Graphic 46" descr="Wave with solid fill">
                <a:extLst>
                  <a:ext uri="{FF2B5EF4-FFF2-40B4-BE49-F238E27FC236}">
                    <a16:creationId xmlns:a16="http://schemas.microsoft.com/office/drawing/2014/main" id="{5C4D7AD6-B42F-AFD4-73F0-DE92B46FE9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8" name="Graphic 47" descr="Wave with solid fill">
                <a:extLst>
                  <a:ext uri="{FF2B5EF4-FFF2-40B4-BE49-F238E27FC236}">
                    <a16:creationId xmlns:a16="http://schemas.microsoft.com/office/drawing/2014/main" id="{807D66ED-FD69-5BDF-874A-CCB694B52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pic>
            <p:nvPicPr>
              <p:cNvPr id="49" name="Graphic 48" descr="Wave with solid fill">
                <a:extLst>
                  <a:ext uri="{FF2B5EF4-FFF2-40B4-BE49-F238E27FC236}">
                    <a16:creationId xmlns:a16="http://schemas.microsoft.com/office/drawing/2014/main" id="{1794EE82-4691-701B-41AF-B5BD5BF589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6000" y="8953500"/>
                <a:ext cx="1524000" cy="1524000"/>
              </a:xfrm>
              <a:prstGeom prst="rect">
                <a:avLst/>
              </a:prstGeom>
            </p:spPr>
          </p:pic>
        </p:grpSp>
        <p:grpSp>
          <p:nvGrpSpPr>
            <p:cNvPr id="42" name="Group 41">
              <a:extLst>
                <a:ext uri="{FF2B5EF4-FFF2-40B4-BE49-F238E27FC236}">
                  <a16:creationId xmlns:a16="http://schemas.microsoft.com/office/drawing/2014/main" id="{10F863C8-2EC2-AAD8-3AF2-913E1A0A2EEB}"/>
                </a:ext>
              </a:extLst>
            </p:cNvPr>
            <p:cNvGrpSpPr/>
            <p:nvPr/>
          </p:nvGrpSpPr>
          <p:grpSpPr>
            <a:xfrm>
              <a:off x="14478000" y="8953500"/>
              <a:ext cx="2743200" cy="1524000"/>
              <a:chOff x="-152400" y="8953500"/>
              <a:chExt cx="2743200" cy="1524000"/>
            </a:xfrm>
          </p:grpSpPr>
          <p:pic>
            <p:nvPicPr>
              <p:cNvPr id="43" name="Graphic 42" descr="Wave with solid fill">
                <a:extLst>
                  <a:ext uri="{FF2B5EF4-FFF2-40B4-BE49-F238E27FC236}">
                    <a16:creationId xmlns:a16="http://schemas.microsoft.com/office/drawing/2014/main" id="{9B3188B0-88E8-A82D-F448-567E821E52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400" y="8953500"/>
                <a:ext cx="1524000" cy="1524000"/>
              </a:xfrm>
              <a:prstGeom prst="rect">
                <a:avLst/>
              </a:prstGeom>
            </p:spPr>
          </p:pic>
          <p:pic>
            <p:nvPicPr>
              <p:cNvPr id="46" name="Graphic 45" descr="Wave with solid fill">
                <a:extLst>
                  <a:ext uri="{FF2B5EF4-FFF2-40B4-BE49-F238E27FC236}">
                    <a16:creationId xmlns:a16="http://schemas.microsoft.com/office/drawing/2014/main" id="{658BFCA3-66B4-19CD-B804-E7B786083B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800" y="8953500"/>
                <a:ext cx="1524000" cy="1524000"/>
              </a:xfrm>
              <a:prstGeom prst="rect">
                <a:avLst/>
              </a:prstGeom>
            </p:spPr>
          </p:pic>
        </p:grpSp>
      </p:grpSp>
      <p:sp>
        <p:nvSpPr>
          <p:cNvPr id="5" name="Rounded Rectangle 4">
            <a:extLst>
              <a:ext uri="{FF2B5EF4-FFF2-40B4-BE49-F238E27FC236}">
                <a16:creationId xmlns:a16="http://schemas.microsoft.com/office/drawing/2014/main" id="{9C30C0A3-A2DD-8386-69FC-17A6ACFE5788}"/>
              </a:ext>
            </a:extLst>
          </p:cNvPr>
          <p:cNvSpPr/>
          <p:nvPr/>
        </p:nvSpPr>
        <p:spPr>
          <a:xfrm>
            <a:off x="9321485" y="6997352"/>
            <a:ext cx="3123356" cy="1051417"/>
          </a:xfrm>
          <a:prstGeom prst="roundRect">
            <a:avLst>
              <a:gd name="adj" fmla="val 416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Rectangle 33">
            <a:extLst>
              <a:ext uri="{FF2B5EF4-FFF2-40B4-BE49-F238E27FC236}">
                <a16:creationId xmlns:a16="http://schemas.microsoft.com/office/drawing/2014/main" id="{438A5508-1D9D-BD92-38DC-B698AFE6E937}"/>
              </a:ext>
            </a:extLst>
          </p:cNvPr>
          <p:cNvSpPr txBox="1"/>
          <p:nvPr/>
        </p:nvSpPr>
        <p:spPr>
          <a:xfrm>
            <a:off x="9923498" y="7128707"/>
            <a:ext cx="1959896" cy="73866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3400">
                <a:solidFill>
                  <a:srgbClr val="FFFFFF"/>
                </a:solidFill>
                <a:latin typeface="Montserrat Bold"/>
                <a:ea typeface="Montserrat Bold"/>
                <a:cs typeface="Montserrat Bold"/>
                <a:sym typeface="Montserrat Bold"/>
              </a:defRPr>
            </a:lvl1pPr>
          </a:lstStyle>
          <a:p>
            <a:pPr algn="ctr"/>
            <a:r>
              <a:rPr lang="en-US" sz="2400" dirty="0"/>
              <a:t>DATA </a:t>
            </a:r>
          </a:p>
          <a:p>
            <a:pPr algn="ctr"/>
            <a:r>
              <a:rPr lang="en-US" sz="2400" dirty="0"/>
              <a:t>MANAGEMENT</a:t>
            </a:r>
            <a:endParaRPr sz="2400" dirty="0"/>
          </a:p>
        </p:txBody>
      </p:sp>
      <p:sp>
        <p:nvSpPr>
          <p:cNvPr id="7" name="Freeform 6">
            <a:extLst>
              <a:ext uri="{FF2B5EF4-FFF2-40B4-BE49-F238E27FC236}">
                <a16:creationId xmlns:a16="http://schemas.microsoft.com/office/drawing/2014/main" id="{FBE871A6-750E-7091-9267-C98658C479D2}"/>
              </a:ext>
            </a:extLst>
          </p:cNvPr>
          <p:cNvSpPr/>
          <p:nvPr/>
        </p:nvSpPr>
        <p:spPr>
          <a:xfrm flipH="1">
            <a:off x="8731655" y="8205230"/>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
        <p:nvSpPr>
          <p:cNvPr id="8" name="Freeform 6">
            <a:extLst>
              <a:ext uri="{FF2B5EF4-FFF2-40B4-BE49-F238E27FC236}">
                <a16:creationId xmlns:a16="http://schemas.microsoft.com/office/drawing/2014/main" id="{F44E34DE-11B8-1CE1-B86A-268B17EA8B67}"/>
              </a:ext>
            </a:extLst>
          </p:cNvPr>
          <p:cNvSpPr/>
          <p:nvPr/>
        </p:nvSpPr>
        <p:spPr>
          <a:xfrm flipV="1">
            <a:off x="8712254" y="6678806"/>
            <a:ext cx="740500" cy="167581"/>
          </a:xfrm>
          <a:custGeom>
            <a:avLst/>
            <a:gdLst/>
            <a:ahLst/>
            <a:cxnLst/>
            <a:rect l="l" t="t" r="r" b="b"/>
            <a:pathLst>
              <a:path w="2944100" h="1014578">
                <a:moveTo>
                  <a:pt x="2944100" y="0"/>
                </a:moveTo>
                <a:lnTo>
                  <a:pt x="0" y="0"/>
                </a:lnTo>
                <a:lnTo>
                  <a:pt x="0" y="1014578"/>
                </a:lnTo>
                <a:lnTo>
                  <a:pt x="2944100" y="1014578"/>
                </a:lnTo>
                <a:lnTo>
                  <a:pt x="29441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DK"/>
          </a:p>
        </p:txBody>
      </p:sp>
    </p:spTree>
    <p:extLst>
      <p:ext uri="{BB962C8B-B14F-4D97-AF65-F5344CB8AC3E}">
        <p14:creationId xmlns:p14="http://schemas.microsoft.com/office/powerpoint/2010/main" val="326405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833B6F51-0EF4-1425-0A84-2887250C764C}"/>
              </a:ext>
            </a:extLst>
          </p:cNvPr>
          <p:cNvSpPr/>
          <p:nvPr/>
        </p:nvSpPr>
        <p:spPr>
          <a:xfrm>
            <a:off x="-16041" y="521734"/>
            <a:ext cx="18304041" cy="2048073"/>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3" name="Rectangle 2">
            <a:extLst>
              <a:ext uri="{FF2B5EF4-FFF2-40B4-BE49-F238E27FC236}">
                <a16:creationId xmlns:a16="http://schemas.microsoft.com/office/drawing/2014/main" id="{9D0E6191-CC74-7526-2DDD-57F9445EE5E4}"/>
              </a:ext>
            </a:extLst>
          </p:cNvPr>
          <p:cNvSpPr/>
          <p:nvPr/>
        </p:nvSpPr>
        <p:spPr>
          <a:xfrm>
            <a:off x="9677400" y="0"/>
            <a:ext cx="8762999" cy="10287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7"/>
          <p:cNvSpPr txBox="1"/>
          <p:nvPr/>
        </p:nvSpPr>
        <p:spPr>
          <a:xfrm>
            <a:off x="914400" y="1080000"/>
            <a:ext cx="14664916" cy="940322"/>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SUMMARY STATISTICS</a:t>
            </a:r>
          </a:p>
        </p:txBody>
      </p:sp>
      <p:sp>
        <p:nvSpPr>
          <p:cNvPr id="8" name="TextBox 8"/>
          <p:cNvSpPr txBox="1"/>
          <p:nvPr/>
        </p:nvSpPr>
        <p:spPr>
          <a:xfrm>
            <a:off x="838200" y="3575536"/>
            <a:ext cx="8648700" cy="6292364"/>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a:rPr>
              <a:t>Summary statistics are used to distill a dataset into some key characteristics.</a:t>
            </a:r>
          </a:p>
          <a:p>
            <a:pPr>
              <a:lnSpc>
                <a:spcPts val="4480"/>
              </a:lnSpc>
            </a:pPr>
            <a:endParaRPr lang="en-US" sz="2800" dirty="0">
              <a:solidFill>
                <a:srgbClr val="404040"/>
              </a:solidFill>
              <a:latin typeface="Montserrat"/>
            </a:endParaRPr>
          </a:p>
          <a:p>
            <a:pPr>
              <a:lnSpc>
                <a:spcPts val="4480"/>
              </a:lnSpc>
            </a:pPr>
            <a:r>
              <a:rPr lang="en-US" sz="2800" dirty="0">
                <a:solidFill>
                  <a:srgbClr val="404040"/>
                </a:solidFill>
                <a:latin typeface="Montserrat"/>
              </a:rPr>
              <a:t>They often include the following measures:</a:t>
            </a:r>
          </a:p>
          <a:p>
            <a:pPr marL="457200" indent="-457200">
              <a:lnSpc>
                <a:spcPts val="4480"/>
              </a:lnSpc>
              <a:buFont typeface="Arial" panose="020B0604020202020204" pitchFamily="34" charset="0"/>
              <a:buChar char="•"/>
            </a:pPr>
            <a:r>
              <a:rPr lang="en-US" sz="2800" dirty="0">
                <a:solidFill>
                  <a:srgbClr val="404040"/>
                </a:solidFill>
                <a:latin typeface="Montserrat"/>
              </a:rPr>
              <a:t>Central tendency (mean, median, mode)</a:t>
            </a:r>
          </a:p>
          <a:p>
            <a:pPr marL="457200" indent="-457200">
              <a:lnSpc>
                <a:spcPts val="4480"/>
              </a:lnSpc>
              <a:buFont typeface="Arial" panose="020B0604020202020204" pitchFamily="34" charset="0"/>
              <a:buChar char="•"/>
            </a:pPr>
            <a:r>
              <a:rPr lang="en-US" sz="2800" dirty="0">
                <a:solidFill>
                  <a:srgbClr val="404040"/>
                </a:solidFill>
                <a:latin typeface="Montserrat"/>
              </a:rPr>
              <a:t>Spread (standard deviation)</a:t>
            </a:r>
          </a:p>
          <a:p>
            <a:pPr marL="457200" indent="-457200">
              <a:lnSpc>
                <a:spcPts val="4480"/>
              </a:lnSpc>
              <a:buFont typeface="Arial" panose="020B0604020202020204" pitchFamily="34" charset="0"/>
              <a:buChar char="•"/>
            </a:pPr>
            <a:r>
              <a:rPr lang="en-US" sz="2800" dirty="0">
                <a:solidFill>
                  <a:srgbClr val="404040"/>
                </a:solidFill>
                <a:latin typeface="Montserrat"/>
              </a:rPr>
              <a:t>Minimum and Maximum</a:t>
            </a:r>
          </a:p>
          <a:p>
            <a:pPr marL="457200" indent="-457200">
              <a:lnSpc>
                <a:spcPts val="4480"/>
              </a:lnSpc>
              <a:buFont typeface="Arial" panose="020B0604020202020204" pitchFamily="34" charset="0"/>
              <a:buChar char="•"/>
            </a:pPr>
            <a:r>
              <a:rPr lang="en-US" sz="2800" dirty="0">
                <a:solidFill>
                  <a:srgbClr val="404040"/>
                </a:solidFill>
                <a:latin typeface="Montserrat"/>
              </a:rPr>
              <a:t>Quartiles </a:t>
            </a:r>
          </a:p>
          <a:p>
            <a:pPr marL="457200" indent="-457200">
              <a:lnSpc>
                <a:spcPts val="4480"/>
              </a:lnSpc>
              <a:buFont typeface="Arial" panose="020B0604020202020204" pitchFamily="34" charset="0"/>
              <a:buChar char="•"/>
            </a:pPr>
            <a:r>
              <a:rPr lang="en-US" sz="2800" dirty="0">
                <a:solidFill>
                  <a:srgbClr val="404040"/>
                </a:solidFill>
                <a:latin typeface="Montserrat"/>
              </a:rPr>
              <a:t>Shape of the distribution</a:t>
            </a:r>
          </a:p>
          <a:p>
            <a:pPr marL="457200" indent="-457200">
              <a:lnSpc>
                <a:spcPts val="4480"/>
              </a:lnSpc>
              <a:buFont typeface="Arial" panose="020B0604020202020204" pitchFamily="34" charset="0"/>
              <a:buChar char="•"/>
            </a:pPr>
            <a:r>
              <a:rPr lang="en-US" sz="2800" dirty="0">
                <a:solidFill>
                  <a:srgbClr val="404040"/>
                </a:solidFill>
                <a:latin typeface="Montserrat"/>
              </a:rPr>
              <a:t>Correlation between features</a:t>
            </a:r>
          </a:p>
          <a:p>
            <a:pPr>
              <a:lnSpc>
                <a:spcPts val="4480"/>
              </a:lnSpc>
            </a:pPr>
            <a:endParaRPr lang="en-US" sz="2800" dirty="0">
              <a:solidFill>
                <a:srgbClr val="404040"/>
              </a:solidFill>
              <a:latin typeface="Montserrat"/>
            </a:endParaRPr>
          </a:p>
        </p:txBody>
      </p:sp>
      <p:pic>
        <p:nvPicPr>
          <p:cNvPr id="6" name="Picture 5" descr="A blue and black logo&#10;&#10;Description automatically generated">
            <a:extLst>
              <a:ext uri="{FF2B5EF4-FFF2-40B4-BE49-F238E27FC236}">
                <a16:creationId xmlns:a16="http://schemas.microsoft.com/office/drawing/2014/main" id="{8E4FA2DE-3FB6-D496-E53A-E23E514D4DD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5" name="Picture 4" descr="A diagram of a box with text&#10;&#10;Description automatically generated with medium confidence">
            <a:extLst>
              <a:ext uri="{FF2B5EF4-FFF2-40B4-BE49-F238E27FC236}">
                <a16:creationId xmlns:a16="http://schemas.microsoft.com/office/drawing/2014/main" id="{DA2B0B3D-7CB8-BF72-1D0B-7F81FDAD0D5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69" t="2593" r="1923" b="18148"/>
          <a:stretch/>
        </p:blipFill>
        <p:spPr>
          <a:xfrm>
            <a:off x="11068564" y="1080000"/>
            <a:ext cx="3290357" cy="4241786"/>
          </a:xfrm>
          <a:prstGeom prst="rect">
            <a:avLst/>
          </a:prstGeom>
        </p:spPr>
      </p:pic>
      <p:pic>
        <p:nvPicPr>
          <p:cNvPr id="11" name="Picture 10" descr="A graph with different colored lines&#10;&#10;Description automatically generated">
            <a:extLst>
              <a:ext uri="{FF2B5EF4-FFF2-40B4-BE49-F238E27FC236}">
                <a16:creationId xmlns:a16="http://schemas.microsoft.com/office/drawing/2014/main" id="{B854738E-6F4F-BFC9-5918-A56E704F9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68564" y="5721597"/>
            <a:ext cx="5943601" cy="3962400"/>
          </a:xfrm>
          <a:prstGeom prst="rect">
            <a:avLst/>
          </a:prstGeom>
        </p:spPr>
      </p:pic>
    </p:spTree>
    <p:extLst>
      <p:ext uri="{BB962C8B-B14F-4D97-AF65-F5344CB8AC3E}">
        <p14:creationId xmlns:p14="http://schemas.microsoft.com/office/powerpoint/2010/main" val="5929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7" name="TextBox 7"/>
          <p:cNvSpPr txBox="1"/>
          <p:nvPr/>
        </p:nvSpPr>
        <p:spPr>
          <a:xfrm>
            <a:off x="1695744" y="1080000"/>
            <a:ext cx="14664916" cy="921278"/>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DOES THE DATA LOOK AS EXPECTED?</a:t>
            </a:r>
          </a:p>
        </p:txBody>
      </p:sp>
      <p:grpSp>
        <p:nvGrpSpPr>
          <p:cNvPr id="6" name="Group 3">
            <a:extLst>
              <a:ext uri="{FF2B5EF4-FFF2-40B4-BE49-F238E27FC236}">
                <a16:creationId xmlns:a16="http://schemas.microsoft.com/office/drawing/2014/main" id="{D25DD4C1-8E28-756A-4F84-29ECFC6DCB08}"/>
              </a:ext>
            </a:extLst>
          </p:cNvPr>
          <p:cNvGrpSpPr/>
          <p:nvPr/>
        </p:nvGrpSpPr>
        <p:grpSpPr>
          <a:xfrm>
            <a:off x="0" y="1"/>
            <a:ext cx="939346" cy="10287000"/>
            <a:chOff x="0" y="0"/>
            <a:chExt cx="220314" cy="2861297"/>
          </a:xfrm>
        </p:grpSpPr>
        <p:sp>
          <p:nvSpPr>
            <p:cNvPr id="9" name="Freeform 4">
              <a:extLst>
                <a:ext uri="{FF2B5EF4-FFF2-40B4-BE49-F238E27FC236}">
                  <a16:creationId xmlns:a16="http://schemas.microsoft.com/office/drawing/2014/main" id="{29334647-D16B-9F51-3944-8FEB60AB4BFD}"/>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0" name="TextBox 5">
              <a:extLst>
                <a:ext uri="{FF2B5EF4-FFF2-40B4-BE49-F238E27FC236}">
                  <a16:creationId xmlns:a16="http://schemas.microsoft.com/office/drawing/2014/main" id="{32FAF914-55F2-2A36-A551-8B5F44762D57}"/>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
        <p:nvSpPr>
          <p:cNvPr id="18" name="Rectangle 17">
            <a:extLst>
              <a:ext uri="{FF2B5EF4-FFF2-40B4-BE49-F238E27FC236}">
                <a16:creationId xmlns:a16="http://schemas.microsoft.com/office/drawing/2014/main" id="{FE16827A-F335-A652-509D-6D19835D8FEF}"/>
              </a:ext>
            </a:extLst>
          </p:cNvPr>
          <p:cNvSpPr/>
          <p:nvPr/>
        </p:nvSpPr>
        <p:spPr>
          <a:xfrm>
            <a:off x="948055" y="2378598"/>
            <a:ext cx="17339945" cy="38460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TextBox 8"/>
          <p:cNvSpPr txBox="1"/>
          <p:nvPr/>
        </p:nvSpPr>
        <p:spPr>
          <a:xfrm>
            <a:off x="1732755" y="2857500"/>
            <a:ext cx="10015107" cy="2823530"/>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Single variables may be checked by their </a:t>
            </a:r>
            <a:r>
              <a:rPr lang="en-US" sz="2600" b="1" dirty="0">
                <a:solidFill>
                  <a:srgbClr val="404040"/>
                </a:solidFill>
                <a:latin typeface="Montserrat" pitchFamily="2" charset="77"/>
              </a:rPr>
              <a:t>distribution</a:t>
            </a:r>
            <a:r>
              <a:rPr lang="en-US" sz="2600" dirty="0">
                <a:solidFill>
                  <a:srgbClr val="404040"/>
                </a:solidFill>
                <a:latin typeface="Montserrat" pitchFamily="2" charset="77"/>
              </a:rPr>
              <a:t>, (density plot) but what about </a:t>
            </a:r>
            <a:r>
              <a:rPr lang="en-US" sz="2600" b="1" dirty="0">
                <a:solidFill>
                  <a:srgbClr val="404040"/>
                </a:solidFill>
                <a:latin typeface="Montserrat" pitchFamily="2" charset="77"/>
              </a:rPr>
              <a:t>high-dimensional data</a:t>
            </a:r>
            <a:r>
              <a:rPr lang="en-US" sz="2600" dirty="0">
                <a:solidFill>
                  <a:srgbClr val="404040"/>
                </a:solidFill>
                <a:latin typeface="Montserrat" pitchFamily="2" charset="77"/>
              </a:rPr>
              <a:t>?</a:t>
            </a:r>
          </a:p>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One way to inspect the structure of your data is with a </a:t>
            </a:r>
            <a:r>
              <a:rPr lang="en-US" sz="2600" b="1" dirty="0">
                <a:solidFill>
                  <a:srgbClr val="404040"/>
                </a:solidFill>
                <a:latin typeface="Montserrat" pitchFamily="2" charset="77"/>
              </a:rPr>
              <a:t>Principal Component Analysis (PCA) Plot</a:t>
            </a:r>
            <a:endParaRPr lang="en-US" sz="2600" dirty="0">
              <a:solidFill>
                <a:srgbClr val="404040"/>
              </a:solidFill>
              <a:latin typeface="Montserrat" pitchFamily="2" charset="77"/>
            </a:endParaRPr>
          </a:p>
        </p:txBody>
      </p:sp>
      <p:pic>
        <p:nvPicPr>
          <p:cNvPr id="11" name="Picture 10" descr="A blue and black logo&#10;&#10;Description automatically generated">
            <a:extLst>
              <a:ext uri="{FF2B5EF4-FFF2-40B4-BE49-F238E27FC236}">
                <a16:creationId xmlns:a16="http://schemas.microsoft.com/office/drawing/2014/main" id="{40783457-4428-3BDB-24B7-C8750AF3AB5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14">
            <a:extLst>
              <a:ext uri="{FF2B5EF4-FFF2-40B4-BE49-F238E27FC236}">
                <a16:creationId xmlns:a16="http://schemas.microsoft.com/office/drawing/2014/main" id="{6299AE50-8B73-810E-262F-8317554BE9EA}"/>
              </a:ext>
            </a:extLst>
          </p:cNvPr>
          <p:cNvSpPr txBox="1"/>
          <p:nvPr/>
        </p:nvSpPr>
        <p:spPr>
          <a:xfrm>
            <a:off x="13868400" y="4958834"/>
            <a:ext cx="9144000" cy="369332"/>
          </a:xfrm>
          <a:prstGeom prst="rect">
            <a:avLst/>
          </a:prstGeom>
          <a:noFill/>
        </p:spPr>
        <p:txBody>
          <a:bodyPr wrap="square">
            <a:spAutoFit/>
          </a:bodyPr>
          <a:lstStyle/>
          <a:p>
            <a:r>
              <a:rPr lang="en-GB" dirty="0"/>
              <a:t>Image by </a:t>
            </a:r>
            <a:r>
              <a:rPr lang="en-GB" dirty="0" err="1"/>
              <a:t>Trist’n</a:t>
            </a:r>
            <a:r>
              <a:rPr lang="en-GB" dirty="0"/>
              <a:t> Joseph</a:t>
            </a:r>
            <a:endParaRPr lang="en-DK" dirty="0"/>
          </a:p>
        </p:txBody>
      </p:sp>
      <p:pic>
        <p:nvPicPr>
          <p:cNvPr id="17" name="Picture 16" descr="A diagram of a principal component analysis&#10;&#10;Description automatically generated">
            <a:extLst>
              <a:ext uri="{FF2B5EF4-FFF2-40B4-BE49-F238E27FC236}">
                <a16:creationId xmlns:a16="http://schemas.microsoft.com/office/drawing/2014/main" id="{6BABABE6-8FA9-4F97-3115-99500ED5EA2B}"/>
              </a:ext>
            </a:extLst>
          </p:cNvPr>
          <p:cNvPicPr>
            <a:picLocks noChangeAspect="1"/>
          </p:cNvPicPr>
          <p:nvPr/>
        </p:nvPicPr>
        <p:blipFill rotWithShape="1">
          <a:blip r:embed="rId5">
            <a:extLst>
              <a:ext uri="{28A0092B-C50C-407E-A947-70E740481C1C}">
                <a14:useLocalDpi xmlns:a14="http://schemas.microsoft.com/office/drawing/2010/main" val="0"/>
              </a:ext>
            </a:extLst>
          </a:blip>
          <a:srcRect t="24430" b="25952"/>
          <a:stretch/>
        </p:blipFill>
        <p:spPr>
          <a:xfrm>
            <a:off x="11545764" y="3163125"/>
            <a:ext cx="6589836" cy="2165042"/>
          </a:xfrm>
          <a:prstGeom prst="rect">
            <a:avLst/>
          </a:prstGeom>
        </p:spPr>
      </p:pic>
      <p:sp>
        <p:nvSpPr>
          <p:cNvPr id="22" name="TextBox 8">
            <a:extLst>
              <a:ext uri="{FF2B5EF4-FFF2-40B4-BE49-F238E27FC236}">
                <a16:creationId xmlns:a16="http://schemas.microsoft.com/office/drawing/2014/main" id="{68B9553E-DEB0-6FD7-FE75-40CEB3558E8D}"/>
              </a:ext>
            </a:extLst>
          </p:cNvPr>
          <p:cNvSpPr txBox="1"/>
          <p:nvPr/>
        </p:nvSpPr>
        <p:spPr>
          <a:xfrm>
            <a:off x="1732755" y="6669778"/>
            <a:ext cx="14878845" cy="224644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endParaRPr lang="en-US" sz="26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600" dirty="0">
                <a:solidFill>
                  <a:srgbClr val="404040"/>
                </a:solidFill>
                <a:latin typeface="Montserrat" pitchFamily="2" charset="77"/>
              </a:rPr>
              <a:t>PCA is a </a:t>
            </a:r>
            <a:r>
              <a:rPr lang="en-US" sz="2600" b="1" dirty="0">
                <a:solidFill>
                  <a:srgbClr val="404040"/>
                </a:solidFill>
                <a:latin typeface="Montserrat" pitchFamily="2" charset="77"/>
              </a:rPr>
              <a:t>dimensionality reduction technique</a:t>
            </a:r>
            <a:r>
              <a:rPr lang="en-US" sz="2600" dirty="0">
                <a:solidFill>
                  <a:srgbClr val="404040"/>
                </a:solidFill>
                <a:latin typeface="Montserrat" pitchFamily="2" charset="77"/>
              </a:rPr>
              <a:t>. It transforms data (linearly) from the original high dimensional space into a low (2 or 3) dimensional space, which the human eye can view and interpret.</a:t>
            </a:r>
            <a:endParaRPr lang="en-US" sz="2800" dirty="0">
              <a:solidFill>
                <a:srgbClr val="404040"/>
              </a:solidFill>
              <a:latin typeface="Montserrat" pitchFamily="2" charset="77"/>
            </a:endParaRPr>
          </a:p>
        </p:txBody>
      </p:sp>
      <p:sp>
        <p:nvSpPr>
          <p:cNvPr id="26" name="Rectangle 25">
            <a:extLst>
              <a:ext uri="{FF2B5EF4-FFF2-40B4-BE49-F238E27FC236}">
                <a16:creationId xmlns:a16="http://schemas.microsoft.com/office/drawing/2014/main" id="{7029695B-C454-38A6-2634-D72A2B80940D}"/>
              </a:ext>
            </a:extLst>
          </p:cNvPr>
          <p:cNvSpPr/>
          <p:nvPr/>
        </p:nvSpPr>
        <p:spPr>
          <a:xfrm flipV="1">
            <a:off x="13581293" y="5219699"/>
            <a:ext cx="1506307" cy="140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8" name="Rectangle 27">
            <a:extLst>
              <a:ext uri="{FF2B5EF4-FFF2-40B4-BE49-F238E27FC236}">
                <a16:creationId xmlns:a16="http://schemas.microsoft.com/office/drawing/2014/main" id="{08784170-8513-9653-927C-A7CDA998257F}"/>
              </a:ext>
            </a:extLst>
          </p:cNvPr>
          <p:cNvSpPr/>
          <p:nvPr/>
        </p:nvSpPr>
        <p:spPr>
          <a:xfrm rot="17857734" flipV="1">
            <a:off x="13438731" y="4638592"/>
            <a:ext cx="1195226" cy="15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6" name="Freeform 6"/>
          <p:cNvSpPr/>
          <p:nvPr/>
        </p:nvSpPr>
        <p:spPr>
          <a:xfrm>
            <a:off x="1790409" y="2515427"/>
            <a:ext cx="4229391" cy="6309548"/>
          </a:xfrm>
          <a:custGeom>
            <a:avLst/>
            <a:gdLst/>
            <a:ahLst/>
            <a:cxnLst/>
            <a:rect l="l" t="t" r="r" b="b"/>
            <a:pathLst>
              <a:path w="4488436" h="6736864">
                <a:moveTo>
                  <a:pt x="0" y="0"/>
                </a:moveTo>
                <a:lnTo>
                  <a:pt x="4488436" y="0"/>
                </a:lnTo>
                <a:lnTo>
                  <a:pt x="4488436" y="6736864"/>
                </a:lnTo>
                <a:lnTo>
                  <a:pt x="0" y="6736864"/>
                </a:lnTo>
                <a:lnTo>
                  <a:pt x="0" y="0"/>
                </a:lnTo>
                <a:close/>
              </a:path>
            </a:pathLst>
          </a:custGeom>
          <a:blipFill>
            <a:blip r:embed="rId3"/>
            <a:stretch>
              <a:fillRect/>
            </a:stretch>
          </a:blipFill>
        </p:spPr>
        <p:txBody>
          <a:bodyPr/>
          <a:lstStyle/>
          <a:p>
            <a:endParaRPr lang="en-DK"/>
          </a:p>
        </p:txBody>
      </p:sp>
      <p:sp>
        <p:nvSpPr>
          <p:cNvPr id="7" name="TextBox 7"/>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8" name="TextBox 8"/>
          <p:cNvSpPr txBox="1"/>
          <p:nvPr/>
        </p:nvSpPr>
        <p:spPr>
          <a:xfrm>
            <a:off x="6934200" y="2410653"/>
            <a:ext cx="9689212" cy="6292364"/>
          </a:xfrm>
          <a:prstGeom prst="rect">
            <a:avLst/>
          </a:prstGeom>
        </p:spPr>
        <p:txBody>
          <a:bodyPr lIns="0" tIns="0" rIns="0" bIns="0" rtlCol="0" anchor="t">
            <a:spAutoFit/>
          </a:bodyPr>
          <a:lstStyle/>
          <a:p>
            <a:pPr>
              <a:lnSpc>
                <a:spcPts val="4480"/>
              </a:lnSpc>
            </a:pPr>
            <a:r>
              <a:rPr lang="en-US" sz="2800" dirty="0">
                <a:solidFill>
                  <a:srgbClr val="404040"/>
                </a:solidFill>
                <a:latin typeface="Montserrat"/>
              </a:rPr>
              <a:t>Collection of wine bottles as an example. We have measured 13 different features such as alcohol content, color, </a:t>
            </a:r>
            <a:r>
              <a:rPr lang="en-US" sz="2800" dirty="0" err="1">
                <a:solidFill>
                  <a:srgbClr val="404040"/>
                </a:solidFill>
                <a:latin typeface="Montserrat"/>
              </a:rPr>
              <a:t>alcalinity</a:t>
            </a:r>
            <a:r>
              <a:rPr lang="en-US" sz="2800" dirty="0">
                <a:solidFill>
                  <a:srgbClr val="404040"/>
                </a:solidFill>
                <a:latin typeface="Montserrat"/>
              </a:rPr>
              <a:t>, and flavonoids.</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PCA lets us derive a set of new dimensions that best describe all the original wine features while also being much lower dimensional. </a:t>
            </a:r>
          </a:p>
          <a:p>
            <a:pPr>
              <a:lnSpc>
                <a:spcPts val="4480"/>
              </a:lnSpc>
            </a:pPr>
            <a:endParaRPr lang="en-US" sz="2800" dirty="0">
              <a:solidFill>
                <a:srgbClr val="404040"/>
              </a:solidFill>
              <a:latin typeface="Montserrat" pitchFamily="2" charset="77"/>
            </a:endParaRPr>
          </a:p>
          <a:p>
            <a:pPr>
              <a:lnSpc>
                <a:spcPts val="4480"/>
              </a:lnSpc>
            </a:pPr>
            <a:r>
              <a:rPr lang="en-US" sz="2800" dirty="0">
                <a:solidFill>
                  <a:srgbClr val="404040"/>
                </a:solidFill>
                <a:latin typeface="Montserrat" pitchFamily="2" charset="77"/>
              </a:rPr>
              <a:t>These derived dimensions are the </a:t>
            </a:r>
            <a:r>
              <a:rPr lang="en-US" sz="2800" b="1" dirty="0">
                <a:solidFill>
                  <a:srgbClr val="404040"/>
                </a:solidFill>
                <a:latin typeface="Montserrat" pitchFamily="2" charset="77"/>
              </a:rPr>
              <a:t>principal components</a:t>
            </a:r>
            <a:r>
              <a:rPr lang="en-US" sz="2800" dirty="0">
                <a:solidFill>
                  <a:srgbClr val="404040"/>
                </a:solidFill>
                <a:latin typeface="Montserrat" pitchFamily="2" charset="77"/>
              </a:rPr>
              <a:t> and they will help us understand the structure of our data.</a:t>
            </a:r>
          </a:p>
        </p:txBody>
      </p:sp>
      <p:pic>
        <p:nvPicPr>
          <p:cNvPr id="9" name="Picture 8" descr="A blue and black logo&#10;&#10;Description automatically generated">
            <a:extLst>
              <a:ext uri="{FF2B5EF4-FFF2-40B4-BE49-F238E27FC236}">
                <a16:creationId xmlns:a16="http://schemas.microsoft.com/office/drawing/2014/main" id="{70E3BBFC-6A74-2C8F-E55A-61DD1F2C765E}"/>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grpSp>
        <p:nvGrpSpPr>
          <p:cNvPr id="10" name="Group 3">
            <a:extLst>
              <a:ext uri="{FF2B5EF4-FFF2-40B4-BE49-F238E27FC236}">
                <a16:creationId xmlns:a16="http://schemas.microsoft.com/office/drawing/2014/main" id="{54D76797-1572-7170-988D-A69D0EE6C592}"/>
              </a:ext>
            </a:extLst>
          </p:cNvPr>
          <p:cNvGrpSpPr/>
          <p:nvPr/>
        </p:nvGrpSpPr>
        <p:grpSpPr>
          <a:xfrm>
            <a:off x="0" y="1"/>
            <a:ext cx="939346" cy="10287000"/>
            <a:chOff x="0" y="0"/>
            <a:chExt cx="220314" cy="2861297"/>
          </a:xfrm>
        </p:grpSpPr>
        <p:sp>
          <p:nvSpPr>
            <p:cNvPr id="11" name="Freeform 4">
              <a:extLst>
                <a:ext uri="{FF2B5EF4-FFF2-40B4-BE49-F238E27FC236}">
                  <a16:creationId xmlns:a16="http://schemas.microsoft.com/office/drawing/2014/main" id="{B8E4DD7C-EEDD-6893-BEC2-13F69D96A007}"/>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A3B88704-2654-1DFF-1BF5-E3E87228DD5C}"/>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8992" y="2229106"/>
            <a:ext cx="15698364" cy="538737"/>
          </a:xfrm>
          <a:prstGeom prst="rect">
            <a:avLst/>
          </a:prstGeom>
        </p:spPr>
        <p:txBody>
          <a:bodyPr lIns="0" tIns="0" rIns="0" bIns="0" rtlCol="0" anchor="t">
            <a:spAutoFit/>
          </a:bodyPr>
          <a:lstStyle/>
          <a:p>
            <a:pPr>
              <a:lnSpc>
                <a:spcPts val="4480"/>
              </a:lnSpc>
            </a:pPr>
            <a:r>
              <a:rPr lang="en-US" sz="2800" dirty="0">
                <a:solidFill>
                  <a:srgbClr val="404040"/>
                </a:solidFill>
                <a:latin typeface="Montserrat" pitchFamily="2" charset="77"/>
              </a:rPr>
              <a:t>We can now plot all wine bottles in our data by the values of their first two PCs:</a:t>
            </a:r>
          </a:p>
        </p:txBody>
      </p:sp>
      <p:sp>
        <p:nvSpPr>
          <p:cNvPr id="9" name="TextBox 9"/>
          <p:cNvSpPr txBox="1"/>
          <p:nvPr/>
        </p:nvSpPr>
        <p:spPr>
          <a:xfrm>
            <a:off x="11277600" y="3486214"/>
            <a:ext cx="6169756" cy="5715219"/>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Each dot is one wine bottle.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If two wines are close in their PC1 and PC2, they are similar in the original feature space. </a:t>
            </a:r>
          </a:p>
          <a:p>
            <a:pPr marL="457200" indent="-457200">
              <a:lnSpc>
                <a:spcPts val="4480"/>
              </a:lnSpc>
              <a:buFont typeface="Arial" panose="020B0604020202020204" pitchFamily="34" charset="0"/>
              <a:buChar char="•"/>
            </a:pPr>
            <a:endParaRPr lang="en-US" sz="2800" dirty="0">
              <a:solidFill>
                <a:srgbClr val="404040"/>
              </a:solidFill>
              <a:latin typeface="Montserrat" pitchFamily="2" charset="77"/>
            </a:endParaRPr>
          </a:p>
          <a:p>
            <a:pPr marL="457200" indent="-457200">
              <a:lnSpc>
                <a:spcPts val="4480"/>
              </a:lnSpc>
              <a:buFont typeface="Arial" panose="020B0604020202020204" pitchFamily="34" charset="0"/>
              <a:buChar char="•"/>
            </a:pPr>
            <a:r>
              <a:rPr lang="en-US" sz="2800" dirty="0">
                <a:solidFill>
                  <a:srgbClr val="404040"/>
                </a:solidFill>
                <a:latin typeface="Montserrat" pitchFamily="2" charset="77"/>
              </a:rPr>
              <a:t>This helps us to visually understand the structure of our data (we cannot plot in 13 dimensions!).</a:t>
            </a:r>
          </a:p>
        </p:txBody>
      </p:sp>
      <p:pic>
        <p:nvPicPr>
          <p:cNvPr id="11" name="Picture 10">
            <a:extLst>
              <a:ext uri="{FF2B5EF4-FFF2-40B4-BE49-F238E27FC236}">
                <a16:creationId xmlns:a16="http://schemas.microsoft.com/office/drawing/2014/main" id="{1E96F0D2-70AA-AB47-B62C-134C7A4F3A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8992" y="3216922"/>
            <a:ext cx="8545630" cy="6498578"/>
          </a:xfrm>
          <a:prstGeom prst="rect">
            <a:avLst/>
          </a:prstGeom>
        </p:spPr>
      </p:pic>
      <p:sp>
        <p:nvSpPr>
          <p:cNvPr id="6" name="TextBox 7">
            <a:extLst>
              <a:ext uri="{FF2B5EF4-FFF2-40B4-BE49-F238E27FC236}">
                <a16:creationId xmlns:a16="http://schemas.microsoft.com/office/drawing/2014/main" id="{8470F89A-93EB-EBA2-3A43-4F35D951A297}"/>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grpSp>
        <p:nvGrpSpPr>
          <p:cNvPr id="10" name="Group 3">
            <a:extLst>
              <a:ext uri="{FF2B5EF4-FFF2-40B4-BE49-F238E27FC236}">
                <a16:creationId xmlns:a16="http://schemas.microsoft.com/office/drawing/2014/main" id="{1ED110E1-1D51-BBFE-1BBB-0DCF54E6D9F4}"/>
              </a:ext>
            </a:extLst>
          </p:cNvPr>
          <p:cNvGrpSpPr/>
          <p:nvPr/>
        </p:nvGrpSpPr>
        <p:grpSpPr>
          <a:xfrm>
            <a:off x="0" y="1"/>
            <a:ext cx="939346" cy="10287000"/>
            <a:chOff x="0" y="0"/>
            <a:chExt cx="220314" cy="2861297"/>
          </a:xfrm>
        </p:grpSpPr>
        <p:sp>
          <p:nvSpPr>
            <p:cNvPr id="12" name="Freeform 4">
              <a:extLst>
                <a:ext uri="{FF2B5EF4-FFF2-40B4-BE49-F238E27FC236}">
                  <a16:creationId xmlns:a16="http://schemas.microsoft.com/office/drawing/2014/main" id="{9E196DB7-83FB-7CB5-753F-F962C5D5A65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3" name="TextBox 5">
              <a:extLst>
                <a:ext uri="{FF2B5EF4-FFF2-40B4-BE49-F238E27FC236}">
                  <a16:creationId xmlns:a16="http://schemas.microsoft.com/office/drawing/2014/main" id="{CF971F00-7055-3AAC-25A8-C13874E6195D}"/>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1F651989-D404-37AC-53E8-EF07FABBA70B}"/>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Tree>
    <p:extLst>
      <p:ext uri="{BB962C8B-B14F-4D97-AF65-F5344CB8AC3E}">
        <p14:creationId xmlns:p14="http://schemas.microsoft.com/office/powerpoint/2010/main" val="895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TextBox 8"/>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wines are close in PC1 and PC2 value they are </a:t>
            </a:r>
            <a:r>
              <a:rPr lang="en-US" sz="2800" b="1" dirty="0">
                <a:solidFill>
                  <a:srgbClr val="404040"/>
                </a:solidFill>
                <a:latin typeface="Montserrat" panose="00000500000000000000" pitchFamily="2" charset="0"/>
              </a:rPr>
              <a:t>similar also in their original features</a:t>
            </a:r>
            <a:r>
              <a:rPr lang="en-US" sz="2800" dirty="0">
                <a:solidFill>
                  <a:srgbClr val="404040"/>
                </a:solidFill>
                <a:latin typeface="Montserrat" panose="00000500000000000000" pitchFamily="2" charset="0"/>
              </a:rPr>
              <a:t>. </a:t>
            </a:r>
          </a:p>
        </p:txBody>
      </p:sp>
      <p:sp>
        <p:nvSpPr>
          <p:cNvPr id="9" name="TextBox 9"/>
          <p:cNvSpPr txBox="1"/>
          <p:nvPr/>
        </p:nvSpPr>
        <p:spPr>
          <a:xfrm>
            <a:off x="11991737" y="4000500"/>
            <a:ext cx="5762863" cy="5747664"/>
          </a:xfrm>
          <a:prstGeom prst="rect">
            <a:avLst/>
          </a:prstGeom>
        </p:spPr>
        <p:txBody>
          <a:bodyPr wrap="square" lIns="0" tIns="0" rIns="0" bIns="0" rtlCol="0" anchor="t">
            <a:spAutoFit/>
          </a:bodyPr>
          <a:lstStyle/>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Color by wine type</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Types of wine cluster together</a:t>
            </a:r>
          </a:p>
          <a:p>
            <a:pPr marL="457200" indent="-457200">
              <a:lnSpc>
                <a:spcPts val="4480"/>
              </a:lnSpc>
              <a:buFont typeface="Arial" panose="020B0604020202020204" pitchFamily="34" charset="0"/>
              <a:buChar char="•"/>
            </a:pPr>
            <a:endParaRPr lang="en-US" sz="2800" dirty="0">
              <a:solidFill>
                <a:srgbClr val="404040"/>
              </a:solidFill>
              <a:latin typeface="Montserrat" panose="00000500000000000000" pitchFamily="2" charset="0"/>
            </a:endParaRPr>
          </a:p>
          <a:p>
            <a:pPr marL="457200" indent="-457200">
              <a:lnSpc>
                <a:spcPts val="4480"/>
              </a:lnSpc>
              <a:buFont typeface="Arial" panose="020B0604020202020204" pitchFamily="34" charset="0"/>
              <a:buChar char="•"/>
            </a:pPr>
            <a:r>
              <a:rPr lang="en-US" sz="2800" dirty="0">
                <a:solidFill>
                  <a:srgbClr val="404040"/>
                </a:solidFill>
                <a:latin typeface="Montserrat" panose="00000500000000000000" pitchFamily="2" charset="0"/>
              </a:rPr>
              <a:t>Most Barbera wines are similar to other Barbera wines even in only 2 dimensions.  </a:t>
            </a:r>
          </a:p>
          <a:p>
            <a:pPr>
              <a:lnSpc>
                <a:spcPts val="4480"/>
              </a:lnSpc>
            </a:pPr>
            <a:endParaRPr lang="en-US" sz="3200" dirty="0">
              <a:solidFill>
                <a:srgbClr val="404040"/>
              </a:solidFill>
              <a:latin typeface="Now"/>
            </a:endParaRPr>
          </a:p>
        </p:txBody>
      </p:sp>
      <p:pic>
        <p:nvPicPr>
          <p:cNvPr id="11" name="Picture 10">
            <a:extLst>
              <a:ext uri="{FF2B5EF4-FFF2-40B4-BE49-F238E27FC236}">
                <a16:creationId xmlns:a16="http://schemas.microsoft.com/office/drawing/2014/main" id="{004F98EB-51F3-E647-27C8-DB4F528BB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grpSp>
        <p:nvGrpSpPr>
          <p:cNvPr id="6" name="Group 3">
            <a:extLst>
              <a:ext uri="{FF2B5EF4-FFF2-40B4-BE49-F238E27FC236}">
                <a16:creationId xmlns:a16="http://schemas.microsoft.com/office/drawing/2014/main" id="{427055D9-49E8-9080-F9EF-48A3447EBC92}"/>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AB3670B3-81FC-CC04-0B30-3B2C01D547E5}"/>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BE737ECA-FDD1-CFA5-4F8E-06FC8215B5E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4" name="Picture 13" descr="A blue and black logo&#10;&#10;Description automatically generated">
            <a:extLst>
              <a:ext uri="{FF2B5EF4-FFF2-40B4-BE49-F238E27FC236}">
                <a16:creationId xmlns:a16="http://schemas.microsoft.com/office/drawing/2014/main" id="{5D297BD4-1129-2961-B266-7244B0340BDD}"/>
              </a:ext>
            </a:extLst>
          </p:cNvPr>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sp>
        <p:nvSpPr>
          <p:cNvPr id="15" name="TextBox 7">
            <a:extLst>
              <a:ext uri="{FF2B5EF4-FFF2-40B4-BE49-F238E27FC236}">
                <a16:creationId xmlns:a16="http://schemas.microsoft.com/office/drawing/2014/main" id="{485348BA-7AEF-4F4F-D088-A01901CC055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9" name="TextBox 9"/>
          <p:cNvSpPr txBox="1"/>
          <p:nvPr/>
        </p:nvSpPr>
        <p:spPr>
          <a:xfrm>
            <a:off x="12011454" y="3543300"/>
            <a:ext cx="5378969" cy="5138138"/>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If two clusters are well separated in the PCA that means there is a combination of original features that </a:t>
            </a:r>
            <a:r>
              <a:rPr lang="en-US" sz="2800" b="1" dirty="0">
                <a:solidFill>
                  <a:srgbClr val="404040"/>
                </a:solidFill>
                <a:latin typeface="Montserrat" panose="00000500000000000000" pitchFamily="2" charset="0"/>
              </a:rPr>
              <a:t>explains</a:t>
            </a:r>
            <a:r>
              <a:rPr lang="en-US" sz="2800" dirty="0">
                <a:solidFill>
                  <a:srgbClr val="404040"/>
                </a:solidFill>
                <a:latin typeface="Montserrat" panose="00000500000000000000" pitchFamily="2" charset="0"/>
              </a:rPr>
              <a:t> which cluster a data point belongs to.</a:t>
            </a:r>
          </a:p>
          <a:p>
            <a:pPr>
              <a:lnSpc>
                <a:spcPts val="4480"/>
              </a:lnSpc>
            </a:pPr>
            <a:endParaRPr lang="en-US" sz="2800" dirty="0">
              <a:solidFill>
                <a:srgbClr val="404040"/>
              </a:solidFill>
              <a:latin typeface="Montserrat" panose="00000500000000000000" pitchFamily="2" charset="0"/>
            </a:endParaRPr>
          </a:p>
          <a:p>
            <a:pPr>
              <a:lnSpc>
                <a:spcPts val="4480"/>
              </a:lnSpc>
            </a:pPr>
            <a:r>
              <a:rPr lang="en-US" sz="2800" dirty="0">
                <a:solidFill>
                  <a:srgbClr val="404040"/>
                </a:solidFill>
                <a:latin typeface="Montserrat" panose="00000500000000000000" pitchFamily="2" charset="0"/>
              </a:rPr>
              <a:t>We can use this to predict the cluster for new data points.</a:t>
            </a:r>
          </a:p>
        </p:txBody>
      </p:sp>
      <p:grpSp>
        <p:nvGrpSpPr>
          <p:cNvPr id="6" name="Group 3">
            <a:extLst>
              <a:ext uri="{FF2B5EF4-FFF2-40B4-BE49-F238E27FC236}">
                <a16:creationId xmlns:a16="http://schemas.microsoft.com/office/drawing/2014/main" id="{7018BFAD-D2FF-DE8A-EFC1-F08F425EAA99}"/>
              </a:ext>
            </a:extLst>
          </p:cNvPr>
          <p:cNvGrpSpPr/>
          <p:nvPr/>
        </p:nvGrpSpPr>
        <p:grpSpPr>
          <a:xfrm>
            <a:off x="0" y="1"/>
            <a:ext cx="939346" cy="10287000"/>
            <a:chOff x="0" y="0"/>
            <a:chExt cx="220314" cy="2861297"/>
          </a:xfrm>
        </p:grpSpPr>
        <p:sp>
          <p:nvSpPr>
            <p:cNvPr id="10" name="Freeform 4">
              <a:extLst>
                <a:ext uri="{FF2B5EF4-FFF2-40B4-BE49-F238E27FC236}">
                  <a16:creationId xmlns:a16="http://schemas.microsoft.com/office/drawing/2014/main" id="{1A477503-DA2B-505B-142A-1F03EB11CEA1}"/>
                </a:ext>
              </a:extLst>
            </p:cNvPr>
            <p:cNvSpPr/>
            <p:nvPr/>
          </p:nvSpPr>
          <p:spPr>
            <a:xfrm>
              <a:off x="0" y="0"/>
              <a:ext cx="220314" cy="2861297"/>
            </a:xfrm>
            <a:custGeom>
              <a:avLst/>
              <a:gdLst/>
              <a:ahLst/>
              <a:cxnLst/>
              <a:rect l="l" t="t" r="r" b="b"/>
              <a:pathLst>
                <a:path w="220314" h="2861297">
                  <a:moveTo>
                    <a:pt x="0" y="0"/>
                  </a:moveTo>
                  <a:lnTo>
                    <a:pt x="220314" y="0"/>
                  </a:lnTo>
                  <a:lnTo>
                    <a:pt x="220314" y="2861297"/>
                  </a:lnTo>
                  <a:lnTo>
                    <a:pt x="0" y="2861297"/>
                  </a:lnTo>
                  <a:close/>
                </a:path>
              </a:pathLst>
            </a:custGeom>
            <a:solidFill>
              <a:srgbClr val="D3D9E2">
                <a:alpha val="83922"/>
              </a:srgbClr>
            </a:solidFill>
          </p:spPr>
          <p:txBody>
            <a:bodyPr/>
            <a:lstStyle/>
            <a:p>
              <a:endParaRPr lang="en-DK"/>
            </a:p>
          </p:txBody>
        </p:sp>
        <p:sp>
          <p:nvSpPr>
            <p:cNvPr id="12" name="TextBox 5">
              <a:extLst>
                <a:ext uri="{FF2B5EF4-FFF2-40B4-BE49-F238E27FC236}">
                  <a16:creationId xmlns:a16="http://schemas.microsoft.com/office/drawing/2014/main" id="{E9928276-CC3D-7122-3C38-7AC9046AB9C2}"/>
                </a:ext>
              </a:extLst>
            </p:cNvPr>
            <p:cNvSpPr txBox="1"/>
            <p:nvPr/>
          </p:nvSpPr>
          <p:spPr>
            <a:xfrm>
              <a:off x="0" y="-38100"/>
              <a:ext cx="812800" cy="850900"/>
            </a:xfrm>
            <a:prstGeom prst="rect">
              <a:avLst/>
            </a:prstGeom>
          </p:spPr>
          <p:txBody>
            <a:bodyPr lIns="50800" tIns="50800" rIns="50800" bIns="50800" rtlCol="0" anchor="ctr"/>
            <a:lstStyle/>
            <a:p>
              <a:pPr algn="ctr">
                <a:lnSpc>
                  <a:spcPts val="3165"/>
                </a:lnSpc>
              </a:pPr>
              <a:endParaRPr/>
            </a:p>
          </p:txBody>
        </p:sp>
      </p:grpSp>
      <p:pic>
        <p:nvPicPr>
          <p:cNvPr id="13" name="Picture 12" descr="A blue and black logo&#10;&#10;Description automatically generated">
            <a:extLst>
              <a:ext uri="{FF2B5EF4-FFF2-40B4-BE49-F238E27FC236}">
                <a16:creationId xmlns:a16="http://schemas.microsoft.com/office/drawing/2014/main" id="{7B252ED3-EF67-0A9F-F337-7630520A8737}"/>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64000"/>
                    </a14:imgEffect>
                  </a14:imgLayer>
                </a14:imgProps>
              </a:ext>
              <a:ext uri="{28A0092B-C50C-407E-A947-70E740481C1C}">
                <a14:useLocalDpi xmlns:a14="http://schemas.microsoft.com/office/drawing/2010/main" val="0"/>
              </a:ext>
            </a:extLst>
          </a:blip>
          <a:stretch>
            <a:fillRect/>
          </a:stretch>
        </p:blipFill>
        <p:spPr>
          <a:xfrm>
            <a:off x="17373600" y="9246781"/>
            <a:ext cx="762000" cy="925919"/>
          </a:xfrm>
          <a:prstGeom prst="rect">
            <a:avLst/>
          </a:prstGeom>
        </p:spPr>
      </p:pic>
      <p:pic>
        <p:nvPicPr>
          <p:cNvPr id="14" name="Picture 13">
            <a:extLst>
              <a:ext uri="{FF2B5EF4-FFF2-40B4-BE49-F238E27FC236}">
                <a16:creationId xmlns:a16="http://schemas.microsoft.com/office/drawing/2014/main" id="{444B52AA-C3FF-0FBE-F1A5-D096EF06929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745455" y="3275330"/>
            <a:ext cx="9747867" cy="6189121"/>
          </a:xfrm>
          <a:prstGeom prst="rect">
            <a:avLst/>
          </a:prstGeom>
        </p:spPr>
      </p:pic>
      <p:sp>
        <p:nvSpPr>
          <p:cNvPr id="16" name="TextBox 7">
            <a:extLst>
              <a:ext uri="{FF2B5EF4-FFF2-40B4-BE49-F238E27FC236}">
                <a16:creationId xmlns:a16="http://schemas.microsoft.com/office/drawing/2014/main" id="{BE89D0ED-09A0-AA21-BBB0-03F9AD19FAFD}"/>
              </a:ext>
            </a:extLst>
          </p:cNvPr>
          <p:cNvSpPr txBox="1"/>
          <p:nvPr/>
        </p:nvSpPr>
        <p:spPr>
          <a:xfrm>
            <a:off x="1736292" y="1080000"/>
            <a:ext cx="14664916" cy="952953"/>
          </a:xfrm>
          <a:prstGeom prst="rect">
            <a:avLst/>
          </a:prstGeom>
        </p:spPr>
        <p:txBody>
          <a:bodyPr lIns="0" tIns="0" rIns="0" bIns="0" rtlCol="0" anchor="t">
            <a:spAutoFit/>
          </a:bodyPr>
          <a:lstStyle/>
          <a:p>
            <a:pPr>
              <a:lnSpc>
                <a:spcPts val="7807"/>
              </a:lnSpc>
              <a:spcBef>
                <a:spcPct val="0"/>
              </a:spcBef>
            </a:pPr>
            <a:r>
              <a:rPr lang="en-US" sz="5400" b="1" dirty="0">
                <a:solidFill>
                  <a:srgbClr val="404040"/>
                </a:solidFill>
                <a:latin typeface="Montserrat" pitchFamily="2" charset="77"/>
              </a:rPr>
              <a:t>PRINCIPAL COMPONENT ANALYSIS</a:t>
            </a:r>
          </a:p>
        </p:txBody>
      </p:sp>
      <p:sp>
        <p:nvSpPr>
          <p:cNvPr id="2" name="TextBox 8">
            <a:extLst>
              <a:ext uri="{FF2B5EF4-FFF2-40B4-BE49-F238E27FC236}">
                <a16:creationId xmlns:a16="http://schemas.microsoft.com/office/drawing/2014/main" id="{A4A05CCF-AD75-4B2A-4DC4-E5C057A77C62}"/>
              </a:ext>
            </a:extLst>
          </p:cNvPr>
          <p:cNvSpPr txBox="1"/>
          <p:nvPr/>
        </p:nvSpPr>
        <p:spPr>
          <a:xfrm>
            <a:off x="1745454" y="2248629"/>
            <a:ext cx="16161545" cy="521553"/>
          </a:xfrm>
          <a:prstGeom prst="rect">
            <a:avLst/>
          </a:prstGeom>
        </p:spPr>
        <p:txBody>
          <a:bodyPr wrap="square" lIns="0" tIns="0" rIns="0" bIns="0" rtlCol="0" anchor="t">
            <a:spAutoFit/>
          </a:bodyPr>
          <a:lstStyle/>
          <a:p>
            <a:pPr>
              <a:lnSpc>
                <a:spcPts val="4480"/>
              </a:lnSpc>
            </a:pPr>
            <a:r>
              <a:rPr lang="en-US" sz="2800" dirty="0">
                <a:solidFill>
                  <a:srgbClr val="404040"/>
                </a:solidFill>
                <a:latin typeface="Montserrat" panose="00000500000000000000" pitchFamily="2" charset="0"/>
              </a:rPr>
              <a:t>PC’s are </a:t>
            </a:r>
            <a:r>
              <a:rPr lang="en-US" sz="2800" b="1" dirty="0">
                <a:solidFill>
                  <a:srgbClr val="404040"/>
                </a:solidFill>
                <a:latin typeface="Montserrat" panose="00000500000000000000" pitchFamily="2" charset="0"/>
              </a:rPr>
              <a:t>linear combinations </a:t>
            </a:r>
            <a:r>
              <a:rPr lang="en-US" sz="2800" dirty="0">
                <a:solidFill>
                  <a:srgbClr val="404040"/>
                </a:solidFill>
                <a:latin typeface="Montserrat" panose="00000500000000000000" pitchFamily="2" charset="0"/>
              </a:rPr>
              <a:t>of the original features</a:t>
            </a:r>
          </a:p>
        </p:txBody>
      </p:sp>
    </p:spTree>
    <p:extLst>
      <p:ext uri="{BB962C8B-B14F-4D97-AF65-F5344CB8AC3E}">
        <p14:creationId xmlns:p14="http://schemas.microsoft.com/office/powerpoint/2010/main" val="1212835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NTIMETER_SERIES_ID_KEY" val="algvswafs34okforxkphh35zp3esj82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2dc4f0-a365-46b3-9e07-9aae8de5ba6f" xsi:nil="true"/>
    <lcf76f155ced4ddcb4097134ff3c332f xmlns="b30be232-03ea-456c-8192-b7ea3ce3ddc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8C0C0DDBC9B742BC44458BFD432381" ma:contentTypeVersion="16" ma:contentTypeDescription="Create a new document." ma:contentTypeScope="" ma:versionID="9e3a3b9664c02b87506af07230493c03">
  <xsd:schema xmlns:xsd="http://www.w3.org/2001/XMLSchema" xmlns:xs="http://www.w3.org/2001/XMLSchema" xmlns:p="http://schemas.microsoft.com/office/2006/metadata/properties" xmlns:ns2="b30be232-03ea-456c-8192-b7ea3ce3ddcd" xmlns:ns3="c12dc4f0-a365-46b3-9e07-9aae8de5ba6f" targetNamespace="http://schemas.microsoft.com/office/2006/metadata/properties" ma:root="true" ma:fieldsID="97668ca7a1f544c2cd9291a5bcfce177" ns2:_="" ns3:_="">
    <xsd:import namespace="b30be232-03ea-456c-8192-b7ea3ce3ddcd"/>
    <xsd:import namespace="c12dc4f0-a365-46b3-9e07-9aae8de5ba6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be232-03ea-456c-8192-b7ea3ce3d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d5578fd-35c2-4d8f-a1bf-4043a6e4e7a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2dc4f0-a365-46b3-9e07-9aae8de5ba6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7dd815e-8d58-4377-b4d0-c0ea7a0d6e39}" ma:internalName="TaxCatchAll" ma:showField="CatchAllData" ma:web="c12dc4f0-a365-46b3-9e07-9aae8de5ba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192324-B2BD-44ED-9189-FD50B4E08E52}">
  <ds:schemaRefs>
    <ds:schemaRef ds:uri="http://schemas.microsoft.com/sharepoint/v3/contenttype/forms"/>
  </ds:schemaRefs>
</ds:datastoreItem>
</file>

<file path=customXml/itemProps2.xml><?xml version="1.0" encoding="utf-8"?>
<ds:datastoreItem xmlns:ds="http://schemas.openxmlformats.org/officeDocument/2006/customXml" ds:itemID="{7ADE2A51-02EA-4AA8-8B29-AE3416880B26}">
  <ds:schemaRefs>
    <ds:schemaRef ds:uri="b30be232-03ea-456c-8192-b7ea3ce3ddcd"/>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c12dc4f0-a365-46b3-9e07-9aae8de5ba6f"/>
    <ds:schemaRef ds:uri="http://purl.org/dc/terms/"/>
  </ds:schemaRefs>
</ds:datastoreItem>
</file>

<file path=customXml/itemProps3.xml><?xml version="1.0" encoding="utf-8"?>
<ds:datastoreItem xmlns:ds="http://schemas.openxmlformats.org/officeDocument/2006/customXml" ds:itemID="{B307509C-F6F5-45A5-8F96-BB1A9C2DD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be232-03ea-456c-8192-b7ea3ce3ddcd"/>
    <ds:schemaRef ds:uri="c12dc4f0-a365-46b3-9e07-9aae8de5ba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39529</TotalTime>
  <Words>3714</Words>
  <Application>Microsoft Macintosh PowerPoint</Application>
  <PresentationFormat>Custom</PresentationFormat>
  <Paragraphs>568</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Now Bold</vt:lpstr>
      <vt:lpstr>Now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Bridge</dc:title>
  <cp:lastModifiedBy>Thilde Bagger Terkelsen</cp:lastModifiedBy>
  <cp:revision>193</cp:revision>
  <dcterms:created xsi:type="dcterms:W3CDTF">2006-08-16T00:00:00Z</dcterms:created>
  <dcterms:modified xsi:type="dcterms:W3CDTF">2024-01-15T14:05:11Z</dcterms:modified>
  <dc:identifier>DAFnxRXdF5o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2023-08-04T10:48:59Z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8655c045-b6f9-46c7-a004-530799f647df</vt:lpwstr>
  </property>
  <property fmtid="{D5CDD505-2E9C-101B-9397-08002B2CF9AE}" pid="8" name="MSIP_Label_6a2630e2-1ac5-455e-8217-0156b1936a76_ContentBits">
    <vt:lpwstr>0</vt:lpwstr>
  </property>
  <property fmtid="{D5CDD505-2E9C-101B-9397-08002B2CF9AE}" pid="9" name="ContentTypeId">
    <vt:lpwstr>0x010100338C0C0DDBC9B742BC44458BFD432381</vt:lpwstr>
  </property>
  <property fmtid="{D5CDD505-2E9C-101B-9397-08002B2CF9AE}" pid="10" name="MediaServiceImageTags">
    <vt:lpwstr/>
  </property>
</Properties>
</file>