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0" r:id="rId5"/>
    <p:sldId id="261" r:id="rId6"/>
    <p:sldId id="263" r:id="rId7"/>
    <p:sldId id="265" r:id="rId8"/>
    <p:sldId id="264" r:id="rId9"/>
    <p:sldId id="262" r:id="rId10"/>
    <p:sldId id="257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5"/>
    <p:restoredTop sz="81408"/>
  </p:normalViewPr>
  <p:slideViewPr>
    <p:cSldViewPr snapToGrid="0">
      <p:cViewPr>
        <p:scale>
          <a:sx n="88" d="100"/>
          <a:sy n="88" d="100"/>
        </p:scale>
        <p:origin x="129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ECD3E-9B9E-1141-A83A-F61FC05735CE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78857-3910-3740-AB88-9EC4F93ACF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364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Projects: FANTOM5, ENCODE, Blueprint, IRIS, Human </a:t>
            </a:r>
            <a:r>
              <a:rPr lang="da-DK" dirty="0" err="1"/>
              <a:t>Primary</a:t>
            </a:r>
            <a:r>
              <a:rPr lang="da-DK" dirty="0"/>
              <a:t> Cell Atlas (HPCA)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8857-3910-3740-AB88-9EC4F93ACFB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74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ss</a:t>
            </a:r>
            <a:r>
              <a:rPr lang="da-DK" dirty="0"/>
              <a:t> = single-sample.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cross-</a:t>
            </a:r>
            <a:r>
              <a:rPr lang="da-DK" dirty="0" err="1"/>
              <a:t>testing</a:t>
            </a:r>
            <a:r>
              <a:rPr lang="da-DK" dirty="0"/>
              <a:t>: </a:t>
            </a:r>
            <a:r>
              <a:rPr lang="da-DK" dirty="0" err="1"/>
              <a:t>signatures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from </a:t>
            </a:r>
            <a:r>
              <a:rPr lang="da-DK" dirty="0" err="1"/>
              <a:t>one</a:t>
            </a:r>
            <a:r>
              <a:rPr lang="da-DK" dirty="0"/>
              <a:t> source </a:t>
            </a:r>
            <a:r>
              <a:rPr lang="da-DK" dirty="0" err="1"/>
              <a:t>was</a:t>
            </a:r>
            <a:r>
              <a:rPr lang="da-DK" dirty="0"/>
              <a:t> test on samples from </a:t>
            </a:r>
            <a:r>
              <a:rPr lang="da-DK" dirty="0" err="1"/>
              <a:t>another</a:t>
            </a:r>
            <a:r>
              <a:rPr lang="da-DK" dirty="0"/>
              <a:t> source.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8857-3910-3740-AB88-9EC4F93ACFB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03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7268A-9498-3E19-9959-525986E3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AD70017-3051-4B99-7573-FB043E295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F609FE-68A7-85E9-26B4-1EBE1C83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E8C051-19E1-59CB-A28D-6531D101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1FC7C4-A819-80C9-106F-93BECB8F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685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C3D5C-A53E-289F-5CC0-8F6C313A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16ADD3A-31D5-F63F-68DE-5A5F2A97A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EA18BA-1C96-DD58-82FE-3019ADD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60706DE-28BF-9407-8AC6-7B5A2AA4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776C1C-AA93-0096-E285-B2F36E14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675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087885A-23FE-D953-827E-373C4707F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6755281-E69D-9580-D041-42F0122E6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DA8871-741C-B19C-F639-35FF5549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EEBE19-700A-ED1F-C116-660BF862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A498E5-38E3-2246-D79B-8A06C1DC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7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7CDAF-551B-7DE2-B759-65BD8963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DB4DCD-FB41-916E-5527-92FC6AB3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9CCD60-B9A1-4C45-E10F-89A5F461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B41B98-CAAA-B87F-288E-80DCE907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146462-0827-F8F8-D27E-490CB794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855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BC85A-5EA2-341C-AA31-DA128082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68F3A65-2579-02C9-6626-4DD03446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684AD9-6730-B8AA-B733-97269BF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071B21-F5FE-B60A-2A56-CCE3CC0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35AC6E-F6ED-ED62-D7BE-5CC00AC5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316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E42EA-7930-876C-6F2A-75794FC4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950344-F832-BFB6-1BE7-B4FD0C9CB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41FC422-06CC-FF8A-2BA6-E089AC9DF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215A82-B0F7-D44B-1196-19DAAB1E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CE22462-FF6A-782E-E3FC-58F3D6EE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B10AE98-8DEF-9970-0674-384C826D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36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42D6B-9337-43EE-F270-46500762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45EF72-4B91-8D9D-DFE1-4F26CA43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410428C-FA62-C90C-0005-67DA72968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24A29B-8440-EE69-23F8-DFE47FCCA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996F6DE-2877-99CF-71C3-3F8C2D753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A655ED4-CE17-9D69-4FBB-82208B3C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D0912C9-1A61-D6DE-06E9-9A0A4798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EE5CF5D-FB63-FBB7-24A2-F34F95BC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8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D8FB4-CACA-B665-1F02-7596559E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41F66BF-ABE9-A5C2-0808-FA877844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F29248D-1297-69AD-18A2-24AD96B8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DD29607-8B4E-CB3B-136E-030319CF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88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32F95EA-DEE1-603A-AAAA-5F270D4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AFA4E34-205C-DE4C-D452-95AFAF5D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34E86D5-B067-6159-417B-36F83A43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115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39711-CDC7-ACDA-1C4A-E2F20BF4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DC5D37-BF39-EF51-2564-E1A6E652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924A671-C962-6821-FD91-2B53FBAA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6D533AB-4F86-B389-C13B-85C7AC1E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27864D-E87E-4A81-396E-587ACB4C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8ECBCB0-FC89-06D5-85FF-C983EC22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062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58521-AF25-782B-87CF-CDFD278F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CBA4D7D-2E8F-6E85-1CAE-2FA748EB6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2994F5F-1072-5D96-8B71-C630793A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7F08D2B-E3A7-4BEE-CEC0-137752BB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A728AB8-9328-21CA-210F-6F88B0B7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EC6D172-8559-EBA1-2580-3CADC83E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845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360022E-F9F1-3501-8737-E490AFB3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39316BF-9552-D780-2CC5-9B32824B8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062146-4A6C-0A26-002F-64B131A8B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1B5CE-74DB-EF44-AFB0-CDBE55671513}" type="datetimeFigureOut">
              <a:rPr lang="da-DK" smtClean="0"/>
              <a:t>06.11.2024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84719D-A120-798F-0E8B-2CD284C8A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E718B13-EBD0-481A-E489-7052F94F1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9F9BD-7F66-134F-9CA4-11F6E32E20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229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E46D3-996E-751B-78F3-00F19CCBB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xCell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3C8B249-3F26-DD68-6464-5D7578BA6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79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69996-36AA-B70E-E33B-7F310799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Lineage</a:t>
            </a:r>
            <a:r>
              <a:rPr lang="da-DK" dirty="0"/>
              <a:t> </a:t>
            </a:r>
            <a:r>
              <a:rPr lang="da-DK" dirty="0" err="1"/>
              <a:t>tree</a:t>
            </a:r>
            <a:r>
              <a:rPr lang="da-DK" dirty="0"/>
              <a:t> of immune </a:t>
            </a:r>
            <a:r>
              <a:rPr lang="da-DK" dirty="0" err="1"/>
              <a:t>cells</a:t>
            </a:r>
            <a:r>
              <a:rPr lang="da-DK" dirty="0"/>
              <a:t> 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C5F2C6F7-7FC3-0D0D-E180-195625BC7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409" y="1690688"/>
            <a:ext cx="7881181" cy="4598901"/>
          </a:xfr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297A61DC-7DBF-1FCC-D92E-FC41A7B5E638}"/>
              </a:ext>
            </a:extLst>
          </p:cNvPr>
          <p:cNvSpPr txBox="1"/>
          <p:nvPr/>
        </p:nvSpPr>
        <p:spPr>
          <a:xfrm>
            <a:off x="8480288" y="6190572"/>
            <a:ext cx="3732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Torang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, Arezo &amp; </a:t>
            </a:r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Gupta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Paraag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 &amp; Klinke, David. (2019). An </a:t>
            </a:r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elastic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-net </a:t>
            </a:r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logistic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 regression approach to </a:t>
            </a:r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generate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classifiers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 and gene </a:t>
            </a:r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signatures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 for types of immune </a:t>
            </a:r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cells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 and T </a:t>
            </a:r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helper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 subsets. BMC </a:t>
            </a:r>
            <a:r>
              <a:rPr lang="da-DK" sz="1000" dirty="0" err="1">
                <a:solidFill>
                  <a:schemeClr val="bg1">
                    <a:lumMod val="65000"/>
                  </a:schemeClr>
                </a:solidFill>
              </a:rPr>
              <a:t>Bioinformatics</a:t>
            </a:r>
            <a:r>
              <a:rPr lang="da-DK" sz="1000" dirty="0">
                <a:solidFill>
                  <a:schemeClr val="bg1">
                    <a:lumMod val="65000"/>
                  </a:schemeClr>
                </a:solidFill>
              </a:rPr>
              <a:t>. 20. 10.1186/s12859-019-2994-z.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7317982-D888-D688-45AE-4833DE3F6A0B}"/>
              </a:ext>
            </a:extLst>
          </p:cNvPr>
          <p:cNvSpPr txBox="1"/>
          <p:nvPr/>
        </p:nvSpPr>
        <p:spPr>
          <a:xfrm>
            <a:off x="182371" y="1459855"/>
            <a:ext cx="478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How </a:t>
            </a:r>
            <a:r>
              <a:rPr lang="da-DK" sz="1200" dirty="0" err="1"/>
              <a:t>are</a:t>
            </a:r>
            <a:r>
              <a:rPr lang="da-DK" sz="1200" dirty="0"/>
              <a:t> </a:t>
            </a:r>
            <a:r>
              <a:rPr lang="da-DK" sz="1200" dirty="0" err="1"/>
              <a:t>cell</a:t>
            </a:r>
            <a:r>
              <a:rPr lang="da-DK" sz="1200" dirty="0"/>
              <a:t> types </a:t>
            </a:r>
            <a:r>
              <a:rPr lang="da-DK" sz="1200" dirty="0" err="1"/>
              <a:t>defined</a:t>
            </a:r>
            <a:r>
              <a:rPr lang="da-DK" sz="1200" dirty="0"/>
              <a:t>?</a:t>
            </a:r>
          </a:p>
          <a:p>
            <a:r>
              <a:rPr lang="da-DK" sz="1200" dirty="0"/>
              <a:t>Are the </a:t>
            </a:r>
            <a:r>
              <a:rPr lang="da-DK" sz="1200" dirty="0" err="1"/>
              <a:t>boundaries</a:t>
            </a:r>
            <a:r>
              <a:rPr lang="da-DK" sz="1200" dirty="0"/>
              <a:t> </a:t>
            </a:r>
            <a:r>
              <a:rPr lang="da-DK" sz="1200" dirty="0" err="1"/>
              <a:t>between</a:t>
            </a:r>
            <a:r>
              <a:rPr lang="da-DK" sz="1200" dirty="0"/>
              <a:t> </a:t>
            </a:r>
            <a:r>
              <a:rPr lang="da-DK" sz="1200" dirty="0" err="1"/>
              <a:t>cell</a:t>
            </a:r>
            <a:r>
              <a:rPr lang="da-DK" sz="1200" dirty="0"/>
              <a:t> types so rigid?</a:t>
            </a:r>
          </a:p>
        </p:txBody>
      </p:sp>
    </p:spTree>
    <p:extLst>
      <p:ext uri="{BB962C8B-B14F-4D97-AF65-F5344CB8AC3E}">
        <p14:creationId xmlns:p14="http://schemas.microsoft.com/office/powerpoint/2010/main" val="94016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9667C-F6D0-6B7A-86E1-34309460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xCell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84E62-9EFE-93F4-3912-445F1607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 </a:t>
            </a:r>
            <a:r>
              <a:rPr lang="da-DK" dirty="0" err="1"/>
              <a:t>package</a:t>
            </a:r>
            <a:endParaRPr lang="da-DK" dirty="0"/>
          </a:p>
          <a:p>
            <a:r>
              <a:rPr lang="da-DK" dirty="0" err="1"/>
              <a:t>Enrichment</a:t>
            </a:r>
            <a:r>
              <a:rPr lang="da-DK" dirty="0"/>
              <a:t> </a:t>
            </a:r>
            <a:r>
              <a:rPr lang="da-DK" dirty="0" err="1"/>
              <a:t>method</a:t>
            </a:r>
            <a:endParaRPr lang="da-DK" dirty="0"/>
          </a:p>
          <a:p>
            <a:pPr lvl="1"/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across</a:t>
            </a:r>
            <a:r>
              <a:rPr lang="da-DK" dirty="0"/>
              <a:t> samples and not </a:t>
            </a:r>
            <a:r>
              <a:rPr lang="da-DK" dirty="0" err="1"/>
              <a:t>cell</a:t>
            </a:r>
            <a:r>
              <a:rPr lang="da-DK" dirty="0"/>
              <a:t> types. </a:t>
            </a:r>
          </a:p>
          <a:p>
            <a:r>
              <a:rPr lang="da-DK" dirty="0"/>
              <a:t>Performs </a:t>
            </a:r>
            <a:r>
              <a:rPr lang="da-DK" dirty="0" err="1"/>
              <a:t>cell</a:t>
            </a:r>
            <a:r>
              <a:rPr lang="da-DK" dirty="0"/>
              <a:t> type </a:t>
            </a:r>
            <a:r>
              <a:rPr lang="da-DK" dirty="0" err="1"/>
              <a:t>enrichment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 from gene </a:t>
            </a:r>
            <a:r>
              <a:rPr lang="da-DK" dirty="0" err="1"/>
              <a:t>expression</a:t>
            </a:r>
            <a:r>
              <a:rPr lang="da-DK" dirty="0"/>
              <a:t> data.</a:t>
            </a:r>
          </a:p>
          <a:p>
            <a:r>
              <a:rPr lang="da-DK" dirty="0" err="1"/>
              <a:t>Trained</a:t>
            </a:r>
            <a:r>
              <a:rPr lang="da-DK" dirty="0"/>
              <a:t> on pure </a:t>
            </a:r>
            <a:r>
              <a:rPr lang="da-DK" dirty="0" err="1"/>
              <a:t>cell</a:t>
            </a:r>
            <a:r>
              <a:rPr lang="da-DK" dirty="0"/>
              <a:t> types from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sources</a:t>
            </a:r>
            <a:r>
              <a:rPr lang="da-DK" dirty="0"/>
              <a:t>.</a:t>
            </a:r>
          </a:p>
          <a:p>
            <a:r>
              <a:rPr lang="da-DK" dirty="0"/>
              <a:t>Output: </a:t>
            </a:r>
            <a:r>
              <a:rPr lang="da-DK" dirty="0" err="1"/>
              <a:t>enrichment</a:t>
            </a:r>
            <a:r>
              <a:rPr lang="da-DK" dirty="0"/>
              <a:t> scores, not </a:t>
            </a:r>
            <a:r>
              <a:rPr lang="da-DK" dirty="0" err="1"/>
              <a:t>percentages</a:t>
            </a:r>
            <a:r>
              <a:rPr lang="da-DK" dirty="0"/>
              <a:t>. </a:t>
            </a:r>
          </a:p>
          <a:p>
            <a:pPr lvl="1"/>
            <a:r>
              <a:rPr lang="da-DK" b="0" i="0" u="none" strike="noStrike" dirty="0" err="1">
                <a:effectLst/>
                <a:latin typeface="-apple-system"/>
              </a:rPr>
              <a:t>does</a:t>
            </a:r>
            <a:r>
              <a:rPr lang="da-DK" b="0" i="0" u="none" strike="noStrike" dirty="0">
                <a:effectLst/>
                <a:latin typeface="-apple-system"/>
              </a:rPr>
              <a:t> an </a:t>
            </a:r>
            <a:r>
              <a:rPr lang="da-DK" b="0" i="0" u="none" strike="noStrike" dirty="0" err="1">
                <a:effectLst/>
                <a:latin typeface="-apple-system"/>
              </a:rPr>
              <a:t>attempt</a:t>
            </a:r>
            <a:r>
              <a:rPr lang="da-DK" b="0" i="0" u="none" strike="noStrike" dirty="0">
                <a:effectLst/>
                <a:latin typeface="-apple-system"/>
              </a:rPr>
              <a:t> to </a:t>
            </a:r>
            <a:r>
              <a:rPr lang="da-DK" b="0" i="0" u="none" strike="noStrike" dirty="0" err="1">
                <a:effectLst/>
                <a:latin typeface="-apple-system"/>
              </a:rPr>
              <a:t>make</a:t>
            </a:r>
            <a:r>
              <a:rPr lang="da-DK" b="0" i="0" u="none" strike="noStrike" dirty="0">
                <a:effectLst/>
                <a:latin typeface="-apple-system"/>
              </a:rPr>
              <a:t> the scores </a:t>
            </a:r>
            <a:r>
              <a:rPr lang="da-DK" b="0" i="0" u="none" strike="noStrike" dirty="0" err="1">
                <a:effectLst/>
                <a:latin typeface="-apple-system"/>
              </a:rPr>
              <a:t>resemble</a:t>
            </a:r>
            <a:r>
              <a:rPr lang="da-DK" b="0" i="0" u="none" strike="noStrike" dirty="0">
                <a:effectLst/>
                <a:latin typeface="-apple-system"/>
              </a:rPr>
              <a:t> </a:t>
            </a:r>
            <a:r>
              <a:rPr lang="da-DK" b="0" i="0" u="none" strike="noStrike" dirty="0" err="1">
                <a:effectLst/>
                <a:latin typeface="-apple-system"/>
              </a:rPr>
              <a:t>percentages</a:t>
            </a:r>
            <a:r>
              <a:rPr lang="da-DK" b="0" i="0" u="none" strike="noStrike" dirty="0">
                <a:effectLst/>
                <a:latin typeface="-apple-system"/>
              </a:rPr>
              <a:t>.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677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87EE5-EBA7-68A5-3A2D-A41CAF31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7CC5B8-BCF8-1C8E-BC04-37BA66FF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Gene </a:t>
            </a:r>
            <a:r>
              <a:rPr lang="da-DK" dirty="0" err="1"/>
              <a:t>enrichment</a:t>
            </a:r>
            <a:r>
              <a:rPr lang="da-DK" dirty="0"/>
              <a:t> </a:t>
            </a:r>
          </a:p>
          <a:p>
            <a:r>
              <a:rPr lang="da-DK" dirty="0" err="1"/>
              <a:t>Deconvolving</a:t>
            </a:r>
            <a:r>
              <a:rPr lang="da-DK" dirty="0"/>
              <a:t> </a:t>
            </a:r>
            <a:r>
              <a:rPr lang="da-DK" dirty="0" err="1"/>
              <a:t>cellular</a:t>
            </a:r>
            <a:r>
              <a:rPr lang="da-DK" dirty="0"/>
              <a:t> </a:t>
            </a:r>
            <a:r>
              <a:rPr lang="da-DK" dirty="0" err="1"/>
              <a:t>composition</a:t>
            </a:r>
            <a:endParaRPr lang="da-DK" dirty="0"/>
          </a:p>
          <a:p>
            <a:r>
              <a:rPr lang="da-DK" dirty="0"/>
              <a:t>”</a:t>
            </a:r>
            <a:r>
              <a:rPr lang="da-DK" dirty="0" err="1"/>
              <a:t>integrate</a:t>
            </a:r>
            <a:r>
              <a:rPr lang="da-DK" dirty="0"/>
              <a:t> the </a:t>
            </a:r>
            <a:r>
              <a:rPr lang="da-DK" dirty="0" err="1"/>
              <a:t>advantages</a:t>
            </a:r>
            <a:r>
              <a:rPr lang="da-DK" dirty="0"/>
              <a:t> of gene set </a:t>
            </a:r>
            <a:r>
              <a:rPr lang="da-DK" dirty="0" err="1"/>
              <a:t>enrichemnt</a:t>
            </a:r>
            <a:r>
              <a:rPr lang="da-DK" dirty="0"/>
              <a:t> with </a:t>
            </a:r>
            <a:r>
              <a:rPr lang="da-DK" dirty="0" err="1"/>
              <a:t>deconvolution</a:t>
            </a:r>
            <a:r>
              <a:rPr lang="da-DK" dirty="0"/>
              <a:t> </a:t>
            </a:r>
            <a:r>
              <a:rPr lang="da-DK" dirty="0" err="1"/>
              <a:t>approaches</a:t>
            </a:r>
            <a:r>
              <a:rPr lang="da-DK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32812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1199E-B553-4999-FE75-6085A810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Sample </a:t>
            </a:r>
            <a:r>
              <a:rPr lang="da-DK" dirty="0" err="1"/>
              <a:t>collection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2676B4-35FD-82C1-A4C5-C3D34D19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1822 samples of pure </a:t>
            </a:r>
            <a:r>
              <a:rPr lang="da-DK" dirty="0" err="1"/>
              <a:t>cell</a:t>
            </a:r>
            <a:r>
              <a:rPr lang="da-DK" dirty="0"/>
              <a:t> types from 6 </a:t>
            </a:r>
            <a:r>
              <a:rPr lang="da-DK" dirty="0" err="1"/>
              <a:t>sources</a:t>
            </a:r>
            <a:endParaRPr lang="da-DK" dirty="0"/>
          </a:p>
          <a:p>
            <a:pPr lvl="1"/>
            <a:r>
              <a:rPr lang="da-DK" dirty="0"/>
              <a:t>Pure </a:t>
            </a:r>
            <a:r>
              <a:rPr lang="da-DK" dirty="0" err="1"/>
              <a:t>cell</a:t>
            </a:r>
            <a:r>
              <a:rPr lang="da-DK" dirty="0"/>
              <a:t> type samples = </a:t>
            </a:r>
            <a:r>
              <a:rPr lang="da-DK" dirty="0" err="1"/>
              <a:t>consiting</a:t>
            </a:r>
            <a:r>
              <a:rPr lang="da-DK" dirty="0"/>
              <a:t> of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type of </a:t>
            </a:r>
            <a:r>
              <a:rPr lang="da-DK" dirty="0" err="1"/>
              <a:t>cell</a:t>
            </a:r>
            <a:r>
              <a:rPr lang="da-DK" dirty="0"/>
              <a:t>, I </a:t>
            </a:r>
            <a:r>
              <a:rPr lang="da-DK" dirty="0" err="1"/>
              <a:t>guess</a:t>
            </a:r>
            <a:r>
              <a:rPr lang="da-DK" dirty="0"/>
              <a:t> </a:t>
            </a:r>
          </a:p>
          <a:p>
            <a:r>
              <a:rPr lang="da-DK" dirty="0"/>
              <a:t>64 </a:t>
            </a:r>
            <a:r>
              <a:rPr lang="da-DK" dirty="0" err="1"/>
              <a:t>distinct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types/subsets</a:t>
            </a:r>
          </a:p>
          <a:p>
            <a:pPr lvl="1"/>
            <a:r>
              <a:rPr lang="da-DK" dirty="0"/>
              <a:t>54 </a:t>
            </a:r>
            <a:r>
              <a:rPr lang="da-DK" dirty="0" err="1"/>
              <a:t>cell</a:t>
            </a:r>
            <a:r>
              <a:rPr lang="da-DK" dirty="0"/>
              <a:t> types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in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of the </a:t>
            </a:r>
            <a:r>
              <a:rPr lang="da-DK" dirty="0" err="1"/>
              <a:t>sources</a:t>
            </a:r>
            <a:endParaRPr lang="da-DK" dirty="0"/>
          </a:p>
          <a:p>
            <a:r>
              <a:rPr lang="da-DK" dirty="0" err="1"/>
              <a:t>Traning</a:t>
            </a:r>
            <a:r>
              <a:rPr lang="da-DK" dirty="0"/>
              <a:t> set: 1725 samples</a:t>
            </a:r>
          </a:p>
          <a:p>
            <a:r>
              <a:rPr lang="da-DK" dirty="0"/>
              <a:t>Test set: 97 samples</a:t>
            </a:r>
          </a:p>
          <a:p>
            <a:pPr lvl="1"/>
            <a:r>
              <a:rPr lang="da-DK" dirty="0"/>
              <a:t>97 </a:t>
            </a:r>
            <a:r>
              <a:rPr lang="da-DK" dirty="0" err="1"/>
              <a:t>cell</a:t>
            </a:r>
            <a:r>
              <a:rPr lang="da-DK" dirty="0"/>
              <a:t> types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in </a:t>
            </a:r>
            <a:r>
              <a:rPr lang="da-DK" dirty="0" err="1"/>
              <a:t>five</a:t>
            </a:r>
            <a:r>
              <a:rPr lang="da-DK" dirty="0"/>
              <a:t> or samples in a data source.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D57909A-9DAD-21F8-FF3C-1474EFE20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4" y="5192028"/>
            <a:ext cx="10252932" cy="16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E5759-9842-AC1D-1547-311DEF27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 </a:t>
            </a:r>
            <a:r>
              <a:rPr lang="da-DK" dirty="0" err="1"/>
              <a:t>enrichment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3451EA-4617-0260-8ECE-4A85C970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Identified</a:t>
            </a:r>
            <a:r>
              <a:rPr lang="da-DK" dirty="0"/>
              <a:t> genes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overexpressed</a:t>
            </a:r>
            <a:r>
              <a:rPr lang="da-DK" dirty="0"/>
              <a:t> in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type </a:t>
            </a:r>
            <a:r>
              <a:rPr lang="da-DK" dirty="0" err="1"/>
              <a:t>compared</a:t>
            </a:r>
            <a:r>
              <a:rPr lang="da-DK" dirty="0"/>
              <a:t> to all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types (done per source).</a:t>
            </a:r>
          </a:p>
          <a:p>
            <a:r>
              <a:rPr lang="da-DK" dirty="0"/>
              <a:t>Multiple gene </a:t>
            </a:r>
            <a:r>
              <a:rPr lang="da-DK" dirty="0" err="1"/>
              <a:t>signatures</a:t>
            </a:r>
            <a:r>
              <a:rPr lang="da-DK" dirty="0"/>
              <a:t> per </a:t>
            </a:r>
            <a:r>
              <a:rPr lang="da-DK" dirty="0" err="1"/>
              <a:t>cell</a:t>
            </a:r>
            <a:r>
              <a:rPr lang="da-DK" dirty="0"/>
              <a:t> type </a:t>
            </a:r>
            <a:r>
              <a:rPr lang="da-DK" dirty="0" err="1"/>
              <a:t>within</a:t>
            </a:r>
            <a:r>
              <a:rPr lang="da-DK" dirty="0"/>
              <a:t> source. </a:t>
            </a:r>
          </a:p>
          <a:p>
            <a:pPr lvl="1"/>
            <a:r>
              <a:rPr lang="da-DK" dirty="0" err="1"/>
              <a:t>Result</a:t>
            </a:r>
            <a:r>
              <a:rPr lang="da-DK" dirty="0"/>
              <a:t>: 6574 gene </a:t>
            </a:r>
            <a:r>
              <a:rPr lang="da-DK" dirty="0" err="1"/>
              <a:t>signatures</a:t>
            </a:r>
            <a:r>
              <a:rPr lang="da-DK" dirty="0"/>
              <a:t> to 64 </a:t>
            </a:r>
            <a:r>
              <a:rPr lang="da-DK" dirty="0" err="1"/>
              <a:t>cell</a:t>
            </a:r>
            <a:r>
              <a:rPr lang="da-DK" dirty="0"/>
              <a:t> types. </a:t>
            </a:r>
          </a:p>
          <a:p>
            <a:r>
              <a:rPr lang="da-DK" dirty="0"/>
              <a:t>Filter out genes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tend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overexpressed</a:t>
            </a:r>
            <a:r>
              <a:rPr lang="da-DK" dirty="0"/>
              <a:t> in cancers.</a:t>
            </a:r>
          </a:p>
          <a:p>
            <a:r>
              <a:rPr lang="da-DK" dirty="0" err="1"/>
              <a:t>ssGSEA</a:t>
            </a:r>
            <a:r>
              <a:rPr lang="da-DK" dirty="0"/>
              <a:t> to score </a:t>
            </a:r>
            <a:r>
              <a:rPr lang="da-DK" dirty="0" err="1"/>
              <a:t>each</a:t>
            </a:r>
            <a:r>
              <a:rPr lang="da-DK" dirty="0"/>
              <a:t> sample </a:t>
            </a:r>
            <a:r>
              <a:rPr lang="da-DK" dirty="0" err="1"/>
              <a:t>based</a:t>
            </a:r>
            <a:r>
              <a:rPr lang="da-DK" dirty="0"/>
              <a:t> on all gene </a:t>
            </a:r>
            <a:r>
              <a:rPr lang="da-DK" dirty="0" err="1"/>
              <a:t>signatures</a:t>
            </a:r>
            <a:r>
              <a:rPr lang="da-DK" dirty="0"/>
              <a:t>.</a:t>
            </a:r>
          </a:p>
          <a:p>
            <a:r>
              <a:rPr lang="da-DK" dirty="0" err="1"/>
              <a:t>Narrow</a:t>
            </a:r>
            <a:r>
              <a:rPr lang="da-DK" dirty="0"/>
              <a:t> </a:t>
            </a:r>
            <a:r>
              <a:rPr lang="da-DK" dirty="0" err="1"/>
              <a:t>down</a:t>
            </a:r>
            <a:r>
              <a:rPr lang="da-DK" dirty="0"/>
              <a:t> to 489 gene </a:t>
            </a:r>
            <a:r>
              <a:rPr lang="da-DK" dirty="0" err="1"/>
              <a:t>signatures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cross-</a:t>
            </a:r>
            <a:r>
              <a:rPr lang="da-DK" dirty="0" err="1"/>
              <a:t>testing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3 </a:t>
            </a:r>
            <a:r>
              <a:rPr lang="da-DK" dirty="0" err="1"/>
              <a:t>signatures</a:t>
            </a:r>
            <a:r>
              <a:rPr lang="da-DK" dirty="0"/>
              <a:t> per </a:t>
            </a:r>
            <a:r>
              <a:rPr lang="da-DK" dirty="0" err="1"/>
              <a:t>cell</a:t>
            </a:r>
            <a:r>
              <a:rPr lang="da-DK" dirty="0"/>
              <a:t> type per source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855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723D3-1286-A4A9-E211-6CD82EB4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Transforming</a:t>
            </a:r>
            <a:r>
              <a:rPr lang="da-DK" dirty="0"/>
              <a:t> </a:t>
            </a:r>
            <a:r>
              <a:rPr lang="da-DK" dirty="0" err="1"/>
              <a:t>enrichment</a:t>
            </a:r>
            <a:r>
              <a:rPr lang="da-DK" dirty="0"/>
              <a:t> scores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6DDD27-E7E2-5FA3-99EB-4F23D5D4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Forcing</a:t>
            </a:r>
            <a:r>
              <a:rPr lang="da-DK" dirty="0"/>
              <a:t> scores on a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scale</a:t>
            </a:r>
            <a:r>
              <a:rPr lang="da-DK" dirty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690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532FF-8960-C150-AFEB-AC84ABF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Spillover </a:t>
            </a:r>
            <a:r>
              <a:rPr lang="da-DK" dirty="0" err="1"/>
              <a:t>effect</a:t>
            </a:r>
            <a:r>
              <a:rPr lang="da-DK" dirty="0"/>
              <a:t>: </a:t>
            </a:r>
            <a:r>
              <a:rPr lang="da-DK" dirty="0" err="1"/>
              <a:t>similar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types have overlapping gene </a:t>
            </a:r>
            <a:r>
              <a:rPr lang="da-DK" dirty="0" err="1"/>
              <a:t>expression</a:t>
            </a:r>
            <a:r>
              <a:rPr lang="da-DK" dirty="0"/>
              <a:t> patterns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F3474E-FEF7-9DF0-1683-326580A6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Spillover </a:t>
            </a:r>
            <a:r>
              <a:rPr lang="da-DK" dirty="0" err="1"/>
              <a:t>correction</a:t>
            </a:r>
            <a:endParaRPr lang="da-DK" dirty="0"/>
          </a:p>
          <a:p>
            <a:pPr lvl="1"/>
            <a:r>
              <a:rPr lang="da-DK" dirty="0"/>
              <a:t>”</a:t>
            </a:r>
            <a:r>
              <a:rPr lang="da-DK" dirty="0" err="1"/>
              <a:t>Correcting</a:t>
            </a:r>
            <a:r>
              <a:rPr lang="da-DK" dirty="0"/>
              <a:t> for </a:t>
            </a:r>
            <a:r>
              <a:rPr lang="da-DK" dirty="0" err="1"/>
              <a:t>correlations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types”.</a:t>
            </a:r>
          </a:p>
          <a:p>
            <a:r>
              <a:rPr lang="da-DK" dirty="0"/>
              <a:t>” </a:t>
            </a:r>
            <a:r>
              <a:rPr lang="da-DK" dirty="0" err="1"/>
              <a:t>However</a:t>
            </a:r>
            <a:r>
              <a:rPr lang="da-DK" dirty="0"/>
              <a:t>, the spillover </a:t>
            </a:r>
            <a:r>
              <a:rPr lang="da-DK" dirty="0" err="1"/>
              <a:t>cor</a:t>
            </a:r>
            <a:r>
              <a:rPr lang="da-DK" dirty="0"/>
              <a:t>- </a:t>
            </a:r>
            <a:r>
              <a:rPr lang="da-DK" dirty="0" err="1"/>
              <a:t>rection</a:t>
            </a:r>
            <a:r>
              <a:rPr lang="da-DK" dirty="0"/>
              <a:t> </a:t>
            </a:r>
            <a:r>
              <a:rPr lang="da-DK" dirty="0" err="1"/>
              <a:t>adjustment</a:t>
            </a:r>
            <a:r>
              <a:rPr lang="da-DK" dirty="0"/>
              <a:t> removes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strict</a:t>
            </a:r>
            <a:r>
              <a:rPr lang="da-DK" dirty="0"/>
              <a:t> </a:t>
            </a:r>
            <a:r>
              <a:rPr lang="da-DK" dirty="0" err="1"/>
              <a:t>independence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- </a:t>
            </a:r>
            <a:r>
              <a:rPr lang="da-DK" dirty="0" err="1"/>
              <a:t>tween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type </a:t>
            </a:r>
            <a:r>
              <a:rPr lang="da-DK" dirty="0" err="1"/>
              <a:t>inferences</a:t>
            </a:r>
            <a:r>
              <a:rPr lang="da-DK" dirty="0"/>
              <a:t>, as in </a:t>
            </a:r>
            <a:r>
              <a:rPr lang="da-DK" dirty="0" err="1"/>
              <a:t>deconvolution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.” 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969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1F35F-4C59-4688-96EE-93BCCDFE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Validation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287EE-F769-E2F1-3C80-4490C9F4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Test on 97-sample test set.</a:t>
            </a:r>
          </a:p>
          <a:p>
            <a:r>
              <a:rPr lang="da-DK" dirty="0"/>
              <a:t>”Simulations of gene </a:t>
            </a:r>
            <a:r>
              <a:rPr lang="da-DK" dirty="0" err="1"/>
              <a:t>expression</a:t>
            </a:r>
            <a:r>
              <a:rPr lang="da-DK" dirty="0"/>
              <a:t> </a:t>
            </a:r>
            <a:r>
              <a:rPr lang="da-DK" dirty="0" err="1"/>
              <a:t>combinations</a:t>
            </a:r>
            <a:r>
              <a:rPr lang="da-DK" dirty="0"/>
              <a:t> for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types”.</a:t>
            </a:r>
          </a:p>
          <a:p>
            <a:pPr lvl="1"/>
            <a:r>
              <a:rPr lang="da-DK" dirty="0"/>
              <a:t>”from the data source”?</a:t>
            </a:r>
          </a:p>
          <a:p>
            <a:pPr lvl="1"/>
            <a:r>
              <a:rPr lang="da-DK" dirty="0" err="1"/>
              <a:t>Maybe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on </a:t>
            </a:r>
            <a:r>
              <a:rPr lang="da-DK" dirty="0" err="1"/>
              <a:t>traning</a:t>
            </a:r>
            <a:r>
              <a:rPr lang="da-DK" dirty="0"/>
              <a:t> data…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996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06EB1-19EF-6910-020B-E84528F9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did </a:t>
            </a:r>
            <a:r>
              <a:rPr lang="da-DK" dirty="0" err="1"/>
              <a:t>they</a:t>
            </a:r>
            <a:r>
              <a:rPr lang="da-DK" dirty="0"/>
              <a:t> not do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F1F9D0B-2AAC-6A9D-D88B-22B59E36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Batch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sources</a:t>
            </a:r>
            <a:r>
              <a:rPr lang="da-DK" dirty="0"/>
              <a:t> and 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signatures</a:t>
            </a:r>
            <a:r>
              <a:rPr lang="da-DK" dirty="0"/>
              <a:t> on </a:t>
            </a:r>
            <a:r>
              <a:rPr lang="da-DK" dirty="0" err="1"/>
              <a:t>whole</a:t>
            </a:r>
            <a:r>
              <a:rPr lang="da-DK" dirty="0"/>
              <a:t> dataset. </a:t>
            </a:r>
          </a:p>
          <a:p>
            <a:pPr lvl="1"/>
            <a:r>
              <a:rPr lang="da-DK" dirty="0"/>
              <a:t>Rank transformation, </a:t>
            </a:r>
            <a:r>
              <a:rPr lang="da-DK" dirty="0" err="1"/>
              <a:t>combat</a:t>
            </a:r>
            <a:r>
              <a:rPr lang="da-DK" dirty="0"/>
              <a:t>…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2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429</Words>
  <Application>Microsoft Macintosh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Office-tema</vt:lpstr>
      <vt:lpstr>xCell</vt:lpstr>
      <vt:lpstr>What is xCell?</vt:lpstr>
      <vt:lpstr>Methods</vt:lpstr>
      <vt:lpstr>Sample collection</vt:lpstr>
      <vt:lpstr>Gene enrichment </vt:lpstr>
      <vt:lpstr>Transforming enrichment scores </vt:lpstr>
      <vt:lpstr>Spillover effect: similar cell types have overlapping gene expression patterns </vt:lpstr>
      <vt:lpstr>Validation </vt:lpstr>
      <vt:lpstr>What did they not do</vt:lpstr>
      <vt:lpstr>Lineage tree of immune cells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Helene Scheel Wegener</dc:creator>
  <cp:lastModifiedBy>Helene Scheel Wegener</cp:lastModifiedBy>
  <cp:revision>51</cp:revision>
  <dcterms:created xsi:type="dcterms:W3CDTF">2024-11-06T09:29:45Z</dcterms:created>
  <dcterms:modified xsi:type="dcterms:W3CDTF">2024-11-06T14:34:57Z</dcterms:modified>
</cp:coreProperties>
</file>