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7" r:id="rId3"/>
    <p:sldId id="268" r:id="rId4"/>
    <p:sldId id="262" r:id="rId5"/>
    <p:sldId id="266" r:id="rId6"/>
    <p:sldId id="261" r:id="rId7"/>
    <p:sldId id="270" r:id="rId8"/>
    <p:sldId id="271" r:id="rId9"/>
    <p:sldId id="265" r:id="rId10"/>
    <p:sldId id="269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6C8-6769-F6D9-F3BD-E6D755B2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73D-33A7-CD85-D6FD-336E37AE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46-491F-5285-956C-D98C1393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A80-FB9B-5369-7E44-06910DD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1148-AC90-3A92-07E1-17DC38A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7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7C9-5CB6-71FD-C745-1C471277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43DF-3BE0-9D72-6765-A0F7DF8F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E9F-4B3D-0737-E8F0-B75AD2C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E0D-CCC6-14BB-3E9C-B3730EA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2CB-E005-B890-D479-47FF7B75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1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5298-0580-43A3-E3BF-6BD33167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D573-A623-45E0-2D95-37109E0B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927-E66D-DFE7-B449-DBAE2DF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5817-1246-1F9C-BEDE-7944C94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7BDB-4A3D-FBE5-2222-005F6C3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779-629E-2FCF-0C50-0AB21A6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600C-FD07-7C2C-B1AE-7416175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29D-0649-EBE6-2AB6-3E9DEA4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8CBE-7A3B-0687-2B3A-ADA1B2B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6A97-6912-A725-4199-F31CF0F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9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12-3956-B02E-E7E7-1641F4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2188-E0F2-21EC-9BD0-4E229FB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66D-18E4-4E86-822E-0AAC06C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2AE-82F9-A2F3-F6B1-C6B0D80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8D1C-1A00-5798-17AB-0062C9D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095-F44B-B057-A15F-7C41745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8C8B-BA65-7A96-571F-86118A1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08-E170-C3B9-E9A4-1A3B814D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4248-26B8-1A29-E35C-265361F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7EA5-0589-6FC3-A578-FEC25AD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187F-0FE0-C25F-3DFE-D08D5E7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05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D75-A334-0AB3-5458-42A0A5D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4D1-2136-E034-F943-3BB25B2F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57F6-5194-4848-0811-BB73AAB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16EC3-0728-D2EC-03C2-E8293021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EA3C-6269-B232-A645-FB7FEB47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11CA-D194-A68E-B2C3-38E24ED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1030-41D4-1044-3D87-A8148A5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5CF-8A8D-B0E1-3B20-459EDAC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4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CD-02E9-C03F-724C-114DE5C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12CC-A394-0992-19B7-85AB40F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7774-BDE5-865D-6F73-8BBF19B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98F7-1FCA-3C14-4F88-E0AC26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68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13D0-6A2E-C327-C3E7-E25B970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67798-DAE3-5D8E-932B-E2499D0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796D-3754-D775-B392-B1D60A8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52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136-442B-FCF2-4A3D-AC64104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CC85-84FF-768D-0074-51EB398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C916-DFD8-B38C-B4AD-99AC79BA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FF7B-91EE-69D9-C710-87ACFE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CD6C-87E4-84F1-AD03-7D7EC88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7147-29D8-B5E9-FC1B-C9857DF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BB0-247F-044E-AF9A-D817EF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1716-FBE4-E156-9C71-D1122D7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FFF8-6C46-DEB7-B51A-4DC6EF5C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E995-F4DF-CB40-071C-8C18AC9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715-7055-89AB-7DAA-5E66359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EB5-AA20-E106-F691-AD468EB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5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B13E-6550-2F44-48CD-0D1CD70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FB99-D8C1-70B8-574B-8BE7CBF5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FE8-F38A-5E8D-4D52-D3C1F60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657-67AA-BC46-96DB-01C62F33BC11}" type="datetimeFigureOut">
              <a:rPr lang="en-DK" smtClean="0"/>
              <a:t>24/04/2023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1E2-6A1B-E0CD-0C51-1D12146E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C063-0D27-80AC-B5F7-A08112C2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67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blogs/the-ultimate-guide-to-convolutional-neural-networks-cn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blogs/the-ultimate-guide-to-convolutional-neural-networks-cn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63EADDC7-7FEE-688D-2336-4D4A037EF2C5}"/>
              </a:ext>
            </a:extLst>
          </p:cNvPr>
          <p:cNvSpPr/>
          <p:nvPr/>
        </p:nvSpPr>
        <p:spPr>
          <a:xfrm>
            <a:off x="3807627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860D14D-3943-258C-F177-62A14350F3AB}"/>
              </a:ext>
            </a:extLst>
          </p:cNvPr>
          <p:cNvSpPr/>
          <p:nvPr/>
        </p:nvSpPr>
        <p:spPr>
          <a:xfrm>
            <a:off x="9380524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74D3-63B6-A9D0-A09B-FF1AFD65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558"/>
          </a:xfrm>
        </p:spPr>
        <p:txBody>
          <a:bodyPr>
            <a:normAutofit/>
          </a:bodyPr>
          <a:lstStyle/>
          <a:p>
            <a:r>
              <a:rPr lang="en-DK" sz="4000" dirty="0"/>
              <a:t>Predict TSS from DNA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FFB512B2-E780-0DE1-C1DB-E344E49A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403"/>
            <a:ext cx="10515600" cy="1343746"/>
          </a:xfrm>
        </p:spPr>
        <p:txBody>
          <a:bodyPr>
            <a:normAutofit/>
          </a:bodyPr>
          <a:lstStyle/>
          <a:p>
            <a:r>
              <a:rPr lang="en-DK" sz="2400" dirty="0"/>
              <a:t>We use one-hot encoding</a:t>
            </a:r>
          </a:p>
          <a:p>
            <a:r>
              <a:rPr lang="en-DK" sz="2400" dirty="0"/>
              <a:t>Negative examples are randomly sampled from +/- 1000 bases around TSS</a:t>
            </a:r>
          </a:p>
          <a:p>
            <a:r>
              <a:rPr lang="en-DK" sz="2400" dirty="0"/>
              <a:t>You can compare convolution and fully connected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946BE-17F3-1FE9-675C-283678FCE98E}"/>
              </a:ext>
            </a:extLst>
          </p:cNvPr>
          <p:cNvSpPr txBox="1"/>
          <p:nvPr/>
        </p:nvSpPr>
        <p:spPr>
          <a:xfrm>
            <a:off x="838200" y="1974181"/>
            <a:ext cx="11024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AACCGATTACGTGCTTAAGCTTCTGAACCTAAGAGGATGCTATGGGAAACACATCGATACAAACGCAGAGTTACCG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5228E-4818-7763-7C70-9E270F2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78720" y="2017544"/>
            <a:ext cx="1848636" cy="361736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47551-F8EC-B424-B940-0E104E3012A3}"/>
              </a:ext>
            </a:extLst>
          </p:cNvPr>
          <p:cNvGrpSpPr/>
          <p:nvPr/>
        </p:nvGrpSpPr>
        <p:grpSpPr>
          <a:xfrm>
            <a:off x="1073010" y="2254042"/>
            <a:ext cx="4228453" cy="792737"/>
            <a:chOff x="5347062" y="2932241"/>
            <a:chExt cx="5144880" cy="964546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D5F89DBC-4859-5EAD-C07B-E6C63F72119D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DCA313-85DF-5106-AD57-C4731EE1FAA4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29357C7-237C-A288-A8DA-E27992CA6849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640131-CA8F-012A-4BB2-39305BC71126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BAAFD60-6C40-B0C2-2EEC-A4FABE618FA5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59" name="Triangle 58">
                <a:extLst>
                  <a:ext uri="{FF2B5EF4-FFF2-40B4-BE49-F238E27FC236}">
                    <a16:creationId xmlns:a16="http://schemas.microsoft.com/office/drawing/2014/main" id="{5BC18A77-1205-D194-4BED-8D37B0F4D8CD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DC180F-D2D1-AA18-3EF2-EA7593F04A13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C38C1DD6-2CA8-7AB7-D51B-445E7E517DDC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BA80EE1-2EAC-6DD4-D5EB-A43708437978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E687DAD7-0A47-89E1-5BE8-8A04611E45C4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BC0EA2D-2E6A-4420-8B4E-2AFEBE666EF8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4F36EFC2-0D22-B035-AFAE-8AE96A097BB6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8882775-2B09-CD73-BE6D-B1B891CD977F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DA7AA552-A617-A490-4448-6456D7040822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A1127DF-CF88-0796-0F94-FEA22D67C9FE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AB7B06F4-3509-46A7-8309-4E8F5ED11782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63B523-68AF-F36A-3492-5D4FD4D9CDB5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AE6E5B20-8A8C-316E-C072-E7C890CD32E8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F1AF165-90A7-1DD5-9A51-8E03956EBB4E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1754462-1696-C547-D622-AD69393BDC92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3CBBFA2-4A6C-F60D-7B8A-5E2BC9CAB208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F08D8ACD-54BD-23A9-6641-5AB3086CBD6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59A4152-9803-ACF1-9876-E04ABF6AD0F8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C69B5A74-60EE-F025-2725-03581BA6E54E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6762FD4-5CA6-88C4-8083-373BEFB445FE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1E218563-D52F-4867-D1B7-656423E89722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4C7F06A-A728-0C93-28DC-5FBE28B27BD0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1318FEB8-0984-E4D3-46FC-F62F24BBC933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D32B540-7DB6-1919-936B-92A7FA33CC34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207195BE-E38A-FFD5-C842-B1777FEC357D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1E99895-81C6-31A0-C219-8178F43D541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8A12BC0D-C0D8-2BA0-3B1D-022E7D535657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F226128-AFC7-5560-0E1C-0AB97742EC6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90B864BA-50AE-63E3-3615-8DD6B0DCFDA6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D56D024-ED0D-E31E-58A4-9B21A869908D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85E8B7A2-863E-3016-DE67-89E59914A81C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E59A2BB-784F-6AA6-9032-8DF43B63B58D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4B057A04-3BAD-ABC2-F132-856D905F9C3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85A1EDC-09DE-97A5-8F08-E23328FE1F9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31A833F7-C551-917B-5929-40DBCD6AB673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62AA836-CE00-55A1-F810-081F153EF746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39F03898-108F-68C7-5AB9-25072C16DBF9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1954FC6-37B2-D9CE-E236-8FEEEC6A3DF4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AEDD4527-2610-5AAF-6524-61B52CD732B9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4889631-93D7-13C3-83F7-277F0EFB2271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0DD0DAFE-97D3-C7B3-2884-3A458B507EAC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408CC2D-8665-AA3D-82D2-AFA8CBF64635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7081146-8940-B8FB-20C3-CB50BFF1C605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9FBA3A3-248D-3DA2-888B-A153EBD6F01F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66707ADD-D423-F6A0-185C-CA26E4C47774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3C21493-097D-0AA5-EB97-C2AA30F90D88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19CF2D-B71B-15CD-CB3C-5CC418FCC717}"/>
              </a:ext>
            </a:extLst>
          </p:cNvPr>
          <p:cNvCxnSpPr>
            <a:cxnSpLocks/>
          </p:cNvCxnSpPr>
          <p:nvPr/>
        </p:nvCxnSpPr>
        <p:spPr>
          <a:xfrm>
            <a:off x="3197214" y="4645710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7274ECA-642A-B16B-3378-12A62695285F}"/>
              </a:ext>
            </a:extLst>
          </p:cNvPr>
          <p:cNvSpPr txBox="1"/>
          <p:nvPr/>
        </p:nvSpPr>
        <p:spPr>
          <a:xfrm>
            <a:off x="3036540" y="48564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0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D9CF3EF-E7E3-3248-9F61-EA06C3B6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7865" y="2017544"/>
            <a:ext cx="1848636" cy="361736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739AC8-D63A-D278-7F92-61444036C596}"/>
              </a:ext>
            </a:extLst>
          </p:cNvPr>
          <p:cNvGrpSpPr/>
          <p:nvPr/>
        </p:nvGrpSpPr>
        <p:grpSpPr>
          <a:xfrm>
            <a:off x="6662155" y="2254042"/>
            <a:ext cx="4228453" cy="792737"/>
            <a:chOff x="5347062" y="2932241"/>
            <a:chExt cx="5144880" cy="964546"/>
          </a:xfrm>
        </p:grpSpPr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9C307090-BA65-04FE-42A5-D24B928B079B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1A57837-7FE8-625C-33B5-A1E63BC4124D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7BE4D2CB-D61A-DD17-A677-929F07835956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083112D-1C4D-30DC-B57C-12E4E753641D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63B2C07-D2C1-59AC-6422-9016CD3B1037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C10FB6A8-0D75-7EAD-495E-8FDE138A558A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8C709B-A872-6EDD-FD4C-3D4240D15EFF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C970BCE5-3F87-0006-1093-47356D775BD0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2DFB968-4A67-2D77-EB45-BF4067559950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1522E626-9551-EEB4-E345-A209F9BE8738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DD3DBBB-094A-8DAA-81B0-3A1BC484F8C9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C4969BA2-4825-5B56-0BE1-52E6281CD3E5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75F5DA4-0B47-EFEB-5833-E1F956420F2C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9E424B8A-D16D-CB21-B4EF-8625E8A39C26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CFB94D3-E223-0B3D-4F97-9E039E4F8936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F797BC4B-F9A6-573C-1412-FA9B96ED43D7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8C3D8FD-9ACA-6F1E-69FA-B25B938F44C2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D08FE8C-1649-2312-4D09-C777F8745144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CD83638-FAF9-DCC6-82EC-8E36179AA7AA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3D92526-BA28-6104-0582-A5C07937EBDD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6839792-2B44-1C4F-0715-80A337D00A3C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9AE28839-D81B-1D32-084D-CE311A5C387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A4A1407-78E2-A94E-4AF3-FB98545949A2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BF56D357-1D36-37FF-C85E-C06F7B3F04B2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79A86FB-ABA5-B24E-6C18-67F4A192EC56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A04756-5A68-541C-27CA-31BBE524E488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14056FF-67BA-B878-58A1-2BFA113B37A1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E85CF082-29C7-D0D0-DAC6-54C91C84547F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E3429A-E75B-BCA1-2665-B659221B364C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07B23362-D213-17A7-A82F-B79B529B2127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8D9D376-646D-4B98-356D-2381AEC2580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654DAE47-1C1F-5CAA-B720-CFE4A36B16B3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C702EE0-0576-0A8D-B02A-373285E5711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8663F6AA-712F-3443-10E4-9C5B937640D5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F77A5A6-B5CE-EBFD-97A2-307E5FFDF01F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7" name="Triangle 146">
                <a:extLst>
                  <a:ext uri="{FF2B5EF4-FFF2-40B4-BE49-F238E27FC236}">
                    <a16:creationId xmlns:a16="http://schemas.microsoft.com/office/drawing/2014/main" id="{8E0007FC-22F6-485E-7E43-470F4CEF3081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47A633F-E737-4116-91E9-3B7EAC13EC87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6B4C1806-978B-429E-EFC0-77A83F44F6A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E77C45B-328B-F1C4-749C-428873B5F2C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3908D6AF-9F19-A9A0-F26D-3F1933AAE5C8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622750-A508-EFB6-C28C-986BA91E7F1A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F93A1F5A-E9AF-F341-4DDC-5077BD537B84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7D512E7-A1A3-DEA5-C9BB-AA32EA372A4D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8D44267B-F92B-B9AD-E1DB-ACF91A5E3107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545B6A0-85F6-ABE7-A783-137304699282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5F4EC229-5185-C3BC-57BB-A7F8ECA2D2B1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57A4AF-224F-64A6-07B7-5988EEC8EB80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4984EF63-E87A-2A8E-EB5B-3997D3AF47AB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8CF043E-E057-278A-D36D-7A5474A9A7E7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9243A2-3E96-A02F-C3CE-72D70A0217BD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27A0863-4F2C-B92A-FED5-67BEE21684F6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D4F0A1D-A7F4-2FAE-65A1-5C95E9938E37}"/>
              </a:ext>
            </a:extLst>
          </p:cNvPr>
          <p:cNvSpPr txBox="1"/>
          <p:nvPr/>
        </p:nvSpPr>
        <p:spPr>
          <a:xfrm>
            <a:off x="8631509" y="48505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47F519-DD09-10AE-0304-6F0BA66F8BA8}"/>
              </a:ext>
            </a:extLst>
          </p:cNvPr>
          <p:cNvCxnSpPr>
            <a:cxnSpLocks/>
          </p:cNvCxnSpPr>
          <p:nvPr/>
        </p:nvCxnSpPr>
        <p:spPr>
          <a:xfrm>
            <a:off x="8787730" y="4645708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97D80F-9F7E-0EEB-6564-C05578D2ECE1}"/>
              </a:ext>
            </a:extLst>
          </p:cNvPr>
          <p:cNvSpPr/>
          <p:nvPr/>
        </p:nvSpPr>
        <p:spPr>
          <a:xfrm>
            <a:off x="9525398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CEB5237-CA7E-F7B9-AFDA-419A01B0B82D}"/>
              </a:ext>
            </a:extLst>
          </p:cNvPr>
          <p:cNvSpPr txBox="1"/>
          <p:nvPr/>
        </p:nvSpPr>
        <p:spPr>
          <a:xfrm>
            <a:off x="9599022" y="170004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10 bp after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28A683-5BE1-F9D4-9B83-4A0015EEB9A6}"/>
              </a:ext>
            </a:extLst>
          </p:cNvPr>
          <p:cNvSpPr/>
          <p:nvPr/>
        </p:nvSpPr>
        <p:spPr>
          <a:xfrm>
            <a:off x="6653243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9E588C-47BD-18BA-7E47-2312F1B4E66B}"/>
              </a:ext>
            </a:extLst>
          </p:cNvPr>
          <p:cNvSpPr txBox="1"/>
          <p:nvPr/>
        </p:nvSpPr>
        <p:spPr>
          <a:xfrm>
            <a:off x="6726868" y="1700043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20 bp before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347AD2-69F1-2A34-5D53-BB40AD45654B}"/>
              </a:ext>
            </a:extLst>
          </p:cNvPr>
          <p:cNvCxnSpPr/>
          <p:nvPr/>
        </p:nvCxnSpPr>
        <p:spPr>
          <a:xfrm>
            <a:off x="9441887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5752F72-4DB4-CD1A-E859-5009E4ECE132}"/>
              </a:ext>
            </a:extLst>
          </p:cNvPr>
          <p:cNvSpPr txBox="1"/>
          <p:nvPr/>
        </p:nvSpPr>
        <p:spPr>
          <a:xfrm>
            <a:off x="9174647" y="1393706"/>
            <a:ext cx="5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TSS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9662FE-FE84-FCD1-BFFF-97A7597CC847}"/>
              </a:ext>
            </a:extLst>
          </p:cNvPr>
          <p:cNvSpPr/>
          <p:nvPr/>
        </p:nvSpPr>
        <p:spPr>
          <a:xfrm>
            <a:off x="3952501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6F162E2-9ECE-1408-7D2B-8F48E9E56C44}"/>
              </a:ext>
            </a:extLst>
          </p:cNvPr>
          <p:cNvSpPr/>
          <p:nvPr/>
        </p:nvSpPr>
        <p:spPr>
          <a:xfrm>
            <a:off x="1080346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F251652-500E-B909-BC70-0BFCC317F553}"/>
              </a:ext>
            </a:extLst>
          </p:cNvPr>
          <p:cNvCxnSpPr/>
          <p:nvPr/>
        </p:nvCxnSpPr>
        <p:spPr>
          <a:xfrm>
            <a:off x="3868990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ontent Placeholder 179">
            <a:extLst>
              <a:ext uri="{FF2B5EF4-FFF2-40B4-BE49-F238E27FC236}">
                <a16:creationId xmlns:a16="http://schemas.microsoft.com/office/drawing/2014/main" id="{4C32A223-5554-7810-EB71-1CB39DBA981F}"/>
              </a:ext>
            </a:extLst>
          </p:cNvPr>
          <p:cNvSpPr txBox="1">
            <a:spLocks/>
          </p:cNvSpPr>
          <p:nvPr/>
        </p:nvSpPr>
        <p:spPr>
          <a:xfrm>
            <a:off x="838200" y="11463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/>
          </a:p>
        </p:txBody>
      </p:sp>
      <p:sp>
        <p:nvSpPr>
          <p:cNvPr id="182" name="Content Placeholder 179">
            <a:extLst>
              <a:ext uri="{FF2B5EF4-FFF2-40B4-BE49-F238E27FC236}">
                <a16:creationId xmlns:a16="http://schemas.microsoft.com/office/drawing/2014/main" id="{ECFD3340-E722-47F3-0F4B-83BC628DC874}"/>
              </a:ext>
            </a:extLst>
          </p:cNvPr>
          <p:cNvSpPr txBox="1">
            <a:spLocks/>
          </p:cNvSpPr>
          <p:nvPr/>
        </p:nvSpPr>
        <p:spPr>
          <a:xfrm>
            <a:off x="838200" y="12479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/>
              <a:t>Select a window around TSS to use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3989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A6AF-C0B2-C46F-4169-D1BBCA0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n-DK" sz="4000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4100-B202-E5A6-5837-FEACF9562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62635"/>
            <a:ext cx="10515599" cy="1796201"/>
          </a:xfrm>
        </p:spPr>
        <p:txBody>
          <a:bodyPr>
            <a:normAutofit/>
          </a:bodyPr>
          <a:lstStyle/>
          <a:p>
            <a:r>
              <a:rPr lang="en-DK" sz="2400" dirty="0"/>
              <a:t>Neural networks should be evaluated like other machine learning methods on </a:t>
            </a:r>
            <a:r>
              <a:rPr lang="en-DK" sz="2400" dirty="0">
                <a:solidFill>
                  <a:schemeClr val="accent1"/>
                </a:solidFill>
              </a:rPr>
              <a:t>independent test data</a:t>
            </a:r>
          </a:p>
          <a:p>
            <a:r>
              <a:rPr lang="en-DK" sz="2400" dirty="0"/>
              <a:t>Additional danger with neural networks: Selection of network type/architecture using test set leads to biassed test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A289D-5EBE-4762-5ED6-DA5586CCC4CF}"/>
              </a:ext>
            </a:extLst>
          </p:cNvPr>
          <p:cNvGrpSpPr/>
          <p:nvPr/>
        </p:nvGrpSpPr>
        <p:grpSpPr>
          <a:xfrm>
            <a:off x="4502727" y="3005212"/>
            <a:ext cx="6688667" cy="3487662"/>
            <a:chOff x="1905000" y="1655032"/>
            <a:chExt cx="8898467" cy="4639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D34FB8-793E-4A63-C360-D2AB0AD5E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655032"/>
              <a:ext cx="8898467" cy="463991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2CA20-732A-2A05-D32A-4D873027B4E6}"/>
                </a:ext>
              </a:extLst>
            </p:cNvPr>
            <p:cNvSpPr/>
            <p:nvPr/>
          </p:nvSpPr>
          <p:spPr>
            <a:xfrm>
              <a:off x="3594101" y="1845733"/>
              <a:ext cx="5092700" cy="1151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DK" b="1" dirty="0">
                  <a:solidFill>
                    <a:schemeClr val="tx1"/>
                  </a:solidFill>
                </a:rPr>
                <a:t>Optimal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09AE04-729E-10A9-4190-91300989B0AE}"/>
                </a:ext>
              </a:extLst>
            </p:cNvPr>
            <p:cNvSpPr/>
            <p:nvPr/>
          </p:nvSpPr>
          <p:spPr>
            <a:xfrm>
              <a:off x="8398933" y="4431237"/>
              <a:ext cx="2404534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DK" b="1" dirty="0">
                  <a:solidFill>
                    <a:schemeClr val="tx1"/>
                  </a:solidFill>
                </a:rPr>
                <a:t>Train error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D6E780-34A8-162E-0F45-05CBF5BD0549}"/>
                </a:ext>
              </a:extLst>
            </p:cNvPr>
            <p:cNvSpPr/>
            <p:nvPr/>
          </p:nvSpPr>
          <p:spPr>
            <a:xfrm>
              <a:off x="7636934" y="2206629"/>
              <a:ext cx="1828801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DK" b="1" dirty="0">
                  <a:solidFill>
                    <a:schemeClr val="tx1"/>
                  </a:solidFill>
                </a:rPr>
                <a:t>Test error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BB6604-0D60-E7C0-86A3-9F73D74AA1F1}"/>
              </a:ext>
            </a:extLst>
          </p:cNvPr>
          <p:cNvSpPr txBox="1">
            <a:spLocks/>
          </p:cNvSpPr>
          <p:nvPr/>
        </p:nvSpPr>
        <p:spPr>
          <a:xfrm>
            <a:off x="838198" y="3315257"/>
            <a:ext cx="3664529" cy="305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2400" dirty="0"/>
              <a:t>Use </a:t>
            </a:r>
            <a:r>
              <a:rPr lang="en-DK" sz="2400" b="1" dirty="0"/>
              <a:t>validation set</a:t>
            </a:r>
            <a:r>
              <a:rPr lang="en-DK" sz="2400" dirty="0"/>
              <a:t> for model selection and “early stopping”</a:t>
            </a:r>
          </a:p>
          <a:p>
            <a:endParaRPr lang="en-DK" sz="2400" dirty="0"/>
          </a:p>
          <a:p>
            <a:r>
              <a:rPr lang="en-DK" sz="2400" dirty="0"/>
              <a:t>Use </a:t>
            </a:r>
            <a:r>
              <a:rPr lang="en-DK" sz="2400" b="1" dirty="0"/>
              <a:t>test set once </a:t>
            </a:r>
            <a:r>
              <a:rPr lang="en-DK" sz="2400" dirty="0"/>
              <a:t>in the very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7385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2E96-3131-27FF-61E7-93E3087D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1982" cy="1349937"/>
          </a:xfrm>
        </p:spPr>
        <p:txBody>
          <a:bodyPr>
            <a:noAutofit/>
          </a:bodyPr>
          <a:lstStyle/>
          <a:p>
            <a:r>
              <a:rPr lang="en-DK" sz="4000" dirty="0"/>
              <a:t>ROC curves for evaluation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56BE-79A5-C310-9D50-BCA1B2D9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6995"/>
            <a:ext cx="5181600" cy="4351338"/>
          </a:xfrm>
        </p:spPr>
        <p:txBody>
          <a:bodyPr>
            <a:normAutofit/>
          </a:bodyPr>
          <a:lstStyle/>
          <a:p>
            <a:r>
              <a:rPr lang="en-DK" sz="2400" dirty="0"/>
              <a:t>To classify you select a </a:t>
            </a:r>
            <a:r>
              <a:rPr lang="en-DK" sz="2400" b="1" dirty="0"/>
              <a:t>cut-off </a:t>
            </a:r>
            <a:r>
              <a:rPr lang="en-DK" sz="2400" dirty="0"/>
              <a:t>on the output (e.g. 0.5)</a:t>
            </a:r>
          </a:p>
          <a:p>
            <a:r>
              <a:rPr lang="en-DK" sz="2400" dirty="0"/>
              <a:t>You can then calculate accuracy</a:t>
            </a:r>
          </a:p>
          <a:p>
            <a:endParaRPr lang="en-DK" sz="2400" dirty="0"/>
          </a:p>
          <a:p>
            <a:r>
              <a:rPr lang="en-DK" sz="2400" dirty="0"/>
              <a:t>ROC curves give a performance overview </a:t>
            </a:r>
            <a:r>
              <a:rPr lang="en-DK" sz="2400" b="1" dirty="0"/>
              <a:t>independent of cut-off</a:t>
            </a:r>
          </a:p>
          <a:p>
            <a:endParaRPr lang="en-DK" sz="2400" b="1" dirty="0"/>
          </a:p>
          <a:p>
            <a:r>
              <a:rPr lang="en-DK" sz="2400" b="1" dirty="0"/>
              <a:t>AUC</a:t>
            </a:r>
            <a:r>
              <a:rPr lang="en-DK" sz="2400" dirty="0"/>
              <a:t>: area under the curve is an overall measure of performance that should be &gt;0.5 and &lt;1.</a:t>
            </a:r>
            <a:endParaRPr lang="en-DK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6A061-CE71-FBCB-DE73-4DC43C41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80" y="365125"/>
            <a:ext cx="4771447" cy="47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A4B9A-3321-84F8-E016-27E35AE1DC38}"/>
              </a:ext>
            </a:extLst>
          </p:cNvPr>
          <p:cNvSpPr txBox="1"/>
          <p:nvPr/>
        </p:nvSpPr>
        <p:spPr>
          <a:xfrm>
            <a:off x="581891" y="6434153"/>
            <a:ext cx="1118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from Wikipedia that has a detailed discussion of ROC curves: </a:t>
            </a:r>
            <a:r>
              <a:rPr lang="en-GB" sz="1600" dirty="0">
                <a:hlinkClick r:id="rId3"/>
              </a:rPr>
              <a:t>https://en.wikipedia.org/wiki/Receiver_operating_characteristic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4CD7-DCC5-7E91-7335-AE50CA911A2D}"/>
              </a:ext>
            </a:extLst>
          </p:cNvPr>
          <p:cNvSpPr txBox="1"/>
          <p:nvPr/>
        </p:nvSpPr>
        <p:spPr>
          <a:xfrm>
            <a:off x="6353094" y="5233824"/>
            <a:ext cx="583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TP = correctly predicted positives (cats)</a:t>
            </a:r>
          </a:p>
          <a:p>
            <a:r>
              <a:rPr lang="en-DK" dirty="0"/>
              <a:t>TP rate = TP/real_positives (fraction correctly predicted cats)</a:t>
            </a:r>
          </a:p>
          <a:p>
            <a:r>
              <a:rPr lang="en-DK" dirty="0"/>
              <a:t>FP = incorrectly predicted as positives</a:t>
            </a:r>
          </a:p>
          <a:p>
            <a:r>
              <a:rPr lang="en-DK" dirty="0"/>
              <a:t>FP rate = FP/real_negatives</a:t>
            </a:r>
          </a:p>
        </p:txBody>
      </p:sp>
    </p:spTree>
    <p:extLst>
      <p:ext uri="{BB962C8B-B14F-4D97-AF65-F5344CB8AC3E}">
        <p14:creationId xmlns:p14="http://schemas.microsoft.com/office/powerpoint/2010/main" val="41947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DK" sz="4000" dirty="0"/>
              <a:t>Letters/sequences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573"/>
            <a:ext cx="5905500" cy="90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What if the input DNA or protein sequences – how are they coded?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7B263-CD46-B72A-14E7-764558BC027C}"/>
              </a:ext>
            </a:extLst>
          </p:cNvPr>
          <p:cNvSpPr txBox="1"/>
          <p:nvPr/>
        </p:nvSpPr>
        <p:spPr>
          <a:xfrm>
            <a:off x="838200" y="2790627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919D-E039-2FBB-13B9-B2ED36646F0C}"/>
              </a:ext>
            </a:extLst>
          </p:cNvPr>
          <p:cNvSpPr txBox="1"/>
          <p:nvPr/>
        </p:nvSpPr>
        <p:spPr>
          <a:xfrm>
            <a:off x="838200" y="3905315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1342122122324332113221214341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49571-ECE8-0FE3-00CF-3B4CC3FAF183}"/>
              </a:ext>
            </a:extLst>
          </p:cNvPr>
          <p:cNvCxnSpPr>
            <a:cxnSpLocks/>
          </p:cNvCxnSpPr>
          <p:nvPr/>
        </p:nvCxnSpPr>
        <p:spPr>
          <a:xfrm>
            <a:off x="2085992" y="3170752"/>
            <a:ext cx="0" cy="741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D4CF42-10DA-DD65-84BD-B6974A0BD302}"/>
              </a:ext>
            </a:extLst>
          </p:cNvPr>
          <p:cNvSpPr txBox="1"/>
          <p:nvPr/>
        </p:nvSpPr>
        <p:spPr>
          <a:xfrm>
            <a:off x="2230900" y="3263475"/>
            <a:ext cx="25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Just number 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75036-2AC1-339C-75C3-953BEA0451DA}"/>
              </a:ext>
            </a:extLst>
          </p:cNvPr>
          <p:cNvSpPr txBox="1"/>
          <p:nvPr/>
        </p:nvSpPr>
        <p:spPr>
          <a:xfrm>
            <a:off x="838200" y="2355655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DNA sequence</a:t>
            </a:r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1D2C4751-D58C-2F42-9B81-92078EAFF058}"/>
              </a:ext>
            </a:extLst>
          </p:cNvPr>
          <p:cNvSpPr/>
          <p:nvPr/>
        </p:nvSpPr>
        <p:spPr>
          <a:xfrm>
            <a:off x="838200" y="2586487"/>
            <a:ext cx="4586067" cy="1951951"/>
          </a:xfrm>
          <a:prstGeom prst="irregularSeal2">
            <a:avLst/>
          </a:prstGeom>
          <a:solidFill>
            <a:srgbClr val="4472C4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3200" b="1" dirty="0">
                <a:solidFill>
                  <a:schemeClr val="accent2"/>
                </a:solidFill>
              </a:rPr>
              <a:t>BAD IDEA!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03C0D-29C2-1524-66E0-7585270CD94F}"/>
              </a:ext>
            </a:extLst>
          </p:cNvPr>
          <p:cNvSpPr txBox="1"/>
          <p:nvPr/>
        </p:nvSpPr>
        <p:spPr>
          <a:xfrm>
            <a:off x="6743700" y="1988981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8BC46-DFDB-04E7-D65A-CAC51343DA0E}"/>
              </a:ext>
            </a:extLst>
          </p:cNvPr>
          <p:cNvCxnSpPr>
            <a:cxnSpLocks/>
          </p:cNvCxnSpPr>
          <p:nvPr/>
        </p:nvCxnSpPr>
        <p:spPr>
          <a:xfrm>
            <a:off x="7991492" y="2369106"/>
            <a:ext cx="0" cy="417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6D26-2B82-69F7-3D63-21B414D99439}"/>
              </a:ext>
            </a:extLst>
          </p:cNvPr>
          <p:cNvSpPr txBox="1"/>
          <p:nvPr/>
        </p:nvSpPr>
        <p:spPr>
          <a:xfrm>
            <a:off x="6743700" y="2808240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D2EB552-9B39-A601-6E0E-79A12A2CC07B}"/>
              </a:ext>
            </a:extLst>
          </p:cNvPr>
          <p:cNvSpPr txBox="1">
            <a:spLocks/>
          </p:cNvSpPr>
          <p:nvPr/>
        </p:nvSpPr>
        <p:spPr>
          <a:xfrm>
            <a:off x="6743700" y="1257300"/>
            <a:ext cx="5227906" cy="58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3600" dirty="0">
                <a:solidFill>
                  <a:schemeClr val="accent1"/>
                </a:solidFill>
              </a:rPr>
              <a:t>Use </a:t>
            </a:r>
            <a:r>
              <a:rPr lang="en-DK" sz="3600" b="1" dirty="0">
                <a:solidFill>
                  <a:schemeClr val="accent1"/>
                </a:solidFill>
              </a:rPr>
              <a:t>one-hot</a:t>
            </a:r>
            <a:r>
              <a:rPr lang="en-DK" sz="3600" dirty="0">
                <a:solidFill>
                  <a:schemeClr val="accent1"/>
                </a:solidFill>
              </a:rPr>
              <a:t>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1E7F1-7417-CEFB-A77E-7B8784D900D2}"/>
              </a:ext>
            </a:extLst>
          </p:cNvPr>
          <p:cNvSpPr txBox="1"/>
          <p:nvPr/>
        </p:nvSpPr>
        <p:spPr>
          <a:xfrm>
            <a:off x="674554" y="5458747"/>
            <a:ext cx="10973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0…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  G   T   C   A   C   C   A   C   C   G   C   T   G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93202-D15B-0EF5-DF47-FEF2E9B68D78}"/>
              </a:ext>
            </a:extLst>
          </p:cNvPr>
          <p:cNvSpPr txBox="1"/>
          <p:nvPr/>
        </p:nvSpPr>
        <p:spPr>
          <a:xfrm>
            <a:off x="7290082" y="4761832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2D tensor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56759B-6BAB-CAA5-0D72-2C99A8F01E3D}"/>
              </a:ext>
            </a:extLst>
          </p:cNvPr>
          <p:cNvCxnSpPr>
            <a:cxnSpLocks/>
          </p:cNvCxnSpPr>
          <p:nvPr/>
        </p:nvCxnSpPr>
        <p:spPr>
          <a:xfrm flipV="1">
            <a:off x="7737231" y="4366674"/>
            <a:ext cx="0" cy="368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68B9D9-2BD7-EA33-70BE-E09FBFDA9A71}"/>
              </a:ext>
            </a:extLst>
          </p:cNvPr>
          <p:cNvSpPr txBox="1"/>
          <p:nvPr/>
        </p:nvSpPr>
        <p:spPr>
          <a:xfrm>
            <a:off x="674554" y="4992665"/>
            <a:ext cx="406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/>
              <a:t>Make 1D tensor (flatten)</a:t>
            </a:r>
          </a:p>
        </p:txBody>
      </p:sp>
    </p:spTree>
    <p:extLst>
      <p:ext uri="{BB962C8B-B14F-4D97-AF65-F5344CB8AC3E}">
        <p14:creationId xmlns:p14="http://schemas.microsoft.com/office/powerpoint/2010/main" val="600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9" grpId="0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59A047-701E-8CAF-9911-127C42A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9" y="421761"/>
            <a:ext cx="8189396" cy="271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038160-491C-6802-A078-09DFED64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7" y="1989220"/>
            <a:ext cx="3494339" cy="4868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B9749-855F-4569-D980-2A41C5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7899" cy="1399507"/>
          </a:xfrm>
        </p:spPr>
        <p:txBody>
          <a:bodyPr>
            <a:normAutofit/>
          </a:bodyPr>
          <a:lstStyle/>
          <a:p>
            <a:r>
              <a:rPr lang="en-DK" sz="4000" dirty="0"/>
              <a:t>One-hot tensor 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884D7-4EF0-843E-23E1-778B2BCA088C}"/>
              </a:ext>
            </a:extLst>
          </p:cNvPr>
          <p:cNvSpPr txBox="1"/>
          <p:nvPr/>
        </p:nvSpPr>
        <p:spPr>
          <a:xfrm>
            <a:off x="3976098" y="3772611"/>
            <a:ext cx="3137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The method view() can change the shape of a tensor.</a:t>
            </a:r>
          </a:p>
          <a:p>
            <a:endParaRPr lang="en-DK" sz="2400" dirty="0"/>
          </a:p>
          <a:p>
            <a:r>
              <a:rPr lang="en-DK" sz="2400" dirty="0"/>
              <a:t>A dimension with -1 will be filled to fit the remaining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AB9E0-6FC9-C049-BC1D-4EE477CE2A6A}"/>
              </a:ext>
            </a:extLst>
          </p:cNvPr>
          <p:cNvSpPr/>
          <p:nvPr/>
        </p:nvSpPr>
        <p:spPr>
          <a:xfrm>
            <a:off x="1579909" y="3625136"/>
            <a:ext cx="1217397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F987EE-78E4-D1FE-6918-CA534EB5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42" y="3401122"/>
            <a:ext cx="4327961" cy="32932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168D9E-D847-0C6A-AD42-372B307F0F81}"/>
              </a:ext>
            </a:extLst>
          </p:cNvPr>
          <p:cNvSpPr/>
          <p:nvPr/>
        </p:nvSpPr>
        <p:spPr>
          <a:xfrm>
            <a:off x="1579909" y="3868616"/>
            <a:ext cx="1217397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FD66BA-E56F-3DCF-775C-0084B83122C6}"/>
              </a:ext>
            </a:extLst>
          </p:cNvPr>
          <p:cNvSpPr/>
          <p:nvPr/>
        </p:nvSpPr>
        <p:spPr>
          <a:xfrm>
            <a:off x="4821790" y="2035306"/>
            <a:ext cx="1037945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4F4AE-8E43-D2F5-68B7-44185D4DDA44}"/>
              </a:ext>
            </a:extLst>
          </p:cNvPr>
          <p:cNvSpPr/>
          <p:nvPr/>
        </p:nvSpPr>
        <p:spPr>
          <a:xfrm>
            <a:off x="6027790" y="2035306"/>
            <a:ext cx="1037945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24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F932A948-FE3F-10ED-C369-04C2E48A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72371" y="2650278"/>
            <a:ext cx="2281398" cy="446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E3B1F-20EB-CC5C-C211-6C269B7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4000" dirty="0"/>
              <a:t>Convolution</a:t>
            </a:r>
            <a:endParaRPr lang="en-DK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ABF3159-1143-6260-2AED-878E0704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0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Convolution is used when data are ordered like</a:t>
            </a:r>
          </a:p>
          <a:p>
            <a:r>
              <a:rPr lang="en-DK" sz="2400" dirty="0"/>
              <a:t>Letters in a sequence</a:t>
            </a:r>
          </a:p>
          <a:p>
            <a:r>
              <a:rPr lang="en-DK" sz="2400" dirty="0"/>
              <a:t>Words in a sentence</a:t>
            </a:r>
          </a:p>
          <a:p>
            <a:r>
              <a:rPr lang="en-DK" sz="2400" dirty="0"/>
              <a:t>Pixels in an image</a:t>
            </a:r>
          </a:p>
          <a:p>
            <a:pPr marL="0" indent="0">
              <a:buNone/>
            </a:pPr>
            <a:endParaRPr lang="en-DK" sz="2400" dirty="0"/>
          </a:p>
          <a:p>
            <a:pPr marL="0" indent="0">
              <a:buNone/>
            </a:pPr>
            <a:r>
              <a:rPr lang="en-DK" sz="2400" dirty="0"/>
              <a:t>Cannot be used for gene expression values</a:t>
            </a:r>
          </a:p>
          <a:p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047A-B3AF-9F0E-7448-B31800A51581}"/>
              </a:ext>
            </a:extLst>
          </p:cNvPr>
          <p:cNvSpPr txBox="1"/>
          <p:nvPr/>
        </p:nvSpPr>
        <p:spPr>
          <a:xfrm>
            <a:off x="5248828" y="954262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1CB32-60E9-4C04-0855-73098B05AC15}"/>
              </a:ext>
            </a:extLst>
          </p:cNvPr>
          <p:cNvSpPr txBox="1"/>
          <p:nvPr/>
        </p:nvSpPr>
        <p:spPr>
          <a:xfrm>
            <a:off x="5248828" y="1415927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D4A37-B3B9-5331-B3BB-00B0B629E2C8}"/>
              </a:ext>
            </a:extLst>
          </p:cNvPr>
          <p:cNvSpPr/>
          <p:nvPr/>
        </p:nvSpPr>
        <p:spPr>
          <a:xfrm>
            <a:off x="5347062" y="1510179"/>
            <a:ext cx="914400" cy="1322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CE47D73-0E0D-D113-220B-A48034B51F4C}"/>
              </a:ext>
            </a:extLst>
          </p:cNvPr>
          <p:cNvSpPr/>
          <p:nvPr/>
        </p:nvSpPr>
        <p:spPr>
          <a:xfrm rot="10800000">
            <a:off x="534706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7EF2F4-ECE7-E2F1-DB62-AA11B50D326F}"/>
              </a:ext>
            </a:extLst>
          </p:cNvPr>
          <p:cNvSpPr/>
          <p:nvPr/>
        </p:nvSpPr>
        <p:spPr>
          <a:xfrm>
            <a:off x="571612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0981C9B-CB8B-1404-9FC8-0735546C6D91}"/>
              </a:ext>
            </a:extLst>
          </p:cNvPr>
          <p:cNvSpPr/>
          <p:nvPr/>
        </p:nvSpPr>
        <p:spPr>
          <a:xfrm rot="10800000">
            <a:off x="552333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E5902-E4F3-2563-A93B-575A3DA477B2}"/>
              </a:ext>
            </a:extLst>
          </p:cNvPr>
          <p:cNvSpPr/>
          <p:nvPr/>
        </p:nvSpPr>
        <p:spPr>
          <a:xfrm>
            <a:off x="589239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B8D73-2FC7-4545-B387-5EE45FED8AA9}"/>
              </a:ext>
            </a:extLst>
          </p:cNvPr>
          <p:cNvGrpSpPr/>
          <p:nvPr/>
        </p:nvGrpSpPr>
        <p:grpSpPr>
          <a:xfrm>
            <a:off x="5699602" y="2932241"/>
            <a:ext cx="4792340" cy="964546"/>
            <a:chOff x="1288974" y="3272898"/>
            <a:chExt cx="4792340" cy="964546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1CE7F69-0EE1-85F9-F456-B57172811C1D}"/>
                </a:ext>
              </a:extLst>
            </p:cNvPr>
            <p:cNvSpPr/>
            <p:nvPr/>
          </p:nvSpPr>
          <p:spPr>
            <a:xfrm rot="10800000">
              <a:off x="12889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DA8547-35B5-C658-984D-ECB8085CF6EF}"/>
                </a:ext>
              </a:extLst>
            </p:cNvPr>
            <p:cNvSpPr/>
            <p:nvPr/>
          </p:nvSpPr>
          <p:spPr>
            <a:xfrm>
              <a:off x="16580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8C6A37F5-E33F-E2BE-B886-F947DD2134D7}"/>
                </a:ext>
              </a:extLst>
            </p:cNvPr>
            <p:cNvSpPr/>
            <p:nvPr/>
          </p:nvSpPr>
          <p:spPr>
            <a:xfrm rot="10800000">
              <a:off x="14652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E758C1-A5BF-7514-DF64-3DED9143B215}"/>
                </a:ext>
              </a:extLst>
            </p:cNvPr>
            <p:cNvSpPr/>
            <p:nvPr/>
          </p:nvSpPr>
          <p:spPr>
            <a:xfrm>
              <a:off x="18343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AE89CE4-56FB-9172-BBB1-C34D59B88188}"/>
                </a:ext>
              </a:extLst>
            </p:cNvPr>
            <p:cNvSpPr/>
            <p:nvPr/>
          </p:nvSpPr>
          <p:spPr>
            <a:xfrm rot="10800000">
              <a:off x="16415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C28628-396A-BF41-9394-9EC888109A9A}"/>
                </a:ext>
              </a:extLst>
            </p:cNvPr>
            <p:cNvSpPr/>
            <p:nvPr/>
          </p:nvSpPr>
          <p:spPr>
            <a:xfrm>
              <a:off x="20105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2C32340F-AB3F-E07E-5B05-A8AFE0AAD3D6}"/>
                </a:ext>
              </a:extLst>
            </p:cNvPr>
            <p:cNvSpPr/>
            <p:nvPr/>
          </p:nvSpPr>
          <p:spPr>
            <a:xfrm rot="10800000">
              <a:off x="18177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256AB0-4C0A-9AA0-C8EA-FFF116E9BC69}"/>
                </a:ext>
              </a:extLst>
            </p:cNvPr>
            <p:cNvSpPr/>
            <p:nvPr/>
          </p:nvSpPr>
          <p:spPr>
            <a:xfrm>
              <a:off x="21868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797D975-45AB-0110-9CBB-AB82CF52E235}"/>
                </a:ext>
              </a:extLst>
            </p:cNvPr>
            <p:cNvSpPr/>
            <p:nvPr/>
          </p:nvSpPr>
          <p:spPr>
            <a:xfrm rot="10800000">
              <a:off x="19940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A5DAA3-D5A8-6CB6-469D-E75095AD461B}"/>
                </a:ext>
              </a:extLst>
            </p:cNvPr>
            <p:cNvSpPr/>
            <p:nvPr/>
          </p:nvSpPr>
          <p:spPr>
            <a:xfrm>
              <a:off x="23631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67A9F2A-0782-D1EB-495F-12710EE9ED28}"/>
                </a:ext>
              </a:extLst>
            </p:cNvPr>
            <p:cNvSpPr/>
            <p:nvPr/>
          </p:nvSpPr>
          <p:spPr>
            <a:xfrm rot="10800000">
              <a:off x="21703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EE6ED2-4D32-FB69-747A-083D11986D7B}"/>
                </a:ext>
              </a:extLst>
            </p:cNvPr>
            <p:cNvSpPr/>
            <p:nvPr/>
          </p:nvSpPr>
          <p:spPr>
            <a:xfrm>
              <a:off x="25393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C8835C2-1008-C35D-4AD6-E8729102634B}"/>
                </a:ext>
              </a:extLst>
            </p:cNvPr>
            <p:cNvSpPr/>
            <p:nvPr/>
          </p:nvSpPr>
          <p:spPr>
            <a:xfrm rot="10800000">
              <a:off x="23465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EA1A82-1BB6-53C0-3305-C6ABA5DB765A}"/>
                </a:ext>
              </a:extLst>
            </p:cNvPr>
            <p:cNvSpPr/>
            <p:nvPr/>
          </p:nvSpPr>
          <p:spPr>
            <a:xfrm>
              <a:off x="27156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90E629F-7AF4-7A5C-FB9B-38BAB511EDF8}"/>
                </a:ext>
              </a:extLst>
            </p:cNvPr>
            <p:cNvSpPr/>
            <p:nvPr/>
          </p:nvSpPr>
          <p:spPr>
            <a:xfrm rot="10800000">
              <a:off x="25228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F9C0EE-0593-B553-9BDB-642A0FEC41BA}"/>
                </a:ext>
              </a:extLst>
            </p:cNvPr>
            <p:cNvSpPr/>
            <p:nvPr/>
          </p:nvSpPr>
          <p:spPr>
            <a:xfrm>
              <a:off x="28919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2092EDDD-CB16-FE5E-46CF-C03712179F96}"/>
                </a:ext>
              </a:extLst>
            </p:cNvPr>
            <p:cNvSpPr/>
            <p:nvPr/>
          </p:nvSpPr>
          <p:spPr>
            <a:xfrm rot="10800000">
              <a:off x="26991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F54411-6583-A4A5-82EE-7D423C3DDC2C}"/>
                </a:ext>
              </a:extLst>
            </p:cNvPr>
            <p:cNvSpPr/>
            <p:nvPr/>
          </p:nvSpPr>
          <p:spPr>
            <a:xfrm>
              <a:off x="30681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98C6E77-CA42-04AE-4A81-32A8C97C8CED}"/>
                </a:ext>
              </a:extLst>
            </p:cNvPr>
            <p:cNvSpPr/>
            <p:nvPr/>
          </p:nvSpPr>
          <p:spPr>
            <a:xfrm rot="10800000">
              <a:off x="28754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6C9846-6FBE-4A50-C2C4-B469F6E2A1BB}"/>
                </a:ext>
              </a:extLst>
            </p:cNvPr>
            <p:cNvSpPr/>
            <p:nvPr/>
          </p:nvSpPr>
          <p:spPr>
            <a:xfrm>
              <a:off x="32444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967CC45-CBBF-6FC2-94FA-DBC82440CE05}"/>
                </a:ext>
              </a:extLst>
            </p:cNvPr>
            <p:cNvSpPr/>
            <p:nvPr/>
          </p:nvSpPr>
          <p:spPr>
            <a:xfrm rot="10800000">
              <a:off x="30516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7F5D91-BFCA-0F92-CAF6-7B84A1CF7729}"/>
                </a:ext>
              </a:extLst>
            </p:cNvPr>
            <p:cNvSpPr/>
            <p:nvPr/>
          </p:nvSpPr>
          <p:spPr>
            <a:xfrm>
              <a:off x="34207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589CC8-4E98-768A-E1AC-E4BEE9EAB251}"/>
                </a:ext>
              </a:extLst>
            </p:cNvPr>
            <p:cNvSpPr/>
            <p:nvPr/>
          </p:nvSpPr>
          <p:spPr>
            <a:xfrm rot="10800000">
              <a:off x="32279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652682-2233-16B3-A61F-B7B13552DB62}"/>
                </a:ext>
              </a:extLst>
            </p:cNvPr>
            <p:cNvSpPr/>
            <p:nvPr/>
          </p:nvSpPr>
          <p:spPr>
            <a:xfrm>
              <a:off x="35970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3163B562-E8F6-C43B-57B2-53BC35713CA2}"/>
                </a:ext>
              </a:extLst>
            </p:cNvPr>
            <p:cNvSpPr/>
            <p:nvPr/>
          </p:nvSpPr>
          <p:spPr>
            <a:xfrm rot="10800000">
              <a:off x="34042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5DC0C3-C87C-86AC-2876-8D30657571E0}"/>
                </a:ext>
              </a:extLst>
            </p:cNvPr>
            <p:cNvSpPr/>
            <p:nvPr/>
          </p:nvSpPr>
          <p:spPr>
            <a:xfrm>
              <a:off x="37732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D5E3391-B6F6-9747-A90C-B05FC862D0B9}"/>
                </a:ext>
              </a:extLst>
            </p:cNvPr>
            <p:cNvSpPr/>
            <p:nvPr/>
          </p:nvSpPr>
          <p:spPr>
            <a:xfrm rot="10800000">
              <a:off x="35804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904543-D6E7-C3E1-8407-1E0063643368}"/>
                </a:ext>
              </a:extLst>
            </p:cNvPr>
            <p:cNvSpPr/>
            <p:nvPr/>
          </p:nvSpPr>
          <p:spPr>
            <a:xfrm>
              <a:off x="39495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AA69FEC-CB8C-23F6-28E9-0A98EF0BB2CE}"/>
                </a:ext>
              </a:extLst>
            </p:cNvPr>
            <p:cNvSpPr/>
            <p:nvPr/>
          </p:nvSpPr>
          <p:spPr>
            <a:xfrm rot="10800000">
              <a:off x="37567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482C5E-2A3D-8BCC-E085-09180199F532}"/>
                </a:ext>
              </a:extLst>
            </p:cNvPr>
            <p:cNvSpPr/>
            <p:nvPr/>
          </p:nvSpPr>
          <p:spPr>
            <a:xfrm>
              <a:off x="41258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76D16AC-72DD-937D-42C2-CC08D1C96E81}"/>
                </a:ext>
              </a:extLst>
            </p:cNvPr>
            <p:cNvSpPr/>
            <p:nvPr/>
          </p:nvSpPr>
          <p:spPr>
            <a:xfrm rot="10800000">
              <a:off x="39330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96B038-A012-53F1-C8A3-E7415F35E2ED}"/>
                </a:ext>
              </a:extLst>
            </p:cNvPr>
            <p:cNvSpPr/>
            <p:nvPr/>
          </p:nvSpPr>
          <p:spPr>
            <a:xfrm>
              <a:off x="43020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55A39E0-5E5A-963C-810E-3E0CC3FF9CB1}"/>
                </a:ext>
              </a:extLst>
            </p:cNvPr>
            <p:cNvSpPr/>
            <p:nvPr/>
          </p:nvSpPr>
          <p:spPr>
            <a:xfrm rot="10800000">
              <a:off x="41092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9678CB-78E5-C20E-7B52-44F77C174F58}"/>
                </a:ext>
              </a:extLst>
            </p:cNvPr>
            <p:cNvSpPr/>
            <p:nvPr/>
          </p:nvSpPr>
          <p:spPr>
            <a:xfrm>
              <a:off x="44783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BB047DD-DB20-1F01-DA8F-FECE68B05683}"/>
                </a:ext>
              </a:extLst>
            </p:cNvPr>
            <p:cNvSpPr/>
            <p:nvPr/>
          </p:nvSpPr>
          <p:spPr>
            <a:xfrm rot="10800000">
              <a:off x="42855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CFD66D-40D5-0334-6257-7D01BE0C2783}"/>
                </a:ext>
              </a:extLst>
            </p:cNvPr>
            <p:cNvSpPr/>
            <p:nvPr/>
          </p:nvSpPr>
          <p:spPr>
            <a:xfrm>
              <a:off x="46546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844CE6EF-FD20-CD4B-B218-3850B9105F17}"/>
                </a:ext>
              </a:extLst>
            </p:cNvPr>
            <p:cNvSpPr/>
            <p:nvPr/>
          </p:nvSpPr>
          <p:spPr>
            <a:xfrm rot="10800000">
              <a:off x="44618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69F211-A475-8A72-FC9C-CB874838E7F7}"/>
                </a:ext>
              </a:extLst>
            </p:cNvPr>
            <p:cNvSpPr/>
            <p:nvPr/>
          </p:nvSpPr>
          <p:spPr>
            <a:xfrm>
              <a:off x="48308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FD100EB-1036-4755-1128-1B7939FB724A}"/>
                </a:ext>
              </a:extLst>
            </p:cNvPr>
            <p:cNvSpPr/>
            <p:nvPr/>
          </p:nvSpPr>
          <p:spPr>
            <a:xfrm rot="10800000">
              <a:off x="46381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9B319D-3B96-E741-972C-0E880447091D}"/>
                </a:ext>
              </a:extLst>
            </p:cNvPr>
            <p:cNvSpPr/>
            <p:nvPr/>
          </p:nvSpPr>
          <p:spPr>
            <a:xfrm>
              <a:off x="50071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A10DF357-DDED-F44D-97E4-2A3BAC5E7EDF}"/>
                </a:ext>
              </a:extLst>
            </p:cNvPr>
            <p:cNvSpPr/>
            <p:nvPr/>
          </p:nvSpPr>
          <p:spPr>
            <a:xfrm rot="10800000">
              <a:off x="48143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145583-63C8-B664-153A-E73E086C3225}"/>
                </a:ext>
              </a:extLst>
            </p:cNvPr>
            <p:cNvSpPr/>
            <p:nvPr/>
          </p:nvSpPr>
          <p:spPr>
            <a:xfrm>
              <a:off x="51834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8C90C4B4-0535-1432-A646-DAC4FD83211C}"/>
                </a:ext>
              </a:extLst>
            </p:cNvPr>
            <p:cNvSpPr/>
            <p:nvPr/>
          </p:nvSpPr>
          <p:spPr>
            <a:xfrm rot="10800000">
              <a:off x="49906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98B71E6-3170-47F7-82DB-E44343C6B5B2}"/>
                </a:ext>
              </a:extLst>
            </p:cNvPr>
            <p:cNvSpPr/>
            <p:nvPr/>
          </p:nvSpPr>
          <p:spPr>
            <a:xfrm>
              <a:off x="53597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B19068C5-482D-8FB8-7D98-DA7E7D8522CB}"/>
                </a:ext>
              </a:extLst>
            </p:cNvPr>
            <p:cNvSpPr/>
            <p:nvPr/>
          </p:nvSpPr>
          <p:spPr>
            <a:xfrm rot="10800000">
              <a:off x="51669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48D619-78B8-A949-3619-478393BF0A9C}"/>
                </a:ext>
              </a:extLst>
            </p:cNvPr>
            <p:cNvSpPr/>
            <p:nvPr/>
          </p:nvSpPr>
          <p:spPr>
            <a:xfrm>
              <a:off x="55359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DA758F1-2F68-9F7F-3B2E-3C4A63721C5C}"/>
              </a:ext>
            </a:extLst>
          </p:cNvPr>
          <p:cNvSpPr txBox="1"/>
          <p:nvPr/>
        </p:nvSpPr>
        <p:spPr>
          <a:xfrm>
            <a:off x="10393221" y="3212686"/>
            <a:ext cx="150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dirty="0"/>
              <a:t>Weights are the same in all copies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969107B-D8B6-1624-2E84-F0EE54164990}"/>
              </a:ext>
            </a:extLst>
          </p:cNvPr>
          <p:cNvSpPr txBox="1"/>
          <p:nvPr/>
        </p:nvSpPr>
        <p:spPr>
          <a:xfrm>
            <a:off x="6136601" y="3917936"/>
            <a:ext cx="373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This illustrates one channel</a:t>
            </a:r>
          </a:p>
          <a:p>
            <a:r>
              <a:rPr lang="en-DK" sz="2400" dirty="0"/>
              <a:t>You can have many channels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35F3AA-54E1-52FA-773A-7ADA4B4A644C}"/>
              </a:ext>
            </a:extLst>
          </p:cNvPr>
          <p:cNvSpPr txBox="1"/>
          <p:nvPr/>
        </p:nvSpPr>
        <p:spPr>
          <a:xfrm>
            <a:off x="838200" y="5407375"/>
            <a:ext cx="894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The </a:t>
            </a:r>
            <a:r>
              <a:rPr lang="en-DK" dirty="0">
                <a:solidFill>
                  <a:schemeClr val="accent1"/>
                </a:solidFill>
              </a:rPr>
              <a:t>kernel size </a:t>
            </a:r>
            <a:r>
              <a:rPr lang="en-DK" dirty="0"/>
              <a:t>is the input geometry for the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In the illustration the kerne size is (5,4)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Stride</a:t>
            </a:r>
            <a:r>
              <a:rPr lang="en-DK" dirty="0"/>
              <a:t> is the number of inputs you skip. stride=1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Padding</a:t>
            </a:r>
            <a:r>
              <a:rPr lang="en-DK" dirty="0"/>
              <a:t> can be used to add zeros to each side of the sequence. padding=0 here.</a:t>
            </a:r>
          </a:p>
        </p:txBody>
      </p:sp>
    </p:spTree>
    <p:extLst>
      <p:ext uri="{BB962C8B-B14F-4D97-AF65-F5344CB8AC3E}">
        <p14:creationId xmlns:p14="http://schemas.microsoft.com/office/powerpoint/2010/main" val="22849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1" grpId="0"/>
      <p:bldP spid="10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3BAE08D-B620-BF3F-3D51-C68DCB8D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1412"/>
            <a:ext cx="10515601" cy="42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A1529-9FD1-89F7-5634-6D958A65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GB" sz="4000" dirty="0"/>
              <a:t>Convolution for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146D4-EB7B-436D-4A41-2CD6F7523EF0}"/>
              </a:ext>
            </a:extLst>
          </p:cNvPr>
          <p:cNvSpPr txBox="1"/>
          <p:nvPr/>
        </p:nvSpPr>
        <p:spPr>
          <a:xfrm>
            <a:off x="858078" y="1286257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Follow the same recipe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06158-BD13-1734-18A3-70014A093299}"/>
              </a:ext>
            </a:extLst>
          </p:cNvPr>
          <p:cNvSpPr txBox="1"/>
          <p:nvPr/>
        </p:nvSpPr>
        <p:spPr>
          <a:xfrm>
            <a:off x="838200" y="6008062"/>
            <a:ext cx="10253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Image from</a:t>
            </a:r>
          </a:p>
          <a:p>
            <a:r>
              <a:rPr lang="en-GB" dirty="0">
                <a:hlinkClick r:id="rId3"/>
              </a:rPr>
              <a:t>https://www.superdatascience.com/blogs/the-ultimate-guide-to-convolutional-neural-networks-cnn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12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1529-9FD1-89F7-5634-6D958A65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r>
              <a:rPr lang="en-GB" sz="4000" dirty="0"/>
              <a:t>Convolution for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77D21-388E-D925-E855-9E66E99C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02499"/>
            <a:ext cx="109982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CC56D-779D-79CE-9ADB-15EB63BCDE6D}"/>
              </a:ext>
            </a:extLst>
          </p:cNvPr>
          <p:cNvSpPr txBox="1"/>
          <p:nvPr/>
        </p:nvSpPr>
        <p:spPr>
          <a:xfrm>
            <a:off x="838200" y="6008062"/>
            <a:ext cx="10253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Image from</a:t>
            </a:r>
          </a:p>
          <a:p>
            <a:r>
              <a:rPr lang="en-GB" dirty="0">
                <a:hlinkClick r:id="rId3"/>
              </a:rPr>
              <a:t>https://www.superdatascience.com/blogs/the-ultimate-guide-to-convolutional-neural-networks-cnn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372-4ACC-3454-219E-F28E9D91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656"/>
          </a:xfrm>
        </p:spPr>
        <p:txBody>
          <a:bodyPr>
            <a:normAutofit/>
          </a:bodyPr>
          <a:lstStyle/>
          <a:p>
            <a:r>
              <a:rPr lang="en-DK" sz="4000" dirty="0"/>
              <a:t>Exercise with human core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1BB-2390-2754-0FBD-F3DEC278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25"/>
            <a:ext cx="1051560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The core promoter is the region around the </a:t>
            </a:r>
            <a:r>
              <a:rPr lang="en-DK" sz="2400" dirty="0">
                <a:solidFill>
                  <a:schemeClr val="accent1"/>
                </a:solidFill>
              </a:rPr>
              <a:t>transcription start site (TSS)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83C2F-7012-5D36-AE1A-085AA96135C3}"/>
              </a:ext>
            </a:extLst>
          </p:cNvPr>
          <p:cNvSpPr txBox="1"/>
          <p:nvPr/>
        </p:nvSpPr>
        <p:spPr>
          <a:xfrm>
            <a:off x="922105" y="6078911"/>
            <a:ext cx="1078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from Roy A.L. (2005) Core Promoters. In: </a:t>
            </a:r>
            <a:r>
              <a:rPr lang="en-GB" dirty="0" err="1"/>
              <a:t>Encyclopedic</a:t>
            </a:r>
            <a:r>
              <a:rPr lang="en-GB" dirty="0"/>
              <a:t> Reference of Genomics and Proteomics in Molecular Medicine. Springer, Berlin, Heidelberg . https://</a:t>
            </a:r>
            <a:r>
              <a:rPr lang="en-GB" dirty="0" err="1"/>
              <a:t>doi.org</a:t>
            </a:r>
            <a:r>
              <a:rPr lang="en-GB" dirty="0"/>
              <a:t>/10.1007/3-540-29623-9_2210</a:t>
            </a:r>
            <a:endParaRPr lang="en-DK" dirty="0"/>
          </a:p>
        </p:txBody>
      </p:sp>
      <p:pic>
        <p:nvPicPr>
          <p:cNvPr id="3076" name="Picture 4" descr="Core Promoters | SpringerLink">
            <a:extLst>
              <a:ext uri="{FF2B5EF4-FFF2-40B4-BE49-F238E27FC236}">
                <a16:creationId xmlns:a16="http://schemas.microsoft.com/office/drawing/2014/main" id="{837FD56A-EE20-882A-707F-AFE4F664F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20132"/>
          <a:stretch/>
        </p:blipFill>
        <p:spPr bwMode="auto">
          <a:xfrm>
            <a:off x="1528280" y="1982701"/>
            <a:ext cx="8255256" cy="15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27522-BDFF-84F1-722C-EA79E601AC1A}"/>
              </a:ext>
            </a:extLst>
          </p:cNvPr>
          <p:cNvSpPr txBox="1"/>
          <p:nvPr/>
        </p:nvSpPr>
        <p:spPr>
          <a:xfrm>
            <a:off x="922105" y="3626564"/>
            <a:ext cx="245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K" sz="1400" dirty="0"/>
              <a:t>BRE: “B recognition element”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GGGGCGCC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CCAGCGCC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F0EBB-4CB5-05BF-D56D-46EDB68CA669}"/>
              </a:ext>
            </a:extLst>
          </p:cNvPr>
          <p:cNvSpPr txBox="1"/>
          <p:nvPr/>
        </p:nvSpPr>
        <p:spPr>
          <a:xfrm>
            <a:off x="3377628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TATA box</a:t>
            </a:r>
          </a:p>
          <a:p>
            <a:pPr algn="ct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TATAA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0E031-2A70-495F-8FD4-9DBA98F3B4F3}"/>
              </a:ext>
            </a:extLst>
          </p:cNvPr>
          <p:cNvSpPr txBox="1"/>
          <p:nvPr/>
        </p:nvSpPr>
        <p:spPr>
          <a:xfrm>
            <a:off x="5391364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/>
              <a:t>Initiation signal</a:t>
            </a:r>
            <a:endParaRPr lang="en-D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DA217-CE9B-B814-CC3C-0BE2AF205D91}"/>
              </a:ext>
            </a:extLst>
          </p:cNvPr>
          <p:cNvSpPr txBox="1"/>
          <p:nvPr/>
        </p:nvSpPr>
        <p:spPr>
          <a:xfrm>
            <a:off x="7374277" y="3626564"/>
            <a:ext cx="160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Downstream promoter elements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ED18C2-F437-0CDD-B15A-E59AA14537A9}"/>
              </a:ext>
            </a:extLst>
          </p:cNvPr>
          <p:cNvSpPr txBox="1">
            <a:spLocks/>
          </p:cNvSpPr>
          <p:nvPr/>
        </p:nvSpPr>
        <p:spPr>
          <a:xfrm>
            <a:off x="838200" y="4855696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2400" dirty="0"/>
              <a:t>In the exercise we will try to predict the TSS from the DNA sequence around it</a:t>
            </a:r>
          </a:p>
        </p:txBody>
      </p:sp>
    </p:spTree>
    <p:extLst>
      <p:ext uri="{BB962C8B-B14F-4D97-AF65-F5344CB8AC3E}">
        <p14:creationId xmlns:p14="http://schemas.microsoft.com/office/powerpoint/2010/main" val="29239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562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Neural Networks 3</vt:lpstr>
      <vt:lpstr>Performance evaluation</vt:lpstr>
      <vt:lpstr>ROC curves for evaluation of classification</vt:lpstr>
      <vt:lpstr>Letters/sequences as input</vt:lpstr>
      <vt:lpstr>One-hot tensor magic</vt:lpstr>
      <vt:lpstr>Convolution</vt:lpstr>
      <vt:lpstr>Convolution for images</vt:lpstr>
      <vt:lpstr>Convolution for images</vt:lpstr>
      <vt:lpstr>Exercise with human core promoters</vt:lpstr>
      <vt:lpstr>Predict TSS from DNA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3</dc:title>
  <dc:creator>Anders Krogh</dc:creator>
  <cp:lastModifiedBy>Anders Krogh</cp:lastModifiedBy>
  <cp:revision>19</cp:revision>
  <dcterms:created xsi:type="dcterms:W3CDTF">2022-05-18T14:57:19Z</dcterms:created>
  <dcterms:modified xsi:type="dcterms:W3CDTF">2023-04-24T09:50:26Z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2023-04-24T09:50:26Z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b3874499-5a7c-42d7-81a5-ed71f8d0c1eb</vt:lpwstr>
  </property>
  <property fmtid="{D5CDD505-2E9C-101B-9397-08002B2CF9AE}" pid="8" name="MSIP_Label_6a2630e2-1ac5-455e-8217-0156b1936a76_ContentBits">
    <vt:lpwstr>0</vt:lpwstr>
  </property>
</Properties>
</file>