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9" r:id="rId4"/>
    <p:sldId id="258" r:id="rId5"/>
    <p:sldId id="263" r:id="rId6"/>
    <p:sldId id="268" r:id="rId7"/>
    <p:sldId id="267" r:id="rId8"/>
    <p:sldId id="262" r:id="rId9"/>
    <p:sldId id="265" r:id="rId10"/>
    <p:sldId id="270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7D"/>
    <a:srgbClr val="D82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/>
    <p:restoredTop sz="96197"/>
  </p:normalViewPr>
  <p:slideViewPr>
    <p:cSldViewPr snapToGrid="0" snapToObjects="1">
      <p:cViewPr varScale="1">
        <p:scale>
          <a:sx n="100" d="100"/>
          <a:sy n="100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2370-5C8F-4E00-CEA0-2D2902C6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9F7A-EB0E-BFB7-9DCD-C6C6567A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1BEE-027F-39A0-6AFE-A6784B1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1C92-8D45-07BB-12AF-FD126A6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99B1-3C72-F70B-C0F7-E5240C0E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180D-3366-C246-581F-4385B83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86788-1348-4519-0FEF-A37AB7DD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69FC-E3E4-E2CE-4F53-72E0F0AE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057A-DC04-6D14-4547-516953C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C888-7BF7-70C0-9C1C-F53CF27D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8935-E780-A54B-5585-98B4C64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63AC-BF2D-A52A-A544-2CC091F8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F462-FF3A-4015-9878-0D19B7FC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1EC5-2F36-70F8-DE7D-46B8054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F4C8-4CF5-0D7B-4C9E-CD1ACD10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769-AF7B-9408-5A1F-24A84D8B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B7E5-ED7A-DD32-6F5E-7900FD95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F856-D04F-7E16-5593-9872AC9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33D-F9D4-2A60-A1C1-CC4F9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6849-2DB8-E605-440E-1EF39C70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B1E-6151-39BD-DF9A-49A260DB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8D61-45D2-90BE-DCBD-94A3A3D1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1FF8-B633-F7B7-0020-D6EF631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F8-61B0-D97F-7F58-CE4E2BBC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2755-9CC4-E7CB-E710-24E3552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C33-B717-DED2-F0B7-FBF4D36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7887-E9E0-7BC7-A515-E1F72AA7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9FF6-E184-88BF-42FE-58D330DF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7A3B-304A-7420-19A2-EA34677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6A93-100A-DC62-2829-47CC86FE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A450-64A3-C62A-66E2-CFEE7418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FF59-3A22-BF81-A54B-ED73D87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1C4B-FF05-F6D9-AA23-590B9440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D2B0B-AD4E-B29D-17D8-3373FDD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99E94-BDB8-8436-0C63-FAA49139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1B0B-4585-C688-997F-DE1ECF28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FA8A5-1EC2-14C8-15B1-5CB2A3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723C-15E2-0C32-888C-CAA92F33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79FF7-32A4-37C1-C4BA-5ECA9F6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67C-C857-B2BE-71A1-2D43372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A35E-8784-1C77-6BAF-06BE06C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754E-234B-B855-297E-1718BE24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55D60-10CB-F943-0930-6902D97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18D88-B009-79B7-0AF6-86C0320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6E901-5349-27C2-DCC0-6AE2622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FCAC-B603-614F-B39E-C5751AA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3B1-9E48-875E-7DFE-B7612D9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3DF6-A5E0-FF2A-6C6E-5EF269C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E845D-D6F2-640F-CC85-FEE83C98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A025-B415-3CF5-F26C-230FCFE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122D-9BE0-BBBD-DE4D-6393D89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573-15A0-97B3-F558-E6ECB669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4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8DC3-F3E4-01B5-A34A-4F9070FA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4812-F093-3F13-69FC-9534B0EE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28FA-C704-D53C-1EE2-60BA3256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30B4-27A7-EB13-EA3C-3CF139C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9089-108A-DDF6-6B4C-84B0C63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B313-FD28-4C65-3201-71E1BF4F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FE07C-546E-9D84-740F-16158615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A879-E250-DB43-DDAD-749074B5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1BD9-7EBA-98B7-6AC0-6DCF31968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C7B3-FB35-CC49-995E-4491EDAB2BEA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8AAC-3CC7-EB5B-1397-7F13B60C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661B-7711-4346-DD47-0402CCA1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1905.127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lexlenail.me/NN-SVG/index.html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C4DA-2A5C-65D6-A386-67B295A3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8"/>
            <a:ext cx="10515600" cy="1325563"/>
          </a:xfrm>
        </p:spPr>
        <p:txBody>
          <a:bodyPr/>
          <a:lstStyle/>
          <a:p>
            <a:r>
              <a:rPr lang="en-DK" dirty="0"/>
              <a:t>Exercise with gene expression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1D73-68F8-A839-F165-A284BA32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19" y="1690688"/>
            <a:ext cx="5874181" cy="4351338"/>
          </a:xfrm>
        </p:spPr>
        <p:txBody>
          <a:bodyPr/>
          <a:lstStyle/>
          <a:p>
            <a:r>
              <a:rPr lang="en-GB" sz="2000" dirty="0"/>
              <a:t>RNA-</a:t>
            </a:r>
            <a:r>
              <a:rPr lang="en-GB" sz="2000" dirty="0" err="1"/>
              <a:t>seq</a:t>
            </a:r>
            <a:r>
              <a:rPr lang="en-GB" sz="2000" dirty="0"/>
              <a:t> is a great use-case for Machine Learning algorithms:</a:t>
            </a:r>
          </a:p>
          <a:p>
            <a:pPr lvl="1"/>
            <a:r>
              <a:rPr lang="en-GB" sz="1800" dirty="0"/>
              <a:t>High dimensional data</a:t>
            </a:r>
          </a:p>
          <a:p>
            <a:pPr lvl="1"/>
            <a:r>
              <a:rPr lang="en-GB" sz="1800" dirty="0"/>
              <a:t>Many cellular pathways are highly correlated</a:t>
            </a:r>
          </a:p>
          <a:p>
            <a:pPr lvl="1"/>
            <a:r>
              <a:rPr lang="en-GB" sz="1800" dirty="0"/>
              <a:t>Tissue specific</a:t>
            </a:r>
          </a:p>
          <a:p>
            <a:pPr lvl="1"/>
            <a:r>
              <a:rPr lang="en-DK" sz="1800" dirty="0"/>
              <a:t>Big datasets available (GTex)</a:t>
            </a:r>
          </a:p>
          <a:p>
            <a:r>
              <a:rPr lang="en-DK" sz="2000" dirty="0"/>
              <a:t>The exercise:</a:t>
            </a:r>
          </a:p>
          <a:p>
            <a:pPr lvl="1"/>
            <a:r>
              <a:rPr lang="en-DK" sz="1600" dirty="0"/>
              <a:t>Can a neural network capture the information encoded on gene expression and detect tissues?</a:t>
            </a:r>
          </a:p>
          <a:p>
            <a:pPr lvl="1"/>
            <a:r>
              <a:rPr lang="en-DK" sz="1600" dirty="0"/>
              <a:t>In the exercise we will build a neural network that learns the gene expression profile and is able to guess the tissue of origin</a:t>
            </a:r>
          </a:p>
          <a:p>
            <a:pPr lvl="1"/>
            <a:endParaRPr lang="en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219A3-0F42-71E4-9DE4-FFC243026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631"/>
          <a:stretch/>
        </p:blipFill>
        <p:spPr bwMode="auto">
          <a:xfrm>
            <a:off x="432626" y="1371601"/>
            <a:ext cx="4155051" cy="51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638B3-0943-CF23-BB53-89795DA49CF1}"/>
              </a:ext>
            </a:extLst>
          </p:cNvPr>
          <p:cNvSpPr txBox="1"/>
          <p:nvPr/>
        </p:nvSpPr>
        <p:spPr>
          <a:xfrm>
            <a:off x="432626" y="6492875"/>
            <a:ext cx="8587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adapted  from the G</a:t>
            </a:r>
            <a:r>
              <a:rPr lang="en-GB" sz="1600" dirty="0"/>
              <a:t>t</a:t>
            </a:r>
            <a:r>
              <a:rPr lang="en-DK" sz="1600" dirty="0"/>
              <a:t>ex Consortium (2020). </a:t>
            </a:r>
            <a:r>
              <a:rPr lang="en-GB" sz="1600" dirty="0"/>
              <a:t>https://</a:t>
            </a:r>
            <a:r>
              <a:rPr lang="en-GB" sz="1600" dirty="0" err="1"/>
              <a:t>pubmed.ncbi.nlm.nih.gov</a:t>
            </a:r>
            <a:r>
              <a:rPr lang="en-GB" sz="1600" dirty="0"/>
              <a:t>/32913098/</a:t>
            </a:r>
          </a:p>
        </p:txBody>
      </p:sp>
    </p:spTree>
    <p:extLst>
      <p:ext uri="{BB962C8B-B14F-4D97-AF65-F5344CB8AC3E}">
        <p14:creationId xmlns:p14="http://schemas.microsoft.com/office/powerpoint/2010/main" val="372693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A4BD-73ED-1CFB-E9CF-D48868A9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841"/>
          </a:xfrm>
        </p:spPr>
        <p:txBody>
          <a:bodyPr>
            <a:normAutofit/>
          </a:bodyPr>
          <a:lstStyle/>
          <a:p>
            <a:r>
              <a:rPr lang="en-GB" sz="4000" dirty="0"/>
              <a:t>Over-fitting and generalization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1CF55AB-3843-E72B-FB61-E0308BA6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5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Many parameters and few training data leads to over-fitting</a:t>
            </a:r>
          </a:p>
          <a:p>
            <a:endParaRPr lang="en-GB" dirty="0"/>
          </a:p>
          <a:p>
            <a:r>
              <a:rPr lang="en-GB" dirty="0"/>
              <a:t>If it over-fits, the network cannot </a:t>
            </a:r>
            <a:r>
              <a:rPr lang="en-GB" dirty="0">
                <a:solidFill>
                  <a:schemeClr val="accent1"/>
                </a:solidFill>
              </a:rPr>
              <a:t>generalize</a:t>
            </a:r>
          </a:p>
          <a:p>
            <a:endParaRPr lang="en-GB" dirty="0"/>
          </a:p>
          <a:p>
            <a:r>
              <a:rPr lang="en-GB" dirty="0"/>
              <a:t>To generalize means to be able to predict on unseen (test)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6731-7389-C7D7-2385-0AF65278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14" y="1502707"/>
            <a:ext cx="5931749" cy="440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65B2D-62F0-FAC4-4D65-0F1667771E25}"/>
              </a:ext>
            </a:extLst>
          </p:cNvPr>
          <p:cNvSpPr txBox="1"/>
          <p:nvPr/>
        </p:nvSpPr>
        <p:spPr>
          <a:xfrm>
            <a:off x="5830315" y="5767787"/>
            <a:ext cx="400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From A Krogh</a:t>
            </a:r>
            <a:r>
              <a:rPr lang="en-GB" sz="1600" dirty="0"/>
              <a:t> (</a:t>
            </a:r>
            <a:r>
              <a:rPr lang="en-DK" sz="1600" dirty="0"/>
              <a:t>2008)</a:t>
            </a:r>
            <a:r>
              <a:rPr lang="en-GB" sz="1600" dirty="0"/>
              <a:t> </a:t>
            </a:r>
            <a:r>
              <a:rPr lang="en-DK" sz="1600" dirty="0"/>
              <a:t>Nat. Biotech. 26, p. 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299F-517A-149C-514C-605AC3DF6FE8}"/>
              </a:ext>
            </a:extLst>
          </p:cNvPr>
          <p:cNvSpPr txBox="1"/>
          <p:nvPr/>
        </p:nvSpPr>
        <p:spPr>
          <a:xfrm>
            <a:off x="8420607" y="1911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</a:t>
            </a:r>
            <a:endParaRPr lang="en-GB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31AD66-9B4D-FDED-7F3D-D5A99E77CAD5}"/>
              </a:ext>
            </a:extLst>
          </p:cNvPr>
          <p:cNvCxnSpPr/>
          <p:nvPr/>
        </p:nvCxnSpPr>
        <p:spPr>
          <a:xfrm>
            <a:off x="8351177" y="2457416"/>
            <a:ext cx="4695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FC45F-5020-DEF3-6467-E733CF7EC79F}"/>
              </a:ext>
            </a:extLst>
          </p:cNvPr>
          <p:cNvCxnSpPr/>
          <p:nvPr/>
        </p:nvCxnSpPr>
        <p:spPr>
          <a:xfrm>
            <a:off x="8351177" y="3071871"/>
            <a:ext cx="469557" cy="0"/>
          </a:xfrm>
          <a:prstGeom prst="line">
            <a:avLst/>
          </a:prstGeom>
          <a:ln w="38100">
            <a:solidFill>
              <a:srgbClr val="D82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55486-33AD-806D-1FF1-EABBFE611649}"/>
              </a:ext>
            </a:extLst>
          </p:cNvPr>
          <p:cNvCxnSpPr/>
          <p:nvPr/>
        </p:nvCxnSpPr>
        <p:spPr>
          <a:xfrm>
            <a:off x="8351176" y="2763858"/>
            <a:ext cx="469557" cy="0"/>
          </a:xfrm>
          <a:prstGeom prst="line">
            <a:avLst/>
          </a:prstGeom>
          <a:ln w="38100">
            <a:solidFill>
              <a:srgbClr val="2C3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6E43F8-9E23-A45A-8094-A016BE12508A}"/>
              </a:ext>
            </a:extLst>
          </p:cNvPr>
          <p:cNvSpPr txBox="1"/>
          <p:nvPr/>
        </p:nvSpPr>
        <p:spPr>
          <a:xfrm>
            <a:off x="8820734" y="1960763"/>
            <a:ext cx="157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set</a:t>
            </a:r>
          </a:p>
          <a:p>
            <a:r>
              <a:rPr lang="en-GB" sz="2000" dirty="0"/>
              <a:t>1 hidden unit</a:t>
            </a:r>
          </a:p>
          <a:p>
            <a:r>
              <a:rPr lang="en-GB" sz="2000" dirty="0"/>
              <a:t>10 hidden</a:t>
            </a:r>
          </a:p>
          <a:p>
            <a:r>
              <a:rPr lang="en-GB" sz="2000" dirty="0"/>
              <a:t>20 hidden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3BFF1-454F-279B-D82B-4C2696563E2F}"/>
              </a:ext>
            </a:extLst>
          </p:cNvPr>
          <p:cNvSpPr txBox="1"/>
          <p:nvPr/>
        </p:nvSpPr>
        <p:spPr>
          <a:xfrm>
            <a:off x="9822349" y="4887189"/>
            <a:ext cx="172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“under-fitting”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58877-E466-6C9F-FFF1-9B5172A8355D}"/>
              </a:ext>
            </a:extLst>
          </p:cNvPr>
          <p:cNvCxnSpPr>
            <a:cxnSpLocks/>
          </p:cNvCxnSpPr>
          <p:nvPr/>
        </p:nvCxnSpPr>
        <p:spPr>
          <a:xfrm flipV="1">
            <a:off x="10584603" y="4485429"/>
            <a:ext cx="0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CDF69-912C-5DC3-AFE0-4A2BE58A259D}"/>
              </a:ext>
            </a:extLst>
          </p:cNvPr>
          <p:cNvSpPr txBox="1"/>
          <p:nvPr/>
        </p:nvSpPr>
        <p:spPr>
          <a:xfrm>
            <a:off x="6375557" y="4794902"/>
            <a:ext cx="133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over-fitting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0946F-DF1E-2B74-9C6A-33B5F023B2D9}"/>
              </a:ext>
            </a:extLst>
          </p:cNvPr>
          <p:cNvCxnSpPr>
            <a:cxnSpLocks/>
          </p:cNvCxnSpPr>
          <p:nvPr/>
        </p:nvCxnSpPr>
        <p:spPr>
          <a:xfrm flipH="1" flipV="1">
            <a:off x="6676514" y="4302218"/>
            <a:ext cx="175594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083429-D8DD-6109-D6DF-8933348D92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/>
              <a:t>Over-fitting and generalization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0DEC8-A715-B438-A171-A05CC4EB1FB7}"/>
              </a:ext>
            </a:extLst>
          </p:cNvPr>
          <p:cNvSpPr txBox="1"/>
          <p:nvPr/>
        </p:nvSpPr>
        <p:spPr>
          <a:xfrm>
            <a:off x="838199" y="6448204"/>
            <a:ext cx="7322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adapted  from Ghojogh &amp; Crowley  (2019). </a:t>
            </a:r>
            <a:r>
              <a:rPr lang="en-GB" sz="1600" dirty="0">
                <a:hlinkClick r:id="rId2"/>
              </a:rPr>
              <a:t>https://arxiv.org/abs/1905.12787</a:t>
            </a:r>
            <a:endParaRPr lang="en-GB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33F0B6-5D43-443C-9B1C-202962CC7734}"/>
              </a:ext>
            </a:extLst>
          </p:cNvPr>
          <p:cNvGrpSpPr/>
          <p:nvPr/>
        </p:nvGrpSpPr>
        <p:grpSpPr>
          <a:xfrm>
            <a:off x="1905000" y="1655032"/>
            <a:ext cx="8898467" cy="4639915"/>
            <a:chOff x="1905000" y="1655032"/>
            <a:chExt cx="8898467" cy="4639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7B4602-1129-87FD-0EC0-19F080E5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1655032"/>
              <a:ext cx="8898467" cy="46399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DB6CB6-033D-859E-3C6B-1A37ED3BA1A2}"/>
                </a:ext>
              </a:extLst>
            </p:cNvPr>
            <p:cNvSpPr/>
            <p:nvPr/>
          </p:nvSpPr>
          <p:spPr>
            <a:xfrm>
              <a:off x="3594101" y="1845733"/>
              <a:ext cx="5092700" cy="1151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DK" sz="2400" b="1" dirty="0">
                  <a:solidFill>
                    <a:schemeClr val="tx1"/>
                  </a:solidFill>
                </a:rPr>
                <a:t>Optimal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BC4A6C-B106-AED7-CBCB-0A3824A4E2B5}"/>
                </a:ext>
              </a:extLst>
            </p:cNvPr>
            <p:cNvSpPr/>
            <p:nvPr/>
          </p:nvSpPr>
          <p:spPr>
            <a:xfrm>
              <a:off x="8398933" y="4431237"/>
              <a:ext cx="2404534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DK" sz="2400" b="1" dirty="0">
                  <a:solidFill>
                    <a:schemeClr val="tx1"/>
                  </a:solidFill>
                </a:rPr>
                <a:t>Train error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601673-9F52-EF9D-8D95-7EF4E08D009E}"/>
                </a:ext>
              </a:extLst>
            </p:cNvPr>
            <p:cNvSpPr/>
            <p:nvPr/>
          </p:nvSpPr>
          <p:spPr>
            <a:xfrm>
              <a:off x="7636934" y="2206629"/>
              <a:ext cx="1828801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DK" sz="2400" b="1" dirty="0">
                  <a:solidFill>
                    <a:schemeClr val="tx1"/>
                  </a:solidFill>
                </a:rPr>
                <a:t>Test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042-E759-9A0C-CD21-332C1CB7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732"/>
          </a:xfrm>
        </p:spPr>
        <p:txBody>
          <a:bodyPr>
            <a:normAutofit/>
          </a:bodyPr>
          <a:lstStyle/>
          <a:p>
            <a:r>
              <a:rPr lang="en-GB" sz="4000" dirty="0"/>
              <a:t>Over-fitting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0FA-0343-15C1-8C37-529A6346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445"/>
            <a:ext cx="3587216" cy="206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Sign of over-fitting:</a:t>
            </a:r>
          </a:p>
          <a:p>
            <a:pPr marL="0" indent="0">
              <a:buNone/>
            </a:pPr>
            <a:r>
              <a:rPr lang="en-GB" sz="2400" dirty="0"/>
              <a:t>Test error starts to grow while training error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32C0E-BF54-EA47-D4A4-757B14B2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7" y="1030759"/>
            <a:ext cx="7315647" cy="50585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251A1C-DB03-025A-6E23-006E785557A4}"/>
              </a:ext>
            </a:extLst>
          </p:cNvPr>
          <p:cNvCxnSpPr/>
          <p:nvPr/>
        </p:nvCxnSpPr>
        <p:spPr>
          <a:xfrm>
            <a:off x="7438005" y="2785506"/>
            <a:ext cx="0" cy="11116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9D3FC-896F-73BD-0ABA-2B94CBA8EE05}"/>
              </a:ext>
            </a:extLst>
          </p:cNvPr>
          <p:cNvSpPr txBox="1">
            <a:spLocks/>
          </p:cNvSpPr>
          <p:nvPr/>
        </p:nvSpPr>
        <p:spPr>
          <a:xfrm>
            <a:off x="838200" y="3560020"/>
            <a:ext cx="3470753" cy="248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The network size can be decreased if it over-fits (e.g. fewer hidden units)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Alternatively, a  </a:t>
            </a:r>
            <a:r>
              <a:rPr lang="en-GB" sz="2400" dirty="0">
                <a:solidFill>
                  <a:schemeClr val="accent1"/>
                </a:solidFill>
              </a:rPr>
              <a:t>weight decay</a:t>
            </a:r>
            <a:r>
              <a:rPr lang="en-GB" sz="2400" dirty="0"/>
              <a:t> can mitigate over-fitting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/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 decay: a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subtracted from a weight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in each iteration.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is normally small, 10</a:t>
                </a:r>
                <a:r>
                  <a:rPr lang="en-GB" baseline="30000" dirty="0"/>
                  <a:t>-2</a:t>
                </a:r>
                <a:r>
                  <a:rPr lang="en-GB" dirty="0"/>
                  <a:t> to 10</a:t>
                </a:r>
                <a:r>
                  <a:rPr lang="en-GB" baseline="30000" dirty="0"/>
                  <a:t>-6</a:t>
                </a:r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blipFill>
                <a:blip r:embed="rId3"/>
                <a:stretch>
                  <a:fillRect l="-633" t="-6667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92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C064A1-6807-A786-1D3B-C8A68877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85" y="3729354"/>
            <a:ext cx="4534423" cy="3128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08FB4-9416-4DA9-A5EB-E620E92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en-GB" sz="4000" dirty="0"/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51D-EFE9-33DA-9348-F33647F1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55" y="1220024"/>
            <a:ext cx="4396635" cy="3016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B45AA-8191-E08D-D7BE-9E9D2F91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" y="1177447"/>
            <a:ext cx="4534423" cy="310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/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blipFill>
                <a:blip r:embed="rId5"/>
                <a:stretch>
                  <a:fillRect l="-6329" r="-11392" b="-1206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5D69B3-2A61-6957-DE8C-3872B8A59D0D}"/>
              </a:ext>
            </a:extLst>
          </p:cNvPr>
          <p:cNvSpPr txBox="1"/>
          <p:nvPr/>
        </p:nvSpPr>
        <p:spPr>
          <a:xfrm>
            <a:off x="926927" y="1446787"/>
            <a:ext cx="238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Sigmoid</a:t>
            </a:r>
            <a:r>
              <a:rPr lang="en-GB" sz="2400" dirty="0"/>
              <a:t> is mostly</a:t>
            </a:r>
          </a:p>
          <a:p>
            <a:r>
              <a:rPr lang="en-GB" sz="2400" dirty="0"/>
              <a:t>used to output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11267-DC03-61CF-278C-C35F3C754F67}"/>
              </a:ext>
            </a:extLst>
          </p:cNvPr>
          <p:cNvSpPr txBox="1"/>
          <p:nvPr/>
        </p:nvSpPr>
        <p:spPr>
          <a:xfrm>
            <a:off x="7766253" y="1433291"/>
            <a:ext cx="358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ReLU</a:t>
            </a:r>
            <a:r>
              <a:rPr lang="en-GB" sz="2400" b="1" dirty="0"/>
              <a:t>: Rectified Linear Unit</a:t>
            </a:r>
          </a:p>
          <a:p>
            <a:r>
              <a:rPr lang="en-GB" sz="2400" dirty="0"/>
              <a:t>Often used for hidden</a:t>
            </a:r>
          </a:p>
          <a:p>
            <a:r>
              <a:rPr lang="en-GB" sz="2400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/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box>
                            <m:box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blipFill>
                <a:blip r:embed="rId6"/>
                <a:stretch>
                  <a:fillRect l="-3226" t="-2564" r="-5806" b="-1794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2DC7CB-37D4-A3D3-FC1A-78B74A6B5691}"/>
              </a:ext>
            </a:extLst>
          </p:cNvPr>
          <p:cNvSpPr txBox="1"/>
          <p:nvPr/>
        </p:nvSpPr>
        <p:spPr>
          <a:xfrm>
            <a:off x="4561133" y="4359593"/>
            <a:ext cx="238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Softplus</a:t>
            </a:r>
            <a:endParaRPr lang="en-GB" sz="2400" dirty="0"/>
          </a:p>
          <a:p>
            <a:r>
              <a:rPr lang="en-GB" sz="2400" dirty="0"/>
              <a:t>is a smooth replacement for </a:t>
            </a:r>
            <a:r>
              <a:rPr lang="en-GB" sz="2400" dirty="0" err="1"/>
              <a:t>ReLU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28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163CF69-30C5-5FF7-D6A0-096CCFA4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63" y="1291238"/>
            <a:ext cx="5471863" cy="448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3DDB2-57FF-C4A0-BE19-D71F3E50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4" b="1"/>
          <a:stretch/>
        </p:blipFill>
        <p:spPr>
          <a:xfrm>
            <a:off x="10509645" y="2579452"/>
            <a:ext cx="1032776" cy="9924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897367-4A0A-5491-047C-F4B63EAEB293}"/>
              </a:ext>
            </a:extLst>
          </p:cNvPr>
          <p:cNvSpPr txBox="1"/>
          <p:nvPr/>
        </p:nvSpPr>
        <p:spPr>
          <a:xfrm rot="16200000">
            <a:off x="4955006" y="327115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Input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12D9-7E9A-A470-448D-CC1B42C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DK" sz="4000" dirty="0"/>
              <a:t>What if we have multiple classes?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32B395-A66A-A9CE-E76B-6664CC5E3577}"/>
              </a:ext>
            </a:extLst>
          </p:cNvPr>
          <p:cNvGrpSpPr/>
          <p:nvPr/>
        </p:nvGrpSpPr>
        <p:grpSpPr>
          <a:xfrm>
            <a:off x="723727" y="1816338"/>
            <a:ext cx="3740234" cy="2445319"/>
            <a:chOff x="7797339" y="402532"/>
            <a:chExt cx="4139738" cy="27413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2A7D77-D08E-9A25-3FA1-4DC1C5FF7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7339" y="402532"/>
              <a:ext cx="4139738" cy="27413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B7E119-F3E4-3356-2831-C99F2BA5D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259"/>
            <a:stretch/>
          </p:blipFill>
          <p:spPr>
            <a:xfrm>
              <a:off x="10666304" y="640338"/>
              <a:ext cx="1033637" cy="8648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0D51C-134B-719E-AB42-29D6C4E9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7657" y="1818895"/>
              <a:ext cx="1032776" cy="89050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25D8-1A93-9898-0F4B-E12175578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59"/>
          <a:stretch/>
        </p:blipFill>
        <p:spPr>
          <a:xfrm>
            <a:off x="10522671" y="4467604"/>
            <a:ext cx="1033637" cy="864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4935E-CFA6-8A18-9E2D-1041C7D02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671" y="3551698"/>
            <a:ext cx="1032776" cy="890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2EFE8-8351-2EC1-36F2-01CC9943E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7734" y="1808825"/>
            <a:ext cx="882650" cy="844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43030B-255B-6512-98C8-2448786739F4}"/>
              </a:ext>
            </a:extLst>
          </p:cNvPr>
          <p:cNvSpPr txBox="1"/>
          <p:nvPr/>
        </p:nvSpPr>
        <p:spPr>
          <a:xfrm>
            <a:off x="5592748" y="6387407"/>
            <a:ext cx="687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Neural net drawing made at </a:t>
            </a:r>
            <a:r>
              <a:rPr lang="en-DK" sz="1600" dirty="0">
                <a:hlinkClick r:id="rId8"/>
              </a:rPr>
              <a:t>http://alexlenail.me/NN-SVG/index.html</a:t>
            </a:r>
            <a:endParaRPr lang="en-DK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918BA-F789-CCE8-FA2C-9CE2B7410F99}"/>
              </a:ext>
            </a:extLst>
          </p:cNvPr>
          <p:cNvSpPr txBox="1"/>
          <p:nvPr/>
        </p:nvSpPr>
        <p:spPr>
          <a:xfrm>
            <a:off x="838200" y="1347279"/>
            <a:ext cx="362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Sigmoid for two classes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BDF89-7C74-C409-723A-833D3F216430}"/>
              </a:ext>
            </a:extLst>
          </p:cNvPr>
          <p:cNvSpPr txBox="1"/>
          <p:nvPr/>
        </p:nvSpPr>
        <p:spPr>
          <a:xfrm>
            <a:off x="838200" y="4315844"/>
            <a:ext cx="323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P(class 0) = 1–P(class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43CA5-7096-ADC3-BD88-0774FF921217}"/>
              </a:ext>
            </a:extLst>
          </p:cNvPr>
          <p:cNvSpPr txBox="1"/>
          <p:nvPr/>
        </p:nvSpPr>
        <p:spPr>
          <a:xfrm rot="16200000">
            <a:off x="-149488" y="2752742"/>
            <a:ext cx="13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P(class 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276D8-25D4-1206-1C65-18A73019BA6B}"/>
              </a:ext>
            </a:extLst>
          </p:cNvPr>
          <p:cNvSpPr txBox="1"/>
          <p:nvPr/>
        </p:nvSpPr>
        <p:spPr>
          <a:xfrm>
            <a:off x="9673317" y="1246881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Output</a:t>
            </a:r>
          </a:p>
          <a:p>
            <a:r>
              <a:rPr lang="en-DK" sz="2400" dirty="0"/>
              <a:t>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0D51E4-0B79-9258-2396-F1CFC7C31C7C}"/>
              </a:ext>
            </a:extLst>
          </p:cNvPr>
          <p:cNvSpPr txBox="1"/>
          <p:nvPr/>
        </p:nvSpPr>
        <p:spPr>
          <a:xfrm>
            <a:off x="9994532" y="22076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D3DF3-B160-D997-429A-72D64F058CE3}"/>
              </a:ext>
            </a:extLst>
          </p:cNvPr>
          <p:cNvSpPr txBox="1"/>
          <p:nvPr/>
        </p:nvSpPr>
        <p:spPr>
          <a:xfrm>
            <a:off x="9994532" y="29188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C2C85-F1B3-91B8-8F88-3E266E268EA6}"/>
              </a:ext>
            </a:extLst>
          </p:cNvPr>
          <p:cNvSpPr txBox="1"/>
          <p:nvPr/>
        </p:nvSpPr>
        <p:spPr>
          <a:xfrm>
            <a:off x="9994532" y="3655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A7FD24-570A-E739-02F2-80B7CFEB013A}"/>
              </a:ext>
            </a:extLst>
          </p:cNvPr>
          <p:cNvSpPr txBox="1"/>
          <p:nvPr/>
        </p:nvSpPr>
        <p:spPr>
          <a:xfrm>
            <a:off x="9994532" y="43539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C3F4B-2D16-D8C4-3313-47925A7265F9}"/>
              </a:ext>
            </a:extLst>
          </p:cNvPr>
          <p:cNvSpPr txBox="1"/>
          <p:nvPr/>
        </p:nvSpPr>
        <p:spPr>
          <a:xfrm>
            <a:off x="844461" y="5712736"/>
            <a:ext cx="1071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We would like the network to output the probability of each class</a:t>
            </a:r>
          </a:p>
        </p:txBody>
      </p:sp>
    </p:spTree>
    <p:extLst>
      <p:ext uri="{BB962C8B-B14F-4D97-AF65-F5344CB8AC3E}">
        <p14:creationId xmlns:p14="http://schemas.microsoft.com/office/powerpoint/2010/main" val="42300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551-B03B-90E4-ABF4-80FE25C0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DK" sz="4000" dirty="0"/>
              <a:t>Multiple classes: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F5F97C-0923-286C-F6DE-8A3E320930E0}"/>
                  </a:ext>
                </a:extLst>
              </p:cNvPr>
              <p:cNvSpPr txBox="1"/>
              <p:nvPr/>
            </p:nvSpPr>
            <p:spPr>
              <a:xfrm>
                <a:off x="7401871" y="2509111"/>
                <a:ext cx="4050613" cy="9045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F5F97C-0923-286C-F6DE-8A3E32093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71" y="2509111"/>
                <a:ext cx="4050613" cy="904543"/>
              </a:xfrm>
              <a:prstGeom prst="rect">
                <a:avLst/>
              </a:prstGeom>
              <a:blipFill>
                <a:blip r:embed="rId2"/>
                <a:stretch>
                  <a:fillRect t="-18056" r="-313" b="-9722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595D9C-CF18-504D-3F37-32EE453B08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2313" y="1196122"/>
                <a:ext cx="4792172" cy="1488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DK" sz="2400" dirty="0"/>
                  <a:t>Weighted sum for the last layer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 for class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DK" sz="2400" dirty="0"/>
              </a:p>
              <a:p>
                <a:pPr marL="0" indent="0">
                  <a:buNone/>
                </a:pPr>
                <a:r>
                  <a:rPr lang="da-DK" sz="2400" dirty="0"/>
                  <a:t>Output for class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z="2400" dirty="0"/>
                  <a:t>:</a:t>
                </a:r>
                <a:endParaRPr lang="en-DK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595D9C-CF18-504D-3F37-32EE453B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13" y="1196122"/>
                <a:ext cx="4792172" cy="1488345"/>
              </a:xfrm>
              <a:prstGeom prst="rect">
                <a:avLst/>
              </a:prstGeom>
              <a:blipFill>
                <a:blip r:embed="rId3"/>
                <a:stretch>
                  <a:fillRect l="-1847" t="-508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FA42C87-352F-AE64-2FA3-8F896911D4AC}"/>
              </a:ext>
            </a:extLst>
          </p:cNvPr>
          <p:cNvGrpSpPr/>
          <p:nvPr/>
        </p:nvGrpSpPr>
        <p:grpSpPr>
          <a:xfrm>
            <a:off x="494905" y="2015365"/>
            <a:ext cx="5158036" cy="4169535"/>
            <a:chOff x="558404" y="1151765"/>
            <a:chExt cx="5603329" cy="452949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56547D-06B2-6167-3914-F5ADFB158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37" y="1196122"/>
              <a:ext cx="5471863" cy="44851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B96FD-EFB8-5829-E0C7-EAF506485740}"/>
                </a:ext>
              </a:extLst>
            </p:cNvPr>
            <p:cNvSpPr txBox="1"/>
            <p:nvPr/>
          </p:nvSpPr>
          <p:spPr>
            <a:xfrm rot="16200000">
              <a:off x="364280" y="3176039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Input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15BE00-E9FB-A377-0443-61BE28D77925}"/>
                </a:ext>
              </a:extLst>
            </p:cNvPr>
            <p:cNvSpPr txBox="1"/>
            <p:nvPr/>
          </p:nvSpPr>
          <p:spPr>
            <a:xfrm>
              <a:off x="5082591" y="1151765"/>
              <a:ext cx="1079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Output</a:t>
              </a:r>
            </a:p>
            <a:p>
              <a:r>
                <a:rPr lang="en-DK" sz="2400" dirty="0"/>
                <a:t>class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8F6DA-10A2-A627-3C05-4B22A6EDB167}"/>
                </a:ext>
              </a:extLst>
            </p:cNvPr>
            <p:cNvSpPr txBox="1"/>
            <p:nvPr/>
          </p:nvSpPr>
          <p:spPr>
            <a:xfrm>
              <a:off x="5403806" y="2112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0DD63A-516E-02A7-E40D-40E315D8A739}"/>
                </a:ext>
              </a:extLst>
            </p:cNvPr>
            <p:cNvSpPr txBox="1"/>
            <p:nvPr/>
          </p:nvSpPr>
          <p:spPr>
            <a:xfrm>
              <a:off x="5403806" y="28237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EDC905-D9DF-6F2E-6518-06D65A83E8EB}"/>
                </a:ext>
              </a:extLst>
            </p:cNvPr>
            <p:cNvSpPr txBox="1"/>
            <p:nvPr/>
          </p:nvSpPr>
          <p:spPr>
            <a:xfrm>
              <a:off x="5403806" y="35603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44E00-E41D-5287-A3D4-227B0421BFB6}"/>
                </a:ext>
              </a:extLst>
            </p:cNvPr>
            <p:cNvSpPr txBox="1"/>
            <p:nvPr/>
          </p:nvSpPr>
          <p:spPr>
            <a:xfrm>
              <a:off x="5403806" y="42588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4</a:t>
              </a:r>
            </a:p>
          </p:txBody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BECFD78-006B-3B5F-6184-B9ABD0D370DF}"/>
              </a:ext>
            </a:extLst>
          </p:cNvPr>
          <p:cNvSpPr txBox="1">
            <a:spLocks/>
          </p:cNvSpPr>
          <p:nvPr/>
        </p:nvSpPr>
        <p:spPr>
          <a:xfrm>
            <a:off x="847093" y="1300066"/>
            <a:ext cx="5471863" cy="94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/>
              <a:t>Use the softmax function to ensure probabilities sum to 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331CEB-7D64-CA5E-FE6B-C6E68A6BB879}"/>
              </a:ext>
            </a:extLst>
          </p:cNvPr>
          <p:cNvCxnSpPr>
            <a:cxnSpLocks/>
          </p:cNvCxnSpPr>
          <p:nvPr/>
        </p:nvCxnSpPr>
        <p:spPr>
          <a:xfrm>
            <a:off x="5424341" y="31122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276BA1-8E3C-6A1F-CBFA-88C72450B291}"/>
                  </a:ext>
                </a:extLst>
              </p:cNvPr>
              <p:cNvSpPr txBox="1"/>
              <p:nvPr/>
            </p:nvSpPr>
            <p:spPr>
              <a:xfrm>
                <a:off x="5516232" y="26781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276BA1-8E3C-6A1F-CBFA-88C72450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2678127"/>
                <a:ext cx="482600" cy="461665"/>
              </a:xfrm>
              <a:prstGeom prst="rect">
                <a:avLst/>
              </a:prstGeom>
              <a:blipFill>
                <a:blip r:embed="rId5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A3701-EA07-4894-CCF1-9F88702F1254}"/>
                  </a:ext>
                </a:extLst>
              </p:cNvPr>
              <p:cNvSpPr txBox="1"/>
              <p:nvPr/>
            </p:nvSpPr>
            <p:spPr>
              <a:xfrm>
                <a:off x="6019800" y="28503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A3701-EA07-4894-CCF1-9F88702F1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50389"/>
                <a:ext cx="511646" cy="461665"/>
              </a:xfrm>
              <a:prstGeom prst="rect">
                <a:avLst/>
              </a:prstGeom>
              <a:blipFill>
                <a:blip r:embed="rId6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16A893-146A-3EC9-7EA8-07BD3C85C741}"/>
              </a:ext>
            </a:extLst>
          </p:cNvPr>
          <p:cNvCxnSpPr>
            <a:cxnSpLocks/>
          </p:cNvCxnSpPr>
          <p:nvPr/>
        </p:nvCxnSpPr>
        <p:spPr>
          <a:xfrm>
            <a:off x="5424341" y="37599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0D3220-DFE5-5595-762F-FE3CD2B5830A}"/>
                  </a:ext>
                </a:extLst>
              </p:cNvPr>
              <p:cNvSpPr txBox="1"/>
              <p:nvPr/>
            </p:nvSpPr>
            <p:spPr>
              <a:xfrm>
                <a:off x="5516232" y="33258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0D3220-DFE5-5595-762F-FE3CD2B58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3325827"/>
                <a:ext cx="482600" cy="461665"/>
              </a:xfrm>
              <a:prstGeom prst="rect">
                <a:avLst/>
              </a:prstGeom>
              <a:blipFill>
                <a:blip r:embed="rId7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FCFFCB-5F92-3BBC-C042-7D7C85199AAC}"/>
                  </a:ext>
                </a:extLst>
              </p:cNvPr>
              <p:cNvSpPr txBox="1"/>
              <p:nvPr/>
            </p:nvSpPr>
            <p:spPr>
              <a:xfrm>
                <a:off x="6019800" y="34980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FCFFCB-5F92-3BBC-C042-7D7C8519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498089"/>
                <a:ext cx="511646" cy="461665"/>
              </a:xfrm>
              <a:prstGeom prst="rect">
                <a:avLst/>
              </a:prstGeom>
              <a:blipFill>
                <a:blip r:embed="rId8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8A988E-F70D-84EC-A85D-2999E76D11A9}"/>
              </a:ext>
            </a:extLst>
          </p:cNvPr>
          <p:cNvCxnSpPr>
            <a:cxnSpLocks/>
          </p:cNvCxnSpPr>
          <p:nvPr/>
        </p:nvCxnSpPr>
        <p:spPr>
          <a:xfrm>
            <a:off x="5424341" y="44330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7698CE-DA1A-6A11-4E7E-80AEBED9525E}"/>
                  </a:ext>
                </a:extLst>
              </p:cNvPr>
              <p:cNvSpPr txBox="1"/>
              <p:nvPr/>
            </p:nvSpPr>
            <p:spPr>
              <a:xfrm>
                <a:off x="5516232" y="39989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7698CE-DA1A-6A11-4E7E-80AEBED95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3998927"/>
                <a:ext cx="482600" cy="461665"/>
              </a:xfrm>
              <a:prstGeom prst="rect">
                <a:avLst/>
              </a:prstGeom>
              <a:blipFill>
                <a:blip r:embed="rId9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C7E92-CDEA-B3D8-CF1F-39EDEDA267DF}"/>
                  </a:ext>
                </a:extLst>
              </p:cNvPr>
              <p:cNvSpPr txBox="1"/>
              <p:nvPr/>
            </p:nvSpPr>
            <p:spPr>
              <a:xfrm>
                <a:off x="6019800" y="41711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C7E92-CDEA-B3D8-CF1F-39EDEDA26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71189"/>
                <a:ext cx="511646" cy="461665"/>
              </a:xfrm>
              <a:prstGeom prst="rect">
                <a:avLst/>
              </a:prstGeom>
              <a:blipFill>
                <a:blip r:embed="rId10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492B60-122A-E88D-04F3-464299D8C187}"/>
              </a:ext>
            </a:extLst>
          </p:cNvPr>
          <p:cNvCxnSpPr>
            <a:cxnSpLocks/>
          </p:cNvCxnSpPr>
          <p:nvPr/>
        </p:nvCxnSpPr>
        <p:spPr>
          <a:xfrm>
            <a:off x="5424341" y="50934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339DE-1434-8083-7A43-F9B47CC099C7}"/>
                  </a:ext>
                </a:extLst>
              </p:cNvPr>
              <p:cNvSpPr txBox="1"/>
              <p:nvPr/>
            </p:nvSpPr>
            <p:spPr>
              <a:xfrm>
                <a:off x="5516232" y="46593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339DE-1434-8083-7A43-F9B47CC0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4659327"/>
                <a:ext cx="482600" cy="461665"/>
              </a:xfrm>
              <a:prstGeom prst="rect">
                <a:avLst/>
              </a:prstGeom>
              <a:blipFill>
                <a:blip r:embed="rId11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C8551B-25B6-A682-45F9-021FAA9615FC}"/>
                  </a:ext>
                </a:extLst>
              </p:cNvPr>
              <p:cNvSpPr txBox="1"/>
              <p:nvPr/>
            </p:nvSpPr>
            <p:spPr>
              <a:xfrm>
                <a:off x="6019800" y="48315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C8551B-25B6-A682-45F9-021FAA96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31589"/>
                <a:ext cx="511646" cy="461665"/>
              </a:xfrm>
              <a:prstGeom prst="rect">
                <a:avLst/>
              </a:prstGeom>
              <a:blipFill>
                <a:blip r:embed="rId12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D00F6482-E481-6097-AA86-C47FC3406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2313" y="3637576"/>
                <a:ext cx="4792171" cy="1721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400" b="1" dirty="0" err="1"/>
                  <a:t>Loss</a:t>
                </a:r>
                <a:r>
                  <a:rPr lang="da-DK" sz="2400" b="1" dirty="0"/>
                  <a:t> </a:t>
                </a:r>
                <a:r>
                  <a:rPr lang="da-DK" sz="2400" b="1" dirty="0" err="1"/>
                  <a:t>function</a:t>
                </a:r>
                <a:r>
                  <a:rPr lang="da-DK" sz="2400" dirty="0"/>
                  <a:t>: cross </a:t>
                </a:r>
                <a:r>
                  <a:rPr lang="da-DK" sz="2400" dirty="0" err="1"/>
                  <a:t>entropy</a:t>
                </a:r>
                <a:r>
                  <a:rPr lang="da-DK" sz="2400" dirty="0"/>
                  <a:t> *</a:t>
                </a:r>
              </a:p>
              <a:p>
                <a:r>
                  <a:rPr lang="da-DK" sz="2400" dirty="0"/>
                  <a:t>In </a:t>
                </a:r>
                <a:r>
                  <a:rPr lang="da-DK" sz="2400" dirty="0" err="1"/>
                  <a:t>pytorch</a:t>
                </a:r>
                <a:r>
                  <a:rPr lang="da-DK" sz="2400" dirty="0"/>
                  <a:t>, the </a:t>
                </a:r>
                <a:r>
                  <a:rPr lang="da-DK" sz="2400" dirty="0" err="1"/>
                  <a:t>softmax</a:t>
                </a:r>
                <a:r>
                  <a:rPr lang="da-DK" sz="2400" dirty="0"/>
                  <a:t> is </a:t>
                </a:r>
                <a:r>
                  <a:rPr lang="da-DK" sz="2400" dirty="0" err="1"/>
                  <a:t>built</a:t>
                </a:r>
                <a:r>
                  <a:rPr lang="da-DK" sz="2400" dirty="0"/>
                  <a:t> </a:t>
                </a:r>
                <a:r>
                  <a:rPr lang="da-DK" sz="2400" dirty="0" err="1"/>
                  <a:t>into</a:t>
                </a:r>
                <a:r>
                  <a:rPr lang="da-DK" sz="2400" dirty="0"/>
                  <a:t> the </a:t>
                </a:r>
                <a:r>
                  <a:rPr lang="da-DK" sz="2400" dirty="0" err="1"/>
                  <a:t>loss</a:t>
                </a:r>
                <a:r>
                  <a:rPr lang="da-DK" sz="2400" dirty="0"/>
                  <a:t>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: it </a:t>
                </a:r>
                <a:r>
                  <a:rPr lang="da-DK" sz="2400" dirty="0" err="1"/>
                  <a:t>takes</a:t>
                </a:r>
                <a:r>
                  <a:rPr lang="da-DK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.</a:t>
                </a:r>
              </a:p>
            </p:txBody>
          </p:sp>
        </mc:Choice>
        <mc:Fallback xmlns="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D00F6482-E481-6097-AA86-C47FC340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13" y="3637576"/>
                <a:ext cx="4792171" cy="1721823"/>
              </a:xfrm>
              <a:prstGeom prst="rect">
                <a:avLst/>
              </a:prstGeom>
              <a:blipFill>
                <a:blip r:embed="rId13"/>
                <a:stretch>
                  <a:fillRect l="-1583" t="-4412" r="-52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6292937-F013-A871-2E63-1B7EE9F5E0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8956" y="5803900"/>
                <a:ext cx="5695244" cy="10440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/>
                  <a:t>*) Cross </a:t>
                </a:r>
                <a:r>
                  <a:rPr lang="da-DK" sz="2000" dirty="0" err="1"/>
                  <a:t>entropy</a:t>
                </a:r>
                <a:r>
                  <a:rPr lang="da-DK" sz="2000" dirty="0"/>
                  <a:t> </a:t>
                </a:r>
                <a:r>
                  <a:rPr lang="da-DK" sz="2000" dirty="0" err="1"/>
                  <a:t>loss</a:t>
                </a:r>
                <a:r>
                  <a:rPr lang="da-DK" sz="2000" dirty="0"/>
                  <a:t> is </a:t>
                </a:r>
                <a:r>
                  <a:rPr lang="da-DK" sz="2000" dirty="0" err="1"/>
                  <a:t>similar</a:t>
                </a:r>
                <a:r>
                  <a:rPr lang="da-DK" sz="2000" dirty="0"/>
                  <a:t> to </a:t>
                </a:r>
                <a:r>
                  <a:rPr lang="da-DK" sz="2000" dirty="0" err="1"/>
                  <a:t>binary</a:t>
                </a:r>
                <a:r>
                  <a:rPr lang="da-DK" sz="2000" dirty="0"/>
                  <a:t> case.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a-D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a-DK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da-DK" sz="2000" dirty="0"/>
                  <a:t>      where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/>
                  <a:t> is 1 or 0</a:t>
                </a:r>
                <a:endParaRPr lang="en-DK" sz="2000" dirty="0"/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6292937-F013-A871-2E63-1B7EE9F5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56" y="5803900"/>
                <a:ext cx="5695244" cy="1044039"/>
              </a:xfrm>
              <a:prstGeom prst="rect">
                <a:avLst/>
              </a:prstGeom>
              <a:blipFill>
                <a:blip r:embed="rId14"/>
                <a:stretch>
                  <a:fillRect l="-1111" t="-9524" b="-4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04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414A-6C58-63A5-CB73-BF2FDBF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r>
              <a:rPr lang="en-GB" sz="4000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54D5-7F11-E26A-9095-AD353CAA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7300"/>
            <a:ext cx="4923269" cy="5235575"/>
          </a:xfrm>
        </p:spPr>
        <p:txBody>
          <a:bodyPr>
            <a:noAutofit/>
          </a:bodyPr>
          <a:lstStyle/>
          <a:p>
            <a:r>
              <a:rPr lang="en-GB" sz="2400" dirty="0"/>
              <a:t>In plain stochastic gradient descent (</a:t>
            </a:r>
            <a:r>
              <a:rPr lang="en-GB" sz="2400" dirty="0" err="1"/>
              <a:t>torch.optim.SGD</a:t>
            </a:r>
            <a:r>
              <a:rPr lang="en-GB" sz="2400" dirty="0"/>
              <a:t>) you need to set parameters (learning rate and momentum)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1"/>
                </a:solidFill>
              </a:rPr>
              <a:t>Adam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/>
                </a:solidFill>
              </a:rPr>
              <a:t>optimizer</a:t>
            </a:r>
            <a:r>
              <a:rPr lang="en-GB" sz="2400" dirty="0"/>
              <a:t> is usually a better choice</a:t>
            </a:r>
          </a:p>
          <a:p>
            <a:pPr lvl="1"/>
            <a:r>
              <a:rPr lang="en-GB" dirty="0"/>
              <a:t>It automatically adapts the learning rate and momentum in clever ways</a:t>
            </a:r>
          </a:p>
          <a:p>
            <a:pPr lvl="1"/>
            <a:r>
              <a:rPr lang="en-GB" dirty="0"/>
              <a:t>It is based on SGD and uses mini-batches</a:t>
            </a:r>
          </a:p>
          <a:p>
            <a:pPr lvl="1"/>
            <a:r>
              <a:rPr lang="en-GB" dirty="0"/>
              <a:t>you can set a weight decay</a:t>
            </a:r>
          </a:p>
          <a:p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F5F3-AA7C-6FD5-336D-0DD482F95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16400"/>
            <a:ext cx="5181600" cy="196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You can set parameters in Adam, such as </a:t>
            </a:r>
          </a:p>
          <a:p>
            <a:r>
              <a:rPr lang="en-GB" sz="2400" dirty="0"/>
              <a:t>learning rate (e.g. “</a:t>
            </a:r>
            <a:r>
              <a:rPr lang="en-GB" sz="2400" dirty="0" err="1"/>
              <a:t>lr</a:t>
            </a:r>
            <a:r>
              <a:rPr lang="en-GB" sz="2400" dirty="0"/>
              <a:t>=1.e-4”)</a:t>
            </a:r>
          </a:p>
          <a:p>
            <a:r>
              <a:rPr lang="en-GB" sz="2400" dirty="0"/>
              <a:t>“</a:t>
            </a:r>
            <a:r>
              <a:rPr lang="en-GB" sz="2400" dirty="0" err="1"/>
              <a:t>weight_decay</a:t>
            </a:r>
            <a:r>
              <a:rPr lang="en-GB" sz="2400" dirty="0"/>
              <a:t>=1.e-5”</a:t>
            </a:r>
          </a:p>
          <a:p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F6FC3-7E84-6835-B27F-7CE1BD200B33}"/>
              </a:ext>
            </a:extLst>
          </p:cNvPr>
          <p:cNvSpPr txBox="1"/>
          <p:nvPr/>
        </p:nvSpPr>
        <p:spPr>
          <a:xfrm>
            <a:off x="6172200" y="990600"/>
            <a:ext cx="4702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000" dirty="0"/>
              <a:t>Example of code using the Adam optimizer: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E5C47-E56D-4B68-B4E1-C6B41C38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24508"/>
            <a:ext cx="5829300" cy="23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4B26-A7DB-42E4-F868-A7796468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sz="4000" dirty="0"/>
              <a:t>All the choices you have to make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BC92-8B72-143C-4AC6-16984CF2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</a:t>
            </a:r>
            <a:r>
              <a:rPr lang="en-GB" dirty="0">
                <a:solidFill>
                  <a:schemeClr val="accent1"/>
                </a:solidFill>
              </a:rPr>
              <a:t>many parameters you can vary in a Neural Network</a:t>
            </a:r>
            <a:r>
              <a:rPr lang="en-GB" dirty="0"/>
              <a:t>.</a:t>
            </a:r>
          </a:p>
          <a:p>
            <a:r>
              <a:rPr lang="en-GB" dirty="0"/>
              <a:t>It is a good idea to make an initial “</a:t>
            </a:r>
            <a:r>
              <a:rPr lang="en-GB" dirty="0">
                <a:solidFill>
                  <a:schemeClr val="accent1"/>
                </a:solidFill>
              </a:rPr>
              <a:t>grid search</a:t>
            </a:r>
            <a:r>
              <a:rPr lang="en-GB" dirty="0"/>
              <a:t>” where you systematically test performance by varying</a:t>
            </a:r>
          </a:p>
          <a:p>
            <a:pPr lvl="1"/>
            <a:r>
              <a:rPr lang="en-GB" dirty="0"/>
              <a:t>the number of hidden layers and their size</a:t>
            </a:r>
          </a:p>
          <a:p>
            <a:pPr lvl="1"/>
            <a:r>
              <a:rPr lang="en-GB" dirty="0"/>
              <a:t>other parameters one by one</a:t>
            </a:r>
          </a:p>
          <a:p>
            <a:r>
              <a:rPr lang="en-GB" dirty="0"/>
              <a:t>This is sometimes done on a reduced data </a:t>
            </a:r>
            <a:r>
              <a:rPr lang="en-GB"/>
              <a:t>set and or with </a:t>
            </a:r>
            <a:r>
              <a:rPr lang="en-GB" dirty="0"/>
              <a:t>quite few iterations</a:t>
            </a:r>
          </a:p>
          <a:p>
            <a:pPr marL="0" indent="0">
              <a:buNone/>
            </a:pP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274046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624</Words>
  <Application>Microsoft Macintosh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Neural Networks 2</vt:lpstr>
      <vt:lpstr>Over-fitting and generalization</vt:lpstr>
      <vt:lpstr>PowerPoint Presentation</vt:lpstr>
      <vt:lpstr>Over-fitting</vt:lpstr>
      <vt:lpstr>Activation functions</vt:lpstr>
      <vt:lpstr>What if we have multiple classes?</vt:lpstr>
      <vt:lpstr>Multiple classes: Softmax</vt:lpstr>
      <vt:lpstr>The optimizer</vt:lpstr>
      <vt:lpstr>All the choices you have to make …</vt:lpstr>
      <vt:lpstr>Exercise with gene expression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Krogh</dc:creator>
  <cp:lastModifiedBy>Anders Krogh</cp:lastModifiedBy>
  <cp:revision>15</cp:revision>
  <dcterms:created xsi:type="dcterms:W3CDTF">2022-05-15T09:17:32Z</dcterms:created>
  <dcterms:modified xsi:type="dcterms:W3CDTF">2022-05-23T16:20:41Z</dcterms:modified>
</cp:coreProperties>
</file>