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58" r:id="rId4"/>
    <p:sldId id="269" r:id="rId5"/>
    <p:sldId id="267" r:id="rId6"/>
    <p:sldId id="263" r:id="rId7"/>
    <p:sldId id="270" r:id="rId8"/>
    <p:sldId id="264" r:id="rId9"/>
    <p:sldId id="271" r:id="rId10"/>
    <p:sldId id="273" r:id="rId11"/>
    <p:sldId id="275" r:id="rId12"/>
    <p:sldId id="274" r:id="rId13"/>
    <p:sldId id="276" r:id="rId1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29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B71D8-5042-8C46-BF02-59351B0C7DFA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F8B90-45B8-4D44-A4EA-100BBCA876B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5693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user-guide/faq/#anaconda-faq-35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vironment_variabl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irectory_(file_systems)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C:\Users\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your_user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AppData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\Local\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Continuum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\anaconda3\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python.exe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Windows, I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Anaconda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distribution of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download -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www.anaconda.com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/products/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individual#Downloads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and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docs.anaconda.com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anaconda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>
                <a:hlinkClick r:id="rId3"/>
              </a:rPr>
              <a:t>https://docs.anaconda.com/anaconda/user-guide/faq/#anaconda-faq-35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013A7-5E22-564C-91CB-4942DE02D2F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08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da-DK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 </a:t>
            </a:r>
            <a:r>
              <a:rPr lang="da-D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Environment variab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environment variable</a:t>
            </a:r>
            <a:r>
              <a:rPr lang="da-DK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specifying</a:t>
            </a:r>
            <a:r>
              <a:rPr lang="da-DK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set of </a:t>
            </a:r>
            <a:r>
              <a:rPr lang="da-D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rectory (file system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directories</a:t>
            </a:r>
            <a:r>
              <a:rPr lang="da-DK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a-DK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da-DK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executable</a:t>
            </a:r>
            <a:r>
              <a:rPr lang="da-DK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programs </a:t>
            </a:r>
            <a:r>
              <a:rPr lang="da-DK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a-DK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located</a:t>
            </a:r>
            <a:r>
              <a:rPr lang="da-DK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u="non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013A7-5E22-564C-91CB-4942DE02D2F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853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F8B90-45B8-4D44-A4EA-100BBCA876B8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94358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F8B90-45B8-4D44-A4EA-100BBCA876B8}" type="slidenum">
              <a:rPr lang="en-DK" smtClean="0"/>
              <a:t>12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2696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B1B9-7458-08AA-B808-3B5F79B95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57752-C0B4-D0B0-DF39-BCC7A565A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C091C-1A2D-5D54-793E-CBDF5036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A333-C13A-064D-90DF-81FBCE1E06E0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74720-D668-AED2-B5F5-045FF097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6960F-A9EF-39F0-BAC6-50E5E4AC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3C4D-1AF4-9446-B957-1BF5D2FF48D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0206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C6CA-16A2-D46E-B7E5-6208C802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5287A-3198-8FFC-A488-19082E726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20D71-70B8-0626-2FF7-93D980CB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A333-C13A-064D-90DF-81FBCE1E06E0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D6E1C-263E-90AF-2464-014C0C8E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1D826-40B2-4051-E17E-E77255E4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3C4D-1AF4-9446-B957-1BF5D2FF48D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2049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4CDF1-6D82-43D5-9F62-91CF94552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F2619-DD5C-9139-D098-553B75482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0926E-A908-5CC7-4916-E3B51178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A333-C13A-064D-90DF-81FBCE1E06E0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3795-0A6F-E362-082B-BFE59727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B150-081D-58CB-00AA-BF63E841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3C4D-1AF4-9446-B957-1BF5D2FF48D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8755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17D9-9D05-AF41-7EE7-CFEBE032B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452F-BDC6-AE54-01BB-B5515CB2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DB1F2-F1AC-BB47-9806-BB59F904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A333-C13A-064D-90DF-81FBCE1E06E0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3BCAB-AEBF-207D-184D-46B471B5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37F32-E99E-70B8-DB5F-4CAEB0234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3C4D-1AF4-9446-B957-1BF5D2FF48D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6098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FD39-0652-00A9-A159-CC5256C0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FD9A5-A9DC-ACAE-5A70-AA9F1FACE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8D4EC-AFDB-1274-7873-987127704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A333-C13A-064D-90DF-81FBCE1E06E0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8F11-5910-E49C-F898-5E5B642E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20DAD-4A66-BFC5-4BEE-66AB3623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3C4D-1AF4-9446-B957-1BF5D2FF48D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0132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1DF8-A8E4-BEF0-A395-838244AB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1ED8C-9533-117D-5E1A-56F7DDF86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FFECE-1846-B0A3-048B-0480645E9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68B25-668A-7001-BF44-17C02CF2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A333-C13A-064D-90DF-81FBCE1E06E0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C101A-A4AA-2319-2F05-A5C36DF4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3A3C7-6A43-419E-6007-9845A43E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3C4D-1AF4-9446-B957-1BF5D2FF48D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1648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8C4A-8963-8056-16F8-6654E63A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7479F-AA17-EE8D-62CC-A4A385615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2A42E-ADC8-EB0D-D48B-2A3690B6C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35AD0-C8C9-47D1-C4F7-25BFA09A6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6EAFA-352F-9A7D-2B9A-74AA0B355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4EF3A-A7F7-899A-F44B-FF241188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A333-C13A-064D-90DF-81FBCE1E06E0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09EB4-8034-E889-EF7E-DD7A01FA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260691-5288-8622-D341-306A247E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3C4D-1AF4-9446-B957-1BF5D2FF48D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1178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FB98-F232-86BD-6F84-DC09D3BF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0F8AE-CDB0-C014-EA55-9FE6CB58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A333-C13A-064D-90DF-81FBCE1E06E0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F8A0E-8595-95AE-0DE0-231FFD05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24A14-3397-285A-CD88-0D2F6A85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3C4D-1AF4-9446-B957-1BF5D2FF48D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6503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89188-C441-BA45-FDF7-BE396267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A333-C13A-064D-90DF-81FBCE1E06E0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051E9-5F9E-EC00-258B-671D6A18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83997-BAD1-1B09-A3B9-221A9DB8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3C4D-1AF4-9446-B957-1BF5D2FF48D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2507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04D2-D119-C375-7A35-9AC89C19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14039-8A28-5C6F-F7D6-CF4A6CF0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37EC0-E21B-3F7C-679F-212BCE804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3361E-90F3-7235-C3A0-083086CC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A333-C13A-064D-90DF-81FBCE1E06E0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AAC1B-8857-FF37-D6C7-009A22E0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505C0-533A-9C9C-56EB-5433A360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3C4D-1AF4-9446-B957-1BF5D2FF48D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3434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1497-382B-D50A-7827-2E45129F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B2B48-7A02-37F7-0D41-168E7B9ED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A896E-8C98-8A9B-3E0B-8B53D5E04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B27-1B0F-333B-2F65-0C52B2CD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A333-C13A-064D-90DF-81FBCE1E06E0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1C629-06A1-A44D-4913-551EE22B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F523B-6087-1DD9-A150-5BFB3F0B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3C4D-1AF4-9446-B957-1BF5D2FF48D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7311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C4A2FD-BFE6-BA96-EAFF-D837B1DE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163A0-61B3-77B7-E4F2-21AEF7D86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5300F-424B-024E-1090-89655E4AC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8A333-C13A-064D-90DF-81FBCE1E06E0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3C742-8794-10C1-76EC-6B944AFDF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3E8FE-2F6F-7E98-AED7-CAD42AEE9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3C4D-1AF4-9446-B957-1BF5D2FF48D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6443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install-git" TargetMode="External"/><Relationship Id="rId2" Type="http://schemas.openxmlformats.org/officeDocument/2006/relationships/hyperlink" Target="https://github.com/join?ref_cta=Sign+up&amp;ref_loc=header+logged+out&amp;ref_page=%2F&amp;source=header-hom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sktop.github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anaconda.com/navigator/tutorials/" TargetMode="External"/><Relationship Id="rId4" Type="http://schemas.openxmlformats.org/officeDocument/2006/relationships/hyperlink" Target="https://docs.anaconda.com/anaconda/install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0DE27C-A5B1-A875-53BC-AA320CF1B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144000" cy="1655762"/>
          </a:xfrm>
        </p:spPr>
        <p:txBody>
          <a:bodyPr/>
          <a:lstStyle/>
          <a:p>
            <a:r>
              <a:rPr lang="en-DK" sz="4800" dirty="0"/>
              <a:t>Get started with Python</a:t>
            </a:r>
          </a:p>
          <a:p>
            <a:r>
              <a:rPr lang="en-DK" dirty="0"/>
              <a:t>Local installation</a:t>
            </a:r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F296E14-362B-0F22-F614-963F8595E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122" y="319500"/>
            <a:ext cx="2111444" cy="5949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1878C34-A9B0-483D-03F1-2C6CEACAB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226" y="1600200"/>
            <a:ext cx="6881547" cy="117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65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103F30E-F458-A54F-A933-A4F694FDA56E}"/>
              </a:ext>
            </a:extLst>
          </p:cNvPr>
          <p:cNvSpPr txBox="1"/>
          <p:nvPr/>
        </p:nvSpPr>
        <p:spPr>
          <a:xfrm>
            <a:off x="955572" y="412391"/>
            <a:ext cx="9525599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2800" b="1" dirty="0"/>
              <a:t>Start </a:t>
            </a:r>
            <a:r>
              <a:rPr lang="da-DK" sz="2800" b="1" dirty="0" err="1"/>
              <a:t>using</a:t>
            </a:r>
            <a:r>
              <a:rPr lang="da-DK" sz="2800" b="1" dirty="0"/>
              <a:t> </a:t>
            </a:r>
            <a:r>
              <a:rPr lang="da-DK" sz="2800" b="1" dirty="0" err="1"/>
              <a:t>jupyter</a:t>
            </a:r>
            <a:r>
              <a:rPr lang="da-DK" sz="2800" b="1" dirty="0"/>
              <a:t> notebooks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EF608C-1506-CF2B-EF78-ABE4A74523BF}"/>
              </a:ext>
            </a:extLst>
          </p:cNvPr>
          <p:cNvSpPr/>
          <p:nvPr/>
        </p:nvSpPr>
        <p:spPr>
          <a:xfrm>
            <a:off x="955571" y="1181915"/>
            <a:ext cx="10640683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a-DK" b="1" dirty="0" err="1">
                <a:effectLst/>
              </a:rPr>
              <a:t>MacOS</a:t>
            </a:r>
            <a:endParaRPr lang="da-DK" b="1" dirty="0">
              <a:effectLst/>
            </a:endParaRPr>
          </a:p>
        </p:txBody>
      </p:sp>
      <p:pic>
        <p:nvPicPr>
          <p:cNvPr id="2050" name="Picture 2" descr="A newly opened Jupyter notebook">
            <a:extLst>
              <a:ext uri="{FF2B5EF4-FFF2-40B4-BE49-F238E27FC236}">
                <a16:creationId xmlns:a16="http://schemas.microsoft.com/office/drawing/2014/main" id="{1AE05AAC-2F2A-BD36-C5E7-5FCAE89F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304" y="1551247"/>
            <a:ext cx="8079390" cy="518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70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103F30E-F458-A54F-A933-A4F694FDA56E}"/>
              </a:ext>
            </a:extLst>
          </p:cNvPr>
          <p:cNvSpPr txBox="1"/>
          <p:nvPr/>
        </p:nvSpPr>
        <p:spPr>
          <a:xfrm>
            <a:off x="955572" y="412391"/>
            <a:ext cx="9525599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2800" b="1" dirty="0"/>
              <a:t>Start </a:t>
            </a:r>
            <a:r>
              <a:rPr lang="da-DK" sz="2800" b="1" dirty="0" err="1"/>
              <a:t>using</a:t>
            </a:r>
            <a:r>
              <a:rPr lang="da-DK" sz="2800" b="1" dirty="0"/>
              <a:t> </a:t>
            </a:r>
            <a:r>
              <a:rPr lang="da-DK" sz="2800" b="1" dirty="0" err="1"/>
              <a:t>jupyter</a:t>
            </a:r>
            <a:r>
              <a:rPr lang="da-DK" sz="2800" b="1" dirty="0"/>
              <a:t> notebooks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EF608C-1506-CF2B-EF78-ABE4A74523BF}"/>
              </a:ext>
            </a:extLst>
          </p:cNvPr>
          <p:cNvSpPr/>
          <p:nvPr/>
        </p:nvSpPr>
        <p:spPr>
          <a:xfrm>
            <a:off x="955571" y="1181915"/>
            <a:ext cx="10640683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a-DK" b="1" dirty="0">
                <a:effectLst/>
              </a:rPr>
              <a:t>Windows (</a:t>
            </a:r>
            <a:r>
              <a:rPr lang="da-DK" b="1" dirty="0" err="1">
                <a:effectLst/>
              </a:rPr>
              <a:t>anaconda</a:t>
            </a:r>
            <a:r>
              <a:rPr lang="da-DK" b="1" dirty="0">
                <a:effectLst/>
              </a:rPr>
              <a:t>)</a:t>
            </a:r>
          </a:p>
        </p:txBody>
      </p:sp>
      <p:pic>
        <p:nvPicPr>
          <p:cNvPr id="3074" name="Picture 2" descr="Windows 10 Start Menu showing the Anaconda Navigator application">
            <a:extLst>
              <a:ext uri="{FF2B5EF4-FFF2-40B4-BE49-F238E27FC236}">
                <a16:creationId xmlns:a16="http://schemas.microsoft.com/office/drawing/2014/main" id="{EED57CE9-6D61-A68F-F4DB-0173CEA97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699" y="1181915"/>
            <a:ext cx="2585343" cy="551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54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C679D1-E168-29EB-F8C7-4AE8161A4EF0}"/>
              </a:ext>
            </a:extLst>
          </p:cNvPr>
          <p:cNvSpPr txBox="1"/>
          <p:nvPr/>
        </p:nvSpPr>
        <p:spPr>
          <a:xfrm>
            <a:off x="955572" y="412391"/>
            <a:ext cx="9525599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2800" b="1" dirty="0"/>
              <a:t>Start </a:t>
            </a:r>
            <a:r>
              <a:rPr lang="da-DK" sz="2800" b="1" dirty="0" err="1"/>
              <a:t>using</a:t>
            </a:r>
            <a:r>
              <a:rPr lang="da-DK" sz="2800" b="1" dirty="0"/>
              <a:t> </a:t>
            </a:r>
            <a:r>
              <a:rPr lang="da-DK" sz="2800" b="1" dirty="0" err="1"/>
              <a:t>jupyter</a:t>
            </a:r>
            <a:r>
              <a:rPr lang="da-DK" sz="2800" b="1" dirty="0"/>
              <a:t> notebooks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98FA57-953F-9021-4E56-94A77C033C10}"/>
              </a:ext>
            </a:extLst>
          </p:cNvPr>
          <p:cNvSpPr/>
          <p:nvPr/>
        </p:nvSpPr>
        <p:spPr>
          <a:xfrm>
            <a:off x="955571" y="1181915"/>
            <a:ext cx="10640683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a-DK" b="1" dirty="0">
                <a:effectLst/>
              </a:rPr>
              <a:t>Windows (</a:t>
            </a:r>
            <a:r>
              <a:rPr lang="da-DK" b="1" dirty="0" err="1">
                <a:effectLst/>
              </a:rPr>
              <a:t>anaconda</a:t>
            </a:r>
            <a:r>
              <a:rPr lang="da-DK" b="1" dirty="0">
                <a:effectLst/>
              </a:rPr>
              <a:t>)</a:t>
            </a:r>
          </a:p>
        </p:txBody>
      </p:sp>
      <p:pic>
        <p:nvPicPr>
          <p:cNvPr id="4098" name="Picture 2" descr="Anaconda Navigator- showing how to launch a new Jupyter notebook">
            <a:extLst>
              <a:ext uri="{FF2B5EF4-FFF2-40B4-BE49-F238E27FC236}">
                <a16:creationId xmlns:a16="http://schemas.microsoft.com/office/drawing/2014/main" id="{BE320364-D939-3611-61C1-4E5A9FE7F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007" y="1648920"/>
            <a:ext cx="9637986" cy="508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6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B45E9F-2C83-9E62-FFB8-3CE459903313}"/>
              </a:ext>
            </a:extLst>
          </p:cNvPr>
          <p:cNvSpPr txBox="1"/>
          <p:nvPr/>
        </p:nvSpPr>
        <p:spPr>
          <a:xfrm>
            <a:off x="955572" y="412391"/>
            <a:ext cx="9525599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2800" b="1" dirty="0"/>
              <a:t>Start </a:t>
            </a:r>
            <a:r>
              <a:rPr lang="da-DK" sz="2800" b="1" dirty="0" err="1"/>
              <a:t>using</a:t>
            </a:r>
            <a:r>
              <a:rPr lang="da-DK" sz="2800" b="1" dirty="0"/>
              <a:t> </a:t>
            </a:r>
            <a:r>
              <a:rPr lang="da-DK" sz="2800" b="1" dirty="0" err="1"/>
              <a:t>jupyter</a:t>
            </a:r>
            <a:r>
              <a:rPr lang="da-DK" sz="2800" b="1" dirty="0"/>
              <a:t> notebooks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1B3B52-C086-6C24-E7CB-431628A8900E}"/>
              </a:ext>
            </a:extLst>
          </p:cNvPr>
          <p:cNvSpPr/>
          <p:nvPr/>
        </p:nvSpPr>
        <p:spPr>
          <a:xfrm>
            <a:off x="955571" y="1181915"/>
            <a:ext cx="10640683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a-DK" b="1" dirty="0">
                <a:effectLst/>
              </a:rPr>
              <a:t>Windows (</a:t>
            </a:r>
            <a:r>
              <a:rPr lang="da-DK" b="1" dirty="0" err="1">
                <a:effectLst/>
              </a:rPr>
              <a:t>anaconda</a:t>
            </a:r>
            <a:r>
              <a:rPr lang="da-DK" b="1" dirty="0">
                <a:effectLst/>
              </a:rPr>
              <a:t>)</a:t>
            </a:r>
          </a:p>
        </p:txBody>
      </p:sp>
      <p:pic>
        <p:nvPicPr>
          <p:cNvPr id="4" name="Picture 4" descr="Jupyter notebook file browser. Note a new Python 3 notebook is selected">
            <a:extLst>
              <a:ext uri="{FF2B5EF4-FFF2-40B4-BE49-F238E27FC236}">
                <a16:creationId xmlns:a16="http://schemas.microsoft.com/office/drawing/2014/main" id="{9C9B89A6-0EE5-6D24-0965-B69106284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57" y="1869372"/>
            <a:ext cx="10469551" cy="420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82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01F45B-BB03-1C47-9225-B747CB219455}"/>
              </a:ext>
            </a:extLst>
          </p:cNvPr>
          <p:cNvSpPr txBox="1"/>
          <p:nvPr/>
        </p:nvSpPr>
        <p:spPr>
          <a:xfrm>
            <a:off x="955572" y="412391"/>
            <a:ext cx="9525599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2800" b="1" dirty="0"/>
              <a:t>Basic UNIX/OS X and DOS </a:t>
            </a:r>
            <a:r>
              <a:rPr lang="da-DK" sz="2800" b="1" dirty="0" err="1"/>
              <a:t>commands</a:t>
            </a:r>
            <a:endParaRPr lang="da-DK" sz="28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A2A663B-8B58-B44C-9DEE-2CA344C3CF16}"/>
              </a:ext>
            </a:extLst>
          </p:cNvPr>
          <p:cNvGraphicFramePr>
            <a:graphicFrameLocks noGrp="1"/>
          </p:cNvGraphicFramePr>
          <p:nvPr/>
        </p:nvGraphicFramePr>
        <p:xfrm>
          <a:off x="561109" y="1357739"/>
          <a:ext cx="11069782" cy="517907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74273">
                  <a:extLst>
                    <a:ext uri="{9D8B030D-6E8A-4147-A177-3AD203B41FA5}">
                      <a16:colId xmlns:a16="http://schemas.microsoft.com/office/drawing/2014/main" val="309637842"/>
                    </a:ext>
                  </a:extLst>
                </a:gridCol>
                <a:gridCol w="2078182">
                  <a:extLst>
                    <a:ext uri="{9D8B030D-6E8A-4147-A177-3AD203B41FA5}">
                      <a16:colId xmlns:a16="http://schemas.microsoft.com/office/drawing/2014/main" val="3301101253"/>
                    </a:ext>
                  </a:extLst>
                </a:gridCol>
                <a:gridCol w="7017327">
                  <a:extLst>
                    <a:ext uri="{9D8B030D-6E8A-4147-A177-3AD203B41FA5}">
                      <a16:colId xmlns:a16="http://schemas.microsoft.com/office/drawing/2014/main" val="305579235"/>
                    </a:ext>
                  </a:extLst>
                </a:gridCol>
              </a:tblGrid>
              <a:tr h="453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UNIX/OS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981634"/>
                  </a:ext>
                </a:extLst>
              </a:tr>
              <a:tr h="45307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>
                          <a:solidFill>
                            <a:schemeClr val="tx1"/>
                          </a:solidFill>
                        </a:rPr>
                        <a:t>On Windows, prints the </a:t>
                      </a:r>
                      <a:r>
                        <a:rPr lang="da-DK" sz="1400" dirty="0" err="1">
                          <a:solidFill>
                            <a:schemeClr val="tx1"/>
                          </a:solidFill>
                        </a:rPr>
                        <a:t>current</a:t>
                      </a:r>
                      <a:r>
                        <a:rPr lang="da-DK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400" dirty="0" err="1">
                          <a:solidFill>
                            <a:schemeClr val="tx1"/>
                          </a:solidFill>
                        </a:rPr>
                        <a:t>directory</a:t>
                      </a:r>
                      <a:r>
                        <a:rPr lang="da-DK" sz="1400" dirty="0">
                          <a:solidFill>
                            <a:schemeClr val="tx1"/>
                          </a:solidFill>
                        </a:rPr>
                        <a:t>. On Unix </a:t>
                      </a:r>
                      <a:r>
                        <a:rPr lang="da-DK" sz="1400" dirty="0" err="1">
                          <a:solidFill>
                            <a:schemeClr val="tx1"/>
                          </a:solidFill>
                        </a:rPr>
                        <a:t>returns</a:t>
                      </a:r>
                      <a:r>
                        <a:rPr lang="da-DK" sz="1400" dirty="0">
                          <a:solidFill>
                            <a:schemeClr val="tx1"/>
                          </a:solidFill>
                        </a:rPr>
                        <a:t> the </a:t>
                      </a:r>
                      <a:r>
                        <a:rPr lang="da-DK" sz="1400" dirty="0" err="1">
                          <a:solidFill>
                            <a:schemeClr val="tx1"/>
                          </a:solidFill>
                        </a:rPr>
                        <a:t>user</a:t>
                      </a:r>
                      <a:r>
                        <a:rPr lang="da-DK" sz="1400" dirty="0">
                          <a:solidFill>
                            <a:schemeClr val="tx1"/>
                          </a:solidFill>
                        </a:rPr>
                        <a:t> to his </a:t>
                      </a:r>
                      <a:r>
                        <a:rPr lang="da-DK" sz="1400" dirty="0" err="1">
                          <a:solidFill>
                            <a:schemeClr val="tx1"/>
                          </a:solidFill>
                        </a:rPr>
                        <a:t>home</a:t>
                      </a:r>
                      <a:r>
                        <a:rPr lang="da-DK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400" dirty="0" err="1">
                          <a:solidFill>
                            <a:schemeClr val="tx1"/>
                          </a:solidFill>
                        </a:rPr>
                        <a:t>directory</a:t>
                      </a:r>
                      <a:r>
                        <a:rPr lang="da-DK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502533"/>
                  </a:ext>
                </a:extLst>
              </a:tr>
              <a:tr h="45307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cd </a:t>
                      </a:r>
                      <a:r>
                        <a:rPr lang="en-GB" sz="1400" i="1" dirty="0" err="1">
                          <a:solidFill>
                            <a:schemeClr val="tx1"/>
                          </a:solidFill>
                        </a:rPr>
                        <a:t>dirname</a:t>
                      </a:r>
                      <a:endParaRPr lang="en-GB" sz="14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cd </a:t>
                      </a:r>
                      <a:r>
                        <a:rPr lang="en-GB" sz="1400" i="1" dirty="0" err="1">
                          <a:solidFill>
                            <a:schemeClr val="tx1"/>
                          </a:solidFill>
                        </a:rPr>
                        <a:t>dirname</a:t>
                      </a:r>
                      <a:endParaRPr lang="en-GB" sz="14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da-DK" sz="1400" kern="1200" dirty="0">
                          <a:solidFill>
                            <a:schemeClr val="tx1"/>
                          </a:solidFill>
                          <a:effectLst/>
                        </a:rPr>
                        <a:t>Change </a:t>
                      </a:r>
                      <a:r>
                        <a:rPr lang="da-DK" sz="1400" kern="1200" dirty="0" err="1">
                          <a:solidFill>
                            <a:schemeClr val="tx1"/>
                          </a:solidFill>
                          <a:effectLst/>
                        </a:rPr>
                        <a:t>directory</a:t>
                      </a:r>
                      <a:r>
                        <a:rPr lang="da-DK" sz="1400" kern="1200" dirty="0">
                          <a:solidFill>
                            <a:schemeClr val="tx1"/>
                          </a:solidFill>
                          <a:effectLst/>
                        </a:rPr>
                        <a:t>. Can </a:t>
                      </a:r>
                      <a:r>
                        <a:rPr lang="da-DK" sz="1400" kern="1200" dirty="0" err="1">
                          <a:solidFill>
                            <a:schemeClr val="tx1"/>
                          </a:solidFill>
                          <a:effectLst/>
                        </a:rPr>
                        <a:t>also</a:t>
                      </a:r>
                      <a:r>
                        <a:rPr lang="da-DK" sz="1400" kern="1200" dirty="0">
                          <a:solidFill>
                            <a:schemeClr val="tx1"/>
                          </a:solidFill>
                          <a:effectLst/>
                        </a:rPr>
                        <a:t> give </a:t>
                      </a:r>
                      <a:r>
                        <a:rPr lang="da-DK" sz="1400" kern="1200" dirty="0" err="1">
                          <a:solidFill>
                            <a:schemeClr val="tx1"/>
                          </a:solidFill>
                          <a:effectLst/>
                        </a:rPr>
                        <a:t>path</a:t>
                      </a:r>
                      <a:r>
                        <a:rPr lang="da-DK" sz="1400" kern="1200" dirty="0">
                          <a:solidFill>
                            <a:schemeClr val="tx1"/>
                          </a:solidFill>
                          <a:effectLst/>
                        </a:rPr>
                        <a:t> (/</a:t>
                      </a:r>
                      <a:r>
                        <a:rPr lang="da-DK" sz="1400" kern="1200" dirty="0" err="1">
                          <a:solidFill>
                            <a:schemeClr val="tx1"/>
                          </a:solidFill>
                          <a:effectLst/>
                        </a:rPr>
                        <a:t>path</a:t>
                      </a:r>
                      <a:r>
                        <a:rPr lang="da-DK" sz="1400" kern="1200" dirty="0">
                          <a:solidFill>
                            <a:schemeClr val="tx1"/>
                          </a:solidFill>
                          <a:effectLst/>
                        </a:rPr>
                        <a:t>/to/folder).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46021"/>
                  </a:ext>
                </a:extLst>
              </a:tr>
              <a:tr h="45307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dir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List contents of current directory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872947"/>
                  </a:ext>
                </a:extLst>
              </a:tr>
              <a:tr h="45307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pwd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Tells you where you currently are (full path).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029853"/>
                  </a:ext>
                </a:extLst>
              </a:tr>
              <a:tr h="45307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mkdir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i="1" dirty="0" err="1">
                          <a:solidFill>
                            <a:schemeClr val="tx1"/>
                          </a:solidFill>
                        </a:rPr>
                        <a:t>dirname</a:t>
                      </a:r>
                      <a:endParaRPr lang="en-GB" sz="14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mkdir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i="1" dirty="0" err="1">
                          <a:solidFill>
                            <a:schemeClr val="tx1"/>
                          </a:solidFill>
                        </a:rPr>
                        <a:t>dirname</a:t>
                      </a:r>
                      <a:endParaRPr lang="en-GB" sz="14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Make a new directory.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609961"/>
                  </a:ext>
                </a:extLst>
              </a:tr>
              <a:tr h="50448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cp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i="1" dirty="0">
                          <a:solidFill>
                            <a:schemeClr val="tx1"/>
                          </a:solidFill>
                        </a:rPr>
                        <a:t>filename1 filename2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copy </a:t>
                      </a:r>
                      <a:r>
                        <a:rPr lang="en-GB" sz="1400" i="1" dirty="0">
                          <a:solidFill>
                            <a:schemeClr val="tx1"/>
                          </a:solidFill>
                        </a:rPr>
                        <a:t>filename1 filename2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Copies filename1 to filename2 (</a:t>
                      </a:r>
                      <a:r>
                        <a:rPr lang="en-GB" sz="1400" i="1" dirty="0">
                          <a:solidFill>
                            <a:schemeClr val="tx1"/>
                          </a:solidFill>
                        </a:rPr>
                        <a:t>filename2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can be replaced with whatever name you want to give the new file).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026509"/>
                  </a:ext>
                </a:extLst>
              </a:tr>
              <a:tr h="45307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rm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i="1" dirty="0">
                          <a:solidFill>
                            <a:schemeClr val="tx1"/>
                          </a:solidFill>
                        </a:rPr>
                        <a:t>filename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del </a:t>
                      </a:r>
                      <a:r>
                        <a:rPr lang="en-GB" sz="1400" i="1" dirty="0">
                          <a:solidFill>
                            <a:schemeClr val="tx1"/>
                          </a:solidFill>
                        </a:rPr>
                        <a:t>filename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Removes a file.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2384"/>
                  </a:ext>
                </a:extLst>
              </a:tr>
              <a:tr h="45307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rm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-r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deltree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Recursively deletes entire directory tree. Be very careful if using this!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59623"/>
                  </a:ext>
                </a:extLst>
              </a:tr>
              <a:tr h="50448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more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more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Shows the first part of a file, just as much as will fit on one screen. Just hit the </a:t>
                      </a:r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space bar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to see more or </a:t>
                      </a:r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 to quit. You can use </a:t>
                      </a:r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/pattern 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to search for a pattern.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181485"/>
                  </a:ext>
                </a:extLst>
              </a:tr>
              <a:tr h="50448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echo $PATH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echo %Path%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set Path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Print the value of the environment variable (Path).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583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39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D965C4B-053F-2B49-A0BE-8CD239D493CF}"/>
              </a:ext>
            </a:extLst>
          </p:cNvPr>
          <p:cNvSpPr txBox="1"/>
          <p:nvPr/>
        </p:nvSpPr>
        <p:spPr>
          <a:xfrm>
            <a:off x="955572" y="412391"/>
            <a:ext cx="9525599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2800" b="1" dirty="0" err="1"/>
              <a:t>Setting</a:t>
            </a:r>
            <a:r>
              <a:rPr lang="da-DK" sz="2800" b="1" dirty="0"/>
              <a:t> up </a:t>
            </a:r>
            <a:r>
              <a:rPr lang="da-DK" sz="2800" b="1" dirty="0" err="1"/>
              <a:t>GitHub</a:t>
            </a:r>
            <a:r>
              <a:rPr lang="da-DK" sz="2800" b="1" dirty="0"/>
              <a:t> </a:t>
            </a:r>
            <a:r>
              <a:rPr lang="da-DK" sz="2800" b="1" dirty="0" err="1"/>
              <a:t>account</a:t>
            </a:r>
            <a:endParaRPr lang="da-DK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E57299-10FD-8443-B53F-625152A0D065}"/>
              </a:ext>
            </a:extLst>
          </p:cNvPr>
          <p:cNvSpPr/>
          <p:nvPr/>
        </p:nvSpPr>
        <p:spPr>
          <a:xfrm>
            <a:off x="955572" y="1172417"/>
            <a:ext cx="10640683" cy="34163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a-DK" dirty="0" err="1">
                <a:effectLst/>
              </a:rPr>
              <a:t>Create</a:t>
            </a:r>
            <a:r>
              <a:rPr lang="da-DK" dirty="0">
                <a:effectLst/>
              </a:rPr>
              <a:t> a </a:t>
            </a:r>
            <a:r>
              <a:rPr lang="da-DK" dirty="0" err="1">
                <a:effectLst/>
              </a:rPr>
              <a:t>GitHub</a:t>
            </a:r>
            <a:r>
              <a:rPr lang="da-DK" dirty="0">
                <a:effectLst/>
              </a:rPr>
              <a:t> </a:t>
            </a:r>
            <a:r>
              <a:rPr lang="da-DK" dirty="0" err="1">
                <a:effectLst/>
              </a:rPr>
              <a:t>account</a:t>
            </a:r>
            <a:endParaRPr lang="da-DK" dirty="0"/>
          </a:p>
          <a:p>
            <a:pPr algn="just"/>
            <a:r>
              <a:rPr lang="da-DK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https://github.com/join?ref_cta=Sign+up&amp;ref_loc=header+logged+out&amp;ref_page=%2F&amp;source=header-home</a:t>
            </a:r>
            <a:endParaRPr lang="da-DK" dirty="0">
              <a:solidFill>
                <a:srgbClr val="0070C0"/>
              </a:solidFill>
            </a:endParaRPr>
          </a:p>
          <a:p>
            <a:pPr algn="just"/>
            <a:endParaRPr lang="da-DK" dirty="0">
              <a:effectLst/>
            </a:endParaRPr>
          </a:p>
          <a:p>
            <a:pPr algn="just"/>
            <a:endParaRPr lang="da-DK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a-DK" dirty="0" err="1"/>
              <a:t>Install</a:t>
            </a:r>
            <a:r>
              <a:rPr lang="da-DK" dirty="0"/>
              <a:t> Git </a:t>
            </a:r>
            <a:r>
              <a:rPr lang="da-DK" dirty="0" err="1"/>
              <a:t>locally</a:t>
            </a:r>
            <a:endParaRPr lang="da-DK" dirty="0"/>
          </a:p>
          <a:p>
            <a:pPr algn="just"/>
            <a:r>
              <a:rPr lang="da-DK" dirty="0">
                <a:hlinkClick r:id="rId3"/>
              </a:rPr>
              <a:t>https://www.atlassian.com/git/tutorials/install-git</a:t>
            </a:r>
            <a:endParaRPr lang="da-DK" dirty="0"/>
          </a:p>
          <a:p>
            <a:pPr algn="just"/>
            <a:endParaRPr lang="da-DK" dirty="0"/>
          </a:p>
          <a:p>
            <a:pPr marL="742950" lvl="1" indent="-285750" algn="just">
              <a:buFont typeface="System Font Regular"/>
              <a:buChar char="-"/>
            </a:pPr>
            <a:r>
              <a:rPr lang="da-DK" dirty="0" err="1"/>
              <a:t>MacOS</a:t>
            </a:r>
            <a:r>
              <a:rPr lang="da-DK" dirty="0"/>
              <a:t>: ”Git for Mac Installer”</a:t>
            </a:r>
          </a:p>
          <a:p>
            <a:pPr marL="742950" lvl="1" indent="-285750" algn="just">
              <a:buFont typeface="System Font Regular"/>
              <a:buChar char="-"/>
            </a:pPr>
            <a:r>
              <a:rPr lang="da-DK" dirty="0"/>
              <a:t>Windows: ” Git for Windows stand-</a:t>
            </a:r>
            <a:r>
              <a:rPr lang="da-DK" dirty="0" err="1"/>
              <a:t>alone</a:t>
            </a:r>
            <a:r>
              <a:rPr lang="da-DK" dirty="0"/>
              <a:t> installer”</a:t>
            </a:r>
          </a:p>
          <a:p>
            <a:pPr marL="742950" lvl="1" indent="-285750" algn="just">
              <a:buFont typeface="System Font Regular"/>
              <a:buChar char="-"/>
            </a:pPr>
            <a:r>
              <a:rPr lang="da-DK" dirty="0" err="1"/>
              <a:t>GitHub</a:t>
            </a:r>
            <a:r>
              <a:rPr lang="da-DK" dirty="0"/>
              <a:t> Desktop: </a:t>
            </a:r>
            <a:r>
              <a:rPr lang="da-DK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https://desktop.github.com/</a:t>
            </a:r>
            <a:endParaRPr lang="da-DK" dirty="0"/>
          </a:p>
          <a:p>
            <a:pPr algn="just"/>
            <a:endParaRPr lang="da-DK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F9835F-D417-43D0-6390-A46081BBA16B}"/>
              </a:ext>
            </a:extLst>
          </p:cNvPr>
          <p:cNvSpPr txBox="1"/>
          <p:nvPr/>
        </p:nvSpPr>
        <p:spPr>
          <a:xfrm>
            <a:off x="955572" y="4616515"/>
            <a:ext cx="9525599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2800" b="1" dirty="0" err="1"/>
              <a:t>Cloning</a:t>
            </a:r>
            <a:r>
              <a:rPr lang="da-DK" sz="2800" b="1" dirty="0"/>
              <a:t> a </a:t>
            </a:r>
            <a:r>
              <a:rPr lang="da-DK" sz="2800" b="1" dirty="0" err="1"/>
              <a:t>repository</a:t>
            </a:r>
            <a:endParaRPr lang="da-DK" sz="28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B51830-BB3F-2301-6AFC-3C99679AF2C6}"/>
              </a:ext>
            </a:extLst>
          </p:cNvPr>
          <p:cNvGrpSpPr/>
          <p:nvPr/>
        </p:nvGrpSpPr>
        <p:grpSpPr>
          <a:xfrm>
            <a:off x="955572" y="5633808"/>
            <a:ext cx="10280464" cy="685662"/>
            <a:chOff x="884306" y="2008910"/>
            <a:chExt cx="10280464" cy="6856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1AD42B-9F76-40E8-1B7C-9DBA22903423}"/>
                </a:ext>
              </a:extLst>
            </p:cNvPr>
            <p:cNvSpPr/>
            <p:nvPr/>
          </p:nvSpPr>
          <p:spPr>
            <a:xfrm>
              <a:off x="884306" y="2008910"/>
              <a:ext cx="10280464" cy="5541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077CE1-F5C9-6608-6080-58EC9E4D2D62}"/>
                </a:ext>
              </a:extLst>
            </p:cNvPr>
            <p:cNvSpPr/>
            <p:nvPr/>
          </p:nvSpPr>
          <p:spPr>
            <a:xfrm>
              <a:off x="914007" y="2109797"/>
              <a:ext cx="6502922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da-DK" sz="1600" dirty="0">
                  <a:latin typeface="+mj-lt"/>
                </a:rPr>
                <a:t>$   </a:t>
              </a:r>
              <a:r>
                <a:rPr lang="da-DK" sz="1600" dirty="0" err="1">
                  <a:latin typeface="+mj-lt"/>
                </a:rPr>
                <a:t>git</a:t>
              </a:r>
              <a:r>
                <a:rPr lang="da-DK" sz="1600" dirty="0">
                  <a:latin typeface="+mj-lt"/>
                </a:rPr>
                <a:t> </a:t>
              </a:r>
              <a:r>
                <a:rPr lang="da-DK" sz="1600" dirty="0" err="1">
                  <a:latin typeface="+mj-lt"/>
                </a:rPr>
                <a:t>clone</a:t>
              </a:r>
              <a:r>
                <a:rPr lang="da-DK" sz="1600" dirty="0">
                  <a:latin typeface="+mj-lt"/>
                </a:rPr>
                <a:t> </a:t>
              </a:r>
              <a:r>
                <a:rPr lang="da-DK" sz="1600" dirty="0" err="1">
                  <a:latin typeface="+mj-lt"/>
                </a:rPr>
                <a:t>https</a:t>
              </a:r>
              <a:r>
                <a:rPr lang="da-DK" sz="1600" dirty="0">
                  <a:latin typeface="+mj-lt"/>
                </a:rPr>
                <a:t>://</a:t>
              </a:r>
              <a:r>
                <a:rPr lang="da-DK" sz="1600" dirty="0" err="1">
                  <a:latin typeface="+mj-lt"/>
                </a:rPr>
                <a:t>github.com</a:t>
              </a:r>
              <a:r>
                <a:rPr lang="da-DK" sz="1600" dirty="0">
                  <a:latin typeface="+mj-lt"/>
                </a:rPr>
                <a:t>/</a:t>
              </a:r>
              <a:r>
                <a:rPr lang="da-DK" sz="1600" dirty="0" err="1">
                  <a:latin typeface="+mj-lt"/>
                </a:rPr>
                <a:t>account_name</a:t>
              </a:r>
              <a:r>
                <a:rPr lang="da-DK" sz="1600" dirty="0">
                  <a:latin typeface="+mj-lt"/>
                </a:rPr>
                <a:t>/</a:t>
              </a:r>
              <a:r>
                <a:rPr lang="da-DK" sz="1600" dirty="0" err="1">
                  <a:latin typeface="+mj-lt"/>
                </a:rPr>
                <a:t>repository_name.git</a:t>
              </a:r>
              <a:endParaRPr lang="da-DK" sz="1600" dirty="0">
                <a:effectLst/>
                <a:latin typeface="+mj-lt"/>
              </a:endParaRPr>
            </a:p>
            <a:p>
              <a:endParaRPr lang="da-DK" sz="1600" dirty="0"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36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C2890C-9F9A-DA4F-B4DF-699556130415}"/>
              </a:ext>
            </a:extLst>
          </p:cNvPr>
          <p:cNvSpPr txBox="1"/>
          <p:nvPr/>
        </p:nvSpPr>
        <p:spPr>
          <a:xfrm>
            <a:off x="955572" y="412391"/>
            <a:ext cx="9525599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2800" b="1" dirty="0" err="1"/>
              <a:t>Install</a:t>
            </a:r>
            <a:r>
              <a:rPr lang="da-DK" sz="2800" b="1" dirty="0"/>
              <a:t> 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2CEDD3-6EBC-1E42-8DC9-E7864B8A7C28}"/>
              </a:ext>
            </a:extLst>
          </p:cNvPr>
          <p:cNvSpPr/>
          <p:nvPr/>
        </p:nvSpPr>
        <p:spPr>
          <a:xfrm>
            <a:off x="955572" y="1299473"/>
            <a:ext cx="10640683" cy="39235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a-DK" dirty="0"/>
              <a:t>Python 3.11:   </a:t>
            </a:r>
            <a:r>
              <a:rPr lang="da-DK" dirty="0">
                <a:hlinkClick r:id="rId3"/>
              </a:rPr>
              <a:t>https://www.python.org/</a:t>
            </a:r>
            <a:endParaRPr lang="da-DK" dirty="0"/>
          </a:p>
          <a:p>
            <a:pPr algn="just"/>
            <a:endParaRPr lang="da-DK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a-DK" i="0" dirty="0" err="1">
                <a:solidFill>
                  <a:srgbClr val="404040"/>
                </a:solidFill>
                <a:effectLst/>
              </a:rPr>
              <a:t>Anaconda</a:t>
            </a:r>
            <a:r>
              <a:rPr lang="da-DK" i="0" dirty="0">
                <a:solidFill>
                  <a:srgbClr val="404040"/>
                </a:solidFill>
                <a:effectLst/>
              </a:rPr>
              <a:t>:  </a:t>
            </a:r>
            <a:r>
              <a:rPr lang="da-DK" b="1" i="0" dirty="0">
                <a:solidFill>
                  <a:srgbClr val="404040"/>
                </a:solidFill>
                <a:effectLst/>
              </a:rPr>
              <a:t> </a:t>
            </a:r>
          </a:p>
          <a:p>
            <a:pPr algn="just"/>
            <a:r>
              <a:rPr lang="da-DK" b="1" dirty="0">
                <a:solidFill>
                  <a:srgbClr val="404040"/>
                </a:solidFill>
              </a:rPr>
              <a:t>	</a:t>
            </a:r>
            <a:r>
              <a:rPr lang="da-DK" dirty="0">
                <a:hlinkClick r:id="rId4"/>
              </a:rPr>
              <a:t>https://docs.anaconda.com/anaconda/install/</a:t>
            </a:r>
            <a:endParaRPr lang="da-DK" b="1" dirty="0">
              <a:solidFill>
                <a:srgbClr val="404040"/>
              </a:solidFill>
            </a:endParaRPr>
          </a:p>
          <a:p>
            <a:pPr algn="just"/>
            <a:r>
              <a:rPr lang="da-DK" b="1" dirty="0">
                <a:solidFill>
                  <a:srgbClr val="404040"/>
                </a:solidFill>
              </a:rPr>
              <a:t>	</a:t>
            </a:r>
            <a:r>
              <a:rPr lang="da-DK" dirty="0">
                <a:hlinkClick r:id="rId5"/>
              </a:rPr>
              <a:t>https://docs.anaconda.com/navigator/tutorials</a:t>
            </a:r>
            <a:r>
              <a:rPr lang="da-DK" dirty="0">
                <a:hlinkClick r:id="rId5"/>
              </a:rPr>
              <a:t>/</a:t>
            </a:r>
            <a:endParaRPr lang="da-DK" dirty="0"/>
          </a:p>
          <a:p>
            <a:pPr algn="just"/>
            <a:endParaRPr lang="da-DK" sz="3200" dirty="0"/>
          </a:p>
          <a:p>
            <a:pPr marL="742950" lvl="1" indent="-285750" algn="just">
              <a:buFont typeface="System Font Regular"/>
              <a:buChar char="-"/>
            </a:pPr>
            <a:r>
              <a:rPr lang="da-DK" b="1" dirty="0" err="1"/>
              <a:t>MacOS</a:t>
            </a:r>
            <a:endParaRPr lang="da-DK" b="1" dirty="0"/>
          </a:p>
          <a:p>
            <a:pPr marL="742950" lvl="1" indent="-285750" algn="just">
              <a:buFont typeface="System Font Regular"/>
              <a:buChar char="-"/>
            </a:pPr>
            <a:endParaRPr lang="da-DK" sz="1200" b="1" dirty="0"/>
          </a:p>
          <a:p>
            <a:pPr marL="742950" lvl="1" indent="-285750" algn="just">
              <a:buFont typeface="System Font Regular"/>
              <a:buChar char="-"/>
            </a:pPr>
            <a:endParaRPr lang="da-DK" sz="1200" b="1" dirty="0"/>
          </a:p>
          <a:p>
            <a:pPr marL="742950" lvl="1" indent="-285750" algn="just">
              <a:buFont typeface="System Font Regular"/>
              <a:buChar char="-"/>
            </a:pPr>
            <a:endParaRPr lang="da-DK" sz="1200" b="1" dirty="0"/>
          </a:p>
          <a:p>
            <a:pPr marL="742950" lvl="1" indent="-285750" algn="just">
              <a:buFont typeface="System Font Regular"/>
              <a:buChar char="-"/>
            </a:pPr>
            <a:endParaRPr lang="da-DK" sz="1200" b="1" dirty="0"/>
          </a:p>
          <a:p>
            <a:pPr marL="742950" lvl="1" indent="-285750" algn="just">
              <a:buFont typeface="System Font Regular"/>
              <a:buChar char="-"/>
            </a:pPr>
            <a:endParaRPr lang="da-DK" sz="1200" dirty="0"/>
          </a:p>
          <a:p>
            <a:pPr lvl="2" algn="just"/>
            <a:endParaRPr lang="da-DK" dirty="0"/>
          </a:p>
          <a:p>
            <a:pPr marL="742950" lvl="1" indent="-285750" algn="just">
              <a:lnSpc>
                <a:spcPct val="200000"/>
              </a:lnSpc>
              <a:buFont typeface="System Font Regular"/>
              <a:buChar char="-"/>
            </a:pPr>
            <a:r>
              <a:rPr lang="da-DK" b="1" dirty="0"/>
              <a:t>Windows</a:t>
            </a:r>
            <a:endParaRPr lang="da-DK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DAA6C8-D594-8E4A-8C5B-430E6FEB32C8}"/>
              </a:ext>
            </a:extLst>
          </p:cNvPr>
          <p:cNvGrpSpPr/>
          <p:nvPr/>
        </p:nvGrpSpPr>
        <p:grpSpPr>
          <a:xfrm>
            <a:off x="955572" y="3561983"/>
            <a:ext cx="10280464" cy="449863"/>
            <a:chOff x="884306" y="2008910"/>
            <a:chExt cx="10280464" cy="4498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58754B-973C-1742-B331-312BADCC0D5F}"/>
                </a:ext>
              </a:extLst>
            </p:cNvPr>
            <p:cNvSpPr/>
            <p:nvPr/>
          </p:nvSpPr>
          <p:spPr>
            <a:xfrm>
              <a:off x="884306" y="2008910"/>
              <a:ext cx="10280464" cy="4498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17096F-3252-4B4B-9A93-5767B89BBF8F}"/>
                </a:ext>
              </a:extLst>
            </p:cNvPr>
            <p:cNvSpPr/>
            <p:nvPr/>
          </p:nvSpPr>
          <p:spPr>
            <a:xfrm>
              <a:off x="914007" y="2066647"/>
              <a:ext cx="5265119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da-DK" sz="1600" dirty="0">
                  <a:latin typeface="+mj-lt"/>
                </a:rPr>
                <a:t>$   </a:t>
              </a:r>
              <a:r>
                <a:rPr lang="da-DK" sz="1600" dirty="0" err="1">
                  <a:latin typeface="+mj-lt"/>
                </a:rPr>
                <a:t>python</a:t>
              </a:r>
              <a:r>
                <a:rPr lang="da-DK" sz="1600" dirty="0">
                  <a:latin typeface="+mj-lt"/>
                </a:rPr>
                <a:t> --version</a:t>
              </a:r>
              <a:endParaRPr lang="da-DK" sz="1600" dirty="0">
                <a:effectLst/>
                <a:latin typeface="+mj-l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0DBDD1-5061-0E4A-824F-103994D50936}"/>
              </a:ext>
            </a:extLst>
          </p:cNvPr>
          <p:cNvGrpSpPr/>
          <p:nvPr/>
        </p:nvGrpSpPr>
        <p:grpSpPr>
          <a:xfrm>
            <a:off x="955572" y="4090317"/>
            <a:ext cx="10280464" cy="449863"/>
            <a:chOff x="884306" y="2008910"/>
            <a:chExt cx="10280464" cy="4498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BFD4DF-A515-D34A-A311-BFB4E7131966}"/>
                </a:ext>
              </a:extLst>
            </p:cNvPr>
            <p:cNvSpPr/>
            <p:nvPr/>
          </p:nvSpPr>
          <p:spPr>
            <a:xfrm>
              <a:off x="884306" y="2008910"/>
              <a:ext cx="10280464" cy="4498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6B62DD-8BEC-AF44-A1A1-B1501A71E0DE}"/>
                </a:ext>
              </a:extLst>
            </p:cNvPr>
            <p:cNvSpPr/>
            <p:nvPr/>
          </p:nvSpPr>
          <p:spPr>
            <a:xfrm>
              <a:off x="914007" y="2066647"/>
              <a:ext cx="5265119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da-DK" sz="1600" dirty="0">
                  <a:latin typeface="+mj-lt"/>
                </a:rPr>
                <a:t>$   </a:t>
              </a:r>
              <a:r>
                <a:rPr lang="da-DK" sz="1600" dirty="0" err="1">
                  <a:latin typeface="+mj-lt"/>
                </a:rPr>
                <a:t>which</a:t>
              </a:r>
              <a:r>
                <a:rPr lang="da-DK" sz="1600" dirty="0">
                  <a:latin typeface="+mj-lt"/>
                </a:rPr>
                <a:t> </a:t>
              </a:r>
              <a:r>
                <a:rPr lang="da-DK" sz="1600" dirty="0" err="1">
                  <a:latin typeface="+mj-lt"/>
                </a:rPr>
                <a:t>python</a:t>
              </a:r>
              <a:endParaRPr lang="da-DK" sz="1600" dirty="0">
                <a:effectLst/>
                <a:latin typeface="+mj-lt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EECAB6-7121-6E4D-B10E-DDE8535DF9FF}"/>
              </a:ext>
            </a:extLst>
          </p:cNvPr>
          <p:cNvGrpSpPr/>
          <p:nvPr/>
        </p:nvGrpSpPr>
        <p:grpSpPr>
          <a:xfrm>
            <a:off x="955572" y="5218540"/>
            <a:ext cx="10280464" cy="449863"/>
            <a:chOff x="884306" y="2008910"/>
            <a:chExt cx="10280464" cy="4498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7D538DF-EA04-E04A-A90B-11A18E744A0F}"/>
                </a:ext>
              </a:extLst>
            </p:cNvPr>
            <p:cNvSpPr/>
            <p:nvPr/>
          </p:nvSpPr>
          <p:spPr>
            <a:xfrm>
              <a:off x="884306" y="2008910"/>
              <a:ext cx="10280464" cy="4498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56F643-3938-C342-90DD-1C7A3352F3AB}"/>
                </a:ext>
              </a:extLst>
            </p:cNvPr>
            <p:cNvSpPr/>
            <p:nvPr/>
          </p:nvSpPr>
          <p:spPr>
            <a:xfrm>
              <a:off x="914007" y="2066647"/>
              <a:ext cx="5265119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da-DK" sz="1600" dirty="0">
                  <a:latin typeface="+mj-lt"/>
                </a:rPr>
                <a:t>&gt;   </a:t>
              </a:r>
              <a:r>
                <a:rPr lang="da-DK" sz="1600" dirty="0" err="1">
                  <a:latin typeface="+mj-lt"/>
                </a:rPr>
                <a:t>python</a:t>
              </a:r>
              <a:r>
                <a:rPr lang="da-DK" sz="1600" dirty="0">
                  <a:latin typeface="+mj-lt"/>
                </a:rPr>
                <a:t> --version</a:t>
              </a:r>
              <a:endParaRPr lang="da-DK" sz="1600" dirty="0">
                <a:effectLst/>
                <a:latin typeface="+mj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032ED04-A5EB-5D46-8F64-37E5A582ED79}"/>
              </a:ext>
            </a:extLst>
          </p:cNvPr>
          <p:cNvGrpSpPr/>
          <p:nvPr/>
        </p:nvGrpSpPr>
        <p:grpSpPr>
          <a:xfrm>
            <a:off x="955572" y="5746874"/>
            <a:ext cx="10280464" cy="449863"/>
            <a:chOff x="884306" y="2008910"/>
            <a:chExt cx="10280464" cy="44986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B1C4CA-10F3-534C-B2B2-63E1606E0A33}"/>
                </a:ext>
              </a:extLst>
            </p:cNvPr>
            <p:cNvSpPr/>
            <p:nvPr/>
          </p:nvSpPr>
          <p:spPr>
            <a:xfrm>
              <a:off x="884306" y="2008910"/>
              <a:ext cx="10280464" cy="4498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5F6CF0C-C9F8-F341-B352-312F3DB20D2D}"/>
                </a:ext>
              </a:extLst>
            </p:cNvPr>
            <p:cNvSpPr/>
            <p:nvPr/>
          </p:nvSpPr>
          <p:spPr>
            <a:xfrm>
              <a:off x="914007" y="2066647"/>
              <a:ext cx="5265119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da-DK" sz="1600" dirty="0">
                  <a:latin typeface="+mj-lt"/>
                </a:rPr>
                <a:t>&gt;   </a:t>
              </a:r>
              <a:r>
                <a:rPr lang="da-DK" sz="1600" dirty="0" err="1">
                  <a:latin typeface="+mj-lt"/>
                </a:rPr>
                <a:t>where</a:t>
              </a:r>
              <a:r>
                <a:rPr lang="da-DK" sz="1600" dirty="0">
                  <a:latin typeface="+mj-lt"/>
                </a:rPr>
                <a:t> </a:t>
              </a:r>
              <a:r>
                <a:rPr lang="da-DK" sz="1600" dirty="0" err="1">
                  <a:latin typeface="+mj-lt"/>
                </a:rPr>
                <a:t>python</a:t>
              </a:r>
              <a:endParaRPr lang="da-DK" sz="1600" dirty="0"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39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DA526F-2A89-7F45-8ACD-9475B7A4D1C7}"/>
              </a:ext>
            </a:extLst>
          </p:cNvPr>
          <p:cNvSpPr txBox="1"/>
          <p:nvPr/>
        </p:nvSpPr>
        <p:spPr>
          <a:xfrm>
            <a:off x="955572" y="412391"/>
            <a:ext cx="9525599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2800" b="1" dirty="0" err="1"/>
              <a:t>What</a:t>
            </a:r>
            <a:r>
              <a:rPr lang="da-DK" sz="2800" b="1" dirty="0"/>
              <a:t> is ”.</a:t>
            </a:r>
            <a:r>
              <a:rPr lang="da-DK" sz="2800" b="1" dirty="0" err="1"/>
              <a:t>zshrc</a:t>
            </a:r>
            <a:r>
              <a:rPr lang="da-DK" sz="2800" b="1" dirty="0"/>
              <a:t>” and </a:t>
            </a:r>
            <a:r>
              <a:rPr lang="da-DK" sz="2800" b="1" dirty="0" err="1"/>
              <a:t>how</a:t>
            </a:r>
            <a:r>
              <a:rPr lang="da-DK" sz="2800" b="1" dirty="0"/>
              <a:t> to </a:t>
            </a:r>
            <a:r>
              <a:rPr lang="da-DK" sz="2800" b="1" dirty="0" err="1"/>
              <a:t>use</a:t>
            </a:r>
            <a:r>
              <a:rPr lang="da-DK" sz="2800" b="1" dirty="0"/>
              <a:t> 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6CC46F-2574-7048-B87A-F1C15F321054}"/>
              </a:ext>
            </a:extLst>
          </p:cNvPr>
          <p:cNvSpPr/>
          <p:nvPr/>
        </p:nvSpPr>
        <p:spPr>
          <a:xfrm>
            <a:off x="955572" y="1186275"/>
            <a:ext cx="10640683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a-DK" b="1" dirty="0" err="1">
                <a:effectLst/>
              </a:rPr>
              <a:t>MacOS</a:t>
            </a:r>
            <a:endParaRPr lang="da-DK" b="1" dirty="0">
              <a:effectLst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6A027E-4BF7-8843-9E3B-97DEF2D736B7}"/>
              </a:ext>
            </a:extLst>
          </p:cNvPr>
          <p:cNvGrpSpPr/>
          <p:nvPr/>
        </p:nvGrpSpPr>
        <p:grpSpPr>
          <a:xfrm>
            <a:off x="955768" y="1903944"/>
            <a:ext cx="10280464" cy="449863"/>
            <a:chOff x="884306" y="2008910"/>
            <a:chExt cx="10280464" cy="44986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5A429C-DBD7-2D40-9AC5-50E3AFBDE667}"/>
                </a:ext>
              </a:extLst>
            </p:cNvPr>
            <p:cNvSpPr/>
            <p:nvPr/>
          </p:nvSpPr>
          <p:spPr>
            <a:xfrm>
              <a:off x="884306" y="2008910"/>
              <a:ext cx="10280464" cy="4498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7E7D27E-203A-184E-AF9C-E98BEF3F723B}"/>
                </a:ext>
              </a:extLst>
            </p:cNvPr>
            <p:cNvSpPr/>
            <p:nvPr/>
          </p:nvSpPr>
          <p:spPr>
            <a:xfrm>
              <a:off x="914007" y="2066647"/>
              <a:ext cx="5265119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da-DK" sz="1600" dirty="0">
                  <a:latin typeface="+mj-lt"/>
                </a:rPr>
                <a:t>$   vi ~/.</a:t>
              </a:r>
              <a:r>
                <a:rPr lang="da-DK" sz="1600" dirty="0" err="1">
                  <a:latin typeface="+mj-lt"/>
                </a:rPr>
                <a:t>zprofile</a:t>
              </a:r>
              <a:endParaRPr lang="da-DK" sz="1600" dirty="0">
                <a:latin typeface="+mj-lt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A1F275-CB02-EC4F-9360-C430876C117C}"/>
              </a:ext>
            </a:extLst>
          </p:cNvPr>
          <p:cNvGrpSpPr/>
          <p:nvPr/>
        </p:nvGrpSpPr>
        <p:grpSpPr>
          <a:xfrm>
            <a:off x="955572" y="5067994"/>
            <a:ext cx="10280464" cy="449863"/>
            <a:chOff x="884306" y="2008910"/>
            <a:chExt cx="10280464" cy="44986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9AB2A6-3E9D-F44D-9C55-143EA7DC3232}"/>
                </a:ext>
              </a:extLst>
            </p:cNvPr>
            <p:cNvSpPr/>
            <p:nvPr/>
          </p:nvSpPr>
          <p:spPr>
            <a:xfrm>
              <a:off x="884306" y="2008910"/>
              <a:ext cx="10280464" cy="4498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42DF99F-D3FE-8F45-A2E0-65F53556846D}"/>
                </a:ext>
              </a:extLst>
            </p:cNvPr>
            <p:cNvSpPr/>
            <p:nvPr/>
          </p:nvSpPr>
          <p:spPr>
            <a:xfrm>
              <a:off x="914007" y="2066647"/>
              <a:ext cx="5265119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da-DK" sz="1600" dirty="0">
                  <a:latin typeface="+mj-lt"/>
                </a:rPr>
                <a:t>$   source ~/.</a:t>
              </a:r>
              <a:r>
                <a:rPr lang="da-DK" sz="1600" dirty="0" err="1">
                  <a:latin typeface="+mj-lt"/>
                </a:rPr>
                <a:t>bash_profile</a:t>
              </a:r>
              <a:endParaRPr lang="da-DK" sz="1600" dirty="0">
                <a:latin typeface="+mj-lt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E678538-E82D-8D4A-8CC7-5B2748A38F73}"/>
              </a:ext>
            </a:extLst>
          </p:cNvPr>
          <p:cNvSpPr/>
          <p:nvPr/>
        </p:nvSpPr>
        <p:spPr>
          <a:xfrm>
            <a:off x="955572" y="1507601"/>
            <a:ext cx="10640683" cy="33575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742950" lvl="1" indent="-285750" algn="just">
              <a:buFont typeface="System Font Regular"/>
              <a:buChar char="-"/>
            </a:pPr>
            <a:r>
              <a:rPr lang="da-DK" dirty="0">
                <a:effectLst/>
              </a:rPr>
              <a:t>Open the bash file (</a:t>
            </a:r>
            <a:r>
              <a:rPr lang="da-DK" dirty="0" err="1">
                <a:effectLst/>
              </a:rPr>
              <a:t>zshrc</a:t>
            </a:r>
            <a:r>
              <a:rPr lang="da-DK" dirty="0">
                <a:effectLst/>
              </a:rPr>
              <a:t> or </a:t>
            </a:r>
            <a:r>
              <a:rPr lang="da-DK" dirty="0" err="1">
                <a:effectLst/>
              </a:rPr>
              <a:t>zprofile</a:t>
            </a:r>
            <a:r>
              <a:rPr lang="da-DK" dirty="0">
                <a:effectLst/>
              </a:rPr>
              <a:t>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B6170A-B0AE-FB4E-9887-735C4B986761}"/>
              </a:ext>
            </a:extLst>
          </p:cNvPr>
          <p:cNvSpPr/>
          <p:nvPr/>
        </p:nvSpPr>
        <p:spPr>
          <a:xfrm>
            <a:off x="930050" y="4673402"/>
            <a:ext cx="10640683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742950" lvl="1" indent="-285750" algn="just">
              <a:buFont typeface="System Font Regular"/>
              <a:buChar char="-"/>
            </a:pPr>
            <a:r>
              <a:rPr lang="da-DK" dirty="0"/>
              <a:t>Make the alias </a:t>
            </a:r>
            <a:r>
              <a:rPr lang="da-DK" dirty="0" err="1"/>
              <a:t>available</a:t>
            </a:r>
            <a:r>
              <a:rPr lang="da-DK" dirty="0"/>
              <a:t> in the session</a:t>
            </a:r>
            <a:endParaRPr lang="da-DK" dirty="0">
              <a:effectLst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8B79092-ADC7-256C-C14E-DDF7E522DD91}"/>
              </a:ext>
            </a:extLst>
          </p:cNvPr>
          <p:cNvGrpSpPr/>
          <p:nvPr/>
        </p:nvGrpSpPr>
        <p:grpSpPr>
          <a:xfrm>
            <a:off x="2076863" y="2642969"/>
            <a:ext cx="8404308" cy="1572061"/>
            <a:chOff x="2076863" y="2642969"/>
            <a:chExt cx="8404308" cy="1572061"/>
          </a:xfrm>
        </p:grpSpPr>
        <p:pic>
          <p:nvPicPr>
            <p:cNvPr id="11" name="Picture 10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4FE65E86-11E5-6558-70A9-E2DE11B74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6863" y="2642969"/>
              <a:ext cx="8038274" cy="1572061"/>
            </a:xfrm>
            <a:prstGeom prst="rect">
              <a:avLst/>
            </a:prstGeom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BF87D1-0FC8-FC20-5409-9FA248ABFD5C}"/>
                </a:ext>
              </a:extLst>
            </p:cNvPr>
            <p:cNvCxnSpPr/>
            <p:nvPr/>
          </p:nvCxnSpPr>
          <p:spPr>
            <a:xfrm>
              <a:off x="2785241" y="3460530"/>
              <a:ext cx="560201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5DF90C-B864-78AD-2C32-9D16B54FFACD}"/>
                </a:ext>
              </a:extLst>
            </p:cNvPr>
            <p:cNvSpPr txBox="1"/>
            <p:nvPr/>
          </p:nvSpPr>
          <p:spPr>
            <a:xfrm>
              <a:off x="8915130" y="3780944"/>
              <a:ext cx="1566041" cy="3077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400" b="1" dirty="0">
                  <a:latin typeface="+mj-lt"/>
                </a:rPr>
                <a:t>$ </a:t>
              </a:r>
              <a:r>
                <a:rPr lang="da-DK" sz="1400" b="1" dirty="0" err="1">
                  <a:latin typeface="+mj-lt"/>
                </a:rPr>
                <a:t>which</a:t>
              </a:r>
              <a:r>
                <a:rPr lang="da-DK" sz="1400" b="1" dirty="0">
                  <a:latin typeface="+mj-lt"/>
                </a:rPr>
                <a:t> </a:t>
              </a:r>
              <a:r>
                <a:rPr lang="da-DK" sz="1400" b="1" dirty="0" err="1">
                  <a:latin typeface="+mj-lt"/>
                </a:rPr>
                <a:t>python</a:t>
              </a:r>
              <a:endParaRPr lang="en-DK" sz="1400" b="1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6D487ED-53B7-004C-6FBF-C876AA1C14C4}"/>
                </a:ext>
              </a:extLst>
            </p:cNvPr>
            <p:cNvCxnSpPr/>
            <p:nvPr/>
          </p:nvCxnSpPr>
          <p:spPr>
            <a:xfrm flipH="1" flipV="1">
              <a:off x="8145517" y="3541986"/>
              <a:ext cx="746235" cy="3723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599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A04E8BA-34A7-0141-8195-0D77DB6F6A18}"/>
              </a:ext>
            </a:extLst>
          </p:cNvPr>
          <p:cNvSpPr txBox="1"/>
          <p:nvPr/>
        </p:nvSpPr>
        <p:spPr>
          <a:xfrm>
            <a:off x="955572" y="412391"/>
            <a:ext cx="9525599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2800" b="1" dirty="0" err="1"/>
              <a:t>Creating</a:t>
            </a:r>
            <a:r>
              <a:rPr lang="da-DK" sz="2800" b="1" dirty="0"/>
              <a:t> a virtual </a:t>
            </a:r>
            <a:r>
              <a:rPr lang="da-DK" sz="2800" b="1" dirty="0" err="1"/>
              <a:t>environment</a:t>
            </a:r>
            <a:endParaRPr lang="da-DK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9D6738-D43E-D74E-9F62-476CA4EF98EE}"/>
              </a:ext>
            </a:extLst>
          </p:cNvPr>
          <p:cNvSpPr/>
          <p:nvPr/>
        </p:nvSpPr>
        <p:spPr>
          <a:xfrm>
            <a:off x="955572" y="1297113"/>
            <a:ext cx="10640683" cy="172354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a-DK" b="1" dirty="0" err="1"/>
              <a:t>MacOS</a:t>
            </a:r>
            <a:endParaRPr lang="da-DK" b="1" dirty="0"/>
          </a:p>
          <a:p>
            <a:pPr marL="742950" lvl="1" indent="-285750" algn="just">
              <a:lnSpc>
                <a:spcPct val="150000"/>
              </a:lnSpc>
              <a:buFont typeface="System Font Regular"/>
              <a:buChar char="-"/>
            </a:pPr>
            <a:r>
              <a:rPr lang="da-DK" dirty="0" err="1"/>
              <a:t>Install</a:t>
            </a:r>
            <a:r>
              <a:rPr lang="da-DK" dirty="0"/>
              <a:t> </a:t>
            </a:r>
            <a:r>
              <a:rPr lang="da-DK" dirty="0" err="1"/>
              <a:t>virtualenv</a:t>
            </a:r>
            <a:endParaRPr lang="da-DK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da-DK" dirty="0">
              <a:effectLst/>
            </a:endParaRPr>
          </a:p>
          <a:p>
            <a:pPr algn="just"/>
            <a:endParaRPr lang="da-DK" sz="700" dirty="0">
              <a:effectLst/>
            </a:endParaRPr>
          </a:p>
          <a:p>
            <a:pPr algn="just"/>
            <a:endParaRPr lang="da-DK" dirty="0">
              <a:effectLst/>
            </a:endParaRPr>
          </a:p>
          <a:p>
            <a:pPr marL="742950" lvl="1" indent="-285750" algn="just">
              <a:buFont typeface="System Font Regular"/>
              <a:buChar char="-"/>
            </a:pPr>
            <a:r>
              <a:rPr lang="da-DK" dirty="0" err="1">
                <a:effectLst/>
              </a:rPr>
              <a:t>Create</a:t>
            </a:r>
            <a:r>
              <a:rPr lang="da-DK" dirty="0">
                <a:effectLst/>
              </a:rPr>
              <a:t> a new virtual </a:t>
            </a:r>
            <a:r>
              <a:rPr lang="da-DK" dirty="0" err="1">
                <a:effectLst/>
              </a:rPr>
              <a:t>environment</a:t>
            </a:r>
            <a:endParaRPr lang="da-DK" dirty="0">
              <a:effectLst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C04239-650A-C841-B1AA-EA006AFE2B33}"/>
              </a:ext>
            </a:extLst>
          </p:cNvPr>
          <p:cNvGrpSpPr/>
          <p:nvPr/>
        </p:nvGrpSpPr>
        <p:grpSpPr>
          <a:xfrm>
            <a:off x="955572" y="2067929"/>
            <a:ext cx="10280464" cy="449863"/>
            <a:chOff x="884306" y="2008910"/>
            <a:chExt cx="10280464" cy="4498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9FA46F-48BF-184F-9287-A5283BDDEA41}"/>
                </a:ext>
              </a:extLst>
            </p:cNvPr>
            <p:cNvSpPr/>
            <p:nvPr/>
          </p:nvSpPr>
          <p:spPr>
            <a:xfrm>
              <a:off x="884306" y="2008910"/>
              <a:ext cx="10280464" cy="4498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B2D8F5-24C9-EB42-9046-3DA4BFCBCA27}"/>
                </a:ext>
              </a:extLst>
            </p:cNvPr>
            <p:cNvSpPr/>
            <p:nvPr/>
          </p:nvSpPr>
          <p:spPr>
            <a:xfrm>
              <a:off x="914007" y="2066647"/>
              <a:ext cx="5265119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da-DK" sz="1600" dirty="0">
                  <a:latin typeface="+mj-lt"/>
                </a:rPr>
                <a:t>$   python3.11 -m pip </a:t>
              </a:r>
              <a:r>
                <a:rPr lang="da-DK" sz="1600" dirty="0" err="1">
                  <a:latin typeface="+mj-lt"/>
                </a:rPr>
                <a:t>install</a:t>
              </a:r>
              <a:r>
                <a:rPr lang="da-DK" sz="1600" dirty="0">
                  <a:latin typeface="+mj-lt"/>
                </a:rPr>
                <a:t> </a:t>
              </a:r>
              <a:r>
                <a:rPr lang="da-DK" sz="1600" dirty="0" err="1">
                  <a:latin typeface="+mj-lt"/>
                </a:rPr>
                <a:t>virtualenv</a:t>
              </a:r>
              <a:endParaRPr lang="da-DK" sz="1600" dirty="0">
                <a:effectLst/>
                <a:latin typeface="+mj-lt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9A08C7C-87E5-FF4E-9330-B0871A11A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067" y="3092574"/>
            <a:ext cx="8877300" cy="16002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96AFA7F-8DFF-A84D-81C7-7511BE0C013E}"/>
              </a:ext>
            </a:extLst>
          </p:cNvPr>
          <p:cNvGrpSpPr/>
          <p:nvPr/>
        </p:nvGrpSpPr>
        <p:grpSpPr>
          <a:xfrm>
            <a:off x="955572" y="4739043"/>
            <a:ext cx="10280464" cy="449863"/>
            <a:chOff x="884306" y="2008910"/>
            <a:chExt cx="10280464" cy="44986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69300C-399C-F748-BAAA-99B0A5A78B3F}"/>
                </a:ext>
              </a:extLst>
            </p:cNvPr>
            <p:cNvSpPr/>
            <p:nvPr/>
          </p:nvSpPr>
          <p:spPr>
            <a:xfrm>
              <a:off x="884306" y="2008910"/>
              <a:ext cx="10280464" cy="4498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0B6377-51DA-7A4C-8F86-0024B7367026}"/>
                </a:ext>
              </a:extLst>
            </p:cNvPr>
            <p:cNvSpPr/>
            <p:nvPr/>
          </p:nvSpPr>
          <p:spPr>
            <a:xfrm>
              <a:off x="914007" y="2066647"/>
              <a:ext cx="5265119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da-DK" sz="1600" dirty="0">
                  <a:latin typeface="+mj-lt"/>
                </a:rPr>
                <a:t>$   </a:t>
              </a:r>
              <a:r>
                <a:rPr lang="da-DK" sz="1600" dirty="0" err="1">
                  <a:latin typeface="+mj-lt"/>
                </a:rPr>
                <a:t>virtualenv</a:t>
              </a:r>
              <a:r>
                <a:rPr lang="da-DK" sz="1600" dirty="0">
                  <a:latin typeface="+mj-lt"/>
                </a:rPr>
                <a:t> -p /</a:t>
              </a:r>
              <a:r>
                <a:rPr lang="da-DK" sz="1600" dirty="0" err="1">
                  <a:latin typeface="+mj-lt"/>
                </a:rPr>
                <a:t>path</a:t>
              </a:r>
              <a:r>
                <a:rPr lang="da-DK" sz="1600" dirty="0">
                  <a:latin typeface="+mj-lt"/>
                </a:rPr>
                <a:t>/to/</a:t>
              </a:r>
              <a:r>
                <a:rPr lang="da-DK" sz="1600" dirty="0" err="1">
                  <a:latin typeface="+mj-lt"/>
                </a:rPr>
                <a:t>python</a:t>
              </a:r>
              <a:r>
                <a:rPr lang="da-DK" sz="1600" dirty="0">
                  <a:latin typeface="+mj-lt"/>
                </a:rPr>
                <a:t> </a:t>
              </a:r>
              <a:r>
                <a:rPr lang="da-DK" sz="1600" dirty="0" err="1">
                  <a:latin typeface="+mj-lt"/>
                </a:rPr>
                <a:t>env_name</a:t>
              </a:r>
              <a:endParaRPr lang="da-DK" sz="1600" dirty="0">
                <a:effectLst/>
                <a:latin typeface="+mj-l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45BA48-9FE0-3546-8FFE-1C1E9652A3AB}"/>
              </a:ext>
            </a:extLst>
          </p:cNvPr>
          <p:cNvGrpSpPr/>
          <p:nvPr/>
        </p:nvGrpSpPr>
        <p:grpSpPr>
          <a:xfrm>
            <a:off x="955572" y="5236688"/>
            <a:ext cx="10280464" cy="449863"/>
            <a:chOff x="884306" y="2008910"/>
            <a:chExt cx="10280464" cy="4498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8CDEF53-7E0A-E743-9B19-46F63E301768}"/>
                </a:ext>
              </a:extLst>
            </p:cNvPr>
            <p:cNvSpPr/>
            <p:nvPr/>
          </p:nvSpPr>
          <p:spPr>
            <a:xfrm>
              <a:off x="884306" y="2008910"/>
              <a:ext cx="10280464" cy="4498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C3DF09-1BE9-E145-A7DC-870D3252BE7F}"/>
                </a:ext>
              </a:extLst>
            </p:cNvPr>
            <p:cNvSpPr/>
            <p:nvPr/>
          </p:nvSpPr>
          <p:spPr>
            <a:xfrm>
              <a:off x="914007" y="2066647"/>
              <a:ext cx="5265119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da-DK" sz="1600" dirty="0">
                  <a:latin typeface="+mj-lt"/>
                </a:rPr>
                <a:t>$   source </a:t>
              </a:r>
              <a:r>
                <a:rPr lang="da-DK" sz="1600" dirty="0" err="1">
                  <a:latin typeface="+mj-lt"/>
                </a:rPr>
                <a:t>path</a:t>
              </a:r>
              <a:r>
                <a:rPr lang="da-DK" sz="1600" dirty="0">
                  <a:latin typeface="+mj-lt"/>
                </a:rPr>
                <a:t>/to/</a:t>
              </a:r>
              <a:r>
                <a:rPr lang="da-DK" sz="1600" dirty="0" err="1">
                  <a:latin typeface="+mj-lt"/>
                </a:rPr>
                <a:t>env_name</a:t>
              </a:r>
              <a:r>
                <a:rPr lang="da-DK" sz="1600" dirty="0">
                  <a:latin typeface="+mj-lt"/>
                </a:rPr>
                <a:t>/bin/</a:t>
              </a:r>
              <a:r>
                <a:rPr lang="da-DK" sz="1600" dirty="0" err="1">
                  <a:latin typeface="+mj-lt"/>
                </a:rPr>
                <a:t>activate</a:t>
              </a:r>
              <a:endParaRPr lang="da-DK" sz="1600" dirty="0">
                <a:effectLst/>
                <a:latin typeface="+mj-lt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FDCD91-B752-DA48-AE1C-8D906DB6E6CA}"/>
              </a:ext>
            </a:extLst>
          </p:cNvPr>
          <p:cNvGrpSpPr/>
          <p:nvPr/>
        </p:nvGrpSpPr>
        <p:grpSpPr>
          <a:xfrm>
            <a:off x="955572" y="5718965"/>
            <a:ext cx="10280464" cy="449863"/>
            <a:chOff x="884306" y="2008910"/>
            <a:chExt cx="10280464" cy="4498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E67B91-E9F0-7344-88F5-F19749A4499B}"/>
                </a:ext>
              </a:extLst>
            </p:cNvPr>
            <p:cNvSpPr/>
            <p:nvPr/>
          </p:nvSpPr>
          <p:spPr>
            <a:xfrm>
              <a:off x="884306" y="2008910"/>
              <a:ext cx="10280464" cy="4498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0DF12F1-5792-1F43-987C-66C26FCA86C0}"/>
                </a:ext>
              </a:extLst>
            </p:cNvPr>
            <p:cNvSpPr/>
            <p:nvPr/>
          </p:nvSpPr>
          <p:spPr>
            <a:xfrm>
              <a:off x="914007" y="2066647"/>
              <a:ext cx="5265119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da-DK" sz="1600" dirty="0">
                  <a:latin typeface="+mj-lt"/>
                </a:rPr>
                <a:t>$   </a:t>
              </a:r>
              <a:r>
                <a:rPr lang="da-DK" sz="1600" dirty="0" err="1">
                  <a:latin typeface="+mj-lt"/>
                </a:rPr>
                <a:t>deactivate</a:t>
              </a:r>
              <a:endParaRPr lang="da-DK" sz="1600" dirty="0"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06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8B5B0B-8CD4-6E4E-9F51-0CD119CC6952}"/>
              </a:ext>
            </a:extLst>
          </p:cNvPr>
          <p:cNvSpPr txBox="1"/>
          <p:nvPr/>
        </p:nvSpPr>
        <p:spPr>
          <a:xfrm>
            <a:off x="955572" y="412391"/>
            <a:ext cx="9525599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2800" b="1" dirty="0" err="1"/>
              <a:t>Creating</a:t>
            </a:r>
            <a:r>
              <a:rPr lang="da-DK" sz="2800" b="1" dirty="0"/>
              <a:t> a virtual </a:t>
            </a:r>
            <a:r>
              <a:rPr lang="da-DK" sz="2800" b="1" dirty="0" err="1"/>
              <a:t>environment</a:t>
            </a:r>
            <a:endParaRPr lang="da-DK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4FB58-0476-8D44-B597-05CFF539B6FA}"/>
              </a:ext>
            </a:extLst>
          </p:cNvPr>
          <p:cNvSpPr/>
          <p:nvPr/>
        </p:nvSpPr>
        <p:spPr>
          <a:xfrm>
            <a:off x="955572" y="1297113"/>
            <a:ext cx="10640683" cy="18620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a-DK" b="1" dirty="0"/>
              <a:t>Windows</a:t>
            </a:r>
          </a:p>
          <a:p>
            <a:pPr marL="742950" lvl="1" indent="-285750" algn="just">
              <a:lnSpc>
                <a:spcPct val="150000"/>
              </a:lnSpc>
              <a:buFont typeface="System Font Regular"/>
              <a:buChar char="-"/>
            </a:pPr>
            <a:r>
              <a:rPr lang="da-DK" dirty="0" err="1">
                <a:effectLst/>
              </a:rPr>
              <a:t>Create</a:t>
            </a:r>
            <a:r>
              <a:rPr lang="da-DK" dirty="0">
                <a:effectLst/>
              </a:rPr>
              <a:t> a new virtual </a:t>
            </a:r>
            <a:r>
              <a:rPr lang="da-DK" dirty="0" err="1">
                <a:effectLst/>
              </a:rPr>
              <a:t>environment</a:t>
            </a:r>
            <a:r>
              <a:rPr lang="da-DK" dirty="0">
                <a:effectLst/>
              </a:rPr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Conda</a:t>
            </a:r>
            <a:r>
              <a:rPr lang="da-DK" dirty="0"/>
              <a:t> installation</a:t>
            </a:r>
            <a:endParaRPr lang="da-DK" dirty="0">
              <a:effectLst/>
            </a:endParaRPr>
          </a:p>
          <a:p>
            <a:pPr marL="742950" lvl="1" indent="-285750" algn="just">
              <a:lnSpc>
                <a:spcPct val="150000"/>
              </a:lnSpc>
              <a:buFont typeface="System Font Regular"/>
              <a:buChar char="-"/>
            </a:pPr>
            <a:endParaRPr lang="da-DK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da-DK" dirty="0">
              <a:effectLst/>
            </a:endParaRPr>
          </a:p>
          <a:p>
            <a:pPr algn="just"/>
            <a:endParaRPr lang="da-DK" sz="700" dirty="0">
              <a:effectLst/>
            </a:endParaRPr>
          </a:p>
          <a:p>
            <a:pPr algn="just"/>
            <a:endParaRPr lang="da-DK" dirty="0">
              <a:effectLst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18A21C-4E08-7B40-BBE2-7F856432E6DC}"/>
              </a:ext>
            </a:extLst>
          </p:cNvPr>
          <p:cNvGrpSpPr/>
          <p:nvPr/>
        </p:nvGrpSpPr>
        <p:grpSpPr>
          <a:xfrm>
            <a:off x="955572" y="2123349"/>
            <a:ext cx="10280464" cy="449863"/>
            <a:chOff x="884306" y="2008910"/>
            <a:chExt cx="10280464" cy="4498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B54044-9ED7-DE45-9BED-910F9D21EF16}"/>
                </a:ext>
              </a:extLst>
            </p:cNvPr>
            <p:cNvSpPr/>
            <p:nvPr/>
          </p:nvSpPr>
          <p:spPr>
            <a:xfrm>
              <a:off x="884306" y="2008910"/>
              <a:ext cx="10280464" cy="4498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7E036D-A2A6-314F-88C3-E9ED60A109C2}"/>
                </a:ext>
              </a:extLst>
            </p:cNvPr>
            <p:cNvSpPr/>
            <p:nvPr/>
          </p:nvSpPr>
          <p:spPr>
            <a:xfrm>
              <a:off x="914007" y="2066647"/>
              <a:ext cx="5265119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da-DK" sz="1600" dirty="0">
                  <a:latin typeface="+mj-lt"/>
                </a:rPr>
                <a:t>&gt;   </a:t>
              </a:r>
              <a:r>
                <a:rPr lang="da-DK" sz="1600" dirty="0" err="1">
                  <a:latin typeface="+mj-lt"/>
                </a:rPr>
                <a:t>conda</a:t>
              </a:r>
              <a:r>
                <a:rPr lang="da-DK" sz="1600" dirty="0">
                  <a:latin typeface="+mj-lt"/>
                </a:rPr>
                <a:t> </a:t>
              </a:r>
              <a:r>
                <a:rPr lang="da-DK" sz="1600" dirty="0" err="1">
                  <a:latin typeface="+mj-lt"/>
                </a:rPr>
                <a:t>create</a:t>
              </a:r>
              <a:r>
                <a:rPr lang="da-DK" sz="1600" dirty="0">
                  <a:latin typeface="+mj-lt"/>
                </a:rPr>
                <a:t> -n </a:t>
              </a:r>
              <a:r>
                <a:rPr lang="da-DK" sz="1600" dirty="0" err="1">
                  <a:latin typeface="+mj-lt"/>
                </a:rPr>
                <a:t>env_name</a:t>
              </a:r>
              <a:r>
                <a:rPr lang="da-DK" sz="1600" dirty="0">
                  <a:latin typeface="+mj-lt"/>
                </a:rPr>
                <a:t> </a:t>
              </a:r>
              <a:r>
                <a:rPr lang="da-DK" sz="1600" dirty="0" err="1">
                  <a:latin typeface="+mj-lt"/>
                </a:rPr>
                <a:t>python</a:t>
              </a:r>
              <a:r>
                <a:rPr lang="da-DK" sz="1600" dirty="0">
                  <a:latin typeface="+mj-lt"/>
                </a:rPr>
                <a:t>=3.11</a:t>
              </a:r>
              <a:endParaRPr lang="da-DK" sz="1600" dirty="0">
                <a:effectLst/>
                <a:latin typeface="+mj-lt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68C814-65D5-8A42-A1BE-3A30817B8586}"/>
              </a:ext>
            </a:extLst>
          </p:cNvPr>
          <p:cNvGrpSpPr/>
          <p:nvPr/>
        </p:nvGrpSpPr>
        <p:grpSpPr>
          <a:xfrm>
            <a:off x="955572" y="2661046"/>
            <a:ext cx="10280464" cy="449863"/>
            <a:chOff x="884306" y="2008910"/>
            <a:chExt cx="10280464" cy="44986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56E357-0135-8344-A2F6-A6BC74C12EDA}"/>
                </a:ext>
              </a:extLst>
            </p:cNvPr>
            <p:cNvSpPr/>
            <p:nvPr/>
          </p:nvSpPr>
          <p:spPr>
            <a:xfrm>
              <a:off x="884306" y="2008910"/>
              <a:ext cx="10280464" cy="4498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EFF902-3A8B-E24E-BB17-49E27950D05B}"/>
                </a:ext>
              </a:extLst>
            </p:cNvPr>
            <p:cNvSpPr/>
            <p:nvPr/>
          </p:nvSpPr>
          <p:spPr>
            <a:xfrm>
              <a:off x="914007" y="2066647"/>
              <a:ext cx="5265119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da-DK" sz="1600" dirty="0">
                  <a:latin typeface="+mj-lt"/>
                </a:rPr>
                <a:t>&gt;   </a:t>
              </a:r>
              <a:r>
                <a:rPr lang="da-DK" sz="1600" dirty="0" err="1">
                  <a:latin typeface="+mj-lt"/>
                </a:rPr>
                <a:t>conda</a:t>
              </a:r>
              <a:r>
                <a:rPr lang="da-DK" sz="1600" dirty="0">
                  <a:latin typeface="+mj-lt"/>
                </a:rPr>
                <a:t> </a:t>
              </a:r>
              <a:r>
                <a:rPr lang="da-DK" sz="1600" dirty="0" err="1">
                  <a:latin typeface="+mj-lt"/>
                </a:rPr>
                <a:t>activate</a:t>
              </a:r>
              <a:r>
                <a:rPr lang="da-DK" sz="1600" dirty="0">
                  <a:latin typeface="+mj-lt"/>
                </a:rPr>
                <a:t> </a:t>
              </a:r>
              <a:r>
                <a:rPr lang="da-DK" sz="1600" dirty="0" err="1">
                  <a:latin typeface="+mj-lt"/>
                </a:rPr>
                <a:t>env_name</a:t>
              </a:r>
              <a:endParaRPr lang="da-DK" sz="1600" dirty="0">
                <a:effectLst/>
                <a:latin typeface="+mj-lt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0DF6D1-4D5B-F248-9030-107CDD3AB045}"/>
              </a:ext>
            </a:extLst>
          </p:cNvPr>
          <p:cNvGrpSpPr/>
          <p:nvPr/>
        </p:nvGrpSpPr>
        <p:grpSpPr>
          <a:xfrm>
            <a:off x="955817" y="3194651"/>
            <a:ext cx="10280464" cy="449863"/>
            <a:chOff x="884306" y="2008910"/>
            <a:chExt cx="10280464" cy="4498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482587A-C97F-6845-946E-586B797D7129}"/>
                </a:ext>
              </a:extLst>
            </p:cNvPr>
            <p:cNvSpPr/>
            <p:nvPr/>
          </p:nvSpPr>
          <p:spPr>
            <a:xfrm>
              <a:off x="884306" y="2008910"/>
              <a:ext cx="10280464" cy="4498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B0DC58-8726-6646-8A7F-AD5B05485B36}"/>
                </a:ext>
              </a:extLst>
            </p:cNvPr>
            <p:cNvSpPr/>
            <p:nvPr/>
          </p:nvSpPr>
          <p:spPr>
            <a:xfrm>
              <a:off x="914007" y="2066647"/>
              <a:ext cx="5265119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da-DK" sz="1600" dirty="0">
                  <a:latin typeface="+mj-lt"/>
                </a:rPr>
                <a:t>&gt;   </a:t>
              </a:r>
              <a:r>
                <a:rPr lang="da-DK" sz="1600" dirty="0" err="1">
                  <a:latin typeface="+mj-lt"/>
                </a:rPr>
                <a:t>conda</a:t>
              </a:r>
              <a:r>
                <a:rPr lang="da-DK" sz="1600" dirty="0">
                  <a:latin typeface="+mj-lt"/>
                </a:rPr>
                <a:t> </a:t>
              </a:r>
              <a:r>
                <a:rPr lang="da-DK" sz="1600" dirty="0" err="1">
                  <a:latin typeface="+mj-lt"/>
                </a:rPr>
                <a:t>deactivate</a:t>
              </a:r>
              <a:endParaRPr lang="da-DK" sz="1600" dirty="0"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466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6D56A5-991A-E443-A795-BFA25C0E97A6}"/>
              </a:ext>
            </a:extLst>
          </p:cNvPr>
          <p:cNvSpPr txBox="1"/>
          <p:nvPr/>
        </p:nvSpPr>
        <p:spPr>
          <a:xfrm>
            <a:off x="955572" y="412391"/>
            <a:ext cx="9525599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2800" b="1" dirty="0" err="1"/>
              <a:t>Install</a:t>
            </a:r>
            <a:r>
              <a:rPr lang="da-DK" sz="2800" b="1" dirty="0"/>
              <a:t> </a:t>
            </a:r>
            <a:r>
              <a:rPr lang="da-DK" sz="2800" b="1" dirty="0" err="1"/>
              <a:t>python</a:t>
            </a:r>
            <a:r>
              <a:rPr lang="da-DK" sz="2800" b="1" dirty="0"/>
              <a:t> </a:t>
            </a:r>
            <a:r>
              <a:rPr lang="da-DK" sz="2800" b="1" dirty="0" err="1"/>
              <a:t>packages</a:t>
            </a:r>
            <a:endParaRPr lang="da-DK" sz="28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0A942B-6CBA-AC45-BFB4-9D2291348E60}"/>
              </a:ext>
            </a:extLst>
          </p:cNvPr>
          <p:cNvSpPr/>
          <p:nvPr/>
        </p:nvSpPr>
        <p:spPr>
          <a:xfrm>
            <a:off x="955571" y="1118854"/>
            <a:ext cx="10640683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a-DK" b="1" dirty="0" err="1">
                <a:effectLst/>
              </a:rPr>
              <a:t>MacOS</a:t>
            </a:r>
            <a:endParaRPr lang="da-DK" b="1" dirty="0">
              <a:effectLst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9BA4E6-84AC-9E3E-0E16-803E5539A1A2}"/>
              </a:ext>
            </a:extLst>
          </p:cNvPr>
          <p:cNvGrpSpPr/>
          <p:nvPr/>
        </p:nvGrpSpPr>
        <p:grpSpPr>
          <a:xfrm>
            <a:off x="985273" y="1521356"/>
            <a:ext cx="10280464" cy="449863"/>
            <a:chOff x="884306" y="1820427"/>
            <a:chExt cx="10280464" cy="44986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4BB590B-10B3-D12C-163D-5FF4B27CD134}"/>
                </a:ext>
              </a:extLst>
            </p:cNvPr>
            <p:cNvSpPr/>
            <p:nvPr/>
          </p:nvSpPr>
          <p:spPr>
            <a:xfrm>
              <a:off x="884306" y="1820427"/>
              <a:ext cx="10280464" cy="4498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6E66FF-D857-C901-4D13-6FA702B57685}"/>
                </a:ext>
              </a:extLst>
            </p:cNvPr>
            <p:cNvSpPr/>
            <p:nvPr/>
          </p:nvSpPr>
          <p:spPr>
            <a:xfrm>
              <a:off x="914007" y="1880476"/>
              <a:ext cx="5265119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da-DK" sz="1600" dirty="0">
                  <a:latin typeface="+mj-lt"/>
                </a:rPr>
                <a:t>$   pip3 </a:t>
              </a:r>
              <a:r>
                <a:rPr lang="da-DK" sz="1600" dirty="0" err="1">
                  <a:latin typeface="+mj-lt"/>
                </a:rPr>
                <a:t>install</a:t>
              </a:r>
              <a:r>
                <a:rPr lang="da-DK" sz="1600" dirty="0">
                  <a:latin typeface="+mj-lt"/>
                </a:rPr>
                <a:t> pandas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E520D73-8CD6-CC3A-8B89-E21196FD0598}"/>
              </a:ext>
            </a:extLst>
          </p:cNvPr>
          <p:cNvGrpSpPr/>
          <p:nvPr/>
        </p:nvGrpSpPr>
        <p:grpSpPr>
          <a:xfrm>
            <a:off x="985273" y="2347968"/>
            <a:ext cx="10280464" cy="449864"/>
            <a:chOff x="884306" y="1820427"/>
            <a:chExt cx="10280464" cy="44986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28998F4-A0F6-9539-B941-C6E8D4A2B000}"/>
                </a:ext>
              </a:extLst>
            </p:cNvPr>
            <p:cNvSpPr/>
            <p:nvPr/>
          </p:nvSpPr>
          <p:spPr>
            <a:xfrm>
              <a:off x="884306" y="1820427"/>
              <a:ext cx="10280464" cy="4498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E5ECB82-D3D2-F6C0-0A61-28808608C5EF}"/>
                </a:ext>
              </a:extLst>
            </p:cNvPr>
            <p:cNvSpPr/>
            <p:nvPr/>
          </p:nvSpPr>
          <p:spPr>
            <a:xfrm>
              <a:off x="914007" y="1869966"/>
              <a:ext cx="5265119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da-DK" sz="1600" dirty="0">
                  <a:latin typeface="+mj-lt"/>
                </a:rPr>
                <a:t>$   pip3 </a:t>
              </a:r>
              <a:r>
                <a:rPr lang="da-DK" sz="1600" dirty="0" err="1">
                  <a:latin typeface="+mj-lt"/>
                </a:rPr>
                <a:t>install</a:t>
              </a:r>
              <a:r>
                <a:rPr lang="da-DK" sz="1600" dirty="0">
                  <a:latin typeface="+mj-lt"/>
                </a:rPr>
                <a:t> --</a:t>
              </a:r>
              <a:r>
                <a:rPr lang="da-DK" sz="1600" dirty="0" err="1">
                  <a:latin typeface="+mj-lt"/>
                </a:rPr>
                <a:t>ignore-installed</a:t>
              </a:r>
              <a:r>
                <a:rPr lang="da-DK" sz="1600" dirty="0">
                  <a:latin typeface="+mj-lt"/>
                </a:rPr>
                <a:t> -r </a:t>
              </a:r>
              <a:r>
                <a:rPr lang="da-DK" sz="1600" dirty="0" err="1">
                  <a:latin typeface="+mj-lt"/>
                </a:rPr>
                <a:t>requirements.txt</a:t>
              </a:r>
              <a:endParaRPr lang="da-DK" sz="1600" dirty="0">
                <a:effectLst/>
                <a:latin typeface="+mj-lt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1A82208-FC48-18F0-6ED6-25E4784FF7C9}"/>
              </a:ext>
            </a:extLst>
          </p:cNvPr>
          <p:cNvSpPr/>
          <p:nvPr/>
        </p:nvSpPr>
        <p:spPr>
          <a:xfrm>
            <a:off x="468433" y="1969416"/>
            <a:ext cx="1240221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1"/>
            <a:r>
              <a:rPr lang="da-DK" dirty="0">
                <a:effectLst/>
              </a:rPr>
              <a:t>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123472-998F-FB04-E8BA-900090EBFE16}"/>
              </a:ext>
            </a:extLst>
          </p:cNvPr>
          <p:cNvSpPr/>
          <p:nvPr/>
        </p:nvSpPr>
        <p:spPr>
          <a:xfrm>
            <a:off x="960826" y="3121072"/>
            <a:ext cx="10640683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a-DK" b="1" dirty="0">
                <a:effectLst/>
              </a:rPr>
              <a:t>Windows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46AC49-398B-CADD-4AE8-E891C5851F37}"/>
              </a:ext>
            </a:extLst>
          </p:cNvPr>
          <p:cNvGrpSpPr/>
          <p:nvPr/>
        </p:nvGrpSpPr>
        <p:grpSpPr>
          <a:xfrm>
            <a:off x="990528" y="3523574"/>
            <a:ext cx="10280464" cy="449863"/>
            <a:chOff x="884306" y="1820427"/>
            <a:chExt cx="10280464" cy="44986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42C436-0CC3-B579-4446-B47037D36AEE}"/>
                </a:ext>
              </a:extLst>
            </p:cNvPr>
            <p:cNvSpPr/>
            <p:nvPr/>
          </p:nvSpPr>
          <p:spPr>
            <a:xfrm>
              <a:off x="884306" y="1820427"/>
              <a:ext cx="10280464" cy="4498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EB6A9B6-F8AB-1924-EE0F-975D5462F746}"/>
                </a:ext>
              </a:extLst>
            </p:cNvPr>
            <p:cNvSpPr/>
            <p:nvPr/>
          </p:nvSpPr>
          <p:spPr>
            <a:xfrm>
              <a:off x="914007" y="1880476"/>
              <a:ext cx="5265119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da-DK" sz="1600" dirty="0">
                  <a:latin typeface="+mj-lt"/>
                </a:rPr>
                <a:t>&gt;   </a:t>
              </a:r>
              <a:r>
                <a:rPr lang="da-DK" sz="1600" dirty="0" err="1">
                  <a:latin typeface="+mj-lt"/>
                </a:rPr>
                <a:t>conda</a:t>
              </a:r>
              <a:r>
                <a:rPr lang="da-DK" sz="1600" dirty="0">
                  <a:latin typeface="+mj-lt"/>
                </a:rPr>
                <a:t> </a:t>
              </a:r>
              <a:r>
                <a:rPr lang="da-DK" sz="1600" dirty="0" err="1">
                  <a:latin typeface="+mj-lt"/>
                </a:rPr>
                <a:t>install</a:t>
              </a:r>
              <a:r>
                <a:rPr lang="da-DK" sz="1600" dirty="0">
                  <a:latin typeface="+mj-lt"/>
                </a:rPr>
                <a:t> pandas</a:t>
              </a:r>
              <a:endParaRPr lang="da-DK" sz="1600" dirty="0">
                <a:effectLst/>
                <a:latin typeface="+mj-lt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C84099-7895-5EA7-D0C8-DA4AAD06585E}"/>
              </a:ext>
            </a:extLst>
          </p:cNvPr>
          <p:cNvGrpSpPr/>
          <p:nvPr/>
        </p:nvGrpSpPr>
        <p:grpSpPr>
          <a:xfrm>
            <a:off x="990528" y="4350186"/>
            <a:ext cx="10280464" cy="449864"/>
            <a:chOff x="884306" y="1820427"/>
            <a:chExt cx="10280464" cy="44986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82E7FB6-36EB-854E-E394-A8D4A6899076}"/>
                </a:ext>
              </a:extLst>
            </p:cNvPr>
            <p:cNvSpPr/>
            <p:nvPr/>
          </p:nvSpPr>
          <p:spPr>
            <a:xfrm>
              <a:off x="884306" y="1820427"/>
              <a:ext cx="10280464" cy="4498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45CA16-0B13-10A6-EA1F-2BA1AE8CF092}"/>
                </a:ext>
              </a:extLst>
            </p:cNvPr>
            <p:cNvSpPr/>
            <p:nvPr/>
          </p:nvSpPr>
          <p:spPr>
            <a:xfrm>
              <a:off x="914007" y="1869966"/>
              <a:ext cx="5265119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da-DK" sz="1600" dirty="0">
                  <a:latin typeface="+mj-lt"/>
                </a:rPr>
                <a:t>&gt;   </a:t>
              </a:r>
              <a:r>
                <a:rPr lang="da-DK" sz="1600" dirty="0" err="1">
                  <a:latin typeface="+mj-lt"/>
                </a:rPr>
                <a:t>conda</a:t>
              </a:r>
              <a:r>
                <a:rPr lang="da-DK" sz="1600" dirty="0">
                  <a:latin typeface="+mj-lt"/>
                </a:rPr>
                <a:t> </a:t>
              </a:r>
              <a:r>
                <a:rPr lang="da-DK" sz="1600" dirty="0" err="1">
                  <a:latin typeface="+mj-lt"/>
                </a:rPr>
                <a:t>install</a:t>
              </a:r>
              <a:r>
                <a:rPr lang="da-DK" sz="1600" dirty="0">
                  <a:latin typeface="+mj-lt"/>
                </a:rPr>
                <a:t> --file </a:t>
              </a:r>
              <a:r>
                <a:rPr lang="da-DK" sz="1600" dirty="0" err="1">
                  <a:latin typeface="+mj-lt"/>
                </a:rPr>
                <a:t>requirements.txt</a:t>
              </a:r>
              <a:endParaRPr lang="da-DK" sz="1600" dirty="0">
                <a:effectLst/>
                <a:latin typeface="+mj-lt"/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03A3E7CD-2A20-D8D3-D540-67BA78A31581}"/>
              </a:ext>
            </a:extLst>
          </p:cNvPr>
          <p:cNvSpPr/>
          <p:nvPr/>
        </p:nvSpPr>
        <p:spPr>
          <a:xfrm>
            <a:off x="468433" y="4002854"/>
            <a:ext cx="1240221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1"/>
            <a:r>
              <a:rPr lang="da-DK" dirty="0">
                <a:effectLst/>
              </a:rPr>
              <a:t>Or</a:t>
            </a:r>
          </a:p>
        </p:txBody>
      </p:sp>
      <p:pic>
        <p:nvPicPr>
          <p:cNvPr id="37" name="Picture 36" descr="Text, letter&#10;&#10;Description automatically generated">
            <a:extLst>
              <a:ext uri="{FF2B5EF4-FFF2-40B4-BE49-F238E27FC236}">
                <a16:creationId xmlns:a16="http://schemas.microsoft.com/office/drawing/2014/main" id="{0EDA5E7B-561D-521C-72D2-4279CA7C7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712" y="4186070"/>
            <a:ext cx="3229375" cy="24986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03F4388-AA05-90FF-0DBB-955EDF8AB298}"/>
              </a:ext>
            </a:extLst>
          </p:cNvPr>
          <p:cNvSpPr txBox="1"/>
          <p:nvPr/>
        </p:nvSpPr>
        <p:spPr>
          <a:xfrm>
            <a:off x="10178399" y="3834035"/>
            <a:ext cx="196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1" dirty="0" err="1">
                <a:latin typeface="+mj-lt"/>
              </a:rPr>
              <a:t>requirements.txt</a:t>
            </a:r>
            <a:endParaRPr lang="en-DK" b="1" dirty="0"/>
          </a:p>
        </p:txBody>
      </p:sp>
    </p:spTree>
    <p:extLst>
      <p:ext uri="{BB962C8B-B14F-4D97-AF65-F5344CB8AC3E}">
        <p14:creationId xmlns:p14="http://schemas.microsoft.com/office/powerpoint/2010/main" val="132049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103F30E-F458-A54F-A933-A4F694FDA56E}"/>
              </a:ext>
            </a:extLst>
          </p:cNvPr>
          <p:cNvSpPr txBox="1"/>
          <p:nvPr/>
        </p:nvSpPr>
        <p:spPr>
          <a:xfrm>
            <a:off x="955572" y="412391"/>
            <a:ext cx="9525599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2800" b="1" dirty="0"/>
              <a:t>Start </a:t>
            </a:r>
            <a:r>
              <a:rPr lang="da-DK" sz="2800" b="1" dirty="0" err="1"/>
              <a:t>using</a:t>
            </a:r>
            <a:r>
              <a:rPr lang="da-DK" sz="2800" b="1" dirty="0"/>
              <a:t> </a:t>
            </a:r>
            <a:r>
              <a:rPr lang="da-DK" sz="2800" b="1" dirty="0" err="1"/>
              <a:t>jupyter</a:t>
            </a:r>
            <a:r>
              <a:rPr lang="da-DK" sz="2800" b="1" dirty="0"/>
              <a:t> notebooks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340460-694E-EB45-8C45-053923E67462}"/>
              </a:ext>
            </a:extLst>
          </p:cNvPr>
          <p:cNvGrpSpPr/>
          <p:nvPr/>
        </p:nvGrpSpPr>
        <p:grpSpPr>
          <a:xfrm>
            <a:off x="955768" y="1657056"/>
            <a:ext cx="10280464" cy="667892"/>
            <a:chOff x="884306" y="1860421"/>
            <a:chExt cx="10280464" cy="66789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114B06-CA12-5E4F-94ED-4CDE7989E67D}"/>
                </a:ext>
              </a:extLst>
            </p:cNvPr>
            <p:cNvSpPr/>
            <p:nvPr/>
          </p:nvSpPr>
          <p:spPr>
            <a:xfrm>
              <a:off x="884306" y="1860421"/>
              <a:ext cx="10280464" cy="6678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F95791-8A35-FB45-BD55-2A0D0E7DB656}"/>
                </a:ext>
              </a:extLst>
            </p:cNvPr>
            <p:cNvSpPr/>
            <p:nvPr/>
          </p:nvSpPr>
          <p:spPr>
            <a:xfrm>
              <a:off x="914007" y="1901972"/>
              <a:ext cx="5265119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da-DK" sz="1600" dirty="0">
                  <a:latin typeface="+mj-lt"/>
                </a:rPr>
                <a:t>$   pip3 </a:t>
              </a:r>
              <a:r>
                <a:rPr lang="da-DK" sz="1600" dirty="0" err="1">
                  <a:latin typeface="+mj-lt"/>
                </a:rPr>
                <a:t>install</a:t>
              </a:r>
              <a:r>
                <a:rPr lang="da-DK" sz="1600" dirty="0">
                  <a:latin typeface="+mj-lt"/>
                </a:rPr>
                <a:t> </a:t>
              </a:r>
              <a:r>
                <a:rPr lang="da-DK" sz="1600" dirty="0" err="1">
                  <a:latin typeface="+mj-lt"/>
                </a:rPr>
                <a:t>jupyter</a:t>
              </a:r>
              <a:endParaRPr lang="da-DK" sz="1600" dirty="0">
                <a:latin typeface="+mj-lt"/>
              </a:endParaRPr>
            </a:p>
            <a:p>
              <a:r>
                <a:rPr lang="da-DK" sz="1600" dirty="0">
                  <a:latin typeface="+mj-lt"/>
                </a:rPr>
                <a:t>$   </a:t>
              </a:r>
              <a:r>
                <a:rPr lang="da-DK" sz="1600" dirty="0" err="1">
                  <a:latin typeface="+mj-lt"/>
                </a:rPr>
                <a:t>jupyter</a:t>
              </a:r>
              <a:r>
                <a:rPr lang="da-DK" sz="1600" dirty="0">
                  <a:latin typeface="+mj-lt"/>
                </a:rPr>
                <a:t>-notebook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BEF608C-1506-CF2B-EF78-ABE4A74523BF}"/>
              </a:ext>
            </a:extLst>
          </p:cNvPr>
          <p:cNvSpPr/>
          <p:nvPr/>
        </p:nvSpPr>
        <p:spPr>
          <a:xfrm>
            <a:off x="955571" y="1181915"/>
            <a:ext cx="10640683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a-DK" b="1" dirty="0" err="1">
                <a:effectLst/>
              </a:rPr>
              <a:t>MacOS</a:t>
            </a:r>
            <a:endParaRPr lang="da-DK" b="1" dirty="0">
              <a:effectLst/>
            </a:endParaRPr>
          </a:p>
        </p:txBody>
      </p:sp>
      <p:pic>
        <p:nvPicPr>
          <p:cNvPr id="1028" name="Picture 4" descr="Jupyter notebook file browser. Note a new Python 3 notebook is selected">
            <a:extLst>
              <a:ext uri="{FF2B5EF4-FFF2-40B4-BE49-F238E27FC236}">
                <a16:creationId xmlns:a16="http://schemas.microsoft.com/office/drawing/2014/main" id="{EFCF6696-8742-E6C7-D4B0-E05E0175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89" y="2517942"/>
            <a:ext cx="9774621" cy="392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94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665</Words>
  <Application>Microsoft Macintosh PowerPoint</Application>
  <PresentationFormat>Widescreen</PresentationFormat>
  <Paragraphs>127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System Font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plh450 plh450</dc:creator>
  <cp:lastModifiedBy>plh450 plh450</cp:lastModifiedBy>
  <cp:revision>13</cp:revision>
  <dcterms:created xsi:type="dcterms:W3CDTF">2023-03-20T15:53:18Z</dcterms:created>
  <dcterms:modified xsi:type="dcterms:W3CDTF">2023-03-20T18:56:45Z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2023-03-20T18:02:41Z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f23944db-2572-4b3d-81cc-f6012b9ab612</vt:lpwstr>
  </property>
  <property fmtid="{D5CDD505-2E9C-101B-9397-08002B2CF9AE}" pid="8" name="MSIP_Label_6a2630e2-1ac5-455e-8217-0156b1936a76_ContentBits">
    <vt:lpwstr>0</vt:lpwstr>
  </property>
</Properties>
</file>