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68" r:id="rId4"/>
    <p:sldId id="271" r:id="rId5"/>
    <p:sldId id="270" r:id="rId6"/>
    <p:sldId id="260" r:id="rId7"/>
    <p:sldId id="264" r:id="rId8"/>
    <p:sldId id="265" r:id="rId9"/>
    <p:sldId id="269" r:id="rId10"/>
    <p:sldId id="261" r:id="rId11"/>
    <p:sldId id="267" r:id="rId12"/>
    <p:sldId id="266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A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693" autoAdjust="0"/>
  </p:normalViewPr>
  <p:slideViewPr>
    <p:cSldViewPr snapToGrid="0">
      <p:cViewPr>
        <p:scale>
          <a:sx n="66" d="100"/>
          <a:sy n="66" d="100"/>
        </p:scale>
        <p:origin x="221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1B90B-000A-40D6-A89C-2DEE64E315AE}" type="datetimeFigureOut">
              <a:rPr lang="en-GB" smtClean="0"/>
              <a:t>26/02/2025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9B96F-0171-4B5F-BE21-DAF47482E8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2307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B96F-0171-4B5F-BE21-DAF47482E871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3356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3B534-F69B-D8B0-04D1-B59E998D7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57DE0C-F6E3-12F5-E980-9990C49178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AA0997-4A4B-DF18-C0D9-92B64B878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2380B-4B67-DD55-C791-79A9E1C148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B96F-0171-4B5F-BE21-DAF47482E871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13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B96F-0171-4B5F-BE21-DAF47482E871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072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7B5E1-5158-75E5-573A-AE900CDAA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B1BEC6-1315-44EC-2291-876C0E7ABF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624FDA-F5B2-ADE6-DC3D-D397C69BE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DA681-BB9E-5CB8-1361-054FBA774A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B96F-0171-4B5F-BE21-DAF47482E871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3727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always install </a:t>
            </a:r>
            <a:r>
              <a:rPr lang="en-GB" dirty="0" err="1"/>
              <a:t>bioconductor</a:t>
            </a:r>
            <a:r>
              <a:rPr lang="en-GB" dirty="0"/>
              <a:t> packages with </a:t>
            </a:r>
            <a:r>
              <a:rPr lang="en-GB" dirty="0" err="1"/>
              <a:t>biocmanager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RNAseq</a:t>
            </a:r>
            <a:r>
              <a:rPr lang="en-US" dirty="0"/>
              <a:t> (bulk and single cell), Annotation, Epigenetics, Proteomics, </a:t>
            </a:r>
            <a:r>
              <a:rPr lang="en-US" dirty="0" err="1"/>
              <a:t>ect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B96F-0171-4B5F-BE21-DAF47482E871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873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B96F-0171-4B5F-BE21-DAF47482E87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924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B96F-0171-4B5F-BE21-DAF47482E871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6194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B96F-0171-4B5F-BE21-DAF47482E871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9463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F0365-15B8-5FC5-4024-9092D5D0F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ECC404-A763-36C0-553B-3BDFB10523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981D33-EAC5-F069-0F22-24B8D4032F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B8769-32C9-33C6-23B6-D2B3DCDC25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B96F-0171-4B5F-BE21-DAF47482E871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9108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3F106-EC95-7851-0D17-67666D4B8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28DD9E-324C-B31B-486A-32A82A1E5B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E424D8-D573-97A6-24B1-A11D321B5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B0F2B-02F6-0BFB-8B61-18D2181852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B96F-0171-4B5F-BE21-DAF47482E871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7889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B96F-0171-4B5F-BE21-DAF47482E871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870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B96F-0171-4B5F-BE21-DAF47482E871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0933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65622-3C81-82E2-C276-2A1C3F963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F0DD62-D112-C392-2BC6-98EC00E6B0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205E4E-FEE7-C955-3FA0-D592AE7AA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CBF91-9D7A-41D3-CB4A-EAA5AF439C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B96F-0171-4B5F-BE21-DAF47482E871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8834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BC701D3-686F-4C5C-8B06-F17EA73C66C0}" type="datetimeFigureOut">
              <a:rPr lang="en-GB" smtClean="0"/>
              <a:t>26/02/2025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57752AB-68BF-4635-A294-8EB4C8B44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70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01D3-686F-4C5C-8B06-F17EA73C66C0}" type="datetimeFigureOut">
              <a:rPr lang="en-GB" smtClean="0"/>
              <a:t>26/02/2025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52AB-68BF-4635-A294-8EB4C8B44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640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01D3-686F-4C5C-8B06-F17EA73C66C0}" type="datetimeFigureOut">
              <a:rPr lang="en-GB" smtClean="0"/>
              <a:t>26/02/2025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52AB-68BF-4635-A294-8EB4C8B44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7666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01D3-686F-4C5C-8B06-F17EA73C66C0}" type="datetimeFigureOut">
              <a:rPr lang="en-GB" smtClean="0"/>
              <a:t>26/02/2025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52AB-68BF-4635-A294-8EB4C8B44F5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2807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01D3-686F-4C5C-8B06-F17EA73C66C0}" type="datetimeFigureOut">
              <a:rPr lang="en-GB" smtClean="0"/>
              <a:t>26/02/2025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52AB-68BF-4635-A294-8EB4C8B44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343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01D3-686F-4C5C-8B06-F17EA73C66C0}" type="datetimeFigureOut">
              <a:rPr lang="en-GB" smtClean="0"/>
              <a:t>26/02/2025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52AB-68BF-4635-A294-8EB4C8B44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5713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01D3-686F-4C5C-8B06-F17EA73C66C0}" type="datetimeFigureOut">
              <a:rPr lang="en-GB" smtClean="0"/>
              <a:t>26/02/2025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52AB-68BF-4635-A294-8EB4C8B44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9568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01D3-686F-4C5C-8B06-F17EA73C66C0}" type="datetimeFigureOut">
              <a:rPr lang="en-GB" smtClean="0"/>
              <a:t>26/02/2025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52AB-68BF-4635-A294-8EB4C8B44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3183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01D3-686F-4C5C-8B06-F17EA73C66C0}" type="datetimeFigureOut">
              <a:rPr lang="en-GB" smtClean="0"/>
              <a:t>26/02/2025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52AB-68BF-4635-A294-8EB4C8B44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831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36597"/>
            <a:ext cx="9905999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01D3-686F-4C5C-8B06-F17EA73C66C0}" type="datetimeFigureOut">
              <a:rPr lang="en-GB" smtClean="0"/>
              <a:t>26/02/2025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52AB-68BF-4635-A294-8EB4C8B44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511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01D3-686F-4C5C-8B06-F17EA73C66C0}" type="datetimeFigureOut">
              <a:rPr lang="en-GB" smtClean="0"/>
              <a:t>26/02/2025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52AB-68BF-4635-A294-8EB4C8B44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81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01D3-686F-4C5C-8B06-F17EA73C66C0}" type="datetimeFigureOut">
              <a:rPr lang="en-GB" smtClean="0"/>
              <a:t>26/02/2025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52AB-68BF-4635-A294-8EB4C8B44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43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01D3-686F-4C5C-8B06-F17EA73C66C0}" type="datetimeFigureOut">
              <a:rPr lang="en-GB" smtClean="0"/>
              <a:t>26/02/2025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52AB-68BF-4635-A294-8EB4C8B44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75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01D3-686F-4C5C-8B06-F17EA73C66C0}" type="datetimeFigureOut">
              <a:rPr lang="en-GB" smtClean="0"/>
              <a:t>26/02/2025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52AB-68BF-4635-A294-8EB4C8B44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21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01D3-686F-4C5C-8B06-F17EA73C66C0}" type="datetimeFigureOut">
              <a:rPr lang="en-GB" smtClean="0"/>
              <a:t>26/02/2025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52AB-68BF-4635-A294-8EB4C8B44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343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01D3-686F-4C5C-8B06-F17EA73C66C0}" type="datetimeFigureOut">
              <a:rPr lang="en-GB" smtClean="0"/>
              <a:t>26/02/2025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52AB-68BF-4635-A294-8EB4C8B44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18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01D3-686F-4C5C-8B06-F17EA73C66C0}" type="datetimeFigureOut">
              <a:rPr lang="en-GB" smtClean="0"/>
              <a:t>26/02/2025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52AB-68BF-4635-A294-8EB4C8B44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87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1A7C3"/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27984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701D3-686F-4C5C-8B06-F17EA73C66C0}" type="datetimeFigureOut">
              <a:rPr lang="en-GB" smtClean="0"/>
              <a:t>26/02/2025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752AB-68BF-4635-A294-8EB4C8B44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58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124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1E10C2-F55C-1DCC-D7C1-C463F7483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700" dirty="0">
                <a:latin typeface="+mn-lt"/>
              </a:rPr>
              <a:t>Exploratory Data Analysis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7">
            <a:extLst>
              <a:ext uri="{FF2B5EF4-FFF2-40B4-BE49-F238E27FC236}">
                <a16:creationId xmlns:a16="http://schemas.microsoft.com/office/drawing/2014/main" id="{85560FBF-ECFB-1E5A-2265-F0F9C4265BD1}"/>
              </a:ext>
            </a:extLst>
          </p:cNvPr>
          <p:cNvSpPr/>
          <p:nvPr/>
        </p:nvSpPr>
        <p:spPr>
          <a:xfrm>
            <a:off x="9383486" y="654584"/>
            <a:ext cx="2365601" cy="1600200"/>
          </a:xfrm>
          <a:custGeom>
            <a:avLst/>
            <a:gdLst/>
            <a:ahLst/>
            <a:cxnLst/>
            <a:rect l="l" t="t" r="r" b="b"/>
            <a:pathLst>
              <a:path w="5081874" h="3387916">
                <a:moveTo>
                  <a:pt x="0" y="0"/>
                </a:moveTo>
                <a:lnTo>
                  <a:pt x="5081873" y="0"/>
                </a:lnTo>
                <a:lnTo>
                  <a:pt x="5081873" y="3387915"/>
                </a:lnTo>
                <a:lnTo>
                  <a:pt x="0" y="33879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030" t="-9319" r="-17684" b="-10845"/>
            </a:stretch>
          </a:blipFill>
          <a:ln>
            <a:solidFill>
              <a:schemeClr val="bg1"/>
            </a:solidFill>
          </a:ln>
        </p:spPr>
        <p:txBody>
          <a:bodyPr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DK" sz="800"/>
          </a:p>
        </p:txBody>
      </p:sp>
      <p:pic>
        <p:nvPicPr>
          <p:cNvPr id="65" name="Picture 64" descr="A diagram of different sizes and colors&#10;&#10;Description automatically generated">
            <a:extLst>
              <a:ext uri="{FF2B5EF4-FFF2-40B4-BE49-F238E27FC236}">
                <a16:creationId xmlns:a16="http://schemas.microsoft.com/office/drawing/2014/main" id="{E2C5F5B2-768B-0016-D0C2-3216D6292AE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7" t="12752" r="23437" b="12830"/>
          <a:stretch/>
        </p:blipFill>
        <p:spPr>
          <a:xfrm>
            <a:off x="7560392" y="1893873"/>
            <a:ext cx="2365597" cy="2011939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057D60E9-C1DE-D069-20E2-82FA2D956176}"/>
              </a:ext>
            </a:extLst>
          </p:cNvPr>
          <p:cNvGrpSpPr/>
          <p:nvPr/>
        </p:nvGrpSpPr>
        <p:grpSpPr>
          <a:xfrm>
            <a:off x="8953931" y="3438525"/>
            <a:ext cx="2642225" cy="2011939"/>
            <a:chOff x="8380145" y="7341528"/>
            <a:chExt cx="4419600" cy="2665379"/>
          </a:xfrm>
        </p:grpSpPr>
        <p:sp>
          <p:nvSpPr>
            <p:cNvPr id="123" name="Freeform 8">
              <a:extLst>
                <a:ext uri="{FF2B5EF4-FFF2-40B4-BE49-F238E27FC236}">
                  <a16:creationId xmlns:a16="http://schemas.microsoft.com/office/drawing/2014/main" id="{D7E6B963-8F34-6B21-F920-0CC28CB328CD}"/>
                </a:ext>
              </a:extLst>
            </p:cNvPr>
            <p:cNvSpPr/>
            <p:nvPr/>
          </p:nvSpPr>
          <p:spPr>
            <a:xfrm>
              <a:off x="8380145" y="7341528"/>
              <a:ext cx="4419600" cy="2665379"/>
            </a:xfrm>
            <a:custGeom>
              <a:avLst/>
              <a:gdLst/>
              <a:ahLst/>
              <a:cxnLst/>
              <a:rect l="l" t="t" r="r" b="b"/>
              <a:pathLst>
                <a:path w="4837349" h="3224899">
                  <a:moveTo>
                    <a:pt x="0" y="0"/>
                  </a:moveTo>
                  <a:lnTo>
                    <a:pt x="4837348" y="0"/>
                  </a:lnTo>
                  <a:lnTo>
                    <a:pt x="4837348" y="3224899"/>
                  </a:lnTo>
                  <a:lnTo>
                    <a:pt x="0" y="32248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6012" t="-12577" r="-3440" b="-8416"/>
              </a:stretch>
            </a:blipFill>
            <a:ln>
              <a:solidFill>
                <a:schemeClr val="bg1"/>
              </a:solidFill>
            </a:ln>
          </p:spPr>
          <p:txBody>
            <a:bodyPr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DK" sz="800" dirty="0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18A0BAE-4178-8F25-84A7-F021A16024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5400" y="7734300"/>
              <a:ext cx="3276600" cy="205902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438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2B891-77F7-1DF0-56D8-25AEF7AB9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34BF2D17-1563-D183-E42E-59973848F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005CEA0-A818-909F-1B11-565AF4935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36639D0A-3A3F-8C30-E3DE-C2B0D24D1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0160EBF-4B33-7026-0B5A-252492C51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E673FCB-F7DC-A61E-725A-AF5B155D8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C2B47075-B12D-EA4E-65B7-2CDEFD212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2862570-2CC4-9036-B3B5-77FC19912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5ABE725-C7B5-51DB-D467-4FE7CC955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5612E3D-812C-0E03-7FEA-534DF40E5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9BA147E-DB51-6E72-77A2-6F1E28C0C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0F787646-E044-CCFF-C5D4-C3E5490F6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65B63A7-265E-5688-951A-12188F19A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FF0D4B6-5ED4-87B0-99DC-CF36836A8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AEEC3DA-1005-3C07-8190-267523841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A4B4738-9E4E-5B76-3A51-104F5F08E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101866EE-F495-37CF-050F-7A8D9829A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A8252BA-F3BE-AD53-89FE-05E7588F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FD2E0DF-5632-C626-D135-BEA6D5B39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F09249-07C0-949A-B8F8-01E224EB0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5159BAD4-EC7B-6B45-8E14-C1098E303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0D58CA0F-E679-A187-865C-7160E309C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E671CE2-F901-A9AD-33EF-214BD16F0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6F1EE1E8-55A2-4C71-934B-9FF6B8E57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F7E96CBA-D914-7576-FA1D-A76CFAC70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7E2141C-ADFE-DC5F-F12D-D82C9EB94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57B1C33F-DA8C-BED3-BE39-963FB8656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220E05F2-44A6-E974-27C9-981470B38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83C4F89-C50A-4BDC-DA1E-730BDDBE5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85459D-EDC2-7234-AF7A-96D4F125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8E24643-47A7-6224-C903-D9A1948ED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3F89299F-56DB-76C8-580E-7FC77F13B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9C2D7F4B-6D0F-9E17-CAE2-320B10698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E4BE70BE-CF2D-F1D2-18D3-4998CF9BC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E5762D4B-753D-D176-02B0-B2EECBF3B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8C4E3802-6AB7-BB28-A4F7-2213FF7E5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9D95AC1-9FF7-0290-5246-86163FCD3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E2D10266-DF04-6949-B244-E8B6B6771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9757A1AE-FFE6-04D1-9A4E-BD6DF5F3E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46982CA1-C76B-2455-D008-FA3BC8BBA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F0E9CD88-F572-588E-76C3-AB42D9E47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43131FEE-0350-C1C6-0CB9-60EE982F0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A0773190-3466-E1FC-5D9E-3CC3FE28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C2B678A6-0E22-285B-05E9-8A8EBB59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963CD98F-6464-9E2A-4EE0-4FA8AA1FF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904B7307-66D7-2F3B-04DB-7CB82FE22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29952DC-2F03-97EB-0BD1-E8E6C124D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6359BEF0-0320-8493-AE35-2B5FE0D5E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2A406ECE-ED3A-95F7-1B45-58D23E087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DDF3B2B7-48D4-0648-DCB8-7CEA3782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FF581360-C41F-0A09-2D47-4F4AF9568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E6E62DC0-6392-5290-CCCD-8A6F1A43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34B664A5-0BFB-84AF-5F02-A46941D73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31FF3CF1-A9B3-59EE-AC5D-4B4FCE76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EDA148E9-D1D1-CAC5-849B-A1A3A5295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1DC581A4-8108-B353-82D7-E40D7B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9CBCBB2E-060C-2C96-5886-169DCB3A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3DA8080C-DA2F-B8FD-22C4-ED923999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7D0562B-BCC8-0EE6-83AE-D73A04AA72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BDED54AF-13B1-09BE-5F75-5E407D148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B528B1BD-68D2-AEE1-02D3-CD35DE76B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699F7E7A-A15E-9503-D5EA-D25B0ACEB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55D21538-A4F7-29C9-1279-037B85637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ADDB84FC-CEA7-0410-C967-4CF243AE3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7540281B-B368-78EC-F705-A8CD53396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B76CC74C-2131-CA3B-C32E-F024DAC73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36FFCA4E-A215-6843-A21D-B43590863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9544130E-954D-40C5-8F5D-79E88FCAB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420523D0-1A3E-B78B-63AD-C6B977461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B5584FD5-16FF-DE7D-45AA-E77CA8ED7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04D00BB6-D07A-9301-6441-1866FA366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F1C42835-75ED-B4B6-AABD-A8F57A4B4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F9543042-55C3-E70A-8729-38D0926324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81D791A2-BAE9-6676-14FA-1FE143788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1690B7E0-8E39-7A44-3EF3-19C1B757F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6BC29C39-2851-D722-E158-C7BF5A3E9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EF3EDC5F-D2AC-3421-0C59-EC6DFE378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5BFB403A-36FE-3691-E999-BC2F5CC81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F02D923E-7EE2-11B6-FDD1-00428A190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65B4A4D7-2792-C9AF-8C99-F60716F6B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1E73C5B6-DAC6-6A12-C9B1-8F6965E6A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7A840DD9-EE3D-6597-E0AE-2504E777A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A3317118-B2B9-78C8-3C27-8E455638D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A7E5FDC6-4ADF-52EB-C900-D37BC9237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6746A130-D4C7-5957-71E9-ABD142DE8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E9EE38F2-C335-2DBA-8CC3-EF5F9E134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CE044217-ECD7-4B31-CF6A-B8EFD3C7C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Rectangle 33">
              <a:extLst>
                <a:ext uri="{FF2B5EF4-FFF2-40B4-BE49-F238E27FC236}">
                  <a16:creationId xmlns:a16="http://schemas.microsoft.com/office/drawing/2014/main" id="{563ABE8A-0956-AC98-B9BF-B831C6B3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8E3934CD-D611-A704-235A-164248FAD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1C4B10FF-40DA-FCAD-C22A-0DF727538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ADBFCDF8-415D-E181-97D9-3CFAF440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E8CFE289-8D41-F7E9-7D57-7F51A53A0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FCC19BC2-2332-3393-BB69-E80DE5034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DB00A289-FE4C-F885-45D8-FF3189DF9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54AF849A-6053-F88D-CD97-7C2CC7F11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E0D7E6F8-40C6-0119-8A6D-FD5EF93D2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F8029446-965F-B46F-11F0-D369B9F1D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52C5AA8D-5AD7-0E26-B9A6-67B2ADAFA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C0572A01-1A23-4845-9278-E661516F2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Rectangle 45">
              <a:extLst>
                <a:ext uri="{FF2B5EF4-FFF2-40B4-BE49-F238E27FC236}">
                  <a16:creationId xmlns:a16="http://schemas.microsoft.com/office/drawing/2014/main" id="{10E930EC-9F84-7D15-FC82-F5DBA5AB8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813AAD4E-E83F-13B4-D870-CFE1F3B3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470EF1B6-F39D-B7C3-7FB2-A8177DECE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7DAAC686-0ACB-7248-390E-948FE6D7D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Freeform 49">
              <a:extLst>
                <a:ext uri="{FF2B5EF4-FFF2-40B4-BE49-F238E27FC236}">
                  <a16:creationId xmlns:a16="http://schemas.microsoft.com/office/drawing/2014/main" id="{16C6A9F2-3634-8900-88B6-2236D9B78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Freeform 50">
              <a:extLst>
                <a:ext uri="{FF2B5EF4-FFF2-40B4-BE49-F238E27FC236}">
                  <a16:creationId xmlns:a16="http://schemas.microsoft.com/office/drawing/2014/main" id="{E5089962-BD8A-AD8F-9503-9333809EF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Freeform 51">
              <a:extLst>
                <a:ext uri="{FF2B5EF4-FFF2-40B4-BE49-F238E27FC236}">
                  <a16:creationId xmlns:a16="http://schemas.microsoft.com/office/drawing/2014/main" id="{ABF40DCC-6D7E-ED79-597F-96AC029FD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7831C2C3-D7E1-C681-9074-6A3499699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59031A78-EC90-BDE5-27E2-AD1249328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40C53167-FA31-A840-8284-AF292DBB0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74703F00-2B46-722C-20D4-3C22EEAB7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Freeform 56">
              <a:extLst>
                <a:ext uri="{FF2B5EF4-FFF2-40B4-BE49-F238E27FC236}">
                  <a16:creationId xmlns:a16="http://schemas.microsoft.com/office/drawing/2014/main" id="{1EDC8B75-73E9-9925-4DD7-4135ACBC6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34E4D8E2-DD25-E8EE-7992-F74D7EBD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CF2C1823-E541-FBBC-5D3B-6261AAD5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124" name="Picture 2">
            <a:extLst>
              <a:ext uri="{FF2B5EF4-FFF2-40B4-BE49-F238E27FC236}">
                <a16:creationId xmlns:a16="http://schemas.microsoft.com/office/drawing/2014/main" id="{7900FFD4-AFB6-F83E-59A8-63B93831D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E09925-468E-2376-7DB2-C0EEC93A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700" dirty="0"/>
              <a:t>Modelling in r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9D88762-7884-FBD1-D21F-2A9D2CD9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 descr="A hexagon with a musical note and text&#10;&#10;AI-generated content may be incorrect.">
            <a:extLst>
              <a:ext uri="{FF2B5EF4-FFF2-40B4-BE49-F238E27FC236}">
                <a16:creationId xmlns:a16="http://schemas.microsoft.com/office/drawing/2014/main" id="{55F441C8-72F7-8D3F-DA9C-59C1B3DFF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944" y="1286326"/>
            <a:ext cx="1578867" cy="1828804"/>
          </a:xfrm>
          <a:prstGeom prst="rect">
            <a:avLst/>
          </a:prstGeom>
        </p:spPr>
      </p:pic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798E7E81-780D-F860-FC33-9D0AC6CCD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631" y="2919050"/>
            <a:ext cx="2816368" cy="17057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>
              <a:buNone/>
            </a:pPr>
            <a:r>
              <a:rPr lang="en-US" cap="all" dirty="0">
                <a:solidFill>
                  <a:schemeClr val="tx2"/>
                </a:solidFill>
              </a:rPr>
              <a:t>Open-source software for bioinformatics</a:t>
            </a:r>
          </a:p>
        </p:txBody>
      </p:sp>
    </p:spTree>
    <p:extLst>
      <p:ext uri="{BB962C8B-B14F-4D97-AF65-F5344CB8AC3E}">
        <p14:creationId xmlns:p14="http://schemas.microsoft.com/office/powerpoint/2010/main" val="156326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8BC8B-3DA9-7A85-C803-D173080C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models</a:t>
            </a:r>
          </a:p>
        </p:txBody>
      </p:sp>
      <p:pic>
        <p:nvPicPr>
          <p:cNvPr id="5" name="Picture 4" descr="A graph of a function&#10;&#10;AI-generated content may be incorrect.">
            <a:extLst>
              <a:ext uri="{FF2B5EF4-FFF2-40B4-BE49-F238E27FC236}">
                <a16:creationId xmlns:a16="http://schemas.microsoft.com/office/drawing/2014/main" id="{F0926540-8E01-C43A-7FF6-A9BCA0280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514" y="2358189"/>
            <a:ext cx="2357991" cy="233452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 descr="A diagram of a variety of graphs&#10;&#10;Description automatically generated with medium confidence">
            <a:extLst>
              <a:ext uri="{FF2B5EF4-FFF2-40B4-BE49-F238E27FC236}">
                <a16:creationId xmlns:a16="http://schemas.microsoft.com/office/drawing/2014/main" id="{EF977DE0-4932-1FDC-1BFC-75B1AA5E03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6" t="73076" r="55738" b="2765"/>
          <a:stretch/>
        </p:blipFill>
        <p:spPr>
          <a:xfrm>
            <a:off x="8689420" y="2363115"/>
            <a:ext cx="2357991" cy="232960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 descr="A diagram of a variety of graphs&#10;&#10;Description automatically generated with medium confidence">
            <a:extLst>
              <a:ext uri="{FF2B5EF4-FFF2-40B4-BE49-F238E27FC236}">
                <a16:creationId xmlns:a16="http://schemas.microsoft.com/office/drawing/2014/main" id="{CC4A3C54-5856-DD28-D1AE-71371CD7DB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2" t="8600" r="52384" b="66183"/>
          <a:stretch/>
        </p:blipFill>
        <p:spPr>
          <a:xfrm>
            <a:off x="4896751" y="2358189"/>
            <a:ext cx="2663423" cy="232960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B512E5-160A-F66E-685B-50E8D59EABB0}"/>
              </a:ext>
            </a:extLst>
          </p:cNvPr>
          <p:cNvSpPr txBox="1"/>
          <p:nvPr/>
        </p:nvSpPr>
        <p:spPr>
          <a:xfrm>
            <a:off x="1683189" y="5107822"/>
            <a:ext cx="18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1814B1-34CA-BDB2-847E-CCAA026A3068}"/>
              </a:ext>
            </a:extLst>
          </p:cNvPr>
          <p:cNvSpPr txBox="1"/>
          <p:nvPr/>
        </p:nvSpPr>
        <p:spPr>
          <a:xfrm>
            <a:off x="5323142" y="5107822"/>
            <a:ext cx="18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Classification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DEADBD-8543-9D56-92C3-143538332E5A}"/>
              </a:ext>
            </a:extLst>
          </p:cNvPr>
          <p:cNvSpPr txBox="1"/>
          <p:nvPr/>
        </p:nvSpPr>
        <p:spPr>
          <a:xfrm>
            <a:off x="8963095" y="5107822"/>
            <a:ext cx="18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710357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BE0E8-4052-8537-A877-F6EFB230E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160C37DB-76D6-ACE7-8D85-5E3B159FE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9867055-8853-3058-5F9C-FB102AE29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2FFF8CF-D014-D03B-FD7F-F0692272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9BAD387-B3A5-D77D-B23C-9B0CBFDC1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5502B1B-20CB-A863-16ED-3FE081B21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55212859-AB61-8282-12FB-54E63F22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DCB7632-AA35-0133-FCC5-9AFED5ABC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870CA96-2B90-CB50-7EFA-97B5F74A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5FB354E-11F7-F67E-AFCA-93F74A214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FE04C72-CFDE-F51F-0942-B6D4F3288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92F64D9-DBE5-70B8-010B-7484F6239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6882FEB-BE7B-043C-8521-6F0722E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41F9507-0DF7-4558-45FF-F4E08EDDE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233F7FE-0FA4-9852-300E-DEDA3B158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80C35648-64EB-1A81-B68E-8DFEDCC1B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398C514-FE69-A43E-407E-F10409400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4C47001-A953-EE25-D940-26427698A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6108F94-49EA-1BA1-DC58-2AF3F911D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F9DABBDD-20FE-AB3F-ABF1-F4AC01276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51B016DC-4FAB-EE90-989A-120E8AB24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D83EBF6-F712-8BA9-8541-D0940EEA7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260966BA-69AF-FEC7-1D5D-DB70EF13F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C8F0C89E-98D0-3465-0C98-D2D1EC338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FDCAD5E-3E3D-8330-9FF0-38370824C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36574BE8-A78C-8C07-1F91-9A4F2E344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3F6BE82C-1983-CF88-3BA2-A0303BAA4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CAB53586-6912-151C-5A58-162A5B593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8694490-D2EB-FA22-EA71-F28BAF3D7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B38F775-F35A-A3D0-0019-98AE0994D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99B42E3E-D4D2-87D4-B5CC-B9D86C66C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978714C8-84C5-1981-7EF9-8F3005B69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948D68EB-73E5-3A75-32E6-55B9E7660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D34DE99A-E36B-4157-FC09-5086E7F33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1224B555-4412-3457-56F4-8EE539336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06489C61-B02A-EB50-C708-BCF7FED1D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92832E19-DB55-5D8F-3BA8-7311504F0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D2BF6DD0-8BB6-E167-76BA-754D454E6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5FF4FCB5-A193-93EF-A7A9-736A8E5C2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FB7F7664-590A-AD03-CA71-47825D593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2F9C3BC2-C44F-AB0D-E858-B930A4EAA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B935DABC-7328-17A1-4148-8871140C2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D0DBE0E-A2C2-D6E1-2EC3-3106191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851E5A5C-F691-249E-3534-E94B65DA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BC845315-65ED-8E2A-DBA6-AEC2D4786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433998C4-99C6-07C5-36AF-4738A1B8E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1A67302F-8686-3AB2-99BC-0AA6AC9EC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609AB3FB-7162-AA48-6646-2F8E06C83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8FFBAB98-A5C5-1474-9900-D25318041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E75B7593-9DA3-EF77-A663-C11603B3C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CFA53C32-535B-A84C-3596-6BA8824B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1780BE-4A3E-EE20-BAE9-70EE88848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3112A8CD-2751-C6FF-30D1-1C8E6A0FA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D81F2EB5-43EC-4238-45B9-DAA11522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08DA31E5-FF13-18E4-967A-4AF5729A6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35AE055B-B7ED-D084-BD5D-9D5B2B783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DDA384B5-958C-8E19-4DA6-D989FF485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A3651106-B8D8-74D8-D8D9-9DDF8056F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0529717-A431-E350-4669-CD024AF7E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A47A881A-EF89-73DC-F274-82EEEF8B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9AA173AE-6264-F9AF-A439-CACEC00FF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77964DD8-CCD5-357A-40A3-90B3885FE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C842BE27-84E2-B024-6219-41456811A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15B820DC-052F-3C58-7932-D5C9BB23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3783CCAD-7A1E-FBC6-0A1D-03557F803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EB254BDF-EFB9-6F6F-7C41-CDB722726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0FB38B09-7546-9A0D-2959-B7B58A364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E3BAADD4-D6F4-CD05-7979-3272980FA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DFC5FDC1-C09F-31BB-930A-39613A8F6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B3D20304-8D65-569A-CF2D-719B25C2A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38A79A82-087B-904A-A544-C01ECB05C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DAE0E71D-DB9F-16F9-0855-776FB8E93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7FC395DD-8CAF-50B9-FA15-9BBE55631A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BA98F273-CA9F-FDD6-C742-51B0DD1FD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40B2746D-3EC6-ACE5-51C9-2065A740A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FF3FFCCA-5D5E-EF89-9F61-C2B8D3833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CA1832A0-90B0-C3A5-7343-35CDB487B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9CD04D02-CC04-1A1C-4F08-478726781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A817B2E2-DBFB-6BA3-7B84-140FE2287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D22BCAC4-997F-9BF2-22BC-DB6AF5E5A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C3A67183-9A80-EC01-D03F-DFE31F4C0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A81E50E5-39B1-3680-5AC6-DF22A6876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7291B1E6-9381-E919-20CC-D5C2FC968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0EDC8656-DE84-E353-C8C4-2FB35A32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41C5D68E-595A-31A3-D891-F030DA3C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DC6D8565-462C-6D11-322B-DB08C1ACC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16C118C2-904F-1E89-7E79-062A90177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Rectangle 33">
              <a:extLst>
                <a:ext uri="{FF2B5EF4-FFF2-40B4-BE49-F238E27FC236}">
                  <a16:creationId xmlns:a16="http://schemas.microsoft.com/office/drawing/2014/main" id="{2CBC80B7-AF1A-969D-E42C-D2C0105C7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BF8829E8-0A6A-37FB-E509-4598B826D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420B6A97-C392-2444-3E98-516A84751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1EC8ADED-0338-53B1-F167-D7147CEF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30044230-12B6-512E-6BB1-195B5D6C7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F2EF4827-1351-4025-083A-7CAE10A24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CCEA7530-6C66-69E6-011C-42AADAECF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27DBD92A-51B7-9C09-AF44-C16B84003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8D99117D-252D-676A-0310-B72EB5D89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41ADC960-4086-F44D-4E97-07864EE64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FB685D5C-F6F6-FDB1-CA49-AB0832181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090D48A7-22CD-E801-DB49-A082C6C5B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Rectangle 45">
              <a:extLst>
                <a:ext uri="{FF2B5EF4-FFF2-40B4-BE49-F238E27FC236}">
                  <a16:creationId xmlns:a16="http://schemas.microsoft.com/office/drawing/2014/main" id="{31EFFFBA-6D0E-253F-CFA8-893E1B75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DA4C331F-E180-F2F8-935E-1CA8CEC76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DD9E4F8D-4D87-9842-7E1A-6B64665B5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A09F830B-B502-162B-D022-832BD8610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Freeform 49">
              <a:extLst>
                <a:ext uri="{FF2B5EF4-FFF2-40B4-BE49-F238E27FC236}">
                  <a16:creationId xmlns:a16="http://schemas.microsoft.com/office/drawing/2014/main" id="{1C2326F5-0D6E-2300-7DAD-9248A134E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Freeform 50">
              <a:extLst>
                <a:ext uri="{FF2B5EF4-FFF2-40B4-BE49-F238E27FC236}">
                  <a16:creationId xmlns:a16="http://schemas.microsoft.com/office/drawing/2014/main" id="{5E7CF896-F435-9AE3-8354-FB530FF9F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Freeform 51">
              <a:extLst>
                <a:ext uri="{FF2B5EF4-FFF2-40B4-BE49-F238E27FC236}">
                  <a16:creationId xmlns:a16="http://schemas.microsoft.com/office/drawing/2014/main" id="{8E2EDA24-2E1D-DB87-6AE0-F55EB9E78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87302D13-D4A5-D302-E8B7-55484D633C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0ADC6EB0-2F5C-8059-C68A-0CA62A643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401BB434-E30B-05DE-5DC0-A80508BC3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F14749ED-FB36-BCD9-2C9E-55048CA12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Freeform 56">
              <a:extLst>
                <a:ext uri="{FF2B5EF4-FFF2-40B4-BE49-F238E27FC236}">
                  <a16:creationId xmlns:a16="http://schemas.microsoft.com/office/drawing/2014/main" id="{321CA1AF-D870-4B75-9B65-78D5BBBE5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CB5F1BEE-1919-94A0-8CC8-4E70C3003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52858EAC-6950-5604-B525-31A77E2C8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124" name="Picture 2">
            <a:extLst>
              <a:ext uri="{FF2B5EF4-FFF2-40B4-BE49-F238E27FC236}">
                <a16:creationId xmlns:a16="http://schemas.microsoft.com/office/drawing/2014/main" id="{D7EFDE7A-1347-A3A4-C622-DD4338798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90476-56F6-C3D8-5409-A0838F07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700"/>
              <a:t>Bioconductor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A63E37F-F2E4-5822-828D-5DAD808F2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 descr="A hexagon with a musical note and text&#10;&#10;AI-generated content may be incorrect.">
            <a:extLst>
              <a:ext uri="{FF2B5EF4-FFF2-40B4-BE49-F238E27FC236}">
                <a16:creationId xmlns:a16="http://schemas.microsoft.com/office/drawing/2014/main" id="{151D000A-9BC4-31E3-0249-95DE118B5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944" y="1286326"/>
            <a:ext cx="1578867" cy="1828804"/>
          </a:xfrm>
          <a:prstGeom prst="rect">
            <a:avLst/>
          </a:prstGeom>
        </p:spPr>
      </p:pic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25336AD-93BC-8ADC-1223-08127C01E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631" y="2919050"/>
            <a:ext cx="2816368" cy="17057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>
              <a:buNone/>
            </a:pPr>
            <a:r>
              <a:rPr lang="en-US" cap="all" dirty="0">
                <a:solidFill>
                  <a:schemeClr val="tx2"/>
                </a:solidFill>
              </a:rPr>
              <a:t>Open-source software for bioinformatics</a:t>
            </a:r>
          </a:p>
        </p:txBody>
      </p:sp>
    </p:spTree>
    <p:extLst>
      <p:ext uri="{BB962C8B-B14F-4D97-AF65-F5344CB8AC3E}">
        <p14:creationId xmlns:p14="http://schemas.microsoft.com/office/powerpoint/2010/main" val="163654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B981-DF9B-B055-8C92-C1C0551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Bioconductor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F3AD-D569-3544-C441-651FD5C0C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36597"/>
            <a:ext cx="9905999" cy="2672279"/>
          </a:xfrm>
        </p:spPr>
        <p:txBody>
          <a:bodyPr/>
          <a:lstStyle/>
          <a:p>
            <a:r>
              <a:rPr lang="en-US" dirty="0"/>
              <a:t>Community-driven, open-source R </a:t>
            </a:r>
            <a:r>
              <a:rPr lang="en-US" dirty="0" err="1"/>
              <a:t>packges</a:t>
            </a:r>
            <a:r>
              <a:rPr lang="en-US" dirty="0"/>
              <a:t> for bioinformatics </a:t>
            </a:r>
          </a:p>
          <a:p>
            <a:r>
              <a:rPr lang="en-US" dirty="0"/>
              <a:t>Well-documented, many tutorials, support forum</a:t>
            </a:r>
          </a:p>
          <a:p>
            <a:r>
              <a:rPr lang="en-US" dirty="0" err="1"/>
              <a:t>RNAseq</a:t>
            </a:r>
            <a:r>
              <a:rPr lang="en-US" dirty="0"/>
              <a:t> (bulk and single cell), Annotation, Epigenetics, Proteomics, </a:t>
            </a:r>
            <a:r>
              <a:rPr lang="en-US" dirty="0" err="1"/>
              <a:t>ect</a:t>
            </a:r>
            <a:endParaRPr lang="en-US" dirty="0"/>
          </a:p>
          <a:p>
            <a:r>
              <a:rPr lang="en-US" dirty="0" err="1"/>
              <a:t>BiocManager</a:t>
            </a:r>
            <a:r>
              <a:rPr lang="en-US" dirty="0"/>
              <a:t> is the install wrapper for </a:t>
            </a:r>
            <a:r>
              <a:rPr lang="en-US" dirty="0" err="1"/>
              <a:t>bioductor</a:t>
            </a:r>
            <a:endParaRPr lang="en-US" dirty="0"/>
          </a:p>
          <a:p>
            <a:endParaRPr lang="en-GB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30E7D4D-9B54-54D4-435D-3A2F0CCCFA51}"/>
              </a:ext>
            </a:extLst>
          </p:cNvPr>
          <p:cNvGrpSpPr/>
          <p:nvPr/>
        </p:nvGrpSpPr>
        <p:grpSpPr>
          <a:xfrm>
            <a:off x="1516278" y="4825638"/>
            <a:ext cx="1245441" cy="1245441"/>
            <a:chOff x="1516278" y="4825638"/>
            <a:chExt cx="1245441" cy="1245441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B96F8A3-20B5-4146-9021-DDC4308945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6278" y="4825638"/>
              <a:ext cx="1245441" cy="12454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04771AC7-C53C-86E6-5C84-07F9AACCCBD3}"/>
                </a:ext>
              </a:extLst>
            </p:cNvPr>
            <p:cNvSpPr>
              <a:spLocks noChangeAspect="1"/>
            </p:cNvSpPr>
            <p:nvPr/>
          </p:nvSpPr>
          <p:spPr>
            <a:xfrm rot="19580401" flipH="1">
              <a:off x="1769152" y="5281670"/>
              <a:ext cx="179770" cy="575263"/>
            </a:xfrm>
            <a:custGeom>
              <a:avLst/>
              <a:gdLst/>
              <a:ahLst/>
              <a:cxnLst/>
              <a:rect l="l" t="t" r="r" b="b"/>
              <a:pathLst>
                <a:path w="1285875" h="4114800">
                  <a:moveTo>
                    <a:pt x="0" y="0"/>
                  </a:moveTo>
                  <a:lnTo>
                    <a:pt x="1285875" y="0"/>
                  </a:lnTo>
                  <a:lnTo>
                    <a:pt x="1285875" y="4114800"/>
                  </a:lnTo>
                  <a:lnTo>
                    <a:pt x="0" y="411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Freeform 2">
              <a:extLst>
                <a:ext uri="{FF2B5EF4-FFF2-40B4-BE49-F238E27FC236}">
                  <a16:creationId xmlns:a16="http://schemas.microsoft.com/office/drawing/2014/main" id="{2B3A747B-57C9-7C04-76AC-71314706CB58}"/>
                </a:ext>
              </a:extLst>
            </p:cNvPr>
            <p:cNvSpPr>
              <a:spLocks noChangeAspect="1"/>
            </p:cNvSpPr>
            <p:nvPr/>
          </p:nvSpPr>
          <p:spPr>
            <a:xfrm rot="1163111" flipH="1">
              <a:off x="2346346" y="5303390"/>
              <a:ext cx="179770" cy="575263"/>
            </a:xfrm>
            <a:custGeom>
              <a:avLst/>
              <a:gdLst/>
              <a:ahLst/>
              <a:cxnLst/>
              <a:rect l="l" t="t" r="r" b="b"/>
              <a:pathLst>
                <a:path w="1285875" h="4114800">
                  <a:moveTo>
                    <a:pt x="0" y="0"/>
                  </a:moveTo>
                  <a:lnTo>
                    <a:pt x="1285875" y="0"/>
                  </a:lnTo>
                  <a:lnTo>
                    <a:pt x="1285875" y="4114800"/>
                  </a:lnTo>
                  <a:lnTo>
                    <a:pt x="0" y="411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2">
              <a:extLst>
                <a:ext uri="{FF2B5EF4-FFF2-40B4-BE49-F238E27FC236}">
                  <a16:creationId xmlns:a16="http://schemas.microsoft.com/office/drawing/2014/main" id="{3696D673-4FB9-526F-C02F-19145BF697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71388" y="4965846"/>
              <a:ext cx="179770" cy="575263"/>
            </a:xfrm>
            <a:custGeom>
              <a:avLst/>
              <a:gdLst/>
              <a:ahLst/>
              <a:cxnLst/>
              <a:rect l="l" t="t" r="r" b="b"/>
              <a:pathLst>
                <a:path w="1285875" h="4114800">
                  <a:moveTo>
                    <a:pt x="0" y="0"/>
                  </a:moveTo>
                  <a:lnTo>
                    <a:pt x="1285875" y="0"/>
                  </a:lnTo>
                  <a:lnTo>
                    <a:pt x="1285875" y="4114800"/>
                  </a:lnTo>
                  <a:lnTo>
                    <a:pt x="0" y="411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7B2D284-40D6-B162-3904-275EBC1264E8}"/>
              </a:ext>
            </a:extLst>
          </p:cNvPr>
          <p:cNvGrpSpPr/>
          <p:nvPr/>
        </p:nvGrpSpPr>
        <p:grpSpPr>
          <a:xfrm>
            <a:off x="3356001" y="4825638"/>
            <a:ext cx="1245441" cy="1245441"/>
            <a:chOff x="3224959" y="4847121"/>
            <a:chExt cx="1245441" cy="124544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AF3FEE9-12B9-7B29-85D3-5CA7597C96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24959" y="4847121"/>
              <a:ext cx="1245441" cy="12454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FE7AEFA-879A-AC8D-9158-D32363AD2FB3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3472811" y="5242773"/>
              <a:ext cx="624627" cy="624627"/>
            </a:xfrm>
            <a:custGeom>
              <a:avLst/>
              <a:gdLst/>
              <a:ahLst/>
              <a:cxnLst/>
              <a:rect l="l" t="t" r="r" b="b"/>
              <a:pathLst>
                <a:path w="4114800" h="4114800">
                  <a:moveTo>
                    <a:pt x="0" y="0"/>
                  </a:moveTo>
                  <a:lnTo>
                    <a:pt x="4114800" y="0"/>
                  </a:lnTo>
                  <a:lnTo>
                    <a:pt x="4114800" y="4114800"/>
                  </a:lnTo>
                  <a:lnTo>
                    <a:pt x="0" y="411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88057702-C750-7D2C-4671-C0A402F11F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7438" y="5225089"/>
              <a:ext cx="204004" cy="204004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0" y="0"/>
                  </a:moveTo>
                  <a:lnTo>
                    <a:pt x="2057400" y="0"/>
                  </a:lnTo>
                  <a:lnTo>
                    <a:pt x="2057400" y="2057400"/>
                  </a:lnTo>
                  <a:lnTo>
                    <a:pt x="0" y="2057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DBFF025-DC69-5124-8DEB-8AB22DA2EA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7091" y="5497830"/>
              <a:ext cx="103389" cy="104881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FEE2F61-9943-3332-B05E-4513A4E5B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3795" y="5465439"/>
              <a:ext cx="81915" cy="85837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2BB7976-575E-5684-F4C7-96CBE43396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1986" y="5555119"/>
              <a:ext cx="81915" cy="85837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DA146A-BC37-E489-B3AB-55CA102EFB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9060" y="5364828"/>
              <a:ext cx="167640" cy="11966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FB2B59E-E8B0-D009-8D03-40DCB7BD70AA}"/>
              </a:ext>
            </a:extLst>
          </p:cNvPr>
          <p:cNvGrpSpPr/>
          <p:nvPr/>
        </p:nvGrpSpPr>
        <p:grpSpPr>
          <a:xfrm>
            <a:off x="5195724" y="4825638"/>
            <a:ext cx="1245441" cy="1245441"/>
            <a:chOff x="4938887" y="4847121"/>
            <a:chExt cx="1245441" cy="124544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A5D0ABB-21EC-5D89-2212-C22F73E898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8887" y="4847121"/>
              <a:ext cx="1245441" cy="12454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7426D40C-2223-89BF-79A1-C367EDD0C8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1167" y="5077829"/>
              <a:ext cx="651343" cy="646458"/>
            </a:xfrm>
            <a:custGeom>
              <a:avLst/>
              <a:gdLst/>
              <a:ahLst/>
              <a:cxnLst/>
              <a:rect l="l" t="t" r="r" b="b"/>
              <a:pathLst>
                <a:path w="2141260" h="2125200">
                  <a:moveTo>
                    <a:pt x="0" y="0"/>
                  </a:moveTo>
                  <a:lnTo>
                    <a:pt x="2141260" y="0"/>
                  </a:lnTo>
                  <a:lnTo>
                    <a:pt x="2141260" y="2125201"/>
                  </a:lnTo>
                  <a:lnTo>
                    <a:pt x="0" y="21252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C7F70E20-57E8-B578-5DBC-685AC3F3EB2C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5128290" y="5423512"/>
              <a:ext cx="441113" cy="441113"/>
            </a:xfrm>
            <a:custGeom>
              <a:avLst/>
              <a:gdLst/>
              <a:ahLst/>
              <a:cxnLst/>
              <a:rect l="l" t="t" r="r" b="b"/>
              <a:pathLst>
                <a:path w="3234723" h="3234723">
                  <a:moveTo>
                    <a:pt x="0" y="0"/>
                  </a:moveTo>
                  <a:lnTo>
                    <a:pt x="3234723" y="0"/>
                  </a:lnTo>
                  <a:lnTo>
                    <a:pt x="3234723" y="3234723"/>
                  </a:lnTo>
                  <a:lnTo>
                    <a:pt x="0" y="32347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693D8A-DE74-F5D2-ADD8-E015E995E19B}"/>
              </a:ext>
            </a:extLst>
          </p:cNvPr>
          <p:cNvGrpSpPr/>
          <p:nvPr/>
        </p:nvGrpSpPr>
        <p:grpSpPr>
          <a:xfrm>
            <a:off x="7035447" y="4825638"/>
            <a:ext cx="1245441" cy="1245441"/>
            <a:chOff x="6663942" y="4825638"/>
            <a:chExt cx="1245441" cy="124544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18756E7-9A03-BB0F-D9B4-10BFC2E6DB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3942" y="4825638"/>
              <a:ext cx="1245441" cy="12454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FF79534-8117-4D05-6C66-26E7B93D50B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94518" y="5057058"/>
              <a:ext cx="784288" cy="825566"/>
            </a:xfrm>
            <a:custGeom>
              <a:avLst/>
              <a:gdLst/>
              <a:ahLst/>
              <a:cxnLst/>
              <a:rect l="l" t="t" r="r" b="b"/>
              <a:pathLst>
                <a:path w="2775692" h="2921781">
                  <a:moveTo>
                    <a:pt x="0" y="0"/>
                  </a:moveTo>
                  <a:lnTo>
                    <a:pt x="2775692" y="0"/>
                  </a:lnTo>
                  <a:lnTo>
                    <a:pt x="2775692" y="2921781"/>
                  </a:lnTo>
                  <a:lnTo>
                    <a:pt x="0" y="29217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8A89883-7D0F-A132-1C73-30DEDA2FE455}"/>
              </a:ext>
            </a:extLst>
          </p:cNvPr>
          <p:cNvGrpSpPr/>
          <p:nvPr/>
        </p:nvGrpSpPr>
        <p:grpSpPr>
          <a:xfrm>
            <a:off x="8875171" y="4825638"/>
            <a:ext cx="1245441" cy="1245441"/>
            <a:chOff x="9789187" y="4885636"/>
            <a:chExt cx="1245441" cy="1245441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4F0E847-1AAE-6F24-BE1E-FEDD032DCC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89187" y="4885636"/>
              <a:ext cx="1245441" cy="12454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B78BFB2D-6023-6182-8053-A9CF775E25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35377" y="5290649"/>
              <a:ext cx="436534" cy="449456"/>
            </a:xfrm>
            <a:custGeom>
              <a:avLst/>
              <a:gdLst/>
              <a:ahLst/>
              <a:cxnLst/>
              <a:rect l="l" t="t" r="r" b="b"/>
              <a:pathLst>
                <a:path w="3996499" h="4114800">
                  <a:moveTo>
                    <a:pt x="0" y="0"/>
                  </a:moveTo>
                  <a:lnTo>
                    <a:pt x="3996499" y="0"/>
                  </a:lnTo>
                  <a:lnTo>
                    <a:pt x="3996499" y="4114800"/>
                  </a:lnTo>
                  <a:lnTo>
                    <a:pt x="0" y="411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0DE1308-D053-B422-C3CD-6AD7052E40F5}"/>
                </a:ext>
              </a:extLst>
            </p:cNvPr>
            <p:cNvSpPr>
              <a:spLocks noChangeAspect="1"/>
            </p:cNvSpPr>
            <p:nvPr/>
          </p:nvSpPr>
          <p:spPr>
            <a:xfrm rot="18012382">
              <a:off x="10348935" y="5499558"/>
              <a:ext cx="436534" cy="449456"/>
            </a:xfrm>
            <a:custGeom>
              <a:avLst/>
              <a:gdLst/>
              <a:ahLst/>
              <a:cxnLst/>
              <a:rect l="l" t="t" r="r" b="b"/>
              <a:pathLst>
                <a:path w="3996499" h="4114800">
                  <a:moveTo>
                    <a:pt x="0" y="0"/>
                  </a:moveTo>
                  <a:lnTo>
                    <a:pt x="3996499" y="0"/>
                  </a:lnTo>
                  <a:lnTo>
                    <a:pt x="3996499" y="4114800"/>
                  </a:lnTo>
                  <a:lnTo>
                    <a:pt x="0" y="411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F70ED1B7-B717-9140-065A-CF2C45608DEF}"/>
                </a:ext>
              </a:extLst>
            </p:cNvPr>
            <p:cNvSpPr>
              <a:spLocks noChangeAspect="1"/>
            </p:cNvSpPr>
            <p:nvPr/>
          </p:nvSpPr>
          <p:spPr>
            <a:xfrm rot="19178006" flipH="1">
              <a:off x="10371860" y="5028749"/>
              <a:ext cx="436534" cy="449456"/>
            </a:xfrm>
            <a:custGeom>
              <a:avLst/>
              <a:gdLst/>
              <a:ahLst/>
              <a:cxnLst/>
              <a:rect l="l" t="t" r="r" b="b"/>
              <a:pathLst>
                <a:path w="3996499" h="4114800">
                  <a:moveTo>
                    <a:pt x="0" y="0"/>
                  </a:moveTo>
                  <a:lnTo>
                    <a:pt x="3996499" y="0"/>
                  </a:lnTo>
                  <a:lnTo>
                    <a:pt x="3996499" y="4114800"/>
                  </a:lnTo>
                  <a:lnTo>
                    <a:pt x="0" y="411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106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727C-695A-4460-0781-AFA4112A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n-lt"/>
              </a:rPr>
              <a:t>Exploratory Data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2817D-5F75-5864-47CD-2087EAE96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variable type, ranges and distributions</a:t>
            </a:r>
          </a:p>
          <a:p>
            <a:r>
              <a:rPr lang="en-US" dirty="0"/>
              <a:t>Identify and remedy quality issues</a:t>
            </a:r>
          </a:p>
          <a:p>
            <a:r>
              <a:rPr lang="en-US" dirty="0"/>
              <a:t>Investigate relationships between variables</a:t>
            </a:r>
          </a:p>
          <a:p>
            <a:r>
              <a:rPr lang="en-US" dirty="0"/>
              <a:t>Discover patterns, trends, and structures that inform further analysis or modeling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9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 hidden="1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F25EA9-CA41-F110-2C3A-DF2E704E21E7}"/>
              </a:ext>
            </a:extLst>
          </p:cNvPr>
          <p:cNvSpPr/>
          <p:nvPr/>
        </p:nvSpPr>
        <p:spPr>
          <a:xfrm>
            <a:off x="2543907" y="2479429"/>
            <a:ext cx="7092461" cy="1899139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6BD53-9284-1C81-A800-BCBAFEE4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750362"/>
            <a:ext cx="6858000" cy="13678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+mj-lt"/>
              </a:rPr>
              <a:t>Exercise 3a</a:t>
            </a:r>
          </a:p>
        </p:txBody>
      </p:sp>
    </p:spTree>
    <p:extLst>
      <p:ext uri="{BB962C8B-B14F-4D97-AF65-F5344CB8AC3E}">
        <p14:creationId xmlns:p14="http://schemas.microsoft.com/office/powerpoint/2010/main" val="237678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10A8-B835-63C2-A1A1-EE2972556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Principal component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D492D-D622-51F4-87E6-4DB555C72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0785"/>
            <a:ext cx="9905999" cy="2212179"/>
          </a:xfrm>
        </p:spPr>
        <p:txBody>
          <a:bodyPr/>
          <a:lstStyle/>
          <a:p>
            <a:r>
              <a:rPr lang="en-GB" dirty="0"/>
              <a:t>Fundamentally a dimensionality reduction technique</a:t>
            </a:r>
          </a:p>
          <a:p>
            <a:r>
              <a:rPr lang="en-GB" dirty="0"/>
              <a:t>Find new dimensions that capture as much variation as possible</a:t>
            </a:r>
          </a:p>
          <a:p>
            <a:r>
              <a:rPr lang="en-GB" dirty="0"/>
              <a:t>Shows structure of the data</a:t>
            </a:r>
          </a:p>
        </p:txBody>
      </p:sp>
      <p:pic>
        <p:nvPicPr>
          <p:cNvPr id="5" name="Picture 4" descr="A diagram of different colored dots&#10;&#10;AI-generated content may be incorrect.">
            <a:extLst>
              <a:ext uri="{FF2B5EF4-FFF2-40B4-BE49-F238E27FC236}">
                <a16:creationId xmlns:a16="http://schemas.microsoft.com/office/drawing/2014/main" id="{293BA4BE-16F9-31B1-3F5C-52596DD7B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477" y="3474856"/>
            <a:ext cx="3894560" cy="247273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22015A-E867-54E6-0EF8-DDFBB5F00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34570"/>
              </p:ext>
            </p:extLst>
          </p:nvPr>
        </p:nvGraphicFramePr>
        <p:xfrm>
          <a:off x="1084085" y="3996172"/>
          <a:ext cx="3250728" cy="1227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354">
                  <a:extLst>
                    <a:ext uri="{9D8B030D-6E8A-4147-A177-3AD203B41FA5}">
                      <a16:colId xmlns:a16="http://schemas.microsoft.com/office/drawing/2014/main" val="957514194"/>
                    </a:ext>
                  </a:extLst>
                </a:gridCol>
                <a:gridCol w="378271">
                  <a:extLst>
                    <a:ext uri="{9D8B030D-6E8A-4147-A177-3AD203B41FA5}">
                      <a16:colId xmlns:a16="http://schemas.microsoft.com/office/drawing/2014/main" val="2705506175"/>
                    </a:ext>
                  </a:extLst>
                </a:gridCol>
                <a:gridCol w="585590">
                  <a:extLst>
                    <a:ext uri="{9D8B030D-6E8A-4147-A177-3AD203B41FA5}">
                      <a16:colId xmlns:a16="http://schemas.microsoft.com/office/drawing/2014/main" val="41275062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260733559"/>
                    </a:ext>
                  </a:extLst>
                </a:gridCol>
                <a:gridCol w="489278">
                  <a:extLst>
                    <a:ext uri="{9D8B030D-6E8A-4147-A177-3AD203B41FA5}">
                      <a16:colId xmlns:a16="http://schemas.microsoft.com/office/drawing/2014/main" val="2052329950"/>
                    </a:ext>
                  </a:extLst>
                </a:gridCol>
                <a:gridCol w="408915">
                  <a:extLst>
                    <a:ext uri="{9D8B030D-6E8A-4147-A177-3AD203B41FA5}">
                      <a16:colId xmlns:a16="http://schemas.microsoft.com/office/drawing/2014/main" val="263708879"/>
                    </a:ext>
                  </a:extLst>
                </a:gridCol>
              </a:tblGrid>
              <a:tr h="245533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Wine type</a:t>
                      </a:r>
                      <a:endParaRPr lang="en-DK" sz="8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K" sz="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lc</a:t>
                      </a:r>
                      <a:endParaRPr lang="en-DK" sz="8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Alkalinity</a:t>
                      </a:r>
                      <a:endParaRPr lang="en-DK" sz="8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Flavonoids</a:t>
                      </a:r>
                      <a:endParaRPr lang="en-DK" sz="8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en-DK" sz="8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DK" sz="8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045766"/>
                  </a:ext>
                </a:extLst>
              </a:tr>
              <a:tr h="245533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Barolo</a:t>
                      </a:r>
                      <a:endParaRPr lang="en-DK" sz="8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1.51</a:t>
                      </a:r>
                      <a:endParaRPr lang="en-DK" sz="8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-1.17</a:t>
                      </a:r>
                      <a:endParaRPr lang="en-DK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1.03</a:t>
                      </a:r>
                      <a:endParaRPr lang="en-DK" sz="8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DK" sz="8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DK" sz="8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033048"/>
                  </a:ext>
                </a:extLst>
              </a:tr>
              <a:tr h="245533">
                <a:tc>
                  <a:txBody>
                    <a:bodyPr/>
                    <a:lstStyle/>
                    <a:p>
                      <a:r>
                        <a:rPr lang="en-DK" sz="8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</a:rPr>
                        <a:t>arolo</a:t>
                      </a:r>
                      <a:endParaRPr lang="en-DK" sz="8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DK" sz="8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-2.48</a:t>
                      </a:r>
                      <a:endParaRPr lang="en-DK" sz="8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0.73</a:t>
                      </a:r>
                      <a:endParaRPr lang="en-DK" sz="8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-0.29</a:t>
                      </a:r>
                      <a:endParaRPr lang="en-DK" sz="8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DK" sz="8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344431"/>
                  </a:ext>
                </a:extLst>
              </a:tr>
              <a:tr h="245533">
                <a:tc>
                  <a:txBody>
                    <a:bodyPr/>
                    <a:lstStyle/>
                    <a:p>
                      <a:r>
                        <a:rPr lang="da-DK" sz="800" dirty="0" err="1">
                          <a:solidFill>
                            <a:schemeClr val="tx1"/>
                          </a:solidFill>
                        </a:rPr>
                        <a:t>Grignolino</a:t>
                      </a:r>
                      <a:endParaRPr lang="en-DK" sz="8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1.50</a:t>
                      </a:r>
                      <a:endParaRPr lang="en-DK" sz="8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-0.96</a:t>
                      </a:r>
                      <a:endParaRPr lang="en-DK" sz="8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0.97</a:t>
                      </a:r>
                      <a:endParaRPr lang="en-DK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0.57</a:t>
                      </a:r>
                      <a:endParaRPr lang="en-DK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DK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599846"/>
                  </a:ext>
                </a:extLst>
              </a:tr>
              <a:tr h="245533"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DK" sz="8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DK" sz="8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DK" sz="80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DK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DK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DK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337565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F92DC1-C1A5-C314-32D8-50EE6F3E613B}"/>
              </a:ext>
            </a:extLst>
          </p:cNvPr>
          <p:cNvCxnSpPr>
            <a:cxnSpLocks/>
          </p:cNvCxnSpPr>
          <p:nvPr/>
        </p:nvCxnSpPr>
        <p:spPr>
          <a:xfrm>
            <a:off x="4718868" y="4547470"/>
            <a:ext cx="148381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C1A8E3-91B9-63D0-52C9-A100EA0DF6AA}"/>
              </a:ext>
            </a:extLst>
          </p:cNvPr>
          <p:cNvSpPr txBox="1"/>
          <p:nvPr/>
        </p:nvSpPr>
        <p:spPr>
          <a:xfrm>
            <a:off x="1498922" y="3629191"/>
            <a:ext cx="30576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178 wines x 13 features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9A12F7-45A8-79EC-780F-9274A36B53C9}"/>
              </a:ext>
            </a:extLst>
          </p:cNvPr>
          <p:cNvSpPr txBox="1"/>
          <p:nvPr/>
        </p:nvSpPr>
        <p:spPr>
          <a:xfrm>
            <a:off x="7563391" y="3099355"/>
            <a:ext cx="30576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178 wines x 2 features</a:t>
            </a:r>
          </a:p>
        </p:txBody>
      </p:sp>
    </p:spTree>
    <p:extLst>
      <p:ext uri="{BB962C8B-B14F-4D97-AF65-F5344CB8AC3E}">
        <p14:creationId xmlns:p14="http://schemas.microsoft.com/office/powerpoint/2010/main" val="110638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F2233-47DF-1143-D8AC-D8E601D9D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A2CCD449-4B2A-8A29-2EFE-813FC3154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10CD19A-E0D6-6C85-B796-A6347035C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03790E6-7C54-FE04-58B1-B544941B1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3B903C92-50B8-2306-AF40-81874F3B0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9CBAB987-B253-4360-6237-01CB284F9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E070C4DF-AC18-9823-275F-F8F54C820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F595120-E0C9-D4E5-2B7A-AFFE35596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1C82F2C-3D3B-1635-E524-1FD7DB188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608A545F-6415-32EE-3EB4-31E1FE268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E7842BF3-D4A9-DB05-8DDC-ACFFE12CD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C88B9401-BF14-0C78-38B4-DEDCB7A08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0A436C8C-078C-E15F-8C72-9502666FD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65A2C4E-3B66-9DED-2DAE-7C03B0670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781CB0BD-435E-C22D-7768-553A302B7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2994B71A-D7A6-9E5C-839F-339EB5CD47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80CC5C94-4FCF-0993-0AC2-B756AD8D5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FD2F28D3-FDFA-DE2F-3B5B-A13A2B46B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25D2D00-4DDC-C17D-969E-DC8DE69F6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FCF1500D-3C4A-5F01-DC1A-21A9CB8E86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AEADBD98-6304-EAB8-9CCC-7E36B3BF5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C7DD5A7B-27B1-9C11-04D7-52D89E906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5BFCBAD1-5CD1-0DEC-4D3F-E5F09D652A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872043A1-3755-4FA7-40A5-E2DE4F82D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6848631C-039C-38BA-8F4C-CD64F2693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8C4EFF9-7EC7-2CFE-B7D2-026150918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2B81766A-5A02-3544-B408-EDE06583F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1755B050-78F8-481F-9EDD-C8984DCE1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A186B94E-64A3-5E37-B2C2-04F346F95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03AA4C6D-CA7A-55A7-C1F4-45F80497D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0764C2B5-AA5E-19E8-3E5C-27EE3961A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D8872765-AF94-6194-E483-FBE65B659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EFF2D6E1-05A0-FE8E-B16D-73FB9567E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82C1FB27-512E-AC41-D23F-ECA6B7521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6EAFE351-1576-AD7A-3C63-D1954778E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F1A04020-F738-B903-B214-54C7CF0F6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ABAEF7B5-8419-0C66-CC32-C7D08B78D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1A9226CE-7270-9F80-F79B-C4EB25004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9AE66C71-400C-9AB6-97EE-8189CF14C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1C832EB0-BBD2-85A3-7D46-680FA5943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BC399192-7144-88BE-D50C-7C635A079C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72EED8D2-77EE-D7B0-65C3-D5B34CF8B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E456A324-E73E-0744-FB20-BDF0C90C7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82D0FCB6-6FAD-08A1-D105-85B0DE514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FB245A54-DFF1-4C60-D280-FA8B95AF8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6DFF4840-D589-D82C-73B4-77FA00C6D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78B87948-4459-B635-1E7B-1FF423D8D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70CB4533-7930-FA6E-5A94-BE6CC6551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EE8A1F98-2706-3D43-2B65-9A742DA85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D8877EA9-212D-B129-1B49-14FAFF0F2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4B8E7D97-DCA9-990F-6E07-3F0554C9F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B730ECF3-B5D4-B861-9826-D6B8FE83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392C9D76-4094-BCB8-66CC-DF76A4EAE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7A596809-BD98-9E02-E633-407371CB0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51E39D0-FD9F-DCC7-3808-502514735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73651388-31D6-C799-80B6-F1E7BD1A6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801245AC-3F37-0103-F74F-4AF1CE369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DB15B52-BB85-2122-BE64-35A330296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5CCF54A6-482A-9468-C873-1FD9FF8D2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E1623CC3-2C56-5E7C-F158-ECC0DA216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 hidden="1">
            <a:extLst>
              <a:ext uri="{FF2B5EF4-FFF2-40B4-BE49-F238E27FC236}">
                <a16:creationId xmlns:a16="http://schemas.microsoft.com/office/drawing/2014/main" id="{6031B25A-5D1E-6490-508F-F126C4752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F8F6973-0000-0BE1-25BE-23F4F0C0A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FABD6ED3-2EC8-E1DF-B78D-04CDAE9F4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D22E6BE7-44DA-44C0-63E7-B039683A8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B90743C2-644A-3B58-610E-1FFFC8C1E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0F88A998-5ACF-CFD4-8818-12B80BAA9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1FA01F65-D337-463B-6429-717F01322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133CE918-C72A-93D5-7464-1BCED571F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6CC384D3-2FBB-8B11-8833-D766917A6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4F81B2EA-879F-7DE6-36F9-92E2CCEEE9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FC951D7C-804A-C53F-397A-ADC3511A8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E96FC1C-8719-9DF8-A4CD-649FA870F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8177887E-1064-B031-F0E6-D9A91AA07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5971C3EC-50F7-D83F-BE20-7AAFF7376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43997513-DDF9-E012-F455-703ACFE60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6DD5E4B1-A68B-9320-CD71-865268D02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03B988F8-31C8-E4EE-4604-B01F648F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AA28FD00-43C8-DB47-C4B3-99348F64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F9155F9F-4FCA-A153-333A-737D371FA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A49A6CFB-1288-6F7D-F331-798EE6F1B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FC6D24C3-85DB-A505-2D86-1B46C300A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86EF826A-8750-DA8E-F34F-F81AB05DB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60D1F0-63A1-7A50-2841-CB92B6112636}"/>
              </a:ext>
            </a:extLst>
          </p:cNvPr>
          <p:cNvSpPr/>
          <p:nvPr/>
        </p:nvSpPr>
        <p:spPr>
          <a:xfrm>
            <a:off x="2543907" y="2479429"/>
            <a:ext cx="7092461" cy="1899139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0667E-4FD3-F256-6219-E2886C1C3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750362"/>
            <a:ext cx="6858000" cy="13678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+mj-lt"/>
              </a:rPr>
              <a:t>Exercise 3B</a:t>
            </a:r>
          </a:p>
        </p:txBody>
      </p:sp>
    </p:spTree>
    <p:extLst>
      <p:ext uri="{BB962C8B-B14F-4D97-AF65-F5344CB8AC3E}">
        <p14:creationId xmlns:p14="http://schemas.microsoft.com/office/powerpoint/2010/main" val="395945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C925E-51CB-7379-54E8-783985103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006AE6A3-87AC-FAAC-15DF-795863234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C88FE6F-DCB4-8D81-679E-7FACEE4B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7E3FCD9F-A379-E0AA-12F3-47D819ACD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2E19C22-443D-A9AD-20DB-A39148FB1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864143E-F1C8-DEF5-5BCD-5EF54D3D1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38F63F2-3A65-5978-1162-0B00E36E5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EE36FFA-BFD2-C321-BBC4-6C095EE03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54F9C6C-3666-7E8E-C661-E206B4842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03F5734-C403-382F-9D51-F89DF566F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FDE0353-4BF7-06C4-D3A2-AA482A79A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18A0F9C-B25E-0FB9-5651-D7739B101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8D2438D-2251-85EA-EC07-103EE97A7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41E6B3B-4376-3B0F-5D4D-22E1B4984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DC5F830-1354-C3C6-5611-455C4644D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FC22F9B-0999-5D1B-3B53-C89F5BDAF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81AD26-99B8-8A77-140E-58F58B71D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2F32ACE-502B-DF32-4564-DC35118C3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42BBE103-302B-21FA-7710-DDE6FAF6A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4899A74-5D83-17B9-0D68-BDFD9D2AA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1C6A1D4-7CB9-0F87-0090-F7E24B626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09DB605-4E58-B4D1-4086-A96005126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0C63295-59AF-4506-F894-FDD0BCABF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6E2A23-092A-6C46-679D-5235729D0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FEF2354A-B06F-618F-074D-F85305CAEF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167398B9-125C-3DE7-F8E5-6DB5B430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DC9FFB24-F39C-695E-75A2-C01EEFDED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B0FADFBC-0F79-42FC-2467-EC88F5052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BC95C6A6-A2F1-B7B3-6642-08F336464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5CE148A7-EEB3-9525-DA11-90D764858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DFB0CB2-8A1D-C484-1F07-FA348561F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7CB8583F-D722-ADA4-9FFF-5A659BC3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930E9467-A1EC-3F1A-30AE-F8F8A52CA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813CAB71-4498-6EBC-9673-D13909A5A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187E1F4B-2AAD-BDEF-7BA5-C0742D2B4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54B27B0C-6DF0-74D2-893E-E936DE907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ABA1DDA6-36E4-1AF2-AEA6-229AADFAD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E301F655-B5D1-7E4C-1116-A6015F243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51F2D84-65E3-F5ED-2805-E5629BD3F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0912E39-F908-46B1-4D48-797920DC5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07A2DB8B-5F04-A654-467F-700A5CA5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6F741943-75A1-378A-DFB2-15B93C50E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13FB1761-08B8-6A92-A4A1-F99A54A94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652FBBD-BE52-39D1-0757-70B09D252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FFB6A77D-8155-9B72-4AFD-9F9F9C536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B547D1E-35EB-630B-8350-26902394B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B9E0C094-288C-5AAD-B961-4336DB8AC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C13AFB69-3081-87F8-C50A-50936A493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E94FA2D6-2A83-8818-1766-10C8BAFD9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8EAD1D02-D7A9-6684-62DC-DD91323DA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57901434-A3A4-734E-7E21-D7CD310E3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08044985-D4A7-FFA5-B53C-36D130945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42440554-D359-0728-4DEE-F3B494787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2648F149-92CD-D6C5-948E-3C3AA69F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7F2A0BF2-13C4-57C1-FCAB-D0FB14B6E5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1A4B7D8-1F9D-59A3-12D9-AE95CF2763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97D7FEAE-4F1D-DFED-B21B-5F4B00E52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A2D492B7-BB6F-2F10-5F34-8358105E7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AD488A8-3644-2A49-9EFC-16972B8B3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0F598642-3680-C484-5A55-1CF87973A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B8A1CDF8-3A7A-1582-B72D-05F52C9F0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CE0F8446-F156-8ADB-7E2A-532A6129A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7CAD92C1-4C32-6997-E18F-192507741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EADF9C1B-897E-E914-BA05-57D5EC8F5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A513BA86-FAB6-3034-2FD9-94350F7BA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D7589AF0-AAAE-B176-2DBD-6E680F7F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92491984-FB2E-8972-5485-2C72D1360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7DEECC77-1C59-5AF5-A0C0-C9B0F08EA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0A099549-3E2A-8EAD-8D63-B8B1B25C6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54357D6D-82D8-8F14-D11E-D0EA6D124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532FD80B-34BD-4EAA-5101-F96C5187EA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F8A7EFA7-535D-5632-6653-8821F0D7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0F73E709-CED8-0288-438B-20D2264EC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9AC05A52-94AC-ADD7-36E5-8A6F5C06E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78EC2F3C-CA58-379F-1FC8-994F26963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29C380C1-9F6E-EE42-1550-1F8EDF123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3CEF6935-4F57-8897-D903-AB77D9620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6FD36A5E-452D-5E85-7B89-574A171BC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140590AB-4F28-A377-D8DC-82A426769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45177820-2003-D7A2-F250-819B9D638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E5585217-3783-281F-DAA2-5B79BA051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3EF27372-A4E9-988A-E994-F452566F1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6F502D54-9919-4AC0-DD9E-BACEC623A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938F129F-E273-57CD-27DC-2010132AB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4DBEA597-9D20-D584-6156-B5A087D0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8711DED2-7DC8-B5EF-2F19-0BA127F5A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CC0ECE95-3B8B-76D0-C7F0-43942D4CB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Rectangle 33">
              <a:extLst>
                <a:ext uri="{FF2B5EF4-FFF2-40B4-BE49-F238E27FC236}">
                  <a16:creationId xmlns:a16="http://schemas.microsoft.com/office/drawing/2014/main" id="{77BD4A46-39E4-FAB2-E047-E2DC0F978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B2875F7C-5603-1DA2-F344-9A48D03C9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D83840A1-0B4D-C633-BF79-0AB5C80E0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6E29FB19-7B66-FC64-EB8D-0A7654955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9ABB9ACB-B2C6-DE29-9D01-9B047A1BA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F89FBF99-C062-6923-3337-D982BF10F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7575D3B9-1D17-3634-F66D-B8D542B1E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C5884BF6-D4B9-1C93-30FE-3C72F9B2E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91AAEF1B-3F65-867B-CBFA-D4A1F2CED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F46CB28F-40A3-FFA7-AFF2-FA0CDCD0A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F2781811-E8E3-DADB-9D7B-0CEC3C322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3EDA137D-3E39-F295-28A3-C577FB2EE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Rectangle 45">
              <a:extLst>
                <a:ext uri="{FF2B5EF4-FFF2-40B4-BE49-F238E27FC236}">
                  <a16:creationId xmlns:a16="http://schemas.microsoft.com/office/drawing/2014/main" id="{251DC187-0FEA-C99A-77F1-A02C584DC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38AAB057-491B-B1EA-627B-E7040DE8A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0FB392F9-3F63-D2D6-F3DA-8896F5928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B3A45094-9C9D-DB8F-6C52-3A2E8BE65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Freeform 49">
              <a:extLst>
                <a:ext uri="{FF2B5EF4-FFF2-40B4-BE49-F238E27FC236}">
                  <a16:creationId xmlns:a16="http://schemas.microsoft.com/office/drawing/2014/main" id="{3A69B24C-079B-174E-D583-540C83E6F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Freeform 50">
              <a:extLst>
                <a:ext uri="{FF2B5EF4-FFF2-40B4-BE49-F238E27FC236}">
                  <a16:creationId xmlns:a16="http://schemas.microsoft.com/office/drawing/2014/main" id="{65D3D3C3-5698-04E1-1E32-A2220C191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Freeform 51">
              <a:extLst>
                <a:ext uri="{FF2B5EF4-FFF2-40B4-BE49-F238E27FC236}">
                  <a16:creationId xmlns:a16="http://schemas.microsoft.com/office/drawing/2014/main" id="{782B7767-6BB8-163D-BE63-3D0F68172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1CCA4A07-5DD4-F993-EC5E-D808DF5D5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C59AF11B-413F-29C0-6285-1D75D0B77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DF0C440A-12DC-7023-7D4A-11E86E6D2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CF8F6DEA-AB3F-F260-B68F-BB412E2B8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Freeform 56">
              <a:extLst>
                <a:ext uri="{FF2B5EF4-FFF2-40B4-BE49-F238E27FC236}">
                  <a16:creationId xmlns:a16="http://schemas.microsoft.com/office/drawing/2014/main" id="{2A48EA45-77DB-3240-2E5E-64FBAFD6F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01644B7D-F4D4-BBAE-2D1E-9D0A5C8D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42E99DBF-3BD2-897B-E542-FE131777A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124" name="Picture 2">
            <a:extLst>
              <a:ext uri="{FF2B5EF4-FFF2-40B4-BE49-F238E27FC236}">
                <a16:creationId xmlns:a16="http://schemas.microsoft.com/office/drawing/2014/main" id="{05554CCA-A81C-DF91-6063-9F9FF2670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F9C0C6-5D66-60F7-B248-1F0FEBFC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700" dirty="0"/>
              <a:t>Scripting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01E98-AD83-80B5-ED91-F13853D09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631" y="1122363"/>
            <a:ext cx="2816368" cy="42878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cap="all" dirty="0">
                <a:solidFill>
                  <a:schemeClr val="tx2"/>
                </a:solidFill>
              </a:rPr>
              <a:t>reuseable and functional code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52BEA68-516E-16ED-DEFB-6DDD84ED8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78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7718-ACF6-A135-727B-570331F8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If-else statements</a:t>
            </a:r>
          </a:p>
        </p:txBody>
      </p:sp>
      <p:graphicFrame>
        <p:nvGraphicFramePr>
          <p:cNvPr id="24" name="Content Placeholder 23">
            <a:extLst>
              <a:ext uri="{FF2B5EF4-FFF2-40B4-BE49-F238E27FC236}">
                <a16:creationId xmlns:a16="http://schemas.microsoft.com/office/drawing/2014/main" id="{BCF036B6-D448-E0D0-427A-FABBD29F62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158153"/>
              </p:ext>
            </p:extLst>
          </p:nvPr>
        </p:nvGraphicFramePr>
        <p:xfrm>
          <a:off x="6441825" y="1945640"/>
          <a:ext cx="44899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031">
                  <a:extLst>
                    <a:ext uri="{9D8B030D-6E8A-4147-A177-3AD203B41FA5}">
                      <a16:colId xmlns:a16="http://schemas.microsoft.com/office/drawing/2014/main" val="2033098545"/>
                    </a:ext>
                  </a:extLst>
                </a:gridCol>
                <a:gridCol w="2543910">
                  <a:extLst>
                    <a:ext uri="{9D8B030D-6E8A-4147-A177-3AD203B41FA5}">
                      <a16:colId xmlns:a16="http://schemas.microsoft.com/office/drawing/2014/main" val="904908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Symbol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44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&gt; , &lt;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Greater, smaller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63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==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Equal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20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!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5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%in%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Occurs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191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mono" panose="020F0502020204030204" pitchFamily="49" charset="0"/>
                          <a:ea typeface="Roboto mono" panose="020F0502020204030204" pitchFamily="49" charset="0"/>
                          <a:cs typeface="Roboto mono" panose="020F0502020204030204" pitchFamily="49" charset="0"/>
                        </a:rPr>
                        <a:t>is.[type]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Check variable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15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&amp;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29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|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849055"/>
                  </a:ext>
                </a:extLst>
              </a:tr>
            </a:tbl>
          </a:graphicData>
        </a:graphic>
      </p:graphicFrame>
      <p:sp>
        <p:nvSpPr>
          <p:cNvPr id="4" name="Diamond 3">
            <a:extLst>
              <a:ext uri="{FF2B5EF4-FFF2-40B4-BE49-F238E27FC236}">
                <a16:creationId xmlns:a16="http://schemas.microsoft.com/office/drawing/2014/main" id="{4E22FE8B-61E1-F071-07A5-B74CF5149042}"/>
              </a:ext>
            </a:extLst>
          </p:cNvPr>
          <p:cNvSpPr/>
          <p:nvPr/>
        </p:nvSpPr>
        <p:spPr>
          <a:xfrm>
            <a:off x="1934306" y="2625964"/>
            <a:ext cx="2309447" cy="1184030"/>
          </a:xfrm>
          <a:prstGeom prst="diamond">
            <a:avLst/>
          </a:prstGeom>
          <a:solidFill>
            <a:srgbClr val="31A7C3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Condition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F0AC37-3ACA-F8CF-FE66-BFF5D15523A7}"/>
              </a:ext>
            </a:extLst>
          </p:cNvPr>
          <p:cNvSpPr/>
          <p:nvPr/>
        </p:nvSpPr>
        <p:spPr>
          <a:xfrm>
            <a:off x="835272" y="3880338"/>
            <a:ext cx="1236782" cy="844062"/>
          </a:xfrm>
          <a:prstGeom prst="rect">
            <a:avLst/>
          </a:prstGeom>
          <a:solidFill>
            <a:srgbClr val="31A7C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If block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F4E228-C3EC-31D8-8743-52B7EC94851D}"/>
              </a:ext>
            </a:extLst>
          </p:cNvPr>
          <p:cNvSpPr/>
          <p:nvPr/>
        </p:nvSpPr>
        <p:spPr>
          <a:xfrm>
            <a:off x="4188066" y="3879667"/>
            <a:ext cx="1236782" cy="844062"/>
          </a:xfrm>
          <a:prstGeom prst="rect">
            <a:avLst/>
          </a:prstGeom>
          <a:solidFill>
            <a:srgbClr val="31A7C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Else block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241218-B2C3-E780-EE97-033769A9F401}"/>
              </a:ext>
            </a:extLst>
          </p:cNvPr>
          <p:cNvSpPr/>
          <p:nvPr/>
        </p:nvSpPr>
        <p:spPr>
          <a:xfrm>
            <a:off x="2080844" y="5369170"/>
            <a:ext cx="2016369" cy="844062"/>
          </a:xfrm>
          <a:prstGeom prst="rect">
            <a:avLst/>
          </a:prstGeom>
          <a:solidFill>
            <a:srgbClr val="31A7C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Code </a:t>
            </a:r>
          </a:p>
          <a:p>
            <a:pPr algn="ctr"/>
            <a:r>
              <a:rPr lang="en-GB" dirty="0"/>
              <a:t>continues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1D7572E-0E71-9225-A5EE-2A409BFE41E2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1453664" y="3217978"/>
            <a:ext cx="480643" cy="662359"/>
          </a:xfrm>
          <a:prstGeom prst="bent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60DB05-5783-2A9C-B8A6-EF3696F34750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4243753" y="3217979"/>
            <a:ext cx="562704" cy="661688"/>
          </a:xfrm>
          <a:prstGeom prst="bent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15EB1DE-9608-101F-0279-5AD572B73397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1948961" y="4229102"/>
            <a:ext cx="644770" cy="1635366"/>
          </a:xfrm>
          <a:prstGeom prst="bentConnector3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93E866B-8CE1-0B24-A0A2-614B797CFB0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3625023" y="4187735"/>
            <a:ext cx="645441" cy="1717428"/>
          </a:xfrm>
          <a:prstGeom prst="bentConnector3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CA4438A-43A8-C879-3B87-6B882153F541}"/>
              </a:ext>
            </a:extLst>
          </p:cNvPr>
          <p:cNvSpPr/>
          <p:nvPr/>
        </p:nvSpPr>
        <p:spPr>
          <a:xfrm>
            <a:off x="2080844" y="1711557"/>
            <a:ext cx="2016369" cy="537929"/>
          </a:xfrm>
          <a:prstGeom prst="rect">
            <a:avLst/>
          </a:prstGeom>
          <a:solidFill>
            <a:srgbClr val="31A7C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Code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761C80-F7C5-2430-E5E4-DC2D4060217B}"/>
              </a:ext>
            </a:extLst>
          </p:cNvPr>
          <p:cNvCxnSpPr>
            <a:stCxn id="21" idx="2"/>
            <a:endCxn id="4" idx="0"/>
          </p:cNvCxnSpPr>
          <p:nvPr/>
        </p:nvCxnSpPr>
        <p:spPr>
          <a:xfrm>
            <a:off x="3089029" y="2249486"/>
            <a:ext cx="1" cy="37647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24849A3-ED90-40A9-768D-77A3ACDEC200}"/>
              </a:ext>
            </a:extLst>
          </p:cNvPr>
          <p:cNvSpPr txBox="1"/>
          <p:nvPr/>
        </p:nvSpPr>
        <p:spPr>
          <a:xfrm>
            <a:off x="5424848" y="5313637"/>
            <a:ext cx="5427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Conditions can be complex:</a:t>
            </a:r>
          </a:p>
          <a:p>
            <a:r>
              <a:rPr lang="en-GB" sz="1400" dirty="0">
                <a:latin typeface="Roboto mono" panose="00000009000000000000" pitchFamily="49" charset="0"/>
                <a:ea typeface="Roboto mono" panose="00000009000000000000" pitchFamily="49" charset="0"/>
              </a:rPr>
              <a:t>if (age &gt; 30 &amp; (!(smoker) | hospital == '</a:t>
            </a:r>
            <a:r>
              <a:rPr lang="en-GB" sz="14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Herlev</a:t>
            </a:r>
            <a:r>
              <a:rPr lang="en-GB" sz="1400" dirty="0">
                <a:latin typeface="Roboto mono" panose="00000009000000000000" pitchFamily="49" charset="0"/>
                <a:ea typeface="Roboto mono" panose="00000009000000000000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65279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C304-30D9-B80A-F276-A5EC5963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Controlling the flow of code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9922168-7C25-7E55-F59C-20346CD5EDA3}"/>
              </a:ext>
            </a:extLst>
          </p:cNvPr>
          <p:cNvGrpSpPr/>
          <p:nvPr/>
        </p:nvGrpSpPr>
        <p:grpSpPr>
          <a:xfrm>
            <a:off x="1266091" y="2356340"/>
            <a:ext cx="2669925" cy="2930770"/>
            <a:chOff x="835272" y="1711557"/>
            <a:chExt cx="4589576" cy="4501675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F8B3F88-F3DA-9C34-7B24-0BADFC4F271F}"/>
                </a:ext>
              </a:extLst>
            </p:cNvPr>
            <p:cNvSpPr/>
            <p:nvPr/>
          </p:nvSpPr>
          <p:spPr>
            <a:xfrm>
              <a:off x="1934306" y="2625964"/>
              <a:ext cx="2309447" cy="1184030"/>
            </a:xfrm>
            <a:prstGeom prst="diamond">
              <a:avLst/>
            </a:prstGeom>
            <a:solidFill>
              <a:srgbClr val="31A7C3"/>
            </a:solidFill>
            <a:ln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Condi-</a:t>
              </a:r>
            </a:p>
            <a:p>
              <a:pPr algn="ctr"/>
              <a:r>
                <a:rPr lang="en-GB" sz="1400" dirty="0"/>
                <a:t>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C1B899-B69A-6AA9-C590-94F96A3A0BB6}"/>
                </a:ext>
              </a:extLst>
            </p:cNvPr>
            <p:cNvSpPr/>
            <p:nvPr/>
          </p:nvSpPr>
          <p:spPr>
            <a:xfrm>
              <a:off x="835272" y="3880338"/>
              <a:ext cx="1236782" cy="844062"/>
            </a:xfrm>
            <a:prstGeom prst="rect">
              <a:avLst/>
            </a:prstGeom>
            <a:solidFill>
              <a:srgbClr val="31A7C3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If block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0D22BB-8E80-2F38-1715-22CB0CCB84A1}"/>
                </a:ext>
              </a:extLst>
            </p:cNvPr>
            <p:cNvSpPr/>
            <p:nvPr/>
          </p:nvSpPr>
          <p:spPr>
            <a:xfrm>
              <a:off x="4188066" y="3879667"/>
              <a:ext cx="1236782" cy="844062"/>
            </a:xfrm>
            <a:prstGeom prst="rect">
              <a:avLst/>
            </a:prstGeom>
            <a:solidFill>
              <a:srgbClr val="31A7C3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Else block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3B3110-29A2-3BBC-5AC8-40D471C00E69}"/>
                </a:ext>
              </a:extLst>
            </p:cNvPr>
            <p:cNvSpPr/>
            <p:nvPr/>
          </p:nvSpPr>
          <p:spPr>
            <a:xfrm>
              <a:off x="2080844" y="5369170"/>
              <a:ext cx="2016369" cy="844062"/>
            </a:xfrm>
            <a:prstGeom prst="rect">
              <a:avLst/>
            </a:prstGeom>
            <a:solidFill>
              <a:srgbClr val="31A7C3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Code </a:t>
              </a:r>
            </a:p>
            <a:p>
              <a:pPr algn="ctr"/>
              <a:r>
                <a:rPr lang="en-GB" sz="1400" dirty="0"/>
                <a:t>continues</a:t>
              </a: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7E39294F-2915-074A-7DF0-E912A9D6D8D6}"/>
                </a:ext>
              </a:extLst>
            </p:cNvPr>
            <p:cNvCxnSpPr>
              <a:cxnSpLocks/>
              <a:stCxn id="13" idx="1"/>
              <a:endCxn id="14" idx="0"/>
            </p:cNvCxnSpPr>
            <p:nvPr/>
          </p:nvCxnSpPr>
          <p:spPr>
            <a:xfrm rot="10800000" flipV="1">
              <a:off x="1453664" y="3217978"/>
              <a:ext cx="480643" cy="662359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2C1D2853-A194-35F0-231C-94D9CA212D71}"/>
                </a:ext>
              </a:extLst>
            </p:cNvPr>
            <p:cNvCxnSpPr>
              <a:cxnSpLocks/>
              <a:stCxn id="13" idx="3"/>
              <a:endCxn id="15" idx="0"/>
            </p:cNvCxnSpPr>
            <p:nvPr/>
          </p:nvCxnSpPr>
          <p:spPr>
            <a:xfrm>
              <a:off x="4243753" y="3217979"/>
              <a:ext cx="562704" cy="661688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618A2D95-F790-A84A-FC32-3F38F570D30F}"/>
                </a:ext>
              </a:extLst>
            </p:cNvPr>
            <p:cNvCxnSpPr>
              <a:cxnSpLocks/>
              <a:stCxn id="14" idx="2"/>
              <a:endCxn id="16" idx="0"/>
            </p:cNvCxnSpPr>
            <p:nvPr/>
          </p:nvCxnSpPr>
          <p:spPr>
            <a:xfrm rot="16200000" flipH="1">
              <a:off x="1948961" y="4229102"/>
              <a:ext cx="644770" cy="1635366"/>
            </a:xfrm>
            <a:prstGeom prst="bentConnector3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2AFA4D5E-EC78-FCA1-716F-AA1362C8E2DD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rot="5400000">
              <a:off x="3625023" y="4187735"/>
              <a:ext cx="645441" cy="1717428"/>
            </a:xfrm>
            <a:prstGeom prst="bentConnector3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ED92AFF-4C36-D576-9792-35CD12043866}"/>
                </a:ext>
              </a:extLst>
            </p:cNvPr>
            <p:cNvSpPr/>
            <p:nvPr/>
          </p:nvSpPr>
          <p:spPr>
            <a:xfrm>
              <a:off x="2080844" y="1711557"/>
              <a:ext cx="2016369" cy="537929"/>
            </a:xfrm>
            <a:prstGeom prst="rect">
              <a:avLst/>
            </a:prstGeom>
            <a:solidFill>
              <a:srgbClr val="31A7C3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Code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0EEE658-513F-8D52-1AC7-2F0879F392C9}"/>
                </a:ext>
              </a:extLst>
            </p:cNvPr>
            <p:cNvCxnSpPr>
              <a:stCxn id="21" idx="2"/>
              <a:endCxn id="13" idx="0"/>
            </p:cNvCxnSpPr>
            <p:nvPr/>
          </p:nvCxnSpPr>
          <p:spPr>
            <a:xfrm>
              <a:off x="3089029" y="2249486"/>
              <a:ext cx="1" cy="37647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4FF0ECD-B1F1-6CD3-C361-07B0EF70A66B}"/>
              </a:ext>
            </a:extLst>
          </p:cNvPr>
          <p:cNvSpPr/>
          <p:nvPr/>
        </p:nvSpPr>
        <p:spPr>
          <a:xfrm>
            <a:off x="5611965" y="4737592"/>
            <a:ext cx="1172996" cy="549518"/>
          </a:xfrm>
          <a:prstGeom prst="rect">
            <a:avLst/>
          </a:prstGeom>
          <a:solidFill>
            <a:srgbClr val="31A7C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Code </a:t>
            </a:r>
          </a:p>
          <a:p>
            <a:pPr algn="ctr"/>
            <a:r>
              <a:rPr lang="en-GB" sz="1400" dirty="0"/>
              <a:t>continues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9B7A30-6DC9-4EA9-78AB-BC495D61A716}"/>
              </a:ext>
            </a:extLst>
          </p:cNvPr>
          <p:cNvSpPr/>
          <p:nvPr/>
        </p:nvSpPr>
        <p:spPr>
          <a:xfrm>
            <a:off x="5611965" y="2356340"/>
            <a:ext cx="1172996" cy="350213"/>
          </a:xfrm>
          <a:prstGeom prst="rect">
            <a:avLst/>
          </a:prstGeom>
          <a:solidFill>
            <a:srgbClr val="31A7C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Code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05BE80-50D1-9211-7738-978A30E2C41F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6198463" y="2706553"/>
            <a:ext cx="0" cy="46616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0037B94-763D-AF16-1A3C-9D7C5BBA7893}"/>
              </a:ext>
            </a:extLst>
          </p:cNvPr>
          <p:cNvSpPr/>
          <p:nvPr/>
        </p:nvSpPr>
        <p:spPr>
          <a:xfrm>
            <a:off x="5611965" y="3172718"/>
            <a:ext cx="1172996" cy="1098708"/>
          </a:xfrm>
          <a:prstGeom prst="rect">
            <a:avLst/>
          </a:prstGeom>
          <a:solidFill>
            <a:srgbClr val="31A7C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Do this for all items in </a:t>
            </a:r>
            <a:r>
              <a:rPr lang="en-GB" sz="1400" dirty="0" err="1"/>
              <a:t>iterable</a:t>
            </a:r>
            <a:endParaRPr lang="en-GB" sz="1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9FB026D-F678-41C7-DF31-1BF10B6A49CC}"/>
              </a:ext>
            </a:extLst>
          </p:cNvPr>
          <p:cNvCxnSpPr>
            <a:cxnSpLocks/>
            <a:stCxn id="35" idx="2"/>
            <a:endCxn id="28" idx="0"/>
          </p:cNvCxnSpPr>
          <p:nvPr/>
        </p:nvCxnSpPr>
        <p:spPr>
          <a:xfrm>
            <a:off x="6198463" y="4271426"/>
            <a:ext cx="0" cy="46616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row: Circular 41">
            <a:extLst>
              <a:ext uri="{FF2B5EF4-FFF2-40B4-BE49-F238E27FC236}">
                <a16:creationId xmlns:a16="http://schemas.microsoft.com/office/drawing/2014/main" id="{D409CF24-4E69-8CF4-3D14-65950F2E09C8}"/>
              </a:ext>
            </a:extLst>
          </p:cNvPr>
          <p:cNvSpPr/>
          <p:nvPr/>
        </p:nvSpPr>
        <p:spPr>
          <a:xfrm>
            <a:off x="5252225" y="2877443"/>
            <a:ext cx="584843" cy="590550"/>
          </a:xfrm>
          <a:prstGeom prst="circularArrow">
            <a:avLst>
              <a:gd name="adj1" fmla="val 18748"/>
              <a:gd name="adj2" fmla="val 1110092"/>
              <a:gd name="adj3" fmla="val 20246702"/>
              <a:gd name="adj4" fmla="val 1497822"/>
              <a:gd name="adj5" fmla="val 20603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AB6C721-1EAE-E69D-82D0-D8ABC08EA765}"/>
              </a:ext>
            </a:extLst>
          </p:cNvPr>
          <p:cNvSpPr/>
          <p:nvPr/>
        </p:nvSpPr>
        <p:spPr>
          <a:xfrm>
            <a:off x="8562478" y="2356340"/>
            <a:ext cx="1172996" cy="350213"/>
          </a:xfrm>
          <a:prstGeom prst="rect">
            <a:avLst/>
          </a:prstGeom>
          <a:solidFill>
            <a:srgbClr val="31A7C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Code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915BF08-7DB7-36B2-DE1A-0BB8759DA59B}"/>
              </a:ext>
            </a:extLst>
          </p:cNvPr>
          <p:cNvSpPr/>
          <p:nvPr/>
        </p:nvSpPr>
        <p:spPr>
          <a:xfrm>
            <a:off x="8562478" y="2981075"/>
            <a:ext cx="1172996" cy="350213"/>
          </a:xfrm>
          <a:prstGeom prst="rect">
            <a:avLst/>
          </a:prstGeom>
          <a:solidFill>
            <a:schemeClr val="bg2"/>
          </a:solidFill>
          <a:ln>
            <a:solidFill>
              <a:srgbClr val="31A7C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Call function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3CE83-E003-BE18-6F4E-4B909EF9FA4C}"/>
              </a:ext>
            </a:extLst>
          </p:cNvPr>
          <p:cNvSpPr/>
          <p:nvPr/>
        </p:nvSpPr>
        <p:spPr>
          <a:xfrm>
            <a:off x="8562478" y="5054584"/>
            <a:ext cx="1172996" cy="549518"/>
          </a:xfrm>
          <a:prstGeom prst="rect">
            <a:avLst/>
          </a:prstGeom>
          <a:solidFill>
            <a:srgbClr val="31A7C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Code </a:t>
            </a:r>
          </a:p>
          <a:p>
            <a:pPr algn="ctr"/>
            <a:r>
              <a:rPr lang="en-GB" sz="1400" dirty="0"/>
              <a:t>continues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0736532-ACB0-7189-9949-B3834CEBAF2F}"/>
              </a:ext>
            </a:extLst>
          </p:cNvPr>
          <p:cNvSpPr/>
          <p:nvPr/>
        </p:nvSpPr>
        <p:spPr>
          <a:xfrm>
            <a:off x="8562478" y="3605810"/>
            <a:ext cx="1172996" cy="549518"/>
          </a:xfrm>
          <a:prstGeom prst="rect">
            <a:avLst/>
          </a:prstGeom>
          <a:solidFill>
            <a:srgbClr val="31A7C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Code </a:t>
            </a:r>
          </a:p>
          <a:p>
            <a:pPr algn="ctr"/>
            <a:r>
              <a:rPr lang="en-GB" sz="1400" dirty="0"/>
              <a:t>continues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7B6ECFC-9833-EC80-92FA-0C140BDD1924}"/>
              </a:ext>
            </a:extLst>
          </p:cNvPr>
          <p:cNvSpPr/>
          <p:nvPr/>
        </p:nvSpPr>
        <p:spPr>
          <a:xfrm>
            <a:off x="8562478" y="4429850"/>
            <a:ext cx="1172996" cy="350213"/>
          </a:xfrm>
          <a:prstGeom prst="rect">
            <a:avLst/>
          </a:prstGeom>
          <a:solidFill>
            <a:schemeClr val="bg2"/>
          </a:solidFill>
          <a:ln>
            <a:solidFill>
              <a:srgbClr val="31A7C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Call function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54D699-3316-EE28-F5B2-C048944998F8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9148976" y="2706553"/>
            <a:ext cx="0" cy="27452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9B203FE-9102-03A9-2FE4-DE2AC79E38ED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>
            <a:off x="9148976" y="3331288"/>
            <a:ext cx="0" cy="27452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4F69FFD-1565-608B-2688-B0028E01F097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9148976" y="4155328"/>
            <a:ext cx="0" cy="27452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AFA746E-B8C8-315F-497B-C5FA6CDC1757}"/>
              </a:ext>
            </a:extLst>
          </p:cNvPr>
          <p:cNvCxnSpPr>
            <a:cxnSpLocks/>
            <a:stCxn id="49" idx="2"/>
            <a:endCxn id="46" idx="0"/>
          </p:cNvCxnSpPr>
          <p:nvPr/>
        </p:nvCxnSpPr>
        <p:spPr>
          <a:xfrm>
            <a:off x="9148976" y="4780063"/>
            <a:ext cx="0" cy="27452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58BA273-941C-4812-E64E-05DC9D8893D5}"/>
              </a:ext>
            </a:extLst>
          </p:cNvPr>
          <p:cNvSpPr/>
          <p:nvPr/>
        </p:nvSpPr>
        <p:spPr>
          <a:xfrm>
            <a:off x="10286561" y="2584091"/>
            <a:ext cx="1084216" cy="883902"/>
          </a:xfrm>
          <a:prstGeom prst="rect">
            <a:avLst/>
          </a:prstGeom>
          <a:solidFill>
            <a:schemeClr val="bg2"/>
          </a:solidFill>
          <a:ln>
            <a:solidFill>
              <a:srgbClr val="31A7C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Function</a:t>
            </a:r>
          </a:p>
          <a:p>
            <a:pPr algn="ctr"/>
            <a:r>
              <a:rPr lang="en-GB" sz="1400" dirty="0"/>
              <a:t>Definition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2733585-303B-27DA-71D7-C69F20A0D455}"/>
              </a:ext>
            </a:extLst>
          </p:cNvPr>
          <p:cNvSpPr txBox="1"/>
          <p:nvPr/>
        </p:nvSpPr>
        <p:spPr>
          <a:xfrm>
            <a:off x="1765636" y="5822065"/>
            <a:ext cx="18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If-Else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6FD587-0490-7DFF-BAC6-0BBD9A9D0226}"/>
              </a:ext>
            </a:extLst>
          </p:cNvPr>
          <p:cNvSpPr txBox="1"/>
          <p:nvPr/>
        </p:nvSpPr>
        <p:spPr>
          <a:xfrm>
            <a:off x="5006270" y="5822065"/>
            <a:ext cx="238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Loop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C9C10A4-3C1D-A448-6029-4F63F480FCC1}"/>
              </a:ext>
            </a:extLst>
          </p:cNvPr>
          <p:cNvSpPr txBox="1"/>
          <p:nvPr/>
        </p:nvSpPr>
        <p:spPr>
          <a:xfrm>
            <a:off x="7956783" y="5822065"/>
            <a:ext cx="238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564147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43709-597F-9963-BC3D-1006CA232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4388E946-619A-F0B1-E09F-2FC0E1BAF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D0E97FA-DDA3-C690-5833-3C5136CA2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9D6FDC8A-2FB6-F726-833C-65397F48B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30402D-C414-5635-DA91-0C1B88C9B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6CD0E30E-F42C-6409-4F70-0BA2C4283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599EDBDD-6D92-D825-F25F-A0771D3A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502C3A9D-9795-8C62-A574-F01BA76B4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2C028A9-2318-BDF4-9BF9-C0F524447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0F66BEC-5F1A-1F12-6255-3B72172E2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742190D5-67E2-0D53-8881-77CF77779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9346FBCF-42C2-D1FF-7A70-2E47DB349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0E1C9BF4-1143-D7C7-193A-658308E7C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D365B3A6-267A-1282-8BE2-50A38D0D5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C45E4-A87C-E035-9EA8-D0C9D930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B14F00D-DC4D-2349-3354-94894E5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70DE2756-88B2-AEA9-0EF8-268445395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565B9FE3-4ED7-1841-2FDC-A1F0F50E6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90B27B1F-CE18-BE31-1E44-C202A5714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485B71D1-D730-96A0-36BD-8B613B8D2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7A90185C-0936-25C0-0483-3719DFF69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7C5D2643-FA09-C826-2354-5E5FE7D65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5E0FC0F5-0EA1-8F8C-798D-A6CBBF200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41886DA3-6B9E-6DAF-0DFB-09FB72026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C8F1E979-ADA0-C734-8F20-175B0EEF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AB38930D-BD80-99B6-9424-1632F1C5BE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DD0EE389-D6B9-EC71-56A8-290D61EC5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2ED5BA89-871B-2906-51E8-F0A3F7322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4E5C99E5-8459-4A88-BD86-326B1FBD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437F6539-4396-79D2-9673-55701192D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DE625AE-7436-4FB4-32C9-3406894EB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DC098A34-CB35-DFC5-AF85-5CF3C1654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8E8E681D-3790-DC23-E926-F556F9B5B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77D91810-BDBB-F705-4C26-AFE7DCC98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58B94167-1DB6-1101-67DE-04374CDF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D9A51223-664C-9608-4445-1B13A0933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DE558B03-671D-E460-3B95-6F2292411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AC379766-8630-0B30-C99E-C88516F0E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5692BEC-8D95-BD0D-498A-08DDCEB05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D545A5FD-FF5C-757C-E6C1-6BCB1CDD0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A299DF48-FAC5-F1C2-7C8C-0CB90B39C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E0A8394F-7B97-190B-E374-BAD736C90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7048CEAB-F81F-5709-21D1-DADE52D98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D2EEFDBB-1C63-96A5-C8A4-E3E593C46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6DF83BBE-720E-BD6D-A673-899BE2135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1994A040-BA7D-BC39-3E19-483EF0BCBE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4E79AA3E-65B6-5D0C-506A-8AE4B7D0B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EB2F475E-16FC-A0EA-2943-B7C800CE0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24A0952B-7E78-A733-B294-0AD636E3D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91F985F6-EA70-71AB-D5A5-CB00C4055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16A02EF2-43E4-9C9C-B5B5-8EEB0342D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DF2E9763-1474-64A9-5F59-4DF0BF95E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D8C7A568-5FC4-F584-AAD1-768936FAA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6D9788BF-ABB8-4E07-BE1D-BD6A3F64E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9ED72A2-B9C8-E998-79FF-E878A9B6B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25604EE2-6574-9EDB-A0F7-A6007074E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0E898C46-36F2-E543-921E-8CB574B41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FEDEC18-AA63-3912-AFE5-42D795D26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5E5A4E36-A28B-6FB0-3004-1D10DF39B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CBBCAB24-D75B-3483-08F6-B59A77F415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 hidden="1">
            <a:extLst>
              <a:ext uri="{FF2B5EF4-FFF2-40B4-BE49-F238E27FC236}">
                <a16:creationId xmlns:a16="http://schemas.microsoft.com/office/drawing/2014/main" id="{CEA25ED9-A87A-DCF8-BE7B-F00B8FA41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E077A86-DBA7-B40C-F6FC-8BEF9147A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E8977115-8C66-F2EC-07AB-AD6C304D7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F5A0FF1E-188E-4B01-3C61-2695F3D34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3C86646E-DCB9-8075-9DDE-BA7E73E40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5D4748D7-5209-7069-FD46-1920BA4B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31EFF428-79CC-6F8E-13C4-4F2CA5126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8A828076-34F2-335B-0B83-85890AFF3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C4EE649-02F9-67BE-36A0-93BEF968CF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2FF8B031-CF1A-2DB1-3242-9140271AB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CA698F32-D6C6-1226-8904-982E9B3DD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3F956B4E-BF03-B6CB-A417-4B2248968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6354A0A2-EE19-4BA0-097A-9395478C8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67A8BCAA-A50B-C86D-5359-9D710C9D1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88B86C86-F6A0-E887-79AB-69ACDB81D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8CF2A611-252B-5272-9343-9E088F8E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3629AC5F-42D1-9ED1-7F1F-1F279BFEA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61CDB46-AD21-A169-7A37-760469E6E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8564A0AA-B531-3699-DB92-DA255DED9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0D70E516-CD66-2B2F-1AE9-E6DBD0B9E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CE58B36B-4004-7017-7284-986DCFDDA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0ABD578F-44E4-AAD1-73FF-BD0946940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6E8A43-E759-382A-C518-88544436AB28}"/>
              </a:ext>
            </a:extLst>
          </p:cNvPr>
          <p:cNvSpPr/>
          <p:nvPr/>
        </p:nvSpPr>
        <p:spPr>
          <a:xfrm>
            <a:off x="2543907" y="2479429"/>
            <a:ext cx="7092461" cy="1899139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E44FC-E71E-C1BF-D18E-8125455B8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750362"/>
            <a:ext cx="6858000" cy="13678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  <a:latin typeface="+mj-lt"/>
              </a:rPr>
              <a:t>Exercise 4</a:t>
            </a:r>
          </a:p>
        </p:txBody>
      </p:sp>
    </p:spTree>
    <p:extLst>
      <p:ext uri="{BB962C8B-B14F-4D97-AF65-F5344CB8AC3E}">
        <p14:creationId xmlns:p14="http://schemas.microsoft.com/office/powerpoint/2010/main" val="2699847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1">
      <a:dk1>
        <a:sysClr val="windowText" lastClr="000000"/>
      </a:dk1>
      <a:lt1>
        <a:sysClr val="window" lastClr="FFFFFF"/>
      </a:lt1>
      <a:dk2>
        <a:srgbClr val="134770"/>
      </a:dk2>
      <a:lt2>
        <a:srgbClr val="00FFFA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350</TotalTime>
  <Words>302</Words>
  <Application>Microsoft Office PowerPoint</Application>
  <PresentationFormat>Widescreen</PresentationFormat>
  <Paragraphs>125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Roboto mono</vt:lpstr>
      <vt:lpstr>Tw Cen MT</vt:lpstr>
      <vt:lpstr>Circuit</vt:lpstr>
      <vt:lpstr>Exploratory Data Analysis</vt:lpstr>
      <vt:lpstr>Exploratory Data Analysis</vt:lpstr>
      <vt:lpstr>Exercise 3a</vt:lpstr>
      <vt:lpstr>Principal component analysis</vt:lpstr>
      <vt:lpstr>Exercise 3B</vt:lpstr>
      <vt:lpstr>Scripting in r</vt:lpstr>
      <vt:lpstr>If-else statements</vt:lpstr>
      <vt:lpstr>Controlling the flow of code</vt:lpstr>
      <vt:lpstr>Exercise 4</vt:lpstr>
      <vt:lpstr>Modelling in r</vt:lpstr>
      <vt:lpstr>Types of models</vt:lpstr>
      <vt:lpstr>Bioconductor</vt:lpstr>
      <vt:lpstr>Bioconductor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Henrike Zschach</dc:creator>
  <cp:lastModifiedBy>Henrike Zschach</cp:lastModifiedBy>
  <cp:revision>13</cp:revision>
  <dcterms:created xsi:type="dcterms:W3CDTF">2025-02-24T12:38:48Z</dcterms:created>
  <dcterms:modified xsi:type="dcterms:W3CDTF">2025-02-26T16:34:13Z</dcterms:modified>
</cp:coreProperties>
</file>