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316" r:id="rId3"/>
    <p:sldId id="396" r:id="rId4"/>
    <p:sldId id="398" r:id="rId5"/>
    <p:sldId id="329" r:id="rId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7D9"/>
          </a:solidFill>
        </a:fill>
      </a:tcStyle>
    </a:wholeTbl>
    <a:band2H>
      <a:tcTxStyle/>
      <a:tcStyle>
        <a:tcBdr/>
        <a:fill>
          <a:solidFill>
            <a:srgbClr val="E9ECE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4DED8"/>
          </a:solidFill>
        </a:fill>
      </a:tcStyle>
    </a:wholeTbl>
    <a:band2H>
      <a:tcTxStyle/>
      <a:tcStyle>
        <a:tcBdr/>
        <a:fill>
          <a:solidFill>
            <a:srgbClr val="F2EFE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2D6"/>
          </a:solidFill>
        </a:fill>
      </a:tcStyle>
    </a:wholeTbl>
    <a:band2H>
      <a:tcTxStyle/>
      <a:tcStyle>
        <a:tcBdr/>
        <a:fill>
          <a:solidFill>
            <a:srgbClr val="EAEA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6"/>
    <p:restoredTop sz="93681"/>
  </p:normalViewPr>
  <p:slideViewPr>
    <p:cSldViewPr snapToGrid="0" snapToObjects="1">
      <p:cViewPr varScale="1">
        <p:scale>
          <a:sx n="83" d="100"/>
          <a:sy n="83" d="100"/>
        </p:scale>
        <p:origin x="1304" y="216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3" name="Shape 27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623249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7543799" y="7975599"/>
            <a:ext cx="2" cy="1422530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7594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r>
              <a:t>Title Text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571499" y="4749801"/>
            <a:ext cx="11868096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68" name="Shape 168"/>
          <p:cNvSpPr>
            <a:spLocks noGrp="1"/>
          </p:cNvSpPr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xfrm>
            <a:off x="571500" y="5016500"/>
            <a:ext cx="11861800" cy="1016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0" name="Shape 17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571500" y="3289300"/>
            <a:ext cx="11861800" cy="317500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34" name="Shape 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571500" y="4864100"/>
            <a:ext cx="5334476" cy="58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571500" y="1435100"/>
            <a:ext cx="53340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sz="quarter" idx="1"/>
          </p:nvPr>
        </p:nvSpPr>
        <p:spPr>
          <a:xfrm>
            <a:off x="571500" y="5130800"/>
            <a:ext cx="53340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+mn-lt"/>
                <a:ea typeface="+mn-ea"/>
                <a:cs typeface="+mn-cs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>
                <a:latin typeface="+mn-lt"/>
                <a:ea typeface="+mn-ea"/>
                <a:cs typeface="+mn-cs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>
                <a:latin typeface="+mn-lt"/>
                <a:ea typeface="+mn-ea"/>
                <a:cs typeface="+mn-cs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>
                <a:latin typeface="+mn-lt"/>
                <a:ea typeface="+mn-ea"/>
                <a:cs typeface="+mn-cs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 flipH="1">
            <a:off x="9055097" y="508000"/>
            <a:ext cx="129" cy="7975632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89" name="Shape 89"/>
          <p:cNvSpPr/>
          <p:nvPr/>
        </p:nvSpPr>
        <p:spPr>
          <a:xfrm>
            <a:off x="9055096" y="4464050"/>
            <a:ext cx="3448504" cy="5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90" name="Shape 90"/>
          <p:cNvSpPr>
            <a:spLocks noGrp="1"/>
          </p:cNvSpPr>
          <p:nvPr>
            <p:ph type="pic" sz="quarter" idx="13"/>
          </p:nvPr>
        </p:nvSpPr>
        <p:spPr>
          <a:xfrm>
            <a:off x="9220200" y="4622800"/>
            <a:ext cx="3276600" cy="386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1" name="Shape 91"/>
          <p:cNvSpPr>
            <a:spLocks noGrp="1"/>
          </p:cNvSpPr>
          <p:nvPr>
            <p:ph type="pic" sz="quarter" idx="14"/>
          </p:nvPr>
        </p:nvSpPr>
        <p:spPr>
          <a:xfrm>
            <a:off x="9220200" y="508000"/>
            <a:ext cx="3276600" cy="379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pic" idx="15"/>
          </p:nvPr>
        </p:nvSpPr>
        <p:spPr>
          <a:xfrm>
            <a:off x="520700" y="508000"/>
            <a:ext cx="8369300" cy="7975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body" sz="quarter" idx="1"/>
          </p:nvPr>
        </p:nvSpPr>
        <p:spPr>
          <a:xfrm>
            <a:off x="520700" y="8661400"/>
            <a:ext cx="8369300" cy="939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body" sz="quarter" idx="1"/>
          </p:nvPr>
        </p:nvSpPr>
        <p:spPr>
          <a:xfrm>
            <a:off x="1270000" y="6362700"/>
            <a:ext cx="10464800" cy="498422"/>
          </a:xfrm>
          <a:prstGeom prst="rect">
            <a:avLst/>
          </a:prstGeom>
        </p:spPr>
        <p:txBody>
          <a:bodyPr/>
          <a:lstStyle>
            <a:lvl1pPr marL="0" indent="0" algn="ctr" defTabSz="457200">
              <a:spcBef>
                <a:spcPts val="0"/>
              </a:spcBef>
              <a:buSzTx/>
              <a:buFontTx/>
              <a:buNone/>
              <a:defRPr sz="2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787400" indent="-330200" algn="ctr" defTabSz="457200">
              <a:spcBef>
                <a:spcPts val="0"/>
              </a:spcBef>
              <a:buFontTx/>
              <a:defRPr sz="2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1244600" indent="-330200" algn="ctr" defTabSz="457200">
              <a:spcBef>
                <a:spcPts val="0"/>
              </a:spcBef>
              <a:buFontTx/>
              <a:defRPr sz="2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1701800" indent="-330200" algn="ctr" defTabSz="457200">
              <a:spcBef>
                <a:spcPts val="0"/>
              </a:spcBef>
              <a:buFontTx/>
              <a:defRPr sz="2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2159000" indent="-330200" algn="ctr" defTabSz="457200">
              <a:spcBef>
                <a:spcPts val="0"/>
              </a:spcBef>
              <a:buFontTx/>
              <a:defRPr sz="2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sz="quarter" idx="13"/>
          </p:nvPr>
        </p:nvSpPr>
        <p:spPr>
          <a:xfrm>
            <a:off x="1270000" y="4292600"/>
            <a:ext cx="10464800" cy="711200"/>
          </a:xfrm>
          <a:prstGeom prst="rect">
            <a:avLst/>
          </a:prstGeom>
        </p:spPr>
        <p:txBody>
          <a:bodyPr anchor="ctr"/>
          <a:lstStyle/>
          <a:p>
            <a:pPr marL="0" indent="0" algn="ctr" defTabSz="457200">
              <a:spcBef>
                <a:spcPts val="2400"/>
              </a:spcBef>
              <a:buSzTx/>
              <a:buFontTx/>
              <a:buNone/>
              <a:defRPr sz="4000">
                <a:solidFill>
                  <a:srgbClr val="747474"/>
                </a:solidFill>
              </a:defRPr>
            </a:pPr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571500" y="1962216"/>
            <a:ext cx="5073394" cy="12702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36" name="Shape 136"/>
          <p:cNvSpPr>
            <a:spLocks noGrp="1"/>
          </p:cNvSpPr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 lIns="0" tIns="0" rIns="0" bIns="0"/>
          <a:lstStyle/>
          <a:p>
            <a:r>
              <a:t>Title Text</a:t>
            </a:r>
          </a:p>
        </p:txBody>
      </p:sp>
      <p:sp>
        <p:nvSpPr>
          <p:cNvPr id="137" name="Shape 137"/>
          <p:cNvSpPr>
            <a:spLocks noGrp="1"/>
          </p:cNvSpPr>
          <p:nvPr>
            <p:ph type="body" sz="half" idx="1"/>
          </p:nvPr>
        </p:nvSpPr>
        <p:spPr>
          <a:xfrm>
            <a:off x="571500" y="2222500"/>
            <a:ext cx="5080000" cy="6667500"/>
          </a:xfrm>
          <a:prstGeom prst="rect">
            <a:avLst/>
          </a:prstGeom>
        </p:spPr>
        <p:txBody>
          <a:bodyPr lIns="0" tIns="0" rIns="0" bIns="0"/>
          <a:lstStyle>
            <a:lvl1pPr marL="330200" indent="-330200">
              <a:spcBef>
                <a:spcPts val="3000"/>
              </a:spcBef>
              <a:buFontTx/>
              <a:defRPr sz="260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"/>
              </a:defRPr>
            </a:lvl1pPr>
            <a:lvl2pPr marL="660400" indent="-330200">
              <a:spcBef>
                <a:spcPts val="3000"/>
              </a:spcBef>
              <a:buFontTx/>
              <a:defRPr sz="260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"/>
              </a:defRPr>
            </a:lvl2pPr>
            <a:lvl3pPr marL="990600" indent="-330200">
              <a:spcBef>
                <a:spcPts val="3000"/>
              </a:spcBef>
              <a:buFontTx/>
              <a:defRPr sz="260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"/>
              </a:defRPr>
            </a:lvl3pPr>
            <a:lvl4pPr marL="1320800" indent="-330200">
              <a:spcBef>
                <a:spcPts val="3000"/>
              </a:spcBef>
              <a:buFontTx/>
              <a:defRPr sz="260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"/>
              </a:defRPr>
            </a:lvl4pPr>
            <a:lvl5pPr marL="1651000" indent="-330200">
              <a:spcBef>
                <a:spcPts val="3000"/>
              </a:spcBef>
              <a:buFontTx/>
              <a:defRPr sz="260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" name="Shape 138"/>
          <p:cNvSpPr>
            <a:spLocks noGrp="1"/>
          </p:cNvSpPr>
          <p:nvPr>
            <p:ph type="sldNum" sz="quarter" idx="2"/>
          </p:nvPr>
        </p:nvSpPr>
        <p:spPr>
          <a:xfrm>
            <a:off x="9214898" y="9040141"/>
            <a:ext cx="210415" cy="198222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uFill>
                  <a:solidFill>
                    <a:srgbClr val="000000"/>
                  </a:solidFill>
                </a:u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647699" y="4749799"/>
            <a:ext cx="4882124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57" name="Shape 157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8425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58" name="Shape 158"/>
          <p:cNvSpPr>
            <a:spLocks noGrp="1"/>
          </p:cNvSpPr>
          <p:nvPr>
            <p:ph type="title"/>
          </p:nvPr>
        </p:nvSpPr>
        <p:spPr>
          <a:xfrm>
            <a:off x="571500" y="1320800"/>
            <a:ext cx="50800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59" name="Shape 159"/>
          <p:cNvSpPr>
            <a:spLocks noGrp="1"/>
          </p:cNvSpPr>
          <p:nvPr>
            <p:ph type="body" sz="quarter" idx="1"/>
          </p:nvPr>
        </p:nvSpPr>
        <p:spPr>
          <a:xfrm>
            <a:off x="571500" y="5016500"/>
            <a:ext cx="50800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Shape 160"/>
          <p:cNvSpPr>
            <a:spLocks noGrp="1"/>
          </p:cNvSpPr>
          <p:nvPr>
            <p:ph type="sldNum" sz="quarter" idx="2"/>
          </p:nvPr>
        </p:nvSpPr>
        <p:spPr>
          <a:xfrm>
            <a:off x="508000" y="9194800"/>
            <a:ext cx="312014" cy="299822"/>
          </a:xfrm>
          <a:prstGeom prst="rect">
            <a:avLst/>
          </a:prstGeom>
        </p:spPr>
        <p:txBody>
          <a:bodyPr/>
          <a:lstStyle>
            <a:lvl1pPr algn="l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571500" y="1968501"/>
            <a:ext cx="11868106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5" cy="2998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defRPr sz="1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7" r:id="rId4"/>
    <p:sldLayoutId id="2147483658" r:id="rId5"/>
    <p:sldLayoutId id="2147483659" r:id="rId6"/>
    <p:sldLayoutId id="2147483660" r:id="rId7"/>
    <p:sldLayoutId id="2147483662" r:id="rId8"/>
    <p:sldLayoutId id="2147483664" r:id="rId9"/>
    <p:sldLayoutId id="2147483665" r:id="rId10"/>
  </p:sldLayoutIdLst>
  <p:transition spd="med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/>
        </p:nvSpPr>
        <p:spPr>
          <a:xfrm>
            <a:off x="647700" y="1968498"/>
            <a:ext cx="11709400" cy="1591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12412559" y="9232900"/>
            <a:ext cx="179490" cy="27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indent="39687" algn="r" defTabSz="457200">
              <a:defRPr sz="1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2</a:t>
            </a:r>
          </a:p>
        </p:txBody>
      </p:sp>
      <p:sp>
        <p:nvSpPr>
          <p:cNvPr id="283" name="Shape 283"/>
          <p:cNvSpPr>
            <a:spLocks noGrp="1"/>
          </p:cNvSpPr>
          <p:nvPr>
            <p:ph type="title" idx="4294967295"/>
          </p:nvPr>
        </p:nvSpPr>
        <p:spPr>
          <a:xfrm>
            <a:off x="571500" y="0"/>
            <a:ext cx="11861800" cy="1727200"/>
          </a:xfrm>
          <a:prstGeom prst="rect">
            <a:avLst/>
          </a:prstGeom>
        </p:spPr>
        <p:txBody>
          <a:bodyPr lIns="0" tIns="0" rIns="0" bIns="0"/>
          <a:lstStyle>
            <a:lvl1pPr defTabSz="914400"/>
          </a:lstStyle>
          <a:p>
            <a:r>
              <a:t>The Inclusive Design Research Centre</a:t>
            </a:r>
          </a:p>
        </p:txBody>
      </p:sp>
      <p:sp>
        <p:nvSpPr>
          <p:cNvPr id="284" name="Shape 284"/>
          <p:cNvSpPr>
            <a:spLocks noGrp="1"/>
          </p:cNvSpPr>
          <p:nvPr>
            <p:ph type="body" idx="4294967295"/>
          </p:nvPr>
        </p:nvSpPr>
        <p:spPr>
          <a:xfrm>
            <a:off x="571500" y="2324100"/>
            <a:ext cx="3886200" cy="27051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215900" indent="-215900" defTabSz="914400">
              <a:spcBef>
                <a:spcPts val="3600"/>
              </a:spcBef>
              <a:buClr>
                <a:srgbClr val="606060"/>
              </a:buClr>
              <a:buSzPct val="100000"/>
              <a:defRPr sz="2600">
                <a:solidFill>
                  <a:srgbClr val="606060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lang="en-CA" dirty="0"/>
              <a:t>25</a:t>
            </a:r>
            <a:r>
              <a:rPr lang="en-CA" baseline="30000" dirty="0"/>
              <a:t>th</a:t>
            </a:r>
            <a:r>
              <a:rPr lang="en-CA" dirty="0"/>
              <a:t> Anniversary</a:t>
            </a:r>
          </a:p>
          <a:p>
            <a:pPr marL="215900" indent="-215900" defTabSz="914400">
              <a:spcBef>
                <a:spcPts val="3600"/>
              </a:spcBef>
              <a:buClr>
                <a:srgbClr val="606060"/>
              </a:buClr>
              <a:buSzPct val="100000"/>
              <a:defRPr sz="2600">
                <a:solidFill>
                  <a:srgbClr val="606060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lang="en-CA" dirty="0"/>
              <a:t>Open before ‘open’</a:t>
            </a:r>
          </a:p>
          <a:p>
            <a:pPr marL="215900" indent="-215900" defTabSz="914400">
              <a:spcBef>
                <a:spcPts val="3600"/>
              </a:spcBef>
              <a:buClr>
                <a:srgbClr val="606060"/>
              </a:buClr>
              <a:buSzPct val="100000"/>
              <a:defRPr sz="2600">
                <a:solidFill>
                  <a:srgbClr val="606060"/>
                </a:solidFill>
                <a:latin typeface="+mn-lt"/>
                <a:ea typeface="+mn-ea"/>
                <a:cs typeface="+mn-cs"/>
                <a:sym typeface="Helvetica Neue"/>
              </a:defRPr>
            </a:pPr>
            <a:endParaRPr sz="1800" dirty="0">
              <a:solidFill>
                <a:srgbClr val="000000"/>
              </a:solidFill>
            </a:endParaRPr>
          </a:p>
        </p:txBody>
      </p:sp>
      <p:pic>
        <p:nvPicPr>
          <p:cNvPr id="285" name="image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71000" y="188912"/>
            <a:ext cx="3154365" cy="1282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6" name="image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31922" y="2324100"/>
            <a:ext cx="5964578" cy="4991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87" name="image1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755855" y="5778942"/>
            <a:ext cx="3290890" cy="2908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5720" y="392089"/>
            <a:ext cx="9993106" cy="896942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0016308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lide Number Placeholder 1"/>
          <p:cNvSpPr txBox="1">
            <a:spLocks noGrp="1"/>
          </p:cNvSpPr>
          <p:nvPr>
            <p:ph type="sldNum" sz="quarter" idx="4294967295"/>
          </p:nvPr>
        </p:nvSpPr>
        <p:spPr>
          <a:xfrm>
            <a:off x="12367058" y="9194800"/>
            <a:ext cx="213158" cy="299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23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6388610" cy="6327349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E7B945-C99F-354A-AC83-06C09DABE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322" y="3004834"/>
            <a:ext cx="6805478" cy="674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88447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he injustice of the market and the minorit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700"/>
            </a:lvl1pPr>
          </a:lstStyle>
          <a:p>
            <a:r>
              <a:rPr lang="en-CA" dirty="0"/>
              <a:t>The view from the edge</a:t>
            </a:r>
            <a:endParaRPr dirty="0"/>
          </a:p>
        </p:txBody>
      </p:sp>
      <p:pic>
        <p:nvPicPr>
          <p:cNvPr id="239" name="image1.png" descr="image1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186"/>
          <a:stretch>
            <a:fillRect/>
          </a:stretch>
        </p:blipFill>
        <p:spPr>
          <a:xfrm>
            <a:off x="6460738" y="616829"/>
            <a:ext cx="5895975" cy="6736472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AE136B0-79D9-4E48-89D7-BA60ADFA1BD2}"/>
              </a:ext>
            </a:extLst>
          </p:cNvPr>
          <p:cNvSpPr txBox="1">
            <a:spLocks/>
          </p:cNvSpPr>
          <p:nvPr/>
        </p:nvSpPr>
        <p:spPr>
          <a:xfrm>
            <a:off x="571500" y="2247900"/>
            <a:ext cx="5736310" cy="656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 marL="330200" marR="0" indent="-330200" algn="l" defTabSz="584200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660400" marR="0" indent="-330200" algn="l" defTabSz="584200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990600" marR="0" indent="-330200" algn="l" defTabSz="584200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1320800" marR="0" indent="-330200" algn="l" defTabSz="584200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1651000" marR="0" indent="-330200" algn="l" defTabSz="584200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hangingPunct="1"/>
            <a:r>
              <a:rPr lang="en-US" sz="3600" dirty="0"/>
              <a:t>The most to lose</a:t>
            </a:r>
          </a:p>
          <a:p>
            <a:pPr hangingPunct="1"/>
            <a:r>
              <a:rPr lang="en-US" sz="3600" dirty="0"/>
              <a:t>The most to gain</a:t>
            </a:r>
          </a:p>
          <a:p>
            <a:pPr hangingPunct="1"/>
            <a:r>
              <a:rPr lang="en-US" sz="3600" dirty="0"/>
              <a:t>The most at risk</a:t>
            </a:r>
          </a:p>
          <a:p>
            <a:pPr hangingPunct="1"/>
            <a:r>
              <a:rPr lang="en-US" sz="3600" dirty="0"/>
              <a:t>The greatest vulnerability</a:t>
            </a:r>
          </a:p>
          <a:p>
            <a:pPr hangingPunct="1"/>
            <a:r>
              <a:rPr lang="en-US" sz="3600" dirty="0"/>
              <a:t>The most compelling uses</a:t>
            </a:r>
          </a:p>
        </p:txBody>
      </p:sp>
    </p:spTree>
    <p:extLst>
      <p:ext uri="{BB962C8B-B14F-4D97-AF65-F5344CB8AC3E}">
        <p14:creationId xmlns:p14="http://schemas.microsoft.com/office/powerpoint/2010/main" val="11266334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Alice and the unexpected</a:t>
            </a:r>
            <a:r>
              <a:rPr lang="mr-IN" dirty="0"/>
              <a:t>…</a:t>
            </a:r>
            <a:endParaRPr lang="en-US" dirty="0"/>
          </a:p>
        </p:txBody>
      </p:sp>
      <p:pic>
        <p:nvPicPr>
          <p:cNvPr id="4" name="Picture 3" descr="MjkyOTIyO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959" y="1"/>
            <a:ext cx="5651410" cy="4375284"/>
          </a:xfrm>
          <a:prstGeom prst="rect">
            <a:avLst/>
          </a:prstGeom>
        </p:spPr>
      </p:pic>
      <p:pic>
        <p:nvPicPr>
          <p:cNvPr id="5" name="Picture 4" descr="unspecified-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906" y="6128036"/>
            <a:ext cx="3681544" cy="3200391"/>
          </a:xfrm>
          <a:prstGeom prst="rect">
            <a:avLst/>
          </a:prstGeom>
        </p:spPr>
      </p:pic>
      <p:pic>
        <p:nvPicPr>
          <p:cNvPr id="6" name="Picture 5" descr="AAEAAQAAAAAAAAujAAAAJGNlZjQyZTFlLTE3M2MtNGFkMS1hZmM5LTYyYWY2ZDMwYTkzNA.jpg">
            <a:extLst>
              <a:ext uri="{FF2B5EF4-FFF2-40B4-BE49-F238E27FC236}">
                <a16:creationId xmlns:a16="http://schemas.microsoft.com/office/drawing/2014/main" id="{3B8F6E91-1686-7A42-947D-EEF6146383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950" y="4552356"/>
            <a:ext cx="6165850" cy="304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17508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10421</TotalTime>
  <Words>43</Words>
  <Application>Microsoft Macintosh PowerPoint</Application>
  <PresentationFormat>Custom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Helvetica</vt:lpstr>
      <vt:lpstr>Helvetica Neue</vt:lpstr>
      <vt:lpstr>Helvetica Neue Light</vt:lpstr>
      <vt:lpstr>Helvetica Neue Medium</vt:lpstr>
      <vt:lpstr>ModernPortfolio</vt:lpstr>
      <vt:lpstr>The Inclusive Design Research Centre</vt:lpstr>
      <vt:lpstr>PowerPoint Presentation</vt:lpstr>
      <vt:lpstr>PowerPoint Presentation</vt:lpstr>
      <vt:lpstr>The view from the edge</vt:lpstr>
      <vt:lpstr>Alice and the unexpected…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Learning Experiences For &amp; With Diversity and Collaboration</dc:title>
  <cp:lastModifiedBy>Treviranus, Jutta</cp:lastModifiedBy>
  <cp:revision>23</cp:revision>
  <dcterms:modified xsi:type="dcterms:W3CDTF">2018-05-23T00:45:12Z</dcterms:modified>
</cp:coreProperties>
</file>