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298" r:id="rId3"/>
    <p:sldId id="268" r:id="rId4"/>
    <p:sldId id="276" r:id="rId5"/>
    <p:sldId id="267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90" r:id="rId16"/>
    <p:sldId id="291" r:id="rId17"/>
    <p:sldId id="287" r:id="rId18"/>
    <p:sldId id="288" r:id="rId19"/>
    <p:sldId id="289" r:id="rId20"/>
    <p:sldId id="270" r:id="rId21"/>
    <p:sldId id="271" r:id="rId22"/>
    <p:sldId id="272" r:id="rId23"/>
    <p:sldId id="274" r:id="rId24"/>
    <p:sldId id="292" r:id="rId25"/>
    <p:sldId id="293" r:id="rId26"/>
    <p:sldId id="294" r:id="rId27"/>
    <p:sldId id="269" r:id="rId28"/>
    <p:sldId id="295" r:id="rId29"/>
    <p:sldId id="296" r:id="rId30"/>
    <p:sldId id="297" r:id="rId31"/>
    <p:sldId id="273" r:id="rId32"/>
    <p:sldId id="275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C5D98"/>
    <a:srgbClr val="4BACC6"/>
    <a:srgbClr val="93CDDD"/>
    <a:srgbClr val="39A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6" autoAdjust="0"/>
    <p:restoredTop sz="91357" autoAdjust="0"/>
  </p:normalViewPr>
  <p:slideViewPr>
    <p:cSldViewPr>
      <p:cViewPr>
        <p:scale>
          <a:sx n="100" d="100"/>
          <a:sy n="100" d="100"/>
        </p:scale>
        <p:origin x="-1944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DADD2-CE5D-4D00-AD56-A982E0E6625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ABEC8-EB60-4AD8-B213-4E2FF7F8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652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6C1B0-3FF3-4F55-82E7-6DDC0D72670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AF8F1-9B49-49CF-B432-2E5C8D18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1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7AF8F1-9B49-49CF-B432-2E5C8D1811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StudioADesign/Desktop/CFA-Logo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77000">
                <a:schemeClr val="accent5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FA-Logo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905500"/>
            <a:ext cx="1752600" cy="8763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3109682"/>
            <a:ext cx="9144000" cy="184603"/>
          </a:xfrm>
          <a:prstGeom prst="rect">
            <a:avLst/>
          </a:prstGeom>
          <a:solidFill>
            <a:srgbClr val="39A036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92560"/>
            <a:ext cx="9144000" cy="1705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316" y="1610412"/>
            <a:ext cx="8483238" cy="1470025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9599" y="3585912"/>
            <a:ext cx="4038601" cy="605088"/>
          </a:xfrm>
        </p:spPr>
        <p:txBody>
          <a:bodyPr/>
          <a:lstStyle>
            <a:lvl1pPr marL="0" indent="0" algn="r">
              <a:buNone/>
              <a:defRPr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 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"/>
          </p:nvPr>
        </p:nvSpPr>
        <p:spPr>
          <a:xfrm>
            <a:off x="4419600" y="4038600"/>
            <a:ext cx="4038600" cy="533400"/>
          </a:xfrm>
        </p:spPr>
        <p:txBody>
          <a:bodyPr/>
          <a:lstStyle>
            <a:lvl1pPr marL="0" indent="0" algn="r">
              <a:buNone/>
              <a:defRPr b="0" i="1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905000" y="5029200"/>
            <a:ext cx="6553200" cy="914400"/>
          </a:xfrm>
        </p:spPr>
        <p:txBody>
          <a:bodyPr>
            <a:noAutofit/>
          </a:bodyPr>
          <a:lstStyle>
            <a:lvl1pPr marL="0" indent="0" algn="r">
              <a:buNone/>
              <a:defRPr lang="en-US" sz="22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096000"/>
            <a:ext cx="2514600" cy="457200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194579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77000">
                <a:schemeClr val="accent5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FA-Logo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0"/>
            <a:ext cx="1444750" cy="72237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79339"/>
            <a:ext cx="9144000" cy="184603"/>
          </a:xfrm>
          <a:prstGeom prst="rect">
            <a:avLst/>
          </a:prstGeom>
          <a:solidFill>
            <a:srgbClr val="39A036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6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937"/>
            <a:ext cx="8153400" cy="493310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>
            <a:lvl1pPr>
              <a:spcAft>
                <a:spcPts val="1200"/>
              </a:spcAft>
              <a:defRPr sz="280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  <a:lvl2pPr>
              <a:spcAft>
                <a:spcPts val="600"/>
              </a:spcAft>
              <a:defRPr sz="2200" baseline="0">
                <a:solidFill>
                  <a:srgbClr val="FFFFFF"/>
                </a:solidFill>
              </a:defRPr>
            </a:lvl2pPr>
            <a:lvl3pPr>
              <a:spcAft>
                <a:spcPts val="600"/>
              </a:spcAft>
              <a:defRPr sz="2000" baseline="0">
                <a:solidFill>
                  <a:srgbClr val="FFFFFF"/>
                </a:solidFill>
              </a:defRPr>
            </a:lvl3pPr>
            <a:lvl4pPr>
              <a:spcAft>
                <a:spcPts val="600"/>
              </a:spcAft>
              <a:defRPr sz="1800" baseline="0">
                <a:solidFill>
                  <a:srgbClr val="FFFFFF"/>
                </a:solidFill>
              </a:defRPr>
            </a:lvl4pPr>
            <a:lvl5pPr>
              <a:spcAft>
                <a:spcPts val="600"/>
              </a:spcAft>
              <a:defRPr sz="1600"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2057400" y="6365697"/>
            <a:ext cx="6553200" cy="331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‹#›</a:t>
            </a:fld>
            <a:r>
              <a:rPr lang="en-US" sz="1200" dirty="0" smtClean="0"/>
              <a:t>   •   DePascale  •  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4394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77000">
                <a:schemeClr val="accent5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FA-Logo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0"/>
            <a:ext cx="1444750" cy="72237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79339"/>
            <a:ext cx="9144000" cy="184603"/>
          </a:xfrm>
          <a:prstGeom prst="rect">
            <a:avLst/>
          </a:prstGeom>
          <a:solidFill>
            <a:srgbClr val="39A036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6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937"/>
            <a:ext cx="8153400" cy="493310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4525963"/>
          </a:xfrm>
        </p:spPr>
        <p:txBody>
          <a:bodyPr/>
          <a:lstStyle>
            <a:lvl1pPr>
              <a:spcAft>
                <a:spcPts val="1200"/>
              </a:spcAft>
              <a:defRPr sz="280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  <a:lvl2pPr>
              <a:spcAft>
                <a:spcPts val="600"/>
              </a:spcAft>
              <a:defRPr sz="2200" baseline="0">
                <a:solidFill>
                  <a:srgbClr val="FFFFFF"/>
                </a:solidFill>
              </a:defRPr>
            </a:lvl2pPr>
            <a:lvl3pPr>
              <a:spcAft>
                <a:spcPts val="600"/>
              </a:spcAft>
              <a:defRPr sz="2000" baseline="0">
                <a:solidFill>
                  <a:srgbClr val="FFFFFF"/>
                </a:solidFill>
              </a:defRPr>
            </a:lvl3pPr>
            <a:lvl4pPr>
              <a:spcAft>
                <a:spcPts val="600"/>
              </a:spcAft>
              <a:defRPr sz="1800" baseline="0">
                <a:solidFill>
                  <a:srgbClr val="FFFFFF"/>
                </a:solidFill>
              </a:defRPr>
            </a:lvl4pPr>
            <a:lvl5pPr>
              <a:spcAft>
                <a:spcPts val="600"/>
              </a:spcAft>
              <a:defRPr sz="1600"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2057400" y="6365697"/>
            <a:ext cx="6553200" cy="331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‹#›</a:t>
            </a:fld>
            <a:r>
              <a:rPr lang="en-US" sz="1200" dirty="0" smtClean="0"/>
              <a:t>   •   DePascale  •   Assessment Literacy Framework</a:t>
            </a:r>
            <a:endParaRPr lang="en-US" sz="12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19800" y="2057400"/>
            <a:ext cx="2057400" cy="2438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77000">
                <a:schemeClr val="accent5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9339"/>
            <a:ext cx="9144000" cy="184603"/>
          </a:xfrm>
          <a:prstGeom prst="rect">
            <a:avLst/>
          </a:prstGeom>
          <a:solidFill>
            <a:srgbClr val="39A036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76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28937"/>
            <a:ext cx="8153400" cy="493310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 descr="CFA-Logo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0"/>
            <a:ext cx="1444750" cy="722375"/>
          </a:xfrm>
          <a:prstGeom prst="rect">
            <a:avLst/>
          </a:prstGeom>
        </p:spPr>
      </p:pic>
      <p:sp>
        <p:nvSpPr>
          <p:cNvPr id="17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2057400" y="6365697"/>
            <a:ext cx="6553200" cy="331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‹#›</a:t>
            </a:fld>
            <a:r>
              <a:rPr lang="en-US" sz="1200" dirty="0" smtClean="0"/>
              <a:t>   •   Marion   •   Presentation to the NH Superintendents Association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869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79339"/>
            <a:ext cx="9144000" cy="184603"/>
          </a:xfrm>
          <a:prstGeom prst="rect">
            <a:avLst/>
          </a:prstGeom>
          <a:solidFill>
            <a:srgbClr val="39A036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767948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937"/>
            <a:ext cx="8153400" cy="493310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00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CFA-Logo.png" descr="/Users/StudioADesign/Desktop/CFA-Logo.png"/>
          <p:cNvPicPr>
            <a:picLocks noChangeAspect="1"/>
          </p:cNvPicPr>
          <p:nvPr userDrawn="1"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" y="6170898"/>
            <a:ext cx="1485455" cy="594181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2057400" y="6365697"/>
            <a:ext cx="6553200" cy="3319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‹#›</a:t>
            </a:fld>
            <a:r>
              <a:rPr lang="en-US" sz="1200" dirty="0" smtClean="0"/>
              <a:t>   •   Marion   •   Presentation to the NH Superintendents Association</a:t>
            </a:r>
            <a:endParaRPr lang="en-US" sz="1200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153400" cy="4495800"/>
          </a:xfrm>
        </p:spPr>
        <p:txBody>
          <a:bodyPr>
            <a:normAutofit/>
          </a:bodyPr>
          <a:lstStyle>
            <a:lvl1pPr marL="0" indent="0">
              <a:buNone/>
              <a:defRPr sz="28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77000">
                <a:schemeClr val="accent5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FA-Logo-whiteGreen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83"/>
          <a:stretch/>
        </p:blipFill>
        <p:spPr>
          <a:xfrm>
            <a:off x="3505200" y="1600200"/>
            <a:ext cx="2540000" cy="358588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79339"/>
            <a:ext cx="9144000" cy="184603"/>
          </a:xfrm>
          <a:prstGeom prst="rect">
            <a:avLst/>
          </a:prstGeom>
          <a:solidFill>
            <a:srgbClr val="39A036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76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128937"/>
            <a:ext cx="8153400" cy="493310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 userDrawn="1"/>
        </p:nvSpPr>
        <p:spPr>
          <a:xfrm>
            <a:off x="457200" y="1384148"/>
            <a:ext cx="5284536" cy="195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3600" dirty="0" smtClean="0">
                <a:solidFill>
                  <a:srgbClr val="FFFFFF"/>
                </a:solidFill>
              </a:rPr>
              <a:t>Center for Assessment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3600" dirty="0" err="1" smtClean="0">
                <a:solidFill>
                  <a:srgbClr val="FFFFFF"/>
                </a:solidFill>
              </a:rPr>
              <a:t>www.nciea.org</a:t>
            </a:r>
            <a:endParaRPr lang="en-US" sz="3600" dirty="0" smtClean="0">
              <a:solidFill>
                <a:srgbClr val="FFFFFF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 hasCustomPrompt="1"/>
          </p:nvPr>
        </p:nvSpPr>
        <p:spPr>
          <a:xfrm>
            <a:off x="4267200" y="4572000"/>
            <a:ext cx="4343400" cy="990600"/>
          </a:xfrm>
        </p:spPr>
        <p:txBody>
          <a:bodyPr/>
          <a:lstStyle>
            <a:lvl1pPr marL="0" indent="0" algn="r">
              <a:buNone/>
              <a:defRPr lang="en-US" sz="36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Name </a:t>
            </a:r>
          </a:p>
        </p:txBody>
      </p:sp>
      <p:pic>
        <p:nvPicPr>
          <p:cNvPr id="21" name="Picture 20" descr="CFA-Logo-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0"/>
            <a:ext cx="1444750" cy="722375"/>
          </a:xfrm>
          <a:prstGeom prst="rect">
            <a:avLst/>
          </a:prstGeom>
        </p:spPr>
      </p:pic>
      <p:sp>
        <p:nvSpPr>
          <p:cNvPr id="22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2057400" y="6365697"/>
            <a:ext cx="6553200" cy="331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‹#›</a:t>
            </a:fld>
            <a:r>
              <a:rPr lang="en-US" sz="1200" dirty="0" smtClean="0"/>
              <a:t>   •   Marion   •   Presentation to the NH Superintendents Association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8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77000">
                <a:schemeClr val="accent5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FA-Logo-whiteGreen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83"/>
          <a:stretch/>
        </p:blipFill>
        <p:spPr>
          <a:xfrm>
            <a:off x="3505200" y="1600200"/>
            <a:ext cx="2540000" cy="358588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79339"/>
            <a:ext cx="9144000" cy="184603"/>
          </a:xfrm>
          <a:prstGeom prst="rect">
            <a:avLst/>
          </a:prstGeom>
          <a:solidFill>
            <a:srgbClr val="39A036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76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128937"/>
            <a:ext cx="8153400" cy="493310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 userDrawn="1"/>
        </p:nvSpPr>
        <p:spPr>
          <a:xfrm>
            <a:off x="457200" y="1384148"/>
            <a:ext cx="5284536" cy="195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3600" dirty="0" smtClean="0">
                <a:solidFill>
                  <a:srgbClr val="FFFFFF"/>
                </a:solidFill>
              </a:rPr>
              <a:t>Center for Assessment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3600" dirty="0" err="1" smtClean="0">
                <a:solidFill>
                  <a:srgbClr val="FFFFFF"/>
                </a:solidFill>
              </a:rPr>
              <a:t>www.nciea.org</a:t>
            </a:r>
            <a:endParaRPr lang="en-US" sz="3600" dirty="0" smtClean="0">
              <a:solidFill>
                <a:srgbClr val="FFFFFF"/>
              </a:solidFill>
            </a:endParaRPr>
          </a:p>
        </p:txBody>
      </p:sp>
      <p:sp>
        <p:nvSpPr>
          <p:cNvPr id="21" name="Content Placeholder 14"/>
          <p:cNvSpPr>
            <a:spLocks noGrp="1"/>
          </p:cNvSpPr>
          <p:nvPr>
            <p:ph sz="quarter" idx="14" hasCustomPrompt="1"/>
          </p:nvPr>
        </p:nvSpPr>
        <p:spPr>
          <a:xfrm>
            <a:off x="4267200" y="4572000"/>
            <a:ext cx="4343400" cy="990600"/>
          </a:xfrm>
        </p:spPr>
        <p:txBody>
          <a:bodyPr/>
          <a:lstStyle>
            <a:lvl1pPr marL="0" indent="0" algn="r">
              <a:buNone/>
              <a:defRPr lang="en-US" sz="36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Name </a:t>
            </a:r>
          </a:p>
        </p:txBody>
      </p:sp>
      <p:pic>
        <p:nvPicPr>
          <p:cNvPr id="22" name="Picture 21" descr="CFA-Logo-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0"/>
            <a:ext cx="1444750" cy="7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977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8" r:id="rId4"/>
    <p:sldLayoutId id="2147483659" r:id="rId5"/>
    <p:sldLayoutId id="2147483657" r:id="rId6"/>
    <p:sldLayoutId id="2147483651" r:id="rId7"/>
    <p:sldLayoutId id="214748365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400" kern="1200" baseline="0" dirty="0" smtClean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2400" kern="1200" baseline="0" dirty="0" smtClean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400" kern="1200" baseline="0" dirty="0" smtClean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2400" kern="1200" baseline="0" dirty="0" smtClean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lang="en-US" sz="2400" kern="1200" baseline="0" dirty="0" smtClean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Applying a Conceptual Framework </a:t>
            </a:r>
            <a:br>
              <a:rPr lang="en-US" dirty="0" smtClean="0"/>
            </a:br>
            <a:r>
              <a:rPr lang="en-US" dirty="0" smtClean="0"/>
              <a:t>for Assessment Literacy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NCME Training Session</a:t>
            </a:r>
          </a:p>
          <a:p>
            <a:endParaRPr lang="en-US" dirty="0" smtClean="0"/>
          </a:p>
          <a:p>
            <a:r>
              <a:rPr lang="en-US" dirty="0" smtClean="0"/>
              <a:t>San Antonio, Texas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April 27,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evidence is needed to answer the question?</a:t>
            </a:r>
          </a:p>
          <a:p>
            <a:r>
              <a:rPr lang="en-US" dirty="0" smtClean="0"/>
              <a:t>Two critical questions</a:t>
            </a:r>
          </a:p>
          <a:p>
            <a:pPr lvl="1"/>
            <a:r>
              <a:rPr lang="en-US" dirty="0" smtClean="0"/>
              <a:t>What is acceptable evidence?</a:t>
            </a:r>
          </a:p>
          <a:p>
            <a:pPr lvl="2"/>
            <a:r>
              <a:rPr lang="en-US" dirty="0" smtClean="0"/>
              <a:t>Defining the evidence</a:t>
            </a:r>
          </a:p>
          <a:p>
            <a:pPr lvl="2"/>
            <a:r>
              <a:rPr lang="en-US" dirty="0" smtClean="0"/>
              <a:t>Collecting the evidence</a:t>
            </a:r>
          </a:p>
          <a:p>
            <a:pPr lvl="1"/>
            <a:r>
              <a:rPr lang="en-US" dirty="0" smtClean="0"/>
              <a:t>How much evidence do I need?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10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53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acceptable evidence?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the evidence</a:t>
            </a:r>
          </a:p>
          <a:p>
            <a:pPr lvl="2"/>
            <a:r>
              <a:rPr lang="en-US" dirty="0"/>
              <a:t>What </a:t>
            </a:r>
            <a:r>
              <a:rPr lang="en-US" dirty="0" smtClean="0"/>
              <a:t>is it? </a:t>
            </a:r>
            <a:r>
              <a:rPr lang="en-US" dirty="0"/>
              <a:t>and </a:t>
            </a:r>
            <a:endParaRPr lang="en-US" dirty="0" smtClean="0"/>
          </a:p>
          <a:p>
            <a:pPr lvl="2"/>
            <a:r>
              <a:rPr lang="en-US" dirty="0" smtClean="0"/>
              <a:t>What </a:t>
            </a:r>
            <a:r>
              <a:rPr lang="en-US" dirty="0"/>
              <a:t>makes it </a:t>
            </a:r>
            <a:r>
              <a:rPr lang="en-US" dirty="0" smtClean="0"/>
              <a:t>acceptable?</a:t>
            </a:r>
          </a:p>
          <a:p>
            <a:pPr lvl="2"/>
            <a:r>
              <a:rPr lang="en-US" dirty="0" smtClean="0"/>
              <a:t>Why?</a:t>
            </a:r>
            <a:endParaRPr lang="en-US" dirty="0"/>
          </a:p>
          <a:p>
            <a:r>
              <a:rPr lang="en-US" dirty="0"/>
              <a:t>Collecting the evidence</a:t>
            </a:r>
          </a:p>
          <a:p>
            <a:pPr lvl="2"/>
            <a:r>
              <a:rPr lang="en-US" dirty="0" smtClean="0"/>
              <a:t>When </a:t>
            </a:r>
          </a:p>
          <a:p>
            <a:pPr lvl="2"/>
            <a:r>
              <a:rPr lang="en-US" dirty="0" smtClean="0"/>
              <a:t>How </a:t>
            </a:r>
          </a:p>
          <a:p>
            <a:pPr lvl="2"/>
            <a:r>
              <a:rPr lang="en-US" dirty="0" smtClean="0"/>
              <a:t>from Whom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11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463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through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12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77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evidence do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consequences of a bad decision or incorrect answer?</a:t>
            </a:r>
          </a:p>
          <a:p>
            <a:pPr lvl="1"/>
            <a:r>
              <a:rPr lang="en-US" dirty="0" smtClean="0"/>
              <a:t>What are the stakes associated with the decision?</a:t>
            </a:r>
          </a:p>
          <a:p>
            <a:r>
              <a:rPr lang="en-US" dirty="0" smtClean="0"/>
              <a:t>What types of error are most serious?</a:t>
            </a:r>
          </a:p>
          <a:p>
            <a:r>
              <a:rPr lang="en-US" dirty="0" smtClean="0"/>
              <a:t>How fine a distinction is needed?</a:t>
            </a:r>
          </a:p>
          <a:p>
            <a:pPr lvl="1"/>
            <a:r>
              <a:rPr lang="en-US" dirty="0" smtClean="0"/>
              <a:t>What level of precision and/or accuracy is required?</a:t>
            </a:r>
          </a:p>
          <a:p>
            <a:pPr lvl="1"/>
            <a:r>
              <a:rPr lang="en-US" dirty="0" smtClean="0"/>
              <a:t>Where along the ‘performance continuum’  and distribution of people is the decision point?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13</a:t>
            </a:fld>
            <a:r>
              <a:rPr lang="en-US" sz="1200" dirty="0" smtClean="0"/>
              <a:t>   •   DePascale  • Applying </a:t>
            </a:r>
            <a:r>
              <a:rPr lang="en-US" sz="1200" dirty="0"/>
              <a:t>an Assessment Literacy Framework </a:t>
            </a:r>
          </a:p>
        </p:txBody>
      </p:sp>
    </p:spTree>
    <p:extLst>
      <p:ext uri="{BB962C8B-B14F-4D97-AF65-F5344CB8AC3E}">
        <p14:creationId xmlns:p14="http://schemas.microsoft.com/office/powerpoint/2010/main" val="11548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evidence do I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14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960700" y="1226484"/>
            <a:ext cx="322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determine whether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 rot="9025612">
            <a:off x="1647911" y="3353486"/>
            <a:ext cx="372899" cy="1550916"/>
          </a:xfrm>
          <a:prstGeom prst="upArrow">
            <a:avLst>
              <a:gd name="adj1" fmla="val 17469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12648779">
            <a:off x="7203085" y="3370521"/>
            <a:ext cx="350986" cy="1516846"/>
          </a:xfrm>
          <a:prstGeom prst="upArrow">
            <a:avLst>
              <a:gd name="adj1" fmla="val 17469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3"/>
          <p:cNvSpPr/>
          <p:nvPr/>
        </p:nvSpPr>
        <p:spPr>
          <a:xfrm>
            <a:off x="1835426" y="4800472"/>
            <a:ext cx="907774" cy="420885"/>
          </a:xfrm>
          <a:custGeom>
            <a:avLst/>
            <a:gdLst/>
            <a:ahLst/>
            <a:cxnLst/>
            <a:rect l="l" t="t" r="r" b="b"/>
            <a:pathLst>
              <a:path w="907774" h="420885">
                <a:moveTo>
                  <a:pt x="907774" y="0"/>
                </a:moveTo>
                <a:lnTo>
                  <a:pt x="907774" y="420885"/>
                </a:lnTo>
                <a:lnTo>
                  <a:pt x="0" y="420885"/>
                </a:lnTo>
                <a:cubicBezTo>
                  <a:pt x="370202" y="302853"/>
                  <a:pt x="665478" y="157784"/>
                  <a:pt x="907774" y="0"/>
                </a:cubicBezTo>
                <a:close/>
              </a:path>
            </a:pathLst>
          </a:custGeom>
          <a:pattFill prst="wdUpDiag">
            <a:fgClr>
              <a:srgbClr val="0070C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3"/>
          <p:cNvSpPr/>
          <p:nvPr/>
        </p:nvSpPr>
        <p:spPr>
          <a:xfrm>
            <a:off x="2751151" y="3979792"/>
            <a:ext cx="907774" cy="1241565"/>
          </a:xfrm>
          <a:custGeom>
            <a:avLst/>
            <a:gdLst/>
            <a:ahLst/>
            <a:cxnLst/>
            <a:rect l="l" t="t" r="r" b="b"/>
            <a:pathLst>
              <a:path w="907774" h="1241565">
                <a:moveTo>
                  <a:pt x="907774" y="0"/>
                </a:moveTo>
                <a:lnTo>
                  <a:pt x="907774" y="1241565"/>
                </a:lnTo>
                <a:lnTo>
                  <a:pt x="0" y="1241565"/>
                </a:lnTo>
                <a:lnTo>
                  <a:pt x="0" y="815399"/>
                </a:lnTo>
                <a:cubicBezTo>
                  <a:pt x="416159" y="549591"/>
                  <a:pt x="679724" y="250261"/>
                  <a:pt x="907774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3"/>
          <p:cNvSpPr/>
          <p:nvPr/>
        </p:nvSpPr>
        <p:spPr>
          <a:xfrm>
            <a:off x="3666876" y="3429340"/>
            <a:ext cx="907774" cy="1792016"/>
          </a:xfrm>
          <a:custGeom>
            <a:avLst/>
            <a:gdLst/>
            <a:ahLst/>
            <a:cxnLst/>
            <a:rect l="l" t="t" r="r" b="b"/>
            <a:pathLst>
              <a:path w="907774" h="1792016">
                <a:moveTo>
                  <a:pt x="907774" y="0"/>
                </a:moveTo>
                <a:lnTo>
                  <a:pt x="907774" y="1792016"/>
                </a:lnTo>
                <a:lnTo>
                  <a:pt x="0" y="1792016"/>
                </a:lnTo>
                <a:lnTo>
                  <a:pt x="0" y="541755"/>
                </a:lnTo>
                <a:cubicBezTo>
                  <a:pt x="281555" y="233088"/>
                  <a:pt x="510670" y="1205"/>
                  <a:pt x="907774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3"/>
          <p:cNvSpPr/>
          <p:nvPr/>
        </p:nvSpPr>
        <p:spPr>
          <a:xfrm>
            <a:off x="4582601" y="3429344"/>
            <a:ext cx="907774" cy="1792012"/>
          </a:xfrm>
          <a:custGeom>
            <a:avLst/>
            <a:gdLst/>
            <a:ahLst/>
            <a:cxnLst/>
            <a:rect l="l" t="t" r="r" b="b"/>
            <a:pathLst>
              <a:path w="907774" h="1792012">
                <a:moveTo>
                  <a:pt x="0" y="0"/>
                </a:moveTo>
                <a:cubicBezTo>
                  <a:pt x="399242" y="1227"/>
                  <a:pt x="625959" y="238349"/>
                  <a:pt x="907774" y="551372"/>
                </a:cubicBezTo>
                <a:lnTo>
                  <a:pt x="907774" y="1792012"/>
                </a:lnTo>
                <a:lnTo>
                  <a:pt x="0" y="179201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3"/>
          <p:cNvSpPr/>
          <p:nvPr/>
        </p:nvSpPr>
        <p:spPr>
          <a:xfrm>
            <a:off x="5498326" y="3989532"/>
            <a:ext cx="907774" cy="1231825"/>
          </a:xfrm>
          <a:custGeom>
            <a:avLst/>
            <a:gdLst/>
            <a:ahLst/>
            <a:cxnLst/>
            <a:rect l="l" t="t" r="r" b="b"/>
            <a:pathLst>
              <a:path w="907774" h="1231825">
                <a:moveTo>
                  <a:pt x="0" y="0"/>
                </a:moveTo>
                <a:cubicBezTo>
                  <a:pt x="226668" y="251991"/>
                  <a:pt x="490100" y="551754"/>
                  <a:pt x="907774" y="816592"/>
                </a:cubicBezTo>
                <a:lnTo>
                  <a:pt x="907774" y="1231825"/>
                </a:lnTo>
                <a:lnTo>
                  <a:pt x="0" y="123182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3"/>
          <p:cNvSpPr/>
          <p:nvPr/>
        </p:nvSpPr>
        <p:spPr>
          <a:xfrm>
            <a:off x="6414052" y="4811142"/>
            <a:ext cx="907774" cy="410215"/>
          </a:xfrm>
          <a:custGeom>
            <a:avLst/>
            <a:gdLst/>
            <a:ahLst/>
            <a:cxnLst/>
            <a:rect l="l" t="t" r="r" b="b"/>
            <a:pathLst>
              <a:path w="907774" h="410215">
                <a:moveTo>
                  <a:pt x="0" y="0"/>
                </a:moveTo>
                <a:cubicBezTo>
                  <a:pt x="242754" y="154186"/>
                  <a:pt x="537852" y="296076"/>
                  <a:pt x="907774" y="410215"/>
                </a:cubicBezTo>
                <a:lnTo>
                  <a:pt x="0" y="410215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2787945"/>
            <a:ext cx="175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student performing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0" y="278012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Meets a standard located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evidence do I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15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960700" y="1226484"/>
            <a:ext cx="322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determine whether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12648779">
            <a:off x="7203085" y="3370521"/>
            <a:ext cx="350986" cy="1516846"/>
          </a:xfrm>
          <a:prstGeom prst="upArrow">
            <a:avLst>
              <a:gd name="adj1" fmla="val 17469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3"/>
          <p:cNvSpPr/>
          <p:nvPr/>
        </p:nvSpPr>
        <p:spPr>
          <a:xfrm>
            <a:off x="1835426" y="4800472"/>
            <a:ext cx="907774" cy="420885"/>
          </a:xfrm>
          <a:custGeom>
            <a:avLst/>
            <a:gdLst/>
            <a:ahLst/>
            <a:cxnLst/>
            <a:rect l="l" t="t" r="r" b="b"/>
            <a:pathLst>
              <a:path w="907774" h="420885">
                <a:moveTo>
                  <a:pt x="907774" y="0"/>
                </a:moveTo>
                <a:lnTo>
                  <a:pt x="907774" y="420885"/>
                </a:lnTo>
                <a:lnTo>
                  <a:pt x="0" y="420885"/>
                </a:lnTo>
                <a:cubicBezTo>
                  <a:pt x="370202" y="302853"/>
                  <a:pt x="665478" y="157784"/>
                  <a:pt x="907774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3"/>
          <p:cNvSpPr/>
          <p:nvPr/>
        </p:nvSpPr>
        <p:spPr>
          <a:xfrm>
            <a:off x="2751151" y="3979792"/>
            <a:ext cx="907774" cy="1241565"/>
          </a:xfrm>
          <a:custGeom>
            <a:avLst/>
            <a:gdLst/>
            <a:ahLst/>
            <a:cxnLst/>
            <a:rect l="l" t="t" r="r" b="b"/>
            <a:pathLst>
              <a:path w="907774" h="1241565">
                <a:moveTo>
                  <a:pt x="907774" y="0"/>
                </a:moveTo>
                <a:lnTo>
                  <a:pt x="907774" y="1241565"/>
                </a:lnTo>
                <a:lnTo>
                  <a:pt x="0" y="1241565"/>
                </a:lnTo>
                <a:lnTo>
                  <a:pt x="0" y="815399"/>
                </a:lnTo>
                <a:cubicBezTo>
                  <a:pt x="416159" y="549591"/>
                  <a:pt x="679724" y="250261"/>
                  <a:pt x="907774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3"/>
          <p:cNvSpPr/>
          <p:nvPr/>
        </p:nvSpPr>
        <p:spPr>
          <a:xfrm>
            <a:off x="3666876" y="3429340"/>
            <a:ext cx="907774" cy="1792016"/>
          </a:xfrm>
          <a:custGeom>
            <a:avLst/>
            <a:gdLst/>
            <a:ahLst/>
            <a:cxnLst/>
            <a:rect l="l" t="t" r="r" b="b"/>
            <a:pathLst>
              <a:path w="907774" h="1792016">
                <a:moveTo>
                  <a:pt x="907774" y="0"/>
                </a:moveTo>
                <a:lnTo>
                  <a:pt x="907774" y="1792016"/>
                </a:lnTo>
                <a:lnTo>
                  <a:pt x="0" y="1792016"/>
                </a:lnTo>
                <a:lnTo>
                  <a:pt x="0" y="541755"/>
                </a:lnTo>
                <a:cubicBezTo>
                  <a:pt x="281555" y="233088"/>
                  <a:pt x="510670" y="1205"/>
                  <a:pt x="907774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3"/>
          <p:cNvSpPr/>
          <p:nvPr/>
        </p:nvSpPr>
        <p:spPr>
          <a:xfrm>
            <a:off x="4582601" y="3429344"/>
            <a:ext cx="907774" cy="1792012"/>
          </a:xfrm>
          <a:custGeom>
            <a:avLst/>
            <a:gdLst/>
            <a:ahLst/>
            <a:cxnLst/>
            <a:rect l="l" t="t" r="r" b="b"/>
            <a:pathLst>
              <a:path w="907774" h="1792012">
                <a:moveTo>
                  <a:pt x="0" y="0"/>
                </a:moveTo>
                <a:cubicBezTo>
                  <a:pt x="399242" y="1227"/>
                  <a:pt x="625959" y="238349"/>
                  <a:pt x="907774" y="551372"/>
                </a:cubicBezTo>
                <a:lnTo>
                  <a:pt x="907774" y="1792012"/>
                </a:lnTo>
                <a:lnTo>
                  <a:pt x="0" y="179201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3"/>
          <p:cNvSpPr/>
          <p:nvPr/>
        </p:nvSpPr>
        <p:spPr>
          <a:xfrm>
            <a:off x="5498326" y="3989532"/>
            <a:ext cx="907774" cy="1231825"/>
          </a:xfrm>
          <a:custGeom>
            <a:avLst/>
            <a:gdLst/>
            <a:ahLst/>
            <a:cxnLst/>
            <a:rect l="l" t="t" r="r" b="b"/>
            <a:pathLst>
              <a:path w="907774" h="1231825">
                <a:moveTo>
                  <a:pt x="0" y="0"/>
                </a:moveTo>
                <a:cubicBezTo>
                  <a:pt x="226668" y="251991"/>
                  <a:pt x="490100" y="551754"/>
                  <a:pt x="907774" y="816592"/>
                </a:cubicBezTo>
                <a:lnTo>
                  <a:pt x="907774" y="1231825"/>
                </a:lnTo>
                <a:lnTo>
                  <a:pt x="0" y="1231825"/>
                </a:lnTo>
                <a:close/>
              </a:path>
            </a:pathLst>
          </a:custGeom>
          <a:pattFill prst="wdUpDiag">
            <a:fgClr>
              <a:srgbClr val="0070C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3"/>
          <p:cNvSpPr/>
          <p:nvPr/>
        </p:nvSpPr>
        <p:spPr>
          <a:xfrm>
            <a:off x="6414052" y="4811142"/>
            <a:ext cx="907774" cy="410215"/>
          </a:xfrm>
          <a:custGeom>
            <a:avLst/>
            <a:gdLst/>
            <a:ahLst/>
            <a:cxnLst/>
            <a:rect l="l" t="t" r="r" b="b"/>
            <a:pathLst>
              <a:path w="907774" h="410215">
                <a:moveTo>
                  <a:pt x="0" y="0"/>
                </a:moveTo>
                <a:cubicBezTo>
                  <a:pt x="242754" y="154186"/>
                  <a:pt x="537852" y="296076"/>
                  <a:pt x="907774" y="410215"/>
                </a:cubicBezTo>
                <a:lnTo>
                  <a:pt x="0" y="410215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47253" y="1905000"/>
            <a:ext cx="175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student performing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0" y="278012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Meets a standard located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 rot="8989882">
            <a:off x="5175953" y="2365833"/>
            <a:ext cx="372899" cy="2708473"/>
          </a:xfrm>
          <a:prstGeom prst="upArrow">
            <a:avLst>
              <a:gd name="adj1" fmla="val 17469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evidence do I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16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960700" y="1226484"/>
            <a:ext cx="322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determine whether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3315457">
            <a:off x="4342720" y="4574096"/>
            <a:ext cx="350986" cy="1580494"/>
          </a:xfrm>
          <a:prstGeom prst="upArrow">
            <a:avLst>
              <a:gd name="adj1" fmla="val 17469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276600" y="2573024"/>
            <a:ext cx="3733800" cy="2325757"/>
            <a:chOff x="1981200" y="3989532"/>
            <a:chExt cx="1828800" cy="1231825"/>
          </a:xfrm>
        </p:grpSpPr>
        <p:sp>
          <p:nvSpPr>
            <p:cNvPr id="19" name="Isosceles Triangle 3"/>
            <p:cNvSpPr/>
            <p:nvPr/>
          </p:nvSpPr>
          <p:spPr>
            <a:xfrm>
              <a:off x="1981200" y="3989532"/>
              <a:ext cx="907774" cy="1231825"/>
            </a:xfrm>
            <a:custGeom>
              <a:avLst/>
              <a:gdLst/>
              <a:ahLst/>
              <a:cxnLst/>
              <a:rect l="l" t="t" r="r" b="b"/>
              <a:pathLst>
                <a:path w="907774" h="1231825">
                  <a:moveTo>
                    <a:pt x="0" y="0"/>
                  </a:moveTo>
                  <a:cubicBezTo>
                    <a:pt x="226668" y="251991"/>
                    <a:pt x="490100" y="551754"/>
                    <a:pt x="907774" y="816592"/>
                  </a:cubicBezTo>
                  <a:lnTo>
                    <a:pt x="907774" y="1231825"/>
                  </a:lnTo>
                  <a:lnTo>
                    <a:pt x="0" y="1231825"/>
                  </a:lnTo>
                  <a:close/>
                </a:path>
              </a:pathLst>
            </a:custGeom>
            <a:pattFill prst="wdUpDiag">
              <a:fgClr>
                <a:srgbClr val="0070C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3"/>
            <p:cNvSpPr/>
            <p:nvPr/>
          </p:nvSpPr>
          <p:spPr>
            <a:xfrm>
              <a:off x="2902226" y="4811142"/>
              <a:ext cx="907774" cy="410215"/>
            </a:xfrm>
            <a:custGeom>
              <a:avLst/>
              <a:gdLst/>
              <a:ahLst/>
              <a:cxnLst/>
              <a:rect l="l" t="t" r="r" b="b"/>
              <a:pathLst>
                <a:path w="907774" h="410215">
                  <a:moveTo>
                    <a:pt x="0" y="0"/>
                  </a:moveTo>
                  <a:cubicBezTo>
                    <a:pt x="242754" y="154186"/>
                    <a:pt x="537852" y="296076"/>
                    <a:pt x="907774" y="410215"/>
                  </a:cubicBezTo>
                  <a:lnTo>
                    <a:pt x="0" y="410215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61978" y="1798655"/>
            <a:ext cx="175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student performing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540238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Meets a standard located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 rot="11073421">
            <a:off x="4943522" y="2373988"/>
            <a:ext cx="372899" cy="1913984"/>
          </a:xfrm>
          <a:prstGeom prst="upArrow">
            <a:avLst>
              <a:gd name="adj1" fmla="val 17469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0800000">
            <a:off x="5053797" y="2370318"/>
            <a:ext cx="372899" cy="1913984"/>
          </a:xfrm>
          <a:prstGeom prst="upArrow">
            <a:avLst>
              <a:gd name="adj1" fmla="val 17469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evidence do I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17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226484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determine whether more than 50% of students are Proficient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43200" y="3429340"/>
            <a:ext cx="5486400" cy="1792017"/>
            <a:chOff x="1835426" y="3429340"/>
            <a:chExt cx="5486400" cy="1792017"/>
          </a:xfrm>
        </p:grpSpPr>
        <p:sp>
          <p:nvSpPr>
            <p:cNvPr id="15" name="Isosceles Triangle 3"/>
            <p:cNvSpPr/>
            <p:nvPr/>
          </p:nvSpPr>
          <p:spPr>
            <a:xfrm>
              <a:off x="1835426" y="4800472"/>
              <a:ext cx="907774" cy="420885"/>
            </a:xfrm>
            <a:custGeom>
              <a:avLst/>
              <a:gdLst/>
              <a:ahLst/>
              <a:cxnLst/>
              <a:rect l="l" t="t" r="r" b="b"/>
              <a:pathLst>
                <a:path w="907774" h="420885">
                  <a:moveTo>
                    <a:pt x="907774" y="0"/>
                  </a:moveTo>
                  <a:lnTo>
                    <a:pt x="907774" y="420885"/>
                  </a:lnTo>
                  <a:lnTo>
                    <a:pt x="0" y="420885"/>
                  </a:lnTo>
                  <a:cubicBezTo>
                    <a:pt x="370202" y="302853"/>
                    <a:pt x="665478" y="157784"/>
                    <a:pt x="907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3"/>
            <p:cNvSpPr/>
            <p:nvPr/>
          </p:nvSpPr>
          <p:spPr>
            <a:xfrm>
              <a:off x="2751151" y="3979792"/>
              <a:ext cx="907774" cy="1241565"/>
            </a:xfrm>
            <a:custGeom>
              <a:avLst/>
              <a:gdLst/>
              <a:ahLst/>
              <a:cxnLst/>
              <a:rect l="l" t="t" r="r" b="b"/>
              <a:pathLst>
                <a:path w="907774" h="1241565">
                  <a:moveTo>
                    <a:pt x="907774" y="0"/>
                  </a:moveTo>
                  <a:lnTo>
                    <a:pt x="907774" y="1241565"/>
                  </a:lnTo>
                  <a:lnTo>
                    <a:pt x="0" y="1241565"/>
                  </a:lnTo>
                  <a:lnTo>
                    <a:pt x="0" y="815399"/>
                  </a:lnTo>
                  <a:cubicBezTo>
                    <a:pt x="416159" y="549591"/>
                    <a:pt x="679724" y="250261"/>
                    <a:pt x="907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3"/>
            <p:cNvSpPr/>
            <p:nvPr/>
          </p:nvSpPr>
          <p:spPr>
            <a:xfrm>
              <a:off x="3666876" y="3429340"/>
              <a:ext cx="907774" cy="1792016"/>
            </a:xfrm>
            <a:custGeom>
              <a:avLst/>
              <a:gdLst/>
              <a:ahLst/>
              <a:cxnLst/>
              <a:rect l="l" t="t" r="r" b="b"/>
              <a:pathLst>
                <a:path w="907774" h="1792016">
                  <a:moveTo>
                    <a:pt x="907774" y="0"/>
                  </a:moveTo>
                  <a:lnTo>
                    <a:pt x="907774" y="1792016"/>
                  </a:lnTo>
                  <a:lnTo>
                    <a:pt x="0" y="1792016"/>
                  </a:lnTo>
                  <a:lnTo>
                    <a:pt x="0" y="541755"/>
                  </a:lnTo>
                  <a:cubicBezTo>
                    <a:pt x="281555" y="233088"/>
                    <a:pt x="510670" y="1205"/>
                    <a:pt x="90777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3"/>
            <p:cNvSpPr/>
            <p:nvPr/>
          </p:nvSpPr>
          <p:spPr>
            <a:xfrm>
              <a:off x="4582601" y="3429344"/>
              <a:ext cx="907774" cy="1792012"/>
            </a:xfrm>
            <a:custGeom>
              <a:avLst/>
              <a:gdLst/>
              <a:ahLst/>
              <a:cxnLst/>
              <a:rect l="l" t="t" r="r" b="b"/>
              <a:pathLst>
                <a:path w="907774" h="1792012">
                  <a:moveTo>
                    <a:pt x="0" y="0"/>
                  </a:moveTo>
                  <a:cubicBezTo>
                    <a:pt x="399242" y="1227"/>
                    <a:pt x="625959" y="238349"/>
                    <a:pt x="907774" y="551372"/>
                  </a:cubicBezTo>
                  <a:lnTo>
                    <a:pt x="907774" y="1792012"/>
                  </a:lnTo>
                  <a:lnTo>
                    <a:pt x="0" y="17920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3"/>
            <p:cNvSpPr/>
            <p:nvPr/>
          </p:nvSpPr>
          <p:spPr>
            <a:xfrm>
              <a:off x="5499652" y="3989532"/>
              <a:ext cx="907774" cy="1231825"/>
            </a:xfrm>
            <a:custGeom>
              <a:avLst/>
              <a:gdLst/>
              <a:ahLst/>
              <a:cxnLst/>
              <a:rect l="l" t="t" r="r" b="b"/>
              <a:pathLst>
                <a:path w="907774" h="1231825">
                  <a:moveTo>
                    <a:pt x="0" y="0"/>
                  </a:moveTo>
                  <a:cubicBezTo>
                    <a:pt x="226668" y="251991"/>
                    <a:pt x="490100" y="551754"/>
                    <a:pt x="907774" y="816592"/>
                  </a:cubicBezTo>
                  <a:lnTo>
                    <a:pt x="907774" y="1231825"/>
                  </a:lnTo>
                  <a:lnTo>
                    <a:pt x="0" y="123182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3"/>
            <p:cNvSpPr/>
            <p:nvPr/>
          </p:nvSpPr>
          <p:spPr>
            <a:xfrm>
              <a:off x="6414052" y="4811142"/>
              <a:ext cx="907774" cy="410215"/>
            </a:xfrm>
            <a:custGeom>
              <a:avLst/>
              <a:gdLst/>
              <a:ahLst/>
              <a:cxnLst/>
              <a:rect l="l" t="t" r="r" b="b"/>
              <a:pathLst>
                <a:path w="907774" h="410215">
                  <a:moveTo>
                    <a:pt x="0" y="0"/>
                  </a:moveTo>
                  <a:cubicBezTo>
                    <a:pt x="242754" y="154186"/>
                    <a:pt x="537852" y="296076"/>
                    <a:pt x="907774" y="410215"/>
                  </a:cubicBezTo>
                  <a:lnTo>
                    <a:pt x="0" y="4102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09800" y="2418613"/>
            <a:ext cx="17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 Proficient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4513" y="2450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Proficient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21511" y="2286000"/>
            <a:ext cx="45719" cy="373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evidence do I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18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226484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determine whether more than 50% of students are Proficient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8800" y="3429340"/>
            <a:ext cx="5486400" cy="1792017"/>
            <a:chOff x="1835426" y="3429340"/>
            <a:chExt cx="5486400" cy="1792017"/>
          </a:xfrm>
        </p:grpSpPr>
        <p:sp>
          <p:nvSpPr>
            <p:cNvPr id="15" name="Isosceles Triangle 3"/>
            <p:cNvSpPr/>
            <p:nvPr/>
          </p:nvSpPr>
          <p:spPr>
            <a:xfrm>
              <a:off x="1835426" y="4800472"/>
              <a:ext cx="907774" cy="420885"/>
            </a:xfrm>
            <a:custGeom>
              <a:avLst/>
              <a:gdLst/>
              <a:ahLst/>
              <a:cxnLst/>
              <a:rect l="l" t="t" r="r" b="b"/>
              <a:pathLst>
                <a:path w="907774" h="420885">
                  <a:moveTo>
                    <a:pt x="907774" y="0"/>
                  </a:moveTo>
                  <a:lnTo>
                    <a:pt x="907774" y="420885"/>
                  </a:lnTo>
                  <a:lnTo>
                    <a:pt x="0" y="420885"/>
                  </a:lnTo>
                  <a:cubicBezTo>
                    <a:pt x="370202" y="302853"/>
                    <a:pt x="665478" y="157784"/>
                    <a:pt x="907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3"/>
            <p:cNvSpPr/>
            <p:nvPr/>
          </p:nvSpPr>
          <p:spPr>
            <a:xfrm>
              <a:off x="2751151" y="3979792"/>
              <a:ext cx="907774" cy="1241565"/>
            </a:xfrm>
            <a:custGeom>
              <a:avLst/>
              <a:gdLst/>
              <a:ahLst/>
              <a:cxnLst/>
              <a:rect l="l" t="t" r="r" b="b"/>
              <a:pathLst>
                <a:path w="907774" h="1241565">
                  <a:moveTo>
                    <a:pt x="907774" y="0"/>
                  </a:moveTo>
                  <a:lnTo>
                    <a:pt x="907774" y="1241565"/>
                  </a:lnTo>
                  <a:lnTo>
                    <a:pt x="0" y="1241565"/>
                  </a:lnTo>
                  <a:lnTo>
                    <a:pt x="0" y="815399"/>
                  </a:lnTo>
                  <a:cubicBezTo>
                    <a:pt x="416159" y="549591"/>
                    <a:pt x="679724" y="250261"/>
                    <a:pt x="907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3"/>
            <p:cNvSpPr/>
            <p:nvPr/>
          </p:nvSpPr>
          <p:spPr>
            <a:xfrm>
              <a:off x="3666876" y="3429340"/>
              <a:ext cx="907774" cy="1792016"/>
            </a:xfrm>
            <a:custGeom>
              <a:avLst/>
              <a:gdLst/>
              <a:ahLst/>
              <a:cxnLst/>
              <a:rect l="l" t="t" r="r" b="b"/>
              <a:pathLst>
                <a:path w="907774" h="1792016">
                  <a:moveTo>
                    <a:pt x="907774" y="0"/>
                  </a:moveTo>
                  <a:lnTo>
                    <a:pt x="907774" y="1792016"/>
                  </a:lnTo>
                  <a:lnTo>
                    <a:pt x="0" y="1792016"/>
                  </a:lnTo>
                  <a:lnTo>
                    <a:pt x="0" y="541755"/>
                  </a:lnTo>
                  <a:cubicBezTo>
                    <a:pt x="281555" y="233088"/>
                    <a:pt x="510670" y="1205"/>
                    <a:pt x="907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3"/>
            <p:cNvSpPr/>
            <p:nvPr/>
          </p:nvSpPr>
          <p:spPr>
            <a:xfrm>
              <a:off x="4582601" y="3429344"/>
              <a:ext cx="907774" cy="1792012"/>
            </a:xfrm>
            <a:custGeom>
              <a:avLst/>
              <a:gdLst/>
              <a:ahLst/>
              <a:cxnLst/>
              <a:rect l="l" t="t" r="r" b="b"/>
              <a:pathLst>
                <a:path w="907774" h="1792012">
                  <a:moveTo>
                    <a:pt x="0" y="0"/>
                  </a:moveTo>
                  <a:cubicBezTo>
                    <a:pt x="399242" y="1227"/>
                    <a:pt x="625959" y="238349"/>
                    <a:pt x="907774" y="551372"/>
                  </a:cubicBezTo>
                  <a:lnTo>
                    <a:pt x="907774" y="1792012"/>
                  </a:lnTo>
                  <a:lnTo>
                    <a:pt x="0" y="17920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3"/>
            <p:cNvSpPr/>
            <p:nvPr/>
          </p:nvSpPr>
          <p:spPr>
            <a:xfrm>
              <a:off x="5499652" y="3989532"/>
              <a:ext cx="907774" cy="1231825"/>
            </a:xfrm>
            <a:custGeom>
              <a:avLst/>
              <a:gdLst/>
              <a:ahLst/>
              <a:cxnLst/>
              <a:rect l="l" t="t" r="r" b="b"/>
              <a:pathLst>
                <a:path w="907774" h="1231825">
                  <a:moveTo>
                    <a:pt x="0" y="0"/>
                  </a:moveTo>
                  <a:cubicBezTo>
                    <a:pt x="226668" y="251991"/>
                    <a:pt x="490100" y="551754"/>
                    <a:pt x="907774" y="816592"/>
                  </a:cubicBezTo>
                  <a:lnTo>
                    <a:pt x="907774" y="1231825"/>
                  </a:lnTo>
                  <a:lnTo>
                    <a:pt x="0" y="123182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3"/>
            <p:cNvSpPr/>
            <p:nvPr/>
          </p:nvSpPr>
          <p:spPr>
            <a:xfrm>
              <a:off x="6414052" y="4811142"/>
              <a:ext cx="907774" cy="410215"/>
            </a:xfrm>
            <a:custGeom>
              <a:avLst/>
              <a:gdLst/>
              <a:ahLst/>
              <a:cxnLst/>
              <a:rect l="l" t="t" r="r" b="b"/>
              <a:pathLst>
                <a:path w="907774" h="410215">
                  <a:moveTo>
                    <a:pt x="0" y="0"/>
                  </a:moveTo>
                  <a:cubicBezTo>
                    <a:pt x="242754" y="154186"/>
                    <a:pt x="537852" y="296076"/>
                    <a:pt x="907774" y="410215"/>
                  </a:cubicBezTo>
                  <a:lnTo>
                    <a:pt x="0" y="4102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09800" y="2418613"/>
            <a:ext cx="17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 Proficient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4513" y="2450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Proficient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2133600"/>
            <a:ext cx="45719" cy="373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evidence do I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19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226484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determine whether 54% of students are Proficient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8800" y="3429340"/>
            <a:ext cx="5486400" cy="1792017"/>
            <a:chOff x="1835426" y="3429340"/>
            <a:chExt cx="5486400" cy="1792017"/>
          </a:xfrm>
        </p:grpSpPr>
        <p:sp>
          <p:nvSpPr>
            <p:cNvPr id="15" name="Isosceles Triangle 3"/>
            <p:cNvSpPr/>
            <p:nvPr/>
          </p:nvSpPr>
          <p:spPr>
            <a:xfrm>
              <a:off x="1835426" y="4800472"/>
              <a:ext cx="907774" cy="420885"/>
            </a:xfrm>
            <a:custGeom>
              <a:avLst/>
              <a:gdLst/>
              <a:ahLst/>
              <a:cxnLst/>
              <a:rect l="l" t="t" r="r" b="b"/>
              <a:pathLst>
                <a:path w="907774" h="420885">
                  <a:moveTo>
                    <a:pt x="907774" y="0"/>
                  </a:moveTo>
                  <a:lnTo>
                    <a:pt x="907774" y="420885"/>
                  </a:lnTo>
                  <a:lnTo>
                    <a:pt x="0" y="420885"/>
                  </a:lnTo>
                  <a:cubicBezTo>
                    <a:pt x="370202" y="302853"/>
                    <a:pt x="665478" y="157784"/>
                    <a:pt x="907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3"/>
            <p:cNvSpPr/>
            <p:nvPr/>
          </p:nvSpPr>
          <p:spPr>
            <a:xfrm>
              <a:off x="2751151" y="3979792"/>
              <a:ext cx="907774" cy="1241565"/>
            </a:xfrm>
            <a:custGeom>
              <a:avLst/>
              <a:gdLst/>
              <a:ahLst/>
              <a:cxnLst/>
              <a:rect l="l" t="t" r="r" b="b"/>
              <a:pathLst>
                <a:path w="907774" h="1241565">
                  <a:moveTo>
                    <a:pt x="907774" y="0"/>
                  </a:moveTo>
                  <a:lnTo>
                    <a:pt x="907774" y="1241565"/>
                  </a:lnTo>
                  <a:lnTo>
                    <a:pt x="0" y="1241565"/>
                  </a:lnTo>
                  <a:lnTo>
                    <a:pt x="0" y="815399"/>
                  </a:lnTo>
                  <a:cubicBezTo>
                    <a:pt x="416159" y="549591"/>
                    <a:pt x="679724" y="250261"/>
                    <a:pt x="907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3"/>
            <p:cNvSpPr/>
            <p:nvPr/>
          </p:nvSpPr>
          <p:spPr>
            <a:xfrm>
              <a:off x="3666876" y="3429340"/>
              <a:ext cx="907774" cy="1792016"/>
            </a:xfrm>
            <a:custGeom>
              <a:avLst/>
              <a:gdLst/>
              <a:ahLst/>
              <a:cxnLst/>
              <a:rect l="l" t="t" r="r" b="b"/>
              <a:pathLst>
                <a:path w="907774" h="1792016">
                  <a:moveTo>
                    <a:pt x="907774" y="0"/>
                  </a:moveTo>
                  <a:lnTo>
                    <a:pt x="907774" y="1792016"/>
                  </a:lnTo>
                  <a:lnTo>
                    <a:pt x="0" y="1792016"/>
                  </a:lnTo>
                  <a:lnTo>
                    <a:pt x="0" y="541755"/>
                  </a:lnTo>
                  <a:cubicBezTo>
                    <a:pt x="281555" y="233088"/>
                    <a:pt x="510670" y="1205"/>
                    <a:pt x="907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3"/>
            <p:cNvSpPr/>
            <p:nvPr/>
          </p:nvSpPr>
          <p:spPr>
            <a:xfrm>
              <a:off x="4582601" y="3429344"/>
              <a:ext cx="907774" cy="1792012"/>
            </a:xfrm>
            <a:custGeom>
              <a:avLst/>
              <a:gdLst/>
              <a:ahLst/>
              <a:cxnLst/>
              <a:rect l="l" t="t" r="r" b="b"/>
              <a:pathLst>
                <a:path w="907774" h="1792012">
                  <a:moveTo>
                    <a:pt x="0" y="0"/>
                  </a:moveTo>
                  <a:cubicBezTo>
                    <a:pt x="399242" y="1227"/>
                    <a:pt x="625959" y="238349"/>
                    <a:pt x="907774" y="551372"/>
                  </a:cubicBezTo>
                  <a:lnTo>
                    <a:pt x="907774" y="1792012"/>
                  </a:lnTo>
                  <a:lnTo>
                    <a:pt x="0" y="17920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3"/>
            <p:cNvSpPr/>
            <p:nvPr/>
          </p:nvSpPr>
          <p:spPr>
            <a:xfrm>
              <a:off x="5499652" y="3989532"/>
              <a:ext cx="907774" cy="1231825"/>
            </a:xfrm>
            <a:custGeom>
              <a:avLst/>
              <a:gdLst/>
              <a:ahLst/>
              <a:cxnLst/>
              <a:rect l="l" t="t" r="r" b="b"/>
              <a:pathLst>
                <a:path w="907774" h="1231825">
                  <a:moveTo>
                    <a:pt x="0" y="0"/>
                  </a:moveTo>
                  <a:cubicBezTo>
                    <a:pt x="226668" y="251991"/>
                    <a:pt x="490100" y="551754"/>
                    <a:pt x="907774" y="816592"/>
                  </a:cubicBezTo>
                  <a:lnTo>
                    <a:pt x="907774" y="1231825"/>
                  </a:lnTo>
                  <a:lnTo>
                    <a:pt x="0" y="123182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3"/>
            <p:cNvSpPr/>
            <p:nvPr/>
          </p:nvSpPr>
          <p:spPr>
            <a:xfrm>
              <a:off x="6414052" y="4811142"/>
              <a:ext cx="907774" cy="410215"/>
            </a:xfrm>
            <a:custGeom>
              <a:avLst/>
              <a:gdLst/>
              <a:ahLst/>
              <a:cxnLst/>
              <a:rect l="l" t="t" r="r" b="b"/>
              <a:pathLst>
                <a:path w="907774" h="410215">
                  <a:moveTo>
                    <a:pt x="0" y="0"/>
                  </a:moveTo>
                  <a:cubicBezTo>
                    <a:pt x="242754" y="154186"/>
                    <a:pt x="537852" y="296076"/>
                    <a:pt x="907774" y="410215"/>
                  </a:cubicBezTo>
                  <a:lnTo>
                    <a:pt x="0" y="4102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09800" y="2418613"/>
            <a:ext cx="17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 Proficient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4513" y="2450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Proficient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2133600"/>
            <a:ext cx="45719" cy="373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Assessment Literacy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recent emphasis on data-driven decision making and assessment-based accountability has led to a renewed interest and increased sense of urgency surrounding assessment literacy.</a:t>
            </a:r>
          </a:p>
          <a:p>
            <a:endParaRPr lang="en-US" dirty="0" smtClean="0"/>
          </a:p>
          <a:p>
            <a:r>
              <a:rPr lang="en-US" dirty="0" smtClean="0"/>
              <a:t>A wide variety of topics, many of them technical, are placed under the heading of assessment literacy</a:t>
            </a:r>
          </a:p>
          <a:p>
            <a:endParaRPr lang="en-US" dirty="0" smtClean="0"/>
          </a:p>
          <a:p>
            <a:r>
              <a:rPr lang="en-US" dirty="0" smtClean="0"/>
              <a:t>One aspect of assessment literacy on which there is little dispute is the lack of it among educators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2</a:t>
            </a:fld>
            <a:r>
              <a:rPr lang="en-US" sz="1200" smtClean="0"/>
              <a:t>   •   DePascale  •  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353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Is available evidence sufficient?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knowledge and skills needed to answer that question?</a:t>
            </a:r>
          </a:p>
          <a:p>
            <a:pPr lvl="1"/>
            <a:r>
              <a:rPr lang="en-US" dirty="0" smtClean="0"/>
              <a:t>It first requires an understanding of what evidence is appropriate, necessary</a:t>
            </a:r>
          </a:p>
          <a:p>
            <a:pPr lvl="2"/>
            <a:r>
              <a:rPr lang="en-US" dirty="0" smtClean="0"/>
              <a:t>This often comes from a deep knowledge of the topic area</a:t>
            </a:r>
          </a:p>
          <a:p>
            <a:pPr lvl="1"/>
            <a:r>
              <a:rPr lang="en-US" dirty="0" smtClean="0"/>
              <a:t>It also requires an understanding of the context</a:t>
            </a:r>
          </a:p>
          <a:p>
            <a:pPr lvl="2"/>
            <a:r>
              <a:rPr lang="en-US" dirty="0" smtClean="0"/>
              <a:t>How much precision and accuracy is needed?</a:t>
            </a:r>
          </a:p>
          <a:p>
            <a:pPr lvl="2"/>
            <a:r>
              <a:rPr lang="en-US" dirty="0" smtClean="0"/>
              <a:t>What are the consequences of various types of error?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20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86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Is available evidence sufficient?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couch the previous questions in measurement terms as validity and reliability…</a:t>
            </a:r>
          </a:p>
          <a:p>
            <a:r>
              <a:rPr lang="en-US" dirty="0" smtClean="0"/>
              <a:t>In reality, however, they require a pre-existing knowledge base that is external to the assessment process.</a:t>
            </a:r>
          </a:p>
          <a:p>
            <a:r>
              <a:rPr lang="en-US" dirty="0" smtClean="0"/>
              <a:t>All assessment is situated within a broader context.</a:t>
            </a:r>
          </a:p>
          <a:p>
            <a:r>
              <a:rPr lang="en-US" b="1" dirty="0" smtClean="0"/>
              <a:t>An understanding of that context, therefore, is a necessary condition for assessment literacy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21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69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Literacy is always </a:t>
            </a:r>
            <a:r>
              <a:rPr lang="en-US" i="1" dirty="0" smtClean="0"/>
              <a:t>nested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638800" cy="42276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22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48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varies across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questions asked and evidence needed to answer those questions will vary across stakeholders.</a:t>
            </a:r>
          </a:p>
          <a:p>
            <a:pPr lvl="1"/>
            <a:r>
              <a:rPr lang="en-US" dirty="0"/>
              <a:t>Teachers, administrators, policymakers, parents, students, and the public at large</a:t>
            </a:r>
          </a:p>
          <a:p>
            <a:r>
              <a:rPr lang="en-US" dirty="0" smtClean="0"/>
              <a:t>Therefore, the required prior knowledge base will also vary across stakeholders</a:t>
            </a:r>
          </a:p>
          <a:p>
            <a:r>
              <a:rPr lang="en-US" dirty="0" smtClean="0"/>
              <a:t>Communication and interactions among stakeholder groups, however, requires some shared understanding; for example</a:t>
            </a:r>
          </a:p>
          <a:p>
            <a:pPr lvl="1"/>
            <a:r>
              <a:rPr lang="en-US" dirty="0" smtClean="0"/>
              <a:t>Administrators               Teachers</a:t>
            </a:r>
          </a:p>
          <a:p>
            <a:pPr lvl="1"/>
            <a:r>
              <a:rPr lang="en-US" dirty="0" smtClean="0"/>
              <a:t>Policymakers                   Administrators</a:t>
            </a:r>
          </a:p>
          <a:p>
            <a:pPr lvl="1"/>
            <a:r>
              <a:rPr lang="en-US" dirty="0" smtClean="0"/>
              <a:t>Teachers                   Parents</a:t>
            </a:r>
            <a:endParaRPr lang="en-US" dirty="0"/>
          </a:p>
          <a:p>
            <a:pPr lvl="1"/>
            <a:r>
              <a:rPr lang="en-US" dirty="0" smtClean="0"/>
              <a:t>Policymakers                  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23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  <p:sp>
        <p:nvSpPr>
          <p:cNvPr id="5" name="Right Arrow 4"/>
          <p:cNvSpPr/>
          <p:nvPr/>
        </p:nvSpPr>
        <p:spPr>
          <a:xfrm>
            <a:off x="2895600" y="4191000"/>
            <a:ext cx="609600" cy="152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819400" y="4572000"/>
            <a:ext cx="609600" cy="152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362200" y="4902200"/>
            <a:ext cx="609600" cy="152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2667000" y="5257800"/>
            <a:ext cx="762000" cy="1524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8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across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would the </a:t>
            </a:r>
            <a:r>
              <a:rPr lang="en-US" i="1" dirty="0" smtClean="0"/>
              <a:t>nesting</a:t>
            </a:r>
            <a:r>
              <a:rPr lang="en-US" dirty="0" smtClean="0"/>
              <a:t> picture look like for various stakeholders?</a:t>
            </a:r>
          </a:p>
          <a:p>
            <a:pPr lvl="1"/>
            <a:r>
              <a:rPr lang="en-US" dirty="0" smtClean="0"/>
              <a:t>School administrators</a:t>
            </a:r>
          </a:p>
          <a:p>
            <a:pPr lvl="1"/>
            <a:r>
              <a:rPr lang="en-US" dirty="0" smtClean="0"/>
              <a:t>State Policymakers</a:t>
            </a:r>
          </a:p>
          <a:p>
            <a:pPr lvl="1"/>
            <a:r>
              <a:rPr lang="en-US" dirty="0" smtClean="0"/>
              <a:t>Parents</a:t>
            </a:r>
          </a:p>
          <a:p>
            <a:r>
              <a:rPr lang="en-US" dirty="0"/>
              <a:t>What knowledge and skills do they need to answer questions and make decisions?</a:t>
            </a:r>
          </a:p>
          <a:p>
            <a:r>
              <a:rPr lang="en-US" dirty="0"/>
              <a:t>What knowledge and skills do they need to make judgments about evidence?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24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0802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25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3690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Literacy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46" y="1752600"/>
            <a:ext cx="4231854" cy="33525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26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2286000"/>
            <a:ext cx="4124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Accepting that assessment literacy is nested within a broader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are the knowledge and skills that are needed to be an assessment literate teacher, administrator, policymaker, …?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Literacy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Assessment Literacy comprises three types of literacy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Literacy – the understanding of the fundamental principles of test design, development, and use.</a:t>
            </a:r>
          </a:p>
          <a:p>
            <a:pPr lvl="1"/>
            <a:r>
              <a:rPr lang="en-US" dirty="0"/>
              <a:t>Measurement Literacy – the understanding of fundamental measurement principles, particularly those related to validity and the uncertainty of measurement</a:t>
            </a:r>
          </a:p>
          <a:p>
            <a:pPr lvl="1"/>
            <a:r>
              <a:rPr lang="en-US" dirty="0"/>
              <a:t>Data Literacy – the possession of the basic skills needed to organize and manipulate data so that it can be analyzed, </a:t>
            </a:r>
            <a:r>
              <a:rPr lang="en-US" dirty="0" smtClean="0"/>
              <a:t>interpreted</a:t>
            </a:r>
            <a:r>
              <a:rPr lang="en-US" dirty="0"/>
              <a:t>, and used </a:t>
            </a:r>
            <a:r>
              <a:rPr lang="en-US" dirty="0" smtClean="0"/>
              <a:t>appropriately</a:t>
            </a:r>
          </a:p>
          <a:p>
            <a:r>
              <a:rPr lang="en-US" dirty="0" smtClean="0"/>
              <a:t>They are applied together, but each is a distinct body of knowledge and skills.</a:t>
            </a:r>
          </a:p>
          <a:p>
            <a:r>
              <a:rPr lang="en-US" dirty="0" smtClean="0"/>
              <a:t>The particular skills needed within each of the three types of literacy are context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27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73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Literacy </a:t>
            </a:r>
            <a:r>
              <a:rPr lang="en-US" sz="1800" dirty="0" smtClean="0"/>
              <a:t>(sample knowledge and skills)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various item types</a:t>
            </a:r>
          </a:p>
          <a:p>
            <a:r>
              <a:rPr lang="en-US" dirty="0" smtClean="0"/>
              <a:t>Principles for item development</a:t>
            </a:r>
          </a:p>
          <a:p>
            <a:pPr lvl="1"/>
            <a:r>
              <a:rPr lang="en-US" dirty="0" smtClean="0"/>
              <a:t>Development and use of scoring rubrics</a:t>
            </a:r>
          </a:p>
          <a:p>
            <a:r>
              <a:rPr lang="en-US" dirty="0" smtClean="0"/>
              <a:t>Methods for aggregating </a:t>
            </a:r>
            <a:r>
              <a:rPr lang="en-US" dirty="0"/>
              <a:t>items scores to generate test scores</a:t>
            </a:r>
          </a:p>
          <a:p>
            <a:r>
              <a:rPr lang="en-US" dirty="0" smtClean="0"/>
              <a:t>Time needed to respond to items</a:t>
            </a:r>
          </a:p>
          <a:p>
            <a:r>
              <a:rPr lang="en-US" dirty="0"/>
              <a:t>Issues related to bias and sensitivity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28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9068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Literacy </a:t>
            </a:r>
            <a:r>
              <a:rPr lang="en-US" sz="1800" dirty="0"/>
              <a:t>(sample knowledge and skills)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Understanding Uncertainty due to </a:t>
            </a:r>
          </a:p>
          <a:p>
            <a:pPr lvl="1"/>
            <a:r>
              <a:rPr lang="en-US" dirty="0" smtClean="0"/>
              <a:t>Students, Items, Testing conditions, etc.</a:t>
            </a:r>
          </a:p>
          <a:p>
            <a:r>
              <a:rPr lang="en-US" dirty="0" smtClean="0"/>
              <a:t>Balancing standardization and flexibility</a:t>
            </a:r>
          </a:p>
          <a:p>
            <a:r>
              <a:rPr lang="en-US" dirty="0" smtClean="0"/>
              <a:t>Interpreting Norm- and criterion-referenced scores</a:t>
            </a:r>
          </a:p>
          <a:p>
            <a:r>
              <a:rPr lang="en-US" dirty="0" smtClean="0"/>
              <a:t>Comparing scores across</a:t>
            </a:r>
          </a:p>
          <a:p>
            <a:pPr lvl="1"/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Classes or schools</a:t>
            </a:r>
          </a:p>
          <a:p>
            <a:pPr lvl="1"/>
            <a:r>
              <a:rPr lang="en-US" dirty="0" smtClean="0"/>
              <a:t>Different tests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Interpreting individual student and group scores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29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140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assessment?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3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28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Literacy </a:t>
            </a:r>
            <a:r>
              <a:rPr lang="en-US" sz="1800" dirty="0" smtClean="0"/>
              <a:t>(sample knowledge and skills)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Sorting Items or Students</a:t>
            </a:r>
          </a:p>
          <a:p>
            <a:r>
              <a:rPr lang="en-US" dirty="0" smtClean="0"/>
              <a:t>Selecting or filtering groups of students</a:t>
            </a:r>
          </a:p>
          <a:p>
            <a:r>
              <a:rPr lang="en-US" dirty="0" smtClean="0"/>
              <a:t>Examining relationships between variables</a:t>
            </a:r>
          </a:p>
          <a:p>
            <a:pPr lvl="1"/>
            <a:r>
              <a:rPr lang="en-US" dirty="0" smtClean="0"/>
              <a:t>Generating and interpreting basic charts and graphs</a:t>
            </a:r>
          </a:p>
          <a:p>
            <a:pPr lvl="1"/>
            <a:r>
              <a:rPr lang="en-US" dirty="0" smtClean="0"/>
              <a:t>Generating and interpreting two-way tables</a:t>
            </a:r>
          </a:p>
          <a:p>
            <a:r>
              <a:rPr lang="en-US" dirty="0" smtClean="0"/>
              <a:t>Generating and interpreting summaries of group performance</a:t>
            </a:r>
          </a:p>
          <a:p>
            <a:r>
              <a:rPr lang="en-US" dirty="0" smtClean="0"/>
              <a:t>Combining information from multiple sources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30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1913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conceptual framework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01693"/>
            <a:ext cx="5943600" cy="44561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31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5353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</a:t>
            </a:r>
            <a:r>
              <a:rPr lang="en-US" smtClean="0"/>
              <a:t>conceptual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developing the Assessment Literacy Framework, our focus was the efforts needed to develop, support, and sustain assessment literacy. </a:t>
            </a:r>
          </a:p>
          <a:p>
            <a:r>
              <a:rPr lang="en-US" dirty="0"/>
              <a:t>Through the proposed assessment literacy framework, we hope to provide a comprehensive picture of assessment literacy</a:t>
            </a:r>
          </a:p>
          <a:p>
            <a:pPr lvl="1"/>
            <a:r>
              <a:rPr lang="en-US" dirty="0"/>
              <a:t>a view of assessment literacy that is multidimensional, grounded in practice, and nested within the role-specific knowledge and skills of teachers, administrators, and policymakers. </a:t>
            </a:r>
          </a:p>
          <a:p>
            <a:r>
              <a:rPr lang="en-US" dirty="0"/>
              <a:t>The framework should serve as a useful tool for states, local education agencies, educator preparation programs, and others developing programs and materials to increase assessment literacy and improve the instruction and learning of all students.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32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7834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33</a:t>
            </a:fld>
            <a:r>
              <a:rPr lang="en-US" sz="1200" dirty="0" smtClean="0"/>
              <a:t>   •   DePascale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85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is a Process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Assessment </a:t>
            </a:r>
            <a:r>
              <a:rPr lang="en-US" dirty="0"/>
              <a:t>is a process that involves the collection and evaluation of evidence to answer a specific question. 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critical point in the assessment process is determining whether there is sufficient evidence available to answer that question.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there is sufficient evidence, the question can be answered.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If not, additional evidence must be collected and evaluated.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4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3333"/>
          <a:stretch>
            <a:fillRect/>
          </a:stretch>
        </p:blipFill>
        <p:spPr>
          <a:xfrm>
            <a:off x="5105400" y="1905000"/>
            <a:ext cx="3810000" cy="2667000"/>
          </a:xfrm>
        </p:spPr>
      </p:pic>
    </p:spTree>
    <p:extLst>
      <p:ext uri="{BB962C8B-B14F-4D97-AF65-F5344CB8AC3E}">
        <p14:creationId xmlns:p14="http://schemas.microsoft.com/office/powerpoint/2010/main" val="25632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process in its basic form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219200"/>
            <a:ext cx="683475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5</a:t>
            </a:fld>
            <a:r>
              <a:rPr lang="en-US" sz="1200" dirty="0" smtClean="0"/>
              <a:t>   •   DePascale  •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47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process – adding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6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55" y="1055254"/>
            <a:ext cx="6861445" cy="4964545"/>
          </a:xfrm>
        </p:spPr>
      </p:pic>
    </p:spTree>
    <p:extLst>
      <p:ext uri="{BB962C8B-B14F-4D97-AF65-F5344CB8AC3E}">
        <p14:creationId xmlns:p14="http://schemas.microsoft.com/office/powerpoint/2010/main" val="386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process – adding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7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0"/>
            <a:ext cx="6950805" cy="5029200"/>
          </a:xfrm>
        </p:spPr>
      </p:pic>
    </p:spTree>
    <p:extLst>
      <p:ext uri="{BB962C8B-B14F-4D97-AF65-F5344CB8AC3E}">
        <p14:creationId xmlns:p14="http://schemas.microsoft.com/office/powerpoint/2010/main" val="11795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process – tradeoffs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8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7056120" cy="5105400"/>
          </a:xfrm>
        </p:spPr>
      </p:pic>
    </p:spTree>
    <p:extLst>
      <p:ext uri="{BB962C8B-B14F-4D97-AF65-F5344CB8AC3E}">
        <p14:creationId xmlns:p14="http://schemas.microsoft.com/office/powerpoint/2010/main" val="24134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common question that educators want to answer? Or</a:t>
            </a:r>
          </a:p>
          <a:p>
            <a:r>
              <a:rPr lang="en-US" dirty="0" smtClean="0"/>
              <a:t>What is an important decision that educators need to make?</a:t>
            </a:r>
          </a:p>
          <a:p>
            <a:r>
              <a:rPr lang="en-US" dirty="0" smtClean="0"/>
              <a:t>Consider your own perspective or the perspective of a key stakeholder</a:t>
            </a:r>
          </a:p>
          <a:p>
            <a:pPr lvl="1"/>
            <a:r>
              <a:rPr lang="en-US" dirty="0" smtClean="0"/>
              <a:t>Teachers</a:t>
            </a:r>
          </a:p>
          <a:p>
            <a:pPr lvl="1"/>
            <a:r>
              <a:rPr lang="en-US" dirty="0" smtClean="0"/>
              <a:t>Building Administrators</a:t>
            </a:r>
          </a:p>
          <a:p>
            <a:pPr lvl="1"/>
            <a:r>
              <a:rPr lang="en-US" dirty="0" smtClean="0"/>
              <a:t>Policymakers</a:t>
            </a:r>
          </a:p>
          <a:p>
            <a:pPr lvl="1"/>
            <a:r>
              <a:rPr lang="en-US" dirty="0" smtClean="0"/>
              <a:t>Parents, students, general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Page </a:t>
            </a:r>
            <a:fld id="{0EF0C9C8-817D-4436-9799-3B5035CED07B}" type="slidenum">
              <a:rPr lang="en-US" sz="1200" smtClean="0"/>
              <a:pPr>
                <a:lnSpc>
                  <a:spcPct val="80000"/>
                </a:lnSpc>
              </a:pPr>
              <a:t>9</a:t>
            </a:fld>
            <a:r>
              <a:rPr lang="en-US" sz="1200" dirty="0" smtClean="0"/>
              <a:t>   •   DePascale  •   Applying an Assessment Literacy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5012451"/>
      </p:ext>
    </p:extLst>
  </p:cSld>
  <p:clrMapOvr>
    <a:masterClrMapping/>
  </p:clrMapOvr>
</p:sld>
</file>

<file path=ppt/theme/theme1.xml><?xml version="1.0" encoding="utf-8"?>
<a:theme xmlns:a="http://schemas.openxmlformats.org/drawingml/2006/main" name="CFA-Presentation-Dark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1962</TotalTime>
  <Words>1428</Words>
  <Application>Microsoft Office PowerPoint</Application>
  <PresentationFormat>On-screen Show (4:3)</PresentationFormat>
  <Paragraphs>186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CFA-Presentation-Dark-Template</vt:lpstr>
      <vt:lpstr>Applying a Conceptual Framework  for Assessment Literacy</vt:lpstr>
      <vt:lpstr>Current State of Assessment Literacy</vt:lpstr>
      <vt:lpstr>What is assessment?</vt:lpstr>
      <vt:lpstr>Assessment is a Process</vt:lpstr>
      <vt:lpstr>Assessment process in its basic form</vt:lpstr>
      <vt:lpstr>Assessment process – adding complexity</vt:lpstr>
      <vt:lpstr>Assessment process – adding complexity</vt:lpstr>
      <vt:lpstr>Assessment process – tradeoffs</vt:lpstr>
      <vt:lpstr>Questions and Decisions</vt:lpstr>
      <vt:lpstr>Evidence</vt:lpstr>
      <vt:lpstr>What is acceptable evidence?</vt:lpstr>
      <vt:lpstr>Working through examples</vt:lpstr>
      <vt:lpstr>How much evidence do I need?</vt:lpstr>
      <vt:lpstr>How much evidence do I need?</vt:lpstr>
      <vt:lpstr>How much evidence do I need?</vt:lpstr>
      <vt:lpstr>How much evidence do I need?</vt:lpstr>
      <vt:lpstr>How much evidence do I need?</vt:lpstr>
      <vt:lpstr>How much evidence do I need?</vt:lpstr>
      <vt:lpstr>How much evidence do I need?</vt:lpstr>
      <vt:lpstr>Is available evidence sufficient?</vt:lpstr>
      <vt:lpstr>Is available evidence sufficient?</vt:lpstr>
      <vt:lpstr>Assessment Literacy is always nested </vt:lpstr>
      <vt:lpstr>Context varies across stakeholders</vt:lpstr>
      <vt:lpstr>Context across stakeholders</vt:lpstr>
      <vt:lpstr>Work through Examples</vt:lpstr>
      <vt:lpstr>Assessment Literacy</vt:lpstr>
      <vt:lpstr>Assessment Literacy</vt:lpstr>
      <vt:lpstr>Testing Literacy (sample knowledge and skills)</vt:lpstr>
      <vt:lpstr>Measurement Literacy (sample knowledge and skills)</vt:lpstr>
      <vt:lpstr>Data Literacy (sample knowledge and skills) </vt:lpstr>
      <vt:lpstr>A conceptual framework</vt:lpstr>
      <vt:lpstr>Applying the conceptual framework</vt:lpstr>
      <vt:lpstr>For 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a Conceptual Framework  for Assessment Literacy</dc:title>
  <dc:creator>Charles DePascale</dc:creator>
  <cp:lastModifiedBy>Charlie DePascale</cp:lastModifiedBy>
  <cp:revision>47</cp:revision>
  <dcterms:created xsi:type="dcterms:W3CDTF">2017-04-03T20:01:19Z</dcterms:created>
  <dcterms:modified xsi:type="dcterms:W3CDTF">2017-04-18T20:36:36Z</dcterms:modified>
</cp:coreProperties>
</file>