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0"/>
  </p:notesMasterIdLst>
  <p:handoutMasterIdLst>
    <p:handoutMasterId r:id="rId41"/>
  </p:handoutMasterIdLst>
  <p:sldIdLst>
    <p:sldId id="296" r:id="rId6"/>
    <p:sldId id="297" r:id="rId7"/>
    <p:sldId id="324" r:id="rId8"/>
    <p:sldId id="329" r:id="rId9"/>
    <p:sldId id="309" r:id="rId10"/>
    <p:sldId id="310" r:id="rId11"/>
    <p:sldId id="300" r:id="rId12"/>
    <p:sldId id="325" r:id="rId13"/>
    <p:sldId id="326" r:id="rId14"/>
    <p:sldId id="302" r:id="rId15"/>
    <p:sldId id="312" r:id="rId16"/>
    <p:sldId id="331" r:id="rId17"/>
    <p:sldId id="328" r:id="rId18"/>
    <p:sldId id="327" r:id="rId19"/>
    <p:sldId id="334" r:id="rId20"/>
    <p:sldId id="335" r:id="rId21"/>
    <p:sldId id="336" r:id="rId22"/>
    <p:sldId id="337" r:id="rId23"/>
    <p:sldId id="303" r:id="rId24"/>
    <p:sldId id="341" r:id="rId25"/>
    <p:sldId id="316" r:id="rId26"/>
    <p:sldId id="307" r:id="rId27"/>
    <p:sldId id="298" r:id="rId28"/>
    <p:sldId id="305" r:id="rId29"/>
    <p:sldId id="313" r:id="rId30"/>
    <p:sldId id="332" r:id="rId31"/>
    <p:sldId id="333" r:id="rId32"/>
    <p:sldId id="304" r:id="rId33"/>
    <p:sldId id="314" r:id="rId34"/>
    <p:sldId id="319" r:id="rId35"/>
    <p:sldId id="320" r:id="rId36"/>
    <p:sldId id="317" r:id="rId37"/>
    <p:sldId id="338" r:id="rId38"/>
    <p:sldId id="339" r:id="rId39"/>
  </p:sldIdLst>
  <p:sldSz cx="12192000" cy="6858000"/>
  <p:notesSz cx="7010400" cy="9296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amp; content" id="{AEEF91B5-C040-418C-A7EF-D396E8C5FE21}">
          <p14:sldIdLst>
            <p14:sldId id="296"/>
            <p14:sldId id="297"/>
            <p14:sldId id="324"/>
            <p14:sldId id="329"/>
            <p14:sldId id="309"/>
            <p14:sldId id="310"/>
            <p14:sldId id="300"/>
            <p14:sldId id="325"/>
            <p14:sldId id="326"/>
            <p14:sldId id="302"/>
            <p14:sldId id="312"/>
            <p14:sldId id="331"/>
            <p14:sldId id="328"/>
            <p14:sldId id="327"/>
            <p14:sldId id="334"/>
            <p14:sldId id="335"/>
            <p14:sldId id="336"/>
            <p14:sldId id="337"/>
            <p14:sldId id="303"/>
            <p14:sldId id="341"/>
            <p14:sldId id="316"/>
            <p14:sldId id="307"/>
            <p14:sldId id="298"/>
            <p14:sldId id="305"/>
            <p14:sldId id="313"/>
            <p14:sldId id="332"/>
            <p14:sldId id="333"/>
            <p14:sldId id="304"/>
            <p14:sldId id="314"/>
            <p14:sldId id="319"/>
            <p14:sldId id="320"/>
            <p14:sldId id="317"/>
            <p14:sldId id="338"/>
            <p14:sldId id="33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ene Bettencout" initials="HH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DFB8"/>
    <a:srgbClr val="000000"/>
    <a:srgbClr val="E6903A"/>
    <a:srgbClr val="E385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5" autoAdjust="0"/>
    <p:restoredTop sz="96327" autoAdjust="0"/>
  </p:normalViewPr>
  <p:slideViewPr>
    <p:cSldViewPr snapToGrid="0">
      <p:cViewPr varScale="1">
        <p:scale>
          <a:sx n="95" d="100"/>
          <a:sy n="95" d="100"/>
        </p:scale>
        <p:origin x="42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2" d="100"/>
        <a:sy n="52" d="100"/>
      </p:scale>
      <p:origin x="0" y="-1764"/>
    </p:cViewPr>
  </p:sorterViewPr>
  <p:notesViewPr>
    <p:cSldViewPr snapToGrid="0">
      <p:cViewPr>
        <p:scale>
          <a:sx n="200" d="100"/>
          <a:sy n="200" d="100"/>
        </p:scale>
        <p:origin x="-1296" y="-1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FILE1\SHARED\Omega%20Drive\Dropbox\Kathy\SGP%20Study\Results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Comparison of Correlations: Achievement and Growth,</a:t>
            </a:r>
            <a:r>
              <a:rPr lang="en-US" sz="1400" baseline="0" dirty="0"/>
              <a:t> Students</a:t>
            </a:r>
            <a:endParaRPr lang="en-US" sz="1400" dirty="0"/>
          </a:p>
        </c:rich>
      </c:tx>
      <c:layout/>
      <c:overlay val="0"/>
    </c:title>
    <c:autoTitleDeleted val="0"/>
    <c:plotArea>
      <c:layout/>
      <c:barChart>
        <c:barDir val="bar"/>
        <c:grouping val="clustered"/>
        <c:varyColors val="0"/>
        <c:ser>
          <c:idx val="0"/>
          <c:order val="0"/>
          <c:tx>
            <c:strRef>
              <c:f>Corr_Charts!$R$3</c:f>
              <c:strCache>
                <c:ptCount val="1"/>
                <c:pt idx="0">
                  <c:v>esgp.11</c:v>
                </c:pt>
              </c:strCache>
            </c:strRef>
          </c:tx>
          <c:spPr>
            <a:solidFill>
              <a:srgbClr val="9BBB59">
                <a:lumMod val="40000"/>
                <a:lumOff val="60000"/>
              </a:srgbClr>
            </a:solidFill>
          </c:spPr>
          <c:invertIfNegative val="0"/>
          <c:cat>
            <c:strRef>
              <c:f>Corr_Charts!$Q$4:$Q$14</c:f>
              <c:strCache>
                <c:ptCount val="11"/>
                <c:pt idx="0">
                  <c:v>Attendance_Aver</c:v>
                </c:pt>
                <c:pt idx="1">
                  <c:v>Free_Red_Aver</c:v>
                </c:pt>
                <c:pt idx="2">
                  <c:v>LEP_Aver</c:v>
                </c:pt>
                <c:pt idx="3">
                  <c:v>SWD_Aver</c:v>
                </c:pt>
                <c:pt idx="4">
                  <c:v>Race_AA</c:v>
                </c:pt>
                <c:pt idx="5">
                  <c:v>Race_A</c:v>
                </c:pt>
                <c:pt idx="6">
                  <c:v>Race_W</c:v>
                </c:pt>
                <c:pt idx="7">
                  <c:v>Race_H</c:v>
                </c:pt>
                <c:pt idx="8">
                  <c:v>Race_M</c:v>
                </c:pt>
                <c:pt idx="9">
                  <c:v>Race_O</c:v>
                </c:pt>
                <c:pt idx="10">
                  <c:v>Average r</c:v>
                </c:pt>
              </c:strCache>
            </c:strRef>
          </c:cat>
          <c:val>
            <c:numRef>
              <c:f>Corr_Charts!$R$4:$R$14</c:f>
              <c:numCache>
                <c:formatCode>0.00</c:formatCode>
                <c:ptCount val="11"/>
                <c:pt idx="0">
                  <c:v>7.2195843826786135E-2</c:v>
                </c:pt>
                <c:pt idx="1">
                  <c:v>-8.0439201379844269E-2</c:v>
                </c:pt>
                <c:pt idx="2">
                  <c:v>-1.7999794731623851E-2</c:v>
                </c:pt>
                <c:pt idx="3">
                  <c:v>-8.4263198483784163E-2</c:v>
                </c:pt>
                <c:pt idx="4">
                  <c:v>-2.0726964352662275E-2</c:v>
                </c:pt>
                <c:pt idx="5">
                  <c:v>5.483084470730374E-2</c:v>
                </c:pt>
                <c:pt idx="6">
                  <c:v>1.6061993936255882E-2</c:v>
                </c:pt>
                <c:pt idx="7">
                  <c:v>-4.1058040339283702E-2</c:v>
                </c:pt>
                <c:pt idx="8">
                  <c:v>1.2085904474985235E-3</c:v>
                </c:pt>
                <c:pt idx="9">
                  <c:v>-1.7076298155102511E-4</c:v>
                </c:pt>
                <c:pt idx="10" formatCode="0.000">
                  <c:v>3.8895523518659388E-2</c:v>
                </c:pt>
              </c:numCache>
            </c:numRef>
          </c:val>
          <c:extLst>
            <c:ext xmlns:c16="http://schemas.microsoft.com/office/drawing/2014/chart" uri="{C3380CC4-5D6E-409C-BE32-E72D297353CC}">
              <c16:uniqueId val="{00000000-2566-4C10-9832-0788058D25DD}"/>
            </c:ext>
          </c:extLst>
        </c:ser>
        <c:ser>
          <c:idx val="1"/>
          <c:order val="1"/>
          <c:tx>
            <c:strRef>
              <c:f>Corr_Charts!$S$3</c:f>
              <c:strCache>
                <c:ptCount val="1"/>
                <c:pt idx="0">
                  <c:v>esp.12</c:v>
                </c:pt>
              </c:strCache>
            </c:strRef>
          </c:tx>
          <c:spPr>
            <a:solidFill>
              <a:schemeClr val="tx2">
                <a:lumMod val="40000"/>
                <a:lumOff val="60000"/>
              </a:schemeClr>
            </a:solidFill>
          </c:spPr>
          <c:invertIfNegative val="0"/>
          <c:cat>
            <c:strRef>
              <c:f>Corr_Charts!$Q$4:$Q$14</c:f>
              <c:strCache>
                <c:ptCount val="11"/>
                <c:pt idx="0">
                  <c:v>Attendance_Aver</c:v>
                </c:pt>
                <c:pt idx="1">
                  <c:v>Free_Red_Aver</c:v>
                </c:pt>
                <c:pt idx="2">
                  <c:v>LEP_Aver</c:v>
                </c:pt>
                <c:pt idx="3">
                  <c:v>SWD_Aver</c:v>
                </c:pt>
                <c:pt idx="4">
                  <c:v>Race_AA</c:v>
                </c:pt>
                <c:pt idx="5">
                  <c:v>Race_A</c:v>
                </c:pt>
                <c:pt idx="6">
                  <c:v>Race_W</c:v>
                </c:pt>
                <c:pt idx="7">
                  <c:v>Race_H</c:v>
                </c:pt>
                <c:pt idx="8">
                  <c:v>Race_M</c:v>
                </c:pt>
                <c:pt idx="9">
                  <c:v>Race_O</c:v>
                </c:pt>
                <c:pt idx="10">
                  <c:v>Average r</c:v>
                </c:pt>
              </c:strCache>
            </c:strRef>
          </c:cat>
          <c:val>
            <c:numRef>
              <c:f>Corr_Charts!$S$4:$S$14</c:f>
              <c:numCache>
                <c:formatCode>0.00</c:formatCode>
                <c:ptCount val="11"/>
                <c:pt idx="0">
                  <c:v>6.2335988890002497E-2</c:v>
                </c:pt>
                <c:pt idx="1">
                  <c:v>-8.0634984547343524E-2</c:v>
                </c:pt>
                <c:pt idx="2">
                  <c:v>-3.9677212657269478E-3</c:v>
                </c:pt>
                <c:pt idx="3">
                  <c:v>-7.8304136463646604E-2</c:v>
                </c:pt>
                <c:pt idx="4">
                  <c:v>-1.859324759926732E-2</c:v>
                </c:pt>
                <c:pt idx="5">
                  <c:v>5.6499632759334707E-2</c:v>
                </c:pt>
                <c:pt idx="6">
                  <c:v>1.5102432673890141E-2</c:v>
                </c:pt>
                <c:pt idx="7">
                  <c:v>-4.1667203533312672E-2</c:v>
                </c:pt>
                <c:pt idx="8">
                  <c:v>2.8690419384056676E-5</c:v>
                </c:pt>
                <c:pt idx="9">
                  <c:v>-2.93906846680365E-3</c:v>
                </c:pt>
                <c:pt idx="10" formatCode="0.000">
                  <c:v>3.5710534773252409E-2</c:v>
                </c:pt>
              </c:numCache>
            </c:numRef>
          </c:val>
          <c:extLst>
            <c:ext xmlns:c16="http://schemas.microsoft.com/office/drawing/2014/chart" uri="{C3380CC4-5D6E-409C-BE32-E72D297353CC}">
              <c16:uniqueId val="{00000001-2566-4C10-9832-0788058D25DD}"/>
            </c:ext>
          </c:extLst>
        </c:ser>
        <c:ser>
          <c:idx val="2"/>
          <c:order val="2"/>
          <c:tx>
            <c:strRef>
              <c:f>Corr_Charts!$T$3</c:f>
              <c:strCache>
                <c:ptCount val="1"/>
                <c:pt idx="0">
                  <c:v>esp.13</c:v>
                </c:pt>
              </c:strCache>
            </c:strRef>
          </c:tx>
          <c:spPr>
            <a:solidFill>
              <a:schemeClr val="accent6">
                <a:lumMod val="40000"/>
                <a:lumOff val="60000"/>
              </a:schemeClr>
            </a:solidFill>
          </c:spPr>
          <c:invertIfNegative val="0"/>
          <c:cat>
            <c:strRef>
              <c:f>Corr_Charts!$Q$4:$Q$14</c:f>
              <c:strCache>
                <c:ptCount val="11"/>
                <c:pt idx="0">
                  <c:v>Attendance_Aver</c:v>
                </c:pt>
                <c:pt idx="1">
                  <c:v>Free_Red_Aver</c:v>
                </c:pt>
                <c:pt idx="2">
                  <c:v>LEP_Aver</c:v>
                </c:pt>
                <c:pt idx="3">
                  <c:v>SWD_Aver</c:v>
                </c:pt>
                <c:pt idx="4">
                  <c:v>Race_AA</c:v>
                </c:pt>
                <c:pt idx="5">
                  <c:v>Race_A</c:v>
                </c:pt>
                <c:pt idx="6">
                  <c:v>Race_W</c:v>
                </c:pt>
                <c:pt idx="7">
                  <c:v>Race_H</c:v>
                </c:pt>
                <c:pt idx="8">
                  <c:v>Race_M</c:v>
                </c:pt>
                <c:pt idx="9">
                  <c:v>Race_O</c:v>
                </c:pt>
                <c:pt idx="10">
                  <c:v>Average r</c:v>
                </c:pt>
              </c:strCache>
            </c:strRef>
          </c:cat>
          <c:val>
            <c:numRef>
              <c:f>Corr_Charts!$T$4:$T$14</c:f>
              <c:numCache>
                <c:formatCode>0.00</c:formatCode>
                <c:ptCount val="11"/>
                <c:pt idx="0">
                  <c:v>4.6079414734603918E-2</c:v>
                </c:pt>
                <c:pt idx="1">
                  <c:v>-5.6213214606947934E-2</c:v>
                </c:pt>
                <c:pt idx="2">
                  <c:v>2.2006665852397449E-2</c:v>
                </c:pt>
                <c:pt idx="3">
                  <c:v>-5.3673837662895067E-2</c:v>
                </c:pt>
                <c:pt idx="4">
                  <c:v>-1.5699442222590701E-3</c:v>
                </c:pt>
                <c:pt idx="5">
                  <c:v>5.8889766780021904E-2</c:v>
                </c:pt>
                <c:pt idx="6">
                  <c:v>-7.8466702549285297E-3</c:v>
                </c:pt>
                <c:pt idx="7">
                  <c:v>-2.6478434971416755E-2</c:v>
                </c:pt>
                <c:pt idx="8">
                  <c:v>-6.7182503076917142E-4</c:v>
                </c:pt>
                <c:pt idx="9">
                  <c:v>-1.3694145678822861E-3</c:v>
                </c:pt>
                <c:pt idx="10" formatCode="0.000">
                  <c:v>2.7275794908547077E-2</c:v>
                </c:pt>
              </c:numCache>
            </c:numRef>
          </c:val>
          <c:extLst>
            <c:ext xmlns:c16="http://schemas.microsoft.com/office/drawing/2014/chart" uri="{C3380CC4-5D6E-409C-BE32-E72D297353CC}">
              <c16:uniqueId val="{00000002-2566-4C10-9832-0788058D25DD}"/>
            </c:ext>
          </c:extLst>
        </c:ser>
        <c:ser>
          <c:idx val="3"/>
          <c:order val="3"/>
          <c:tx>
            <c:strRef>
              <c:f>Corr_Charts!$U$3</c:f>
              <c:strCache>
                <c:ptCount val="1"/>
                <c:pt idx="0">
                  <c:v>ELAG.11</c:v>
                </c:pt>
              </c:strCache>
            </c:strRef>
          </c:tx>
          <c:spPr>
            <a:solidFill>
              <a:schemeClr val="tx1">
                <a:lumMod val="50000"/>
                <a:lumOff val="50000"/>
              </a:schemeClr>
            </a:solidFill>
          </c:spPr>
          <c:invertIfNegative val="0"/>
          <c:cat>
            <c:strRef>
              <c:f>Corr_Charts!$Q$4:$Q$14</c:f>
              <c:strCache>
                <c:ptCount val="11"/>
                <c:pt idx="0">
                  <c:v>Attendance_Aver</c:v>
                </c:pt>
                <c:pt idx="1">
                  <c:v>Free_Red_Aver</c:v>
                </c:pt>
                <c:pt idx="2">
                  <c:v>LEP_Aver</c:v>
                </c:pt>
                <c:pt idx="3">
                  <c:v>SWD_Aver</c:v>
                </c:pt>
                <c:pt idx="4">
                  <c:v>Race_AA</c:v>
                </c:pt>
                <c:pt idx="5">
                  <c:v>Race_A</c:v>
                </c:pt>
                <c:pt idx="6">
                  <c:v>Race_W</c:v>
                </c:pt>
                <c:pt idx="7">
                  <c:v>Race_H</c:v>
                </c:pt>
                <c:pt idx="8">
                  <c:v>Race_M</c:v>
                </c:pt>
                <c:pt idx="9">
                  <c:v>Race_O</c:v>
                </c:pt>
                <c:pt idx="10">
                  <c:v>Average r</c:v>
                </c:pt>
              </c:strCache>
            </c:strRef>
          </c:cat>
          <c:val>
            <c:numRef>
              <c:f>Corr_Charts!$U$4:$U$14</c:f>
              <c:numCache>
                <c:formatCode>0.00</c:formatCode>
                <c:ptCount val="11"/>
                <c:pt idx="0">
                  <c:v>0.14634995186081798</c:v>
                </c:pt>
                <c:pt idx="1">
                  <c:v>-0.3743197300748537</c:v>
                </c:pt>
                <c:pt idx="2">
                  <c:v>-0.28727326335771036</c:v>
                </c:pt>
                <c:pt idx="3">
                  <c:v>-0.40336984948535026</c:v>
                </c:pt>
                <c:pt idx="4">
                  <c:v>-0.14825467627421388</c:v>
                </c:pt>
                <c:pt idx="5">
                  <c:v>6.5631077110772998E-2</c:v>
                </c:pt>
                <c:pt idx="6">
                  <c:v>0.2482495951148217</c:v>
                </c:pt>
                <c:pt idx="7">
                  <c:v>-0.25135285954602993</c:v>
                </c:pt>
                <c:pt idx="8">
                  <c:v>-1.3971716238910692E-3</c:v>
                </c:pt>
                <c:pt idx="9">
                  <c:v>-1.013038739587754E-2</c:v>
                </c:pt>
                <c:pt idx="10">
                  <c:v>0.19363285618443396</c:v>
                </c:pt>
              </c:numCache>
            </c:numRef>
          </c:val>
          <c:extLst>
            <c:ext xmlns:c16="http://schemas.microsoft.com/office/drawing/2014/chart" uri="{C3380CC4-5D6E-409C-BE32-E72D297353CC}">
              <c16:uniqueId val="{00000003-2566-4C10-9832-0788058D25DD}"/>
            </c:ext>
          </c:extLst>
        </c:ser>
        <c:ser>
          <c:idx val="4"/>
          <c:order val="4"/>
          <c:tx>
            <c:strRef>
              <c:f>Corr_Charts!$V$3</c:f>
              <c:strCache>
                <c:ptCount val="1"/>
                <c:pt idx="0">
                  <c:v>ELAG.12</c:v>
                </c:pt>
              </c:strCache>
            </c:strRef>
          </c:tx>
          <c:spPr>
            <a:solidFill>
              <a:schemeClr val="accent1"/>
            </a:solidFill>
          </c:spPr>
          <c:invertIfNegative val="0"/>
          <c:cat>
            <c:strRef>
              <c:f>Corr_Charts!$Q$4:$Q$14</c:f>
              <c:strCache>
                <c:ptCount val="11"/>
                <c:pt idx="0">
                  <c:v>Attendance_Aver</c:v>
                </c:pt>
                <c:pt idx="1">
                  <c:v>Free_Red_Aver</c:v>
                </c:pt>
                <c:pt idx="2">
                  <c:v>LEP_Aver</c:v>
                </c:pt>
                <c:pt idx="3">
                  <c:v>SWD_Aver</c:v>
                </c:pt>
                <c:pt idx="4">
                  <c:v>Race_AA</c:v>
                </c:pt>
                <c:pt idx="5">
                  <c:v>Race_A</c:v>
                </c:pt>
                <c:pt idx="6">
                  <c:v>Race_W</c:v>
                </c:pt>
                <c:pt idx="7">
                  <c:v>Race_H</c:v>
                </c:pt>
                <c:pt idx="8">
                  <c:v>Race_M</c:v>
                </c:pt>
                <c:pt idx="9">
                  <c:v>Race_O</c:v>
                </c:pt>
                <c:pt idx="10">
                  <c:v>Average r</c:v>
                </c:pt>
              </c:strCache>
            </c:strRef>
          </c:cat>
          <c:val>
            <c:numRef>
              <c:f>Corr_Charts!$V$4:$V$14</c:f>
              <c:numCache>
                <c:formatCode>0.00</c:formatCode>
                <c:ptCount val="11"/>
                <c:pt idx="0">
                  <c:v>0.14738577437170933</c:v>
                </c:pt>
                <c:pt idx="1">
                  <c:v>-0.38635472806614557</c:v>
                </c:pt>
                <c:pt idx="2">
                  <c:v>-0.28778607933307587</c:v>
                </c:pt>
                <c:pt idx="3">
                  <c:v>-0.40264408429310444</c:v>
                </c:pt>
                <c:pt idx="4">
                  <c:v>-0.15087093279387229</c:v>
                </c:pt>
                <c:pt idx="5">
                  <c:v>7.3937379892834193E-2</c:v>
                </c:pt>
                <c:pt idx="6">
                  <c:v>0.25155949705175989</c:v>
                </c:pt>
                <c:pt idx="7">
                  <c:v>-0.25742865993617031</c:v>
                </c:pt>
                <c:pt idx="8">
                  <c:v>-6.5249715671211587E-4</c:v>
                </c:pt>
                <c:pt idx="9">
                  <c:v>-1.2019649462117667E-2</c:v>
                </c:pt>
                <c:pt idx="10">
                  <c:v>0.19706392823575006</c:v>
                </c:pt>
              </c:numCache>
            </c:numRef>
          </c:val>
          <c:extLst>
            <c:ext xmlns:c16="http://schemas.microsoft.com/office/drawing/2014/chart" uri="{C3380CC4-5D6E-409C-BE32-E72D297353CC}">
              <c16:uniqueId val="{00000004-2566-4C10-9832-0788058D25DD}"/>
            </c:ext>
          </c:extLst>
        </c:ser>
        <c:ser>
          <c:idx val="5"/>
          <c:order val="5"/>
          <c:tx>
            <c:strRef>
              <c:f>Corr_Charts!$W$3</c:f>
              <c:strCache>
                <c:ptCount val="1"/>
                <c:pt idx="0">
                  <c:v>ELAG.13</c:v>
                </c:pt>
              </c:strCache>
            </c:strRef>
          </c:tx>
          <c:spPr>
            <a:solidFill>
              <a:schemeClr val="tx2"/>
            </a:solidFill>
          </c:spPr>
          <c:invertIfNegative val="0"/>
          <c:cat>
            <c:strRef>
              <c:f>Corr_Charts!$Q$4:$Q$14</c:f>
              <c:strCache>
                <c:ptCount val="11"/>
                <c:pt idx="0">
                  <c:v>Attendance_Aver</c:v>
                </c:pt>
                <c:pt idx="1">
                  <c:v>Free_Red_Aver</c:v>
                </c:pt>
                <c:pt idx="2">
                  <c:v>LEP_Aver</c:v>
                </c:pt>
                <c:pt idx="3">
                  <c:v>SWD_Aver</c:v>
                </c:pt>
                <c:pt idx="4">
                  <c:v>Race_AA</c:v>
                </c:pt>
                <c:pt idx="5">
                  <c:v>Race_A</c:v>
                </c:pt>
                <c:pt idx="6">
                  <c:v>Race_W</c:v>
                </c:pt>
                <c:pt idx="7">
                  <c:v>Race_H</c:v>
                </c:pt>
                <c:pt idx="8">
                  <c:v>Race_M</c:v>
                </c:pt>
                <c:pt idx="9">
                  <c:v>Race_O</c:v>
                </c:pt>
                <c:pt idx="10">
                  <c:v>Average r</c:v>
                </c:pt>
              </c:strCache>
            </c:strRef>
          </c:cat>
          <c:val>
            <c:numRef>
              <c:f>Corr_Charts!$W$4:$W$14</c:f>
              <c:numCache>
                <c:formatCode>0.00</c:formatCode>
                <c:ptCount val="11"/>
                <c:pt idx="0">
                  <c:v>0.13776981000526373</c:v>
                </c:pt>
                <c:pt idx="1">
                  <c:v>-0.3798658547739644</c:v>
                </c:pt>
                <c:pt idx="2">
                  <c:v>-0.28193826872250238</c:v>
                </c:pt>
                <c:pt idx="3">
                  <c:v>-0.39081451566991643</c:v>
                </c:pt>
                <c:pt idx="4">
                  <c:v>-0.14291337477374241</c:v>
                </c:pt>
                <c:pt idx="5">
                  <c:v>7.675908930843299E-2</c:v>
                </c:pt>
                <c:pt idx="6">
                  <c:v>0.24304968054870293</c:v>
                </c:pt>
                <c:pt idx="7">
                  <c:v>-0.25566790261868766</c:v>
                </c:pt>
                <c:pt idx="8">
                  <c:v>-1.7903444874295899E-3</c:v>
                </c:pt>
                <c:pt idx="9">
                  <c:v>-1.1213091236726225E-2</c:v>
                </c:pt>
                <c:pt idx="10">
                  <c:v>0.19217819321453669</c:v>
                </c:pt>
              </c:numCache>
            </c:numRef>
          </c:val>
          <c:extLst>
            <c:ext xmlns:c16="http://schemas.microsoft.com/office/drawing/2014/chart" uri="{C3380CC4-5D6E-409C-BE32-E72D297353CC}">
              <c16:uniqueId val="{00000005-2566-4C10-9832-0788058D25DD}"/>
            </c:ext>
          </c:extLst>
        </c:ser>
        <c:dLbls>
          <c:showLegendKey val="0"/>
          <c:showVal val="0"/>
          <c:showCatName val="0"/>
          <c:showSerName val="0"/>
          <c:showPercent val="0"/>
          <c:showBubbleSize val="0"/>
        </c:dLbls>
        <c:gapWidth val="150"/>
        <c:axId val="61013376"/>
        <c:axId val="60953728"/>
      </c:barChart>
      <c:catAx>
        <c:axId val="61013376"/>
        <c:scaling>
          <c:orientation val="minMax"/>
        </c:scaling>
        <c:delete val="0"/>
        <c:axPos val="l"/>
        <c:numFmt formatCode="General" sourceLinked="0"/>
        <c:majorTickMark val="none"/>
        <c:minorTickMark val="none"/>
        <c:tickLblPos val="nextTo"/>
        <c:crossAx val="60953728"/>
        <c:crosses val="autoZero"/>
        <c:auto val="1"/>
        <c:lblAlgn val="ctr"/>
        <c:lblOffset val="100"/>
        <c:noMultiLvlLbl val="0"/>
      </c:catAx>
      <c:valAx>
        <c:axId val="60953728"/>
        <c:scaling>
          <c:orientation val="minMax"/>
        </c:scaling>
        <c:delete val="0"/>
        <c:axPos val="b"/>
        <c:majorGridlines/>
        <c:numFmt formatCode="0.00" sourceLinked="1"/>
        <c:majorTickMark val="none"/>
        <c:minorTickMark val="none"/>
        <c:tickLblPos val="nextTo"/>
        <c:crossAx val="61013376"/>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6ED4749-19D8-4E36-90F7-E6B451044019}"/>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A48534B-5D3C-4807-A728-1CB2BECA5F71}"/>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B49EE748-B40B-414E-BAA7-F3C486CFB5C1}" type="datetimeFigureOut">
              <a:rPr lang="zh-CN" altLang="en-US" smtClean="0"/>
              <a:pPr/>
              <a:t>2019/4/24</a:t>
            </a:fld>
            <a:endParaRPr lang="zh-CN" altLang="en-US"/>
          </a:p>
        </p:txBody>
      </p:sp>
      <p:sp>
        <p:nvSpPr>
          <p:cNvPr id="4" name="页脚占位符 3">
            <a:extLst>
              <a:ext uri="{FF2B5EF4-FFF2-40B4-BE49-F238E27FC236}">
                <a16:creationId xmlns:a16="http://schemas.microsoft.com/office/drawing/2014/main" id="{97F99B70-1AD7-4C7C-A906-8B56C25C43B0}"/>
              </a:ext>
            </a:extLst>
          </p:cNvPr>
          <p:cNvSpPr>
            <a:spLocks noGrp="1"/>
          </p:cNvSpPr>
          <p:nvPr>
            <p:ph type="ftr" sz="quarter" idx="2"/>
          </p:nvPr>
        </p:nvSpPr>
        <p:spPr>
          <a:xfrm>
            <a:off x="0" y="8829969"/>
            <a:ext cx="3037840" cy="466433"/>
          </a:xfrm>
          <a:prstGeom prst="rect">
            <a:avLst/>
          </a:prstGeom>
        </p:spPr>
        <p:txBody>
          <a:bodyPr vert="horz" lIns="93177" tIns="46589" rIns="93177" bIns="46589"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320F0F0-CF1A-496E-BED7-9E4922DA6A09}"/>
              </a:ext>
            </a:extLst>
          </p:cNvPr>
          <p:cNvSpPr>
            <a:spLocks noGrp="1"/>
          </p:cNvSpPr>
          <p:nvPr>
            <p:ph type="sldNum" sz="quarter" idx="3"/>
          </p:nvPr>
        </p:nvSpPr>
        <p:spPr>
          <a:xfrm>
            <a:off x="3970938" y="8829969"/>
            <a:ext cx="3037840" cy="466433"/>
          </a:xfrm>
          <a:prstGeom prst="rect">
            <a:avLst/>
          </a:prstGeom>
        </p:spPr>
        <p:txBody>
          <a:bodyPr vert="horz" lIns="93177" tIns="46589" rIns="93177" bIns="46589" rtlCol="0" anchor="b"/>
          <a:lstStyle>
            <a:lvl1pPr algn="r">
              <a:defRPr sz="1200"/>
            </a:lvl1pPr>
          </a:lstStyle>
          <a:p>
            <a:fld id="{C418C9F7-038D-4319-89ED-950335481415}" type="slidenum">
              <a:rPr lang="zh-CN" altLang="en-US" smtClean="0"/>
              <a:pPr/>
              <a:t>‹#›</a:t>
            </a:fld>
            <a:endParaRPr lang="zh-CN" altLang="en-US"/>
          </a:p>
        </p:txBody>
      </p:sp>
    </p:spTree>
    <p:extLst>
      <p:ext uri="{BB962C8B-B14F-4D97-AF65-F5344CB8AC3E}">
        <p14:creationId xmlns:p14="http://schemas.microsoft.com/office/powerpoint/2010/main" val="3949396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7A38425-D63F-4DFC-BD0C-2F1E5D93D1F4}" type="datetimeFigureOut">
              <a:rPr lang="zh-CN" altLang="en-US" smtClean="0"/>
              <a:pPr/>
              <a:t>2019/4/24</a:t>
            </a:fld>
            <a:endParaRPr lang="zh-CN" altLang="en-US"/>
          </a:p>
        </p:txBody>
      </p:sp>
      <p:sp>
        <p:nvSpPr>
          <p:cNvPr id="4" name="幻灯片图像占位符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829969"/>
            <a:ext cx="3037840" cy="466433"/>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70938" y="8829969"/>
            <a:ext cx="3037840" cy="466433"/>
          </a:xfrm>
          <a:prstGeom prst="rect">
            <a:avLst/>
          </a:prstGeom>
        </p:spPr>
        <p:txBody>
          <a:bodyPr vert="horz" lIns="93177" tIns="46589" rIns="93177" bIns="46589" rtlCol="0" anchor="b"/>
          <a:lstStyle>
            <a:lvl1pPr algn="r">
              <a:defRPr sz="1200"/>
            </a:lvl1pPr>
          </a:lstStyle>
          <a:p>
            <a:fld id="{ADCCD5AF-71CD-4C88-AC55-E7BE057B2D3C}" type="slidenum">
              <a:rPr lang="zh-CN" altLang="en-US" smtClean="0"/>
              <a:pPr/>
              <a:t>‹#›</a:t>
            </a:fld>
            <a:endParaRPr lang="zh-CN" altLang="en-US"/>
          </a:p>
        </p:txBody>
      </p:sp>
    </p:spTree>
    <p:extLst>
      <p:ext uri="{BB962C8B-B14F-4D97-AF65-F5344CB8AC3E}">
        <p14:creationId xmlns:p14="http://schemas.microsoft.com/office/powerpoint/2010/main" val="3678583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SGPs provide a norm-referenced interpretation of student growth. </a:t>
            </a:r>
          </a:p>
          <a:p>
            <a:endParaRPr lang="en-US" sz="1200" dirty="0"/>
          </a:p>
          <a:p>
            <a:r>
              <a:rPr lang="en-US" sz="1200" dirty="0"/>
              <a:t>There is a conditional distribution associated with each scale score history:</a:t>
            </a:r>
          </a:p>
          <a:p>
            <a:pPr>
              <a:buFont typeface="Arial" pitchFamily="34" charset="0"/>
              <a:buChar char="•"/>
            </a:pPr>
            <a:r>
              <a:rPr lang="en-US" sz="1200" dirty="0"/>
              <a:t> This is the conditional distribution of students with a 2011 scale score of 256.</a:t>
            </a:r>
          </a:p>
          <a:p>
            <a:pPr>
              <a:buFont typeface="Arial" pitchFamily="34" charset="0"/>
              <a:buChar char="•"/>
            </a:pPr>
            <a:r>
              <a:rPr lang="en-US" sz="1200" dirty="0"/>
              <a:t>Students with a 2012 scale score of 252 have a percentile of 40 on that distribution (SGP=40)</a:t>
            </a:r>
          </a:p>
          <a:p>
            <a:pPr>
              <a:buFont typeface="Arial" pitchFamily="34" charset="0"/>
              <a:buChar char="•"/>
            </a:pPr>
            <a:r>
              <a:rPr lang="en-US" sz="1200" dirty="0"/>
              <a:t>Students with a 2012 scale score of 262 have an SGP of 75.</a:t>
            </a:r>
          </a:p>
          <a:p>
            <a:endParaRPr lang="en-US" dirty="0"/>
          </a:p>
        </p:txBody>
      </p:sp>
      <p:sp>
        <p:nvSpPr>
          <p:cNvPr id="4" name="Slide Number Placeholder 3"/>
          <p:cNvSpPr>
            <a:spLocks noGrp="1"/>
          </p:cNvSpPr>
          <p:nvPr>
            <p:ph type="sldNum" sz="quarter" idx="10"/>
          </p:nvPr>
        </p:nvSpPr>
        <p:spPr/>
        <p:txBody>
          <a:bodyPr/>
          <a:lstStyle/>
          <a:p>
            <a:fld id="{ADCCD5AF-71CD-4C88-AC55-E7BE057B2D3C}" type="slidenum">
              <a:rPr lang="zh-CN" altLang="en-US" smtClean="0"/>
              <a:pPr/>
              <a:t>5</a:t>
            </a:fld>
            <a:endParaRPr lang="zh-CN" altLang="en-US"/>
          </a:p>
        </p:txBody>
      </p:sp>
    </p:spTree>
    <p:extLst>
      <p:ext uri="{BB962C8B-B14F-4D97-AF65-F5344CB8AC3E}">
        <p14:creationId xmlns:p14="http://schemas.microsoft.com/office/powerpoint/2010/main" val="1937478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74D883-9861-42A9-81B3-F154890BDCAA}" type="slidenum">
              <a:rPr lang="en-US" smtClean="0"/>
              <a:pPr/>
              <a:t>28</a:t>
            </a:fld>
            <a:endParaRPr lang="en-US"/>
          </a:p>
        </p:txBody>
      </p:sp>
    </p:spTree>
    <p:extLst>
      <p:ext uri="{BB962C8B-B14F-4D97-AF65-F5344CB8AC3E}">
        <p14:creationId xmlns:p14="http://schemas.microsoft.com/office/powerpoint/2010/main" val="373640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74D883-9861-42A9-81B3-F154890BDCAA}" type="slidenum">
              <a:rPr lang="en-US" smtClean="0"/>
              <a:pPr/>
              <a:t>30</a:t>
            </a:fld>
            <a:endParaRPr lang="en-US"/>
          </a:p>
        </p:txBody>
      </p:sp>
    </p:spTree>
    <p:extLst>
      <p:ext uri="{BB962C8B-B14F-4D97-AF65-F5344CB8AC3E}">
        <p14:creationId xmlns:p14="http://schemas.microsoft.com/office/powerpoint/2010/main" val="28778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74D883-9861-42A9-81B3-F154890BDCAA}" type="slidenum">
              <a:rPr lang="en-US" smtClean="0"/>
              <a:pPr/>
              <a:t>31</a:t>
            </a:fld>
            <a:endParaRPr lang="en-US"/>
          </a:p>
        </p:txBody>
      </p:sp>
    </p:spTree>
    <p:extLst>
      <p:ext uri="{BB962C8B-B14F-4D97-AF65-F5344CB8AC3E}">
        <p14:creationId xmlns:p14="http://schemas.microsoft.com/office/powerpoint/2010/main" val="3092530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74D883-9861-42A9-81B3-F154890BDCAA}" type="slidenum">
              <a:rPr lang="en-US" smtClean="0"/>
              <a:pPr/>
              <a:t>32</a:t>
            </a:fld>
            <a:endParaRPr lang="en-US"/>
          </a:p>
        </p:txBody>
      </p:sp>
    </p:spTree>
    <p:extLst>
      <p:ext uri="{BB962C8B-B14F-4D97-AF65-F5344CB8AC3E}">
        <p14:creationId xmlns:p14="http://schemas.microsoft.com/office/powerpoint/2010/main" val="658341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C49D3F-CD50-4B5D-8B9A-397DC2BB31BE}" type="slidenum">
              <a:rPr lang="en-US" smtClean="0"/>
              <a:pPr/>
              <a:t>11</a:t>
            </a:fld>
            <a:endParaRPr lang="en-US"/>
          </a:p>
        </p:txBody>
      </p:sp>
    </p:spTree>
    <p:extLst>
      <p:ext uri="{BB962C8B-B14F-4D97-AF65-F5344CB8AC3E}">
        <p14:creationId xmlns:p14="http://schemas.microsoft.com/office/powerpoint/2010/main" val="188183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Student-level standard errors for SGPs are generated in the SGP package using an iterative method of applying the conditional standard error of measurement to the students’ current test scores, and generating 100 estimates of the students’ scores.  These perturbed scores are used to estimate 100 SGPs.  The standard deviation of each set of 100 SGPs is used to identify a unique standard error band for each student.  </a:t>
            </a:r>
          </a:p>
          <a:p>
            <a:endParaRPr lang="en-US" dirty="0"/>
          </a:p>
        </p:txBody>
      </p:sp>
      <p:sp>
        <p:nvSpPr>
          <p:cNvPr id="4" name="Slide Number Placeholder 3"/>
          <p:cNvSpPr>
            <a:spLocks noGrp="1"/>
          </p:cNvSpPr>
          <p:nvPr>
            <p:ph type="sldNum" sz="quarter" idx="10"/>
          </p:nvPr>
        </p:nvSpPr>
        <p:spPr/>
        <p:txBody>
          <a:bodyPr/>
          <a:lstStyle/>
          <a:p>
            <a:fld id="{ADCCD5AF-71CD-4C88-AC55-E7BE057B2D3C}" type="slidenum">
              <a:rPr lang="zh-CN" altLang="en-US" smtClean="0"/>
              <a:pPr/>
              <a:t>12</a:t>
            </a:fld>
            <a:endParaRPr lang="zh-CN" altLang="en-US"/>
          </a:p>
        </p:txBody>
      </p:sp>
    </p:spTree>
    <p:extLst>
      <p:ext uri="{BB962C8B-B14F-4D97-AF65-F5344CB8AC3E}">
        <p14:creationId xmlns:p14="http://schemas.microsoft.com/office/powerpoint/2010/main" val="71533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Student-level standard errors for SGPs are generated in the SGP package using an iterative method of applying the conditional standard error of measurement to the students’ current test scores, and generating 100 estimates of the students’ scores.  These perturbed scores are used to estimate 100 SGPs.  The standard deviation of each set of 100 SGPs is used to identify a unique standard error band for each student.  </a:t>
            </a:r>
          </a:p>
          <a:p>
            <a:endParaRPr lang="en-US" dirty="0"/>
          </a:p>
        </p:txBody>
      </p:sp>
      <p:sp>
        <p:nvSpPr>
          <p:cNvPr id="4" name="Slide Number Placeholder 3"/>
          <p:cNvSpPr>
            <a:spLocks noGrp="1"/>
          </p:cNvSpPr>
          <p:nvPr>
            <p:ph type="sldNum" sz="quarter" idx="10"/>
          </p:nvPr>
        </p:nvSpPr>
        <p:spPr/>
        <p:txBody>
          <a:bodyPr/>
          <a:lstStyle/>
          <a:p>
            <a:fld id="{ADCCD5AF-71CD-4C88-AC55-E7BE057B2D3C}" type="slidenum">
              <a:rPr lang="zh-CN" altLang="en-US" smtClean="0"/>
              <a:pPr/>
              <a:t>13</a:t>
            </a:fld>
            <a:endParaRPr lang="zh-CN" altLang="en-US"/>
          </a:p>
        </p:txBody>
      </p:sp>
    </p:spTree>
    <p:extLst>
      <p:ext uri="{BB962C8B-B14F-4D97-AF65-F5344CB8AC3E}">
        <p14:creationId xmlns:p14="http://schemas.microsoft.com/office/powerpoint/2010/main" val="189993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Given average SGP standard errors in 2018 of about 7 points, we can set student-level categories at low, moderate, and high growth using the criteria below.  A similar approach can be used to set growth categories for group levels.</a:t>
            </a:r>
          </a:p>
          <a:p>
            <a:pPr lvl="0"/>
            <a:r>
              <a:rPr lang="en-US" sz="1200" kern="1200" dirty="0">
                <a:solidFill>
                  <a:schemeClr val="tx1"/>
                </a:solidFill>
                <a:effectLst/>
                <a:latin typeface="+mn-lt"/>
                <a:ea typeface="+mn-ea"/>
                <a:cs typeface="+mn-cs"/>
              </a:rPr>
              <a:t>Low: 39 or less</a:t>
            </a:r>
          </a:p>
          <a:p>
            <a:pPr lvl="0"/>
            <a:r>
              <a:rPr lang="en-US" sz="1200" kern="1200" dirty="0">
                <a:solidFill>
                  <a:schemeClr val="tx1"/>
                </a:solidFill>
                <a:effectLst/>
                <a:latin typeface="+mn-lt"/>
                <a:ea typeface="+mn-ea"/>
                <a:cs typeface="+mn-cs"/>
              </a:rPr>
              <a:t>Medium: 40 to 60</a:t>
            </a:r>
          </a:p>
          <a:p>
            <a:pPr lvl="0"/>
            <a:r>
              <a:rPr lang="en-US" sz="1200" kern="1200" dirty="0">
                <a:solidFill>
                  <a:schemeClr val="tx1"/>
                </a:solidFill>
                <a:effectLst/>
                <a:latin typeface="+mn-lt"/>
                <a:ea typeface="+mn-ea"/>
                <a:cs typeface="+mn-cs"/>
              </a:rPr>
              <a:t>High: 61 or higher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Using these ranges and the Center for Assessment’s 2016 template for understanding SGP standard errors, we can conclude with 84% certainty that a typical student with an SGP of 32 has an SGP that is below moderate-level growth (Betebenner, DePascale, Marion, </a:t>
            </a:r>
            <a:r>
              <a:rPr lang="en-US" sz="1200" kern="1200" dirty="0" err="1">
                <a:solidFill>
                  <a:schemeClr val="tx1"/>
                </a:solidFill>
                <a:effectLst/>
                <a:latin typeface="+mn-lt"/>
                <a:ea typeface="+mn-ea"/>
                <a:cs typeface="+mn-cs"/>
              </a:rPr>
              <a:t>Domaleski</a:t>
            </a:r>
            <a:r>
              <a:rPr lang="en-US" sz="1200" kern="1200" dirty="0">
                <a:solidFill>
                  <a:schemeClr val="tx1"/>
                </a:solidFill>
                <a:effectLst/>
                <a:latin typeface="+mn-lt"/>
                <a:ea typeface="+mn-ea"/>
                <a:cs typeface="+mn-cs"/>
              </a:rPr>
              <a:t>, &amp; Martineau, 2016). As the Center for Assessment pointed out in their response, guidance materials suggest educators use SGPs in a descriptive manner, such as using them alongside other educational indicators such as baseline results, and using mean SGPs across two or more years.  This guidance acknowledges the nonlinear nature of growth for all educational levels (e.g., it can oscillate or display other nonlinear dynamic patterns), and therefore all guidance cautions against overreacting to any one data point.  </a:t>
            </a:r>
          </a:p>
          <a:p>
            <a:endParaRPr lang="en-US" dirty="0"/>
          </a:p>
        </p:txBody>
      </p:sp>
      <p:sp>
        <p:nvSpPr>
          <p:cNvPr id="4" name="Slide Number Placeholder 3"/>
          <p:cNvSpPr>
            <a:spLocks noGrp="1"/>
          </p:cNvSpPr>
          <p:nvPr>
            <p:ph type="sldNum" sz="quarter" idx="10"/>
          </p:nvPr>
        </p:nvSpPr>
        <p:spPr/>
        <p:txBody>
          <a:bodyPr/>
          <a:lstStyle/>
          <a:p>
            <a:fld id="{ADCCD5AF-71CD-4C88-AC55-E7BE057B2D3C}" type="slidenum">
              <a:rPr lang="zh-CN" altLang="en-US" smtClean="0"/>
              <a:pPr/>
              <a:t>14</a:t>
            </a:fld>
            <a:endParaRPr lang="zh-CN" altLang="en-US"/>
          </a:p>
        </p:txBody>
      </p:sp>
    </p:spTree>
    <p:extLst>
      <p:ext uri="{BB962C8B-B14F-4D97-AF65-F5344CB8AC3E}">
        <p14:creationId xmlns:p14="http://schemas.microsoft.com/office/powerpoint/2010/main" val="296315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Given average SGP standard errors in 2018 of about 7 points, we can set student-level categories at low, moderate, and high growth using the criteria below.  A similar approach can be used to set growth categories for group levels.</a:t>
            </a:r>
          </a:p>
          <a:p>
            <a:pPr lvl="0"/>
            <a:r>
              <a:rPr lang="en-US" sz="1200" kern="1200" dirty="0">
                <a:solidFill>
                  <a:schemeClr val="tx1"/>
                </a:solidFill>
                <a:effectLst/>
                <a:latin typeface="+mn-lt"/>
                <a:ea typeface="+mn-ea"/>
                <a:cs typeface="+mn-cs"/>
              </a:rPr>
              <a:t>Low: 39 or less</a:t>
            </a:r>
          </a:p>
          <a:p>
            <a:pPr lvl="0"/>
            <a:r>
              <a:rPr lang="en-US" sz="1200" kern="1200" dirty="0">
                <a:solidFill>
                  <a:schemeClr val="tx1"/>
                </a:solidFill>
                <a:effectLst/>
                <a:latin typeface="+mn-lt"/>
                <a:ea typeface="+mn-ea"/>
                <a:cs typeface="+mn-cs"/>
              </a:rPr>
              <a:t>Medium: 40 to 60</a:t>
            </a:r>
          </a:p>
          <a:p>
            <a:pPr lvl="0"/>
            <a:r>
              <a:rPr lang="en-US" sz="1200" kern="1200" dirty="0">
                <a:solidFill>
                  <a:schemeClr val="tx1"/>
                </a:solidFill>
                <a:effectLst/>
                <a:latin typeface="+mn-lt"/>
                <a:ea typeface="+mn-ea"/>
                <a:cs typeface="+mn-cs"/>
              </a:rPr>
              <a:t>High: 61 or higher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Using these ranges and the Center for Assessment’s 2016 template for understanding SGP standard errors, we can conclude with 84% certainty that a typical student with an SGP of 32 has an SGP that is below moderate-level growth (Betebenner, DePascale, Marion, </a:t>
            </a:r>
            <a:r>
              <a:rPr lang="en-US" sz="1200" kern="1200" dirty="0" err="1">
                <a:solidFill>
                  <a:schemeClr val="tx1"/>
                </a:solidFill>
                <a:effectLst/>
                <a:latin typeface="+mn-lt"/>
                <a:ea typeface="+mn-ea"/>
                <a:cs typeface="+mn-cs"/>
              </a:rPr>
              <a:t>Domaleski</a:t>
            </a:r>
            <a:r>
              <a:rPr lang="en-US" sz="1200" kern="1200" dirty="0">
                <a:solidFill>
                  <a:schemeClr val="tx1"/>
                </a:solidFill>
                <a:effectLst/>
                <a:latin typeface="+mn-lt"/>
                <a:ea typeface="+mn-ea"/>
                <a:cs typeface="+mn-cs"/>
              </a:rPr>
              <a:t>, &amp; Martineau, 2016). As the Center for Assessment pointed out in their response, guidance materials suggest educators use SGPs in a descriptive manner, such as using them alongside other educational indicators such as baseline results, and using mean SGPs across two or more years.  This guidance acknowledges the nonlinear nature of growth for all educational levels (e.g., it can oscillate or display other nonlinear dynamic patterns), and therefore all guidance cautions against overreacting to any one data point.  </a:t>
            </a:r>
          </a:p>
          <a:p>
            <a:endParaRPr lang="en-US" dirty="0"/>
          </a:p>
        </p:txBody>
      </p:sp>
      <p:sp>
        <p:nvSpPr>
          <p:cNvPr id="4" name="Slide Number Placeholder 3"/>
          <p:cNvSpPr>
            <a:spLocks noGrp="1"/>
          </p:cNvSpPr>
          <p:nvPr>
            <p:ph type="sldNum" sz="quarter" idx="10"/>
          </p:nvPr>
        </p:nvSpPr>
        <p:spPr/>
        <p:txBody>
          <a:bodyPr/>
          <a:lstStyle/>
          <a:p>
            <a:fld id="{ADCCD5AF-71CD-4C88-AC55-E7BE057B2D3C}" type="slidenum">
              <a:rPr lang="zh-CN" altLang="en-US" smtClean="0"/>
              <a:pPr/>
              <a:t>15</a:t>
            </a:fld>
            <a:endParaRPr lang="zh-CN" altLang="en-US"/>
          </a:p>
        </p:txBody>
      </p:sp>
    </p:spTree>
    <p:extLst>
      <p:ext uri="{BB962C8B-B14F-4D97-AF65-F5344CB8AC3E}">
        <p14:creationId xmlns:p14="http://schemas.microsoft.com/office/powerpoint/2010/main" val="24006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Given average SGP standard errors in 2018 of about 7 points, we can set student-level categories at low, moderate, and high growth using the criteria below.  A similar approach can be used to set growth categories for group levels.</a:t>
            </a:r>
          </a:p>
          <a:p>
            <a:pPr lvl="0"/>
            <a:r>
              <a:rPr lang="en-US" sz="1200" kern="1200" dirty="0">
                <a:solidFill>
                  <a:schemeClr val="tx1"/>
                </a:solidFill>
                <a:effectLst/>
                <a:latin typeface="+mn-lt"/>
                <a:ea typeface="+mn-ea"/>
                <a:cs typeface="+mn-cs"/>
              </a:rPr>
              <a:t>Low: 39 or less</a:t>
            </a:r>
          </a:p>
          <a:p>
            <a:pPr lvl="0"/>
            <a:r>
              <a:rPr lang="en-US" sz="1200" kern="1200" dirty="0">
                <a:solidFill>
                  <a:schemeClr val="tx1"/>
                </a:solidFill>
                <a:effectLst/>
                <a:latin typeface="+mn-lt"/>
                <a:ea typeface="+mn-ea"/>
                <a:cs typeface="+mn-cs"/>
              </a:rPr>
              <a:t>Medium: 40 to 60</a:t>
            </a:r>
          </a:p>
          <a:p>
            <a:pPr lvl="0"/>
            <a:r>
              <a:rPr lang="en-US" sz="1200" kern="1200" dirty="0">
                <a:solidFill>
                  <a:schemeClr val="tx1"/>
                </a:solidFill>
                <a:effectLst/>
                <a:latin typeface="+mn-lt"/>
                <a:ea typeface="+mn-ea"/>
                <a:cs typeface="+mn-cs"/>
              </a:rPr>
              <a:t>High: 61 or higher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Using these ranges and the Center for Assessment’s 2016 template for understanding SGP standard errors, we can conclude with 84% certainty that a typical student with an SGP of 32 has an SGP that is below moderate-level growth (Betebenner, DePascale, Marion, </a:t>
            </a:r>
            <a:r>
              <a:rPr lang="en-US" sz="1200" kern="1200" dirty="0" err="1">
                <a:solidFill>
                  <a:schemeClr val="tx1"/>
                </a:solidFill>
                <a:effectLst/>
                <a:latin typeface="+mn-lt"/>
                <a:ea typeface="+mn-ea"/>
                <a:cs typeface="+mn-cs"/>
              </a:rPr>
              <a:t>Domaleski</a:t>
            </a:r>
            <a:r>
              <a:rPr lang="en-US" sz="1200" kern="1200" dirty="0">
                <a:solidFill>
                  <a:schemeClr val="tx1"/>
                </a:solidFill>
                <a:effectLst/>
                <a:latin typeface="+mn-lt"/>
                <a:ea typeface="+mn-ea"/>
                <a:cs typeface="+mn-cs"/>
              </a:rPr>
              <a:t>, &amp; Martineau, 2016). As the Center for Assessment pointed out in their response, guidance materials suggest educators use SGPs in a descriptive manner, such as using them alongside other educational indicators such as baseline results, and using mean SGPs across two or more years.  This guidance acknowledges the nonlinear nature of growth for all educational levels (e.g., it can oscillate or display other nonlinear dynamic patterns), and therefore all guidance cautions against overreacting to any one data point.  </a:t>
            </a:r>
          </a:p>
          <a:p>
            <a:endParaRPr lang="en-US" dirty="0"/>
          </a:p>
        </p:txBody>
      </p:sp>
      <p:sp>
        <p:nvSpPr>
          <p:cNvPr id="4" name="Slide Number Placeholder 3"/>
          <p:cNvSpPr>
            <a:spLocks noGrp="1"/>
          </p:cNvSpPr>
          <p:nvPr>
            <p:ph type="sldNum" sz="quarter" idx="10"/>
          </p:nvPr>
        </p:nvSpPr>
        <p:spPr/>
        <p:txBody>
          <a:bodyPr/>
          <a:lstStyle/>
          <a:p>
            <a:fld id="{ADCCD5AF-71CD-4C88-AC55-E7BE057B2D3C}" type="slidenum">
              <a:rPr lang="zh-CN" altLang="en-US" smtClean="0"/>
              <a:pPr/>
              <a:t>16</a:t>
            </a:fld>
            <a:endParaRPr lang="zh-CN" altLang="en-US"/>
          </a:p>
        </p:txBody>
      </p:sp>
    </p:spTree>
    <p:extLst>
      <p:ext uri="{BB962C8B-B14F-4D97-AF65-F5344CB8AC3E}">
        <p14:creationId xmlns:p14="http://schemas.microsoft.com/office/powerpoint/2010/main" val="3337304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Given average SGP standard errors in 2018 of about 7 points, we can set student-level categories at low, moderate, and high growth using the criteria below.  A similar approach can be used to set growth categories for group levels.</a:t>
            </a:r>
          </a:p>
          <a:p>
            <a:pPr lvl="0"/>
            <a:r>
              <a:rPr lang="en-US" sz="1200" kern="1200" dirty="0">
                <a:solidFill>
                  <a:schemeClr val="tx1"/>
                </a:solidFill>
                <a:effectLst/>
                <a:latin typeface="+mn-lt"/>
                <a:ea typeface="+mn-ea"/>
                <a:cs typeface="+mn-cs"/>
              </a:rPr>
              <a:t>Low: 39 or less</a:t>
            </a:r>
          </a:p>
          <a:p>
            <a:pPr lvl="0"/>
            <a:r>
              <a:rPr lang="en-US" sz="1200" kern="1200" dirty="0">
                <a:solidFill>
                  <a:schemeClr val="tx1"/>
                </a:solidFill>
                <a:effectLst/>
                <a:latin typeface="+mn-lt"/>
                <a:ea typeface="+mn-ea"/>
                <a:cs typeface="+mn-cs"/>
              </a:rPr>
              <a:t>Medium: 40 to 60</a:t>
            </a:r>
          </a:p>
          <a:p>
            <a:pPr lvl="0"/>
            <a:r>
              <a:rPr lang="en-US" sz="1200" kern="1200" dirty="0">
                <a:solidFill>
                  <a:schemeClr val="tx1"/>
                </a:solidFill>
                <a:effectLst/>
                <a:latin typeface="+mn-lt"/>
                <a:ea typeface="+mn-ea"/>
                <a:cs typeface="+mn-cs"/>
              </a:rPr>
              <a:t>High: 61 or higher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Using these ranges and the Center for Assessment’s 2016 template for understanding SGP standard errors, we can conclude with 84% certainty that a typical student with an SGP of 32 has an SGP that is below moderate-level growth (Betebenner, DePascale, Marion, </a:t>
            </a:r>
            <a:r>
              <a:rPr lang="en-US" sz="1200" kern="1200" dirty="0" err="1">
                <a:solidFill>
                  <a:schemeClr val="tx1"/>
                </a:solidFill>
                <a:effectLst/>
                <a:latin typeface="+mn-lt"/>
                <a:ea typeface="+mn-ea"/>
                <a:cs typeface="+mn-cs"/>
              </a:rPr>
              <a:t>Domaleski</a:t>
            </a:r>
            <a:r>
              <a:rPr lang="en-US" sz="1200" kern="1200" dirty="0">
                <a:solidFill>
                  <a:schemeClr val="tx1"/>
                </a:solidFill>
                <a:effectLst/>
                <a:latin typeface="+mn-lt"/>
                <a:ea typeface="+mn-ea"/>
                <a:cs typeface="+mn-cs"/>
              </a:rPr>
              <a:t>, &amp; Martineau, 2016). As the Center for Assessment pointed out in their response, guidance materials suggest educators use SGPs in a descriptive manner, such as using them alongside other educational indicators such as baseline results, and using mean SGPs across two or more years.  This guidance acknowledges the nonlinear nature of growth for all educational levels (e.g., it can oscillate or display other nonlinear dynamic patterns), and therefore all guidance cautions against overreacting to any one data point.  </a:t>
            </a:r>
          </a:p>
          <a:p>
            <a:endParaRPr lang="en-US" dirty="0"/>
          </a:p>
        </p:txBody>
      </p:sp>
      <p:sp>
        <p:nvSpPr>
          <p:cNvPr id="4" name="Slide Number Placeholder 3"/>
          <p:cNvSpPr>
            <a:spLocks noGrp="1"/>
          </p:cNvSpPr>
          <p:nvPr>
            <p:ph type="sldNum" sz="quarter" idx="10"/>
          </p:nvPr>
        </p:nvSpPr>
        <p:spPr/>
        <p:txBody>
          <a:bodyPr/>
          <a:lstStyle/>
          <a:p>
            <a:fld id="{ADCCD5AF-71CD-4C88-AC55-E7BE057B2D3C}" type="slidenum">
              <a:rPr lang="zh-CN" altLang="en-US" smtClean="0"/>
              <a:pPr/>
              <a:t>17</a:t>
            </a:fld>
            <a:endParaRPr lang="zh-CN" altLang="en-US"/>
          </a:p>
        </p:txBody>
      </p:sp>
    </p:spTree>
    <p:extLst>
      <p:ext uri="{BB962C8B-B14F-4D97-AF65-F5344CB8AC3E}">
        <p14:creationId xmlns:p14="http://schemas.microsoft.com/office/powerpoint/2010/main" val="321817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Given average SGP standard errors in 2018 of about 7 points, we can set student-level categories at low, moderate, and high growth using the criteria below.  A similar approach can be used to set growth categories for group levels.</a:t>
            </a:r>
          </a:p>
          <a:p>
            <a:pPr lvl="0"/>
            <a:r>
              <a:rPr lang="en-US" sz="1200" kern="1200" dirty="0">
                <a:solidFill>
                  <a:schemeClr val="tx1"/>
                </a:solidFill>
                <a:effectLst/>
                <a:latin typeface="+mn-lt"/>
                <a:ea typeface="+mn-ea"/>
                <a:cs typeface="+mn-cs"/>
              </a:rPr>
              <a:t>Low: 39 or less</a:t>
            </a:r>
          </a:p>
          <a:p>
            <a:pPr lvl="0"/>
            <a:r>
              <a:rPr lang="en-US" sz="1200" kern="1200" dirty="0">
                <a:solidFill>
                  <a:schemeClr val="tx1"/>
                </a:solidFill>
                <a:effectLst/>
                <a:latin typeface="+mn-lt"/>
                <a:ea typeface="+mn-ea"/>
                <a:cs typeface="+mn-cs"/>
              </a:rPr>
              <a:t>Medium: 40 to 60</a:t>
            </a:r>
          </a:p>
          <a:p>
            <a:pPr lvl="0"/>
            <a:r>
              <a:rPr lang="en-US" sz="1200" kern="1200" dirty="0">
                <a:solidFill>
                  <a:schemeClr val="tx1"/>
                </a:solidFill>
                <a:effectLst/>
                <a:latin typeface="+mn-lt"/>
                <a:ea typeface="+mn-ea"/>
                <a:cs typeface="+mn-cs"/>
              </a:rPr>
              <a:t>High: 61 or higher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Using these ranges and the Center for Assessment’s 2016 template for understanding SGP standard errors, we can conclude with 84% certainty that a typical student with an SGP of 32 has an SGP that is below moderate-level growth (Betebenner, DePascale, Marion, </a:t>
            </a:r>
            <a:r>
              <a:rPr lang="en-US" sz="1200" kern="1200" dirty="0" err="1">
                <a:solidFill>
                  <a:schemeClr val="tx1"/>
                </a:solidFill>
                <a:effectLst/>
                <a:latin typeface="+mn-lt"/>
                <a:ea typeface="+mn-ea"/>
                <a:cs typeface="+mn-cs"/>
              </a:rPr>
              <a:t>Domaleski</a:t>
            </a:r>
            <a:r>
              <a:rPr lang="en-US" sz="1200" kern="1200" dirty="0">
                <a:solidFill>
                  <a:schemeClr val="tx1"/>
                </a:solidFill>
                <a:effectLst/>
                <a:latin typeface="+mn-lt"/>
                <a:ea typeface="+mn-ea"/>
                <a:cs typeface="+mn-cs"/>
              </a:rPr>
              <a:t>, &amp; Martineau, 2016). As the Center for Assessment pointed out in their response, guidance materials suggest educators use SGPs in a descriptive manner, such as using them alongside other educational indicators such as baseline results, and using mean SGPs across two or more years.  This guidance acknowledges the nonlinear nature of growth for all educational levels (e.g., it can oscillate or display other nonlinear dynamic patterns), and therefore all guidance cautions against overreacting to any one data point.  </a:t>
            </a:r>
          </a:p>
          <a:p>
            <a:endParaRPr lang="en-US" dirty="0"/>
          </a:p>
        </p:txBody>
      </p:sp>
      <p:sp>
        <p:nvSpPr>
          <p:cNvPr id="4" name="Slide Number Placeholder 3"/>
          <p:cNvSpPr>
            <a:spLocks noGrp="1"/>
          </p:cNvSpPr>
          <p:nvPr>
            <p:ph type="sldNum" sz="quarter" idx="10"/>
          </p:nvPr>
        </p:nvSpPr>
        <p:spPr/>
        <p:txBody>
          <a:bodyPr/>
          <a:lstStyle/>
          <a:p>
            <a:fld id="{ADCCD5AF-71CD-4C88-AC55-E7BE057B2D3C}" type="slidenum">
              <a:rPr lang="zh-CN" altLang="en-US" smtClean="0"/>
              <a:pPr/>
              <a:t>18</a:t>
            </a:fld>
            <a:endParaRPr lang="zh-CN" altLang="en-US"/>
          </a:p>
        </p:txBody>
      </p:sp>
    </p:spTree>
    <p:extLst>
      <p:ext uri="{BB962C8B-B14F-4D97-AF65-F5344CB8AC3E}">
        <p14:creationId xmlns:p14="http://schemas.microsoft.com/office/powerpoint/2010/main" val="4135472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图片 6" descr="ESE logo.">
            <a:extLst>
              <a:ext uri="{FF2B5EF4-FFF2-40B4-BE49-F238E27FC236}">
                <a16:creationId xmlns:a16="http://schemas.microsoft.com/office/drawing/2014/main" id="{C0409D6F-5022-4C54-A665-4417B8EF049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87316" y="5630644"/>
            <a:ext cx="2417368" cy="1175641"/>
          </a:xfrm>
          <a:prstGeom prst="rect">
            <a:avLst/>
          </a:prstGeom>
        </p:spPr>
      </p:pic>
      <p:pic>
        <p:nvPicPr>
          <p:cNvPr id="8" name="图片 7" descr="Massachusetts map.">
            <a:extLst>
              <a:ext uri="{FF2B5EF4-FFF2-40B4-BE49-F238E27FC236}">
                <a16:creationId xmlns:a16="http://schemas.microsoft.com/office/drawing/2014/main" id="{550F10F7-8704-4715-B443-EFB6D73BBCDA}"/>
              </a:ext>
            </a:extLst>
          </p:cNvPr>
          <p:cNvPicPr>
            <a:picLocks noChangeAspect="1"/>
          </p:cNvPicPr>
          <p:nvPr userDrawn="1"/>
        </p:nvPicPr>
        <p:blipFill>
          <a:blip r:embed="rId4" cstate="email">
            <a:duotone>
              <a:prstClr val="black"/>
              <a:schemeClr val="bg1">
                <a:lumMod val="65000"/>
                <a:tint val="45000"/>
                <a:satMod val="400000"/>
              </a:schemeClr>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tretch>
            <a:fillRect/>
          </a:stretch>
        </p:blipFill>
        <p:spPr>
          <a:xfrm>
            <a:off x="267128" y="1921878"/>
            <a:ext cx="4068567" cy="2563965"/>
          </a:xfrm>
          <a:prstGeom prst="rect">
            <a:avLst/>
          </a:prstGeom>
          <a:noFill/>
        </p:spPr>
      </p:pic>
      <p:sp>
        <p:nvSpPr>
          <p:cNvPr id="9" name="矩形 8" descr="Colored blackground box.">
            <a:extLst>
              <a:ext uri="{FF2B5EF4-FFF2-40B4-BE49-F238E27FC236}">
                <a16:creationId xmlns:a16="http://schemas.microsoft.com/office/drawing/2014/main" id="{7D512A3C-1A6C-4890-AAF3-6E19AD2E7913}"/>
              </a:ext>
            </a:extLst>
          </p:cNvPr>
          <p:cNvSpPr/>
          <p:nvPr userDrawn="1"/>
        </p:nvSpPr>
        <p:spPr>
          <a:xfrm>
            <a:off x="5301464" y="1921878"/>
            <a:ext cx="6890535" cy="2588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descr="Graphic bar.">
            <a:extLst>
              <a:ext uri="{FF2B5EF4-FFF2-40B4-BE49-F238E27FC236}">
                <a16:creationId xmlns:a16="http://schemas.microsoft.com/office/drawing/2014/main" id="{72CE4073-084A-4342-853D-A4762D8A1AC4}"/>
              </a:ext>
            </a:extLst>
          </p:cNvPr>
          <p:cNvSpPr/>
          <p:nvPr userDrawn="1"/>
        </p:nvSpPr>
        <p:spPr>
          <a:xfrm>
            <a:off x="4952999" y="1921878"/>
            <a:ext cx="173182" cy="2588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A16031F9-E14B-462C-B8F1-B51AFEC42CFC}"/>
              </a:ext>
            </a:extLst>
          </p:cNvPr>
          <p:cNvSpPr>
            <a:spLocks noGrp="1"/>
          </p:cNvSpPr>
          <p:nvPr>
            <p:ph type="ctrTitle" hasCustomPrompt="1"/>
          </p:nvPr>
        </p:nvSpPr>
        <p:spPr>
          <a:xfrm>
            <a:off x="5406654" y="1958196"/>
            <a:ext cx="6678954" cy="1656272"/>
          </a:xfrm>
          <a:noFill/>
        </p:spPr>
        <p:txBody>
          <a:bodyPr wrap="square" rtlCol="0">
            <a:noAutofit/>
          </a:bodyPr>
          <a:lstStyle>
            <a:lvl1pPr>
              <a:defRPr lang="zh-CN" altLang="en-US" sz="4000" b="0" dirty="0">
                <a:solidFill>
                  <a:schemeClr val="bg1"/>
                </a:solidFill>
                <a:latin typeface="Segoe" panose="020B0503040204020203" pitchFamily="34" charset="0"/>
                <a:ea typeface="+mn-ea"/>
                <a:cs typeface="Segoe" panose="020B0503040204020203" pitchFamily="34" charset="0"/>
              </a:defRPr>
            </a:lvl1pPr>
          </a:lstStyle>
          <a:p>
            <a:pPr marL="0" lvl="0"/>
            <a:r>
              <a:rPr lang="en-US" altLang="zh-CN" dirty="0"/>
              <a:t>Place Main Title Here</a:t>
            </a:r>
            <a:endParaRPr lang="zh-CN" altLang="en-US" dirty="0"/>
          </a:p>
        </p:txBody>
      </p:sp>
      <p:sp>
        <p:nvSpPr>
          <p:cNvPr id="3" name="副标题 2">
            <a:extLst>
              <a:ext uri="{FF2B5EF4-FFF2-40B4-BE49-F238E27FC236}">
                <a16:creationId xmlns:a16="http://schemas.microsoft.com/office/drawing/2014/main" id="{1DDA73CA-A448-4132-A3BC-CF4C9ED91A3B}"/>
              </a:ext>
            </a:extLst>
          </p:cNvPr>
          <p:cNvSpPr>
            <a:spLocks noGrp="1"/>
          </p:cNvSpPr>
          <p:nvPr>
            <p:ph type="subTitle" idx="1" hasCustomPrompt="1"/>
          </p:nvPr>
        </p:nvSpPr>
        <p:spPr>
          <a:xfrm>
            <a:off x="5417389" y="3650895"/>
            <a:ext cx="6659592" cy="826214"/>
          </a:xfrm>
          <a:noFill/>
        </p:spPr>
        <p:txBody>
          <a:bodyPr wrap="square" rtlCol="0" anchor="t" anchorCtr="0">
            <a:noAutofit/>
          </a:bodyPr>
          <a:lstStyle>
            <a:lvl1pPr marL="0" indent="0">
              <a:buNone/>
              <a:defRPr lang="zh-CN" altLang="en-US" sz="2400" dirty="0">
                <a:solidFill>
                  <a:schemeClr val="bg1"/>
                </a:solidFill>
                <a:latin typeface="Segoe" panose="020B0503040204020203" pitchFamily="34" charset="0"/>
                <a:cs typeface="Segoe" panose="020B0503040204020203" pitchFamily="34" charset="0"/>
              </a:defRPr>
            </a:lvl1pPr>
          </a:lstStyle>
          <a:p>
            <a:pPr marL="0" lvl="0"/>
            <a:r>
              <a:rPr lang="en-US" altLang="zh-CN" dirty="0"/>
              <a:t>Place Subtitle/Host/Date</a:t>
            </a:r>
            <a:r>
              <a:rPr lang="zh-CN" altLang="en-US" dirty="0"/>
              <a:t> </a:t>
            </a:r>
            <a:r>
              <a:rPr lang="en-US" altLang="zh-CN" dirty="0"/>
              <a:t>Here</a:t>
            </a:r>
            <a:endParaRPr lang="zh-CN" altLang="en-US" dirty="0"/>
          </a:p>
        </p:txBody>
      </p:sp>
    </p:spTree>
    <p:extLst>
      <p:ext uri="{BB962C8B-B14F-4D97-AF65-F5344CB8AC3E}">
        <p14:creationId xmlns:p14="http://schemas.microsoft.com/office/powerpoint/2010/main" val="1534078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with foot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9" name="图片 8" descr="The star in the ESE logo.">
            <a:extLst>
              <a:ext uri="{FF2B5EF4-FFF2-40B4-BE49-F238E27FC236}">
                <a16:creationId xmlns:a16="http://schemas.microsoft.com/office/drawing/2014/main" id="{234F7B3A-2AAD-4113-B4B3-FCD9CEE213D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1238317">
            <a:off x="10844110" y="6132352"/>
            <a:ext cx="756578" cy="778194"/>
          </a:xfrm>
          <a:prstGeom prst="rect">
            <a:avLst/>
          </a:prstGeom>
        </p:spPr>
      </p:pic>
      <p:sp>
        <p:nvSpPr>
          <p:cNvPr id="5" name="灯片编号占位符 4">
            <a:extLst>
              <a:ext uri="{FF2B5EF4-FFF2-40B4-BE49-F238E27FC236}">
                <a16:creationId xmlns:a16="http://schemas.microsoft.com/office/drawing/2014/main" id="{F9C8EADF-3157-4C1F-BCC9-7C1CFA7B92CB}"/>
              </a:ext>
            </a:extLst>
          </p:cNvPr>
          <p:cNvSpPr>
            <a:spLocks noGrp="1"/>
          </p:cNvSpPr>
          <p:nvPr>
            <p:ph type="sldNum" sz="quarter" idx="12"/>
          </p:nvPr>
        </p:nvSpPr>
        <p:spPr/>
        <p:txBody>
          <a:bodyPr/>
          <a:lstStyle>
            <a:lvl1pPr>
              <a:defRPr>
                <a:solidFill>
                  <a:schemeClr val="tx1"/>
                </a:solidFill>
              </a:defRPr>
            </a:lvl1pPr>
          </a:lstStyle>
          <a:p>
            <a:fld id="{FF27229C-EC7B-4063-A33B-28A5E87E32ED}" type="slidenum">
              <a:rPr lang="zh-CN" altLang="en-US" smtClean="0"/>
              <a:pPr/>
              <a:t>‹#›</a:t>
            </a:fld>
            <a:endParaRPr lang="zh-CN" altLang="en-US" dirty="0"/>
          </a:p>
        </p:txBody>
      </p:sp>
      <p:sp>
        <p:nvSpPr>
          <p:cNvPr id="6" name="TextBox 5"/>
          <p:cNvSpPr txBox="1"/>
          <p:nvPr userDrawn="1"/>
        </p:nvSpPr>
        <p:spPr>
          <a:xfrm>
            <a:off x="239131" y="6356350"/>
            <a:ext cx="7713372" cy="369332"/>
          </a:xfrm>
          <a:prstGeom prst="rect">
            <a:avLst/>
          </a:prstGeom>
          <a:noFill/>
        </p:spPr>
        <p:txBody>
          <a:bodyPr wrap="square" rtlCol="0">
            <a:spAutoFit/>
          </a:bodyPr>
          <a:lstStyle/>
          <a:p>
            <a:r>
              <a:rPr lang="en-US" sz="1200" kern="1200" dirty="0">
                <a:solidFill>
                  <a:schemeClr val="tx1">
                    <a:tint val="75000"/>
                  </a:schemeClr>
                </a:solidFill>
                <a:latin typeface="Segoe"/>
                <a:ea typeface="+mn-ea"/>
                <a:cs typeface="+mn-cs"/>
              </a:rPr>
              <a:t>Massachusetts Department of</a:t>
            </a:r>
            <a:r>
              <a:rPr lang="en-US" baseline="0" dirty="0">
                <a:latin typeface="Segoe"/>
              </a:rPr>
              <a:t> </a:t>
            </a:r>
            <a:r>
              <a:rPr lang="en-US" sz="1200" kern="1200" dirty="0">
                <a:solidFill>
                  <a:schemeClr val="tx1">
                    <a:tint val="75000"/>
                  </a:schemeClr>
                </a:solidFill>
                <a:latin typeface="Segoe"/>
                <a:ea typeface="+mn-ea"/>
                <a:cs typeface="+mn-cs"/>
              </a:rPr>
              <a:t>Elementary</a:t>
            </a:r>
            <a:r>
              <a:rPr lang="en-US" baseline="0" dirty="0">
                <a:latin typeface="Segoe"/>
              </a:rPr>
              <a:t> </a:t>
            </a:r>
            <a:r>
              <a:rPr lang="en-US" sz="1200" kern="1200" dirty="0">
                <a:solidFill>
                  <a:schemeClr val="tx1">
                    <a:tint val="75000"/>
                  </a:schemeClr>
                </a:solidFill>
                <a:latin typeface="Segoe"/>
                <a:ea typeface="+mn-ea"/>
                <a:cs typeface="+mn-cs"/>
              </a:rPr>
              <a:t>and</a:t>
            </a:r>
            <a:r>
              <a:rPr lang="en-US" baseline="0" dirty="0">
                <a:latin typeface="Segoe"/>
              </a:rPr>
              <a:t> </a:t>
            </a:r>
            <a:r>
              <a:rPr lang="en-US" sz="1200" kern="1200" dirty="0">
                <a:solidFill>
                  <a:schemeClr val="tx1">
                    <a:tint val="75000"/>
                  </a:schemeClr>
                </a:solidFill>
                <a:latin typeface="Segoe"/>
                <a:ea typeface="+mn-ea"/>
                <a:cs typeface="+mn-cs"/>
              </a:rPr>
              <a:t>Secondary</a:t>
            </a:r>
            <a:r>
              <a:rPr lang="en-US" baseline="0" dirty="0">
                <a:latin typeface="Segoe"/>
              </a:rPr>
              <a:t> </a:t>
            </a:r>
            <a:r>
              <a:rPr lang="en-US" sz="1200" kern="1200" dirty="0">
                <a:solidFill>
                  <a:schemeClr val="tx1">
                    <a:tint val="75000"/>
                  </a:schemeClr>
                </a:solidFill>
                <a:latin typeface="Segoe"/>
                <a:ea typeface="+mn-ea"/>
                <a:cs typeface="+mn-cs"/>
              </a:rPr>
              <a:t>Education</a:t>
            </a:r>
          </a:p>
        </p:txBody>
      </p:sp>
    </p:spTree>
    <p:extLst>
      <p:ext uri="{BB962C8B-B14F-4D97-AF65-F5344CB8AC3E}">
        <p14:creationId xmlns:p14="http://schemas.microsoft.com/office/powerpoint/2010/main" val="185588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p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图片 6" descr="The ESE logo.">
            <a:extLst>
              <a:ext uri="{FF2B5EF4-FFF2-40B4-BE49-F238E27FC236}">
                <a16:creationId xmlns:a16="http://schemas.microsoft.com/office/drawing/2014/main" id="{C0409D6F-5022-4C54-A665-4417B8EF049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87316" y="5630644"/>
            <a:ext cx="2417368" cy="1175641"/>
          </a:xfrm>
          <a:prstGeom prst="rect">
            <a:avLst/>
          </a:prstGeom>
        </p:spPr>
      </p:pic>
      <p:sp>
        <p:nvSpPr>
          <p:cNvPr id="9" name="矩形 8" descr="Colored background box.">
            <a:extLst>
              <a:ext uri="{FF2B5EF4-FFF2-40B4-BE49-F238E27FC236}">
                <a16:creationId xmlns:a16="http://schemas.microsoft.com/office/drawing/2014/main" id="{7D512A3C-1A6C-4890-AAF3-6E19AD2E7913}"/>
              </a:ext>
            </a:extLst>
          </p:cNvPr>
          <p:cNvSpPr/>
          <p:nvPr userDrawn="1"/>
        </p:nvSpPr>
        <p:spPr>
          <a:xfrm>
            <a:off x="0" y="1233722"/>
            <a:ext cx="12192000" cy="2588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descr="Colored background box.">
            <a:extLst>
              <a:ext uri="{FF2B5EF4-FFF2-40B4-BE49-F238E27FC236}">
                <a16:creationId xmlns:a16="http://schemas.microsoft.com/office/drawing/2014/main" id="{72CE4073-084A-4342-853D-A4762D8A1AC4}"/>
              </a:ext>
            </a:extLst>
          </p:cNvPr>
          <p:cNvSpPr/>
          <p:nvPr userDrawn="1"/>
        </p:nvSpPr>
        <p:spPr>
          <a:xfrm>
            <a:off x="0" y="3822199"/>
            <a:ext cx="12192000" cy="1249421"/>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0405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sta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9" name="图片 8" descr="The star in the ESE logo">
            <a:extLst>
              <a:ext uri="{FF2B5EF4-FFF2-40B4-BE49-F238E27FC236}">
                <a16:creationId xmlns:a16="http://schemas.microsoft.com/office/drawing/2014/main" id="{234F7B3A-2AAD-4113-B4B3-FCD9CEE213D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1238317">
            <a:off x="10844110" y="6132352"/>
            <a:ext cx="756578" cy="778194"/>
          </a:xfrm>
          <a:prstGeom prst="rect">
            <a:avLst/>
          </a:prstGeom>
        </p:spPr>
      </p:pic>
      <p:sp>
        <p:nvSpPr>
          <p:cNvPr id="5" name="灯片编号占位符 4">
            <a:extLst>
              <a:ext uri="{FF2B5EF4-FFF2-40B4-BE49-F238E27FC236}">
                <a16:creationId xmlns:a16="http://schemas.microsoft.com/office/drawing/2014/main" id="{F9C8EADF-3157-4C1F-BCC9-7C1CFA7B92CB}"/>
              </a:ext>
            </a:extLst>
          </p:cNvPr>
          <p:cNvSpPr>
            <a:spLocks noGrp="1"/>
          </p:cNvSpPr>
          <p:nvPr>
            <p:ph type="sldNum" sz="quarter" idx="12"/>
          </p:nvPr>
        </p:nvSpPr>
        <p:spPr/>
        <p:txBody>
          <a:bodyPr/>
          <a:lstStyle>
            <a:lvl1pPr>
              <a:defRPr>
                <a:solidFill>
                  <a:schemeClr val="tx1"/>
                </a:solidFill>
              </a:defRPr>
            </a:lvl1pPr>
          </a:lstStyle>
          <a:p>
            <a:fld id="{FF27229C-EC7B-4063-A33B-28A5E87E32ED}" type="slidenum">
              <a:rPr lang="zh-CN" altLang="en-US" smtClean="0"/>
              <a:pPr/>
              <a:t>‹#›</a:t>
            </a:fld>
            <a:endParaRPr lang="zh-CN" altLang="en-US" dirty="0"/>
          </a:p>
        </p:txBody>
      </p:sp>
      <p:sp>
        <p:nvSpPr>
          <p:cNvPr id="6" name="TextBox 5"/>
          <p:cNvSpPr txBox="1"/>
          <p:nvPr userDrawn="1"/>
        </p:nvSpPr>
        <p:spPr>
          <a:xfrm>
            <a:off x="239131" y="6356350"/>
            <a:ext cx="7713372" cy="369332"/>
          </a:xfrm>
          <a:prstGeom prst="rect">
            <a:avLst/>
          </a:prstGeom>
          <a:noFill/>
        </p:spPr>
        <p:txBody>
          <a:bodyPr wrap="square" rtlCol="0">
            <a:spAutoFit/>
          </a:bodyPr>
          <a:lstStyle/>
          <a:p>
            <a:r>
              <a:rPr lang="en-US" sz="1200" kern="1200" dirty="0">
                <a:solidFill>
                  <a:schemeClr val="tx1">
                    <a:tint val="75000"/>
                  </a:schemeClr>
                </a:solidFill>
                <a:latin typeface="Segoe"/>
                <a:ea typeface="+mn-ea"/>
                <a:cs typeface="+mn-cs"/>
              </a:rPr>
              <a:t>Massachusetts Department of</a:t>
            </a:r>
            <a:r>
              <a:rPr lang="en-US" baseline="0" dirty="0">
                <a:latin typeface="Segoe"/>
              </a:rPr>
              <a:t> </a:t>
            </a:r>
            <a:r>
              <a:rPr lang="en-US" sz="1200" kern="1200" dirty="0">
                <a:solidFill>
                  <a:schemeClr val="tx1">
                    <a:tint val="75000"/>
                  </a:schemeClr>
                </a:solidFill>
                <a:latin typeface="Segoe"/>
                <a:ea typeface="+mn-ea"/>
                <a:cs typeface="+mn-cs"/>
              </a:rPr>
              <a:t>Elementary</a:t>
            </a:r>
            <a:r>
              <a:rPr lang="en-US" baseline="0" dirty="0">
                <a:latin typeface="Segoe"/>
              </a:rPr>
              <a:t> </a:t>
            </a:r>
            <a:r>
              <a:rPr lang="en-US" sz="1200" kern="1200" dirty="0">
                <a:solidFill>
                  <a:schemeClr val="tx1">
                    <a:tint val="75000"/>
                  </a:schemeClr>
                </a:solidFill>
                <a:latin typeface="Segoe"/>
                <a:ea typeface="+mn-ea"/>
                <a:cs typeface="+mn-cs"/>
              </a:rPr>
              <a:t>and</a:t>
            </a:r>
            <a:r>
              <a:rPr lang="en-US" baseline="0" dirty="0">
                <a:latin typeface="Segoe"/>
              </a:rPr>
              <a:t> </a:t>
            </a:r>
            <a:r>
              <a:rPr lang="en-US" sz="1200" kern="1200" dirty="0">
                <a:solidFill>
                  <a:schemeClr val="tx1">
                    <a:tint val="75000"/>
                  </a:schemeClr>
                </a:solidFill>
                <a:latin typeface="Segoe"/>
                <a:ea typeface="+mn-ea"/>
                <a:cs typeface="+mn-cs"/>
              </a:rPr>
              <a:t>Secondary</a:t>
            </a:r>
            <a:r>
              <a:rPr lang="en-US" baseline="0" dirty="0">
                <a:latin typeface="Segoe"/>
              </a:rPr>
              <a:t> </a:t>
            </a:r>
            <a:r>
              <a:rPr lang="en-US" sz="1200" kern="1200" dirty="0">
                <a:solidFill>
                  <a:schemeClr val="tx1">
                    <a:tint val="75000"/>
                  </a:schemeClr>
                </a:solidFill>
                <a:latin typeface="Segoe"/>
                <a:ea typeface="+mn-ea"/>
                <a:cs typeface="+mn-cs"/>
              </a:rPr>
              <a:t>Education</a:t>
            </a:r>
          </a:p>
        </p:txBody>
      </p:sp>
    </p:spTree>
    <p:extLst>
      <p:ext uri="{BB962C8B-B14F-4D97-AF65-F5344CB8AC3E}">
        <p14:creationId xmlns:p14="http://schemas.microsoft.com/office/powerpoint/2010/main" val="730701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F3FB29-7A2F-4810-8DF4-84786775BE8B}"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3A37B-F3AD-4B0C-A5E9-E5C76CE73C04}" type="slidenum">
              <a:rPr lang="en-US" smtClean="0"/>
              <a:t>‹#›</a:t>
            </a:fld>
            <a:endParaRPr lang="en-US"/>
          </a:p>
        </p:txBody>
      </p:sp>
    </p:spTree>
    <p:extLst>
      <p:ext uri="{BB962C8B-B14F-4D97-AF65-F5344CB8AC3E}">
        <p14:creationId xmlns:p14="http://schemas.microsoft.com/office/powerpoint/2010/main" val="401736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4F2D2B2-AE38-49EC-A465-6AAFD4D539D1}" type="datetimeFigureOut">
              <a:rPr lang="en-US" smtClean="0"/>
              <a:pPr/>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D5C3F-92B1-4B24-B12D-8918A9641D86}"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659700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34F2D2B2-AE38-49EC-A465-6AAFD4D539D1}" type="datetimeFigureOut">
              <a:rPr lang="en-US" smtClean="0"/>
              <a:pPr/>
              <a:t>4/24/2019</a:t>
            </a:fld>
            <a:endParaRPr lang="en-US"/>
          </a:p>
        </p:txBody>
      </p:sp>
      <p:sp>
        <p:nvSpPr>
          <p:cNvPr id="18" name="Slide Number Placeholder 17"/>
          <p:cNvSpPr>
            <a:spLocks noGrp="1"/>
          </p:cNvSpPr>
          <p:nvPr>
            <p:ph type="sldNum" sz="quarter" idx="11"/>
          </p:nvPr>
        </p:nvSpPr>
        <p:spPr/>
        <p:txBody>
          <a:bodyPr rtlCol="0"/>
          <a:lstStyle/>
          <a:p>
            <a:fld id="{DFAD5C3F-92B1-4B24-B12D-8918A9641D8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4255274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34F2D2B2-AE38-49EC-A465-6AAFD4D539D1}" type="datetimeFigureOut">
              <a:rPr lang="en-US" smtClean="0"/>
              <a:pPr/>
              <a:t>4/24/2019</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787488" y="4928702"/>
            <a:ext cx="812800" cy="517524"/>
          </a:xfrm>
        </p:spPr>
        <p:txBody>
          <a:bodyPr/>
          <a:lstStyle/>
          <a:p>
            <a:fld id="{DFAD5C3F-92B1-4B24-B12D-8918A9641D86}" type="slidenum">
              <a:rPr lang="en-US" smtClean="0"/>
              <a:pPr/>
              <a:t>‹#›</a:t>
            </a:fld>
            <a:endParaRPr lang="en-US"/>
          </a:p>
        </p:txBody>
      </p:sp>
    </p:spTree>
    <p:extLst>
      <p:ext uri="{BB962C8B-B14F-4D97-AF65-F5344CB8AC3E}">
        <p14:creationId xmlns:p14="http://schemas.microsoft.com/office/powerpoint/2010/main" val="38139112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 2">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图片 6" descr="ESE logo.">
            <a:extLst>
              <a:ext uri="{FF2B5EF4-FFF2-40B4-BE49-F238E27FC236}">
                <a16:creationId xmlns:a16="http://schemas.microsoft.com/office/drawing/2014/main" id="{C0409D6F-5022-4C54-A665-4417B8EF049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87316" y="5630644"/>
            <a:ext cx="2417368" cy="1175641"/>
          </a:xfrm>
          <a:prstGeom prst="rect">
            <a:avLst/>
          </a:prstGeom>
        </p:spPr>
      </p:pic>
      <p:pic>
        <p:nvPicPr>
          <p:cNvPr id="8" name="图片 7" descr="Massachusetts map.">
            <a:extLst>
              <a:ext uri="{FF2B5EF4-FFF2-40B4-BE49-F238E27FC236}">
                <a16:creationId xmlns:a16="http://schemas.microsoft.com/office/drawing/2014/main" id="{550F10F7-8704-4715-B443-EFB6D73BBCDA}"/>
              </a:ext>
            </a:extLst>
          </p:cNvPr>
          <p:cNvPicPr>
            <a:picLocks noChangeAspect="1"/>
          </p:cNvPicPr>
          <p:nvPr userDrawn="1"/>
        </p:nvPicPr>
        <p:blipFill>
          <a:blip r:embed="rId4" cstate="email">
            <a:duotone>
              <a:prstClr val="black"/>
              <a:schemeClr val="bg1">
                <a:lumMod val="65000"/>
                <a:tint val="45000"/>
                <a:satMod val="400000"/>
              </a:schemeClr>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tretch>
            <a:fillRect/>
          </a:stretch>
        </p:blipFill>
        <p:spPr>
          <a:xfrm>
            <a:off x="267128" y="1921878"/>
            <a:ext cx="4068567" cy="2563965"/>
          </a:xfrm>
          <a:prstGeom prst="rect">
            <a:avLst/>
          </a:prstGeom>
          <a:noFill/>
        </p:spPr>
      </p:pic>
      <p:sp>
        <p:nvSpPr>
          <p:cNvPr id="9" name="矩形 8" descr="Colored blackground box.">
            <a:extLst>
              <a:ext uri="{FF2B5EF4-FFF2-40B4-BE49-F238E27FC236}">
                <a16:creationId xmlns:a16="http://schemas.microsoft.com/office/drawing/2014/main" id="{7D512A3C-1A6C-4890-AAF3-6E19AD2E7913}"/>
              </a:ext>
            </a:extLst>
          </p:cNvPr>
          <p:cNvSpPr/>
          <p:nvPr userDrawn="1"/>
        </p:nvSpPr>
        <p:spPr>
          <a:xfrm>
            <a:off x="5301464" y="1921878"/>
            <a:ext cx="6890535" cy="2588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descr="Graphic bar.">
            <a:extLst>
              <a:ext uri="{FF2B5EF4-FFF2-40B4-BE49-F238E27FC236}">
                <a16:creationId xmlns:a16="http://schemas.microsoft.com/office/drawing/2014/main" id="{72CE4073-084A-4342-853D-A4762D8A1AC4}"/>
              </a:ext>
            </a:extLst>
          </p:cNvPr>
          <p:cNvSpPr/>
          <p:nvPr userDrawn="1"/>
        </p:nvSpPr>
        <p:spPr>
          <a:xfrm>
            <a:off x="4952999" y="1921878"/>
            <a:ext cx="173182" cy="2588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20">
            <a:extLst>
              <a:ext uri="{FF2B5EF4-FFF2-40B4-BE49-F238E27FC236}">
                <a16:creationId xmlns:a16="http://schemas.microsoft.com/office/drawing/2014/main" id="{8E1396B4-19B0-464B-B28D-6834EE0C27C9}"/>
              </a:ext>
            </a:extLst>
          </p:cNvPr>
          <p:cNvSpPr txBox="1"/>
          <p:nvPr userDrawn="1"/>
        </p:nvSpPr>
        <p:spPr>
          <a:xfrm>
            <a:off x="5417537" y="2189724"/>
            <a:ext cx="6672942" cy="2062103"/>
          </a:xfrm>
          <a:prstGeom prst="rect">
            <a:avLst/>
          </a:prstGeom>
          <a:noFill/>
        </p:spPr>
        <p:txBody>
          <a:bodyPr wrap="square" rtlCol="0">
            <a:noAutofit/>
          </a:bodyPr>
          <a:lstStyle/>
          <a:p>
            <a:r>
              <a:rPr lang="en-US" altLang="zh-CN" sz="3200" dirty="0">
                <a:solidFill>
                  <a:schemeClr val="bg1"/>
                </a:solidFill>
                <a:latin typeface="Segoe SemiBold" panose="020B0703040204020203" pitchFamily="34" charset="0"/>
                <a:cs typeface="Segoe SemiBold" panose="020B0703040204020203" pitchFamily="34" charset="0"/>
              </a:rPr>
              <a:t>Place Your Very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Long Main Title Here</a:t>
            </a:r>
            <a:endParaRPr lang="zh-CN" altLang="en-US" sz="3200" dirty="0">
              <a:solidFill>
                <a:schemeClr val="bg1"/>
              </a:solidFill>
              <a:latin typeface="Segoe SemiBold" panose="020B0703040204020203" pitchFamily="34" charset="0"/>
              <a:cs typeface="Segoe SemiBold" panose="020B0703040204020203" pitchFamily="34" charset="0"/>
            </a:endParaRPr>
          </a:p>
        </p:txBody>
      </p:sp>
      <p:sp>
        <p:nvSpPr>
          <p:cNvPr id="12" name="文本框 21">
            <a:extLst>
              <a:ext uri="{FF2B5EF4-FFF2-40B4-BE49-F238E27FC236}">
                <a16:creationId xmlns:a16="http://schemas.microsoft.com/office/drawing/2014/main" id="{A6AA5C36-C54D-41A3-A64E-9114483887CE}"/>
              </a:ext>
            </a:extLst>
          </p:cNvPr>
          <p:cNvSpPr txBox="1"/>
          <p:nvPr userDrawn="1"/>
        </p:nvSpPr>
        <p:spPr>
          <a:xfrm>
            <a:off x="5417537" y="4552460"/>
            <a:ext cx="6672942" cy="461665"/>
          </a:xfrm>
          <a:prstGeom prst="rect">
            <a:avLst/>
          </a:prstGeom>
          <a:noFill/>
        </p:spPr>
        <p:txBody>
          <a:bodyPr wrap="square" rtlCol="0">
            <a:noAutofit/>
          </a:bodyPr>
          <a:lstStyle/>
          <a:p>
            <a:r>
              <a:rPr lang="en-US" altLang="zh-CN" sz="2400" dirty="0">
                <a:solidFill>
                  <a:schemeClr val="accent1">
                    <a:lumMod val="50000"/>
                  </a:schemeClr>
                </a:solidFill>
                <a:latin typeface="Segoe" panose="020B0503040204020203" pitchFamily="34" charset="0"/>
                <a:cs typeface="Segoe" panose="020B0503040204020203" pitchFamily="34" charset="0"/>
              </a:rPr>
              <a:t>Place Subtitle/Host/Date Here</a:t>
            </a:r>
            <a:endParaRPr lang="zh-CN" altLang="en-US" sz="2400" dirty="0">
              <a:solidFill>
                <a:schemeClr val="accent1">
                  <a:lumMod val="50000"/>
                </a:schemeClr>
              </a:solidFill>
              <a:latin typeface="Segoe" panose="020B0503040204020203" pitchFamily="34" charset="0"/>
              <a:cs typeface="Segoe" panose="020B0503040204020203" pitchFamily="34" charset="0"/>
            </a:endParaRPr>
          </a:p>
        </p:txBody>
      </p:sp>
    </p:spTree>
    <p:extLst>
      <p:ext uri="{BB962C8B-B14F-4D97-AF65-F5344CB8AC3E}">
        <p14:creationId xmlns:p14="http://schemas.microsoft.com/office/powerpoint/2010/main" val="153407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ntent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矩形 4" descr="Colored background box.">
            <a:extLst>
              <a:ext uri="{FF2B5EF4-FFF2-40B4-BE49-F238E27FC236}">
                <a16:creationId xmlns:a16="http://schemas.microsoft.com/office/drawing/2014/main" id="{70FF4C12-B5A4-42EB-A0E1-FD89DCFAC495}"/>
              </a:ext>
            </a:extLst>
          </p:cNvPr>
          <p:cNvSpPr/>
          <p:nvPr userDrawn="1"/>
        </p:nvSpPr>
        <p:spPr>
          <a:xfrm>
            <a:off x="1" y="-1"/>
            <a:ext cx="2807594" cy="685800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795835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矩形 4" descr="Colored background box.">
            <a:extLst>
              <a:ext uri="{FF2B5EF4-FFF2-40B4-BE49-F238E27FC236}">
                <a16:creationId xmlns:a16="http://schemas.microsoft.com/office/drawing/2014/main" id="{70FF4C12-B5A4-42EB-A0E1-FD89DCFAC495}"/>
              </a:ext>
            </a:extLst>
          </p:cNvPr>
          <p:cNvSpPr/>
          <p:nvPr userDrawn="1"/>
        </p:nvSpPr>
        <p:spPr>
          <a:xfrm>
            <a:off x="1" y="1948543"/>
            <a:ext cx="2034861" cy="2002971"/>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310754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xt-one column bullet points">
    <p:spTree>
      <p:nvGrpSpPr>
        <p:cNvPr id="1" name=""/>
        <p:cNvGrpSpPr/>
        <p:nvPr/>
      </p:nvGrpSpPr>
      <p:grpSpPr>
        <a:xfrm>
          <a:off x="0" y="0"/>
          <a:ext cx="0" cy="0"/>
          <a:chOff x="0" y="0"/>
          <a:chExt cx="0" cy="0"/>
        </a:xfrm>
      </p:grpSpPr>
      <p:pic>
        <p:nvPicPr>
          <p:cNvPr id="8" name="图片 7" descr="The star in the ESE logo.">
            <a:extLst>
              <a:ext uri="{FF2B5EF4-FFF2-40B4-BE49-F238E27FC236}">
                <a16:creationId xmlns:a16="http://schemas.microsoft.com/office/drawing/2014/main" id="{0A84CDFA-79F7-4BA0-98A7-CE6AD7E69B6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21238317">
            <a:off x="10844110" y="6132352"/>
            <a:ext cx="756578" cy="778194"/>
          </a:xfrm>
          <a:prstGeom prst="rect">
            <a:avLst/>
          </a:prstGeom>
        </p:spPr>
      </p:pic>
      <p:sp>
        <p:nvSpPr>
          <p:cNvPr id="7" name="矩形 6" descr="Colored background box.">
            <a:extLst>
              <a:ext uri="{FF2B5EF4-FFF2-40B4-BE49-F238E27FC236}">
                <a16:creationId xmlns:a16="http://schemas.microsoft.com/office/drawing/2014/main" id="{A875BDB0-8CE9-4FCF-818B-C21A2BF5A21B}"/>
              </a:ext>
            </a:extLst>
          </p:cNvPr>
          <p:cNvSpPr/>
          <p:nvPr userDrawn="1"/>
        </p:nvSpPr>
        <p:spPr>
          <a:xfrm>
            <a:off x="0" y="212726"/>
            <a:ext cx="250371" cy="832304"/>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descr="Colored backgrouond box.">
            <a:extLst>
              <a:ext uri="{FF2B5EF4-FFF2-40B4-BE49-F238E27FC236}">
                <a16:creationId xmlns:a16="http://schemas.microsoft.com/office/drawing/2014/main" id="{5DF00629-F578-459E-B808-C056CC098EE1}"/>
              </a:ext>
            </a:extLst>
          </p:cNvPr>
          <p:cNvSpPr/>
          <p:nvPr userDrawn="1"/>
        </p:nvSpPr>
        <p:spPr>
          <a:xfrm>
            <a:off x="435429" y="212727"/>
            <a:ext cx="11756571" cy="8323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3DEFAAE-AB64-48F2-AA3E-533A2C1271E0}"/>
              </a:ext>
            </a:extLst>
          </p:cNvPr>
          <p:cNvSpPr>
            <a:spLocks noGrp="1"/>
          </p:cNvSpPr>
          <p:nvPr>
            <p:ph type="title" hasCustomPrompt="1"/>
          </p:nvPr>
        </p:nvSpPr>
        <p:spPr>
          <a:xfrm>
            <a:off x="567743" y="288925"/>
            <a:ext cx="11370972" cy="679905"/>
          </a:xfrm>
        </p:spPr>
        <p:txBody>
          <a:bodyPr>
            <a:noAutofit/>
          </a:bodyPr>
          <a:lstStyle>
            <a:lvl1pPr>
              <a:defRPr sz="3000">
                <a:solidFill>
                  <a:schemeClr val="bg1"/>
                </a:solidFill>
                <a:latin typeface="Segoe UI Semibold" panose="020B0702040204020203" pitchFamily="34" charset="0"/>
                <a:cs typeface="Segoe UI Semibold" panose="020B0702040204020203" pitchFamily="34" charset="0"/>
              </a:defRPr>
            </a:lvl1pPr>
          </a:lstStyle>
          <a:p>
            <a:r>
              <a:rPr lang="en-US" altLang="zh-CN" dirty="0"/>
              <a:t>Click here to edit title</a:t>
            </a:r>
            <a:endParaRPr lang="zh-CN" altLang="en-US" dirty="0"/>
          </a:p>
        </p:txBody>
      </p:sp>
      <p:sp>
        <p:nvSpPr>
          <p:cNvPr id="3" name="内容占位符 2">
            <a:extLst>
              <a:ext uri="{FF2B5EF4-FFF2-40B4-BE49-F238E27FC236}">
                <a16:creationId xmlns:a16="http://schemas.microsoft.com/office/drawing/2014/main" id="{35FFD893-9645-4ABA-BC18-4957569298FB}"/>
              </a:ext>
            </a:extLst>
          </p:cNvPr>
          <p:cNvSpPr>
            <a:spLocks noGrp="1"/>
          </p:cNvSpPr>
          <p:nvPr>
            <p:ph idx="1" hasCustomPrompt="1"/>
          </p:nvPr>
        </p:nvSpPr>
        <p:spPr>
          <a:xfrm>
            <a:off x="567743" y="1230403"/>
            <a:ext cx="11370972" cy="5049746"/>
          </a:xfrm>
        </p:spPr>
        <p:txBody>
          <a:bodyPr>
            <a:noAutofit/>
          </a:bodyPr>
          <a:lstStyle>
            <a:lvl1pPr marL="228600" indent="-228600">
              <a:lnSpc>
                <a:spcPct val="100000"/>
              </a:lnSpc>
              <a:spcAft>
                <a:spcPts val="0"/>
              </a:spcAft>
              <a:buClr>
                <a:srgbClr val="E38526"/>
              </a:buClr>
              <a:buFont typeface="Arial" panose="020B0604020202020204" pitchFamily="34" charset="0"/>
              <a:buChar char="•"/>
              <a:defRPr sz="3200" baseline="0">
                <a:solidFill>
                  <a:schemeClr val="accent1">
                    <a:lumMod val="50000"/>
                  </a:schemeClr>
                </a:solidFill>
                <a:latin typeface="Segoe UI" panose="020B0502040204020203" pitchFamily="34" charset="0"/>
                <a:cs typeface="Segoe UI" panose="020B0502040204020203" pitchFamily="34" charset="0"/>
              </a:defRPr>
            </a:lvl1pPr>
            <a:lvl2pPr marL="685800" indent="-228600">
              <a:lnSpc>
                <a:spcPct val="100000"/>
              </a:lnSpc>
              <a:spcAft>
                <a:spcPts val="0"/>
              </a:spcAft>
              <a:buClr>
                <a:srgbClr val="E38526"/>
              </a:buClr>
              <a:buFont typeface="Courier New" panose="02070309020205020404" pitchFamily="49" charset="0"/>
              <a:buChar char="o"/>
              <a:defRPr sz="2800">
                <a:solidFill>
                  <a:schemeClr val="accent1">
                    <a:lumMod val="50000"/>
                  </a:schemeClr>
                </a:solidFill>
                <a:latin typeface="Segoe UI" panose="020B0502040204020203" pitchFamily="34" charset="0"/>
                <a:cs typeface="Segoe UI" panose="020B0502040204020203" pitchFamily="34" charset="0"/>
              </a:defRPr>
            </a:lvl2pPr>
            <a:lvl3pPr marL="1143000" indent="-228600">
              <a:lnSpc>
                <a:spcPct val="100000"/>
              </a:lnSpc>
              <a:spcAft>
                <a:spcPts val="0"/>
              </a:spcAft>
              <a:buClr>
                <a:srgbClr val="E38526"/>
              </a:buClr>
              <a:buFont typeface="Wingdings" panose="05000000000000000000" pitchFamily="2" charset="2"/>
              <a:buChar char="§"/>
              <a:defRPr sz="2400">
                <a:solidFill>
                  <a:schemeClr val="accent1">
                    <a:lumMod val="50000"/>
                  </a:schemeClr>
                </a:solidFill>
                <a:latin typeface="Segoe UI" panose="020B0502040204020203" pitchFamily="34" charset="0"/>
                <a:cs typeface="Segoe UI" panose="020B0502040204020203" pitchFamily="34" charset="0"/>
              </a:defRPr>
            </a:lvl3pPr>
            <a:lvl4pPr marL="1600200" indent="-228600">
              <a:lnSpc>
                <a:spcPct val="100000"/>
              </a:lnSpc>
              <a:spcAft>
                <a:spcPts val="0"/>
              </a:spcAft>
              <a:buClr>
                <a:srgbClr val="E38526"/>
              </a:buClr>
              <a:buFont typeface="Wingdings" panose="05000000000000000000" pitchFamily="2" charset="2"/>
              <a:buChar char="Ø"/>
              <a:defRPr sz="2000">
                <a:solidFill>
                  <a:schemeClr val="accent1">
                    <a:lumMod val="50000"/>
                  </a:schemeClr>
                </a:solidFill>
                <a:latin typeface="Segoe UI" panose="020B0502040204020203" pitchFamily="34" charset="0"/>
                <a:cs typeface="Segoe UI" panose="020B0502040204020203" pitchFamily="34" charset="0"/>
              </a:defRPr>
            </a:lvl4pPr>
            <a:lvl5pPr marL="2057400" indent="-228600">
              <a:lnSpc>
                <a:spcPct val="100000"/>
              </a:lnSpc>
              <a:spcAft>
                <a:spcPts val="0"/>
              </a:spcAft>
              <a:buClr>
                <a:srgbClr val="E38526"/>
              </a:buClr>
              <a:buFont typeface="Wingdings" panose="05000000000000000000" pitchFamily="2" charset="2"/>
              <a:buChar char="v"/>
              <a:defRPr sz="2000" baseline="0">
                <a:solidFill>
                  <a:schemeClr val="accent1">
                    <a:lumMod val="50000"/>
                  </a:schemeClr>
                </a:solidFill>
                <a:latin typeface="Segoe UI" panose="020B0502040204020203" pitchFamily="34" charset="0"/>
                <a:cs typeface="Segoe UI" panose="020B0502040204020203" pitchFamily="34" charset="0"/>
              </a:defRPr>
            </a:lvl5pPr>
          </a:lstStyle>
          <a:p>
            <a:pPr lvl="0"/>
            <a:r>
              <a:rPr lang="en-US" altLang="zh-CN" dirty="0"/>
              <a:t>Click here to edit bullet points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12" name="Slide Number Placeholder 11"/>
          <p:cNvSpPr>
            <a:spLocks noGrp="1"/>
          </p:cNvSpPr>
          <p:nvPr>
            <p:ph type="sldNum" sz="quarter" idx="12"/>
          </p:nvPr>
        </p:nvSpPr>
        <p:spPr/>
        <p:txBody>
          <a:bodyPr/>
          <a:lstStyle>
            <a:lvl1pPr>
              <a:defRPr>
                <a:solidFill>
                  <a:schemeClr val="tx1"/>
                </a:solidFill>
              </a:defRPr>
            </a:lvl1pPr>
          </a:lstStyle>
          <a:p>
            <a:fld id="{FF27229C-EC7B-4063-A33B-28A5E87E32ED}" type="slidenum">
              <a:rPr lang="zh-CN" altLang="en-US" smtClean="0"/>
              <a:pPr/>
              <a:t>‹#›</a:t>
            </a:fld>
            <a:endParaRPr lang="zh-CN" altLang="en-US" dirty="0"/>
          </a:p>
        </p:txBody>
      </p:sp>
      <p:sp>
        <p:nvSpPr>
          <p:cNvPr id="4" name="TextBox 3"/>
          <p:cNvSpPr txBox="1"/>
          <p:nvPr userDrawn="1"/>
        </p:nvSpPr>
        <p:spPr>
          <a:xfrm>
            <a:off x="250371" y="6356350"/>
            <a:ext cx="7713372" cy="369332"/>
          </a:xfrm>
          <a:prstGeom prst="rect">
            <a:avLst/>
          </a:prstGeom>
          <a:noFill/>
        </p:spPr>
        <p:txBody>
          <a:bodyPr wrap="square" rtlCol="0">
            <a:spAutoFit/>
          </a:bodyPr>
          <a:lstStyle/>
          <a:p>
            <a:r>
              <a:rPr lang="en-US" sz="1200" kern="1200" dirty="0">
                <a:solidFill>
                  <a:schemeClr val="tx1">
                    <a:tint val="75000"/>
                  </a:schemeClr>
                </a:solidFill>
                <a:latin typeface="Segoe"/>
                <a:ea typeface="+mn-ea"/>
                <a:cs typeface="+mn-cs"/>
              </a:rPr>
              <a:t>Massachusetts Department of</a:t>
            </a:r>
            <a:r>
              <a:rPr lang="en-US" baseline="0" dirty="0">
                <a:latin typeface="Segoe"/>
              </a:rPr>
              <a:t> </a:t>
            </a:r>
            <a:r>
              <a:rPr lang="en-US" sz="1200" kern="1200" dirty="0">
                <a:solidFill>
                  <a:schemeClr val="tx1">
                    <a:tint val="75000"/>
                  </a:schemeClr>
                </a:solidFill>
                <a:latin typeface="Segoe"/>
                <a:ea typeface="+mn-ea"/>
                <a:cs typeface="+mn-cs"/>
              </a:rPr>
              <a:t>Elementary</a:t>
            </a:r>
            <a:r>
              <a:rPr lang="en-US" baseline="0" dirty="0">
                <a:latin typeface="Segoe"/>
              </a:rPr>
              <a:t> </a:t>
            </a:r>
            <a:r>
              <a:rPr lang="en-US" sz="1200" kern="1200" dirty="0">
                <a:solidFill>
                  <a:schemeClr val="tx1">
                    <a:tint val="75000"/>
                  </a:schemeClr>
                </a:solidFill>
                <a:latin typeface="Segoe"/>
                <a:ea typeface="+mn-ea"/>
                <a:cs typeface="+mn-cs"/>
              </a:rPr>
              <a:t>and</a:t>
            </a:r>
            <a:r>
              <a:rPr lang="en-US" baseline="0" dirty="0">
                <a:latin typeface="Segoe"/>
              </a:rPr>
              <a:t> </a:t>
            </a:r>
            <a:r>
              <a:rPr lang="en-US" sz="1200" kern="1200" dirty="0">
                <a:solidFill>
                  <a:schemeClr val="tx1">
                    <a:tint val="75000"/>
                  </a:schemeClr>
                </a:solidFill>
                <a:latin typeface="Segoe"/>
                <a:ea typeface="+mn-ea"/>
                <a:cs typeface="+mn-cs"/>
              </a:rPr>
              <a:t>Secondary</a:t>
            </a:r>
            <a:r>
              <a:rPr lang="en-US" baseline="0" dirty="0">
                <a:latin typeface="Segoe"/>
              </a:rPr>
              <a:t> </a:t>
            </a:r>
            <a:r>
              <a:rPr lang="en-US" sz="1200" kern="1200" dirty="0">
                <a:solidFill>
                  <a:schemeClr val="tx1">
                    <a:tint val="75000"/>
                  </a:schemeClr>
                </a:solidFill>
                <a:latin typeface="Segoe"/>
                <a:ea typeface="+mn-ea"/>
                <a:cs typeface="+mn-cs"/>
              </a:rPr>
              <a:t>Education</a:t>
            </a:r>
          </a:p>
        </p:txBody>
      </p:sp>
    </p:spTree>
    <p:extLst>
      <p:ext uri="{BB962C8B-B14F-4D97-AF65-F5344CB8AC3E}">
        <p14:creationId xmlns:p14="http://schemas.microsoft.com/office/powerpoint/2010/main" val="149151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one column numbering list">
    <p:spTree>
      <p:nvGrpSpPr>
        <p:cNvPr id="1" name=""/>
        <p:cNvGrpSpPr/>
        <p:nvPr/>
      </p:nvGrpSpPr>
      <p:grpSpPr>
        <a:xfrm>
          <a:off x="0" y="0"/>
          <a:ext cx="0" cy="0"/>
          <a:chOff x="0" y="0"/>
          <a:chExt cx="0" cy="0"/>
        </a:xfrm>
      </p:grpSpPr>
      <p:pic>
        <p:nvPicPr>
          <p:cNvPr id="8" name="图片 7" descr="The star in the ESE logo">
            <a:extLst>
              <a:ext uri="{FF2B5EF4-FFF2-40B4-BE49-F238E27FC236}">
                <a16:creationId xmlns:a16="http://schemas.microsoft.com/office/drawing/2014/main" id="{0A84CDFA-79F7-4BA0-98A7-CE6AD7E69B6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21238317">
            <a:off x="10844110" y="6132352"/>
            <a:ext cx="756578" cy="778194"/>
          </a:xfrm>
          <a:prstGeom prst="rect">
            <a:avLst/>
          </a:prstGeom>
        </p:spPr>
      </p:pic>
      <p:sp>
        <p:nvSpPr>
          <p:cNvPr id="7" name="矩形 6" descr="Colored background box.">
            <a:extLst>
              <a:ext uri="{FF2B5EF4-FFF2-40B4-BE49-F238E27FC236}">
                <a16:creationId xmlns:a16="http://schemas.microsoft.com/office/drawing/2014/main" id="{A875BDB0-8CE9-4FCF-818B-C21A2BF5A21B}"/>
              </a:ext>
            </a:extLst>
          </p:cNvPr>
          <p:cNvSpPr/>
          <p:nvPr userDrawn="1"/>
        </p:nvSpPr>
        <p:spPr>
          <a:xfrm>
            <a:off x="0" y="212726"/>
            <a:ext cx="250371" cy="832304"/>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descr="Colored background box.">
            <a:extLst>
              <a:ext uri="{FF2B5EF4-FFF2-40B4-BE49-F238E27FC236}">
                <a16:creationId xmlns:a16="http://schemas.microsoft.com/office/drawing/2014/main" id="{5DF00629-F578-459E-B808-C056CC098EE1}"/>
              </a:ext>
            </a:extLst>
          </p:cNvPr>
          <p:cNvSpPr/>
          <p:nvPr userDrawn="1"/>
        </p:nvSpPr>
        <p:spPr>
          <a:xfrm>
            <a:off x="435429" y="212727"/>
            <a:ext cx="11756571" cy="8323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3DEFAAE-AB64-48F2-AA3E-533A2C1271E0}"/>
              </a:ext>
            </a:extLst>
          </p:cNvPr>
          <p:cNvSpPr>
            <a:spLocks noGrp="1"/>
          </p:cNvSpPr>
          <p:nvPr>
            <p:ph type="title" hasCustomPrompt="1"/>
          </p:nvPr>
        </p:nvSpPr>
        <p:spPr>
          <a:xfrm>
            <a:off x="567743" y="288925"/>
            <a:ext cx="11370972" cy="679905"/>
          </a:xfrm>
        </p:spPr>
        <p:txBody>
          <a:bodyPr>
            <a:noAutofit/>
          </a:bodyPr>
          <a:lstStyle>
            <a:lvl1pPr>
              <a:defRPr sz="3000">
                <a:solidFill>
                  <a:schemeClr val="bg1"/>
                </a:solidFill>
                <a:latin typeface="Segoe UI Semibold" panose="020B0702040204020203" pitchFamily="34" charset="0"/>
                <a:cs typeface="Segoe UI Semibold" panose="020B0702040204020203" pitchFamily="34" charset="0"/>
              </a:defRPr>
            </a:lvl1pPr>
          </a:lstStyle>
          <a:p>
            <a:r>
              <a:rPr lang="en-US" altLang="zh-CN" dirty="0"/>
              <a:t>Click here to edit title</a:t>
            </a:r>
            <a:endParaRPr lang="zh-CN" altLang="en-US" dirty="0"/>
          </a:p>
        </p:txBody>
      </p:sp>
      <p:sp>
        <p:nvSpPr>
          <p:cNvPr id="3" name="内容占位符 2">
            <a:extLst>
              <a:ext uri="{FF2B5EF4-FFF2-40B4-BE49-F238E27FC236}">
                <a16:creationId xmlns:a16="http://schemas.microsoft.com/office/drawing/2014/main" id="{35FFD893-9645-4ABA-BC18-4957569298FB}"/>
              </a:ext>
            </a:extLst>
          </p:cNvPr>
          <p:cNvSpPr>
            <a:spLocks noGrp="1"/>
          </p:cNvSpPr>
          <p:nvPr>
            <p:ph idx="1" hasCustomPrompt="1"/>
          </p:nvPr>
        </p:nvSpPr>
        <p:spPr>
          <a:xfrm>
            <a:off x="567743" y="1230403"/>
            <a:ext cx="11370972" cy="5049746"/>
          </a:xfrm>
        </p:spPr>
        <p:txBody>
          <a:bodyPr>
            <a:noAutofit/>
          </a:bodyPr>
          <a:lstStyle>
            <a:lvl1pPr marL="514350" indent="-514350">
              <a:lnSpc>
                <a:spcPct val="100000"/>
              </a:lnSpc>
              <a:spcBef>
                <a:spcPts val="0"/>
              </a:spcBef>
              <a:spcAft>
                <a:spcPts val="0"/>
              </a:spcAft>
              <a:buClr>
                <a:srgbClr val="E38526"/>
              </a:buClr>
              <a:buFont typeface="+mj-lt"/>
              <a:buAutoNum type="arabicPeriod"/>
              <a:defRPr sz="3200" baseline="0">
                <a:solidFill>
                  <a:schemeClr val="accent1">
                    <a:lumMod val="50000"/>
                  </a:schemeClr>
                </a:solidFill>
                <a:latin typeface="Segoe UI" panose="020B0502040204020203" pitchFamily="34" charset="0"/>
                <a:cs typeface="Segoe UI" panose="020B0502040204020203" pitchFamily="34" charset="0"/>
              </a:defRPr>
            </a:lvl1pPr>
            <a:lvl2pPr marL="685800" indent="-228600">
              <a:buClr>
                <a:srgbClr val="E38526"/>
              </a:buClr>
              <a:buFont typeface="Courier New" panose="02070309020205020404" pitchFamily="49" charset="0"/>
              <a:buChar char="o"/>
              <a:defRPr sz="2800">
                <a:solidFill>
                  <a:schemeClr val="accent1">
                    <a:lumMod val="50000"/>
                  </a:schemeClr>
                </a:solidFill>
                <a:latin typeface="Segoe UI" panose="020B0502040204020203" pitchFamily="34" charset="0"/>
                <a:cs typeface="Segoe UI" panose="020B0502040204020203" pitchFamily="34" charset="0"/>
              </a:defRPr>
            </a:lvl2pPr>
            <a:lvl3pPr marL="1143000" indent="-228600">
              <a:buClr>
                <a:srgbClr val="E38526"/>
              </a:buClr>
              <a:buFont typeface="Wingdings" panose="05000000000000000000" pitchFamily="2" charset="2"/>
              <a:buChar char="§"/>
              <a:defRPr sz="2400">
                <a:solidFill>
                  <a:schemeClr val="accent1">
                    <a:lumMod val="50000"/>
                  </a:schemeClr>
                </a:solidFill>
                <a:latin typeface="Segoe UI" panose="020B0502040204020203" pitchFamily="34" charset="0"/>
                <a:cs typeface="Segoe UI" panose="020B0502040204020203" pitchFamily="34" charset="0"/>
              </a:defRPr>
            </a:lvl3pPr>
            <a:lvl4pPr marL="1600200" indent="-228600">
              <a:buClr>
                <a:srgbClr val="E38526"/>
              </a:buClr>
              <a:buFont typeface="Wingdings" panose="05000000000000000000" pitchFamily="2" charset="2"/>
              <a:buChar char="Ø"/>
              <a:defRPr sz="2000">
                <a:solidFill>
                  <a:schemeClr val="accent1">
                    <a:lumMod val="50000"/>
                  </a:schemeClr>
                </a:solidFill>
                <a:latin typeface="Segoe UI" panose="020B0502040204020203" pitchFamily="34" charset="0"/>
                <a:cs typeface="Segoe UI" panose="020B0502040204020203" pitchFamily="34" charset="0"/>
              </a:defRPr>
            </a:lvl4pPr>
            <a:lvl5pPr marL="2057400" indent="-228600">
              <a:buClr>
                <a:srgbClr val="E38526"/>
              </a:buClr>
              <a:buFont typeface="Wingdings" panose="05000000000000000000" pitchFamily="2" charset="2"/>
              <a:buChar char="v"/>
              <a:defRPr sz="2000" baseline="0">
                <a:solidFill>
                  <a:schemeClr val="accent1">
                    <a:lumMod val="50000"/>
                  </a:schemeClr>
                </a:solidFill>
                <a:latin typeface="Segoe UI" panose="020B0502040204020203" pitchFamily="34" charset="0"/>
                <a:cs typeface="Segoe UI" panose="020B0502040204020203" pitchFamily="34" charset="0"/>
              </a:defRPr>
            </a:lvl5pPr>
          </a:lstStyle>
          <a:p>
            <a:pPr lvl="0"/>
            <a:r>
              <a:rPr lang="en-US" altLang="zh-CN" dirty="0"/>
              <a:t>Click here to create numbering list</a:t>
            </a:r>
          </a:p>
        </p:txBody>
      </p:sp>
      <p:sp>
        <p:nvSpPr>
          <p:cNvPr id="12" name="Slide Number Placeholder 11"/>
          <p:cNvSpPr>
            <a:spLocks noGrp="1"/>
          </p:cNvSpPr>
          <p:nvPr>
            <p:ph type="sldNum" sz="quarter" idx="12"/>
          </p:nvPr>
        </p:nvSpPr>
        <p:spPr/>
        <p:txBody>
          <a:bodyPr/>
          <a:lstStyle>
            <a:lvl1pPr>
              <a:defRPr>
                <a:solidFill>
                  <a:schemeClr val="tx1"/>
                </a:solidFill>
              </a:defRPr>
            </a:lvl1pPr>
          </a:lstStyle>
          <a:p>
            <a:fld id="{FF27229C-EC7B-4063-A33B-28A5E87E32ED}" type="slidenum">
              <a:rPr lang="zh-CN" altLang="en-US" smtClean="0"/>
              <a:pPr/>
              <a:t>‹#›</a:t>
            </a:fld>
            <a:endParaRPr lang="zh-CN" altLang="en-US" dirty="0"/>
          </a:p>
        </p:txBody>
      </p:sp>
      <p:sp>
        <p:nvSpPr>
          <p:cNvPr id="4" name="TextBox 3"/>
          <p:cNvSpPr txBox="1"/>
          <p:nvPr userDrawn="1"/>
        </p:nvSpPr>
        <p:spPr>
          <a:xfrm>
            <a:off x="250371" y="6356350"/>
            <a:ext cx="7713372" cy="369332"/>
          </a:xfrm>
          <a:prstGeom prst="rect">
            <a:avLst/>
          </a:prstGeom>
          <a:noFill/>
        </p:spPr>
        <p:txBody>
          <a:bodyPr wrap="square" rtlCol="0">
            <a:spAutoFit/>
          </a:bodyPr>
          <a:lstStyle/>
          <a:p>
            <a:r>
              <a:rPr lang="en-US" sz="1200" kern="1200" dirty="0">
                <a:solidFill>
                  <a:schemeClr val="tx1">
                    <a:tint val="75000"/>
                  </a:schemeClr>
                </a:solidFill>
                <a:latin typeface="Segoe"/>
                <a:ea typeface="+mn-ea"/>
                <a:cs typeface="+mn-cs"/>
              </a:rPr>
              <a:t>Massachusetts Department of</a:t>
            </a:r>
            <a:r>
              <a:rPr lang="en-US" baseline="0" dirty="0">
                <a:latin typeface="Segoe"/>
              </a:rPr>
              <a:t> </a:t>
            </a:r>
            <a:r>
              <a:rPr lang="en-US" sz="1200" kern="1200" dirty="0">
                <a:solidFill>
                  <a:schemeClr val="tx1">
                    <a:tint val="75000"/>
                  </a:schemeClr>
                </a:solidFill>
                <a:latin typeface="Segoe"/>
                <a:ea typeface="+mn-ea"/>
                <a:cs typeface="+mn-cs"/>
              </a:rPr>
              <a:t>Elementary</a:t>
            </a:r>
            <a:r>
              <a:rPr lang="en-US" baseline="0" dirty="0">
                <a:latin typeface="Segoe"/>
              </a:rPr>
              <a:t> </a:t>
            </a:r>
            <a:r>
              <a:rPr lang="en-US" sz="1200" kern="1200" dirty="0">
                <a:solidFill>
                  <a:schemeClr val="tx1">
                    <a:tint val="75000"/>
                  </a:schemeClr>
                </a:solidFill>
                <a:latin typeface="Segoe"/>
                <a:ea typeface="+mn-ea"/>
                <a:cs typeface="+mn-cs"/>
              </a:rPr>
              <a:t>and</a:t>
            </a:r>
            <a:r>
              <a:rPr lang="en-US" baseline="0" dirty="0">
                <a:latin typeface="Segoe"/>
              </a:rPr>
              <a:t> </a:t>
            </a:r>
            <a:r>
              <a:rPr lang="en-US" sz="1200" kern="1200" dirty="0">
                <a:solidFill>
                  <a:schemeClr val="tx1">
                    <a:tint val="75000"/>
                  </a:schemeClr>
                </a:solidFill>
                <a:latin typeface="Segoe"/>
                <a:ea typeface="+mn-ea"/>
                <a:cs typeface="+mn-cs"/>
              </a:rPr>
              <a:t>Secondary</a:t>
            </a:r>
            <a:r>
              <a:rPr lang="en-US" baseline="0" dirty="0">
                <a:latin typeface="Segoe"/>
              </a:rPr>
              <a:t> </a:t>
            </a:r>
            <a:r>
              <a:rPr lang="en-US" sz="1200" kern="1200" dirty="0">
                <a:solidFill>
                  <a:schemeClr val="tx1">
                    <a:tint val="75000"/>
                  </a:schemeClr>
                </a:solidFill>
                <a:latin typeface="Segoe"/>
                <a:ea typeface="+mn-ea"/>
                <a:cs typeface="+mn-cs"/>
              </a:rPr>
              <a:t>Education</a:t>
            </a:r>
          </a:p>
        </p:txBody>
      </p:sp>
    </p:spTree>
    <p:extLst>
      <p:ext uri="{BB962C8B-B14F-4D97-AF65-F5344CB8AC3E}">
        <p14:creationId xmlns:p14="http://schemas.microsoft.com/office/powerpoint/2010/main" val="226792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two columns">
    <p:spTree>
      <p:nvGrpSpPr>
        <p:cNvPr id="1" name=""/>
        <p:cNvGrpSpPr/>
        <p:nvPr/>
      </p:nvGrpSpPr>
      <p:grpSpPr>
        <a:xfrm>
          <a:off x="0" y="0"/>
          <a:ext cx="0" cy="0"/>
          <a:chOff x="0" y="0"/>
          <a:chExt cx="0" cy="0"/>
        </a:xfrm>
      </p:grpSpPr>
      <p:pic>
        <p:nvPicPr>
          <p:cNvPr id="13" name="图片 7" descr="The star in the ESE logo.">
            <a:extLst>
              <a:ext uri="{FF2B5EF4-FFF2-40B4-BE49-F238E27FC236}">
                <a16:creationId xmlns:a16="http://schemas.microsoft.com/office/drawing/2014/main" id="{0A84CDFA-79F7-4BA0-98A7-CE6AD7E69B6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21238317">
            <a:off x="10844110" y="6132352"/>
            <a:ext cx="756578" cy="778194"/>
          </a:xfrm>
          <a:prstGeom prst="rect">
            <a:avLst/>
          </a:prstGeom>
        </p:spPr>
      </p:pic>
      <p:sp>
        <p:nvSpPr>
          <p:cNvPr id="7" name="灯片编号占位符 6">
            <a:extLst>
              <a:ext uri="{FF2B5EF4-FFF2-40B4-BE49-F238E27FC236}">
                <a16:creationId xmlns:a16="http://schemas.microsoft.com/office/drawing/2014/main" id="{94301496-3A04-4B17-9688-6289A84D6F4D}"/>
              </a:ext>
            </a:extLst>
          </p:cNvPr>
          <p:cNvSpPr>
            <a:spLocks noGrp="1"/>
          </p:cNvSpPr>
          <p:nvPr>
            <p:ph type="sldNum" sz="quarter" idx="12"/>
          </p:nvPr>
        </p:nvSpPr>
        <p:spPr/>
        <p:txBody>
          <a:bodyPr/>
          <a:lstStyle>
            <a:lvl1pPr>
              <a:defRPr>
                <a:solidFill>
                  <a:schemeClr val="tx1"/>
                </a:solidFill>
                <a:latin typeface="Segoe UI" panose="020B0502040204020203" pitchFamily="34" charset="0"/>
                <a:cs typeface="Segoe UI" panose="020B0502040204020203" pitchFamily="34" charset="0"/>
              </a:defRPr>
            </a:lvl1pPr>
          </a:lstStyle>
          <a:p>
            <a:fld id="{FF27229C-EC7B-4063-A33B-28A5E87E32ED}" type="slidenum">
              <a:rPr lang="zh-CN" altLang="en-US" smtClean="0"/>
              <a:pPr/>
              <a:t>‹#›</a:t>
            </a:fld>
            <a:endParaRPr lang="zh-CN" altLang="en-US" dirty="0"/>
          </a:p>
        </p:txBody>
      </p:sp>
      <p:sp>
        <p:nvSpPr>
          <p:cNvPr id="8" name="矩形 6" descr="Colored background box.">
            <a:extLst>
              <a:ext uri="{FF2B5EF4-FFF2-40B4-BE49-F238E27FC236}">
                <a16:creationId xmlns:a16="http://schemas.microsoft.com/office/drawing/2014/main" id="{A875BDB0-8CE9-4FCF-818B-C21A2BF5A21B}"/>
              </a:ext>
            </a:extLst>
          </p:cNvPr>
          <p:cNvSpPr/>
          <p:nvPr userDrawn="1"/>
        </p:nvSpPr>
        <p:spPr>
          <a:xfrm>
            <a:off x="0" y="212726"/>
            <a:ext cx="250371" cy="832304"/>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descr="Colored background box.">
            <a:extLst>
              <a:ext uri="{FF2B5EF4-FFF2-40B4-BE49-F238E27FC236}">
                <a16:creationId xmlns:a16="http://schemas.microsoft.com/office/drawing/2014/main" id="{5DF00629-F578-459E-B808-C056CC098EE1}"/>
              </a:ext>
            </a:extLst>
          </p:cNvPr>
          <p:cNvSpPr/>
          <p:nvPr userDrawn="1"/>
        </p:nvSpPr>
        <p:spPr>
          <a:xfrm>
            <a:off x="435429" y="212727"/>
            <a:ext cx="11756571" cy="8323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35FFD893-9645-4ABA-BC18-4957569298FB}"/>
              </a:ext>
            </a:extLst>
          </p:cNvPr>
          <p:cNvSpPr>
            <a:spLocks noGrp="1"/>
          </p:cNvSpPr>
          <p:nvPr>
            <p:ph idx="13" hasCustomPrompt="1"/>
          </p:nvPr>
        </p:nvSpPr>
        <p:spPr>
          <a:xfrm>
            <a:off x="435429" y="2189408"/>
            <a:ext cx="5452057" cy="3799267"/>
          </a:xfrm>
        </p:spPr>
        <p:txBody>
          <a:bodyPr>
            <a:noAutofit/>
          </a:bodyPr>
          <a:lstStyle>
            <a:lvl1pPr marL="228600" indent="-228600">
              <a:lnSpc>
                <a:spcPct val="100000"/>
              </a:lnSpc>
              <a:spcAft>
                <a:spcPts val="0"/>
              </a:spcAft>
              <a:buClr>
                <a:srgbClr val="E38526"/>
              </a:buClr>
              <a:buFont typeface="Arial" panose="020B0604020202020204" pitchFamily="34" charset="0"/>
              <a:buChar char="•"/>
              <a:defRPr sz="2800" baseline="0">
                <a:solidFill>
                  <a:schemeClr val="accent1">
                    <a:lumMod val="50000"/>
                  </a:schemeClr>
                </a:solidFill>
                <a:latin typeface="Segoe UI" panose="020B0502040204020203" pitchFamily="34" charset="0"/>
                <a:cs typeface="Segoe UI" panose="020B0502040204020203" pitchFamily="34" charset="0"/>
              </a:defRPr>
            </a:lvl1pPr>
            <a:lvl2pPr marL="685800" indent="-228600">
              <a:lnSpc>
                <a:spcPct val="100000"/>
              </a:lnSpc>
              <a:spcAft>
                <a:spcPts val="0"/>
              </a:spcAft>
              <a:buClr>
                <a:srgbClr val="E38526"/>
              </a:buClr>
              <a:buFont typeface="Courier New" panose="02070309020205020404" pitchFamily="49" charset="0"/>
              <a:buChar char="o"/>
              <a:defRPr sz="2400">
                <a:solidFill>
                  <a:schemeClr val="accent1">
                    <a:lumMod val="50000"/>
                  </a:schemeClr>
                </a:solidFill>
                <a:latin typeface="Segoe UI" panose="020B0502040204020203" pitchFamily="34" charset="0"/>
                <a:cs typeface="Segoe UI" panose="020B0502040204020203" pitchFamily="34" charset="0"/>
              </a:defRPr>
            </a:lvl2pPr>
            <a:lvl3pPr marL="1143000" indent="-228600">
              <a:lnSpc>
                <a:spcPct val="100000"/>
              </a:lnSpc>
              <a:spcAft>
                <a:spcPts val="0"/>
              </a:spcAft>
              <a:buClr>
                <a:srgbClr val="E38526"/>
              </a:buClr>
              <a:buFont typeface="Wingdings" panose="05000000000000000000" pitchFamily="2" charset="2"/>
              <a:buChar char="§"/>
              <a:defRPr sz="2000">
                <a:solidFill>
                  <a:schemeClr val="accent1">
                    <a:lumMod val="50000"/>
                  </a:schemeClr>
                </a:solidFill>
                <a:latin typeface="Segoe UI" panose="020B0502040204020203" pitchFamily="34" charset="0"/>
                <a:cs typeface="Segoe UI" panose="020B0502040204020203" pitchFamily="34" charset="0"/>
              </a:defRPr>
            </a:lvl3pPr>
            <a:lvl4pPr marL="1600200" indent="-228600">
              <a:lnSpc>
                <a:spcPct val="100000"/>
              </a:lnSpc>
              <a:spcAft>
                <a:spcPts val="0"/>
              </a:spcAft>
              <a:buClr>
                <a:srgbClr val="E38526"/>
              </a:buClr>
              <a:buFont typeface="Wingdings" panose="05000000000000000000" pitchFamily="2" charset="2"/>
              <a:buChar char="Ø"/>
              <a:defRPr sz="1800">
                <a:solidFill>
                  <a:schemeClr val="accent1">
                    <a:lumMod val="50000"/>
                  </a:schemeClr>
                </a:solidFill>
                <a:latin typeface="Segoe UI" panose="020B0502040204020203" pitchFamily="34" charset="0"/>
                <a:cs typeface="Segoe UI" panose="020B0502040204020203" pitchFamily="34" charset="0"/>
              </a:defRPr>
            </a:lvl4pPr>
            <a:lvl5pPr marL="2057400" indent="-228600">
              <a:lnSpc>
                <a:spcPct val="100000"/>
              </a:lnSpc>
              <a:spcAft>
                <a:spcPts val="0"/>
              </a:spcAft>
              <a:buClr>
                <a:srgbClr val="E38526"/>
              </a:buClr>
              <a:buFont typeface="Wingdings" panose="05000000000000000000" pitchFamily="2" charset="2"/>
              <a:buChar char="v"/>
              <a:defRPr sz="1800" baseline="0">
                <a:solidFill>
                  <a:schemeClr val="accent1">
                    <a:lumMod val="50000"/>
                  </a:schemeClr>
                </a:solidFill>
                <a:latin typeface="Segoe UI" panose="020B0502040204020203" pitchFamily="34" charset="0"/>
                <a:cs typeface="Segoe UI" panose="020B0502040204020203" pitchFamily="34" charset="0"/>
              </a:defRPr>
            </a:lvl5pPr>
          </a:lstStyle>
          <a:p>
            <a:pPr lvl="0"/>
            <a:r>
              <a:rPr lang="en-US" altLang="zh-CN" dirty="0"/>
              <a:t>Click here to edit bullet points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17" name="文本占位符 2">
            <a:extLst>
              <a:ext uri="{FF2B5EF4-FFF2-40B4-BE49-F238E27FC236}">
                <a16:creationId xmlns:a16="http://schemas.microsoft.com/office/drawing/2014/main" id="{3F8C2E89-BE57-4EAB-8E44-06A7578A41E7}"/>
              </a:ext>
            </a:extLst>
          </p:cNvPr>
          <p:cNvSpPr>
            <a:spLocks noGrp="1"/>
          </p:cNvSpPr>
          <p:nvPr>
            <p:ph type="body" idx="1" hasCustomPrompt="1"/>
          </p:nvPr>
        </p:nvSpPr>
        <p:spPr>
          <a:xfrm>
            <a:off x="435429" y="1336505"/>
            <a:ext cx="5452057" cy="776702"/>
          </a:xfrm>
          <a:solidFill>
            <a:srgbClr val="E38526"/>
          </a:solidFill>
        </p:spPr>
        <p:txBody>
          <a:bodyPr anchor="ctr">
            <a:noAutofit/>
          </a:bodyPr>
          <a:lstStyle>
            <a:lvl1pPr marL="0" indent="0" algn="l">
              <a:buNone/>
              <a:defRPr sz="2800" b="1">
                <a:solidFill>
                  <a:schemeClr val="bg1"/>
                </a:solidFill>
                <a:latin typeface="Segoe UI Semibold" panose="020B0702040204020203" pitchFamily="34" charset="0"/>
                <a:cs typeface="Segoe UI Semibold" panose="020B07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here to edit subtitle</a:t>
            </a:r>
            <a:endParaRPr lang="zh-CN" altLang="en-US" dirty="0"/>
          </a:p>
        </p:txBody>
      </p:sp>
      <p:sp>
        <p:nvSpPr>
          <p:cNvPr id="18" name="文本占位符 2">
            <a:extLst>
              <a:ext uri="{FF2B5EF4-FFF2-40B4-BE49-F238E27FC236}">
                <a16:creationId xmlns:a16="http://schemas.microsoft.com/office/drawing/2014/main" id="{3F8C2E89-BE57-4EAB-8E44-06A7578A41E7}"/>
              </a:ext>
            </a:extLst>
          </p:cNvPr>
          <p:cNvSpPr>
            <a:spLocks noGrp="1"/>
          </p:cNvSpPr>
          <p:nvPr>
            <p:ph type="body" idx="15" hasCustomPrompt="1"/>
          </p:nvPr>
        </p:nvSpPr>
        <p:spPr>
          <a:xfrm>
            <a:off x="6313714" y="1336505"/>
            <a:ext cx="5452057" cy="776702"/>
          </a:xfrm>
          <a:solidFill>
            <a:srgbClr val="E38526"/>
          </a:solidFill>
        </p:spPr>
        <p:txBody>
          <a:bodyPr anchor="ctr">
            <a:noAutofit/>
          </a:bodyPr>
          <a:lstStyle>
            <a:lvl1pPr marL="0" indent="0" algn="l">
              <a:buNone/>
              <a:defRPr sz="2800" b="1">
                <a:solidFill>
                  <a:schemeClr val="bg1"/>
                </a:solidFill>
                <a:latin typeface="Segoe UI Semibold" panose="020B0702040204020203" pitchFamily="34" charset="0"/>
                <a:cs typeface="Segoe UI Semibold" panose="020B07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here to edit subtitle</a:t>
            </a:r>
            <a:endParaRPr lang="zh-CN" altLang="en-US" dirty="0"/>
          </a:p>
        </p:txBody>
      </p:sp>
      <p:sp>
        <p:nvSpPr>
          <p:cNvPr id="15" name="标题 1">
            <a:extLst>
              <a:ext uri="{FF2B5EF4-FFF2-40B4-BE49-F238E27FC236}">
                <a16:creationId xmlns:a16="http://schemas.microsoft.com/office/drawing/2014/main" id="{73DEFAAE-AB64-48F2-AA3E-533A2C1271E0}"/>
              </a:ext>
            </a:extLst>
          </p:cNvPr>
          <p:cNvSpPr>
            <a:spLocks noGrp="1"/>
          </p:cNvSpPr>
          <p:nvPr>
            <p:ph type="title" hasCustomPrompt="1"/>
          </p:nvPr>
        </p:nvSpPr>
        <p:spPr>
          <a:xfrm>
            <a:off x="567743" y="288925"/>
            <a:ext cx="11433757" cy="679905"/>
          </a:xfrm>
        </p:spPr>
        <p:txBody>
          <a:bodyPr>
            <a:noAutofit/>
          </a:bodyPr>
          <a:lstStyle>
            <a:lvl1pPr>
              <a:defRPr sz="3000">
                <a:solidFill>
                  <a:schemeClr val="bg1"/>
                </a:solidFill>
                <a:latin typeface="Segoe UI Semibold" panose="020B0702040204020203" pitchFamily="34" charset="0"/>
                <a:cs typeface="Segoe UI Semibold" panose="020B0702040204020203" pitchFamily="34" charset="0"/>
              </a:defRPr>
            </a:lvl1pPr>
          </a:lstStyle>
          <a:p>
            <a:r>
              <a:rPr lang="en-US" altLang="zh-CN" dirty="0"/>
              <a:t>Click here to edit title</a:t>
            </a:r>
            <a:endParaRPr lang="zh-CN" altLang="en-US" dirty="0"/>
          </a:p>
        </p:txBody>
      </p:sp>
      <p:sp>
        <p:nvSpPr>
          <p:cNvPr id="16" name="TextBox 15"/>
          <p:cNvSpPr txBox="1"/>
          <p:nvPr userDrawn="1"/>
        </p:nvSpPr>
        <p:spPr>
          <a:xfrm>
            <a:off x="250371" y="6352143"/>
            <a:ext cx="7713372" cy="369332"/>
          </a:xfrm>
          <a:prstGeom prst="rect">
            <a:avLst/>
          </a:prstGeom>
          <a:noFill/>
        </p:spPr>
        <p:txBody>
          <a:bodyPr wrap="square" rtlCol="0">
            <a:spAutoFit/>
          </a:bodyPr>
          <a:lstStyle/>
          <a:p>
            <a:r>
              <a:rPr lang="en-US" sz="1200" kern="1200" dirty="0">
                <a:solidFill>
                  <a:schemeClr val="tx1">
                    <a:tint val="75000"/>
                  </a:schemeClr>
                </a:solidFill>
                <a:latin typeface="Segoe"/>
                <a:ea typeface="+mn-ea"/>
                <a:cs typeface="+mn-cs"/>
              </a:rPr>
              <a:t>Massachusetts Department of</a:t>
            </a:r>
            <a:r>
              <a:rPr lang="en-US" baseline="0" dirty="0">
                <a:latin typeface="Segoe"/>
              </a:rPr>
              <a:t> </a:t>
            </a:r>
            <a:r>
              <a:rPr lang="en-US" sz="1200" kern="1200" dirty="0">
                <a:solidFill>
                  <a:schemeClr val="tx1">
                    <a:tint val="75000"/>
                  </a:schemeClr>
                </a:solidFill>
                <a:latin typeface="Segoe"/>
                <a:ea typeface="+mn-ea"/>
                <a:cs typeface="+mn-cs"/>
              </a:rPr>
              <a:t>Elementary</a:t>
            </a:r>
            <a:r>
              <a:rPr lang="en-US" baseline="0" dirty="0">
                <a:latin typeface="Segoe"/>
              </a:rPr>
              <a:t> </a:t>
            </a:r>
            <a:r>
              <a:rPr lang="en-US" sz="1200" kern="1200" dirty="0">
                <a:solidFill>
                  <a:schemeClr val="tx1">
                    <a:tint val="75000"/>
                  </a:schemeClr>
                </a:solidFill>
                <a:latin typeface="Segoe"/>
                <a:ea typeface="+mn-ea"/>
                <a:cs typeface="+mn-cs"/>
              </a:rPr>
              <a:t>and</a:t>
            </a:r>
            <a:r>
              <a:rPr lang="en-US" baseline="0" dirty="0">
                <a:latin typeface="Segoe"/>
              </a:rPr>
              <a:t> </a:t>
            </a:r>
            <a:r>
              <a:rPr lang="en-US" sz="1200" kern="1200" dirty="0">
                <a:solidFill>
                  <a:schemeClr val="tx1">
                    <a:tint val="75000"/>
                  </a:schemeClr>
                </a:solidFill>
                <a:latin typeface="Segoe"/>
                <a:ea typeface="+mn-ea"/>
                <a:cs typeface="+mn-cs"/>
              </a:rPr>
              <a:t>Secondary</a:t>
            </a:r>
            <a:r>
              <a:rPr lang="en-US" baseline="0" dirty="0">
                <a:latin typeface="Segoe"/>
              </a:rPr>
              <a:t> </a:t>
            </a:r>
            <a:r>
              <a:rPr lang="en-US" sz="1200" kern="1200" dirty="0">
                <a:solidFill>
                  <a:schemeClr val="tx1">
                    <a:tint val="75000"/>
                  </a:schemeClr>
                </a:solidFill>
                <a:latin typeface="Segoe"/>
                <a:ea typeface="+mn-ea"/>
                <a:cs typeface="+mn-cs"/>
              </a:rPr>
              <a:t>Education</a:t>
            </a:r>
          </a:p>
        </p:txBody>
      </p:sp>
      <p:sp>
        <p:nvSpPr>
          <p:cNvPr id="14" name="内容占位符 2">
            <a:extLst>
              <a:ext uri="{FF2B5EF4-FFF2-40B4-BE49-F238E27FC236}">
                <a16:creationId xmlns:a16="http://schemas.microsoft.com/office/drawing/2014/main" id="{35FFD893-9645-4ABA-BC18-4957569298FB}"/>
              </a:ext>
            </a:extLst>
          </p:cNvPr>
          <p:cNvSpPr>
            <a:spLocks noGrp="1"/>
          </p:cNvSpPr>
          <p:nvPr>
            <p:ph idx="16" hasCustomPrompt="1"/>
          </p:nvPr>
        </p:nvSpPr>
        <p:spPr>
          <a:xfrm>
            <a:off x="6313713" y="2204358"/>
            <a:ext cx="5452057" cy="3799267"/>
          </a:xfrm>
        </p:spPr>
        <p:txBody>
          <a:bodyPr>
            <a:noAutofit/>
          </a:bodyPr>
          <a:lstStyle>
            <a:lvl1pPr marL="228600" indent="-228600">
              <a:lnSpc>
                <a:spcPct val="100000"/>
              </a:lnSpc>
              <a:spcAft>
                <a:spcPts val="0"/>
              </a:spcAft>
              <a:buClr>
                <a:srgbClr val="E38526"/>
              </a:buClr>
              <a:buFont typeface="Arial" panose="020B0604020202020204" pitchFamily="34" charset="0"/>
              <a:buChar char="•"/>
              <a:defRPr sz="2800" baseline="0">
                <a:solidFill>
                  <a:schemeClr val="accent1">
                    <a:lumMod val="50000"/>
                  </a:schemeClr>
                </a:solidFill>
                <a:latin typeface="Segoe UI" panose="020B0502040204020203" pitchFamily="34" charset="0"/>
                <a:cs typeface="Segoe UI" panose="020B0502040204020203" pitchFamily="34" charset="0"/>
              </a:defRPr>
            </a:lvl1pPr>
            <a:lvl2pPr marL="685800" indent="-228600">
              <a:lnSpc>
                <a:spcPct val="100000"/>
              </a:lnSpc>
              <a:spcAft>
                <a:spcPts val="0"/>
              </a:spcAft>
              <a:buClr>
                <a:srgbClr val="E38526"/>
              </a:buClr>
              <a:buFont typeface="Courier New" panose="02070309020205020404" pitchFamily="49" charset="0"/>
              <a:buChar char="o"/>
              <a:defRPr sz="2400">
                <a:solidFill>
                  <a:schemeClr val="accent1">
                    <a:lumMod val="50000"/>
                  </a:schemeClr>
                </a:solidFill>
                <a:latin typeface="Segoe UI" panose="020B0502040204020203" pitchFamily="34" charset="0"/>
                <a:cs typeface="Segoe UI" panose="020B0502040204020203" pitchFamily="34" charset="0"/>
              </a:defRPr>
            </a:lvl2pPr>
            <a:lvl3pPr marL="1143000" indent="-228600">
              <a:lnSpc>
                <a:spcPct val="100000"/>
              </a:lnSpc>
              <a:spcAft>
                <a:spcPts val="0"/>
              </a:spcAft>
              <a:buClr>
                <a:srgbClr val="E38526"/>
              </a:buClr>
              <a:buFont typeface="Wingdings" panose="05000000000000000000" pitchFamily="2" charset="2"/>
              <a:buChar char="§"/>
              <a:defRPr sz="2000">
                <a:solidFill>
                  <a:schemeClr val="accent1">
                    <a:lumMod val="50000"/>
                  </a:schemeClr>
                </a:solidFill>
                <a:latin typeface="Segoe UI" panose="020B0502040204020203" pitchFamily="34" charset="0"/>
                <a:cs typeface="Segoe UI" panose="020B0502040204020203" pitchFamily="34" charset="0"/>
              </a:defRPr>
            </a:lvl3pPr>
            <a:lvl4pPr marL="1600200" indent="-228600">
              <a:lnSpc>
                <a:spcPct val="100000"/>
              </a:lnSpc>
              <a:spcAft>
                <a:spcPts val="0"/>
              </a:spcAft>
              <a:buClr>
                <a:srgbClr val="E38526"/>
              </a:buClr>
              <a:buFont typeface="Wingdings" panose="05000000000000000000" pitchFamily="2" charset="2"/>
              <a:buChar char="Ø"/>
              <a:defRPr sz="1800">
                <a:solidFill>
                  <a:schemeClr val="accent1">
                    <a:lumMod val="50000"/>
                  </a:schemeClr>
                </a:solidFill>
                <a:latin typeface="Segoe UI" panose="020B0502040204020203" pitchFamily="34" charset="0"/>
                <a:cs typeface="Segoe UI" panose="020B0502040204020203" pitchFamily="34" charset="0"/>
              </a:defRPr>
            </a:lvl4pPr>
            <a:lvl5pPr marL="2057400" indent="-228600">
              <a:lnSpc>
                <a:spcPct val="100000"/>
              </a:lnSpc>
              <a:spcAft>
                <a:spcPts val="0"/>
              </a:spcAft>
              <a:buClr>
                <a:srgbClr val="E38526"/>
              </a:buClr>
              <a:buFont typeface="Wingdings" panose="05000000000000000000" pitchFamily="2" charset="2"/>
              <a:buChar char="v"/>
              <a:defRPr sz="1800" baseline="0">
                <a:solidFill>
                  <a:schemeClr val="accent1">
                    <a:lumMod val="50000"/>
                  </a:schemeClr>
                </a:solidFill>
                <a:latin typeface="Segoe UI" panose="020B0502040204020203" pitchFamily="34" charset="0"/>
                <a:cs typeface="Segoe UI" panose="020B0502040204020203" pitchFamily="34" charset="0"/>
              </a:defRPr>
            </a:lvl5pPr>
          </a:lstStyle>
          <a:p>
            <a:pPr lvl="0"/>
            <a:r>
              <a:rPr lang="en-US" altLang="zh-CN" dirty="0"/>
              <a:t>Click here to edit bullet points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Tree>
    <p:extLst>
      <p:ext uri="{BB962C8B-B14F-4D97-AF65-F5344CB8AC3E}">
        <p14:creationId xmlns:p14="http://schemas.microsoft.com/office/powerpoint/2010/main" val="9484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11" name="图片 8" descr="The star in the ESE logo.">
            <a:extLst>
              <a:ext uri="{FF2B5EF4-FFF2-40B4-BE49-F238E27FC236}">
                <a16:creationId xmlns:a16="http://schemas.microsoft.com/office/drawing/2014/main" id="{234F7B3A-2AAD-4113-B4B3-FCD9CEE213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21238317">
            <a:off x="10844110" y="6132352"/>
            <a:ext cx="756578" cy="778194"/>
          </a:xfrm>
          <a:prstGeom prst="rect">
            <a:avLst/>
          </a:prstGeom>
        </p:spPr>
      </p:pic>
      <p:sp>
        <p:nvSpPr>
          <p:cNvPr id="3" name="图片占位符 2">
            <a:extLst>
              <a:ext uri="{FF2B5EF4-FFF2-40B4-BE49-F238E27FC236}">
                <a16:creationId xmlns:a16="http://schemas.microsoft.com/office/drawing/2014/main" id="{91BACC49-F766-444F-90DC-64E004B0AB1D}"/>
              </a:ext>
            </a:extLst>
          </p:cNvPr>
          <p:cNvSpPr>
            <a:spLocks noGrp="1"/>
          </p:cNvSpPr>
          <p:nvPr>
            <p:ph type="pic" idx="1"/>
          </p:nvPr>
        </p:nvSpPr>
        <p:spPr>
          <a:xfrm>
            <a:off x="5183188" y="1346882"/>
            <a:ext cx="6172200" cy="4514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a:extLst>
              <a:ext uri="{FF2B5EF4-FFF2-40B4-BE49-F238E27FC236}">
                <a16:creationId xmlns:a16="http://schemas.microsoft.com/office/drawing/2014/main" id="{53551CA8-3893-4798-AD18-62C5C646C8C2}"/>
              </a:ext>
            </a:extLst>
          </p:cNvPr>
          <p:cNvSpPr>
            <a:spLocks noGrp="1"/>
          </p:cNvSpPr>
          <p:nvPr>
            <p:ph type="body" sz="half" idx="2" hasCustomPrompt="1"/>
          </p:nvPr>
        </p:nvSpPr>
        <p:spPr>
          <a:xfrm>
            <a:off x="839788" y="2737304"/>
            <a:ext cx="3932237" cy="3131683"/>
          </a:xfrm>
        </p:spPr>
        <p:txBody>
          <a:bodyPr>
            <a:noAutofit/>
          </a:bodyPr>
          <a:lstStyle>
            <a:lvl1pPr marL="0" indent="0">
              <a:lnSpc>
                <a:spcPct val="100000"/>
              </a:lnSpc>
              <a:spcBef>
                <a:spcPts val="0"/>
              </a:spcBef>
              <a:buNone/>
              <a:defRPr sz="2400" baseline="0">
                <a:solidFill>
                  <a:schemeClr val="accent1">
                    <a:lumMod val="50000"/>
                  </a:schemeClr>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Click here to edit Text</a:t>
            </a:r>
            <a:endParaRPr lang="zh-CN" altLang="en-US" dirty="0"/>
          </a:p>
        </p:txBody>
      </p:sp>
      <p:sp>
        <p:nvSpPr>
          <p:cNvPr id="7" name="灯片编号占位符 6">
            <a:extLst>
              <a:ext uri="{FF2B5EF4-FFF2-40B4-BE49-F238E27FC236}">
                <a16:creationId xmlns:a16="http://schemas.microsoft.com/office/drawing/2014/main" id="{6789AAC3-A063-423A-AB89-4EC9283B8AE1}"/>
              </a:ext>
            </a:extLst>
          </p:cNvPr>
          <p:cNvSpPr>
            <a:spLocks noGrp="1"/>
          </p:cNvSpPr>
          <p:nvPr>
            <p:ph type="sldNum" sz="quarter" idx="12"/>
          </p:nvPr>
        </p:nvSpPr>
        <p:spPr/>
        <p:txBody>
          <a:bodyPr/>
          <a:lstStyle>
            <a:lvl1pPr>
              <a:defRPr>
                <a:solidFill>
                  <a:schemeClr val="tx1"/>
                </a:solidFill>
              </a:defRPr>
            </a:lvl1pPr>
          </a:lstStyle>
          <a:p>
            <a:fld id="{FF27229C-EC7B-4063-A33B-28A5E87E32ED}" type="slidenum">
              <a:rPr lang="zh-CN" altLang="en-US" smtClean="0"/>
              <a:pPr/>
              <a:t>‹#›</a:t>
            </a:fld>
            <a:endParaRPr lang="zh-CN" altLang="en-US" dirty="0"/>
          </a:p>
        </p:txBody>
      </p:sp>
      <p:sp>
        <p:nvSpPr>
          <p:cNvPr id="8" name="矩形 6" descr="Colored background box.">
            <a:extLst>
              <a:ext uri="{FF2B5EF4-FFF2-40B4-BE49-F238E27FC236}">
                <a16:creationId xmlns:a16="http://schemas.microsoft.com/office/drawing/2014/main" id="{A875BDB0-8CE9-4FCF-818B-C21A2BF5A21B}"/>
              </a:ext>
            </a:extLst>
          </p:cNvPr>
          <p:cNvSpPr/>
          <p:nvPr userDrawn="1"/>
        </p:nvSpPr>
        <p:spPr>
          <a:xfrm>
            <a:off x="0" y="212726"/>
            <a:ext cx="250371" cy="832304"/>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descr="Colored background box.">
            <a:extLst>
              <a:ext uri="{FF2B5EF4-FFF2-40B4-BE49-F238E27FC236}">
                <a16:creationId xmlns:a16="http://schemas.microsoft.com/office/drawing/2014/main" id="{5DF00629-F578-459E-B808-C056CC098EE1}"/>
              </a:ext>
            </a:extLst>
          </p:cNvPr>
          <p:cNvSpPr/>
          <p:nvPr userDrawn="1"/>
        </p:nvSpPr>
        <p:spPr>
          <a:xfrm>
            <a:off x="435429" y="212727"/>
            <a:ext cx="11756571" cy="8323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itle 20"/>
          <p:cNvSpPr>
            <a:spLocks noGrp="1"/>
          </p:cNvSpPr>
          <p:nvPr>
            <p:ph type="title"/>
          </p:nvPr>
        </p:nvSpPr>
        <p:spPr>
          <a:xfrm>
            <a:off x="567743" y="357819"/>
            <a:ext cx="11370972" cy="552324"/>
          </a:xfrm>
        </p:spPr>
        <p:txBody>
          <a:bodyPr>
            <a:noAutofit/>
          </a:bodyPr>
          <a:lstStyle>
            <a:lvl1pPr>
              <a:defRPr lang="en-US" sz="3000" kern="1200" baseline="0" dirty="0">
                <a:solidFill>
                  <a:schemeClr val="bg1"/>
                </a:solidFill>
                <a:latin typeface="Segoe UI Semibold" panose="020B0702040204020203" pitchFamily="34" charset="0"/>
                <a:ea typeface="+mj-ea"/>
                <a:cs typeface="Segoe UI Semibold" panose="020B0702040204020203" pitchFamily="34" charset="0"/>
              </a:defRPr>
            </a:lvl1pPr>
          </a:lstStyle>
          <a:p>
            <a:r>
              <a:rPr lang="en-US" dirty="0"/>
              <a:t>Click to edit Master title style</a:t>
            </a:r>
          </a:p>
        </p:txBody>
      </p:sp>
      <p:sp>
        <p:nvSpPr>
          <p:cNvPr id="22" name="文本占位符 3">
            <a:extLst>
              <a:ext uri="{FF2B5EF4-FFF2-40B4-BE49-F238E27FC236}">
                <a16:creationId xmlns:a16="http://schemas.microsoft.com/office/drawing/2014/main" id="{53551CA8-3893-4798-AD18-62C5C646C8C2}"/>
              </a:ext>
            </a:extLst>
          </p:cNvPr>
          <p:cNvSpPr>
            <a:spLocks noGrp="1"/>
          </p:cNvSpPr>
          <p:nvPr>
            <p:ph type="body" sz="half" idx="13" hasCustomPrompt="1"/>
          </p:nvPr>
        </p:nvSpPr>
        <p:spPr>
          <a:xfrm>
            <a:off x="839788" y="1346883"/>
            <a:ext cx="3932237" cy="1255534"/>
          </a:xfrm>
        </p:spPr>
        <p:txBody>
          <a:bodyPr>
            <a:noAutofit/>
          </a:bodyPr>
          <a:lstStyle>
            <a:lvl1pPr marL="0" indent="0">
              <a:buNone/>
              <a:defRPr sz="2800" b="1" baseline="0">
                <a:solidFill>
                  <a:schemeClr val="accent1">
                    <a:lumMod val="50000"/>
                  </a:schemeClr>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Click here to edit subtitle</a:t>
            </a:r>
            <a:endParaRPr lang="zh-CN" altLang="en-US" dirty="0"/>
          </a:p>
        </p:txBody>
      </p:sp>
      <p:sp>
        <p:nvSpPr>
          <p:cNvPr id="16" name="TextBox 15"/>
          <p:cNvSpPr txBox="1"/>
          <p:nvPr userDrawn="1"/>
        </p:nvSpPr>
        <p:spPr>
          <a:xfrm>
            <a:off x="250371" y="6352143"/>
            <a:ext cx="7713372" cy="369332"/>
          </a:xfrm>
          <a:prstGeom prst="rect">
            <a:avLst/>
          </a:prstGeom>
          <a:noFill/>
        </p:spPr>
        <p:txBody>
          <a:bodyPr wrap="square" rtlCol="0" anchor="ctr" anchorCtr="0">
            <a:noAutofit/>
          </a:bodyPr>
          <a:lstStyle/>
          <a:p>
            <a:r>
              <a:rPr lang="en-US" sz="1200" kern="1200" dirty="0">
                <a:solidFill>
                  <a:schemeClr val="tx1">
                    <a:tint val="75000"/>
                  </a:schemeClr>
                </a:solidFill>
                <a:latin typeface="Segoe"/>
                <a:ea typeface="+mn-ea"/>
                <a:cs typeface="+mn-cs"/>
              </a:rPr>
              <a:t>Massachusetts Department of</a:t>
            </a:r>
            <a:r>
              <a:rPr lang="en-US" baseline="0" dirty="0">
                <a:latin typeface="Segoe"/>
              </a:rPr>
              <a:t> </a:t>
            </a:r>
            <a:r>
              <a:rPr lang="en-US" sz="1200" kern="1200" dirty="0">
                <a:solidFill>
                  <a:schemeClr val="tx1">
                    <a:tint val="75000"/>
                  </a:schemeClr>
                </a:solidFill>
                <a:latin typeface="Segoe"/>
                <a:ea typeface="+mn-ea"/>
                <a:cs typeface="+mn-cs"/>
              </a:rPr>
              <a:t>Elementary</a:t>
            </a:r>
            <a:r>
              <a:rPr lang="en-US" baseline="0" dirty="0">
                <a:latin typeface="Segoe"/>
              </a:rPr>
              <a:t> </a:t>
            </a:r>
            <a:r>
              <a:rPr lang="en-US" sz="1200" kern="1200" dirty="0">
                <a:solidFill>
                  <a:schemeClr val="tx1">
                    <a:tint val="75000"/>
                  </a:schemeClr>
                </a:solidFill>
                <a:latin typeface="Segoe"/>
                <a:ea typeface="+mn-ea"/>
                <a:cs typeface="+mn-cs"/>
              </a:rPr>
              <a:t>and</a:t>
            </a:r>
            <a:r>
              <a:rPr lang="en-US" baseline="0" dirty="0">
                <a:latin typeface="Segoe"/>
              </a:rPr>
              <a:t> </a:t>
            </a:r>
            <a:r>
              <a:rPr lang="en-US" sz="1200" kern="1200" dirty="0">
                <a:solidFill>
                  <a:schemeClr val="tx1">
                    <a:tint val="75000"/>
                  </a:schemeClr>
                </a:solidFill>
                <a:latin typeface="Segoe"/>
                <a:ea typeface="+mn-ea"/>
                <a:cs typeface="+mn-cs"/>
              </a:rPr>
              <a:t>Secondary</a:t>
            </a:r>
            <a:r>
              <a:rPr lang="en-US" baseline="0" dirty="0">
                <a:latin typeface="Segoe"/>
              </a:rPr>
              <a:t> </a:t>
            </a:r>
            <a:r>
              <a:rPr lang="en-US" sz="1200" kern="1200" dirty="0">
                <a:solidFill>
                  <a:schemeClr val="tx1">
                    <a:tint val="75000"/>
                  </a:schemeClr>
                </a:solidFill>
                <a:latin typeface="Segoe"/>
                <a:ea typeface="+mn-ea"/>
                <a:cs typeface="+mn-cs"/>
              </a:rPr>
              <a:t>Education</a:t>
            </a:r>
          </a:p>
        </p:txBody>
      </p:sp>
    </p:spTree>
    <p:extLst>
      <p:ext uri="{BB962C8B-B14F-4D97-AF65-F5344CB8AC3E}">
        <p14:creationId xmlns:p14="http://schemas.microsoft.com/office/powerpoint/2010/main" val="2580273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70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3B8FF0-B949-418A-B884-7856ED3FF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ltLang="zh-CN" dirty="0"/>
              <a:t>Click here to edit master title</a:t>
            </a:r>
            <a:endParaRPr lang="zh-CN" altLang="en-US" dirty="0"/>
          </a:p>
        </p:txBody>
      </p:sp>
      <p:sp>
        <p:nvSpPr>
          <p:cNvPr id="3" name="文本占位符 2">
            <a:extLst>
              <a:ext uri="{FF2B5EF4-FFF2-40B4-BE49-F238E27FC236}">
                <a16:creationId xmlns:a16="http://schemas.microsoft.com/office/drawing/2014/main" id="{4D3B3FFB-82AC-4EC9-A398-722C2D7E7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ltLang="zh-CN" dirty="0"/>
              <a:t>Click here to edit text</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Forth level</a:t>
            </a:r>
            <a:endParaRPr lang="zh-CN" altLang="en-US" dirty="0"/>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61977E61-00A2-43A0-9328-9D066838A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668EC-92F0-4572-9577-023BA49E05D2}" type="datetime1">
              <a:rPr lang="en-US" altLang="zh-CN" smtClean="0"/>
              <a:pPr/>
              <a:t>4/24/2019</a:t>
            </a:fld>
            <a:endParaRPr lang="zh-CN" altLang="en-US"/>
          </a:p>
        </p:txBody>
      </p:sp>
      <p:sp>
        <p:nvSpPr>
          <p:cNvPr id="5" name="页脚占位符 4">
            <a:extLst>
              <a:ext uri="{FF2B5EF4-FFF2-40B4-BE49-F238E27FC236}">
                <a16:creationId xmlns:a16="http://schemas.microsoft.com/office/drawing/2014/main" id="{EC850DC4-B6F4-4C90-A6C9-8DF7DE7F5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65AC83-998D-49FC-8885-4FB383A93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7229C-EC7B-4063-A33B-28A5E87E32ED}" type="slidenum">
              <a:rPr lang="zh-CN" altLang="en-US" smtClean="0"/>
              <a:pPr/>
              <a:t>‹#›</a:t>
            </a:fld>
            <a:endParaRPr lang="zh-CN" altLang="en-US"/>
          </a:p>
        </p:txBody>
      </p:sp>
    </p:spTree>
    <p:extLst>
      <p:ext uri="{BB962C8B-B14F-4D97-AF65-F5344CB8AC3E}">
        <p14:creationId xmlns:p14="http://schemas.microsoft.com/office/powerpoint/2010/main" val="1578416296"/>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5" r:id="rId3"/>
    <p:sldLayoutId id="2147483661" r:id="rId4"/>
    <p:sldLayoutId id="2147483660" r:id="rId5"/>
    <p:sldLayoutId id="2147483664" r:id="rId6"/>
    <p:sldLayoutId id="2147483652" r:id="rId7"/>
    <p:sldLayoutId id="2147483657" r:id="rId8"/>
    <p:sldLayoutId id="2147483654" r:id="rId9"/>
    <p:sldLayoutId id="2147483663" r:id="rId10"/>
    <p:sldLayoutId id="2147483662" r:id="rId11"/>
    <p:sldLayoutId id="2147483667" r:id="rId12"/>
    <p:sldLayoutId id="2147483668" r:id="rId13"/>
    <p:sldLayoutId id="2147483669" r:id="rId14"/>
    <p:sldLayoutId id="2147483670" r:id="rId15"/>
    <p:sldLayoutId id="2147483671" r:id="rId16"/>
  </p:sldLayoutIdLst>
  <p:hf hdr="0"/>
  <p:txStyles>
    <p:titleStyle>
      <a:lvl1pPr algn="l" defTabSz="914400" rtl="0" eaLnBrk="1" latinLnBrk="0" hangingPunct="1">
        <a:lnSpc>
          <a:spcPct val="90000"/>
        </a:lnSpc>
        <a:spcBef>
          <a:spcPct val="0"/>
        </a:spcBef>
        <a:buNone/>
        <a:defRPr sz="3000" kern="1200" baseline="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90000"/>
        </a:lnSpc>
        <a:spcBef>
          <a:spcPts val="1000"/>
        </a:spcBef>
        <a:buClr>
          <a:srgbClr val="E38526"/>
        </a:buClr>
        <a:buFont typeface="Arial" panose="020B0604020202020204" pitchFamily="34" charset="0"/>
        <a:buChar char="•"/>
        <a:defRPr sz="3200" kern="1200" baseline="0">
          <a:solidFill>
            <a:schemeClr val="accent1">
              <a:lumMod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E38526"/>
        </a:buClr>
        <a:buFont typeface="Courier New" panose="02070309020205020404" pitchFamily="49" charset="0"/>
        <a:buChar char="o"/>
        <a:defRPr sz="2800" kern="1200">
          <a:solidFill>
            <a:schemeClr val="accent1">
              <a:lumMod val="50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E38526"/>
        </a:buClr>
        <a:buFont typeface="Wingdings" panose="05000000000000000000" pitchFamily="2" charset="2"/>
        <a:buChar char="§"/>
        <a:defRPr sz="2400" kern="1200">
          <a:solidFill>
            <a:schemeClr val="accent1">
              <a:lumMod val="50000"/>
            </a:schemeClr>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E38526"/>
        </a:buClr>
        <a:buFont typeface="Wingdings" panose="05000000000000000000" pitchFamily="2" charset="2"/>
        <a:buChar char="Ø"/>
        <a:defRPr sz="2000" kern="1200">
          <a:solidFill>
            <a:schemeClr val="accent1">
              <a:lumMod val="50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E38526"/>
        </a:buClr>
        <a:buFont typeface="Wingdings" panose="05000000000000000000" pitchFamily="2" charset="2"/>
        <a:buChar char="v"/>
        <a:defRPr sz="2000" kern="1200">
          <a:solidFill>
            <a:schemeClr val="accent1">
              <a:lumMod val="50000"/>
            </a:schemeClr>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www.nciea.org/sites/default/files/publications/CFA-Sireci_Response.pdf"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www.google.com/url?sa=t&amp;rct=j&amp;q=&amp;esrc=s&amp;source=web&amp;cd=1&amp;ved=2ahUKEwiXtPaIqTeAhXBSt8KHUyeBsYQFjAAegQICRAC&amp;url=http%3A%2F%2Fwww.doe.mass.edu%2Fmcas%2F2015%2Fresults%2Fparcc%2FConcordanceStudies.docx&amp;usg=AOvVaw0fiWUfW6d5ujN6NdXHuAC_"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SGP Precision and Guidance</a:t>
            </a:r>
          </a:p>
        </p:txBody>
      </p:sp>
      <p:sp>
        <p:nvSpPr>
          <p:cNvPr id="3" name="Subtitle 2"/>
          <p:cNvSpPr>
            <a:spLocks noGrp="1"/>
          </p:cNvSpPr>
          <p:nvPr>
            <p:ph type="subTitle" idx="1"/>
          </p:nvPr>
        </p:nvSpPr>
        <p:spPr/>
        <p:txBody>
          <a:bodyPr/>
          <a:lstStyle/>
          <a:p>
            <a:r>
              <a:rPr lang="en-US" dirty="0"/>
              <a:t>NEERO Conference</a:t>
            </a:r>
          </a:p>
          <a:p>
            <a:r>
              <a:rPr lang="en-US" dirty="0"/>
              <a:t>April 25, 2019</a:t>
            </a:r>
          </a:p>
          <a:p>
            <a:endParaRPr lang="en-US" dirty="0"/>
          </a:p>
        </p:txBody>
      </p:sp>
    </p:spTree>
    <p:extLst>
      <p:ext uri="{BB962C8B-B14F-4D97-AF65-F5344CB8AC3E}">
        <p14:creationId xmlns:p14="http://schemas.microsoft.com/office/powerpoint/2010/main" val="238788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92162"/>
          </a:xfrm>
        </p:spPr>
        <p:txBody>
          <a:bodyPr/>
          <a:lstStyle/>
          <a:p>
            <a:r>
              <a:rPr lang="en-US" dirty="0"/>
              <a:t>Nearly-Equal Opportunity to Grow</a:t>
            </a:r>
          </a:p>
        </p:txBody>
      </p:sp>
      <p:pic>
        <p:nvPicPr>
          <p:cNvPr id="2050" name="Picture 2"/>
          <p:cNvPicPr>
            <a:picLocks noChangeAspect="1" noChangeArrowheads="1"/>
          </p:cNvPicPr>
          <p:nvPr/>
        </p:nvPicPr>
        <p:blipFill>
          <a:blip r:embed="rId2" cstate="print"/>
          <a:srcRect/>
          <a:stretch>
            <a:fillRect/>
          </a:stretch>
        </p:blipFill>
        <p:spPr bwMode="auto">
          <a:xfrm>
            <a:off x="3657601" y="1066800"/>
            <a:ext cx="4886325" cy="5429250"/>
          </a:xfrm>
          <a:prstGeom prst="rect">
            <a:avLst/>
          </a:prstGeom>
          <a:noFill/>
          <a:ln w="9525">
            <a:noFill/>
            <a:miter lim="800000"/>
            <a:headEnd/>
            <a:tailEnd/>
          </a:ln>
          <a:effectLst/>
        </p:spPr>
      </p:pic>
    </p:spTree>
    <p:extLst>
      <p:ext uri="{BB962C8B-B14F-4D97-AF65-F5344CB8AC3E}">
        <p14:creationId xmlns:p14="http://schemas.microsoft.com/office/powerpoint/2010/main" val="3789643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2050"/>
                                        </p:tgtEl>
                                        <p:attrNameLst>
                                          <p:attrName>ppt_x</p:attrName>
                                        </p:attrNameLst>
                                      </p:cBhvr>
                                      <p:tavLst>
                                        <p:tav tm="0">
                                          <p:val>
                                            <p:strVal val="ppt_x"/>
                                          </p:val>
                                        </p:tav>
                                        <p:tav tm="100000">
                                          <p:val>
                                            <p:strVal val="ppt_x"/>
                                          </p:val>
                                        </p:tav>
                                      </p:tavLst>
                                    </p:anim>
                                    <p:anim calcmode="lin" valueType="num">
                                      <p:cBhvr additive="base">
                                        <p:cTn id="7" dur="500"/>
                                        <p:tgtEl>
                                          <p:spTgt spid="2050"/>
                                        </p:tgtEl>
                                        <p:attrNameLst>
                                          <p:attrName>ppt_y</p:attrName>
                                        </p:attrNameLst>
                                      </p:cBhvr>
                                      <p:tavLst>
                                        <p:tav tm="0">
                                          <p:val>
                                            <p:strVal val="ppt_y"/>
                                          </p:val>
                                        </p:tav>
                                        <p:tav tm="100000">
                                          <p:val>
                                            <p:strVal val="1+ppt_h/2"/>
                                          </p:val>
                                        </p:tav>
                                      </p:tavLst>
                                    </p:anim>
                                    <p:set>
                                      <p:cBhvr>
                                        <p:cTn id="8"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9" name="Picture 27"/>
          <p:cNvPicPr>
            <a:picLocks noChangeAspect="1" noChangeArrowheads="1"/>
          </p:cNvPicPr>
          <p:nvPr/>
        </p:nvPicPr>
        <p:blipFill>
          <a:blip r:embed="rId3" cstate="print"/>
          <a:srcRect/>
          <a:stretch>
            <a:fillRect/>
          </a:stretch>
        </p:blipFill>
        <p:spPr bwMode="auto">
          <a:xfrm>
            <a:off x="1663633" y="369332"/>
            <a:ext cx="5823017" cy="5802868"/>
          </a:xfrm>
          <a:prstGeom prst="rect">
            <a:avLst/>
          </a:prstGeom>
          <a:noFill/>
        </p:spPr>
      </p:pic>
      <p:grpSp>
        <p:nvGrpSpPr>
          <p:cNvPr id="3" name="Group 44"/>
          <p:cNvGrpSpPr/>
          <p:nvPr/>
        </p:nvGrpSpPr>
        <p:grpSpPr>
          <a:xfrm>
            <a:off x="6781800" y="838201"/>
            <a:ext cx="3886200" cy="1448944"/>
            <a:chOff x="3733800" y="2819398"/>
            <a:chExt cx="5313784" cy="914401"/>
          </a:xfrm>
        </p:grpSpPr>
        <p:sp>
          <p:nvSpPr>
            <p:cNvPr id="46" name="Left Arrow Callout 45"/>
            <p:cNvSpPr/>
            <p:nvPr/>
          </p:nvSpPr>
          <p:spPr>
            <a:xfrm>
              <a:off x="3733800" y="2819399"/>
              <a:ext cx="5105400" cy="914400"/>
            </a:xfrm>
            <a:prstGeom prst="leftArrowCallout">
              <a:avLst>
                <a:gd name="adj1" fmla="val 9824"/>
                <a:gd name="adj2" fmla="val 18496"/>
                <a:gd name="adj3" fmla="val 25000"/>
                <a:gd name="adj4" fmla="val 77819"/>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879912" y="2819398"/>
              <a:ext cx="4167672" cy="757505"/>
            </a:xfrm>
            <a:prstGeom prst="rect">
              <a:avLst/>
            </a:prstGeom>
            <a:noFill/>
          </p:spPr>
          <p:txBody>
            <a:bodyPr wrap="square" rtlCol="0">
              <a:spAutoFit/>
            </a:bodyPr>
            <a:lstStyle/>
            <a:p>
              <a:r>
                <a:rPr lang="en-US" dirty="0"/>
                <a:t>Change scores are negatively correlated with prior year’s MCAS SSs (r=-.28 to -.49 )</a:t>
              </a:r>
            </a:p>
          </p:txBody>
        </p:sp>
      </p:grpSp>
      <p:grpSp>
        <p:nvGrpSpPr>
          <p:cNvPr id="4" name="Group 47"/>
          <p:cNvGrpSpPr/>
          <p:nvPr/>
        </p:nvGrpSpPr>
        <p:grpSpPr>
          <a:xfrm>
            <a:off x="5238750" y="2897326"/>
            <a:ext cx="6781800" cy="1813202"/>
            <a:chOff x="4752012" y="2821126"/>
            <a:chExt cx="5105400" cy="1813202"/>
          </a:xfrm>
        </p:grpSpPr>
        <p:sp>
          <p:nvSpPr>
            <p:cNvPr id="49" name="Left Arrow Callout 48"/>
            <p:cNvSpPr/>
            <p:nvPr/>
          </p:nvSpPr>
          <p:spPr>
            <a:xfrm>
              <a:off x="4752012" y="2821126"/>
              <a:ext cx="5105400" cy="1752600"/>
            </a:xfrm>
            <a:prstGeom prst="leftArrowCallout">
              <a:avLst>
                <a:gd name="adj1" fmla="val 9824"/>
                <a:gd name="adj2" fmla="val 18496"/>
                <a:gd name="adj3" fmla="val 25000"/>
                <a:gd name="adj4" fmla="val 6497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573320" y="2880002"/>
              <a:ext cx="3155022" cy="1754326"/>
            </a:xfrm>
            <a:prstGeom prst="rect">
              <a:avLst/>
            </a:prstGeom>
            <a:noFill/>
          </p:spPr>
          <p:txBody>
            <a:bodyPr wrap="square" rtlCol="0">
              <a:spAutoFit/>
            </a:bodyPr>
            <a:lstStyle/>
            <a:p>
              <a:r>
                <a:rPr lang="en-US" dirty="0"/>
                <a:t>SGPs are NOT correlated with prior MCAS SSs (r=0), but are positively correlated with current (r=.48 to .57) and future (r=.23 to .25) MCAS SSs </a:t>
              </a:r>
            </a:p>
            <a:p>
              <a:r>
                <a:rPr lang="en-US" b="1" dirty="0"/>
                <a:t>Meaning:  Student growth is unrelated to prior achievement levels</a:t>
              </a:r>
            </a:p>
          </p:txBody>
        </p:sp>
      </p:grpSp>
      <p:sp>
        <p:nvSpPr>
          <p:cNvPr id="51" name="TextBox 50"/>
          <p:cNvSpPr txBox="1"/>
          <p:nvPr/>
        </p:nvSpPr>
        <p:spPr>
          <a:xfrm>
            <a:off x="1828800" y="0"/>
            <a:ext cx="4876800" cy="369332"/>
          </a:xfrm>
          <a:prstGeom prst="rect">
            <a:avLst/>
          </a:prstGeom>
          <a:noFill/>
        </p:spPr>
        <p:txBody>
          <a:bodyPr wrap="square" rtlCol="0">
            <a:spAutoFit/>
          </a:bodyPr>
          <a:lstStyle/>
          <a:p>
            <a:r>
              <a:rPr lang="en-US" dirty="0"/>
              <a:t>Scatterplot Matrix:  ELA</a:t>
            </a:r>
          </a:p>
        </p:txBody>
      </p:sp>
    </p:spTree>
    <p:extLst>
      <p:ext uri="{BB962C8B-B14F-4D97-AF65-F5344CB8AC3E}">
        <p14:creationId xmlns:p14="http://schemas.microsoft.com/office/powerpoint/2010/main" val="85804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SGPs 5X Less Correlated with Student Demographic Variables than Achievement Scores</a:t>
            </a:r>
          </a:p>
        </p:txBody>
      </p:sp>
      <p:sp>
        <p:nvSpPr>
          <p:cNvPr id="5" name="Slide Number Placeholder 4"/>
          <p:cNvSpPr>
            <a:spLocks noGrp="1"/>
          </p:cNvSpPr>
          <p:nvPr>
            <p:ph type="sldNum" sz="quarter" idx="12"/>
          </p:nvPr>
        </p:nvSpPr>
        <p:spPr/>
        <p:txBody>
          <a:bodyPr/>
          <a:lstStyle/>
          <a:p>
            <a:fld id="{DFAD5C3F-92B1-4B24-B12D-8918A9641D86}" type="slidenum">
              <a:rPr lang="en-US" smtClean="0"/>
              <a:pPr/>
              <a:t>12</a:t>
            </a:fld>
            <a:endParaRPr lang="en-US"/>
          </a:p>
        </p:txBody>
      </p:sp>
      <p:graphicFrame>
        <p:nvGraphicFramePr>
          <p:cNvPr id="12" name="Content Placeholder 7"/>
          <p:cNvGraphicFramePr>
            <a:graphicFrameLocks noGrp="1"/>
          </p:cNvGraphicFramePr>
          <p:nvPr>
            <p:ph idx="4294967295"/>
            <p:extLst>
              <p:ext uri="{D42A27DB-BD31-4B8C-83A1-F6EECF244321}">
                <p14:modId xmlns:p14="http://schemas.microsoft.com/office/powerpoint/2010/main" val="2833366691"/>
              </p:ext>
            </p:extLst>
          </p:nvPr>
        </p:nvGraphicFramePr>
        <p:xfrm>
          <a:off x="990600" y="1257300"/>
          <a:ext cx="8991600" cy="4403725"/>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p:cNvSpPr>
            <a:spLocks noGrp="1"/>
          </p:cNvSpPr>
          <p:nvPr>
            <p:ph type="dt" sz="half" idx="4294967295"/>
          </p:nvPr>
        </p:nvSpPr>
        <p:spPr>
          <a:xfrm>
            <a:off x="0" y="6356350"/>
            <a:ext cx="2743200" cy="365125"/>
          </a:xfrm>
        </p:spPr>
        <p:txBody>
          <a:bodyPr/>
          <a:lstStyle/>
          <a:p>
            <a:fld id="{566B10F8-B92A-4C5D-9F30-845564C2387B}" type="datetime1">
              <a:rPr lang="en-US" smtClean="0"/>
              <a:t>4/24/2019</a:t>
            </a:fld>
            <a:endParaRPr lang="en-US"/>
          </a:p>
        </p:txBody>
      </p:sp>
    </p:spTree>
    <p:extLst>
      <p:ext uri="{BB962C8B-B14F-4D97-AF65-F5344CB8AC3E}">
        <p14:creationId xmlns:p14="http://schemas.microsoft.com/office/powerpoint/2010/main" val="147947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FAD5C3F-92B1-4B24-B12D-8918A9641D86}" type="slidenum">
              <a:rPr lang="en-US" smtClean="0"/>
              <a:pPr/>
              <a:t>13</a:t>
            </a:fld>
            <a:endParaRPr lang="en-US"/>
          </a:p>
        </p:txBody>
      </p:sp>
      <p:sp>
        <p:nvSpPr>
          <p:cNvPr id="11" name="Text Placeholder 10"/>
          <p:cNvSpPr>
            <a:spLocks noGrp="1"/>
          </p:cNvSpPr>
          <p:nvPr>
            <p:ph type="body" idx="1"/>
          </p:nvPr>
        </p:nvSpPr>
        <p:spPr>
          <a:xfrm>
            <a:off x="435430" y="1372133"/>
            <a:ext cx="5452057" cy="776702"/>
          </a:xfrm>
        </p:spPr>
        <p:txBody>
          <a:bodyPr/>
          <a:lstStyle/>
          <a:p>
            <a:r>
              <a:rPr lang="en-US" dirty="0"/>
              <a:t>Average Standard Errors</a:t>
            </a:r>
          </a:p>
        </p:txBody>
      </p:sp>
      <p:sp>
        <p:nvSpPr>
          <p:cNvPr id="13" name="Text Placeholder 12"/>
          <p:cNvSpPr>
            <a:spLocks noGrp="1"/>
          </p:cNvSpPr>
          <p:nvPr>
            <p:ph type="body" idx="15"/>
          </p:nvPr>
        </p:nvSpPr>
        <p:spPr/>
        <p:txBody>
          <a:bodyPr/>
          <a:lstStyle/>
          <a:p>
            <a:r>
              <a:rPr lang="en-US" dirty="0"/>
              <a:t>Average SEs by MSGP</a:t>
            </a:r>
          </a:p>
        </p:txBody>
      </p:sp>
      <p:sp>
        <p:nvSpPr>
          <p:cNvPr id="10" name="Title 9"/>
          <p:cNvSpPr>
            <a:spLocks noGrp="1"/>
          </p:cNvSpPr>
          <p:nvPr>
            <p:ph type="title"/>
          </p:nvPr>
        </p:nvSpPr>
        <p:spPr/>
        <p:txBody>
          <a:bodyPr/>
          <a:lstStyle/>
          <a:p>
            <a:r>
              <a:rPr lang="en-US" dirty="0"/>
              <a:t>SGP Standard Errors for Students</a:t>
            </a:r>
          </a:p>
        </p:txBody>
      </p:sp>
      <p:sp>
        <p:nvSpPr>
          <p:cNvPr id="3" name="Date Placeholder 2"/>
          <p:cNvSpPr>
            <a:spLocks noGrp="1"/>
          </p:cNvSpPr>
          <p:nvPr>
            <p:ph type="dt" sz="half" idx="4294967295"/>
          </p:nvPr>
        </p:nvSpPr>
        <p:spPr>
          <a:xfrm>
            <a:off x="0" y="6356350"/>
            <a:ext cx="2743200" cy="365125"/>
          </a:xfrm>
        </p:spPr>
        <p:txBody>
          <a:bodyPr/>
          <a:lstStyle/>
          <a:p>
            <a:fld id="{566B10F8-B92A-4C5D-9F30-845564C2387B}" type="datetime1">
              <a:rPr lang="en-US" smtClean="0"/>
              <a:t>4/24/2019</a:t>
            </a:fld>
            <a:endParaRPr lang="en-US"/>
          </a:p>
        </p:txBody>
      </p:sp>
      <p:pic>
        <p:nvPicPr>
          <p:cNvPr id="15" name="Content Placeholder 14"/>
          <p:cNvPicPr>
            <a:picLocks noGrp="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435429" y="2113208"/>
            <a:ext cx="5452058" cy="3890418"/>
          </a:xfrm>
          <a:prstGeom prst="rect">
            <a:avLst/>
          </a:prstGeom>
          <a:noFill/>
          <a:ln>
            <a:noFill/>
          </a:ln>
        </p:spPr>
      </p:pic>
      <p:pic>
        <p:nvPicPr>
          <p:cNvPr id="16" name="Content Placeholder 15"/>
          <p:cNvPicPr>
            <a:picLocks noGrp="1"/>
          </p:cNvPicPr>
          <p:nvPr>
            <p:ph idx="16"/>
          </p:nvPr>
        </p:nvPicPr>
        <p:blipFill>
          <a:blip r:embed="rId4" cstate="print">
            <a:extLst>
              <a:ext uri="{28A0092B-C50C-407E-A947-70E740481C1C}">
                <a14:useLocalDpi xmlns:a14="http://schemas.microsoft.com/office/drawing/2010/main" val="0"/>
              </a:ext>
            </a:extLst>
          </a:blip>
          <a:srcRect/>
          <a:stretch>
            <a:fillRect/>
          </a:stretch>
        </p:blipFill>
        <p:spPr bwMode="auto">
          <a:xfrm>
            <a:off x="6313713" y="2113207"/>
            <a:ext cx="5687787" cy="4243143"/>
          </a:xfrm>
          <a:prstGeom prst="rect">
            <a:avLst/>
          </a:prstGeom>
          <a:noFill/>
        </p:spPr>
      </p:pic>
    </p:spTree>
    <p:extLst>
      <p:ext uri="{BB962C8B-B14F-4D97-AF65-F5344CB8AC3E}">
        <p14:creationId xmlns:p14="http://schemas.microsoft.com/office/powerpoint/2010/main" val="178193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Modeling SGP Error</a:t>
            </a:r>
          </a:p>
        </p:txBody>
      </p:sp>
      <p:sp>
        <p:nvSpPr>
          <p:cNvPr id="11" name="Content Placeholder 10"/>
          <p:cNvSpPr>
            <a:spLocks noGrp="1"/>
          </p:cNvSpPr>
          <p:nvPr>
            <p:ph idx="1"/>
          </p:nvPr>
        </p:nvSpPr>
        <p:spPr/>
        <p:txBody>
          <a:bodyPr/>
          <a:lstStyle/>
          <a:p>
            <a:r>
              <a:rPr lang="en-US" dirty="0"/>
              <a:t>SGP SEMs are </a:t>
            </a:r>
            <a:r>
              <a:rPr lang="en-US" dirty="0" smtClean="0"/>
              <a:t>calculated </a:t>
            </a:r>
            <a:r>
              <a:rPr lang="en-US" dirty="0"/>
              <a:t>using scaled score CSEMs provided as part of the state’s assessment data used for SGP calculation. </a:t>
            </a:r>
          </a:p>
          <a:p>
            <a:r>
              <a:rPr lang="en-US" dirty="0"/>
              <a:t>Scale scored CSEMs are used to perturb the observed scales so that 100 simulated SGPs are calculated for each student.</a:t>
            </a:r>
          </a:p>
          <a:p>
            <a:r>
              <a:rPr lang="en-US" dirty="0"/>
              <a:t>The 100 simulated SGPs are used to calculate a standard error for each SGP reported. </a:t>
            </a:r>
          </a:p>
          <a:p>
            <a:r>
              <a:rPr lang="en-US" dirty="0"/>
              <a:t>In general, state assessment systems show standard errors for SGPs between 5 and 15. </a:t>
            </a:r>
          </a:p>
        </p:txBody>
      </p:sp>
      <p:sp>
        <p:nvSpPr>
          <p:cNvPr id="5" name="Slide Number Placeholder 4"/>
          <p:cNvSpPr>
            <a:spLocks noGrp="1"/>
          </p:cNvSpPr>
          <p:nvPr>
            <p:ph type="sldNum" sz="quarter" idx="12"/>
          </p:nvPr>
        </p:nvSpPr>
        <p:spPr/>
        <p:txBody>
          <a:bodyPr/>
          <a:lstStyle/>
          <a:p>
            <a:fld id="{DFAD5C3F-92B1-4B24-B12D-8918A9641D86}" type="slidenum">
              <a:rPr lang="en-US" smtClean="0"/>
              <a:pPr/>
              <a:t>14</a:t>
            </a:fld>
            <a:endParaRPr lang="en-US"/>
          </a:p>
        </p:txBody>
      </p:sp>
      <p:sp>
        <p:nvSpPr>
          <p:cNvPr id="3" name="Date Placeholder 2"/>
          <p:cNvSpPr>
            <a:spLocks noGrp="1"/>
          </p:cNvSpPr>
          <p:nvPr>
            <p:ph type="dt" sz="half" idx="4294967295"/>
          </p:nvPr>
        </p:nvSpPr>
        <p:spPr>
          <a:xfrm>
            <a:off x="0" y="6356350"/>
            <a:ext cx="2743200" cy="365125"/>
          </a:xfrm>
        </p:spPr>
        <p:txBody>
          <a:bodyPr/>
          <a:lstStyle/>
          <a:p>
            <a:fld id="{3D201DC2-5996-48BC-B16D-C17B8EB26575}" type="datetime1">
              <a:rPr lang="en-US" smtClean="0"/>
              <a:t>4/24/2019</a:t>
            </a:fld>
            <a:endParaRPr lang="en-US"/>
          </a:p>
        </p:txBody>
      </p:sp>
    </p:spTree>
    <p:extLst>
      <p:ext uri="{BB962C8B-B14F-4D97-AF65-F5344CB8AC3E}">
        <p14:creationId xmlns:p14="http://schemas.microsoft.com/office/powerpoint/2010/main" val="2816321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Modeling SGP Error</a:t>
            </a:r>
          </a:p>
        </p:txBody>
      </p:sp>
      <p:sp>
        <p:nvSpPr>
          <p:cNvPr id="11" name="Content Placeholder 10"/>
          <p:cNvSpPr>
            <a:spLocks noGrp="1"/>
          </p:cNvSpPr>
          <p:nvPr>
            <p:ph idx="1"/>
          </p:nvPr>
        </p:nvSpPr>
        <p:spPr/>
        <p:txBody>
          <a:bodyPr/>
          <a:lstStyle/>
          <a:p>
            <a:r>
              <a:rPr lang="en-US" dirty="0"/>
              <a:t>SGPs, being percentiles, are uniformly distributed. </a:t>
            </a:r>
          </a:p>
          <a:p>
            <a:r>
              <a:rPr lang="en-US" dirty="0"/>
              <a:t>However, the distribution of observed SGPs based upon a normal CSEM is normal.</a:t>
            </a:r>
          </a:p>
          <a:p>
            <a:r>
              <a:rPr lang="en-US" dirty="0"/>
              <a:t>That is, a for a student with a true SGP of 50, observed SGPs occur most often near 50. </a:t>
            </a:r>
          </a:p>
          <a:p>
            <a:r>
              <a:rPr lang="en-US" dirty="0"/>
              <a:t>For example, a student with an SGP a true SGP of 50, would expect to see an observed SGP of 20 or less 2.5% of the time (assuming an SGP SEM of 15).</a:t>
            </a:r>
          </a:p>
          <a:p>
            <a:endParaRPr lang="en-US" dirty="0"/>
          </a:p>
        </p:txBody>
      </p:sp>
      <p:sp>
        <p:nvSpPr>
          <p:cNvPr id="5" name="Slide Number Placeholder 4"/>
          <p:cNvSpPr>
            <a:spLocks noGrp="1"/>
          </p:cNvSpPr>
          <p:nvPr>
            <p:ph type="sldNum" sz="quarter" idx="12"/>
          </p:nvPr>
        </p:nvSpPr>
        <p:spPr/>
        <p:txBody>
          <a:bodyPr/>
          <a:lstStyle/>
          <a:p>
            <a:fld id="{DFAD5C3F-92B1-4B24-B12D-8918A9641D86}" type="slidenum">
              <a:rPr lang="en-US" smtClean="0"/>
              <a:pPr/>
              <a:t>15</a:t>
            </a:fld>
            <a:endParaRPr lang="en-US"/>
          </a:p>
        </p:txBody>
      </p:sp>
      <p:sp>
        <p:nvSpPr>
          <p:cNvPr id="3" name="Date Placeholder 2"/>
          <p:cNvSpPr>
            <a:spLocks noGrp="1"/>
          </p:cNvSpPr>
          <p:nvPr>
            <p:ph type="dt" sz="half" idx="4294967295"/>
          </p:nvPr>
        </p:nvSpPr>
        <p:spPr>
          <a:xfrm>
            <a:off x="0" y="6356350"/>
            <a:ext cx="2743200" cy="365125"/>
          </a:xfrm>
        </p:spPr>
        <p:txBody>
          <a:bodyPr/>
          <a:lstStyle/>
          <a:p>
            <a:fld id="{3D201DC2-5996-48BC-B16D-C17B8EB26575}" type="datetime1">
              <a:rPr lang="en-US" smtClean="0"/>
              <a:t>4/24/2019</a:t>
            </a:fld>
            <a:endParaRPr lang="en-US"/>
          </a:p>
        </p:txBody>
      </p:sp>
    </p:spTree>
    <p:extLst>
      <p:ext uri="{BB962C8B-B14F-4D97-AF65-F5344CB8AC3E}">
        <p14:creationId xmlns:p14="http://schemas.microsoft.com/office/powerpoint/2010/main" val="128904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Modeling SGP Error</a:t>
            </a:r>
          </a:p>
        </p:txBody>
      </p:sp>
      <p:pic>
        <p:nvPicPr>
          <p:cNvPr id="4" name="Content Placeholder 3">
            <a:extLst>
              <a:ext uri="{FF2B5EF4-FFF2-40B4-BE49-F238E27FC236}">
                <a16:creationId xmlns:a16="http://schemas.microsoft.com/office/drawing/2014/main" id="{28CEFA8A-3439-AF48-BADA-14777F0A91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5562" y="1469231"/>
            <a:ext cx="7315200" cy="4572000"/>
          </a:xfrm>
        </p:spPr>
      </p:pic>
      <p:sp>
        <p:nvSpPr>
          <p:cNvPr id="5" name="Slide Number Placeholder 4"/>
          <p:cNvSpPr>
            <a:spLocks noGrp="1"/>
          </p:cNvSpPr>
          <p:nvPr>
            <p:ph type="sldNum" sz="quarter" idx="12"/>
          </p:nvPr>
        </p:nvSpPr>
        <p:spPr/>
        <p:txBody>
          <a:bodyPr/>
          <a:lstStyle/>
          <a:p>
            <a:fld id="{DFAD5C3F-92B1-4B24-B12D-8918A9641D86}" type="slidenum">
              <a:rPr lang="en-US" smtClean="0"/>
              <a:pPr/>
              <a:t>16</a:t>
            </a:fld>
            <a:endParaRPr lang="en-US"/>
          </a:p>
        </p:txBody>
      </p:sp>
      <p:sp>
        <p:nvSpPr>
          <p:cNvPr id="3" name="Date Placeholder 2"/>
          <p:cNvSpPr>
            <a:spLocks noGrp="1"/>
          </p:cNvSpPr>
          <p:nvPr>
            <p:ph type="dt" sz="half" idx="4294967295"/>
          </p:nvPr>
        </p:nvSpPr>
        <p:spPr>
          <a:xfrm>
            <a:off x="0" y="6356350"/>
            <a:ext cx="2743200" cy="365125"/>
          </a:xfrm>
        </p:spPr>
        <p:txBody>
          <a:bodyPr/>
          <a:lstStyle/>
          <a:p>
            <a:fld id="{3D201DC2-5996-48BC-B16D-C17B8EB26575}" type="datetime1">
              <a:rPr lang="en-US" smtClean="0"/>
              <a:t>4/24/2019</a:t>
            </a:fld>
            <a:endParaRPr lang="en-US"/>
          </a:p>
        </p:txBody>
      </p:sp>
    </p:spTree>
    <p:extLst>
      <p:ext uri="{BB962C8B-B14F-4D97-AF65-F5344CB8AC3E}">
        <p14:creationId xmlns:p14="http://schemas.microsoft.com/office/powerpoint/2010/main" val="1244705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Modeling SGP Error</a:t>
            </a:r>
          </a:p>
        </p:txBody>
      </p:sp>
      <p:sp>
        <p:nvSpPr>
          <p:cNvPr id="11" name="Content Placeholder 10"/>
          <p:cNvSpPr>
            <a:spLocks noGrp="1"/>
          </p:cNvSpPr>
          <p:nvPr>
            <p:ph idx="1"/>
          </p:nvPr>
        </p:nvSpPr>
        <p:spPr/>
        <p:txBody>
          <a:bodyPr/>
          <a:lstStyle/>
          <a:p>
            <a:r>
              <a:rPr lang="en-US" dirty="0"/>
              <a:t>In situations where students demonstrate low growth (e.g., SGP &lt;= 20), the chances of them having true growth &gt;= 50 (the dividing line for demonstrating a year’s growth) is &lt; 2%. </a:t>
            </a:r>
          </a:p>
          <a:p>
            <a:r>
              <a:rPr lang="en-US" dirty="0"/>
              <a:t>Because SGPs are uniformly distributed, 20% of students have SGPs &lt;= 20.</a:t>
            </a:r>
          </a:p>
          <a:p>
            <a:r>
              <a:rPr lang="en-US" dirty="0"/>
              <a:t>Using low SGPs as a flag for investigation of students in possible need of remediation would be justified as those students likely didn’t demonstrate a year’s worth of growth. </a:t>
            </a:r>
          </a:p>
        </p:txBody>
      </p:sp>
      <p:sp>
        <p:nvSpPr>
          <p:cNvPr id="5" name="Slide Number Placeholder 4"/>
          <p:cNvSpPr>
            <a:spLocks noGrp="1"/>
          </p:cNvSpPr>
          <p:nvPr>
            <p:ph type="sldNum" sz="quarter" idx="12"/>
          </p:nvPr>
        </p:nvSpPr>
        <p:spPr/>
        <p:txBody>
          <a:bodyPr/>
          <a:lstStyle/>
          <a:p>
            <a:fld id="{DFAD5C3F-92B1-4B24-B12D-8918A9641D86}" type="slidenum">
              <a:rPr lang="en-US" smtClean="0"/>
              <a:pPr/>
              <a:t>17</a:t>
            </a:fld>
            <a:endParaRPr lang="en-US"/>
          </a:p>
        </p:txBody>
      </p:sp>
      <p:sp>
        <p:nvSpPr>
          <p:cNvPr id="3" name="Date Placeholder 2"/>
          <p:cNvSpPr>
            <a:spLocks noGrp="1"/>
          </p:cNvSpPr>
          <p:nvPr>
            <p:ph type="dt" sz="half" idx="4294967295"/>
          </p:nvPr>
        </p:nvSpPr>
        <p:spPr>
          <a:xfrm>
            <a:off x="0" y="6356350"/>
            <a:ext cx="2743200" cy="365125"/>
          </a:xfrm>
        </p:spPr>
        <p:txBody>
          <a:bodyPr/>
          <a:lstStyle/>
          <a:p>
            <a:fld id="{3D201DC2-5996-48BC-B16D-C17B8EB26575}" type="datetime1">
              <a:rPr lang="en-US" smtClean="0"/>
              <a:t>4/24/2019</a:t>
            </a:fld>
            <a:endParaRPr lang="en-US"/>
          </a:p>
        </p:txBody>
      </p:sp>
    </p:spTree>
    <p:extLst>
      <p:ext uri="{BB962C8B-B14F-4D97-AF65-F5344CB8AC3E}">
        <p14:creationId xmlns:p14="http://schemas.microsoft.com/office/powerpoint/2010/main" val="56582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Modeling SGP Error</a:t>
            </a:r>
          </a:p>
        </p:txBody>
      </p:sp>
      <p:pic>
        <p:nvPicPr>
          <p:cNvPr id="4" name="Content Placeholder 3">
            <a:extLst>
              <a:ext uri="{FF2B5EF4-FFF2-40B4-BE49-F238E27FC236}">
                <a16:creationId xmlns:a16="http://schemas.microsoft.com/office/drawing/2014/main" id="{3DAA120D-BD59-A043-929F-EC7E8C6A879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5562" y="1469231"/>
            <a:ext cx="7315200" cy="4572000"/>
          </a:xfrm>
        </p:spPr>
      </p:pic>
      <p:sp>
        <p:nvSpPr>
          <p:cNvPr id="5" name="Slide Number Placeholder 4"/>
          <p:cNvSpPr>
            <a:spLocks noGrp="1"/>
          </p:cNvSpPr>
          <p:nvPr>
            <p:ph type="sldNum" sz="quarter" idx="12"/>
          </p:nvPr>
        </p:nvSpPr>
        <p:spPr/>
        <p:txBody>
          <a:bodyPr/>
          <a:lstStyle/>
          <a:p>
            <a:fld id="{DFAD5C3F-92B1-4B24-B12D-8918A9641D86}" type="slidenum">
              <a:rPr lang="en-US" smtClean="0"/>
              <a:pPr/>
              <a:t>18</a:t>
            </a:fld>
            <a:endParaRPr lang="en-US"/>
          </a:p>
        </p:txBody>
      </p:sp>
      <p:sp>
        <p:nvSpPr>
          <p:cNvPr id="3" name="Date Placeholder 2"/>
          <p:cNvSpPr>
            <a:spLocks noGrp="1"/>
          </p:cNvSpPr>
          <p:nvPr>
            <p:ph type="dt" sz="half" idx="4294967295"/>
          </p:nvPr>
        </p:nvSpPr>
        <p:spPr>
          <a:xfrm>
            <a:off x="0" y="6356350"/>
            <a:ext cx="2743200" cy="365125"/>
          </a:xfrm>
        </p:spPr>
        <p:txBody>
          <a:bodyPr/>
          <a:lstStyle/>
          <a:p>
            <a:fld id="{3D201DC2-5996-48BC-B16D-C17B8EB26575}" type="datetime1">
              <a:rPr lang="en-US" smtClean="0"/>
              <a:t>4/24/2019</a:t>
            </a:fld>
            <a:endParaRPr lang="en-US"/>
          </a:p>
        </p:txBody>
      </p:sp>
    </p:spTree>
    <p:extLst>
      <p:ext uri="{BB962C8B-B14F-4D97-AF65-F5344CB8AC3E}">
        <p14:creationId xmlns:p14="http://schemas.microsoft.com/office/powerpoint/2010/main" val="3780322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SGPs are Significant Predictors of Student </a:t>
            </a:r>
            <a:r>
              <a:rPr lang="en-US" sz="2400" dirty="0" smtClean="0"/>
              <a:t>Performance – Two Year Model</a:t>
            </a:r>
            <a:endParaRPr lang="en-US" sz="2400" dirty="0"/>
          </a:p>
        </p:txBody>
      </p:sp>
      <p:pic>
        <p:nvPicPr>
          <p:cNvPr id="12" name="Content Placeholder 11"/>
          <p:cNvPicPr>
            <a:picLocks noGrp="1" noChangeAspect="1"/>
          </p:cNvPicPr>
          <p:nvPr>
            <p:ph sz="half" idx="2"/>
          </p:nvPr>
        </p:nvPicPr>
        <p:blipFill>
          <a:blip r:embed="rId2"/>
          <a:stretch>
            <a:fillRect/>
          </a:stretch>
        </p:blipFill>
        <p:spPr>
          <a:xfrm>
            <a:off x="5895447" y="1520032"/>
            <a:ext cx="5934298" cy="3661568"/>
          </a:xfrm>
          <a:prstGeom prst="rect">
            <a:avLst/>
          </a:prstGeom>
        </p:spPr>
      </p:pic>
      <p:pic>
        <p:nvPicPr>
          <p:cNvPr id="3" name="Picture 2"/>
          <p:cNvPicPr>
            <a:picLocks noChangeAspect="1"/>
          </p:cNvPicPr>
          <p:nvPr/>
        </p:nvPicPr>
        <p:blipFill>
          <a:blip r:embed="rId3"/>
          <a:stretch>
            <a:fillRect/>
          </a:stretch>
        </p:blipFill>
        <p:spPr>
          <a:xfrm>
            <a:off x="1028700" y="1520032"/>
            <a:ext cx="4087231" cy="4729266"/>
          </a:xfrm>
          <a:prstGeom prst="rect">
            <a:avLst/>
          </a:prstGeom>
        </p:spPr>
      </p:pic>
    </p:spTree>
    <p:extLst>
      <p:ext uri="{BB962C8B-B14F-4D97-AF65-F5344CB8AC3E}">
        <p14:creationId xmlns:p14="http://schemas.microsoft.com/office/powerpoint/2010/main" val="19705882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Presentation</a:t>
            </a:r>
          </a:p>
        </p:txBody>
      </p:sp>
      <p:sp>
        <p:nvSpPr>
          <p:cNvPr id="3" name="Content Placeholder 2"/>
          <p:cNvSpPr>
            <a:spLocks noGrp="1"/>
          </p:cNvSpPr>
          <p:nvPr>
            <p:ph sz="quarter" idx="1"/>
          </p:nvPr>
        </p:nvSpPr>
        <p:spPr/>
        <p:txBody>
          <a:bodyPr/>
          <a:lstStyle/>
          <a:p>
            <a:r>
              <a:rPr lang="en-US" sz="2400" dirty="0"/>
              <a:t>Criticism of SGP Accuracy and Reliability</a:t>
            </a:r>
          </a:p>
          <a:p>
            <a:r>
              <a:rPr lang="en-US" sz="2400" dirty="0"/>
              <a:t>SGP Properties and Uses</a:t>
            </a:r>
          </a:p>
          <a:p>
            <a:r>
              <a:rPr lang="en-US" sz="2400" dirty="0"/>
              <a:t>SGP Precision for Student-Level Results</a:t>
            </a:r>
          </a:p>
          <a:p>
            <a:pPr lvl="1"/>
            <a:r>
              <a:rPr lang="en-US" sz="2400" dirty="0"/>
              <a:t>Calculation of standard errors</a:t>
            </a:r>
          </a:p>
          <a:p>
            <a:pPr lvl="1"/>
            <a:r>
              <a:rPr lang="en-US" sz="2400" dirty="0"/>
              <a:t>Simulation of standard errors in categorizing student growth</a:t>
            </a:r>
          </a:p>
          <a:p>
            <a:pPr lvl="1"/>
            <a:r>
              <a:rPr lang="en-US" sz="2400" dirty="0"/>
              <a:t>R Square for prediction using SGPs</a:t>
            </a:r>
          </a:p>
          <a:p>
            <a:pPr lvl="1"/>
            <a:r>
              <a:rPr lang="en-US" sz="2400" dirty="0"/>
              <a:t>Use Case: Decision matrix for using SGP results</a:t>
            </a:r>
          </a:p>
          <a:p>
            <a:r>
              <a:rPr lang="en-US" sz="2400" dirty="0"/>
              <a:t>SGP Precision for Aggregate-Level Results</a:t>
            </a:r>
          </a:p>
          <a:p>
            <a:pPr lvl="1"/>
            <a:r>
              <a:rPr lang="en-US" sz="2400" dirty="0"/>
              <a:t>Calculation of standard errors</a:t>
            </a:r>
          </a:p>
          <a:p>
            <a:pPr lvl="1"/>
            <a:r>
              <a:rPr lang="en-US" sz="2400" dirty="0"/>
              <a:t>Use Case: Local evaluation of district or school programming</a:t>
            </a:r>
          </a:p>
          <a:p>
            <a:pPr lvl="1"/>
            <a:r>
              <a:rPr lang="en-US" sz="2400" dirty="0"/>
              <a:t>Use Case: Quick comparison across schools, districts</a:t>
            </a:r>
          </a:p>
          <a:p>
            <a:pPr lvl="1"/>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1121492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SGPs are Significant Predictors of Student </a:t>
            </a:r>
            <a:r>
              <a:rPr lang="en-US" sz="2400" dirty="0" smtClean="0"/>
              <a:t>Performance – Four Year Model</a:t>
            </a:r>
            <a:endParaRPr lang="en-US" sz="2400" dirty="0"/>
          </a:p>
        </p:txBody>
      </p:sp>
      <p:pic>
        <p:nvPicPr>
          <p:cNvPr id="5" name="Content Placeholder 4"/>
          <p:cNvPicPr>
            <a:picLocks noGrp="1" noChangeAspect="1"/>
          </p:cNvPicPr>
          <p:nvPr>
            <p:ph idx="1"/>
          </p:nvPr>
        </p:nvPicPr>
        <p:blipFill>
          <a:blip r:embed="rId2"/>
          <a:stretch>
            <a:fillRect/>
          </a:stretch>
        </p:blipFill>
        <p:spPr>
          <a:xfrm>
            <a:off x="3177777" y="1230313"/>
            <a:ext cx="6150771" cy="5049837"/>
          </a:xfrm>
          <a:prstGeom prst="rect">
            <a:avLst/>
          </a:prstGeom>
        </p:spPr>
      </p:pic>
    </p:spTree>
    <p:extLst>
      <p:ext uri="{BB962C8B-B14F-4D97-AF65-F5344CB8AC3E}">
        <p14:creationId xmlns:p14="http://schemas.microsoft.com/office/powerpoint/2010/main" val="224461296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Use Case: SGP Guidelines by Educational Level and Prior Results</a:t>
            </a:r>
          </a:p>
        </p:txBody>
      </p:sp>
      <p:pic>
        <p:nvPicPr>
          <p:cNvPr id="2" name="Content Placeholder 1"/>
          <p:cNvPicPr>
            <a:picLocks noGrp="1" noChangeAspect="1"/>
          </p:cNvPicPr>
          <p:nvPr>
            <p:ph idx="1"/>
          </p:nvPr>
        </p:nvPicPr>
        <p:blipFill>
          <a:blip r:embed="rId2"/>
          <a:stretch>
            <a:fillRect/>
          </a:stretch>
        </p:blipFill>
        <p:spPr>
          <a:xfrm>
            <a:off x="799493" y="1527850"/>
            <a:ext cx="11275115" cy="3310850"/>
          </a:xfrm>
          <a:prstGeom prst="rect">
            <a:avLst/>
          </a:prstGeom>
        </p:spPr>
      </p:pic>
      <p:sp>
        <p:nvSpPr>
          <p:cNvPr id="6" name="Content Placeholder 5"/>
          <p:cNvSpPr>
            <a:spLocks noGrp="1"/>
          </p:cNvSpPr>
          <p:nvPr>
            <p:ph sz="quarter" idx="4294967295"/>
          </p:nvPr>
        </p:nvSpPr>
        <p:spPr>
          <a:xfrm>
            <a:off x="799494" y="5055822"/>
            <a:ext cx="8652457" cy="830628"/>
          </a:xfrm>
        </p:spPr>
        <p:txBody>
          <a:bodyPr>
            <a:normAutofit/>
          </a:bodyPr>
          <a:lstStyle/>
          <a:p>
            <a:pPr marL="0" indent="0">
              <a:buNone/>
            </a:pPr>
            <a:r>
              <a:rPr lang="en-US" sz="2000" dirty="0"/>
              <a:t>SGPs are used alongside prior or current student results to identify students who may need additional supports.  </a:t>
            </a:r>
          </a:p>
          <a:p>
            <a:pPr>
              <a:buNone/>
            </a:pPr>
            <a:endParaRPr lang="en-US" sz="2000" dirty="0"/>
          </a:p>
        </p:txBody>
      </p:sp>
    </p:spTree>
    <p:extLst>
      <p:ext uri="{BB962C8B-B14F-4D97-AF65-F5344CB8AC3E}">
        <p14:creationId xmlns:p14="http://schemas.microsoft.com/office/powerpoint/2010/main" val="483109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Aggregated SGPs</a:t>
            </a:r>
          </a:p>
        </p:txBody>
      </p:sp>
    </p:spTree>
    <p:extLst>
      <p:ext uri="{BB962C8B-B14F-4D97-AF65-F5344CB8AC3E}">
        <p14:creationId xmlns:p14="http://schemas.microsoft.com/office/powerpoint/2010/main" val="95244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SGPs in Aggregations</a:t>
            </a:r>
          </a:p>
        </p:txBody>
      </p:sp>
      <p:sp>
        <p:nvSpPr>
          <p:cNvPr id="5" name="Content Placeholder 4"/>
          <p:cNvSpPr>
            <a:spLocks noGrp="1"/>
          </p:cNvSpPr>
          <p:nvPr>
            <p:ph sz="quarter" idx="1"/>
          </p:nvPr>
        </p:nvSpPr>
        <p:spPr/>
        <p:txBody>
          <a:bodyPr/>
          <a:lstStyle/>
          <a:p>
            <a:r>
              <a:rPr lang="en-US" dirty="0"/>
              <a:t>Properties of SGPs different for student-level and for aggregated levels</a:t>
            </a:r>
          </a:p>
          <a:p>
            <a:r>
              <a:rPr lang="en-US" dirty="0"/>
              <a:t>SGPs provide key information about student progress</a:t>
            </a:r>
          </a:p>
          <a:p>
            <a:r>
              <a:rPr lang="en-US" dirty="0"/>
              <a:t>SGPs are much less correlated with student demographic data than achievement scores</a:t>
            </a:r>
          </a:p>
          <a:p>
            <a:r>
              <a:rPr lang="en-US" dirty="0"/>
              <a:t>At the student level, allow for near-equal opportunity to grow</a:t>
            </a:r>
          </a:p>
          <a:p>
            <a:pPr lvl="1"/>
            <a:r>
              <a:rPr lang="en-US" dirty="0"/>
              <a:t>However, it is important to understand that students are not randomly assigned; consequently, low-growing students are somewhat more likely in certain situations than others</a:t>
            </a:r>
          </a:p>
        </p:txBody>
      </p:sp>
    </p:spTree>
    <p:extLst>
      <p:ext uri="{BB962C8B-B14F-4D97-AF65-F5344CB8AC3E}">
        <p14:creationId xmlns:p14="http://schemas.microsoft.com/office/powerpoint/2010/main" val="3288251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04900" y="228600"/>
            <a:ext cx="10934700" cy="967154"/>
          </a:xfrm>
        </p:spPr>
        <p:txBody>
          <a:bodyPr/>
          <a:lstStyle/>
          <a:p>
            <a:r>
              <a:rPr lang="en-US" sz="2800" dirty="0"/>
              <a:t>Standard Deviations and Year-to-Year Correlations by Educational Level (From </a:t>
            </a:r>
            <a:r>
              <a:rPr lang="en-US" sz="2800" dirty="0" smtClean="0"/>
              <a:t>2014 </a:t>
            </a:r>
            <a:r>
              <a:rPr lang="en-US" sz="2800" dirty="0"/>
              <a:t>Paper)</a:t>
            </a:r>
          </a:p>
        </p:txBody>
      </p:sp>
      <p:graphicFrame>
        <p:nvGraphicFramePr>
          <p:cNvPr id="11" name="Content Placeholder 10"/>
          <p:cNvGraphicFramePr>
            <a:graphicFrameLocks noGrp="1"/>
          </p:cNvGraphicFramePr>
          <p:nvPr>
            <p:ph sz="quarter" idx="1"/>
            <p:extLst>
              <p:ext uri="{D42A27DB-BD31-4B8C-83A1-F6EECF244321}">
                <p14:modId xmlns:p14="http://schemas.microsoft.com/office/powerpoint/2010/main" val="2355419868"/>
              </p:ext>
            </p:extLst>
          </p:nvPr>
        </p:nvGraphicFramePr>
        <p:xfrm>
          <a:off x="666750" y="1657350"/>
          <a:ext cx="5924552" cy="4112826"/>
        </p:xfrm>
        <a:graphic>
          <a:graphicData uri="http://schemas.openxmlformats.org/drawingml/2006/table">
            <a:tbl>
              <a:tblPr firstRow="1" bandRow="1">
                <a:tableStyleId>{5C22544A-7EE6-4342-B048-85BDC9FD1C3A}</a:tableStyleId>
              </a:tblPr>
              <a:tblGrid>
                <a:gridCol w="1481138">
                  <a:extLst>
                    <a:ext uri="{9D8B030D-6E8A-4147-A177-3AD203B41FA5}">
                      <a16:colId xmlns:a16="http://schemas.microsoft.com/office/drawing/2014/main" val="3815227002"/>
                    </a:ext>
                  </a:extLst>
                </a:gridCol>
                <a:gridCol w="1481138">
                  <a:extLst>
                    <a:ext uri="{9D8B030D-6E8A-4147-A177-3AD203B41FA5}">
                      <a16:colId xmlns:a16="http://schemas.microsoft.com/office/drawing/2014/main" val="2473871231"/>
                    </a:ext>
                  </a:extLst>
                </a:gridCol>
                <a:gridCol w="1481138">
                  <a:extLst>
                    <a:ext uri="{9D8B030D-6E8A-4147-A177-3AD203B41FA5}">
                      <a16:colId xmlns:a16="http://schemas.microsoft.com/office/drawing/2014/main" val="2860027620"/>
                    </a:ext>
                  </a:extLst>
                </a:gridCol>
                <a:gridCol w="1481138">
                  <a:extLst>
                    <a:ext uri="{9D8B030D-6E8A-4147-A177-3AD203B41FA5}">
                      <a16:colId xmlns:a16="http://schemas.microsoft.com/office/drawing/2014/main" val="34784574"/>
                    </a:ext>
                  </a:extLst>
                </a:gridCol>
              </a:tblGrid>
              <a:tr h="603956">
                <a:tc>
                  <a:txBody>
                    <a:bodyPr/>
                    <a:lstStyle/>
                    <a:p>
                      <a:r>
                        <a:rPr lang="en-US" dirty="0"/>
                        <a:t>Level</a:t>
                      </a:r>
                    </a:p>
                  </a:txBody>
                  <a:tcPr/>
                </a:tc>
                <a:tc>
                  <a:txBody>
                    <a:bodyPr/>
                    <a:lstStyle/>
                    <a:p>
                      <a:r>
                        <a:rPr lang="en-US" dirty="0"/>
                        <a:t>Median</a:t>
                      </a:r>
                    </a:p>
                  </a:txBody>
                  <a:tcPr/>
                </a:tc>
                <a:tc>
                  <a:txBody>
                    <a:bodyPr/>
                    <a:lstStyle/>
                    <a:p>
                      <a:r>
                        <a:rPr lang="en-US" dirty="0"/>
                        <a:t>St. Dev.</a:t>
                      </a:r>
                    </a:p>
                  </a:txBody>
                  <a:tcPr/>
                </a:tc>
                <a:tc>
                  <a:txBody>
                    <a:bodyPr/>
                    <a:lstStyle/>
                    <a:p>
                      <a:r>
                        <a:rPr lang="en-US" dirty="0"/>
                        <a:t>#</a:t>
                      </a:r>
                      <a:r>
                        <a:rPr lang="en-US" baseline="0" dirty="0"/>
                        <a:t> Units</a:t>
                      </a:r>
                      <a:endParaRPr lang="en-US" dirty="0"/>
                    </a:p>
                  </a:txBody>
                  <a:tcPr/>
                </a:tc>
                <a:extLst>
                  <a:ext uri="{0D108BD9-81ED-4DB2-BD59-A6C34878D82A}">
                    <a16:rowId xmlns:a16="http://schemas.microsoft.com/office/drawing/2014/main" val="1155275319"/>
                  </a:ext>
                </a:extLst>
              </a:tr>
              <a:tr h="603956">
                <a:tc>
                  <a:txBody>
                    <a:bodyPr/>
                    <a:lstStyle/>
                    <a:p>
                      <a:r>
                        <a:rPr lang="en-US" dirty="0"/>
                        <a:t>Student</a:t>
                      </a:r>
                    </a:p>
                  </a:txBody>
                  <a:tcPr/>
                </a:tc>
                <a:tc>
                  <a:txBody>
                    <a:bodyPr/>
                    <a:lstStyle/>
                    <a:p>
                      <a:r>
                        <a:rPr lang="en-US" dirty="0"/>
                        <a:t>50</a:t>
                      </a:r>
                    </a:p>
                  </a:txBody>
                  <a:tcPr/>
                </a:tc>
                <a:tc>
                  <a:txBody>
                    <a:bodyPr/>
                    <a:lstStyle/>
                    <a:p>
                      <a:r>
                        <a:rPr lang="en-US" dirty="0"/>
                        <a:t>29</a:t>
                      </a:r>
                    </a:p>
                  </a:txBody>
                  <a:tcPr/>
                </a:tc>
                <a:tc>
                  <a:txBody>
                    <a:bodyPr/>
                    <a:lstStyle/>
                    <a:p>
                      <a:r>
                        <a:rPr lang="en-US" dirty="0"/>
                        <a:t>~66,000/grade</a:t>
                      </a:r>
                    </a:p>
                  </a:txBody>
                  <a:tcPr/>
                </a:tc>
                <a:extLst>
                  <a:ext uri="{0D108BD9-81ED-4DB2-BD59-A6C34878D82A}">
                    <a16:rowId xmlns:a16="http://schemas.microsoft.com/office/drawing/2014/main" val="2781115400"/>
                  </a:ext>
                </a:extLst>
              </a:tr>
              <a:tr h="1132417">
                <a:tc>
                  <a:txBody>
                    <a:bodyPr/>
                    <a:lstStyle/>
                    <a:p>
                      <a:r>
                        <a:rPr lang="en-US" dirty="0"/>
                        <a:t>Teacher</a:t>
                      </a:r>
                    </a:p>
                  </a:txBody>
                  <a:tcPr/>
                </a:tc>
                <a:tc>
                  <a:txBody>
                    <a:bodyPr/>
                    <a:lstStyle/>
                    <a:p>
                      <a:r>
                        <a:rPr lang="en-US" dirty="0"/>
                        <a:t>49</a:t>
                      </a:r>
                    </a:p>
                  </a:txBody>
                  <a:tcPr/>
                </a:tc>
                <a:tc>
                  <a:txBody>
                    <a:bodyPr/>
                    <a:lstStyle/>
                    <a:p>
                      <a:r>
                        <a:rPr lang="en-US" dirty="0"/>
                        <a:t>17</a:t>
                      </a:r>
                    </a:p>
                  </a:txBody>
                  <a:tcPr/>
                </a:tc>
                <a:tc>
                  <a:txBody>
                    <a:bodyPr/>
                    <a:lstStyle/>
                    <a:p>
                      <a:r>
                        <a:rPr lang="en-US" dirty="0"/>
                        <a:t>~3000 in elem.</a:t>
                      </a:r>
                      <a:r>
                        <a:rPr lang="en-US" baseline="0" dirty="0"/>
                        <a:t> And ~1000 in MS</a:t>
                      </a:r>
                      <a:endParaRPr lang="en-US" dirty="0"/>
                    </a:p>
                  </a:txBody>
                  <a:tcPr/>
                </a:tc>
                <a:extLst>
                  <a:ext uri="{0D108BD9-81ED-4DB2-BD59-A6C34878D82A}">
                    <a16:rowId xmlns:a16="http://schemas.microsoft.com/office/drawing/2014/main" val="96108669"/>
                  </a:ext>
                </a:extLst>
              </a:tr>
              <a:tr h="1132417">
                <a:tc>
                  <a:txBody>
                    <a:bodyPr/>
                    <a:lstStyle/>
                    <a:p>
                      <a:r>
                        <a:rPr lang="en-US" dirty="0"/>
                        <a:t>School</a:t>
                      </a:r>
                    </a:p>
                  </a:txBody>
                  <a:tcPr/>
                </a:tc>
                <a:tc>
                  <a:txBody>
                    <a:bodyPr/>
                    <a:lstStyle/>
                    <a:p>
                      <a:r>
                        <a:rPr lang="en-US" dirty="0"/>
                        <a:t>51</a:t>
                      </a:r>
                    </a:p>
                  </a:txBody>
                  <a:tcPr/>
                </a:tc>
                <a:tc>
                  <a:txBody>
                    <a:bodyPr/>
                    <a:lstStyle/>
                    <a:p>
                      <a:r>
                        <a:rPr lang="en-US" dirty="0"/>
                        <a:t>11</a:t>
                      </a:r>
                    </a:p>
                  </a:txBody>
                  <a:tcPr/>
                </a:tc>
                <a:tc>
                  <a:txBody>
                    <a:bodyPr/>
                    <a:lstStyle/>
                    <a:p>
                      <a:r>
                        <a:rPr lang="en-US" dirty="0"/>
                        <a:t>~900 in elem. And ~500 in MS</a:t>
                      </a:r>
                    </a:p>
                  </a:txBody>
                  <a:tcPr/>
                </a:tc>
                <a:extLst>
                  <a:ext uri="{0D108BD9-81ED-4DB2-BD59-A6C34878D82A}">
                    <a16:rowId xmlns:a16="http://schemas.microsoft.com/office/drawing/2014/main" val="4147256982"/>
                  </a:ext>
                </a:extLst>
              </a:tr>
              <a:tr h="603956">
                <a:tc>
                  <a:txBody>
                    <a:bodyPr/>
                    <a:lstStyle/>
                    <a:p>
                      <a:r>
                        <a:rPr lang="en-US" dirty="0"/>
                        <a:t>District</a:t>
                      </a:r>
                    </a:p>
                  </a:txBody>
                  <a:tcPr/>
                </a:tc>
                <a:tc>
                  <a:txBody>
                    <a:bodyPr/>
                    <a:lstStyle/>
                    <a:p>
                      <a:r>
                        <a:rPr lang="en-US" dirty="0"/>
                        <a:t>51</a:t>
                      </a:r>
                    </a:p>
                  </a:txBody>
                  <a:tcPr/>
                </a:tc>
                <a:tc>
                  <a:txBody>
                    <a:bodyPr/>
                    <a:lstStyle/>
                    <a:p>
                      <a:r>
                        <a:rPr lang="en-US" dirty="0"/>
                        <a:t>8</a:t>
                      </a:r>
                    </a:p>
                  </a:txBody>
                  <a:tcPr/>
                </a:tc>
                <a:tc>
                  <a:txBody>
                    <a:bodyPr/>
                    <a:lstStyle/>
                    <a:p>
                      <a:r>
                        <a:rPr lang="en-US" dirty="0"/>
                        <a:t>~270/grade</a:t>
                      </a:r>
                    </a:p>
                  </a:txBody>
                  <a:tcPr/>
                </a:tc>
                <a:extLst>
                  <a:ext uri="{0D108BD9-81ED-4DB2-BD59-A6C34878D82A}">
                    <a16:rowId xmlns:a16="http://schemas.microsoft.com/office/drawing/2014/main" val="3741239709"/>
                  </a:ext>
                </a:extLst>
              </a:tr>
            </a:tbl>
          </a:graphicData>
        </a:graphic>
      </p:graphicFrame>
      <p:pic>
        <p:nvPicPr>
          <p:cNvPr id="2" name="Picture 1"/>
          <p:cNvPicPr>
            <a:picLocks noChangeAspect="1"/>
          </p:cNvPicPr>
          <p:nvPr/>
        </p:nvPicPr>
        <p:blipFill>
          <a:blip r:embed="rId2"/>
          <a:stretch>
            <a:fillRect/>
          </a:stretch>
        </p:blipFill>
        <p:spPr>
          <a:xfrm>
            <a:off x="7021615" y="1657350"/>
            <a:ext cx="5017985" cy="3668440"/>
          </a:xfrm>
          <a:prstGeom prst="rect">
            <a:avLst/>
          </a:prstGeom>
        </p:spPr>
      </p:pic>
    </p:spTree>
    <p:extLst>
      <p:ext uri="{BB962C8B-B14F-4D97-AF65-F5344CB8AC3E}">
        <p14:creationId xmlns:p14="http://schemas.microsoft.com/office/powerpoint/2010/main" val="200971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274638"/>
            <a:ext cx="8730343" cy="792162"/>
          </a:xfrm>
        </p:spPr>
        <p:txBody>
          <a:bodyPr>
            <a:noAutofit/>
          </a:bodyPr>
          <a:lstStyle/>
          <a:p>
            <a:r>
              <a:rPr lang="en-US" sz="2400" dirty="0" smtClean="0"/>
              <a:t>SGPs </a:t>
            </a:r>
            <a:r>
              <a:rPr lang="en-US" sz="2400" dirty="0"/>
              <a:t>are Significant Predictors of </a:t>
            </a:r>
            <a:r>
              <a:rPr lang="en-US" sz="2400" dirty="0" smtClean="0"/>
              <a:t>Student Performance at Aggregated levels – Three Year Model</a:t>
            </a:r>
            <a:endParaRPr lang="en-US" sz="2400" dirty="0"/>
          </a:p>
        </p:txBody>
      </p:sp>
      <p:pic>
        <p:nvPicPr>
          <p:cNvPr id="30721" name="Picture 1"/>
          <p:cNvPicPr>
            <a:picLocks noChangeAspect="1" noChangeArrowheads="1"/>
          </p:cNvPicPr>
          <p:nvPr/>
        </p:nvPicPr>
        <p:blipFill>
          <a:blip r:embed="rId2" cstate="print"/>
          <a:srcRect/>
          <a:stretch>
            <a:fillRect/>
          </a:stretch>
        </p:blipFill>
        <p:spPr bwMode="auto">
          <a:xfrm>
            <a:off x="2514600" y="1066800"/>
            <a:ext cx="6759244" cy="5486400"/>
          </a:xfrm>
          <a:prstGeom prst="rect">
            <a:avLst/>
          </a:prstGeom>
          <a:noFill/>
          <a:ln w="9525">
            <a:noFill/>
            <a:miter lim="800000"/>
            <a:headEnd/>
            <a:tailEnd/>
          </a:ln>
          <a:effectLst/>
        </p:spPr>
      </p:pic>
      <p:sp>
        <p:nvSpPr>
          <p:cNvPr id="14" name="Oval 13"/>
          <p:cNvSpPr/>
          <p:nvPr/>
        </p:nvSpPr>
        <p:spPr>
          <a:xfrm>
            <a:off x="5867400" y="2590800"/>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43600" y="3200400"/>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43600" y="4648200"/>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943600" y="5334000"/>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802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4"/>
                                        </p:tgtEl>
                                        <p:attrNameLst>
                                          <p:attrName>ppt_y</p:attrName>
                                        </p:attrNameLst>
                                      </p:cBhvr>
                                      <p:tavLst>
                                        <p:tav tm="0">
                                          <p:val>
                                            <p:strVal val="#ppt_y"/>
                                          </p:val>
                                        </p:tav>
                                        <p:tav tm="100000">
                                          <p:val>
                                            <p:strVal val="#ppt_y"/>
                                          </p:val>
                                        </p:tav>
                                      </p:tavLst>
                                    </p:anim>
                                  </p:childTnLst>
                                </p:cTn>
                              </p:par>
                              <p:par>
                                <p:cTn id="11" presetID="39" presetClass="entr" presetSubtype="0" accel="10000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15"/>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15"/>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20"/>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20"/>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20"/>
                                        </p:tgtEl>
                                        <p:attrNameLst>
                                          <p:attrName>ppt_y</p:attrName>
                                        </p:attrNameLst>
                                      </p:cBhvr>
                                      <p:tavLst>
                                        <p:tav tm="0">
                                          <p:val>
                                            <p:strVal val="#ppt_y"/>
                                          </p:val>
                                        </p:tav>
                                        <p:tav tm="100000">
                                          <p:val>
                                            <p:strVal val="#ppt_y"/>
                                          </p:val>
                                        </p:tav>
                                      </p:tavLst>
                                    </p:anim>
                                  </p:childTnLst>
                                </p:cTn>
                              </p:par>
                              <p:par>
                                <p:cTn id="25" presetID="39" presetClass="entr" presetSubtype="0" accel="10000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ppt_h</p:attrName>
                                        </p:attrNameLst>
                                      </p:cBhvr>
                                      <p:tavLst>
                                        <p:tav tm="0">
                                          <p:val>
                                            <p:strVal val="#ppt_h/20"/>
                                          </p:val>
                                        </p:tav>
                                        <p:tav tm="50000">
                                          <p:val>
                                            <p:strVal val="#ppt_h/20"/>
                                          </p:val>
                                        </p:tav>
                                        <p:tav tm="100000">
                                          <p:val>
                                            <p:strVal val="#ppt_h"/>
                                          </p:val>
                                        </p:tav>
                                      </p:tavLst>
                                    </p:anim>
                                    <p:anim calcmode="lin" valueType="num">
                                      <p:cBhvr>
                                        <p:cTn id="28" dur="500" fill="hold"/>
                                        <p:tgtEl>
                                          <p:spTgt spid="21"/>
                                        </p:tgtEl>
                                        <p:attrNameLst>
                                          <p:attrName>ppt_w</p:attrName>
                                        </p:attrNameLst>
                                      </p:cBhvr>
                                      <p:tavLst>
                                        <p:tav tm="0">
                                          <p:val>
                                            <p:strVal val="#ppt_w+.3"/>
                                          </p:val>
                                        </p:tav>
                                        <p:tav tm="50000">
                                          <p:val>
                                            <p:strVal val="#ppt_w+.3"/>
                                          </p:val>
                                        </p:tav>
                                        <p:tav tm="100000">
                                          <p:val>
                                            <p:strVal val="#ppt_w"/>
                                          </p:val>
                                        </p:tav>
                                      </p:tavLst>
                                    </p:anim>
                                    <p:anim calcmode="lin" valueType="num">
                                      <p:cBhvr>
                                        <p:cTn id="29" dur="500" fill="hold"/>
                                        <p:tgtEl>
                                          <p:spTgt spid="21"/>
                                        </p:tgtEl>
                                        <p:attrNameLst>
                                          <p:attrName>ppt_x</p:attrName>
                                        </p:attrNameLst>
                                      </p:cBhvr>
                                      <p:tavLst>
                                        <p:tav tm="0">
                                          <p:val>
                                            <p:strVal val="#ppt_x-.3"/>
                                          </p:val>
                                        </p:tav>
                                        <p:tav tm="50000">
                                          <p:val>
                                            <p:strVal val="#ppt_x"/>
                                          </p:val>
                                        </p:tav>
                                        <p:tav tm="100000">
                                          <p:val>
                                            <p:strVal val="#ppt_x"/>
                                          </p:val>
                                        </p:tav>
                                      </p:tavLst>
                                    </p:anim>
                                    <p:anim calcmode="lin" valueType="num">
                                      <p:cBhvr>
                                        <p:cTn id="30"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0"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839788" y="1346882"/>
            <a:ext cx="3932237" cy="4522105"/>
          </a:xfrm>
        </p:spPr>
        <p:txBody>
          <a:bodyPr/>
          <a:lstStyle/>
          <a:p>
            <a:r>
              <a:rPr lang="en-US" dirty="0" smtClean="0"/>
              <a:t>Equations:</a:t>
            </a:r>
          </a:p>
          <a:p>
            <a:endParaRPr lang="en-US" dirty="0"/>
          </a:p>
        </p:txBody>
      </p:sp>
      <p:sp>
        <p:nvSpPr>
          <p:cNvPr id="4" name="Slide Number Placeholder 3"/>
          <p:cNvSpPr>
            <a:spLocks noGrp="1"/>
          </p:cNvSpPr>
          <p:nvPr>
            <p:ph type="sldNum" sz="quarter" idx="12"/>
          </p:nvPr>
        </p:nvSpPr>
        <p:spPr/>
        <p:txBody>
          <a:bodyPr/>
          <a:lstStyle/>
          <a:p>
            <a:fld id="{FF27229C-EC7B-4063-A33B-28A5E87E32ED}" type="slidenum">
              <a:rPr lang="zh-CN" altLang="en-US" smtClean="0"/>
              <a:pPr/>
              <a:t>26</a:t>
            </a:fld>
            <a:endParaRPr lang="zh-CN" altLang="en-US" dirty="0"/>
          </a:p>
        </p:txBody>
      </p:sp>
      <p:sp>
        <p:nvSpPr>
          <p:cNvPr id="2" name="Title 1"/>
          <p:cNvSpPr>
            <a:spLocks noGrp="1"/>
          </p:cNvSpPr>
          <p:nvPr>
            <p:ph type="title"/>
          </p:nvPr>
        </p:nvSpPr>
        <p:spPr/>
        <p:txBody>
          <a:bodyPr/>
          <a:lstStyle/>
          <a:p>
            <a:r>
              <a:rPr lang="en-US" dirty="0" smtClean="0"/>
              <a:t>Use Case: Comparing </a:t>
            </a:r>
            <a:r>
              <a:rPr lang="en-US" dirty="0"/>
              <a:t>Aggregate SGPs: Comparisons to Schools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748" y="1888868"/>
            <a:ext cx="2368830" cy="854332"/>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069" y="1902029"/>
            <a:ext cx="3366319" cy="822878"/>
          </a:xfrm>
          <a:prstGeom prst="rect">
            <a:avLst/>
          </a:prstGeom>
        </p:spPr>
      </p:pic>
      <p:pic>
        <p:nvPicPr>
          <p:cNvPr id="16" name="Picture 15"/>
          <p:cNvPicPr>
            <a:picLocks noChangeAspect="1"/>
          </p:cNvPicPr>
          <p:nvPr/>
        </p:nvPicPr>
        <p:blipFill>
          <a:blip r:embed="rId4"/>
          <a:stretch>
            <a:fillRect/>
          </a:stretch>
        </p:blipFill>
        <p:spPr>
          <a:xfrm>
            <a:off x="1132475" y="3298347"/>
            <a:ext cx="10221325" cy="1801101"/>
          </a:xfrm>
          <a:prstGeom prst="rect">
            <a:avLst/>
          </a:prstGeom>
        </p:spPr>
      </p:pic>
    </p:spTree>
    <p:extLst>
      <p:ext uri="{BB962C8B-B14F-4D97-AF65-F5344CB8AC3E}">
        <p14:creationId xmlns:p14="http://schemas.microsoft.com/office/powerpoint/2010/main" val="59962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839788" y="1708220"/>
            <a:ext cx="2496265" cy="4160768"/>
          </a:xfrm>
        </p:spPr>
        <p:txBody>
          <a:bodyPr/>
          <a:lstStyle/>
          <a:p>
            <a:r>
              <a:rPr lang="en-US" dirty="0" smtClean="0"/>
              <a:t>Equation:</a:t>
            </a:r>
          </a:p>
          <a:p>
            <a:endParaRPr lang="en-US" dirty="0"/>
          </a:p>
          <a:p>
            <a:endParaRPr lang="en-US" dirty="0" smtClean="0"/>
          </a:p>
          <a:p>
            <a:endParaRPr lang="en-US" dirty="0"/>
          </a:p>
          <a:p>
            <a:r>
              <a:rPr lang="en-US" dirty="0" err="1" smtClean="0"/>
              <a:t>df</a:t>
            </a:r>
            <a:r>
              <a:rPr lang="en-US" dirty="0" smtClean="0"/>
              <a:t>=n-1</a:t>
            </a:r>
          </a:p>
          <a:p>
            <a:r>
              <a:rPr lang="en-US" dirty="0" smtClean="0"/>
              <a:t>s=29</a:t>
            </a:r>
          </a:p>
          <a:p>
            <a:r>
              <a:rPr lang="en-US" dirty="0" smtClean="0"/>
              <a:t>n=sample n</a:t>
            </a:r>
            <a:endParaRPr lang="en-US" dirty="0"/>
          </a:p>
        </p:txBody>
      </p:sp>
      <p:sp>
        <p:nvSpPr>
          <p:cNvPr id="4" name="Slide Number Placeholder 3"/>
          <p:cNvSpPr>
            <a:spLocks noGrp="1"/>
          </p:cNvSpPr>
          <p:nvPr>
            <p:ph type="sldNum" sz="quarter" idx="12"/>
          </p:nvPr>
        </p:nvSpPr>
        <p:spPr/>
        <p:txBody>
          <a:bodyPr/>
          <a:lstStyle/>
          <a:p>
            <a:fld id="{FF27229C-EC7B-4063-A33B-28A5E87E32ED}" type="slidenum">
              <a:rPr lang="zh-CN" altLang="en-US" smtClean="0"/>
              <a:pPr/>
              <a:t>27</a:t>
            </a:fld>
            <a:endParaRPr lang="zh-CN" altLang="en-US" dirty="0"/>
          </a:p>
        </p:txBody>
      </p:sp>
      <p:sp>
        <p:nvSpPr>
          <p:cNvPr id="2" name="Title 1"/>
          <p:cNvSpPr>
            <a:spLocks noGrp="1"/>
          </p:cNvSpPr>
          <p:nvPr>
            <p:ph type="title"/>
          </p:nvPr>
        </p:nvSpPr>
        <p:spPr/>
        <p:txBody>
          <a:bodyPr/>
          <a:lstStyle/>
          <a:p>
            <a:r>
              <a:rPr lang="en-US" dirty="0" smtClean="0"/>
              <a:t>Use Case: Comparing </a:t>
            </a:r>
            <a:r>
              <a:rPr lang="en-US" dirty="0"/>
              <a:t>Aggregate SGPs: Comparisons to State</a:t>
            </a:r>
          </a:p>
        </p:txBody>
      </p:sp>
      <p:pic>
        <p:nvPicPr>
          <p:cNvPr id="12" name="Picture 11"/>
          <p:cNvPicPr>
            <a:picLocks noChangeAspect="1"/>
          </p:cNvPicPr>
          <p:nvPr/>
        </p:nvPicPr>
        <p:blipFill>
          <a:blip r:embed="rId2"/>
          <a:stretch>
            <a:fillRect/>
          </a:stretch>
        </p:blipFill>
        <p:spPr>
          <a:xfrm>
            <a:off x="910127" y="2309190"/>
            <a:ext cx="998803" cy="586453"/>
          </a:xfrm>
          <a:prstGeom prst="rect">
            <a:avLst/>
          </a:prstGeom>
        </p:spPr>
      </p:pic>
      <p:pic>
        <p:nvPicPr>
          <p:cNvPr id="14" name="Picture 13"/>
          <p:cNvPicPr>
            <a:picLocks noChangeAspect="1"/>
          </p:cNvPicPr>
          <p:nvPr/>
        </p:nvPicPr>
        <p:blipFill>
          <a:blip r:embed="rId3"/>
          <a:stretch>
            <a:fillRect/>
          </a:stretch>
        </p:blipFill>
        <p:spPr>
          <a:xfrm>
            <a:off x="2796030" y="2264261"/>
            <a:ext cx="7186170" cy="1524343"/>
          </a:xfrm>
          <a:prstGeom prst="rect">
            <a:avLst/>
          </a:prstGeom>
        </p:spPr>
      </p:pic>
    </p:spTree>
    <p:extLst>
      <p:ext uri="{BB962C8B-B14F-4D97-AF65-F5344CB8AC3E}">
        <p14:creationId xmlns:p14="http://schemas.microsoft.com/office/powerpoint/2010/main" val="1873879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in </a:t>
            </a:r>
            <a:r>
              <a:rPr lang="en-US" dirty="0" smtClean="0"/>
              <a:t>Analyzing </a:t>
            </a:r>
            <a:r>
              <a:rPr lang="en-US" dirty="0"/>
              <a:t>SGPs for Aggregated Units</a:t>
            </a:r>
          </a:p>
        </p:txBody>
      </p:sp>
      <p:sp>
        <p:nvSpPr>
          <p:cNvPr id="5" name="Content Placeholder 4"/>
          <p:cNvSpPr>
            <a:spLocks noGrp="1"/>
          </p:cNvSpPr>
          <p:nvPr>
            <p:ph sz="quarter" idx="2"/>
          </p:nvPr>
        </p:nvSpPr>
        <p:spPr>
          <a:xfrm>
            <a:off x="781050" y="2381758"/>
            <a:ext cx="4705350" cy="4191000"/>
          </a:xfrm>
        </p:spPr>
        <p:txBody>
          <a:bodyPr>
            <a:noAutofit/>
          </a:bodyPr>
          <a:lstStyle/>
          <a:p>
            <a:r>
              <a:rPr lang="en-US" sz="2000" dirty="0"/>
              <a:t>Consider who you are comparing to</a:t>
            </a:r>
          </a:p>
          <a:p>
            <a:pPr lvl="1"/>
            <a:r>
              <a:rPr lang="en-US" sz="2000" dirty="0"/>
              <a:t>Like schools, districts (DART)</a:t>
            </a:r>
          </a:p>
          <a:p>
            <a:pPr lvl="1"/>
            <a:r>
              <a:rPr lang="en-US" sz="2000" dirty="0"/>
              <a:t>Compared to the state (examining gaps, for example)</a:t>
            </a:r>
          </a:p>
          <a:p>
            <a:r>
              <a:rPr lang="en-US" sz="2000" dirty="0"/>
              <a:t>For a simple aggregate comparisons to the state, consider using a standard error </a:t>
            </a:r>
            <a:r>
              <a:rPr lang="en-US" sz="2000" dirty="0" smtClean="0"/>
              <a:t>adjusted for N size</a:t>
            </a:r>
            <a:endParaRPr lang="en-US" sz="2000" dirty="0"/>
          </a:p>
          <a:p>
            <a:endParaRPr lang="en-US" sz="2000" dirty="0"/>
          </a:p>
          <a:p>
            <a:pPr lvl="1"/>
            <a:endParaRPr lang="en-US" sz="2000" dirty="0"/>
          </a:p>
        </p:txBody>
      </p:sp>
      <p:sp>
        <p:nvSpPr>
          <p:cNvPr id="7" name="Content Placeholder 6"/>
          <p:cNvSpPr>
            <a:spLocks noGrp="1"/>
          </p:cNvSpPr>
          <p:nvPr>
            <p:ph sz="quarter" idx="4"/>
          </p:nvPr>
        </p:nvSpPr>
        <p:spPr>
          <a:xfrm>
            <a:off x="5791200" y="2362200"/>
            <a:ext cx="5943599" cy="4191000"/>
          </a:xfrm>
        </p:spPr>
        <p:txBody>
          <a:bodyPr>
            <a:noAutofit/>
          </a:bodyPr>
          <a:lstStyle/>
          <a:p>
            <a:r>
              <a:rPr lang="en-US" sz="2400" dirty="0"/>
              <a:t>Change in growth indicates change in average scores – if an increase is observed see if the school/district can maintain that growth over time (e.g., 60 in year 1, an average of 50 in subsequent years will indicate a positive change in performance that is sustained)</a:t>
            </a:r>
          </a:p>
          <a:p>
            <a:r>
              <a:rPr lang="en-US" sz="2400" dirty="0"/>
              <a:t>Consider graphing results</a:t>
            </a:r>
          </a:p>
          <a:p>
            <a:r>
              <a:rPr lang="en-US" sz="2400" dirty="0"/>
              <a:t>Consider using average SGPs over time</a:t>
            </a:r>
          </a:p>
          <a:p>
            <a:endParaRPr lang="en-US" sz="2400" dirty="0"/>
          </a:p>
        </p:txBody>
      </p:sp>
      <p:sp>
        <p:nvSpPr>
          <p:cNvPr id="4" name="Text Placeholder 3"/>
          <p:cNvSpPr>
            <a:spLocks noGrp="1"/>
          </p:cNvSpPr>
          <p:nvPr>
            <p:ph type="body" sz="quarter" idx="1"/>
          </p:nvPr>
        </p:nvSpPr>
        <p:spPr/>
        <p:txBody>
          <a:bodyPr/>
          <a:lstStyle/>
          <a:p>
            <a:r>
              <a:rPr lang="en-US" dirty="0"/>
              <a:t>Cross-sectional studies</a:t>
            </a:r>
          </a:p>
        </p:txBody>
      </p:sp>
      <p:sp>
        <p:nvSpPr>
          <p:cNvPr id="6" name="Text Placeholder 5"/>
          <p:cNvSpPr>
            <a:spLocks noGrp="1"/>
          </p:cNvSpPr>
          <p:nvPr>
            <p:ph type="body" sz="quarter" idx="3"/>
          </p:nvPr>
        </p:nvSpPr>
        <p:spPr/>
        <p:txBody>
          <a:bodyPr/>
          <a:lstStyle/>
          <a:p>
            <a:r>
              <a:rPr lang="en-US" dirty="0"/>
              <a:t>Multi-year /Time Series Studies</a:t>
            </a:r>
          </a:p>
        </p:txBody>
      </p:sp>
    </p:spTree>
    <p:extLst>
      <p:ext uri="{BB962C8B-B14F-4D97-AF65-F5344CB8AC3E}">
        <p14:creationId xmlns:p14="http://schemas.microsoft.com/office/powerpoint/2010/main" val="1390321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Reporting Ideas and Guidelines</a:t>
            </a:r>
            <a:endParaRPr lang="en-US" dirty="0"/>
          </a:p>
        </p:txBody>
      </p:sp>
    </p:spTree>
    <p:extLst>
      <p:ext uri="{BB962C8B-B14F-4D97-AF65-F5344CB8AC3E}">
        <p14:creationId xmlns:p14="http://schemas.microsoft.com/office/powerpoint/2010/main" val="374146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SGP Criticism</a:t>
            </a:r>
          </a:p>
        </p:txBody>
      </p:sp>
      <p:sp>
        <p:nvSpPr>
          <p:cNvPr id="3" name="Content Placeholder 2"/>
          <p:cNvSpPr>
            <a:spLocks noGrp="1"/>
          </p:cNvSpPr>
          <p:nvPr>
            <p:ph idx="1"/>
          </p:nvPr>
        </p:nvSpPr>
        <p:spPr>
          <a:xfrm>
            <a:off x="567743" y="1230403"/>
            <a:ext cx="11370972" cy="4625867"/>
          </a:xfrm>
        </p:spPr>
        <p:txBody>
          <a:bodyPr/>
          <a:lstStyle/>
          <a:p>
            <a:r>
              <a:rPr lang="en-US" sz="2400" dirty="0"/>
              <a:t>SGPs are unreliable</a:t>
            </a:r>
          </a:p>
          <a:p>
            <a:pPr lvl="1"/>
            <a:r>
              <a:rPr lang="en-US" sz="2400" dirty="0"/>
              <a:t>Using the same or similar dataset of student results, consistent SGPs are calculated</a:t>
            </a:r>
          </a:p>
          <a:p>
            <a:pPr lvl="1"/>
            <a:r>
              <a:rPr lang="en-US" sz="2400" dirty="0"/>
              <a:t>SGP error is modeled from random and non-random error in testing</a:t>
            </a:r>
          </a:p>
          <a:p>
            <a:r>
              <a:rPr lang="en-US" sz="2400" dirty="0"/>
              <a:t>There is no validity evidence to support the use of SGPs</a:t>
            </a:r>
          </a:p>
          <a:p>
            <a:pPr lvl="1"/>
            <a:r>
              <a:rPr lang="en-US" sz="2400" dirty="0"/>
              <a:t>Use of SGPs in mode-adjusted studies (MA DESE, in publication)</a:t>
            </a:r>
          </a:p>
          <a:p>
            <a:r>
              <a:rPr lang="en-US" sz="2400" dirty="0"/>
              <a:t>SGPs violate Standards for Educational and Psychological Testing</a:t>
            </a:r>
          </a:p>
          <a:p>
            <a:pPr lvl="1"/>
            <a:r>
              <a:rPr lang="en-US" sz="2400" dirty="0"/>
              <a:t>Advice encourages descriptive use of SGPs, not intended for generating teacher evaluation results</a:t>
            </a:r>
          </a:p>
          <a:p>
            <a:pPr lvl="1"/>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FF27229C-EC7B-4063-A33B-28A5E87E32ED}" type="slidenum">
              <a:rPr lang="zh-CN" altLang="en-US" smtClean="0"/>
              <a:pPr/>
              <a:t>3</a:t>
            </a:fld>
            <a:endParaRPr lang="zh-CN" altLang="en-US" dirty="0"/>
          </a:p>
        </p:txBody>
      </p:sp>
      <p:sp>
        <p:nvSpPr>
          <p:cNvPr id="5" name="TextBox 4"/>
          <p:cNvSpPr txBox="1"/>
          <p:nvPr/>
        </p:nvSpPr>
        <p:spPr>
          <a:xfrm>
            <a:off x="567743" y="5928189"/>
            <a:ext cx="10786057" cy="369332"/>
          </a:xfrm>
          <a:prstGeom prst="rect">
            <a:avLst/>
          </a:prstGeom>
          <a:noFill/>
        </p:spPr>
        <p:txBody>
          <a:bodyPr wrap="square" rtlCol="0">
            <a:spAutoFit/>
          </a:bodyPr>
          <a:lstStyle/>
          <a:p>
            <a:r>
              <a:rPr lang="en-US" dirty="0"/>
              <a:t>From: </a:t>
            </a:r>
            <a:r>
              <a:rPr lang="en-US" dirty="0" err="1"/>
              <a:t>Sireci</a:t>
            </a:r>
            <a:r>
              <a:rPr lang="en-US" dirty="0"/>
              <a:t>, S. G., Wells, C. S., &amp; Keller, L. A. (2016). Why we should abandon student growth percentiles. </a:t>
            </a:r>
          </a:p>
        </p:txBody>
      </p:sp>
    </p:spTree>
    <p:extLst>
      <p:ext uri="{BB962C8B-B14F-4D97-AF65-F5344CB8AC3E}">
        <p14:creationId xmlns:p14="http://schemas.microsoft.com/office/powerpoint/2010/main" val="542386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44545" y="274638"/>
            <a:ext cx="8504255" cy="715962"/>
          </a:xfrm>
        </p:spPr>
        <p:txBody>
          <a:bodyPr/>
          <a:lstStyle/>
          <a:p>
            <a:r>
              <a:rPr lang="en-US" dirty="0" smtClean="0"/>
              <a:t>ELA SGP by Prior Achievement with Level of Special Education</a:t>
            </a:r>
            <a:endParaRPr lang="en-US" dirty="0"/>
          </a:p>
        </p:txBody>
      </p:sp>
      <p:pic>
        <p:nvPicPr>
          <p:cNvPr id="3" name="Content Placeholder 2"/>
          <p:cNvPicPr>
            <a:picLocks noGrp="1" noChangeAspect="1"/>
          </p:cNvPicPr>
          <p:nvPr>
            <p:ph sz="half" idx="1"/>
          </p:nvPr>
        </p:nvPicPr>
        <p:blipFill>
          <a:blip r:embed="rId3"/>
          <a:stretch>
            <a:fillRect/>
          </a:stretch>
        </p:blipFill>
        <p:spPr>
          <a:xfrm>
            <a:off x="3275763" y="1255713"/>
            <a:ext cx="4069166" cy="4921250"/>
          </a:xfrm>
          <a:prstGeom prst="rect">
            <a:avLst/>
          </a:prstGeom>
        </p:spPr>
      </p:pic>
    </p:spTree>
    <p:extLst>
      <p:ext uri="{BB962C8B-B14F-4D97-AF65-F5344CB8AC3E}">
        <p14:creationId xmlns:p14="http://schemas.microsoft.com/office/powerpoint/2010/main" val="19277177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Math SGP by </a:t>
            </a:r>
            <a:r>
              <a:rPr lang="en-US" dirty="0" smtClean="0"/>
              <a:t>Course</a:t>
            </a:r>
            <a:endParaRPr lang="en-US" dirty="0"/>
          </a:p>
        </p:txBody>
      </p:sp>
      <p:pic>
        <p:nvPicPr>
          <p:cNvPr id="4" name="Content Placeholder 3"/>
          <p:cNvPicPr>
            <a:picLocks noGrp="1" noChangeAspect="1"/>
          </p:cNvPicPr>
          <p:nvPr>
            <p:ph idx="1"/>
          </p:nvPr>
        </p:nvPicPr>
        <p:blipFill>
          <a:blip r:embed="rId3"/>
          <a:stretch>
            <a:fillRect/>
          </a:stretch>
        </p:blipFill>
        <p:spPr>
          <a:xfrm>
            <a:off x="932838" y="1547446"/>
            <a:ext cx="10374566" cy="3691282"/>
          </a:xfrm>
          <a:prstGeom prst="rect">
            <a:avLst/>
          </a:prstGeom>
        </p:spPr>
      </p:pic>
    </p:spTree>
    <p:extLst>
      <p:ext uri="{BB962C8B-B14F-4D97-AF65-F5344CB8AC3E}">
        <p14:creationId xmlns:p14="http://schemas.microsoft.com/office/powerpoint/2010/main" val="4031634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33451" y="274638"/>
            <a:ext cx="11005264" cy="1143000"/>
          </a:xfrm>
        </p:spPr>
        <p:txBody>
          <a:bodyPr>
            <a:noAutofit/>
          </a:bodyPr>
          <a:lstStyle/>
          <a:p>
            <a:r>
              <a:rPr lang="en-US" sz="3200" dirty="0"/>
              <a:t>Reporting Recommendations</a:t>
            </a:r>
          </a:p>
        </p:txBody>
      </p:sp>
      <p:sp>
        <p:nvSpPr>
          <p:cNvPr id="8" name="Content Placeholder 7"/>
          <p:cNvSpPr>
            <a:spLocks noGrp="1"/>
          </p:cNvSpPr>
          <p:nvPr>
            <p:ph sz="quarter" idx="1"/>
          </p:nvPr>
        </p:nvSpPr>
        <p:spPr/>
        <p:txBody>
          <a:bodyPr>
            <a:normAutofit fontScale="92500" lnSpcReduction="20000"/>
          </a:bodyPr>
          <a:lstStyle/>
          <a:p>
            <a:pPr marL="457200" indent="-457200">
              <a:buAutoNum type="arabicPeriod"/>
            </a:pPr>
            <a:r>
              <a:rPr lang="en-US" dirty="0"/>
              <a:t>Use SGP reports to enhance instructional/curricular planning</a:t>
            </a:r>
          </a:p>
          <a:p>
            <a:pPr marL="457200" indent="-457200">
              <a:buAutoNum type="arabicPeriod"/>
            </a:pPr>
            <a:r>
              <a:rPr lang="en-US" dirty="0"/>
              <a:t>Report SGPs alongside contextual information (courses, grades, etc.)</a:t>
            </a:r>
          </a:p>
          <a:p>
            <a:pPr marL="457200" indent="-457200">
              <a:buAutoNum type="arabicPeriod"/>
            </a:pPr>
            <a:r>
              <a:rPr lang="en-US" dirty="0"/>
              <a:t>SGPs should be reported alongside information on prior (baseline) achievement to enhance appropriate </a:t>
            </a:r>
            <a:r>
              <a:rPr lang="en-US" dirty="0" smtClean="0"/>
              <a:t>interpretations – if not, use current achievement</a:t>
            </a:r>
            <a:endParaRPr lang="en-US" dirty="0"/>
          </a:p>
          <a:p>
            <a:pPr marL="457200" indent="-457200">
              <a:buAutoNum type="arabicPeriod"/>
            </a:pPr>
            <a:r>
              <a:rPr lang="en-US" dirty="0"/>
              <a:t>Reporting multiple years of SGPs will reduce spurious decisions </a:t>
            </a:r>
          </a:p>
          <a:p>
            <a:pPr marL="457200" indent="-457200">
              <a:buAutoNum type="arabicPeriod"/>
            </a:pPr>
            <a:r>
              <a:rPr lang="en-US" dirty="0"/>
              <a:t>At the aggregated levels of reporting, filters may improve the interpretation of SGPs</a:t>
            </a:r>
          </a:p>
          <a:p>
            <a:pPr marL="457200" indent="-457200">
              <a:buAutoNum type="arabicPeriod"/>
            </a:pPr>
            <a:r>
              <a:rPr lang="en-US" dirty="0"/>
              <a:t>At the aggregated levels, the range of low, moderate, and high SGPs should be adjusted according to the </a:t>
            </a:r>
            <a:r>
              <a:rPr lang="en-US" dirty="0" smtClean="0"/>
              <a:t>educational level</a:t>
            </a:r>
            <a:endParaRPr lang="en-US" dirty="0"/>
          </a:p>
        </p:txBody>
      </p:sp>
    </p:spTree>
    <p:extLst>
      <p:ext uri="{BB962C8B-B14F-4D97-AF65-F5344CB8AC3E}">
        <p14:creationId xmlns:p14="http://schemas.microsoft.com/office/powerpoint/2010/main" val="2884890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(1)</a:t>
            </a:r>
            <a:endParaRPr lang="en-US" dirty="0"/>
          </a:p>
        </p:txBody>
      </p:sp>
      <p:sp>
        <p:nvSpPr>
          <p:cNvPr id="3" name="Content Placeholder 2"/>
          <p:cNvSpPr>
            <a:spLocks noGrp="1"/>
          </p:cNvSpPr>
          <p:nvPr>
            <p:ph idx="1"/>
          </p:nvPr>
        </p:nvSpPr>
        <p:spPr>
          <a:xfrm>
            <a:off x="497405" y="968830"/>
            <a:ext cx="11370972" cy="5049746"/>
          </a:xfrm>
        </p:spPr>
        <p:txBody>
          <a:bodyPr/>
          <a:lstStyle/>
          <a:p>
            <a:r>
              <a:rPr lang="en-US" sz="2000" dirty="0"/>
              <a:t>Betebenner, D. W. (2008). Toward a normative understanding of student growth. In K. E. Ryan &amp; L. A. Shepard (Eds.), The Future of Test-Based Educational Accountability (pp. 155–170). New York: Taylor &amp; Francis. </a:t>
            </a:r>
          </a:p>
          <a:p>
            <a:r>
              <a:rPr lang="en-US" sz="2000" dirty="0"/>
              <a:t>Betebenner, D. W. (2009). Norm- and criterion-referenced student growth. Educational    Measurement: Issues and Practice, 28 (4), 42–51. </a:t>
            </a:r>
          </a:p>
          <a:p>
            <a:r>
              <a:rPr lang="en-US" sz="2000" dirty="0"/>
              <a:t>Betebenner, D. W. (2012). Growth, standards, and accountability. In G. </a:t>
            </a:r>
            <a:r>
              <a:rPr lang="en-US" sz="2000" dirty="0" err="1"/>
              <a:t>Cizek</a:t>
            </a:r>
            <a:r>
              <a:rPr lang="en-US" sz="2000" dirty="0"/>
              <a:t> (Ed.), Setting Performance Standards: Foundations, methods, and innovations (pp. 439–450). New York: Routledge.</a:t>
            </a:r>
          </a:p>
          <a:p>
            <a:r>
              <a:rPr lang="en-US" sz="2000" dirty="0"/>
              <a:t>Betebenner, D.W., DePascale, C., Marion, S., </a:t>
            </a:r>
            <a:r>
              <a:rPr lang="en-US" sz="2000" dirty="0" err="1"/>
              <a:t>Domaleski</a:t>
            </a:r>
            <a:r>
              <a:rPr lang="en-US" sz="2000" dirty="0"/>
              <a:t>, C., &amp; Martineau, J.  (2016, July 6).  Precision, Interpretability &amp; Utility of SGPs: A Response to Why we Should Abandon Student Growth Percentiles by </a:t>
            </a:r>
            <a:r>
              <a:rPr lang="en-US" sz="2000" dirty="0" err="1"/>
              <a:t>Sireci</a:t>
            </a:r>
            <a:r>
              <a:rPr lang="en-US" sz="2000" dirty="0"/>
              <a:t>, Wells, and Keller.  Center for Assessment, New Hampshire.  Retrieved October 26, 2018, from: </a:t>
            </a:r>
            <a:r>
              <a:rPr lang="en-US" sz="2000" u="sng" dirty="0">
                <a:hlinkClick r:id="rId2"/>
              </a:rPr>
              <a:t>https://</a:t>
            </a:r>
            <a:r>
              <a:rPr lang="en-US" sz="2000" u="sng" dirty="0" smtClean="0">
                <a:hlinkClick r:id="rId2"/>
              </a:rPr>
              <a:t>www.nciea.org/sites/default/files/publications/CFA-Sireci_Response.pdf</a:t>
            </a:r>
            <a:endParaRPr lang="en-US" sz="2000" u="sng" dirty="0" smtClean="0"/>
          </a:p>
          <a:p>
            <a:r>
              <a:rPr lang="en-US" sz="2000" dirty="0"/>
              <a:t>Flanagan, K., Lee, R., Kelley, S., &amp; Peoples, S.  (April 2014). Examining Evidence of Validity and Utility for the use of Student Growth Percentiles in Massachusetts.  New England Educational Research Organization, Vermont.   </a:t>
            </a:r>
          </a:p>
          <a:p>
            <a:endParaRPr lang="en-US" sz="2000" dirty="0"/>
          </a:p>
        </p:txBody>
      </p:sp>
      <p:sp>
        <p:nvSpPr>
          <p:cNvPr id="4" name="Slide Number Placeholder 3"/>
          <p:cNvSpPr>
            <a:spLocks noGrp="1"/>
          </p:cNvSpPr>
          <p:nvPr>
            <p:ph type="sldNum" sz="quarter" idx="12"/>
          </p:nvPr>
        </p:nvSpPr>
        <p:spPr/>
        <p:txBody>
          <a:bodyPr/>
          <a:lstStyle/>
          <a:p>
            <a:fld id="{FF27229C-EC7B-4063-A33B-28A5E87E32ED}" type="slidenum">
              <a:rPr lang="zh-CN" altLang="en-US" smtClean="0"/>
              <a:pPr/>
              <a:t>33</a:t>
            </a:fld>
            <a:endParaRPr lang="zh-CN" altLang="en-US" dirty="0"/>
          </a:p>
        </p:txBody>
      </p:sp>
    </p:spTree>
    <p:extLst>
      <p:ext uri="{BB962C8B-B14F-4D97-AF65-F5344CB8AC3E}">
        <p14:creationId xmlns:p14="http://schemas.microsoft.com/office/powerpoint/2010/main" val="3791903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(2)</a:t>
            </a:r>
            <a:endParaRPr lang="en-US" dirty="0"/>
          </a:p>
        </p:txBody>
      </p:sp>
      <p:sp>
        <p:nvSpPr>
          <p:cNvPr id="3" name="Content Placeholder 2"/>
          <p:cNvSpPr>
            <a:spLocks noGrp="1"/>
          </p:cNvSpPr>
          <p:nvPr>
            <p:ph idx="1"/>
          </p:nvPr>
        </p:nvSpPr>
        <p:spPr/>
        <p:txBody>
          <a:bodyPr/>
          <a:lstStyle/>
          <a:p>
            <a:r>
              <a:rPr lang="en-US" sz="2000" dirty="0" smtClean="0"/>
              <a:t>Massachusetts </a:t>
            </a:r>
            <a:r>
              <a:rPr lang="en-US" sz="2000" dirty="0"/>
              <a:t>Department of Elementary and Secondary Education (March 2011).  MCAS Student Growth Percentiles: Interpretative Guide.  </a:t>
            </a:r>
          </a:p>
          <a:p>
            <a:r>
              <a:rPr lang="en-US" sz="2000" dirty="0"/>
              <a:t>Massachusetts Department of Elementary and Secondary Education (February 2016).  Representative Samples and PARCC to MCAS Concordance Studies.  Retrieved October 26, 2018, from: </a:t>
            </a:r>
            <a:r>
              <a:rPr lang="en-US" sz="2000" u="sng" dirty="0">
                <a:hlinkClick r:id="rId2"/>
              </a:rPr>
              <a:t>https://www.google.com/url?sa=t&amp;rct=j&amp;q=&amp;esrc=s&amp;source=web&amp;cd=1&amp;ved=2ahUKEwiXtPaIqTeAhXBSt8KHUyeBsYQFjAAegQICRAC&amp;url=http%3A%2F%2Fwww.doe.mass.edu%2Fmcas%2F2015%2Fresults%2Fparcc%2FConcordanceStudies.docx&amp;usg=AOvVaw0fiWUfW6d5ujN6NdXHuAC</a:t>
            </a:r>
            <a:r>
              <a:rPr lang="en-US" sz="2000" u="sng" dirty="0" smtClean="0">
                <a:hlinkClick r:id="rId2"/>
              </a:rPr>
              <a:t>_</a:t>
            </a:r>
            <a:endParaRPr lang="en-US" sz="2000" dirty="0"/>
          </a:p>
          <a:p>
            <a:r>
              <a:rPr lang="en-US" sz="2000" dirty="0"/>
              <a:t>Massachusetts Department of Elementary and Secondary Education (In Press).  SGP Calculations in 2017: Calculating Transitional SGPs (tSGPs) Using Mode-Adjusted Prior Scores</a:t>
            </a:r>
            <a:r>
              <a:rPr lang="en-US" sz="2000" dirty="0" smtClean="0"/>
              <a:t>.</a:t>
            </a:r>
            <a:endParaRPr lang="en-US" sz="2000" dirty="0"/>
          </a:p>
          <a:p>
            <a:r>
              <a:rPr lang="en-US" sz="2000" dirty="0" err="1"/>
              <a:t>Sireci</a:t>
            </a:r>
            <a:r>
              <a:rPr lang="en-US" sz="2000" dirty="0"/>
              <a:t>, S. G., Wells, C. S., &amp; Keller, L. A. (2016). Why we should abandon student growth percentiles. (Research Brief No. 16-1). Amherst, MA: Center for Educational Assessment. (Retrieved June 24, 2016 from http://www.umass.edu/remp/news_SGPsResearchBrief.html)</a:t>
            </a:r>
          </a:p>
        </p:txBody>
      </p:sp>
      <p:sp>
        <p:nvSpPr>
          <p:cNvPr id="4" name="Slide Number Placeholder 3"/>
          <p:cNvSpPr>
            <a:spLocks noGrp="1"/>
          </p:cNvSpPr>
          <p:nvPr>
            <p:ph type="sldNum" sz="quarter" idx="12"/>
          </p:nvPr>
        </p:nvSpPr>
        <p:spPr/>
        <p:txBody>
          <a:bodyPr/>
          <a:lstStyle/>
          <a:p>
            <a:fld id="{FF27229C-EC7B-4063-A33B-28A5E87E32ED}" type="slidenum">
              <a:rPr lang="zh-CN" altLang="en-US" smtClean="0"/>
              <a:pPr/>
              <a:t>34</a:t>
            </a:fld>
            <a:endParaRPr lang="zh-CN" altLang="en-US" dirty="0"/>
          </a:p>
        </p:txBody>
      </p:sp>
    </p:spTree>
    <p:extLst>
      <p:ext uri="{BB962C8B-B14F-4D97-AF65-F5344CB8AC3E}">
        <p14:creationId xmlns:p14="http://schemas.microsoft.com/office/powerpoint/2010/main" val="285356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Student-Level SGPs</a:t>
            </a:r>
          </a:p>
        </p:txBody>
      </p:sp>
      <p:sp>
        <p:nvSpPr>
          <p:cNvPr id="4" name="Slide Number Placeholder 3"/>
          <p:cNvSpPr>
            <a:spLocks noGrp="1"/>
          </p:cNvSpPr>
          <p:nvPr>
            <p:ph type="sldNum" sz="quarter" idx="12"/>
          </p:nvPr>
        </p:nvSpPr>
        <p:spPr/>
        <p:txBody>
          <a:bodyPr/>
          <a:lstStyle/>
          <a:p>
            <a:fld id="{FF27229C-EC7B-4063-A33B-28A5E87E32ED}" type="slidenum">
              <a:rPr lang="zh-CN" altLang="en-US" smtClean="0"/>
              <a:pPr/>
              <a:t>4</a:t>
            </a:fld>
            <a:endParaRPr lang="zh-CN" altLang="en-US" dirty="0"/>
          </a:p>
        </p:txBody>
      </p:sp>
    </p:spTree>
    <p:extLst>
      <p:ext uri="{BB962C8B-B14F-4D97-AF65-F5344CB8AC3E}">
        <p14:creationId xmlns:p14="http://schemas.microsoft.com/office/powerpoint/2010/main" val="355924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p:cNvSpPr>
            <a:spLocks noGrp="1"/>
          </p:cNvSpPr>
          <p:nvPr>
            <p:ph type="title"/>
          </p:nvPr>
        </p:nvSpPr>
        <p:spPr>
          <a:xfrm rot="5400000">
            <a:off x="5877687" y="2764917"/>
            <a:ext cx="6309360" cy="1328166"/>
          </a:xfrm>
        </p:spPr>
        <p:txBody>
          <a:bodyPr>
            <a:noAutofit/>
          </a:bodyPr>
          <a:lstStyle/>
          <a:p>
            <a:r>
              <a:rPr lang="en-US" sz="2800" dirty="0"/>
              <a:t>What are SGPs (Student Growth Percentiles?)</a:t>
            </a:r>
          </a:p>
        </p:txBody>
      </p:sp>
      <p:pic>
        <p:nvPicPr>
          <p:cNvPr id="5" name="Picture 2"/>
          <p:cNvPicPr>
            <a:picLocks noGrp="1" noChangeAspect="1" noChangeArrowheads="1"/>
          </p:cNvPicPr>
          <p:nvPr>
            <p:ph type="pic" idx="1"/>
          </p:nvPr>
        </p:nvPicPr>
        <p:blipFill>
          <a:blip r:embed="rId3" cstate="print"/>
          <a:srcRect l="7526" r="7526"/>
          <a:stretch>
            <a:fillRect/>
          </a:stretch>
        </p:blipFill>
        <p:spPr bwMode="auto">
          <a:xfrm>
            <a:off x="323850" y="274319"/>
            <a:ext cx="6038850" cy="5032375"/>
          </a:xfrm>
          <a:prstGeom prst="rect">
            <a:avLst/>
          </a:prstGeom>
          <a:noFill/>
          <a:ln w="9525">
            <a:noFill/>
            <a:miter lim="800000"/>
            <a:headEnd/>
            <a:tailEnd/>
          </a:ln>
        </p:spPr>
      </p:pic>
      <p:sp>
        <p:nvSpPr>
          <p:cNvPr id="11" name="Text Placeholder 10"/>
          <p:cNvSpPr>
            <a:spLocks noGrp="1"/>
          </p:cNvSpPr>
          <p:nvPr>
            <p:ph type="body" sz="half" idx="2"/>
          </p:nvPr>
        </p:nvSpPr>
        <p:spPr/>
        <p:txBody>
          <a:bodyPr>
            <a:noAutofit/>
          </a:bodyPr>
          <a:lstStyle/>
          <a:p>
            <a:pPr>
              <a:buFont typeface="Arial" pitchFamily="34" charset="0"/>
              <a:buChar char="•"/>
            </a:pPr>
            <a:endParaRPr lang="en-US" sz="1800" dirty="0"/>
          </a:p>
          <a:p>
            <a:pPr>
              <a:buFont typeface="Arial" pitchFamily="34" charset="0"/>
              <a:buChar char="•"/>
            </a:pPr>
            <a:endParaRPr lang="en-US" sz="1800" dirty="0"/>
          </a:p>
        </p:txBody>
      </p:sp>
      <p:sp>
        <p:nvSpPr>
          <p:cNvPr id="18" name="TextBox 17"/>
          <p:cNvSpPr txBox="1"/>
          <p:nvPr/>
        </p:nvSpPr>
        <p:spPr>
          <a:xfrm>
            <a:off x="1905000" y="5334001"/>
            <a:ext cx="4953000" cy="954107"/>
          </a:xfrm>
          <a:prstGeom prst="rect">
            <a:avLst/>
          </a:prstGeom>
          <a:noFill/>
        </p:spPr>
        <p:txBody>
          <a:bodyPr wrap="square" rtlCol="0">
            <a:spAutoFit/>
          </a:bodyPr>
          <a:lstStyle/>
          <a:p>
            <a:r>
              <a:rPr lang="en-US" sz="1400" dirty="0"/>
              <a:t>Slides and interpretation from Betebenner, D.  (October 2013).  </a:t>
            </a:r>
            <a:r>
              <a:rPr lang="en-US" sz="1400" i="1" dirty="0"/>
              <a:t>An Overview of the Student Growth Percentile Methodology.  </a:t>
            </a:r>
            <a:r>
              <a:rPr lang="en-US" sz="1400" dirty="0"/>
              <a:t>MCAS Technical Assessment Committee Meeting.</a:t>
            </a:r>
          </a:p>
        </p:txBody>
      </p:sp>
    </p:spTree>
    <p:extLst>
      <p:ext uri="{BB962C8B-B14F-4D97-AF65-F5344CB8AC3E}">
        <p14:creationId xmlns:p14="http://schemas.microsoft.com/office/powerpoint/2010/main" val="3649014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SGP Computation</a:t>
            </a:r>
          </a:p>
        </p:txBody>
      </p:sp>
      <p:sp>
        <p:nvSpPr>
          <p:cNvPr id="3" name="Content Placeholder 2"/>
          <p:cNvSpPr>
            <a:spLocks noGrp="1"/>
          </p:cNvSpPr>
          <p:nvPr>
            <p:ph sz="quarter" idx="1"/>
          </p:nvPr>
        </p:nvSpPr>
        <p:spPr/>
        <p:txBody>
          <a:bodyPr>
            <a:normAutofit lnSpcReduction="10000"/>
          </a:bodyPr>
          <a:lstStyle/>
          <a:p>
            <a:r>
              <a:rPr lang="en-US" dirty="0"/>
              <a:t>Computed using an R routine:</a:t>
            </a:r>
          </a:p>
          <a:p>
            <a:pPr lvl="1"/>
            <a:r>
              <a:rPr lang="en-US" dirty="0"/>
              <a:t>Quantile Regression generates 100 regression lines where students are assigned a SGP from 1 to 99</a:t>
            </a:r>
          </a:p>
          <a:p>
            <a:pPr lvl="1"/>
            <a:r>
              <a:rPr lang="en-US" dirty="0"/>
              <a:t>All students are used in the analysis – there is no “small N” problem regarding cohorts (cohorts are a way to explain the estimation using prior performance, but that is not exactly the way SGPs </a:t>
            </a:r>
            <a:r>
              <a:rPr lang="en-US"/>
              <a:t>are calculated)</a:t>
            </a:r>
            <a:endParaRPr lang="en-US" dirty="0"/>
          </a:p>
          <a:p>
            <a:pPr lvl="1"/>
            <a:r>
              <a:rPr lang="en-US" dirty="0"/>
              <a:t>B-</a:t>
            </a:r>
            <a:r>
              <a:rPr lang="en-US" dirty="0" err="1"/>
              <a:t>Spline</a:t>
            </a:r>
            <a:r>
              <a:rPr lang="en-US" dirty="0"/>
              <a:t> smoothing to provide better fit at the end of the distributions</a:t>
            </a:r>
          </a:p>
          <a:p>
            <a:pPr lvl="1"/>
            <a:r>
              <a:rPr lang="en-US" dirty="0"/>
              <a:t>Distribution of the SGPs is largely uniform with slightly more enrollments in the 1</a:t>
            </a:r>
            <a:r>
              <a:rPr lang="en-US" baseline="30000" dirty="0"/>
              <a:t>st</a:t>
            </a:r>
            <a:r>
              <a:rPr lang="en-US" dirty="0"/>
              <a:t> and 99</a:t>
            </a:r>
            <a:r>
              <a:rPr lang="en-US" baseline="30000" dirty="0"/>
              <a:t>th</a:t>
            </a:r>
            <a:r>
              <a:rPr lang="en-US" dirty="0"/>
              <a:t> quantiles</a:t>
            </a:r>
          </a:p>
          <a:p>
            <a:endParaRPr lang="en-US" dirty="0"/>
          </a:p>
        </p:txBody>
      </p:sp>
    </p:spTree>
    <p:extLst>
      <p:ext uri="{BB962C8B-B14F-4D97-AF65-F5344CB8AC3E}">
        <p14:creationId xmlns:p14="http://schemas.microsoft.com/office/powerpoint/2010/main" val="291296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74638"/>
            <a:ext cx="7467600" cy="715962"/>
          </a:xfrm>
        </p:spPr>
        <p:txBody>
          <a:bodyPr>
            <a:normAutofit/>
          </a:bodyPr>
          <a:lstStyle/>
          <a:p>
            <a:r>
              <a:rPr lang="en-US" dirty="0"/>
              <a:t>SGP Distributions by Educational Level</a:t>
            </a:r>
          </a:p>
        </p:txBody>
      </p:sp>
      <p:pic>
        <p:nvPicPr>
          <p:cNvPr id="3" name="Content Placeholder 2"/>
          <p:cNvPicPr>
            <a:picLocks noGrp="1" noChangeAspect="1"/>
          </p:cNvPicPr>
          <p:nvPr>
            <p:ph idx="1"/>
          </p:nvPr>
        </p:nvPicPr>
        <p:blipFill>
          <a:blip r:embed="rId2"/>
          <a:stretch>
            <a:fillRect/>
          </a:stretch>
        </p:blipFill>
        <p:spPr>
          <a:xfrm>
            <a:off x="2344709" y="990600"/>
            <a:ext cx="7718246" cy="5486400"/>
          </a:xfrm>
          <a:prstGeom prst="rect">
            <a:avLst/>
          </a:prstGeom>
        </p:spPr>
      </p:pic>
    </p:spTree>
    <p:extLst>
      <p:ext uri="{BB962C8B-B14F-4D97-AF65-F5344CB8AC3E}">
        <p14:creationId xmlns:p14="http://schemas.microsoft.com/office/powerpoint/2010/main" val="12196547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SGPs Model Changes in Student Test Scores</a:t>
            </a:r>
          </a:p>
        </p:txBody>
      </p:sp>
      <p:sp>
        <p:nvSpPr>
          <p:cNvPr id="4" name="Slide Number Placeholder 3"/>
          <p:cNvSpPr>
            <a:spLocks noGrp="1"/>
          </p:cNvSpPr>
          <p:nvPr>
            <p:ph type="sldNum" sz="quarter" idx="12"/>
          </p:nvPr>
        </p:nvSpPr>
        <p:spPr/>
        <p:txBody>
          <a:bodyPr/>
          <a:lstStyle/>
          <a:p>
            <a:fld id="{FF27229C-EC7B-4063-A33B-28A5E87E32ED}" type="slidenum">
              <a:rPr lang="zh-CN" altLang="en-US" smtClean="0"/>
              <a:pPr/>
              <a:t>8</a:t>
            </a:fld>
            <a:endParaRPr lang="zh-CN" altLang="en-US" dirty="0"/>
          </a:p>
        </p:txBody>
      </p:sp>
      <p:pic>
        <p:nvPicPr>
          <p:cNvPr id="9" name="Content Placeholder 8"/>
          <p:cNvPicPr>
            <a:picLocks noGrp="1" noChangeAspect="1"/>
          </p:cNvPicPr>
          <p:nvPr>
            <p:ph idx="1"/>
          </p:nvPr>
        </p:nvPicPr>
        <p:blipFill>
          <a:blip r:embed="rId2"/>
          <a:stretch>
            <a:fillRect/>
          </a:stretch>
        </p:blipFill>
        <p:spPr>
          <a:xfrm>
            <a:off x="2966579" y="1259333"/>
            <a:ext cx="6573167" cy="4991797"/>
          </a:xfrm>
          <a:prstGeom prst="rect">
            <a:avLst/>
          </a:prstGeom>
        </p:spPr>
      </p:pic>
    </p:spTree>
    <p:extLst>
      <p:ext uri="{BB962C8B-B14F-4D97-AF65-F5344CB8AC3E}">
        <p14:creationId xmlns:p14="http://schemas.microsoft.com/office/powerpoint/2010/main" val="283674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356350"/>
            <a:ext cx="2743200" cy="365125"/>
          </a:xfrm>
        </p:spPr>
        <p:txBody>
          <a:bodyPr/>
          <a:lstStyle/>
          <a:p>
            <a:fld id="{FF27229C-EC7B-4063-A33B-28A5E87E32ED}" type="slidenum">
              <a:rPr lang="zh-CN" altLang="en-US" smtClean="0"/>
              <a:pPr/>
              <a:t>9</a:t>
            </a:fld>
            <a:endParaRPr lang="zh-CN" altLang="en-US" dirty="0"/>
          </a:p>
        </p:txBody>
      </p:sp>
      <p:pic>
        <p:nvPicPr>
          <p:cNvPr id="5" name="Content Placeholder 4"/>
          <p:cNvPicPr>
            <a:picLocks noGrp="1" noChangeAspect="1"/>
          </p:cNvPicPr>
          <p:nvPr>
            <p:ph idx="4294967295"/>
          </p:nvPr>
        </p:nvPicPr>
        <p:blipFill>
          <a:blip r:embed="rId2"/>
          <a:stretch>
            <a:fillRect/>
          </a:stretch>
        </p:blipFill>
        <p:spPr>
          <a:xfrm>
            <a:off x="1379095" y="209211"/>
            <a:ext cx="8919148" cy="6684331"/>
          </a:xfrm>
          <a:prstGeom prst="rect">
            <a:avLst/>
          </a:prstGeom>
        </p:spPr>
      </p:pic>
      <p:sp>
        <p:nvSpPr>
          <p:cNvPr id="6" name="TextBox 5"/>
          <p:cNvSpPr txBox="1"/>
          <p:nvPr/>
        </p:nvSpPr>
        <p:spPr>
          <a:xfrm>
            <a:off x="10298244" y="2518348"/>
            <a:ext cx="1274164" cy="923330"/>
          </a:xfrm>
          <a:prstGeom prst="rect">
            <a:avLst/>
          </a:prstGeom>
          <a:noFill/>
        </p:spPr>
        <p:txBody>
          <a:bodyPr wrap="square" rtlCol="0">
            <a:spAutoFit/>
          </a:bodyPr>
          <a:lstStyle/>
          <a:p>
            <a:r>
              <a:rPr lang="en-US" dirty="0"/>
              <a:t>Grades 4-8 combined</a:t>
            </a:r>
          </a:p>
        </p:txBody>
      </p:sp>
    </p:spTree>
    <p:extLst>
      <p:ext uri="{BB962C8B-B14F-4D97-AF65-F5344CB8AC3E}">
        <p14:creationId xmlns:p14="http://schemas.microsoft.com/office/powerpoint/2010/main" val="4170771182"/>
      </p:ext>
    </p:extLst>
  </p:cSld>
  <p:clrMapOvr>
    <a:masterClrMapping/>
  </p:clrMapOvr>
</p:sld>
</file>

<file path=ppt/theme/theme1.xml><?xml version="1.0" encoding="utf-8"?>
<a:theme xmlns:a="http://schemas.openxmlformats.org/drawingml/2006/main" name="ESE​​">
  <a:themeElements>
    <a:clrScheme name="ESE color scheme">
      <a:dk1>
        <a:srgbClr val="203B6A"/>
      </a:dk1>
      <a:lt1>
        <a:sysClr val="window" lastClr="FFFFFF"/>
      </a:lt1>
      <a:dk2>
        <a:srgbClr val="203B6A"/>
      </a:dk2>
      <a:lt2>
        <a:srgbClr val="E7E6E6"/>
      </a:lt2>
      <a:accent1>
        <a:srgbClr val="203B6A"/>
      </a:accent1>
      <a:accent2>
        <a:srgbClr val="ED7D31"/>
      </a:accent2>
      <a:accent3>
        <a:srgbClr val="FFC000"/>
      </a:accent3>
      <a:accent4>
        <a:srgbClr val="0563C1"/>
      </a:accent4>
      <a:accent5>
        <a:srgbClr val="00B050"/>
      </a:accent5>
      <a:accent6>
        <a:srgbClr val="FFFF00"/>
      </a:accent6>
      <a:hlink>
        <a:srgbClr val="0563C1"/>
      </a:hlink>
      <a:folHlink>
        <a:srgbClr val="954F72"/>
      </a:folHlink>
    </a:clrScheme>
    <a:fontScheme name="ES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9D0EDC17C04D43B31BB4DC3EC29D9E" ma:contentTypeVersion="3" ma:contentTypeDescription="Create a new document." ma:contentTypeScope="" ma:versionID="5c202196c606c53325b770397935ecd1">
  <xsd:schema xmlns:xsd="http://www.w3.org/2001/XMLSchema" xmlns:xs="http://www.w3.org/2001/XMLSchema" xmlns:p="http://schemas.microsoft.com/office/2006/metadata/properties" xmlns:ns2="733efe1c-5bbe-4968-87dc-d400e65c879f" targetNamespace="http://schemas.microsoft.com/office/2006/metadata/properties" ma:root="true" ma:fieldsID="98b99d48bfb3cf0a499f8162c15ac1dc" ns2:_="">
    <xsd:import namespace="733efe1c-5bbe-4968-87dc-d400e65c879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3efe1c-5bbe-4968-87dc-d400e65c879f" elementFormDefault="qualified">
    <xsd:import namespace="http://schemas.microsoft.com/office/2006/documentManagement/types"/>
    <xsd:import namespace="http://schemas.microsoft.com/office/infopath/2007/PartnerControls"/>
    <xsd:element name="_dlc_DocId" ma:index="4" nillable="true" ma:displayName="Document ID Value" ma:description="The value of the document ID assigned to this item." ma:internalName="_dlc_DocId" ma:readOnly="true">
      <xsd:simpleType>
        <xsd:restriction base="dms:Text"/>
      </xsd:simpleType>
    </xsd:element>
    <xsd:element name="_dlc_DocIdUrl" ma:index="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33efe1c-5bbe-4968-87dc-d400e65c879f">DESE-815-922</_dlc_DocId>
    <_dlc_DocIdUrl xmlns="733efe1c-5bbe-4968-87dc-d400e65c879f">
      <Url>https://sharepoint.doemass.org/ese/Commissioner/_layouts/DocIdRedir.aspx?ID=DESE-815-922</Url>
      <Description>DESE-815-922</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70589BE-2B5E-4DD0-97FA-DC07F49B25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3efe1c-5bbe-4968-87dc-d400e65c87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6EC8AB-B6E0-431E-8346-3C62CCE2E8FA}">
  <ds:schemaRefs>
    <ds:schemaRef ds:uri="http://purl.org/dc/elements/1.1/"/>
    <ds:schemaRef ds:uri="http://www.w3.org/XML/1998/namespace"/>
    <ds:schemaRef ds:uri="http://schemas.microsoft.com/office/2006/documentManagement/types"/>
    <ds:schemaRef ds:uri="http://purl.org/dc/terms/"/>
    <ds:schemaRef ds:uri="http://schemas.openxmlformats.org/package/2006/metadata/core-properties"/>
    <ds:schemaRef ds:uri="733efe1c-5bbe-4968-87dc-d400e65c879f"/>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56297BC7-ECAD-4575-9768-61FA0B7E0F07}">
  <ds:schemaRefs>
    <ds:schemaRef ds:uri="http://schemas.microsoft.com/sharepoint/v3/contenttype/forms"/>
  </ds:schemaRefs>
</ds:datastoreItem>
</file>

<file path=customXml/itemProps4.xml><?xml version="1.0" encoding="utf-8"?>
<ds:datastoreItem xmlns:ds="http://schemas.openxmlformats.org/officeDocument/2006/customXml" ds:itemID="{EF759F8A-1EF6-4100-B5A0-597D4A61B32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50149</TotalTime>
  <Words>2071</Words>
  <Application>Microsoft Office PowerPoint</Application>
  <PresentationFormat>Widescreen</PresentationFormat>
  <Paragraphs>211</Paragraphs>
  <Slides>34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Courier New</vt:lpstr>
      <vt:lpstr>等线</vt:lpstr>
      <vt:lpstr>Segoe</vt:lpstr>
      <vt:lpstr>Segoe SemiBold</vt:lpstr>
      <vt:lpstr>Segoe UI</vt:lpstr>
      <vt:lpstr>Segoe UI Semibold</vt:lpstr>
      <vt:lpstr>Wingdings</vt:lpstr>
      <vt:lpstr>ESE​​</vt:lpstr>
      <vt:lpstr>SGP Precision and Guidance</vt:lpstr>
      <vt:lpstr>Overview of Presentation</vt:lpstr>
      <vt:lpstr>SGP Criticism</vt:lpstr>
      <vt:lpstr>Student-Level SGPs</vt:lpstr>
      <vt:lpstr>What are SGPs (Student Growth Percentiles?)</vt:lpstr>
      <vt:lpstr>SGP Computation</vt:lpstr>
      <vt:lpstr>SGP Distributions by Educational Level</vt:lpstr>
      <vt:lpstr>SGPs Model Changes in Student Test Scores</vt:lpstr>
      <vt:lpstr>PowerPoint Presentation</vt:lpstr>
      <vt:lpstr>Nearly-Equal Opportunity to Grow</vt:lpstr>
      <vt:lpstr>PowerPoint Presentation</vt:lpstr>
      <vt:lpstr>SGPs 5X Less Correlated with Student Demographic Variables than Achievement Scores</vt:lpstr>
      <vt:lpstr>SGP Standard Errors for Students</vt:lpstr>
      <vt:lpstr>Modeling SGP Error</vt:lpstr>
      <vt:lpstr>Modeling SGP Error</vt:lpstr>
      <vt:lpstr>Modeling SGP Error</vt:lpstr>
      <vt:lpstr>Modeling SGP Error</vt:lpstr>
      <vt:lpstr>Modeling SGP Error</vt:lpstr>
      <vt:lpstr>SGPs are Significant Predictors of Student Performance – Two Year Model</vt:lpstr>
      <vt:lpstr>SGPs are Significant Predictors of Student Performance – Four Year Model</vt:lpstr>
      <vt:lpstr>Use Case: SGP Guidelines by Educational Level and Prior Results</vt:lpstr>
      <vt:lpstr>Aggregated SGPs</vt:lpstr>
      <vt:lpstr>SGPs in Aggregations</vt:lpstr>
      <vt:lpstr>Standard Deviations and Year-to-Year Correlations by Educational Level (From 2014 Paper)</vt:lpstr>
      <vt:lpstr>SGPs are Significant Predictors of Student Performance at Aggregated levels – Three Year Model</vt:lpstr>
      <vt:lpstr>Use Case: Comparing Aggregate SGPs: Comparisons to Schools</vt:lpstr>
      <vt:lpstr>Use Case: Comparing Aggregate SGPs: Comparisons to State</vt:lpstr>
      <vt:lpstr>Considerations in Analyzing SGPs for Aggregated Units</vt:lpstr>
      <vt:lpstr>Reporting Ideas and Guidelines</vt:lpstr>
      <vt:lpstr>ELA SGP by Prior Achievement with Level of Special Education</vt:lpstr>
      <vt:lpstr>Math SGP by Course</vt:lpstr>
      <vt:lpstr>Reporting Recommendations</vt:lpstr>
      <vt:lpstr>References (1)</vt:lpstr>
      <vt:lpstr>References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ESE</dc:creator>
  <cp:lastModifiedBy>Flanagan, Kathleen (DESE)</cp:lastModifiedBy>
  <cp:revision>1606</cp:revision>
  <cp:lastPrinted>2017-10-13T17:51:40Z</cp:lastPrinted>
  <dcterms:created xsi:type="dcterms:W3CDTF">2017-07-27T00:00:01Z</dcterms:created>
  <dcterms:modified xsi:type="dcterms:W3CDTF">2019-04-24T15:09:14Z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0x0101001E9D0EDC17C04D43B31BB4DC3EC29D9E</vt:lpwstr>
  </property>
  <property fmtid="{D5CDD505-2E9C-101B-9397-08002B2CF9AE}" pid="3" name="_dlc_DocIdItemGuid">
    <vt:lpwstr>bda9f043-c3bf-4e51-9bbc-e6da3a7652dd</vt:lpwstr>
  </property>
</Properties>
</file>