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4"/>
  </p:notesMasterIdLst>
  <p:sldIdLst>
    <p:sldId id="256" r:id="rId2"/>
    <p:sldId id="306" r:id="rId3"/>
    <p:sldId id="288" r:id="rId4"/>
    <p:sldId id="289" r:id="rId5"/>
    <p:sldId id="307" r:id="rId6"/>
    <p:sldId id="290" r:id="rId7"/>
    <p:sldId id="298" r:id="rId8"/>
    <p:sldId id="292" r:id="rId9"/>
    <p:sldId id="308" r:id="rId10"/>
    <p:sldId id="309" r:id="rId11"/>
    <p:sldId id="310" r:id="rId12"/>
    <p:sldId id="299" r:id="rId13"/>
    <p:sldId id="301" r:id="rId14"/>
    <p:sldId id="294" r:id="rId15"/>
    <p:sldId id="293" r:id="rId16"/>
    <p:sldId id="311" r:id="rId17"/>
    <p:sldId id="312" r:id="rId18"/>
    <p:sldId id="313" r:id="rId19"/>
    <p:sldId id="314" r:id="rId20"/>
    <p:sldId id="316" r:id="rId21"/>
    <p:sldId id="315" r:id="rId22"/>
    <p:sldId id="296"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F8881CF-B14F-4E0A-81AB-D19AD9599392}">
          <p14:sldIdLst>
            <p14:sldId id="256"/>
            <p14:sldId id="306"/>
            <p14:sldId id="288"/>
            <p14:sldId id="289"/>
            <p14:sldId id="307"/>
            <p14:sldId id="290"/>
            <p14:sldId id="298"/>
            <p14:sldId id="292"/>
            <p14:sldId id="308"/>
            <p14:sldId id="309"/>
            <p14:sldId id="310"/>
            <p14:sldId id="299"/>
            <p14:sldId id="301"/>
            <p14:sldId id="294"/>
            <p14:sldId id="293"/>
            <p14:sldId id="311"/>
            <p14:sldId id="312"/>
            <p14:sldId id="313"/>
            <p14:sldId id="314"/>
            <p14:sldId id="316"/>
            <p14:sldId id="31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7E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3" autoAdjust="0"/>
    <p:restoredTop sz="94660"/>
  </p:normalViewPr>
  <p:slideViewPr>
    <p:cSldViewPr snapToGrid="0">
      <p:cViewPr varScale="1">
        <p:scale>
          <a:sx n="110" d="100"/>
          <a:sy n="110" d="100"/>
        </p:scale>
        <p:origin x="29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0" name="Shape 1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4CD0-A42D-4951-A83F-D28B24BB8BF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3C06229-A5EE-4976-A326-B04C4846672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AFFA79E-5D89-4428-8C8E-3ED70A732D3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ED8E16E-0F96-46D6-BAF1-6639A1A53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0DA2A-4809-4380-9074-636091285112}"/>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2539147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1ADF-46C0-4555-B533-8695AE2393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B88C3D-1510-4FDA-94DC-B0AB8432F5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4451F-5A95-4397-A694-8A1F47357F7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05446CA-D617-4FDC-AE79-BE8254B40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3675D-24AC-4201-B5EB-F647DDD03CCC}"/>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377211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979B72-7981-44EA-AADB-113A8AFC1056}"/>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F17684-2117-4999-876F-F75936DADD3B}"/>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618D9-382A-43FF-9F45-0A987FA1999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92B85AC-CE65-4645-B55A-02CA67706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0B800-D5F7-4E0E-9B4A-8A5C97E15121}"/>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247065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D8C1-EA43-433B-8221-7986592C7D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2ABEBF-CB18-45EB-A62E-39203787DD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9C4F3-3EA8-4AC2-BE83-171C93B973D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8B3D6A2-6EB1-407F-A0F7-DE72C5EC4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53AC3-9DBB-49AE-95AE-55B957BBE26F}"/>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3858331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C259-5D79-4AA7-9C82-3A29619762C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0C0A82C-EDDC-411B-A818-448E036E4E7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6B637EB-23CA-40AB-AF36-AAA2A350393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C1C0431-4814-40DA-94E3-99AD98E53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80E9C-492C-4B4F-B271-34F655FE47A8}"/>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324938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BACB-8A94-4404-9C38-C3FCDC0F8F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F7E2D3-0451-41FB-9AB7-F9DE5CBE3F2B}"/>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F55267-6327-4106-9B61-7930D6C81404}"/>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BF5E62-8B05-4CF8-9B64-0EC32A9A9A59}"/>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AC1FF98E-4A6E-487D-AC6E-0F0539972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95317-43C5-4604-90BF-67FF342A5220}"/>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2920988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3B05-E207-4C75-BA48-B14A6A2A6FE8}"/>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1D8FD8-115D-43C5-A4E1-87B08995EDE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6E5047B4-164C-44FF-B305-512A49F2697C}"/>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FB3738-B995-4AF6-AD39-4DA10672A8E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AE393FB4-441D-498B-A83F-AC2BDDEB2C4B}"/>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0E4FC6-AAE1-44CC-8A0E-13F234BCC247}"/>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2D94D43-B08A-4A0A-9A4D-F29F8E0102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0ACBE9-C693-4CBB-B7BB-1553F056D9CA}"/>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134887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16C6-1F49-47C3-B573-248D1BBD09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FEE48A-BB46-4B25-9056-B05C8400D99A}"/>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06361FEC-D372-4A1F-8887-0F6534AEE7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86C33E-FD45-4189-B8A7-61091B1DDF27}"/>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157754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AE3C33-142B-4016-A186-F45AC413D8F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7672A566-3B21-409C-9D5A-F4F640652F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4AA9F6-CEE6-44DE-A6E1-DAB05BF2A5CE}"/>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280721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E482E-D968-4866-A468-5CE6BA3A235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C5A50E7-EEB8-4FBB-9071-C16D4A84535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D48BA9-A425-4B49-993E-483E9480B25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6F66B9C3-26D5-4B9E-AADC-CF066AEF6F5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97EDFE73-71E0-43D5-A945-21D290D5C4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9A04F-F2AB-4E97-9932-6DAA53E9FE45}"/>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38490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8F817-D9EB-48F7-9B75-2028E0E6514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A493A35-4566-4BA8-9983-A97FB3522720}"/>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13D3991-1347-430C-B1A6-64B12F81C21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4B9064E-01ED-49B9-9C15-CEAEBF2D0F6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1D83EE6-ACDE-4EBE-831D-AC2ED75B74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FCA21-CEDF-4F9C-9DEF-B1FFB8A9E919}"/>
              </a:ext>
            </a:extLst>
          </p:cNvPr>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46968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A38969-2780-4A81-AE52-D7422309887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61964A-B0C3-40EA-BABD-3EC4DF742C4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B9DE60-03F2-4570-B5A6-725A98830997}"/>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ED1899CE-E21D-432F-929C-380734646047}"/>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D3CF13-B394-4C50-8AA9-874F88789DE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rtl="0">
              <a:spcBef>
                <a:spcPts val="0"/>
              </a:spcBef>
              <a:buSzPct val="25000"/>
              <a:buNone/>
            </a:pPr>
            <a:fld id="{00000000-1234-1234-1234-123412341234}" type="slidenum">
              <a:rPr lang="en" sz="800" b="0" i="0" u="none" strike="noStrike" cap="none" smtClean="0">
                <a:solidFill>
                  <a:schemeClr val="lt1"/>
                </a:solidFill>
                <a:latin typeface="Rockwell"/>
                <a:ea typeface="Rockwell"/>
                <a:cs typeface="Rockwell"/>
                <a:sym typeface="Rockwell"/>
              </a:rPr>
              <a:t>‹#›</a:t>
            </a:fld>
            <a:endParaRPr lang="en" sz="800"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98926533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ctrTitle"/>
          </p:nvPr>
        </p:nvSpPr>
        <p:spPr>
          <a:xfrm>
            <a:off x="855617" y="289105"/>
            <a:ext cx="7432765" cy="1217558"/>
          </a:xfrm>
          <a:prstGeom prst="rect">
            <a:avLst/>
          </a:prstGeom>
          <a:noFill/>
          <a:ln>
            <a:noFill/>
          </a:ln>
        </p:spPr>
        <p:txBody>
          <a:bodyPr lIns="68575" tIns="34275" rIns="68575" bIns="34275" anchor="b" anchorCtr="0">
            <a:noAutofit/>
          </a:bodyPr>
          <a:lstStyle/>
          <a:p>
            <a:pPr marL="0" marR="0" lvl="0" indent="0" algn="ctr" rtl="0">
              <a:lnSpc>
                <a:spcPct val="90000"/>
              </a:lnSpc>
              <a:spcBef>
                <a:spcPts val="0"/>
              </a:spcBef>
              <a:buClr>
                <a:schemeClr val="lt1"/>
              </a:buClr>
              <a:buSzPct val="25000"/>
              <a:buFont typeface="Bookman Old Style"/>
              <a:buNone/>
            </a:pPr>
            <a:r>
              <a:rPr lang="en" sz="3200" b="1" i="0" u="none" strike="noStrike" cap="none" dirty="0">
                <a:latin typeface="Bookman Old Style"/>
                <a:ea typeface="Bookman Old Style"/>
                <a:cs typeface="Bookman Old Style"/>
                <a:sym typeface="Bookman Old Style"/>
              </a:rPr>
              <a:t>AFTER DETERRENCE: EXPLAINING CONFLICT SHORT OF WAR</a:t>
            </a:r>
          </a:p>
        </p:txBody>
      </p:sp>
      <p:sp>
        <p:nvSpPr>
          <p:cNvPr id="183" name="Shape 183"/>
          <p:cNvSpPr txBox="1">
            <a:spLocks noGrp="1"/>
          </p:cNvSpPr>
          <p:nvPr>
            <p:ph type="subTitle" idx="1"/>
          </p:nvPr>
        </p:nvSpPr>
        <p:spPr>
          <a:xfrm>
            <a:off x="1196451" y="1770278"/>
            <a:ext cx="6751200" cy="3146308"/>
          </a:xfrm>
          <a:prstGeom prst="rect">
            <a:avLst/>
          </a:prstGeom>
          <a:noFill/>
          <a:ln>
            <a:noFill/>
          </a:ln>
        </p:spPr>
        <p:txBody>
          <a:bodyPr lIns="68575" tIns="34275" rIns="68575" bIns="34275" anchor="t" anchorCtr="0">
            <a:noAutofit/>
          </a:bodyPr>
          <a:lstStyle/>
          <a:p>
            <a:pPr lvl="0">
              <a:spcBef>
                <a:spcPts val="0"/>
              </a:spcBef>
              <a:buSzPct val="25000"/>
            </a:pPr>
            <a:r>
              <a:rPr lang="en" dirty="0">
                <a:latin typeface="Rockwell" panose="02060603020205020403" pitchFamily="18" charset="0"/>
              </a:rPr>
              <a:t>J Andres Gannon</a:t>
            </a:r>
            <a:r>
              <a:rPr lang="en" baseline="30000" dirty="0">
                <a:latin typeface="Rockwell" panose="02060603020205020403" pitchFamily="18" charset="0"/>
              </a:rPr>
              <a:t>*</a:t>
            </a:r>
            <a:r>
              <a:rPr lang="en" sz="1800" b="0" i="0" u="none" strike="noStrike" cap="none" dirty="0">
                <a:latin typeface="Rockwell" panose="02060603020205020403" pitchFamily="18" charset="0"/>
                <a:ea typeface="Rockwell"/>
                <a:cs typeface="Rockwell"/>
                <a:sym typeface="Rockwell"/>
              </a:rPr>
              <a:t>, Erik Gartzke</a:t>
            </a:r>
            <a:r>
              <a:rPr lang="en" sz="1800" b="0" i="0" u="none" strike="noStrike" cap="none" baseline="30000" dirty="0">
                <a:latin typeface="Rockwell" panose="02060603020205020403" pitchFamily="18" charset="0"/>
                <a:ea typeface="Rockwell"/>
                <a:cs typeface="Rockwell"/>
                <a:sym typeface="Rockwell"/>
              </a:rPr>
              <a:t>*</a:t>
            </a:r>
            <a:r>
              <a:rPr lang="en" sz="1800" b="0" i="0" u="none" strike="noStrike" cap="none" dirty="0">
                <a:latin typeface="Rockwell" panose="02060603020205020403" pitchFamily="18" charset="0"/>
                <a:ea typeface="Rockwell"/>
                <a:cs typeface="Rockwell"/>
                <a:sym typeface="Rockwell"/>
              </a:rPr>
              <a:t>, and Jon Lindsay</a:t>
            </a:r>
            <a:r>
              <a:rPr lang="en" sz="1800" b="0" i="0" u="none" strike="noStrike" cap="none" baseline="30000" dirty="0">
                <a:latin typeface="Rockwell" panose="02060603020205020403" pitchFamily="18" charset="0"/>
                <a:ea typeface="Rockwell"/>
                <a:cs typeface="Rockwell"/>
                <a:sym typeface="Rockwell"/>
              </a:rPr>
              <a:t>†</a:t>
            </a:r>
          </a:p>
          <a:p>
            <a:pPr marL="0" marR="0" lvl="0" indent="0" algn="ctr" rtl="0">
              <a:lnSpc>
                <a:spcPct val="120000"/>
              </a:lnSpc>
              <a:spcBef>
                <a:spcPts val="800"/>
              </a:spcBef>
              <a:spcAft>
                <a:spcPts val="0"/>
              </a:spcAft>
              <a:buClr>
                <a:schemeClr val="lt1"/>
              </a:buClr>
              <a:buSzPct val="25000"/>
              <a:buFont typeface="Arial"/>
              <a:buNone/>
            </a:pPr>
            <a:r>
              <a:rPr lang="en-US" sz="1800" b="0" i="0" u="none" strike="noStrike" cap="none" baseline="30000" dirty="0">
                <a:latin typeface="Rockwell" panose="02060603020205020403" pitchFamily="18" charset="0"/>
                <a:ea typeface="Rockwell"/>
                <a:cs typeface="Rockwell"/>
                <a:sym typeface="Rockwell"/>
              </a:rPr>
              <a:t>American Political Science Association (APSA) Conference, Boston, MA</a:t>
            </a:r>
          </a:p>
          <a:p>
            <a:pPr marL="0" marR="0" lvl="0" indent="0" algn="ctr" rtl="0">
              <a:lnSpc>
                <a:spcPct val="120000"/>
              </a:lnSpc>
              <a:spcBef>
                <a:spcPts val="800"/>
              </a:spcBef>
              <a:spcAft>
                <a:spcPts val="0"/>
              </a:spcAft>
              <a:buClr>
                <a:schemeClr val="lt1"/>
              </a:buClr>
              <a:buSzPct val="25000"/>
              <a:buFont typeface="Arial"/>
              <a:buNone/>
            </a:pPr>
            <a:r>
              <a:rPr lang="en-US" sz="1800" b="0" i="0" u="none" strike="noStrike" cap="none" baseline="30000" dirty="0">
                <a:latin typeface="Rockwell" panose="02060603020205020403" pitchFamily="18" charset="0"/>
                <a:ea typeface="Rockwell"/>
                <a:cs typeface="Rockwell"/>
                <a:sym typeface="Rockwell"/>
              </a:rPr>
              <a:t>October 2019</a:t>
            </a:r>
          </a:p>
          <a:p>
            <a:pPr marL="0" marR="0" lvl="0" indent="0" algn="ctr" rtl="0">
              <a:lnSpc>
                <a:spcPct val="120000"/>
              </a:lnSpc>
              <a:spcBef>
                <a:spcPts val="800"/>
              </a:spcBef>
              <a:spcAft>
                <a:spcPts val="0"/>
              </a:spcAft>
              <a:buClr>
                <a:schemeClr val="lt1"/>
              </a:buClr>
              <a:buSzPct val="25000"/>
              <a:buFont typeface="Arial"/>
              <a:buNone/>
            </a:pPr>
            <a:endParaRPr lang="en-US" sz="1800" b="0" i="0" u="none" strike="noStrike" cap="none" baseline="30000" dirty="0">
              <a:latin typeface="Rockwell" panose="02060603020205020403" pitchFamily="18" charset="0"/>
              <a:ea typeface="Rockwell"/>
              <a:cs typeface="Rockwell"/>
              <a:sym typeface="Rockwell"/>
            </a:endParaRPr>
          </a:p>
          <a:p>
            <a:pPr marL="0" marR="0" lvl="0" indent="0" algn="ctr" rtl="0">
              <a:lnSpc>
                <a:spcPct val="120000"/>
              </a:lnSpc>
              <a:spcBef>
                <a:spcPts val="800"/>
              </a:spcBef>
              <a:spcAft>
                <a:spcPts val="0"/>
              </a:spcAft>
              <a:buClr>
                <a:schemeClr val="lt1"/>
              </a:buClr>
              <a:buSzPct val="25000"/>
              <a:buFont typeface="Arial"/>
              <a:buNone/>
            </a:pPr>
            <a:endParaRPr sz="1800" b="0" i="0" u="none" strike="noStrike" cap="none" baseline="30000" dirty="0">
              <a:latin typeface="Rockwell" panose="02060603020205020403" pitchFamily="18" charset="0"/>
              <a:ea typeface="Rockwell"/>
              <a:cs typeface="Rockwell"/>
              <a:sym typeface="Rockwell"/>
            </a:endParaRPr>
          </a:p>
          <a:p>
            <a:pPr marL="0" marR="0" lvl="0" indent="0" algn="ctr" rtl="0">
              <a:lnSpc>
                <a:spcPct val="120000"/>
              </a:lnSpc>
              <a:spcBef>
                <a:spcPts val="800"/>
              </a:spcBef>
              <a:spcAft>
                <a:spcPts val="0"/>
              </a:spcAft>
              <a:buClr>
                <a:schemeClr val="lt1"/>
              </a:buClr>
              <a:buSzPct val="25000"/>
              <a:buFont typeface="Arial"/>
              <a:buNone/>
            </a:pPr>
            <a:endParaRPr baseline="30000" dirty="0">
              <a:latin typeface="Rockwell" panose="02060603020205020403" pitchFamily="18" charset="0"/>
            </a:endParaRPr>
          </a:p>
          <a:p>
            <a:pPr marL="0" marR="0" lvl="0" indent="0" algn="l" rtl="0">
              <a:lnSpc>
                <a:spcPct val="120000"/>
              </a:lnSpc>
              <a:spcBef>
                <a:spcPts val="800"/>
              </a:spcBef>
              <a:spcAft>
                <a:spcPts val="0"/>
              </a:spcAft>
              <a:buClr>
                <a:schemeClr val="lt1"/>
              </a:buClr>
              <a:buSzPct val="25000"/>
              <a:buFont typeface="Arial"/>
              <a:buNone/>
            </a:pPr>
            <a:endParaRPr baseline="30000" dirty="0">
              <a:latin typeface="Rockwell" panose="02060603020205020403" pitchFamily="18" charset="0"/>
            </a:endParaRPr>
          </a:p>
          <a:p>
            <a:pPr marL="0" marR="0" lvl="0" indent="0" algn="ctr" rtl="0">
              <a:lnSpc>
                <a:spcPct val="100000"/>
              </a:lnSpc>
              <a:spcBef>
                <a:spcPts val="0"/>
              </a:spcBef>
              <a:spcAft>
                <a:spcPts val="0"/>
              </a:spcAft>
              <a:buClr>
                <a:schemeClr val="lt1"/>
              </a:buClr>
              <a:buSzPct val="25000"/>
              <a:buFont typeface="Arial"/>
              <a:buNone/>
            </a:pPr>
            <a:r>
              <a:rPr lang="en" sz="1400" b="0" i="0" u="none" strike="noStrike" cap="none" baseline="30000" dirty="0">
                <a:latin typeface="Rockwell" panose="02060603020205020403" pitchFamily="18" charset="0"/>
                <a:ea typeface="Rockwell"/>
                <a:cs typeface="Rockwell"/>
                <a:sym typeface="Rockwell"/>
              </a:rPr>
              <a:t>* † </a:t>
            </a:r>
            <a:r>
              <a:rPr lang="en" sz="1400" b="0" i="0" u="none" strike="noStrike" cap="none" dirty="0">
                <a:latin typeface="Rockwell" panose="02060603020205020403" pitchFamily="18" charset="0"/>
                <a:ea typeface="Rockwell"/>
                <a:cs typeface="Rockwell"/>
                <a:sym typeface="Rockwell"/>
              </a:rPr>
              <a:t>Center for Peace and Security Studies (cPASS)</a:t>
            </a:r>
          </a:p>
          <a:p>
            <a:pPr marL="0" marR="0" lvl="0" indent="0" algn="ctr" rtl="0">
              <a:lnSpc>
                <a:spcPct val="100000"/>
              </a:lnSpc>
              <a:spcBef>
                <a:spcPts val="0"/>
              </a:spcBef>
              <a:spcAft>
                <a:spcPts val="0"/>
              </a:spcAft>
              <a:buClr>
                <a:schemeClr val="lt1"/>
              </a:buClr>
              <a:buSzPct val="25000"/>
              <a:buFont typeface="Arial"/>
              <a:buNone/>
            </a:pPr>
            <a:r>
              <a:rPr lang="en" sz="1400" b="0" i="0" u="none" strike="noStrike" cap="none" baseline="30000" dirty="0">
                <a:latin typeface="Rockwell" panose="02060603020205020403" pitchFamily="18" charset="0"/>
                <a:ea typeface="Rockwell"/>
                <a:cs typeface="Rockwell"/>
                <a:sym typeface="Rockwell"/>
              </a:rPr>
              <a:t>*</a:t>
            </a:r>
            <a:r>
              <a:rPr lang="en" sz="1400" b="0" i="0" u="none" strike="noStrike" cap="none" dirty="0">
                <a:latin typeface="Rockwell" panose="02060603020205020403" pitchFamily="18" charset="0"/>
                <a:ea typeface="Rockwell"/>
                <a:cs typeface="Rockwell"/>
                <a:sym typeface="Rockwell"/>
              </a:rPr>
              <a:t>Political Science Dep</a:t>
            </a:r>
            <a:r>
              <a:rPr lang="en" sz="1400" dirty="0">
                <a:latin typeface="Rockwell" panose="02060603020205020403" pitchFamily="18" charset="0"/>
              </a:rPr>
              <a:t>t, U</a:t>
            </a:r>
            <a:r>
              <a:rPr lang="en" sz="1400" b="0" i="0" u="none" strike="noStrike" cap="none" dirty="0">
                <a:latin typeface="Rockwell" panose="02060603020205020403" pitchFamily="18" charset="0"/>
                <a:ea typeface="Rockwell"/>
                <a:cs typeface="Rockwell"/>
                <a:sym typeface="Rockwell"/>
              </a:rPr>
              <a:t>niversity of California, San Diego</a:t>
            </a:r>
          </a:p>
          <a:p>
            <a:pPr marL="0" marR="0" lvl="0" indent="0" algn="ctr" rtl="0">
              <a:lnSpc>
                <a:spcPct val="100000"/>
              </a:lnSpc>
              <a:spcBef>
                <a:spcPts val="0"/>
              </a:spcBef>
              <a:buClr>
                <a:schemeClr val="lt1"/>
              </a:buClr>
              <a:buSzPct val="25000"/>
              <a:buFont typeface="Arial"/>
              <a:buNone/>
            </a:pPr>
            <a:r>
              <a:rPr lang="en" sz="1400" b="0" i="0" u="none" strike="noStrike" cap="none" baseline="30000" dirty="0">
                <a:latin typeface="Rockwell" panose="02060603020205020403" pitchFamily="18" charset="0"/>
                <a:ea typeface="Rockwell"/>
                <a:cs typeface="Rockwell"/>
                <a:sym typeface="Rockwell"/>
              </a:rPr>
              <a:t>†</a:t>
            </a:r>
            <a:r>
              <a:rPr lang="en" sz="1400" b="0" i="0" u="none" strike="noStrike" cap="none" dirty="0">
                <a:latin typeface="Rockwell" panose="02060603020205020403" pitchFamily="18" charset="0"/>
                <a:ea typeface="Rockwell"/>
                <a:cs typeface="Rockwell"/>
                <a:sym typeface="Rockwell"/>
              </a:rPr>
              <a:t>Munk School of Global Affairs, University of Toronto</a:t>
            </a:r>
          </a:p>
        </p:txBody>
      </p:sp>
      <p:pic>
        <p:nvPicPr>
          <p:cNvPr id="184" name="Shape 184"/>
          <p:cNvPicPr preferRelativeResize="0"/>
          <p:nvPr/>
        </p:nvPicPr>
        <p:blipFill>
          <a:blip r:embed="rId3">
            <a:alphaModFix/>
          </a:blip>
          <a:stretch>
            <a:fillRect/>
          </a:stretch>
        </p:blipFill>
        <p:spPr>
          <a:xfrm>
            <a:off x="3029374" y="2662582"/>
            <a:ext cx="3085250" cy="1031374"/>
          </a:xfrm>
          <a:prstGeom prst="rect">
            <a:avLst/>
          </a:prstGeom>
          <a:noFill/>
          <a:ln>
            <a:noFill/>
          </a:ln>
        </p:spPr>
      </p:pic>
      <p:pic>
        <p:nvPicPr>
          <p:cNvPr id="185" name="Shape 185"/>
          <p:cNvPicPr preferRelativeResize="0"/>
          <p:nvPr/>
        </p:nvPicPr>
        <p:blipFill>
          <a:blip r:embed="rId4">
            <a:alphaModFix/>
          </a:blip>
          <a:stretch>
            <a:fillRect/>
          </a:stretch>
        </p:blipFill>
        <p:spPr>
          <a:xfrm>
            <a:off x="329409" y="2288828"/>
            <a:ext cx="1514475" cy="1476375"/>
          </a:xfrm>
          <a:prstGeom prst="rect">
            <a:avLst/>
          </a:prstGeom>
          <a:noFill/>
          <a:ln>
            <a:noFill/>
          </a:ln>
        </p:spPr>
      </p:pic>
      <p:pic>
        <p:nvPicPr>
          <p:cNvPr id="186" name="Shape 186"/>
          <p:cNvPicPr preferRelativeResize="0"/>
          <p:nvPr/>
        </p:nvPicPr>
        <p:blipFill>
          <a:blip r:embed="rId5">
            <a:alphaModFix/>
          </a:blip>
          <a:stretch>
            <a:fillRect/>
          </a:stretch>
        </p:blipFill>
        <p:spPr>
          <a:xfrm>
            <a:off x="7300114" y="2288828"/>
            <a:ext cx="1494306" cy="1476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Understanding</a:t>
            </a:r>
          </a:p>
        </p:txBody>
      </p:sp>
      <p:sp>
        <p:nvSpPr>
          <p:cNvPr id="3" name="Text Placeholder 2"/>
          <p:cNvSpPr>
            <a:spLocks noGrp="1"/>
          </p:cNvSpPr>
          <p:nvPr>
            <p:ph idx="1"/>
          </p:nvPr>
        </p:nvSpPr>
        <p:spPr/>
        <p:txBody>
          <a:bodyPr/>
          <a:lstStyle/>
          <a:p>
            <a:pPr marL="101600" indent="0">
              <a:buNone/>
            </a:pPr>
            <a:r>
              <a:rPr lang="en-US" sz="2000" i="1" dirty="0"/>
              <a:t>Gray zone conflict occurs when militarily capable conflict initiators </a:t>
            </a:r>
            <a:r>
              <a:rPr lang="en-US" sz="2000" i="1" u="sng" dirty="0"/>
              <a:t>intentionally limit</a:t>
            </a:r>
            <a:r>
              <a:rPr lang="en-US" sz="2000" i="1" dirty="0"/>
              <a:t> the intensity and capacity with which they conduct military or intelligence operations and the target either does not or cannot escalate the contest</a:t>
            </a:r>
          </a:p>
          <a:p>
            <a:pPr marL="101600" indent="0">
              <a:buNone/>
            </a:pPr>
            <a:endParaRPr lang="en-US" sz="2000" i="1" dirty="0"/>
          </a:p>
          <a:p>
            <a:pPr marL="101600" indent="0">
              <a:buNone/>
            </a:pPr>
            <a:r>
              <a:rPr lang="en-US" sz="2000" i="1" dirty="0"/>
              <a:t>2. Limitation by choice – motivated by agency, not necessity</a:t>
            </a:r>
            <a:endParaRPr lang="en" sz="2000" i="1" dirty="0"/>
          </a:p>
        </p:txBody>
      </p:sp>
    </p:spTree>
    <p:extLst>
      <p:ext uri="{BB962C8B-B14F-4D97-AF65-F5344CB8AC3E}">
        <p14:creationId xmlns:p14="http://schemas.microsoft.com/office/powerpoint/2010/main" val="144756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Understanding</a:t>
            </a:r>
          </a:p>
        </p:txBody>
      </p:sp>
      <p:sp>
        <p:nvSpPr>
          <p:cNvPr id="3" name="Text Placeholder 2"/>
          <p:cNvSpPr>
            <a:spLocks noGrp="1"/>
          </p:cNvSpPr>
          <p:nvPr>
            <p:ph idx="1"/>
          </p:nvPr>
        </p:nvSpPr>
        <p:spPr/>
        <p:txBody>
          <a:bodyPr/>
          <a:lstStyle/>
          <a:p>
            <a:pPr marL="101600" indent="0">
              <a:buNone/>
            </a:pPr>
            <a:r>
              <a:rPr lang="en-US" sz="2000" i="1" dirty="0"/>
              <a:t>Gray zone conflict occurs when militarily capable conflict initiators intentionally limit the intensity and capacity with which they conduct military or intelligence operations and the </a:t>
            </a:r>
            <a:r>
              <a:rPr lang="en-US" sz="2000" i="1" u="sng" dirty="0"/>
              <a:t>target either does not or cannot escalate</a:t>
            </a:r>
            <a:r>
              <a:rPr lang="en-US" sz="2000" i="1" dirty="0"/>
              <a:t> the contest</a:t>
            </a:r>
          </a:p>
          <a:p>
            <a:pPr marL="101600" indent="0">
              <a:buNone/>
            </a:pPr>
            <a:endParaRPr lang="en-US" sz="2000" i="1" dirty="0"/>
          </a:p>
          <a:p>
            <a:pPr marL="101600" indent="0">
              <a:buNone/>
            </a:pPr>
            <a:r>
              <a:rPr lang="en-US" sz="2000" i="1" dirty="0"/>
              <a:t>3. Mutually-preferred – tacit collusion between adversaries</a:t>
            </a:r>
            <a:endParaRPr lang="en" sz="2000" i="1" dirty="0"/>
          </a:p>
        </p:txBody>
      </p:sp>
    </p:spTree>
    <p:extLst>
      <p:ext uri="{BB962C8B-B14F-4D97-AF65-F5344CB8AC3E}">
        <p14:creationId xmlns:p14="http://schemas.microsoft.com/office/powerpoint/2010/main" val="4047695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Capable Initiators</a:t>
            </a:r>
          </a:p>
        </p:txBody>
      </p:sp>
      <p:graphicFrame>
        <p:nvGraphicFramePr>
          <p:cNvPr id="4" name="Table 3"/>
          <p:cNvGraphicFramePr>
            <a:graphicFrameLocks noGrp="1"/>
          </p:cNvGraphicFramePr>
          <p:nvPr>
            <p:extLst>
              <p:ext uri="{D42A27DB-BD31-4B8C-83A1-F6EECF244321}">
                <p14:modId xmlns:p14="http://schemas.microsoft.com/office/powerpoint/2010/main" val="2360739480"/>
              </p:ext>
            </p:extLst>
          </p:nvPr>
        </p:nvGraphicFramePr>
        <p:xfrm>
          <a:off x="103909" y="1268016"/>
          <a:ext cx="8936182" cy="3372072"/>
        </p:xfrm>
        <a:graphic>
          <a:graphicData uri="http://schemas.openxmlformats.org/drawingml/2006/table">
            <a:tbl>
              <a:tblPr firstRow="1" bandRow="1">
                <a:noFill/>
                <a:tableStyleId>{2D5ABB26-0587-4C30-8999-92F81FD0307C}</a:tableStyleId>
              </a:tblPr>
              <a:tblGrid>
                <a:gridCol w="982132">
                  <a:extLst>
                    <a:ext uri="{9D8B030D-6E8A-4147-A177-3AD203B41FA5}">
                      <a16:colId xmlns:a16="http://schemas.microsoft.com/office/drawing/2014/main" val="4160584609"/>
                    </a:ext>
                  </a:extLst>
                </a:gridCol>
                <a:gridCol w="2323973">
                  <a:extLst>
                    <a:ext uri="{9D8B030D-6E8A-4147-A177-3AD203B41FA5}">
                      <a16:colId xmlns:a16="http://schemas.microsoft.com/office/drawing/2014/main" val="23914218"/>
                    </a:ext>
                  </a:extLst>
                </a:gridCol>
                <a:gridCol w="2769113">
                  <a:extLst>
                    <a:ext uri="{9D8B030D-6E8A-4147-A177-3AD203B41FA5}">
                      <a16:colId xmlns:a16="http://schemas.microsoft.com/office/drawing/2014/main" val="3131275570"/>
                    </a:ext>
                  </a:extLst>
                </a:gridCol>
                <a:gridCol w="2860964">
                  <a:extLst>
                    <a:ext uri="{9D8B030D-6E8A-4147-A177-3AD203B41FA5}">
                      <a16:colId xmlns:a16="http://schemas.microsoft.com/office/drawing/2014/main" val="1733387927"/>
                    </a:ext>
                  </a:extLst>
                </a:gridCol>
              </a:tblGrid>
              <a:tr h="741156">
                <a:tc>
                  <a:txBody>
                    <a:bodyPr/>
                    <a:lstStyle/>
                    <a:p>
                      <a:endParaRPr lang="en-US" sz="2800" dirty="0">
                        <a:solidFill>
                          <a:schemeClr val="tx1"/>
                        </a:solidFill>
                      </a:endParaRPr>
                    </a:p>
                  </a:txBody>
                  <a:tcPr/>
                </a:tc>
                <a:tc>
                  <a:txBody>
                    <a:bodyPr/>
                    <a:lstStyle/>
                    <a:p>
                      <a:endParaRPr lang="en-US" sz="2800" dirty="0">
                        <a:solidFill>
                          <a:schemeClr val="tx1"/>
                        </a:solidFill>
                      </a:endParaRPr>
                    </a:p>
                  </a:txBody>
                  <a:tcPr>
                    <a:lnR w="12700" cap="flat" cmpd="sng" algn="ctr">
                      <a:solidFill>
                        <a:schemeClr val="tx1"/>
                      </a:solidFill>
                      <a:prstDash val="solid"/>
                      <a:round/>
                      <a:headEnd type="none" w="med" len="med"/>
                      <a:tailEnd type="none" w="med" len="med"/>
                    </a:lnR>
                  </a:tcPr>
                </a:tc>
                <a:tc gridSpan="2">
                  <a:txBody>
                    <a:bodyPr/>
                    <a:lstStyle/>
                    <a:p>
                      <a:pPr algn="ctr"/>
                      <a:r>
                        <a:rPr lang="en-US" sz="2800" dirty="0">
                          <a:solidFill>
                            <a:schemeClr val="tx1"/>
                          </a:solidFill>
                        </a:rPr>
                        <a:t>Ends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hMerge="1">
                  <a:txBody>
                    <a:bodyPr/>
                    <a:lstStyle/>
                    <a:p>
                      <a:endParaRPr lang="en-US"/>
                    </a:p>
                  </a:txBody>
                  <a:tcPr/>
                </a:tc>
                <a:extLst>
                  <a:ext uri="{0D108BD9-81ED-4DB2-BD59-A6C34878D82A}">
                    <a16:rowId xmlns:a16="http://schemas.microsoft.com/office/drawing/2014/main" val="3304569595"/>
                  </a:ext>
                </a:extLst>
              </a:tr>
              <a:tr h="741156">
                <a:tc>
                  <a:txBody>
                    <a:bodyPr/>
                    <a:lstStyle/>
                    <a:p>
                      <a:endParaRPr lang="en-US" sz="280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endParaRPr lang="en-US" sz="2800"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2800" dirty="0">
                          <a:solidFill>
                            <a:schemeClr val="tx1"/>
                          </a:solidFill>
                        </a:rPr>
                        <a:t>Concessions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800" dirty="0">
                          <a:solidFill>
                            <a:schemeClr val="tx1"/>
                          </a:solidFill>
                        </a:rPr>
                        <a:t>Conquest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3425374561"/>
                  </a:ext>
                </a:extLst>
              </a:tr>
              <a:tr h="741156">
                <a:tc rowSpan="2">
                  <a:txBody>
                    <a:bodyPr/>
                    <a:lstStyle/>
                    <a:p>
                      <a:pPr algn="ctr"/>
                      <a:r>
                        <a:rPr lang="en-US" sz="2800" dirty="0">
                          <a:solidFill>
                            <a:schemeClr val="tx1"/>
                          </a:solidFill>
                        </a:rPr>
                        <a:t>Available Means</a:t>
                      </a:r>
                      <a:endParaRPr lang="en-US" sz="2800" b="1" dirty="0">
                        <a:solidFill>
                          <a:schemeClr val="tx1"/>
                        </a:solidFill>
                      </a:endParaRPr>
                    </a:p>
                  </a:txBody>
                  <a:tcPr vert="vert2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n-US" sz="2800" b="0" dirty="0">
                          <a:solidFill>
                            <a:schemeClr val="tx1"/>
                          </a:solidFill>
                        </a:rPr>
                        <a:t>Smaller, less diverse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800" dirty="0">
                          <a:solidFill>
                            <a:schemeClr val="tx1"/>
                          </a:solidFill>
                        </a:rPr>
                        <a:t>Small wars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solidFill>
                            <a:schemeClr val="tx1"/>
                          </a:solidFill>
                        </a:rPr>
                        <a:t>Revolutionary wars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8782925"/>
                  </a:ext>
                </a:extLst>
              </a:tr>
              <a:tr h="741156">
                <a:tc vMerge="1">
                  <a:txBody>
                    <a:bodyPr/>
                    <a:lstStyle/>
                    <a:p>
                      <a:endParaRPr lang="en-US"/>
                    </a:p>
                  </a:txBody>
                  <a:tcPr/>
                </a:tc>
                <a:tc>
                  <a:txBody>
                    <a:bodyPr/>
                    <a:lstStyle/>
                    <a:p>
                      <a:pPr algn="ctr"/>
                      <a:r>
                        <a:rPr lang="en-US" sz="2800" b="0" dirty="0">
                          <a:solidFill>
                            <a:schemeClr val="tx1"/>
                          </a:solidFill>
                        </a:rPr>
                        <a:t>Larger, more diverse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pPr algn="ctr"/>
                      <a:r>
                        <a:rPr lang="en-US" sz="2800" dirty="0">
                          <a:solidFill>
                            <a:schemeClr val="tx1"/>
                          </a:solidFill>
                        </a:rPr>
                        <a:t>Gray zone conflicts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solidFill>
                            <a:schemeClr val="tx1"/>
                          </a:solidFill>
                        </a:rPr>
                        <a:t>Major combat operations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1123990"/>
                  </a:ext>
                </a:extLst>
              </a:tr>
            </a:tbl>
          </a:graphicData>
        </a:graphic>
      </p:graphicFrame>
    </p:spTree>
    <p:extLst>
      <p:ext uri="{BB962C8B-B14F-4D97-AF65-F5344CB8AC3E}">
        <p14:creationId xmlns:p14="http://schemas.microsoft.com/office/powerpoint/2010/main" val="4233896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Choice</a:t>
            </a:r>
          </a:p>
        </p:txBody>
      </p:sp>
      <p:sp>
        <p:nvSpPr>
          <p:cNvPr id="3" name="Text Placeholder 2"/>
          <p:cNvSpPr>
            <a:spLocks noGrp="1"/>
          </p:cNvSpPr>
          <p:nvPr>
            <p:ph idx="1"/>
          </p:nvPr>
        </p:nvSpPr>
        <p:spPr>
          <a:xfrm>
            <a:off x="220006" y="1733222"/>
            <a:ext cx="8703988" cy="3410277"/>
          </a:xfrm>
        </p:spPr>
        <p:txBody>
          <a:bodyPr>
            <a:normAutofit/>
          </a:bodyPr>
          <a:lstStyle/>
          <a:p>
            <a:pPr marL="431800" lvl="1" indent="0">
              <a:spcBef>
                <a:spcPts val="0"/>
              </a:spcBef>
              <a:buNone/>
            </a:pPr>
            <a:r>
              <a:rPr lang="en" sz="1600" dirty="0"/>
              <a:t>“[a] main consequence of limited war, and potentially a main purpose for engaging in it, is to </a:t>
            </a:r>
            <a:r>
              <a:rPr lang="en" sz="1600" i="1" dirty="0"/>
              <a:t>raise</a:t>
            </a:r>
            <a:r>
              <a:rPr lang="en" sz="1600" dirty="0"/>
              <a:t> the risk of larger war”</a:t>
            </a:r>
          </a:p>
          <a:p>
            <a:pPr marL="431800" lvl="1" indent="0">
              <a:spcBef>
                <a:spcPts val="0"/>
              </a:spcBef>
              <a:buNone/>
            </a:pPr>
            <a:r>
              <a:rPr lang="en" sz="1600" dirty="0"/>
              <a:t>		- Schelling, </a:t>
            </a:r>
            <a:r>
              <a:rPr lang="en" sz="1600" i="1" dirty="0"/>
              <a:t>Arms and Influence</a:t>
            </a:r>
            <a:endParaRPr lang="en" sz="1600" dirty="0"/>
          </a:p>
          <a:p>
            <a:pPr marL="431800" lvl="1" indent="-373063">
              <a:spcBef>
                <a:spcPts val="0"/>
              </a:spcBef>
              <a:buNone/>
            </a:pPr>
            <a:endParaRPr lang="en" sz="1600" dirty="0"/>
          </a:p>
          <a:p>
            <a:pPr marL="431800" lvl="1" indent="-373063">
              <a:spcBef>
                <a:spcPts val="0"/>
              </a:spcBef>
              <a:buNone/>
            </a:pPr>
            <a:r>
              <a:rPr lang="en" sz="1600" dirty="0"/>
              <a:t>Powerful actors choose limited war to </a:t>
            </a:r>
            <a:r>
              <a:rPr lang="en" sz="1600" i="1" u="sng" dirty="0"/>
              <a:t>lower</a:t>
            </a:r>
            <a:r>
              <a:rPr lang="en" sz="1600" i="1" dirty="0"/>
              <a:t> </a:t>
            </a:r>
            <a:r>
              <a:rPr lang="en" sz="1600" dirty="0"/>
              <a:t>the risk of larger war</a:t>
            </a:r>
          </a:p>
          <a:p>
            <a:pPr marL="101600" lvl="0" indent="0">
              <a:spcBef>
                <a:spcPts val="0"/>
              </a:spcBef>
              <a:buNone/>
            </a:pPr>
            <a:endParaRPr lang="en" sz="1700" b="1" u="sng" dirty="0"/>
          </a:p>
          <a:p>
            <a:pPr marL="101600" lvl="0" indent="0">
              <a:spcBef>
                <a:spcPts val="0"/>
              </a:spcBef>
              <a:buNone/>
            </a:pPr>
            <a:endParaRPr lang="en" sz="1700" b="1" u="sng" dirty="0"/>
          </a:p>
          <a:p>
            <a:pPr marL="101600" indent="0">
              <a:buNone/>
            </a:pPr>
            <a:r>
              <a:rPr lang="en-US" b="1" dirty="0"/>
              <a:t>Deterrence:</a:t>
            </a:r>
            <a:r>
              <a:rPr lang="en-US" dirty="0"/>
              <a:t> Limited conflict ≿ Ordinary competition ≿ High intensity warfare</a:t>
            </a:r>
          </a:p>
          <a:p>
            <a:pPr marL="101600" indent="0">
              <a:buNone/>
            </a:pPr>
            <a:r>
              <a:rPr lang="en-US" b="1" dirty="0"/>
              <a:t>Efficiency:</a:t>
            </a:r>
            <a:r>
              <a:rPr lang="en-US" dirty="0"/>
              <a:t> Limited conflict ≿ High intensity warfare ≿ Ordinary competition</a:t>
            </a:r>
          </a:p>
        </p:txBody>
      </p:sp>
      <p:pic>
        <p:nvPicPr>
          <p:cNvPr id="5" name="Picture 4">
            <a:extLst>
              <a:ext uri="{FF2B5EF4-FFF2-40B4-BE49-F238E27FC236}">
                <a16:creationId xmlns:a16="http://schemas.microsoft.com/office/drawing/2014/main" id="{80E4F1E6-FEDB-460C-89DE-68A8AD24A982}"/>
              </a:ext>
            </a:extLst>
          </p:cNvPr>
          <p:cNvPicPr>
            <a:picLocks noChangeAspect="1"/>
          </p:cNvPicPr>
          <p:nvPr/>
        </p:nvPicPr>
        <p:blipFill>
          <a:blip r:embed="rId2"/>
          <a:stretch>
            <a:fillRect/>
          </a:stretch>
        </p:blipFill>
        <p:spPr>
          <a:xfrm>
            <a:off x="2719136" y="371689"/>
            <a:ext cx="4819507" cy="1263688"/>
          </a:xfrm>
          <a:prstGeom prst="rect">
            <a:avLst/>
          </a:prstGeom>
        </p:spPr>
      </p:pic>
    </p:spTree>
    <p:extLst>
      <p:ext uri="{BB962C8B-B14F-4D97-AF65-F5344CB8AC3E}">
        <p14:creationId xmlns:p14="http://schemas.microsoft.com/office/powerpoint/2010/main" val="47046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Choice</a:t>
            </a:r>
          </a:p>
        </p:txBody>
      </p:sp>
      <p:sp>
        <p:nvSpPr>
          <p:cNvPr id="3" name="Text Placeholder 2"/>
          <p:cNvSpPr>
            <a:spLocks noGrp="1"/>
          </p:cNvSpPr>
          <p:nvPr>
            <p:ph idx="1"/>
          </p:nvPr>
        </p:nvSpPr>
        <p:spPr>
          <a:xfrm>
            <a:off x="371959" y="1572048"/>
            <a:ext cx="8078708" cy="2771351"/>
          </a:xfrm>
        </p:spPr>
        <p:txBody>
          <a:bodyPr>
            <a:normAutofit/>
          </a:bodyPr>
          <a:lstStyle/>
          <a:p>
            <a:pPr marL="231775" lvl="1" indent="-115888">
              <a:spcBef>
                <a:spcPts val="0"/>
              </a:spcBef>
              <a:buFont typeface="Arial"/>
              <a:buAutoNum type="alphaLcPeriod"/>
            </a:pPr>
            <a:r>
              <a:rPr lang="en" sz="2400" b="1" dirty="0"/>
              <a:t> </a:t>
            </a:r>
            <a:r>
              <a:rPr lang="en" sz="2400" b="1" u="sng" dirty="0"/>
              <a:t>Deterrence success</a:t>
            </a:r>
            <a:r>
              <a:rPr lang="en" sz="2400" b="1" dirty="0"/>
              <a:t> </a:t>
            </a:r>
            <a:r>
              <a:rPr lang="en" sz="2400" dirty="0"/>
              <a:t>– avoids triggering escalation</a:t>
            </a:r>
          </a:p>
          <a:p>
            <a:pPr marL="574675" lvl="3" indent="-115888">
              <a:spcBef>
                <a:spcPts val="0"/>
              </a:spcBef>
            </a:pPr>
            <a:r>
              <a:rPr lang="en" sz="1800" dirty="0"/>
              <a:t>The initiator’s strategy is a </a:t>
            </a:r>
            <a:r>
              <a:rPr lang="en" sz="1800" i="1" dirty="0"/>
              <a:t>compromise </a:t>
            </a:r>
            <a:r>
              <a:rPr lang="en" sz="1800" dirty="0"/>
              <a:t>between what they do best and what would avoid a retaliate response</a:t>
            </a:r>
          </a:p>
          <a:p>
            <a:pPr marL="231775" lvl="1" indent="-115888">
              <a:spcBef>
                <a:spcPts val="0"/>
              </a:spcBef>
              <a:buFont typeface="Arial"/>
              <a:buAutoNum type="alphaLcPeriod"/>
            </a:pPr>
            <a:r>
              <a:rPr lang="en" sz="2400" b="1" dirty="0"/>
              <a:t> </a:t>
            </a:r>
            <a:r>
              <a:rPr lang="en" sz="2400" b="1" u="sng" dirty="0"/>
              <a:t>Efficient choice</a:t>
            </a:r>
            <a:r>
              <a:rPr lang="en" sz="2400" b="1" dirty="0"/>
              <a:t> –</a:t>
            </a:r>
            <a:r>
              <a:rPr lang="en" sz="2400" dirty="0"/>
              <a:t>initiator’s preferred option </a:t>
            </a:r>
          </a:p>
          <a:p>
            <a:pPr marL="574675" lvl="3" indent="-115888">
              <a:spcBef>
                <a:spcPts val="0"/>
              </a:spcBef>
            </a:pPr>
            <a:r>
              <a:rPr lang="en" sz="1800" dirty="0"/>
              <a:t>The initiator perceives that it is</a:t>
            </a:r>
            <a:r>
              <a:rPr lang="en" sz="1800" i="1" dirty="0"/>
              <a:t> </a:t>
            </a:r>
            <a:r>
              <a:rPr lang="en" sz="1800" dirty="0"/>
              <a:t>likely to succeed in the gray zone </a:t>
            </a:r>
            <a:r>
              <a:rPr lang="en" sz="1800" i="1" dirty="0"/>
              <a:t>without unnecessary costs </a:t>
            </a:r>
            <a:r>
              <a:rPr lang="en" sz="1800" dirty="0"/>
              <a:t>in resource expenditure or losing the benefits of ordinary peacetime competition</a:t>
            </a:r>
          </a:p>
          <a:p>
            <a:pPr marL="231775" indent="-115888"/>
            <a:endParaRPr lang="en-US" sz="1800" dirty="0"/>
          </a:p>
        </p:txBody>
      </p:sp>
    </p:spTree>
    <p:extLst>
      <p:ext uri="{BB962C8B-B14F-4D97-AF65-F5344CB8AC3E}">
        <p14:creationId xmlns:p14="http://schemas.microsoft.com/office/powerpoint/2010/main" val="127831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Mutually Preferred</a:t>
            </a:r>
          </a:p>
        </p:txBody>
      </p:sp>
      <p:sp>
        <p:nvSpPr>
          <p:cNvPr id="3" name="Text Placeholder 2"/>
          <p:cNvSpPr>
            <a:spLocks noGrp="1"/>
          </p:cNvSpPr>
          <p:nvPr>
            <p:ph idx="1"/>
          </p:nvPr>
        </p:nvSpPr>
        <p:spPr/>
        <p:txBody>
          <a:bodyPr>
            <a:normAutofit/>
          </a:bodyPr>
          <a:lstStyle/>
          <a:p>
            <a:pPr marL="101600" indent="0">
              <a:buNone/>
            </a:pPr>
            <a:r>
              <a:rPr lang="en-US" sz="2000" b="1" u="sng" dirty="0"/>
              <a:t>Nash equilibrium</a:t>
            </a:r>
            <a:r>
              <a:rPr lang="en-US" sz="2000" dirty="0"/>
              <a:t>: no incentive to deviate from limited gray zone contest</a:t>
            </a:r>
          </a:p>
          <a:p>
            <a:pPr marL="101600" indent="0">
              <a:buNone/>
            </a:pPr>
            <a:endParaRPr lang="en-US" sz="2000" dirty="0"/>
          </a:p>
          <a:p>
            <a:pPr marL="101600" indent="0">
              <a:buNone/>
            </a:pPr>
            <a:r>
              <a:rPr lang="en-US" sz="2000" dirty="0"/>
              <a:t>Initiator perspective</a:t>
            </a:r>
          </a:p>
          <a:p>
            <a:pPr marL="101600" indent="0">
              <a:buNone/>
            </a:pPr>
            <a:r>
              <a:rPr lang="en-US" sz="2000" dirty="0"/>
              <a:t>	- Avoids retaliation or unnecessary costs</a:t>
            </a:r>
          </a:p>
          <a:p>
            <a:pPr marL="101600" indent="0">
              <a:buNone/>
            </a:pPr>
            <a:endParaRPr lang="en-US" sz="2000" dirty="0"/>
          </a:p>
          <a:p>
            <a:pPr marL="101600" indent="0">
              <a:buNone/>
            </a:pPr>
            <a:r>
              <a:rPr lang="en-US" sz="2000" dirty="0"/>
              <a:t>Target perspective</a:t>
            </a:r>
          </a:p>
          <a:p>
            <a:pPr marL="101600" indent="0">
              <a:buNone/>
            </a:pPr>
            <a:r>
              <a:rPr lang="en-US" sz="2000" dirty="0"/>
              <a:t>	- Avoids having to retaliate and risk open escalation</a:t>
            </a:r>
          </a:p>
        </p:txBody>
      </p:sp>
    </p:spTree>
    <p:extLst>
      <p:ext uri="{BB962C8B-B14F-4D97-AF65-F5344CB8AC3E}">
        <p14:creationId xmlns:p14="http://schemas.microsoft.com/office/powerpoint/2010/main" val="1806044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Gray Zone</a:t>
            </a:r>
          </a:p>
        </p:txBody>
      </p:sp>
      <p:sp>
        <p:nvSpPr>
          <p:cNvPr id="4" name="Text Placeholder 2">
            <a:extLst>
              <a:ext uri="{FF2B5EF4-FFF2-40B4-BE49-F238E27FC236}">
                <a16:creationId xmlns:a16="http://schemas.microsoft.com/office/drawing/2014/main" id="{F0CB0823-1E0D-46D2-AF9A-7431D8B12DC6}"/>
              </a:ext>
            </a:extLst>
          </p:cNvPr>
          <p:cNvSpPr txBox="1">
            <a:spLocks/>
          </p:cNvSpPr>
          <p:nvPr/>
        </p:nvSpPr>
        <p:spPr>
          <a:xfrm>
            <a:off x="220006" y="1321093"/>
            <a:ext cx="8703988" cy="32635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1600" lvl="0" indent="0">
              <a:spcBef>
                <a:spcPts val="0"/>
              </a:spcBef>
              <a:buNone/>
            </a:pPr>
            <a:r>
              <a:rPr lang="en" sz="2400" b="1" u="sng" dirty="0"/>
              <a:t>Ask ‘why was a gray zone strategy chosen?’</a:t>
            </a:r>
          </a:p>
          <a:p>
            <a:pPr marL="0" indent="0">
              <a:buNone/>
            </a:pPr>
            <a:r>
              <a:rPr lang="en-US" sz="2400" dirty="0"/>
              <a:t>Raising the cost of gray zone changes initiator’s options. What initiator chooses depends on the causal model</a:t>
            </a:r>
          </a:p>
          <a:p>
            <a:endParaRPr lang="en-US" sz="1600" dirty="0"/>
          </a:p>
          <a:p>
            <a:pPr marL="101600" indent="0">
              <a:spcBef>
                <a:spcPts val="0"/>
              </a:spcBef>
              <a:buFont typeface="Arial" panose="020B0604020202020204" pitchFamily="34" charset="0"/>
              <a:buNone/>
            </a:pPr>
            <a:endParaRPr lang="en" sz="1700" b="1" u="sng" dirty="0"/>
          </a:p>
          <a:p>
            <a:pPr marL="101600" indent="0">
              <a:spcBef>
                <a:spcPts val="0"/>
              </a:spcBef>
              <a:buFont typeface="Arial" panose="020B0604020202020204" pitchFamily="34" charset="0"/>
              <a:buNone/>
            </a:pPr>
            <a:endParaRPr lang="en" sz="1700" b="1" u="sng" dirty="0"/>
          </a:p>
          <a:p>
            <a:pPr marL="101600" indent="0">
              <a:spcBef>
                <a:spcPts val="0"/>
              </a:spcBef>
              <a:buFont typeface="Arial" panose="020B0604020202020204" pitchFamily="34" charset="0"/>
              <a:buNone/>
            </a:pPr>
            <a:endParaRPr lang="en" sz="1700" b="1" u="sng" dirty="0"/>
          </a:p>
          <a:p>
            <a:pPr marL="101600" indent="0">
              <a:buNone/>
            </a:pPr>
            <a:r>
              <a:rPr lang="en-US" b="1" dirty="0"/>
              <a:t>Deterrence:</a:t>
            </a:r>
            <a:r>
              <a:rPr lang="en-US" dirty="0"/>
              <a:t>	Gray zone ≿ Ordinary competition ≿ High intensity conflict</a:t>
            </a:r>
          </a:p>
          <a:p>
            <a:pPr marL="101600" indent="0">
              <a:buNone/>
            </a:pPr>
            <a:r>
              <a:rPr lang="en-US" b="1" dirty="0"/>
              <a:t>Efficiency:</a:t>
            </a:r>
            <a:r>
              <a:rPr lang="en-US" dirty="0"/>
              <a:t>		Gray zone ≿ High intensity conflict ≿ Ordinary competition</a:t>
            </a:r>
          </a:p>
        </p:txBody>
      </p:sp>
    </p:spTree>
    <p:extLst>
      <p:ext uri="{BB962C8B-B14F-4D97-AF65-F5344CB8AC3E}">
        <p14:creationId xmlns:p14="http://schemas.microsoft.com/office/powerpoint/2010/main" val="418268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Responding to Gray Zone</a:t>
            </a:r>
          </a:p>
        </p:txBody>
      </p:sp>
      <p:sp>
        <p:nvSpPr>
          <p:cNvPr id="4" name="Text Placeholder 2">
            <a:extLst>
              <a:ext uri="{FF2B5EF4-FFF2-40B4-BE49-F238E27FC236}">
                <a16:creationId xmlns:a16="http://schemas.microsoft.com/office/drawing/2014/main" id="{F0CB0823-1E0D-46D2-AF9A-7431D8B12DC6}"/>
              </a:ext>
            </a:extLst>
          </p:cNvPr>
          <p:cNvSpPr txBox="1">
            <a:spLocks/>
          </p:cNvSpPr>
          <p:nvPr/>
        </p:nvSpPr>
        <p:spPr>
          <a:xfrm>
            <a:off x="220006" y="1321093"/>
            <a:ext cx="8703988" cy="32635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1600" lvl="0" indent="0">
              <a:spcBef>
                <a:spcPts val="0"/>
              </a:spcBef>
              <a:buNone/>
            </a:pPr>
            <a:r>
              <a:rPr lang="en" sz="2400" b="1" u="sng" dirty="0"/>
              <a:t>Ask ‘why was a gray zone strategy chosen?’</a:t>
            </a:r>
          </a:p>
          <a:p>
            <a:r>
              <a:rPr lang="en-US" sz="2400" dirty="0"/>
              <a:t>Deterrence model</a:t>
            </a:r>
          </a:p>
          <a:p>
            <a:pPr lvl="1"/>
            <a:r>
              <a:rPr lang="en" sz="2000" dirty="0"/>
              <a:t>Raising the cost of gray zone conflict </a:t>
            </a:r>
            <a:r>
              <a:rPr lang="en" sz="2000" i="1" dirty="0"/>
              <a:t>decreases</a:t>
            </a:r>
            <a:r>
              <a:rPr lang="en" sz="2000" dirty="0"/>
              <a:t> the risk of escalation</a:t>
            </a:r>
          </a:p>
          <a:p>
            <a:r>
              <a:rPr lang="en" sz="2400" dirty="0"/>
              <a:t>Efficiency model</a:t>
            </a:r>
          </a:p>
          <a:p>
            <a:pPr lvl="1"/>
            <a:r>
              <a:rPr lang="en" sz="2000" dirty="0"/>
              <a:t>Raising the cost of gray zone conflict </a:t>
            </a:r>
            <a:r>
              <a:rPr lang="en" sz="2000" i="1" dirty="0"/>
              <a:t>increases</a:t>
            </a:r>
            <a:r>
              <a:rPr lang="en" sz="2000" dirty="0"/>
              <a:t> the risk of escalation</a:t>
            </a:r>
          </a:p>
          <a:p>
            <a:pPr marL="101600" indent="0">
              <a:spcBef>
                <a:spcPts val="0"/>
              </a:spcBef>
              <a:buFont typeface="Arial" panose="020B0604020202020204" pitchFamily="34" charset="0"/>
              <a:buNone/>
            </a:pPr>
            <a:endParaRPr lang="en" sz="1700" b="1" u="sng" dirty="0"/>
          </a:p>
          <a:p>
            <a:pPr marL="101600" indent="0">
              <a:buNone/>
            </a:pPr>
            <a:r>
              <a:rPr lang="en-US" b="1" dirty="0"/>
              <a:t>Deterrence:</a:t>
            </a:r>
            <a:r>
              <a:rPr lang="en-US" dirty="0"/>
              <a:t>	Gray zone ≿ Ordinary competition ≿ High intensity conflict</a:t>
            </a:r>
          </a:p>
          <a:p>
            <a:pPr marL="101600" indent="0">
              <a:buNone/>
            </a:pPr>
            <a:r>
              <a:rPr lang="en-US" b="1" dirty="0"/>
              <a:t>Efficiency:</a:t>
            </a:r>
            <a:r>
              <a:rPr lang="en-US" dirty="0"/>
              <a:t>		Gray zone ≿ High intensity conflict ≿ Ordinary competition</a:t>
            </a:r>
          </a:p>
        </p:txBody>
      </p:sp>
    </p:spTree>
    <p:extLst>
      <p:ext uri="{BB962C8B-B14F-4D97-AF65-F5344CB8AC3E}">
        <p14:creationId xmlns:p14="http://schemas.microsoft.com/office/powerpoint/2010/main" val="748286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3C86-A947-498E-AEB8-C15FC273ABA5}"/>
              </a:ext>
            </a:extLst>
          </p:cNvPr>
          <p:cNvSpPr>
            <a:spLocks noGrp="1"/>
          </p:cNvSpPr>
          <p:nvPr>
            <p:ph type="title"/>
          </p:nvPr>
        </p:nvSpPr>
        <p:spPr/>
        <p:txBody>
          <a:bodyPr/>
          <a:lstStyle/>
          <a:p>
            <a:r>
              <a:rPr lang="en-US" dirty="0"/>
              <a:t>Empirical Examples</a:t>
            </a:r>
          </a:p>
        </p:txBody>
      </p:sp>
      <p:sp>
        <p:nvSpPr>
          <p:cNvPr id="3" name="Content Placeholder 2">
            <a:extLst>
              <a:ext uri="{FF2B5EF4-FFF2-40B4-BE49-F238E27FC236}">
                <a16:creationId xmlns:a16="http://schemas.microsoft.com/office/drawing/2014/main" id="{FD7A79F0-0497-4E28-86A2-EC93FFD4D387}"/>
              </a:ext>
            </a:extLst>
          </p:cNvPr>
          <p:cNvSpPr>
            <a:spLocks noGrp="1"/>
          </p:cNvSpPr>
          <p:nvPr>
            <p:ph idx="1"/>
          </p:nvPr>
        </p:nvSpPr>
        <p:spPr>
          <a:xfrm>
            <a:off x="628650" y="1369219"/>
            <a:ext cx="7559699" cy="3263504"/>
          </a:xfrm>
        </p:spPr>
        <p:txBody>
          <a:bodyPr>
            <a:normAutofit/>
          </a:bodyPr>
          <a:lstStyle/>
          <a:p>
            <a:r>
              <a:rPr lang="en-US" sz="2800" dirty="0"/>
              <a:t>Goal:</a:t>
            </a:r>
          </a:p>
          <a:p>
            <a:pPr lvl="1"/>
            <a:r>
              <a:rPr lang="en-US" sz="2400" dirty="0"/>
              <a:t>Investigate military means chosen by capable actor “pulling punches”</a:t>
            </a:r>
          </a:p>
          <a:p>
            <a:pPr lvl="1"/>
            <a:r>
              <a:rPr lang="en-US" sz="2400" dirty="0"/>
              <a:t>Motivated by deterrence or efficiency</a:t>
            </a:r>
          </a:p>
          <a:p>
            <a:pPr lvl="1"/>
            <a:r>
              <a:rPr lang="en-US" sz="2400" dirty="0"/>
              <a:t>What is effect of target response</a:t>
            </a:r>
          </a:p>
          <a:p>
            <a:r>
              <a:rPr lang="en-US" sz="2800" dirty="0"/>
              <a:t>Case studies:</a:t>
            </a:r>
          </a:p>
          <a:p>
            <a:pPr lvl="1"/>
            <a:r>
              <a:rPr lang="en-US" sz="2400" dirty="0"/>
              <a:t>Russian cyber campaigns</a:t>
            </a:r>
          </a:p>
        </p:txBody>
      </p:sp>
    </p:spTree>
    <p:extLst>
      <p:ext uri="{BB962C8B-B14F-4D97-AF65-F5344CB8AC3E}">
        <p14:creationId xmlns:p14="http://schemas.microsoft.com/office/powerpoint/2010/main" val="2212016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CC5470-B89B-4B3C-90A5-BA6511E7DC59}"/>
              </a:ext>
            </a:extLst>
          </p:cNvPr>
          <p:cNvPicPr>
            <a:picLocks noChangeAspect="1"/>
          </p:cNvPicPr>
          <p:nvPr/>
        </p:nvPicPr>
        <p:blipFill>
          <a:blip r:embed="rId2"/>
          <a:stretch>
            <a:fillRect/>
          </a:stretch>
        </p:blipFill>
        <p:spPr>
          <a:xfrm>
            <a:off x="1323975" y="981075"/>
            <a:ext cx="6496050" cy="4162425"/>
          </a:xfrm>
          <a:prstGeom prst="rect">
            <a:avLst/>
          </a:prstGeom>
        </p:spPr>
      </p:pic>
      <p:sp>
        <p:nvSpPr>
          <p:cNvPr id="8" name="Title 7">
            <a:extLst>
              <a:ext uri="{FF2B5EF4-FFF2-40B4-BE49-F238E27FC236}">
                <a16:creationId xmlns:a16="http://schemas.microsoft.com/office/drawing/2014/main" id="{F2B964FD-3F0A-4FD6-AF11-454F6DC6B4FF}"/>
              </a:ext>
            </a:extLst>
          </p:cNvPr>
          <p:cNvSpPr>
            <a:spLocks noGrp="1"/>
          </p:cNvSpPr>
          <p:nvPr>
            <p:ph type="title"/>
          </p:nvPr>
        </p:nvSpPr>
        <p:spPr/>
        <p:txBody>
          <a:bodyPr/>
          <a:lstStyle/>
          <a:p>
            <a:r>
              <a:rPr lang="en-US" dirty="0"/>
              <a:t>Intensity of Russian Activity (1994-2017)</a:t>
            </a:r>
          </a:p>
        </p:txBody>
      </p:sp>
    </p:spTree>
    <p:extLst>
      <p:ext uri="{BB962C8B-B14F-4D97-AF65-F5344CB8AC3E}">
        <p14:creationId xmlns:p14="http://schemas.microsoft.com/office/powerpoint/2010/main" val="217644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84E7-52D7-47F4-A972-20828D46C51C}"/>
              </a:ext>
            </a:extLst>
          </p:cNvPr>
          <p:cNvSpPr>
            <a:spLocks noGrp="1"/>
          </p:cNvSpPr>
          <p:nvPr>
            <p:ph type="title"/>
          </p:nvPr>
        </p:nvSpPr>
        <p:spPr/>
        <p:txBody>
          <a:bodyPr/>
          <a:lstStyle/>
          <a:p>
            <a:r>
              <a:rPr lang="en-US" dirty="0"/>
              <a:t>Motivation</a:t>
            </a:r>
          </a:p>
        </p:txBody>
      </p:sp>
      <p:pic>
        <p:nvPicPr>
          <p:cNvPr id="1026" name="Picture 2" descr="Image result for russia crimea special forces">
            <a:extLst>
              <a:ext uri="{FF2B5EF4-FFF2-40B4-BE49-F238E27FC236}">
                <a16:creationId xmlns:a16="http://schemas.microsoft.com/office/drawing/2014/main" id="{1D57B3A5-3C04-43E2-8092-D575587EC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895" y="1062529"/>
            <a:ext cx="5858209" cy="4080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983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9180-DBF1-409B-AB28-C783C24D1320}"/>
              </a:ext>
            </a:extLst>
          </p:cNvPr>
          <p:cNvSpPr>
            <a:spLocks noGrp="1"/>
          </p:cNvSpPr>
          <p:nvPr>
            <p:ph type="title"/>
          </p:nvPr>
        </p:nvSpPr>
        <p:spPr>
          <a:xfrm>
            <a:off x="628649" y="273844"/>
            <a:ext cx="8224405" cy="994172"/>
          </a:xfrm>
        </p:spPr>
        <p:txBody>
          <a:bodyPr>
            <a:normAutofit/>
          </a:bodyPr>
          <a:lstStyle/>
          <a:p>
            <a:r>
              <a:rPr lang="en-US" dirty="0"/>
              <a:t>Case comparison of Russian gray zone conflicts</a:t>
            </a:r>
          </a:p>
        </p:txBody>
      </p:sp>
      <p:graphicFrame>
        <p:nvGraphicFramePr>
          <p:cNvPr id="3" name="Table 2">
            <a:extLst>
              <a:ext uri="{FF2B5EF4-FFF2-40B4-BE49-F238E27FC236}">
                <a16:creationId xmlns:a16="http://schemas.microsoft.com/office/drawing/2014/main" id="{6A91841F-0871-4573-ADD3-51587A37AB52}"/>
              </a:ext>
            </a:extLst>
          </p:cNvPr>
          <p:cNvGraphicFramePr>
            <a:graphicFrameLocks noGrp="1"/>
          </p:cNvGraphicFramePr>
          <p:nvPr>
            <p:extLst>
              <p:ext uri="{D42A27DB-BD31-4B8C-83A1-F6EECF244321}">
                <p14:modId xmlns:p14="http://schemas.microsoft.com/office/powerpoint/2010/main" val="3220708605"/>
              </p:ext>
            </p:extLst>
          </p:nvPr>
        </p:nvGraphicFramePr>
        <p:xfrm>
          <a:off x="628649" y="1108364"/>
          <a:ext cx="7886703" cy="3505088"/>
        </p:xfrm>
        <a:graphic>
          <a:graphicData uri="http://schemas.openxmlformats.org/drawingml/2006/table">
            <a:tbl>
              <a:tblPr>
                <a:tableStyleId>{5C22544A-7EE6-4342-B048-85BDC9FD1C3A}</a:tableStyleId>
              </a:tblPr>
              <a:tblGrid>
                <a:gridCol w="2606387">
                  <a:extLst>
                    <a:ext uri="{9D8B030D-6E8A-4147-A177-3AD203B41FA5}">
                      <a16:colId xmlns:a16="http://schemas.microsoft.com/office/drawing/2014/main" val="4020150402"/>
                    </a:ext>
                  </a:extLst>
                </a:gridCol>
                <a:gridCol w="1558637">
                  <a:extLst>
                    <a:ext uri="{9D8B030D-6E8A-4147-A177-3AD203B41FA5}">
                      <a16:colId xmlns:a16="http://schemas.microsoft.com/office/drawing/2014/main" val="3495798784"/>
                    </a:ext>
                  </a:extLst>
                </a:gridCol>
                <a:gridCol w="1267691">
                  <a:extLst>
                    <a:ext uri="{9D8B030D-6E8A-4147-A177-3AD203B41FA5}">
                      <a16:colId xmlns:a16="http://schemas.microsoft.com/office/drawing/2014/main" val="238410648"/>
                    </a:ext>
                  </a:extLst>
                </a:gridCol>
                <a:gridCol w="1239981">
                  <a:extLst>
                    <a:ext uri="{9D8B030D-6E8A-4147-A177-3AD203B41FA5}">
                      <a16:colId xmlns:a16="http://schemas.microsoft.com/office/drawing/2014/main" val="1472123772"/>
                    </a:ext>
                  </a:extLst>
                </a:gridCol>
                <a:gridCol w="1214007">
                  <a:extLst>
                    <a:ext uri="{9D8B030D-6E8A-4147-A177-3AD203B41FA5}">
                      <a16:colId xmlns:a16="http://schemas.microsoft.com/office/drawing/2014/main" val="109753799"/>
                    </a:ext>
                  </a:extLst>
                </a:gridCol>
              </a:tblGrid>
              <a:tr h="706581">
                <a:tc>
                  <a:txBody>
                    <a:bodyPr/>
                    <a:lstStyle/>
                    <a:p>
                      <a:pPr marL="0" marR="0" indent="0">
                        <a:lnSpc>
                          <a:spcPct val="100000"/>
                        </a:lnSpc>
                        <a:spcBef>
                          <a:spcPts val="0"/>
                        </a:spcBef>
                        <a:spcAft>
                          <a:spcPts val="0"/>
                        </a:spcAft>
                      </a:pPr>
                      <a:r>
                        <a:rPr lang="en-GB" sz="2000" b="1" dirty="0">
                          <a:effectLst/>
                        </a:rPr>
                        <a:t>Russian Response</a:t>
                      </a:r>
                      <a:endParaRPr lang="en-US" sz="2000" b="1"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a:lnSpc>
                          <a:spcPct val="100000"/>
                        </a:lnSpc>
                        <a:spcBef>
                          <a:spcPts val="0"/>
                        </a:spcBef>
                        <a:spcAft>
                          <a:spcPts val="0"/>
                        </a:spcAft>
                      </a:pPr>
                      <a:r>
                        <a:rPr lang="en-GB" sz="2000" b="1" dirty="0">
                          <a:effectLst/>
                        </a:rPr>
                        <a:t>United States (2016)</a:t>
                      </a:r>
                      <a:endParaRPr lang="en-US" sz="2000" b="1"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a:lnSpc>
                          <a:spcPct val="100000"/>
                        </a:lnSpc>
                        <a:spcBef>
                          <a:spcPts val="0"/>
                        </a:spcBef>
                        <a:spcAft>
                          <a:spcPts val="0"/>
                        </a:spcAft>
                      </a:pPr>
                      <a:r>
                        <a:rPr lang="en-GB" sz="2000" b="1" dirty="0">
                          <a:effectLst/>
                        </a:rPr>
                        <a:t>Estonia (2007)</a:t>
                      </a:r>
                      <a:endParaRPr lang="en-US" sz="2000" b="1"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a:lnSpc>
                          <a:spcPct val="100000"/>
                        </a:lnSpc>
                        <a:spcBef>
                          <a:spcPts val="0"/>
                        </a:spcBef>
                        <a:spcAft>
                          <a:spcPts val="0"/>
                        </a:spcAft>
                      </a:pPr>
                      <a:r>
                        <a:rPr lang="en-GB" sz="2000" b="1" dirty="0">
                          <a:effectLst/>
                        </a:rPr>
                        <a:t>Ukraine (2014)</a:t>
                      </a:r>
                      <a:endParaRPr lang="en-US" sz="2000" b="1"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a:lnSpc>
                          <a:spcPct val="100000"/>
                        </a:lnSpc>
                        <a:spcBef>
                          <a:spcPts val="0"/>
                        </a:spcBef>
                        <a:spcAft>
                          <a:spcPts val="0"/>
                        </a:spcAft>
                      </a:pPr>
                      <a:r>
                        <a:rPr lang="en-GB" sz="2000" b="1" dirty="0">
                          <a:effectLst/>
                        </a:rPr>
                        <a:t>Georgia (2008)</a:t>
                      </a:r>
                      <a:endParaRPr lang="en-US" sz="2000" b="1"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37174914"/>
                  </a:ext>
                </a:extLst>
              </a:tr>
              <a:tr h="692122">
                <a:tc>
                  <a:txBody>
                    <a:bodyPr/>
                    <a:lstStyle/>
                    <a:p>
                      <a:pPr marL="0" marR="0" indent="0">
                        <a:lnSpc>
                          <a:spcPct val="100000"/>
                        </a:lnSpc>
                        <a:spcBef>
                          <a:spcPts val="0"/>
                        </a:spcBef>
                        <a:spcAft>
                          <a:spcPts val="0"/>
                        </a:spcAft>
                      </a:pPr>
                      <a:r>
                        <a:rPr lang="en-GB" sz="2000" dirty="0">
                          <a:effectLst/>
                        </a:rPr>
                        <a:t>Conventional Forces</a:t>
                      </a:r>
                      <a:endParaRPr lang="en-US" sz="2000"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GB" sz="2000" dirty="0">
                          <a:effectLst/>
                        </a:rPr>
                        <a:t> </a:t>
                      </a:r>
                      <a:endParaRPr lang="en-US" sz="2000"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GB" sz="2000" dirty="0">
                          <a:effectLst/>
                        </a:rPr>
                        <a:t> </a:t>
                      </a:r>
                      <a:endParaRPr lang="en-US" sz="2000"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GB" sz="2000" dirty="0">
                          <a:effectLst/>
                        </a:rPr>
                        <a:t> </a:t>
                      </a:r>
                      <a:endParaRPr lang="en-US" sz="2000"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a:lnSpc>
                          <a:spcPct val="100000"/>
                        </a:lnSpc>
                        <a:spcBef>
                          <a:spcPts val="0"/>
                        </a:spcBef>
                        <a:spcAft>
                          <a:spcPts val="0"/>
                        </a:spcAft>
                      </a:pPr>
                      <a:r>
                        <a:rPr lang="en-GB" sz="2000" dirty="0">
                          <a:effectLst/>
                        </a:rPr>
                        <a:t>X</a:t>
                      </a:r>
                      <a:endParaRPr lang="en-US" sz="2000"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300398359"/>
                  </a:ext>
                </a:extLst>
              </a:tr>
              <a:tr h="692122">
                <a:tc>
                  <a:txBody>
                    <a:bodyPr/>
                    <a:lstStyle/>
                    <a:p>
                      <a:pPr marL="0" marR="0" indent="0">
                        <a:lnSpc>
                          <a:spcPct val="100000"/>
                        </a:lnSpc>
                        <a:spcBef>
                          <a:spcPts val="0"/>
                        </a:spcBef>
                        <a:spcAft>
                          <a:spcPts val="0"/>
                        </a:spcAft>
                      </a:pPr>
                      <a:r>
                        <a:rPr lang="en-GB" sz="2000" dirty="0">
                          <a:effectLst/>
                        </a:rPr>
                        <a:t>Special Operations</a:t>
                      </a:r>
                      <a:endParaRPr lang="en-US" sz="2000"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GB" sz="2000">
                          <a:effectLst/>
                        </a:rPr>
                        <a:t> </a:t>
                      </a:r>
                      <a:endParaRPr lang="en-US" sz="200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GB" sz="2000">
                          <a:effectLst/>
                        </a:rPr>
                        <a:t> </a:t>
                      </a:r>
                      <a:endParaRPr lang="en-US" sz="200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a:lnSpc>
                          <a:spcPct val="100000"/>
                        </a:lnSpc>
                        <a:spcBef>
                          <a:spcPts val="0"/>
                        </a:spcBef>
                        <a:spcAft>
                          <a:spcPts val="0"/>
                        </a:spcAft>
                      </a:pPr>
                      <a:r>
                        <a:rPr lang="en-GB" sz="2000" dirty="0">
                          <a:effectLst/>
                        </a:rPr>
                        <a:t>X</a:t>
                      </a:r>
                      <a:endParaRPr lang="en-US" sz="2000"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indent="0" algn="ctr">
                        <a:lnSpc>
                          <a:spcPct val="100000"/>
                        </a:lnSpc>
                        <a:spcBef>
                          <a:spcPts val="0"/>
                        </a:spcBef>
                        <a:spcAft>
                          <a:spcPts val="0"/>
                        </a:spcAft>
                      </a:pPr>
                      <a:r>
                        <a:rPr lang="en-GB" sz="2000" dirty="0">
                          <a:effectLst/>
                        </a:rPr>
                        <a:t>X</a:t>
                      </a:r>
                      <a:endParaRPr lang="en-US" sz="2000"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8914285"/>
                  </a:ext>
                </a:extLst>
              </a:tr>
              <a:tr h="692122">
                <a:tc>
                  <a:txBody>
                    <a:bodyPr/>
                    <a:lstStyle/>
                    <a:p>
                      <a:pPr marL="0" marR="0" indent="0">
                        <a:lnSpc>
                          <a:spcPct val="100000"/>
                        </a:lnSpc>
                        <a:spcBef>
                          <a:spcPts val="0"/>
                        </a:spcBef>
                        <a:spcAft>
                          <a:spcPts val="0"/>
                        </a:spcAft>
                      </a:pPr>
                      <a:r>
                        <a:rPr lang="en-GB" sz="2000" dirty="0">
                          <a:effectLst/>
                        </a:rPr>
                        <a:t>Disruptive Cyber</a:t>
                      </a:r>
                      <a:endParaRPr lang="en-US" sz="2000"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0000"/>
                        </a:lnSpc>
                        <a:spcBef>
                          <a:spcPts val="0"/>
                        </a:spcBef>
                        <a:spcAft>
                          <a:spcPts val="0"/>
                        </a:spcAft>
                      </a:pPr>
                      <a:r>
                        <a:rPr lang="en-GB" sz="2000">
                          <a:effectLst/>
                        </a:rPr>
                        <a:t> </a:t>
                      </a:r>
                      <a:endParaRPr lang="en-US" sz="200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a:lnSpc>
                          <a:spcPct val="100000"/>
                        </a:lnSpc>
                        <a:spcBef>
                          <a:spcPts val="0"/>
                        </a:spcBef>
                        <a:spcAft>
                          <a:spcPts val="0"/>
                        </a:spcAft>
                      </a:pPr>
                      <a:r>
                        <a:rPr lang="en-GB" sz="2000" dirty="0">
                          <a:effectLst/>
                        </a:rPr>
                        <a:t>X</a:t>
                      </a:r>
                      <a:endParaRPr lang="en-US" sz="2000"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indent="0" algn="ctr">
                        <a:lnSpc>
                          <a:spcPct val="100000"/>
                        </a:lnSpc>
                        <a:spcBef>
                          <a:spcPts val="0"/>
                        </a:spcBef>
                        <a:spcAft>
                          <a:spcPts val="0"/>
                        </a:spcAft>
                      </a:pPr>
                      <a:r>
                        <a:rPr lang="en-GB" sz="2000" dirty="0">
                          <a:effectLst/>
                        </a:rPr>
                        <a:t>X</a:t>
                      </a:r>
                      <a:endParaRPr lang="en-US" sz="2000"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indent="0" algn="ctr">
                        <a:lnSpc>
                          <a:spcPct val="100000"/>
                        </a:lnSpc>
                        <a:spcBef>
                          <a:spcPts val="0"/>
                        </a:spcBef>
                        <a:spcAft>
                          <a:spcPts val="0"/>
                        </a:spcAft>
                      </a:pPr>
                      <a:r>
                        <a:rPr lang="en-GB" sz="2000" dirty="0">
                          <a:effectLst/>
                        </a:rPr>
                        <a:t>X</a:t>
                      </a:r>
                      <a:endParaRPr lang="en-US" sz="2000"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033040537"/>
                  </a:ext>
                </a:extLst>
              </a:tr>
              <a:tr h="692122">
                <a:tc>
                  <a:txBody>
                    <a:bodyPr/>
                    <a:lstStyle/>
                    <a:p>
                      <a:pPr marL="0" marR="0" indent="0">
                        <a:lnSpc>
                          <a:spcPct val="100000"/>
                        </a:lnSpc>
                        <a:spcBef>
                          <a:spcPts val="0"/>
                        </a:spcBef>
                        <a:spcAft>
                          <a:spcPts val="0"/>
                        </a:spcAft>
                      </a:pPr>
                      <a:r>
                        <a:rPr lang="en-GB" sz="2000" dirty="0">
                          <a:effectLst/>
                        </a:rPr>
                        <a:t>Information Operations</a:t>
                      </a:r>
                      <a:endParaRPr lang="en-US" sz="2000"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a:lnSpc>
                          <a:spcPct val="100000"/>
                        </a:lnSpc>
                        <a:spcBef>
                          <a:spcPts val="0"/>
                        </a:spcBef>
                        <a:spcAft>
                          <a:spcPts val="0"/>
                        </a:spcAft>
                      </a:pPr>
                      <a:r>
                        <a:rPr lang="en-GB" sz="2000" dirty="0">
                          <a:effectLst/>
                        </a:rPr>
                        <a:t>X</a:t>
                      </a:r>
                      <a:endParaRPr lang="en-US" sz="2000"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indent="0" algn="ctr">
                        <a:lnSpc>
                          <a:spcPct val="100000"/>
                        </a:lnSpc>
                        <a:spcBef>
                          <a:spcPts val="0"/>
                        </a:spcBef>
                        <a:spcAft>
                          <a:spcPts val="0"/>
                        </a:spcAft>
                      </a:pPr>
                      <a:r>
                        <a:rPr lang="en-GB" sz="2000" dirty="0">
                          <a:effectLst/>
                        </a:rPr>
                        <a:t>X</a:t>
                      </a:r>
                      <a:endParaRPr lang="en-US" sz="2000"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indent="0" algn="ctr">
                        <a:lnSpc>
                          <a:spcPct val="100000"/>
                        </a:lnSpc>
                        <a:spcBef>
                          <a:spcPts val="0"/>
                        </a:spcBef>
                        <a:spcAft>
                          <a:spcPts val="0"/>
                        </a:spcAft>
                      </a:pPr>
                      <a:r>
                        <a:rPr lang="en-GB" sz="2000" dirty="0">
                          <a:effectLst/>
                        </a:rPr>
                        <a:t>X</a:t>
                      </a:r>
                      <a:endParaRPr lang="en-US" sz="2000"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indent="0" algn="ctr">
                        <a:lnSpc>
                          <a:spcPct val="100000"/>
                        </a:lnSpc>
                        <a:spcBef>
                          <a:spcPts val="0"/>
                        </a:spcBef>
                        <a:spcAft>
                          <a:spcPts val="0"/>
                        </a:spcAft>
                      </a:pPr>
                      <a:r>
                        <a:rPr lang="en-GB" sz="2000" dirty="0">
                          <a:effectLst/>
                        </a:rPr>
                        <a:t>X</a:t>
                      </a:r>
                      <a:endParaRPr lang="en-US" sz="2000" dirty="0">
                        <a:effectLst/>
                        <a:latin typeface="Times New Roman" panose="02020603050405020304" pitchFamily="18" charset="0"/>
                        <a:ea typeface="Times New Roman" panose="02020603050405020304" pitchFamily="18" charset="0"/>
                      </a:endParaRPr>
                    </a:p>
                  </a:txBody>
                  <a:tcPr marL="5715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910392104"/>
                  </a:ext>
                </a:extLst>
              </a:tr>
            </a:tbl>
          </a:graphicData>
        </a:graphic>
      </p:graphicFrame>
    </p:spTree>
    <p:extLst>
      <p:ext uri="{BB962C8B-B14F-4D97-AF65-F5344CB8AC3E}">
        <p14:creationId xmlns:p14="http://schemas.microsoft.com/office/powerpoint/2010/main" val="749614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B0D7F-9F84-4944-8D6A-AB2352C75B45}"/>
              </a:ext>
            </a:extLst>
          </p:cNvPr>
          <p:cNvSpPr>
            <a:spLocks noGrp="1"/>
          </p:cNvSpPr>
          <p:nvPr>
            <p:ph type="title"/>
          </p:nvPr>
        </p:nvSpPr>
        <p:spPr/>
        <p:txBody>
          <a:bodyPr/>
          <a:lstStyle/>
          <a:p>
            <a:r>
              <a:rPr lang="en-US" dirty="0"/>
              <a:t>Contrasting Cases</a:t>
            </a:r>
          </a:p>
        </p:txBody>
      </p:sp>
      <p:sp>
        <p:nvSpPr>
          <p:cNvPr id="3" name="Text Placeholder 2">
            <a:extLst>
              <a:ext uri="{FF2B5EF4-FFF2-40B4-BE49-F238E27FC236}">
                <a16:creationId xmlns:a16="http://schemas.microsoft.com/office/drawing/2014/main" id="{BFD25ADD-5202-4E3D-BAB1-1C3555D54BBC}"/>
              </a:ext>
            </a:extLst>
          </p:cNvPr>
          <p:cNvSpPr>
            <a:spLocks noGrp="1"/>
          </p:cNvSpPr>
          <p:nvPr>
            <p:ph type="body" idx="1"/>
          </p:nvPr>
        </p:nvSpPr>
        <p:spPr/>
        <p:txBody>
          <a:bodyPr/>
          <a:lstStyle/>
          <a:p>
            <a:r>
              <a:rPr lang="en-US" dirty="0"/>
              <a:t>Georgia (2008)</a:t>
            </a:r>
          </a:p>
        </p:txBody>
      </p:sp>
      <p:sp>
        <p:nvSpPr>
          <p:cNvPr id="4" name="Content Placeholder 3">
            <a:extLst>
              <a:ext uri="{FF2B5EF4-FFF2-40B4-BE49-F238E27FC236}">
                <a16:creationId xmlns:a16="http://schemas.microsoft.com/office/drawing/2014/main" id="{A72DDB91-7BEA-4D17-B797-72989361E7D8}"/>
              </a:ext>
            </a:extLst>
          </p:cNvPr>
          <p:cNvSpPr>
            <a:spLocks noGrp="1"/>
          </p:cNvSpPr>
          <p:nvPr>
            <p:ph sz="half" idx="2"/>
          </p:nvPr>
        </p:nvSpPr>
        <p:spPr/>
        <p:txBody>
          <a:bodyPr/>
          <a:lstStyle/>
          <a:p>
            <a:r>
              <a:rPr lang="en-US" dirty="0"/>
              <a:t>Low deterrent gradient</a:t>
            </a:r>
          </a:p>
          <a:p>
            <a:r>
              <a:rPr lang="en-US" dirty="0"/>
              <a:t>Full spectrum Russian gray zone operations</a:t>
            </a:r>
          </a:p>
          <a:p>
            <a:r>
              <a:rPr lang="en-US" dirty="0"/>
              <a:t>Western reaction prompted escalation by Russia</a:t>
            </a:r>
          </a:p>
        </p:txBody>
      </p:sp>
      <p:sp>
        <p:nvSpPr>
          <p:cNvPr id="5" name="Text Placeholder 4">
            <a:extLst>
              <a:ext uri="{FF2B5EF4-FFF2-40B4-BE49-F238E27FC236}">
                <a16:creationId xmlns:a16="http://schemas.microsoft.com/office/drawing/2014/main" id="{DD6D6B00-F674-40B8-839A-9D459DB6DA95}"/>
              </a:ext>
            </a:extLst>
          </p:cNvPr>
          <p:cNvSpPr>
            <a:spLocks noGrp="1"/>
          </p:cNvSpPr>
          <p:nvPr>
            <p:ph type="body" sz="quarter" idx="3"/>
          </p:nvPr>
        </p:nvSpPr>
        <p:spPr/>
        <p:txBody>
          <a:bodyPr/>
          <a:lstStyle/>
          <a:p>
            <a:r>
              <a:rPr lang="en-US" dirty="0"/>
              <a:t>Estonia (2007)</a:t>
            </a:r>
          </a:p>
        </p:txBody>
      </p:sp>
      <p:sp>
        <p:nvSpPr>
          <p:cNvPr id="6" name="Content Placeholder 5">
            <a:extLst>
              <a:ext uri="{FF2B5EF4-FFF2-40B4-BE49-F238E27FC236}">
                <a16:creationId xmlns:a16="http://schemas.microsoft.com/office/drawing/2014/main" id="{5B396774-6093-4300-91C8-3F01A3E91BA5}"/>
              </a:ext>
            </a:extLst>
          </p:cNvPr>
          <p:cNvSpPr>
            <a:spLocks noGrp="1"/>
          </p:cNvSpPr>
          <p:nvPr>
            <p:ph sz="quarter" idx="4"/>
          </p:nvPr>
        </p:nvSpPr>
        <p:spPr/>
        <p:txBody>
          <a:bodyPr/>
          <a:lstStyle/>
          <a:p>
            <a:r>
              <a:rPr lang="en-US" dirty="0"/>
              <a:t>High deterrent gradient</a:t>
            </a:r>
          </a:p>
          <a:p>
            <a:r>
              <a:rPr lang="en-US" dirty="0"/>
              <a:t>Muted Russian gray zone operations</a:t>
            </a:r>
          </a:p>
          <a:p>
            <a:r>
              <a:rPr lang="en-US" dirty="0"/>
              <a:t>Western reaction prompted cyber-defense and Russia “designing around” deterrence</a:t>
            </a:r>
          </a:p>
        </p:txBody>
      </p:sp>
    </p:spTree>
    <p:extLst>
      <p:ext uri="{BB962C8B-B14F-4D97-AF65-F5344CB8AC3E}">
        <p14:creationId xmlns:p14="http://schemas.microsoft.com/office/powerpoint/2010/main" val="40555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a:t>
            </a:r>
          </a:p>
        </p:txBody>
      </p:sp>
      <p:sp>
        <p:nvSpPr>
          <p:cNvPr id="3" name="Text Placeholder 2"/>
          <p:cNvSpPr>
            <a:spLocks noGrp="1"/>
          </p:cNvSpPr>
          <p:nvPr>
            <p:ph idx="1"/>
          </p:nvPr>
        </p:nvSpPr>
        <p:spPr/>
        <p:txBody>
          <a:bodyPr>
            <a:noAutofit/>
          </a:bodyPr>
          <a:lstStyle/>
          <a:p>
            <a:r>
              <a:rPr lang="en-US" sz="2000" dirty="0"/>
              <a:t> “Conflict short of war” is an old concept, but “gray zone conflict” requires a new understanding of the type of actor, motivation, and mutual preference</a:t>
            </a:r>
          </a:p>
          <a:p>
            <a:r>
              <a:rPr lang="en-US" sz="2000" dirty="0"/>
              <a:t> Gray zone challenges are an inevitable consequence of causes of peace in the 21</a:t>
            </a:r>
            <a:r>
              <a:rPr lang="en-US" sz="2000" baseline="30000" dirty="0"/>
              <a:t>st</a:t>
            </a:r>
            <a:r>
              <a:rPr lang="en-US" sz="2000" dirty="0"/>
              <a:t> century</a:t>
            </a:r>
          </a:p>
          <a:p>
            <a:pPr lvl="1"/>
            <a:r>
              <a:rPr lang="en-US" sz="2000" b="1" u="sng" dirty="0"/>
              <a:t>Deterrence (high cost to war)</a:t>
            </a:r>
            <a:r>
              <a:rPr lang="en-US" sz="2000" dirty="0"/>
              <a:t>: adversaries are “designing around” successful general deterrence</a:t>
            </a:r>
          </a:p>
          <a:p>
            <a:pPr lvl="1"/>
            <a:r>
              <a:rPr lang="en-US" sz="2000" b="1" u="sng" dirty="0"/>
              <a:t>Efficiency (high benefits to peace)</a:t>
            </a:r>
            <a:r>
              <a:rPr lang="en-US" sz="2000" dirty="0"/>
              <a:t>: adversaries can be revisionist and hassle without triggering a loss of cooperation</a:t>
            </a:r>
          </a:p>
          <a:p>
            <a:r>
              <a:rPr lang="en-US" sz="2000" dirty="0"/>
              <a:t>Reaction to disincentivizing gray zone conflict is a function of these factors</a:t>
            </a:r>
          </a:p>
        </p:txBody>
      </p:sp>
    </p:spTree>
    <p:extLst>
      <p:ext uri="{BB962C8B-B14F-4D97-AF65-F5344CB8AC3E}">
        <p14:creationId xmlns:p14="http://schemas.microsoft.com/office/powerpoint/2010/main" val="384681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Puzzle</a:t>
            </a:r>
          </a:p>
        </p:txBody>
      </p:sp>
      <p:sp>
        <p:nvSpPr>
          <p:cNvPr id="3" name="Text Placeholder 2"/>
          <p:cNvSpPr>
            <a:spLocks noGrp="1"/>
          </p:cNvSpPr>
          <p:nvPr>
            <p:ph idx="1"/>
          </p:nvPr>
        </p:nvSpPr>
        <p:spPr/>
        <p:txBody>
          <a:bodyPr>
            <a:normAutofit/>
          </a:bodyPr>
          <a:lstStyle/>
          <a:p>
            <a:r>
              <a:rPr lang="en-US" sz="2800" dirty="0"/>
              <a:t>What is gray zone conflict?</a:t>
            </a:r>
          </a:p>
          <a:p>
            <a:r>
              <a:rPr lang="en-US" sz="2800" dirty="0"/>
              <a:t>Why is it pursued?</a:t>
            </a:r>
          </a:p>
          <a:p>
            <a:r>
              <a:rPr lang="en-US" sz="2800" dirty="0"/>
              <a:t>How should the US respond?</a:t>
            </a:r>
          </a:p>
        </p:txBody>
      </p:sp>
    </p:spTree>
    <p:extLst>
      <p:ext uri="{BB962C8B-B14F-4D97-AF65-F5344CB8AC3E}">
        <p14:creationId xmlns:p14="http://schemas.microsoft.com/office/powerpoint/2010/main" val="5370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a:t>
            </a:r>
          </a:p>
        </p:txBody>
      </p:sp>
      <p:sp>
        <p:nvSpPr>
          <p:cNvPr id="3" name="Text Placeholder 2"/>
          <p:cNvSpPr>
            <a:spLocks noGrp="1"/>
          </p:cNvSpPr>
          <p:nvPr>
            <p:ph idx="1"/>
          </p:nvPr>
        </p:nvSpPr>
        <p:spPr/>
        <p:txBody>
          <a:bodyPr>
            <a:normAutofit/>
          </a:bodyPr>
          <a:lstStyle/>
          <a:p>
            <a:pPr marL="0" lvl="0" indent="0">
              <a:spcBef>
                <a:spcPts val="0"/>
              </a:spcBef>
              <a:buNone/>
            </a:pPr>
            <a:r>
              <a:rPr lang="en-US" sz="2400" i="1" dirty="0"/>
              <a:t>Gray zone conflict occurs when militarily capable conflict initiators intentionally limit the intensity and capacity with which they conduct military or intelligence operations and the target either does not or cannot escalate the contest</a:t>
            </a:r>
          </a:p>
          <a:p>
            <a:pPr marL="0" lvl="0" indent="0">
              <a:spcBef>
                <a:spcPts val="0"/>
              </a:spcBef>
              <a:buNone/>
            </a:pPr>
            <a:endParaRPr lang="en-US" sz="2400" i="1" dirty="0"/>
          </a:p>
          <a:p>
            <a:pPr marL="0" lvl="0" indent="0">
              <a:spcBef>
                <a:spcPts val="0"/>
              </a:spcBef>
              <a:buNone/>
            </a:pPr>
            <a:r>
              <a:rPr lang="en" sz="2400" dirty="0"/>
              <a:t>Happens under two conditions:</a:t>
            </a:r>
          </a:p>
          <a:p>
            <a:pPr lvl="1" indent="-176213">
              <a:spcBef>
                <a:spcPts val="0"/>
              </a:spcBef>
              <a:buAutoNum type="arabicPeriod"/>
            </a:pPr>
            <a:r>
              <a:rPr lang="en" sz="2000" dirty="0"/>
              <a:t> </a:t>
            </a:r>
            <a:r>
              <a:rPr lang="en" sz="2000" u="sng" dirty="0"/>
              <a:t>Deterrence</a:t>
            </a:r>
          </a:p>
          <a:p>
            <a:pPr marL="338137" lvl="1" indent="0">
              <a:spcBef>
                <a:spcPts val="0"/>
              </a:spcBef>
              <a:buNone/>
            </a:pPr>
            <a:r>
              <a:rPr lang="en" sz="2000" dirty="0"/>
              <a:t>	- Disincentivizing causes de-escalation to ordinary competition</a:t>
            </a:r>
          </a:p>
          <a:p>
            <a:pPr marL="338137" lvl="1" indent="0">
              <a:spcBef>
                <a:spcPts val="0"/>
              </a:spcBef>
              <a:buNone/>
            </a:pPr>
            <a:r>
              <a:rPr lang="en" sz="2000" dirty="0"/>
              <a:t>2. </a:t>
            </a:r>
            <a:r>
              <a:rPr lang="en" sz="2000" u="sng" dirty="0"/>
              <a:t>Efficiency</a:t>
            </a:r>
          </a:p>
          <a:p>
            <a:pPr marL="338137" lvl="1" indent="0">
              <a:spcBef>
                <a:spcPts val="0"/>
              </a:spcBef>
              <a:buNone/>
            </a:pPr>
            <a:r>
              <a:rPr lang="en" sz="2000" dirty="0"/>
              <a:t>	- Disincentivizing causes escalation to traditional conflict</a:t>
            </a:r>
            <a:endParaRPr lang="en-US" sz="2000" dirty="0"/>
          </a:p>
        </p:txBody>
      </p:sp>
    </p:spTree>
    <p:extLst>
      <p:ext uri="{BB962C8B-B14F-4D97-AF65-F5344CB8AC3E}">
        <p14:creationId xmlns:p14="http://schemas.microsoft.com/office/powerpoint/2010/main" val="409084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FE0E9-E299-4B60-9C0C-FD68181B779A}"/>
              </a:ext>
            </a:extLst>
          </p:cNvPr>
          <p:cNvSpPr>
            <a:spLocks noGrp="1"/>
          </p:cNvSpPr>
          <p:nvPr>
            <p:ph type="title"/>
          </p:nvPr>
        </p:nvSpPr>
        <p:spPr/>
        <p:txBody>
          <a:bodyPr/>
          <a:lstStyle/>
          <a:p>
            <a:r>
              <a:rPr lang="en-US" dirty="0"/>
              <a:t>Goal is to convince you that:</a:t>
            </a:r>
          </a:p>
        </p:txBody>
      </p:sp>
      <p:sp>
        <p:nvSpPr>
          <p:cNvPr id="3" name="Content Placeholder 2">
            <a:extLst>
              <a:ext uri="{FF2B5EF4-FFF2-40B4-BE49-F238E27FC236}">
                <a16:creationId xmlns:a16="http://schemas.microsoft.com/office/drawing/2014/main" id="{21176F77-829D-4379-96FD-F44CA70B6F83}"/>
              </a:ext>
            </a:extLst>
          </p:cNvPr>
          <p:cNvSpPr>
            <a:spLocks noGrp="1"/>
          </p:cNvSpPr>
          <p:nvPr>
            <p:ph idx="1"/>
          </p:nvPr>
        </p:nvSpPr>
        <p:spPr/>
        <p:txBody>
          <a:bodyPr>
            <a:normAutofit/>
          </a:bodyPr>
          <a:lstStyle/>
          <a:p>
            <a:r>
              <a:rPr lang="en-US" sz="2400" dirty="0"/>
              <a:t>Although conflict between peace and war isn’t new</a:t>
            </a:r>
          </a:p>
          <a:p>
            <a:pPr lvl="1"/>
            <a:r>
              <a:rPr lang="en-US" sz="2000" dirty="0"/>
              <a:t>Motivations are</a:t>
            </a:r>
          </a:p>
          <a:p>
            <a:r>
              <a:rPr lang="en-US" sz="2400" dirty="0"/>
              <a:t>Theories about changes in how states fight</a:t>
            </a:r>
          </a:p>
          <a:p>
            <a:pPr lvl="1"/>
            <a:r>
              <a:rPr lang="en-US" sz="2000" dirty="0"/>
              <a:t>Requires understanding why</a:t>
            </a:r>
          </a:p>
          <a:p>
            <a:r>
              <a:rPr lang="en-US" sz="2400" dirty="0"/>
              <a:t>Russian cyber operations are illustrative of motivations for gray zone conflict</a:t>
            </a:r>
          </a:p>
        </p:txBody>
      </p:sp>
    </p:spTree>
    <p:extLst>
      <p:ext uri="{BB962C8B-B14F-4D97-AF65-F5344CB8AC3E}">
        <p14:creationId xmlns:p14="http://schemas.microsoft.com/office/powerpoint/2010/main" val="340060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Conventional Understanding</a:t>
            </a:r>
          </a:p>
        </p:txBody>
      </p:sp>
      <p:sp>
        <p:nvSpPr>
          <p:cNvPr id="3" name="Text Placeholder 2"/>
          <p:cNvSpPr>
            <a:spLocks noGrp="1"/>
          </p:cNvSpPr>
          <p:nvPr>
            <p:ph idx="1"/>
          </p:nvPr>
        </p:nvSpPr>
        <p:spPr>
          <a:xfrm>
            <a:off x="628650" y="1369218"/>
            <a:ext cx="7886700" cy="3774281"/>
          </a:xfrm>
        </p:spPr>
        <p:txBody>
          <a:bodyPr>
            <a:normAutofit/>
          </a:bodyPr>
          <a:lstStyle/>
          <a:p>
            <a:pPr marL="101600" indent="0">
              <a:buNone/>
            </a:pPr>
            <a:r>
              <a:rPr lang="en-US" sz="2000" dirty="0"/>
              <a:t>Low intensity conflict is </a:t>
            </a:r>
            <a:r>
              <a:rPr lang="en-US" sz="2000" i="1" dirty="0"/>
              <a:t>“waged by a combination of means, including the use of political, economic, informational, and military instruments...major causes of low intensity conflicts are instability, and lack of political and economic development in the Third World.”</a:t>
            </a:r>
          </a:p>
          <a:p>
            <a:pPr lvl="1"/>
            <a:r>
              <a:rPr lang="en-US" sz="2000" dirty="0"/>
              <a:t> President Reagan National Security Strategy (1987)</a:t>
            </a:r>
          </a:p>
          <a:p>
            <a:pPr marL="101600" indent="0">
              <a:buNone/>
            </a:pPr>
            <a:endParaRPr lang="en-US" sz="2000" dirty="0"/>
          </a:p>
          <a:p>
            <a:pPr marL="101600" indent="0">
              <a:buNone/>
            </a:pPr>
            <a:r>
              <a:rPr lang="en-US" sz="2000" dirty="0"/>
              <a:t>Wars are limited by:</a:t>
            </a:r>
          </a:p>
          <a:p>
            <a:pPr marL="387350" indent="-285750"/>
            <a:r>
              <a:rPr lang="en-US" sz="2000" dirty="0"/>
              <a:t>Ends </a:t>
            </a:r>
            <a:r>
              <a:rPr lang="en-US" sz="1600" dirty="0"/>
              <a:t>(Brodie 1957, Kissinger 1957, Osgood 1969)</a:t>
            </a:r>
            <a:endParaRPr lang="en-US" sz="2000" dirty="0"/>
          </a:p>
          <a:p>
            <a:pPr marL="387350" indent="-285750"/>
            <a:r>
              <a:rPr lang="en-US" sz="2000" dirty="0"/>
              <a:t>Risk </a:t>
            </a:r>
            <a:r>
              <a:rPr lang="en-US" sz="1600" dirty="0"/>
              <a:t>(Hart 1954, Snyder 1965, George and Smoke 1989, Powell 2015)</a:t>
            </a:r>
            <a:endParaRPr lang="en-US" sz="2000" dirty="0"/>
          </a:p>
          <a:p>
            <a:pPr marL="387350" indent="-285750"/>
            <a:r>
              <a:rPr lang="en-US" sz="2000" dirty="0"/>
              <a:t>Means </a:t>
            </a:r>
            <a:r>
              <a:rPr lang="en-US" sz="1600" dirty="0"/>
              <a:t>(</a:t>
            </a:r>
            <a:r>
              <a:rPr lang="en-US" sz="1600" dirty="0" err="1"/>
              <a:t>Kornbluh</a:t>
            </a:r>
            <a:r>
              <a:rPr lang="en-US" sz="1600" dirty="0"/>
              <a:t> and </a:t>
            </a:r>
            <a:r>
              <a:rPr lang="en-US" sz="1600" dirty="0" err="1"/>
              <a:t>Hackel</a:t>
            </a:r>
            <a:r>
              <a:rPr lang="en-US" sz="1600" dirty="0"/>
              <a:t> 1986, Schultz 1986, </a:t>
            </a:r>
            <a:r>
              <a:rPr lang="en-US" sz="1600" dirty="0" err="1"/>
              <a:t>Nagl</a:t>
            </a:r>
            <a:r>
              <a:rPr lang="en-US" sz="1600" dirty="0"/>
              <a:t> 2005)</a:t>
            </a:r>
            <a:endParaRPr lang="en-US" sz="2000" dirty="0"/>
          </a:p>
        </p:txBody>
      </p:sp>
    </p:spTree>
    <p:extLst>
      <p:ext uri="{BB962C8B-B14F-4D97-AF65-F5344CB8AC3E}">
        <p14:creationId xmlns:p14="http://schemas.microsoft.com/office/powerpoint/2010/main" val="272107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Conventional Understanding</a:t>
            </a:r>
          </a:p>
        </p:txBody>
      </p:sp>
      <p:sp>
        <p:nvSpPr>
          <p:cNvPr id="3" name="Text Placeholder 2"/>
          <p:cNvSpPr>
            <a:spLocks noGrp="1"/>
          </p:cNvSpPr>
          <p:nvPr>
            <p:ph idx="1"/>
          </p:nvPr>
        </p:nvSpPr>
        <p:spPr/>
        <p:txBody>
          <a:bodyPr>
            <a:normAutofit/>
          </a:bodyPr>
          <a:lstStyle/>
          <a:p>
            <a:pPr marL="101600" indent="0">
              <a:buNone/>
            </a:pPr>
            <a:r>
              <a:rPr lang="en-US" sz="1600" dirty="0"/>
              <a:t>“a conceptual space between peace and war, </a:t>
            </a:r>
          </a:p>
          <a:p>
            <a:pPr marL="101600" indent="0">
              <a:buNone/>
            </a:pPr>
            <a:r>
              <a:rPr lang="en-US" sz="1600" dirty="0"/>
              <a:t>occurring when actors purposefully use single or multiple elements of power to achieve political-security objectives </a:t>
            </a:r>
          </a:p>
          <a:p>
            <a:pPr marL="101600" indent="0">
              <a:buNone/>
            </a:pPr>
            <a:r>
              <a:rPr lang="en-US" sz="1600" dirty="0"/>
              <a:t>with activities that are typically ambiguous or cloud attribution </a:t>
            </a:r>
          </a:p>
          <a:p>
            <a:pPr marL="101600" indent="0">
              <a:buNone/>
            </a:pPr>
            <a:r>
              <a:rPr lang="en-US" sz="1600" dirty="0"/>
              <a:t>and exceed the threshold of ordinary competition, yet intentionally fall below the level of large-scale direct military conflict, </a:t>
            </a:r>
          </a:p>
          <a:p>
            <a:pPr marL="101600" indent="0">
              <a:buNone/>
            </a:pPr>
            <a:r>
              <a:rPr lang="en-US" sz="1600" dirty="0"/>
              <a:t>and threaten US and allied interests by challenging, undermining, or violating international customs, norms, or laws.”</a:t>
            </a:r>
          </a:p>
          <a:p>
            <a:pPr marL="101600" indent="0">
              <a:buNone/>
            </a:pPr>
            <a:r>
              <a:rPr lang="en-US" sz="1600" dirty="0"/>
              <a:t>	- General </a:t>
            </a:r>
            <a:r>
              <a:rPr lang="en-US" sz="1600" dirty="0" err="1"/>
              <a:t>Votel</a:t>
            </a:r>
            <a:r>
              <a:rPr lang="en-US" sz="1600" dirty="0"/>
              <a:t> (January 2017)</a:t>
            </a:r>
          </a:p>
        </p:txBody>
      </p:sp>
    </p:spTree>
    <p:extLst>
      <p:ext uri="{BB962C8B-B14F-4D97-AF65-F5344CB8AC3E}">
        <p14:creationId xmlns:p14="http://schemas.microsoft.com/office/powerpoint/2010/main" val="337067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Understanding</a:t>
            </a:r>
          </a:p>
        </p:txBody>
      </p:sp>
      <p:sp>
        <p:nvSpPr>
          <p:cNvPr id="3" name="Text Placeholder 2"/>
          <p:cNvSpPr>
            <a:spLocks noGrp="1"/>
          </p:cNvSpPr>
          <p:nvPr>
            <p:ph idx="1"/>
          </p:nvPr>
        </p:nvSpPr>
        <p:spPr/>
        <p:txBody>
          <a:bodyPr/>
          <a:lstStyle/>
          <a:p>
            <a:pPr marL="101600" indent="0">
              <a:buNone/>
            </a:pPr>
            <a:r>
              <a:rPr lang="en-US" sz="2000" i="1" dirty="0"/>
              <a:t>Gray zone conflict occurs when militarily capable conflict initiators intentionally limit the intensity and capacity with which they conduct military or intelligence operations and the target either does not or cannot escalate the contest</a:t>
            </a:r>
            <a:endParaRPr lang="en" sz="2000" i="1" dirty="0"/>
          </a:p>
        </p:txBody>
      </p:sp>
    </p:spTree>
    <p:extLst>
      <p:ext uri="{BB962C8B-B14F-4D97-AF65-F5344CB8AC3E}">
        <p14:creationId xmlns:p14="http://schemas.microsoft.com/office/powerpoint/2010/main" val="2822947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Understanding</a:t>
            </a:r>
          </a:p>
        </p:txBody>
      </p:sp>
      <p:sp>
        <p:nvSpPr>
          <p:cNvPr id="3" name="Text Placeholder 2"/>
          <p:cNvSpPr>
            <a:spLocks noGrp="1"/>
          </p:cNvSpPr>
          <p:nvPr>
            <p:ph idx="1"/>
          </p:nvPr>
        </p:nvSpPr>
        <p:spPr/>
        <p:txBody>
          <a:bodyPr/>
          <a:lstStyle/>
          <a:p>
            <a:pPr marL="101600" indent="0">
              <a:buNone/>
            </a:pPr>
            <a:r>
              <a:rPr lang="en-US" sz="2000" i="1" dirty="0"/>
              <a:t>Gray zone conflict occurs when </a:t>
            </a:r>
            <a:r>
              <a:rPr lang="en-US" sz="2000" i="1" u="sng" dirty="0"/>
              <a:t>militarily capable conflict initiators</a:t>
            </a:r>
            <a:r>
              <a:rPr lang="en-US" sz="2000" i="1" dirty="0"/>
              <a:t> intentionally limit the intensity and capacity with which they conduct military or intelligence operations and the target either does not or cannot escalate the contest</a:t>
            </a:r>
          </a:p>
          <a:p>
            <a:pPr marL="101600" indent="0">
              <a:buNone/>
            </a:pPr>
            <a:endParaRPr lang="en-US" sz="2000" i="1" dirty="0"/>
          </a:p>
          <a:p>
            <a:pPr marL="101600" indent="0">
              <a:buNone/>
            </a:pPr>
            <a:r>
              <a:rPr lang="en" sz="2000" i="1" dirty="0"/>
              <a:t>1. </a:t>
            </a:r>
            <a:r>
              <a:rPr lang="en-US" sz="2000" i="1" dirty="0"/>
              <a:t>Capable initiators – </a:t>
            </a:r>
            <a:r>
              <a:rPr lang="en" sz="2000" i="1" dirty="0"/>
              <a:t>distinguishes gray zone from other forms of low-intensity conflict</a:t>
            </a:r>
          </a:p>
        </p:txBody>
      </p:sp>
    </p:spTree>
    <p:extLst>
      <p:ext uri="{BB962C8B-B14F-4D97-AF65-F5344CB8AC3E}">
        <p14:creationId xmlns:p14="http://schemas.microsoft.com/office/powerpoint/2010/main" val="3507069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5781</TotalTime>
  <Words>812</Words>
  <Application>Microsoft Office PowerPoint</Application>
  <PresentationFormat>On-screen Show (16:9)</PresentationFormat>
  <Paragraphs>159</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Bookman Old Style</vt:lpstr>
      <vt:lpstr>Calibri</vt:lpstr>
      <vt:lpstr>Calibri Light</vt:lpstr>
      <vt:lpstr>Rockwell</vt:lpstr>
      <vt:lpstr>Times New Roman</vt:lpstr>
      <vt:lpstr>Office Theme</vt:lpstr>
      <vt:lpstr>AFTER DETERRENCE: EXPLAINING CONFLICT SHORT OF WAR</vt:lpstr>
      <vt:lpstr>Motivation</vt:lpstr>
      <vt:lpstr>Puzzle</vt:lpstr>
      <vt:lpstr>Point</vt:lpstr>
      <vt:lpstr>Goal is to convince you that:</vt:lpstr>
      <vt:lpstr>Conventional Understanding</vt:lpstr>
      <vt:lpstr>Conventional Understanding</vt:lpstr>
      <vt:lpstr>New Understanding</vt:lpstr>
      <vt:lpstr>New Understanding</vt:lpstr>
      <vt:lpstr>New Understanding</vt:lpstr>
      <vt:lpstr>New Understanding</vt:lpstr>
      <vt:lpstr>1. Capable Initiators</vt:lpstr>
      <vt:lpstr>2. Choice</vt:lpstr>
      <vt:lpstr>2. Choice</vt:lpstr>
      <vt:lpstr>3. Mutually Preferred</vt:lpstr>
      <vt:lpstr>Responding to Gray Zone</vt:lpstr>
      <vt:lpstr>Responding to Gray Zone</vt:lpstr>
      <vt:lpstr>Empirical Examples</vt:lpstr>
      <vt:lpstr>Intensity of Russian Activity (1994-2017)</vt:lpstr>
      <vt:lpstr>Case comparison of Russian gray zone conflicts</vt:lpstr>
      <vt:lpstr>Contrasting Cases</vt:lpstr>
      <vt:lpstr>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DETERRENCE: EXPLAINING CONFLICT SHORT OF WAR</dc:title>
  <cp:lastModifiedBy>Andres Gannon</cp:lastModifiedBy>
  <cp:revision>63</cp:revision>
  <dcterms:modified xsi:type="dcterms:W3CDTF">2019-10-15T20:43:07Z</dcterms:modified>
</cp:coreProperties>
</file>