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89" r:id="rId3"/>
    <p:sldId id="299" r:id="rId4"/>
    <p:sldId id="294" r:id="rId5"/>
    <p:sldId id="314" r:id="rId6"/>
    <p:sldId id="316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8881CF-B14F-4E0A-81AB-D19AD9599392}">
          <p14:sldIdLst>
            <p14:sldId id="256"/>
            <p14:sldId id="289"/>
            <p14:sldId id="299"/>
            <p14:sldId id="294"/>
            <p14:sldId id="314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F4CD0-A42D-4951-A83F-D28B24BB8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06229-A5EE-4976-A326-B04C48466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A79E-5D89-4428-8C8E-3ED70A73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8E16E-0F96-46D6-BAF1-6639A1A5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0DA2A-4809-4380-9074-63609128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53914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1ADF-46C0-4555-B533-8695AE23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88C3D-1510-4FDA-94DC-B0AB8432F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4451F-5A95-4397-A694-8A1F4735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46CA-D617-4FDC-AE79-BE8254B4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3675D-24AC-4201-B5EB-F647DDD0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77211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79B72-7981-44EA-AADB-113A8AFC1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17684-2117-4999-876F-F75936DAD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18D9-382A-43FF-9F45-0A987FA1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85AC-CE65-4645-B55A-02CA6770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0B800-D5F7-4E0E-9B4A-8A5C97E1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47065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D8C1-EA43-433B-8221-7986592C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BEBF-CB18-45EB-A62E-39203787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C4F3-3EA8-4AC2-BE83-171C93B9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3D6A2-6EB1-407F-A0F7-DE72C5EC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53AC3-9DBB-49AE-95AE-55B957BB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85833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C259-5D79-4AA7-9C82-3A296197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0A82C-EDDC-411B-A818-448E036E4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637EB-23CA-40AB-AF36-AAA2A350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C0431-4814-40DA-94E3-99AD98E5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80E9C-492C-4B4F-B271-34F655FE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24938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BACB-8A94-4404-9C38-C3FCDC0F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E2D3-0451-41FB-9AB7-F9DE5CBE3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55267-6327-4106-9B61-7930D6C81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F5E62-8B05-4CF8-9B64-0EC32A9A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FF98E-4A6E-487D-AC6E-0F053997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95317-43C5-4604-90BF-67FF342A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92098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3B05-E207-4C75-BA48-B14A6A2A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D8FD8-115D-43C5-A4E1-87B08995E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047B4-164C-44FF-B305-512A49F26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B3738-B995-4AF6-AD39-4DA10672A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93FB4-441D-498B-A83F-AC2BDDEB2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0E4FC6-AAE1-44CC-8A0E-13F234BC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94D43-B08A-4A0A-9A4D-F29F8E01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ACBE9-C693-4CBB-B7BB-1553F056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34887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16C6-1F49-47C3-B573-248D1BBD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EE48A-BB46-4B25-9056-B05C8400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61FEC-D372-4A1F-8887-0F6534AE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6C33E-FD45-4189-B8A7-61091B1D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57754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E3C33-142B-4016-A186-F45AC413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2A566-3B21-409C-9D5A-F4F64065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AA9F6-CEE6-44DE-A6E1-DAB05BF2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280721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482E-D968-4866-A468-5CE6BA3A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50E7-EEB8-4FBB-9071-C16D4A845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48BA9-A425-4B49-993E-483E9480B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6B9C3-26D5-4B9E-AADC-CF066AEF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DFE73-71E0-43D5-A945-21D290D5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9A04F-F2AB-4E97-9932-6DAA53E9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8490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F817-D9EB-48F7-9B75-2028E0E65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93A35-4566-4BA8-9983-A97FB3522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D3991-1347-430C-B1A6-64B12F81C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9064E-01ED-49B9-9C15-CEAEBF2D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83EE6-ACDE-4EBE-831D-AC2ED75B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FCA21-CEDF-4F9C-9DEF-B1FFB8A9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46968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38969-2780-4A81-AE52-D7422309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1964A-B0C3-40EA-BABD-3EC4DF742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9DE60-03F2-4570-B5A6-725A98830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99CE-E21D-432F-929C-380734646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3CF13-B394-4C50-8AA9-874F88789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 smtClean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98926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ctrTitle"/>
          </p:nvPr>
        </p:nvSpPr>
        <p:spPr>
          <a:xfrm>
            <a:off x="855617" y="289105"/>
            <a:ext cx="7432765" cy="121755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" sz="3200" b="1" i="0" u="none" strike="noStrike" cap="none" dirty="0">
                <a:latin typeface="Bookman Old Style"/>
                <a:ea typeface="Bookman Old Style"/>
                <a:cs typeface="Bookman Old Style"/>
                <a:sym typeface="Bookman Old Style"/>
              </a:rPr>
              <a:t>AFTER DETERRENCE: EXPLAINING CONFLICT SHORT OF WAR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1"/>
          </p:nvPr>
        </p:nvSpPr>
        <p:spPr>
          <a:xfrm>
            <a:off x="1196451" y="1770278"/>
            <a:ext cx="6751200" cy="314630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" dirty="0">
                <a:latin typeface="Rockwell" panose="02060603020205020403" pitchFamily="18" charset="0"/>
              </a:rPr>
              <a:t>J Andres Gannon</a:t>
            </a:r>
            <a:r>
              <a:rPr lang="en" baseline="30000" dirty="0">
                <a:latin typeface="Rockwell" panose="02060603020205020403" pitchFamily="18" charset="0"/>
              </a:rPr>
              <a:t>*</a:t>
            </a:r>
            <a:r>
              <a:rPr lang="en" sz="1800" b="0" i="0" u="none" strike="noStrike" cap="none" dirty="0">
                <a:latin typeface="Rockwell" panose="02060603020205020403" pitchFamily="18" charset="0"/>
                <a:ea typeface="Rockwell"/>
                <a:cs typeface="Rockwell"/>
                <a:sym typeface="Rockwell"/>
              </a:rPr>
              <a:t>, Erik Gartzke</a:t>
            </a:r>
            <a:r>
              <a:rPr lang="en" sz="1800" b="0" i="0" u="none" strike="noStrike" cap="none" baseline="30000" dirty="0">
                <a:latin typeface="Rockwell" panose="02060603020205020403" pitchFamily="18" charset="0"/>
                <a:ea typeface="Rockwell"/>
                <a:cs typeface="Rockwell"/>
                <a:sym typeface="Rockwell"/>
              </a:rPr>
              <a:t>*</a:t>
            </a:r>
            <a:r>
              <a:rPr lang="en" sz="1800" b="0" i="0" u="none" strike="noStrike" cap="none" dirty="0">
                <a:latin typeface="Rockwell" panose="02060603020205020403" pitchFamily="18" charset="0"/>
                <a:ea typeface="Rockwell"/>
                <a:cs typeface="Rockwell"/>
                <a:sym typeface="Rockwell"/>
              </a:rPr>
              <a:t>, and Jon Lindsay</a:t>
            </a:r>
            <a:r>
              <a:rPr lang="en" sz="1800" b="0" i="0" u="none" strike="noStrike" cap="none" baseline="30000" dirty="0">
                <a:latin typeface="Rockwell" panose="02060603020205020403" pitchFamily="18" charset="0"/>
                <a:ea typeface="Rockwell"/>
                <a:cs typeface="Rockwell"/>
                <a:sym typeface="Rockwell"/>
              </a:rPr>
              <a:t>†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30000" dirty="0">
                <a:latin typeface="Rockwell" panose="02060603020205020403" pitchFamily="18" charset="0"/>
                <a:ea typeface="Rockwell"/>
                <a:cs typeface="Rockwell"/>
                <a:sym typeface="Rockwell"/>
              </a:rPr>
              <a:t>American Political Science Association (APSA) Conference, Boston, MA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30000" dirty="0">
                <a:latin typeface="Rockwell" panose="02060603020205020403" pitchFamily="18" charset="0"/>
                <a:ea typeface="Rockwell"/>
                <a:cs typeface="Rockwell"/>
                <a:sym typeface="Rockwell"/>
              </a:rPr>
              <a:t>October 2019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lang="en-US" sz="1800" b="0" i="0" u="none" strike="noStrike" cap="none" baseline="30000" dirty="0">
              <a:latin typeface="Rockwell" panose="02060603020205020403" pitchFamily="18" charset="0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 baseline="30000" dirty="0">
              <a:latin typeface="Rockwell" panose="02060603020205020403" pitchFamily="18" charset="0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baseline="30000" dirty="0">
              <a:latin typeface="Rockwell" panose="02060603020205020403" pitchFamily="18" charset="0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baseline="30000" dirty="0">
              <a:latin typeface="Rockwell" panose="02060603020205020403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 baseline="30000" dirty="0">
                <a:latin typeface="Rockwell" panose="02060603020205020403" pitchFamily="18" charset="0"/>
                <a:ea typeface="Rockwell"/>
                <a:cs typeface="Rockwell"/>
                <a:sym typeface="Rockwell"/>
              </a:rPr>
              <a:t>* † </a:t>
            </a:r>
            <a:r>
              <a:rPr lang="en" sz="1400" b="0" i="0" u="none" strike="noStrike" cap="none" dirty="0">
                <a:latin typeface="Rockwell" panose="02060603020205020403" pitchFamily="18" charset="0"/>
                <a:ea typeface="Rockwell"/>
                <a:cs typeface="Rockwell"/>
                <a:sym typeface="Rockwell"/>
              </a:rPr>
              <a:t>Center for Peace and Security Studies (cPASS)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 baseline="30000" dirty="0">
                <a:latin typeface="Rockwell" panose="02060603020205020403" pitchFamily="18" charset="0"/>
                <a:ea typeface="Rockwell"/>
                <a:cs typeface="Rockwell"/>
                <a:sym typeface="Rockwell"/>
              </a:rPr>
              <a:t>*</a:t>
            </a:r>
            <a:r>
              <a:rPr lang="en" sz="1400" b="0" i="0" u="none" strike="noStrike" cap="none" dirty="0">
                <a:latin typeface="Rockwell" panose="02060603020205020403" pitchFamily="18" charset="0"/>
                <a:ea typeface="Rockwell"/>
                <a:cs typeface="Rockwell"/>
                <a:sym typeface="Rockwell"/>
              </a:rPr>
              <a:t>Political Science Dep</a:t>
            </a:r>
            <a:r>
              <a:rPr lang="en" sz="1400" dirty="0">
                <a:latin typeface="Rockwell" panose="02060603020205020403" pitchFamily="18" charset="0"/>
              </a:rPr>
              <a:t>t, U</a:t>
            </a:r>
            <a:r>
              <a:rPr lang="en" sz="1400" b="0" i="0" u="none" strike="noStrike" cap="none" dirty="0">
                <a:latin typeface="Rockwell" panose="02060603020205020403" pitchFamily="18" charset="0"/>
                <a:ea typeface="Rockwell"/>
                <a:cs typeface="Rockwell"/>
                <a:sym typeface="Rockwell"/>
              </a:rPr>
              <a:t>niversity of California, San Diego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 baseline="30000" dirty="0">
                <a:latin typeface="Rockwell" panose="02060603020205020403" pitchFamily="18" charset="0"/>
                <a:ea typeface="Rockwell"/>
                <a:cs typeface="Rockwell"/>
                <a:sym typeface="Rockwell"/>
              </a:rPr>
              <a:t>†</a:t>
            </a:r>
            <a:r>
              <a:rPr lang="en" sz="1400" b="0" i="0" u="none" strike="noStrike" cap="none" dirty="0">
                <a:latin typeface="Rockwell" panose="02060603020205020403" pitchFamily="18" charset="0"/>
                <a:ea typeface="Rockwell"/>
                <a:cs typeface="Rockwell"/>
                <a:sym typeface="Rockwell"/>
              </a:rPr>
              <a:t>Munk School of Global Affairs, University of Toronto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374" y="2662582"/>
            <a:ext cx="3085250" cy="103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09" y="2288828"/>
            <a:ext cx="15144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0114" y="2288828"/>
            <a:ext cx="1494306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theory of gray zone conflict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i="1" dirty="0"/>
              <a:t>Gray zone conflict occurs when </a:t>
            </a:r>
            <a:r>
              <a:rPr lang="en-US" sz="2400" i="1" dirty="0">
                <a:solidFill>
                  <a:srgbClr val="FF0000"/>
                </a:solidFill>
              </a:rPr>
              <a:t>militarily capable</a:t>
            </a:r>
            <a:r>
              <a:rPr lang="en-US" sz="2400" i="1" dirty="0"/>
              <a:t> conflict initiators </a:t>
            </a:r>
            <a:r>
              <a:rPr lang="en-US" sz="2400" i="1" dirty="0">
                <a:solidFill>
                  <a:srgbClr val="FF0000"/>
                </a:solidFill>
              </a:rPr>
              <a:t>intentionally limit</a:t>
            </a:r>
            <a:r>
              <a:rPr lang="en-US" sz="2400" i="1" dirty="0"/>
              <a:t> the intensity and capacity with which they conduct military or intelligence operations and the </a:t>
            </a:r>
            <a:r>
              <a:rPr lang="en-US" sz="2400" i="1" dirty="0">
                <a:solidFill>
                  <a:srgbClr val="FF0000"/>
                </a:solidFill>
              </a:rPr>
              <a:t>target either does not or cannot escalate</a:t>
            </a:r>
            <a:r>
              <a:rPr lang="en-US" sz="2400" i="1" dirty="0"/>
              <a:t> the contest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400" i="1" dirty="0"/>
          </a:p>
          <a:p>
            <a:pPr marL="0" lvl="0" indent="0">
              <a:spcBef>
                <a:spcPts val="0"/>
              </a:spcBef>
              <a:buNone/>
            </a:pPr>
            <a:r>
              <a:rPr lang="en" sz="2400" dirty="0"/>
              <a:t>Happens under two conditions:</a:t>
            </a:r>
          </a:p>
          <a:p>
            <a:pPr lvl="1" indent="-176213">
              <a:spcBef>
                <a:spcPts val="0"/>
              </a:spcBef>
              <a:buAutoNum type="arabicPeriod"/>
            </a:pPr>
            <a:r>
              <a:rPr lang="en" sz="2000" dirty="0"/>
              <a:t> </a:t>
            </a:r>
            <a:r>
              <a:rPr lang="en" sz="2000" u="sng" dirty="0"/>
              <a:t>Deterrence</a:t>
            </a:r>
          </a:p>
          <a:p>
            <a:pPr marL="338137" lvl="1" indent="0">
              <a:spcBef>
                <a:spcPts val="0"/>
              </a:spcBef>
              <a:buNone/>
            </a:pPr>
            <a:r>
              <a:rPr lang="en" sz="2000" dirty="0"/>
              <a:t>	- Disincentivizing causes de-escalation to ordinary competition</a:t>
            </a:r>
          </a:p>
          <a:p>
            <a:pPr marL="338137" lvl="1" indent="0">
              <a:spcBef>
                <a:spcPts val="0"/>
              </a:spcBef>
              <a:buNone/>
            </a:pPr>
            <a:r>
              <a:rPr lang="en" sz="2000" dirty="0"/>
              <a:t>2. </a:t>
            </a:r>
            <a:r>
              <a:rPr lang="en" sz="2000" u="sng" dirty="0"/>
              <a:t>Efficiency</a:t>
            </a:r>
          </a:p>
          <a:p>
            <a:pPr marL="338137" lvl="1" indent="0">
              <a:spcBef>
                <a:spcPts val="0"/>
              </a:spcBef>
              <a:buNone/>
            </a:pPr>
            <a:r>
              <a:rPr lang="en" sz="2000" dirty="0"/>
              <a:t>	- Disincentivizing causes escalation to traditional conflict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84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</a:t>
            </a:r>
            <a:r>
              <a:rPr lang="en-US" i="1" dirty="0"/>
              <a:t>who</a:t>
            </a:r>
            <a:r>
              <a:rPr lang="en-US" dirty="0"/>
              <a:t> of gray zone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39480"/>
              </p:ext>
            </p:extLst>
          </p:nvPr>
        </p:nvGraphicFramePr>
        <p:xfrm>
          <a:off x="103909" y="1268016"/>
          <a:ext cx="8936182" cy="3372072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982132">
                  <a:extLst>
                    <a:ext uri="{9D8B030D-6E8A-4147-A177-3AD203B41FA5}">
                      <a16:colId xmlns:a16="http://schemas.microsoft.com/office/drawing/2014/main" val="4160584609"/>
                    </a:ext>
                  </a:extLst>
                </a:gridCol>
                <a:gridCol w="2323973">
                  <a:extLst>
                    <a:ext uri="{9D8B030D-6E8A-4147-A177-3AD203B41FA5}">
                      <a16:colId xmlns:a16="http://schemas.microsoft.com/office/drawing/2014/main" val="23914218"/>
                    </a:ext>
                  </a:extLst>
                </a:gridCol>
                <a:gridCol w="2769113">
                  <a:extLst>
                    <a:ext uri="{9D8B030D-6E8A-4147-A177-3AD203B41FA5}">
                      <a16:colId xmlns:a16="http://schemas.microsoft.com/office/drawing/2014/main" val="3131275570"/>
                    </a:ext>
                  </a:extLst>
                </a:gridCol>
                <a:gridCol w="2860964">
                  <a:extLst>
                    <a:ext uri="{9D8B030D-6E8A-4147-A177-3AD203B41FA5}">
                      <a16:colId xmlns:a16="http://schemas.microsoft.com/office/drawing/2014/main" val="1733387927"/>
                    </a:ext>
                  </a:extLst>
                </a:gridCol>
              </a:tblGrid>
              <a:tr h="741156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Ends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69595"/>
                  </a:ext>
                </a:extLst>
              </a:tr>
              <a:tr h="741156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Concessions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Conquest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374561"/>
                  </a:ext>
                </a:extLst>
              </a:tr>
              <a:tr h="741156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Available Means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Smaller, less diverse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Small wars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Revolutionary wars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8782925"/>
                  </a:ext>
                </a:extLst>
              </a:tr>
              <a:tr h="7411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Larger, more diverse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Gray zone conflicts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Major combat operations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1123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89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</a:t>
            </a:r>
            <a:r>
              <a:rPr lang="en-US" i="1" dirty="0"/>
              <a:t>why</a:t>
            </a:r>
            <a:r>
              <a:rPr lang="en-US" dirty="0"/>
              <a:t> of gray zone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71959" y="1572048"/>
            <a:ext cx="8078708" cy="2771351"/>
          </a:xfrm>
        </p:spPr>
        <p:txBody>
          <a:bodyPr>
            <a:normAutofit/>
          </a:bodyPr>
          <a:lstStyle/>
          <a:p>
            <a:pPr marL="231775" lvl="1" indent="-115888">
              <a:spcBef>
                <a:spcPts val="0"/>
              </a:spcBef>
              <a:buFont typeface="Arial"/>
              <a:buAutoNum type="alphaLcPeriod"/>
            </a:pPr>
            <a:r>
              <a:rPr lang="en" sz="2400" b="1" dirty="0"/>
              <a:t> </a:t>
            </a:r>
            <a:r>
              <a:rPr lang="en" sz="2400" b="1" u="sng" dirty="0"/>
              <a:t>Deterrence success</a:t>
            </a:r>
            <a:r>
              <a:rPr lang="en" sz="2400" b="1" dirty="0"/>
              <a:t> </a:t>
            </a:r>
            <a:r>
              <a:rPr lang="en" sz="2400" dirty="0"/>
              <a:t>– avoids triggering escalation</a:t>
            </a:r>
          </a:p>
          <a:p>
            <a:pPr marL="574675" lvl="3" indent="-115888">
              <a:spcBef>
                <a:spcPts val="0"/>
              </a:spcBef>
            </a:pPr>
            <a:r>
              <a:rPr lang="en" sz="1800" dirty="0"/>
              <a:t>The initiator’s strategy is a </a:t>
            </a:r>
            <a:r>
              <a:rPr lang="en" sz="1800" i="1" dirty="0"/>
              <a:t>compromise </a:t>
            </a:r>
            <a:r>
              <a:rPr lang="en" sz="1800" dirty="0"/>
              <a:t>between what they do best and what would avoid a retaliate response</a:t>
            </a:r>
          </a:p>
          <a:p>
            <a:pPr marL="231775" lvl="1" indent="-115888">
              <a:spcBef>
                <a:spcPts val="0"/>
              </a:spcBef>
              <a:buFont typeface="Arial"/>
              <a:buAutoNum type="alphaLcPeriod"/>
            </a:pPr>
            <a:r>
              <a:rPr lang="en" sz="2400" b="1" dirty="0"/>
              <a:t> </a:t>
            </a:r>
            <a:r>
              <a:rPr lang="en" sz="2400" b="1" u="sng" dirty="0"/>
              <a:t>Efficient choice</a:t>
            </a:r>
            <a:r>
              <a:rPr lang="en" sz="2400" b="1" dirty="0"/>
              <a:t> –</a:t>
            </a:r>
            <a:r>
              <a:rPr lang="en" sz="2400" dirty="0"/>
              <a:t>initiator’s preferred option </a:t>
            </a:r>
          </a:p>
          <a:p>
            <a:pPr marL="574675" lvl="3" indent="-115888">
              <a:spcBef>
                <a:spcPts val="0"/>
              </a:spcBef>
            </a:pPr>
            <a:r>
              <a:rPr lang="en" sz="1800" dirty="0"/>
              <a:t>The initiator perceives that it is</a:t>
            </a:r>
            <a:r>
              <a:rPr lang="en" sz="1800" i="1" dirty="0"/>
              <a:t> </a:t>
            </a:r>
            <a:r>
              <a:rPr lang="en" sz="1800" dirty="0"/>
              <a:t>likely to succeed in the gray zone </a:t>
            </a:r>
            <a:r>
              <a:rPr lang="en" sz="1800" i="1" dirty="0"/>
              <a:t>without unnecessary costs </a:t>
            </a:r>
            <a:r>
              <a:rPr lang="en" sz="1800" dirty="0"/>
              <a:t>in resource expenditure or losing the benefits of ordinary peacetime competition</a:t>
            </a:r>
          </a:p>
          <a:p>
            <a:pPr marL="231775" indent="-115888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831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C5470-B89B-4B3C-90A5-BA6511E7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981075"/>
            <a:ext cx="6496050" cy="416242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2B964FD-3F0A-4FD6-AF11-454F6DC6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18" y="266917"/>
            <a:ext cx="8728363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Empirical test</a:t>
            </a:r>
            <a:r>
              <a:rPr lang="en-US" dirty="0"/>
              <a:t>: Intensity of Russian Activity (1994-2017)</a:t>
            </a:r>
          </a:p>
        </p:txBody>
      </p:sp>
    </p:spTree>
    <p:extLst>
      <p:ext uri="{BB962C8B-B14F-4D97-AF65-F5344CB8AC3E}">
        <p14:creationId xmlns:p14="http://schemas.microsoft.com/office/powerpoint/2010/main" val="217644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9180-DBF1-409B-AB28-C783C24D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45" y="266917"/>
            <a:ext cx="8638309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Empirical test</a:t>
            </a:r>
            <a:r>
              <a:rPr lang="en-US" dirty="0"/>
              <a:t>: Intensity of Russian Activity (1994-2017)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91841F-0871-4573-ADD3-51587A37A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08605"/>
              </p:ext>
            </p:extLst>
          </p:nvPr>
        </p:nvGraphicFramePr>
        <p:xfrm>
          <a:off x="628649" y="1108364"/>
          <a:ext cx="7886703" cy="3505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6387">
                  <a:extLst>
                    <a:ext uri="{9D8B030D-6E8A-4147-A177-3AD203B41FA5}">
                      <a16:colId xmlns:a16="http://schemas.microsoft.com/office/drawing/2014/main" val="4020150402"/>
                    </a:ext>
                  </a:extLst>
                </a:gridCol>
                <a:gridCol w="1558637">
                  <a:extLst>
                    <a:ext uri="{9D8B030D-6E8A-4147-A177-3AD203B41FA5}">
                      <a16:colId xmlns:a16="http://schemas.microsoft.com/office/drawing/2014/main" val="3495798784"/>
                    </a:ext>
                  </a:extLst>
                </a:gridCol>
                <a:gridCol w="1267691">
                  <a:extLst>
                    <a:ext uri="{9D8B030D-6E8A-4147-A177-3AD203B41FA5}">
                      <a16:colId xmlns:a16="http://schemas.microsoft.com/office/drawing/2014/main" val="238410648"/>
                    </a:ext>
                  </a:extLst>
                </a:gridCol>
                <a:gridCol w="1239981">
                  <a:extLst>
                    <a:ext uri="{9D8B030D-6E8A-4147-A177-3AD203B41FA5}">
                      <a16:colId xmlns:a16="http://schemas.microsoft.com/office/drawing/2014/main" val="1472123772"/>
                    </a:ext>
                  </a:extLst>
                </a:gridCol>
                <a:gridCol w="1214007">
                  <a:extLst>
                    <a:ext uri="{9D8B030D-6E8A-4147-A177-3AD203B41FA5}">
                      <a16:colId xmlns:a16="http://schemas.microsoft.com/office/drawing/2014/main" val="109753799"/>
                    </a:ext>
                  </a:extLst>
                </a:gridCol>
              </a:tblGrid>
              <a:tr h="706581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Russian Response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United States (2016)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Estonia (2007)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Ukraine (2014)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</a:rPr>
                        <a:t>Georgia (2008)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174914"/>
                  </a:ext>
                </a:extLst>
              </a:tr>
              <a:tr h="69212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Conventional Forces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398359"/>
                  </a:ext>
                </a:extLst>
              </a:tr>
              <a:tr h="69212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Special Operations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14285"/>
                  </a:ext>
                </a:extLst>
              </a:tr>
              <a:tr h="69212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Disruptive Cyber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040537"/>
                  </a:ext>
                </a:extLst>
              </a:tr>
              <a:tr h="69212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Information Operations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39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61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5787</TotalTime>
  <Words>265</Words>
  <Application>Microsoft Office PowerPoint</Application>
  <PresentationFormat>On-screen Show (16:9)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Rockwell</vt:lpstr>
      <vt:lpstr>Times New Roman</vt:lpstr>
      <vt:lpstr>Office Theme</vt:lpstr>
      <vt:lpstr>AFTER DETERRENCE: EXPLAINING CONFLICT SHORT OF WAR</vt:lpstr>
      <vt:lpstr>New theory of gray zone conflict</vt:lpstr>
      <vt:lpstr>1. The who of gray zone</vt:lpstr>
      <vt:lpstr>2. The why of gray zone</vt:lpstr>
      <vt:lpstr>Empirical test: Intensity of Russian Activity (1994-2017)</vt:lpstr>
      <vt:lpstr>Empirical test: Intensity of Russian Activity (1994-2017)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 DETERRENCE: EXPLAINING CONFLICT SHORT OF WAR</dc:title>
  <cp:lastModifiedBy>Andres Gannon</cp:lastModifiedBy>
  <cp:revision>64</cp:revision>
  <dcterms:modified xsi:type="dcterms:W3CDTF">2019-10-15T20:49:33Z</dcterms:modified>
</cp:coreProperties>
</file>