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handoutMasterIdLst>
    <p:handoutMasterId r:id="rId7"/>
  </p:handoutMasterIdLst>
  <p:sldIdLst>
    <p:sldId id="275" r:id="rId2"/>
    <p:sldId id="272" r:id="rId3"/>
    <p:sldId id="274" r:id="rId4"/>
    <p:sldId id="276"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CFF139-B6D9-404E-878F-927A4F6D9D12}">
          <p14:sldIdLst>
            <p14:sldId id="275"/>
            <p14:sldId id="272"/>
            <p14:sldId id="274"/>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54"/>
    <p:restoredTop sz="50000" autoAdjust="0"/>
  </p:normalViewPr>
  <p:slideViewPr>
    <p:cSldViewPr snapToGrid="0" snapToObjects="1">
      <p:cViewPr>
        <p:scale>
          <a:sx n="150" d="100"/>
          <a:sy n="150" d="100"/>
        </p:scale>
        <p:origin x="104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45E05B-B48C-D34A-B4F7-611E0EB39831}" type="doc">
      <dgm:prSet loTypeId="urn:microsoft.com/office/officeart/2005/8/layout/pyramid2" loCatId="" qsTypeId="urn:microsoft.com/office/officeart/2005/8/quickstyle/simple5" qsCatId="simple" csTypeId="urn:microsoft.com/office/officeart/2005/8/colors/accent1_2" csCatId="accent1" phldr="1"/>
      <dgm:spPr/>
    </dgm:pt>
    <dgm:pt modelId="{169554F7-73FA-914A-8F0F-46D4C9B9E6D8}">
      <dgm:prSet phldrT="[Text]" custT="1"/>
      <dgm:spPr/>
      <dgm:t>
        <a:bodyPr/>
        <a:lstStyle/>
        <a:p>
          <a:pPr algn="ctr"/>
          <a:r>
            <a:rPr lang="en-US" sz="1400" b="1" dirty="0" smtClean="0"/>
            <a:t>Introduction </a:t>
          </a:r>
        </a:p>
      </dgm:t>
    </dgm:pt>
    <dgm:pt modelId="{94A8124A-64D3-5941-97F4-A3536AC4045A}" type="parTrans" cxnId="{DEBD01C1-F927-8940-9A0C-178955409A01}">
      <dgm:prSet/>
      <dgm:spPr/>
      <dgm:t>
        <a:bodyPr/>
        <a:lstStyle/>
        <a:p>
          <a:endParaRPr lang="en-US"/>
        </a:p>
      </dgm:t>
    </dgm:pt>
    <dgm:pt modelId="{C10B5494-328A-5D46-91BA-CD82983A1FA3}" type="sibTrans" cxnId="{DEBD01C1-F927-8940-9A0C-178955409A01}">
      <dgm:prSet/>
      <dgm:spPr/>
      <dgm:t>
        <a:bodyPr/>
        <a:lstStyle/>
        <a:p>
          <a:endParaRPr lang="en-US"/>
        </a:p>
      </dgm:t>
    </dgm:pt>
    <dgm:pt modelId="{D57B7F5D-8CAF-9F48-AD51-8EC47132E358}">
      <dgm:prSet phldrT="[Text]" custT="1"/>
      <dgm:spPr/>
      <dgm:t>
        <a:bodyPr/>
        <a:lstStyle/>
        <a:p>
          <a:pPr algn="ctr"/>
          <a:r>
            <a:rPr lang="en-US" sz="1400" b="1" dirty="0" smtClean="0"/>
            <a:t>Expert Elicitation</a:t>
          </a:r>
        </a:p>
      </dgm:t>
    </dgm:pt>
    <dgm:pt modelId="{C696FE2B-F01F-8E45-BD2E-7BF2D940F77D}" type="parTrans" cxnId="{DE746C94-0DCC-D244-AB2C-1720252B8F05}">
      <dgm:prSet/>
      <dgm:spPr/>
      <dgm:t>
        <a:bodyPr/>
        <a:lstStyle/>
        <a:p>
          <a:endParaRPr lang="en-US"/>
        </a:p>
      </dgm:t>
    </dgm:pt>
    <dgm:pt modelId="{BF898D78-8B2A-934C-B83F-C6FF84DFC14E}" type="sibTrans" cxnId="{DE746C94-0DCC-D244-AB2C-1720252B8F05}">
      <dgm:prSet/>
      <dgm:spPr/>
      <dgm:t>
        <a:bodyPr/>
        <a:lstStyle/>
        <a:p>
          <a:endParaRPr lang="en-US"/>
        </a:p>
      </dgm:t>
    </dgm:pt>
    <dgm:pt modelId="{E76235BF-B988-5E47-BB5A-779CDD5BF5A0}">
      <dgm:prSet custT="1"/>
      <dgm:spPr/>
      <dgm:t>
        <a:bodyPr/>
        <a:lstStyle/>
        <a:p>
          <a:pPr algn="ctr"/>
          <a:r>
            <a:rPr lang="en-US" sz="1100" dirty="0" smtClean="0"/>
            <a:t> SMA’s Definition of the Gray Zone</a:t>
          </a:r>
          <a:endParaRPr lang="en-US" sz="1100" dirty="0"/>
        </a:p>
      </dgm:t>
    </dgm:pt>
    <dgm:pt modelId="{58F654BC-900F-404E-A61A-879797A06DB7}" type="parTrans" cxnId="{61536DC9-C406-284C-85E4-19AC58D8557D}">
      <dgm:prSet/>
      <dgm:spPr/>
      <dgm:t>
        <a:bodyPr/>
        <a:lstStyle/>
        <a:p>
          <a:endParaRPr lang="en-US"/>
        </a:p>
      </dgm:t>
    </dgm:pt>
    <dgm:pt modelId="{165F5E1C-0F58-5F47-8232-5D4672C65EF4}" type="sibTrans" cxnId="{61536DC9-C406-284C-85E4-19AC58D8557D}">
      <dgm:prSet/>
      <dgm:spPr/>
      <dgm:t>
        <a:bodyPr/>
        <a:lstStyle/>
        <a:p>
          <a:endParaRPr lang="en-US"/>
        </a:p>
      </dgm:t>
    </dgm:pt>
    <dgm:pt modelId="{2273A3E0-8F4F-6747-8C6E-544C0A2C9348}">
      <dgm:prSet custT="1"/>
      <dgm:spPr/>
      <dgm:t>
        <a:bodyPr/>
        <a:lstStyle/>
        <a:p>
          <a:pPr algn="ctr"/>
          <a:r>
            <a:rPr lang="en-US" sz="1100" dirty="0" smtClean="0"/>
            <a:t> The Gray Zone Cannot Mean Everything if it is to Mean Anything</a:t>
          </a:r>
          <a:endParaRPr lang="en-US" sz="1100" dirty="0"/>
        </a:p>
      </dgm:t>
    </dgm:pt>
    <dgm:pt modelId="{234CD88F-4A26-CB44-BC43-FC9E1F6817FD}" type="parTrans" cxnId="{93B64DD1-5332-8249-8A84-4D84467B12EC}">
      <dgm:prSet/>
      <dgm:spPr/>
      <dgm:t>
        <a:bodyPr/>
        <a:lstStyle/>
        <a:p>
          <a:endParaRPr lang="en-US"/>
        </a:p>
      </dgm:t>
    </dgm:pt>
    <dgm:pt modelId="{A311CCDC-E1D7-634C-8F6E-E5B1C0E3D80D}" type="sibTrans" cxnId="{93B64DD1-5332-8249-8A84-4D84467B12EC}">
      <dgm:prSet/>
      <dgm:spPr/>
      <dgm:t>
        <a:bodyPr/>
        <a:lstStyle/>
        <a:p>
          <a:endParaRPr lang="en-US"/>
        </a:p>
      </dgm:t>
    </dgm:pt>
    <dgm:pt modelId="{CF82B295-0520-E847-BD64-C27FACE92F4D}">
      <dgm:prSet custT="1"/>
      <dgm:spPr/>
      <dgm:t>
        <a:bodyPr/>
        <a:lstStyle/>
        <a:p>
          <a:pPr algn="ctr"/>
          <a:r>
            <a:rPr lang="en-US" sz="1100" dirty="0" smtClean="0"/>
            <a:t> Gray Zone Thresholds</a:t>
          </a:r>
          <a:endParaRPr lang="en-US" sz="1100" dirty="0"/>
        </a:p>
      </dgm:t>
    </dgm:pt>
    <dgm:pt modelId="{AFC67853-B9D0-B04D-84B8-8F53961F2FCA}" type="parTrans" cxnId="{8A7894A0-0C68-384B-BBC7-8822C9F02940}">
      <dgm:prSet/>
      <dgm:spPr/>
      <dgm:t>
        <a:bodyPr/>
        <a:lstStyle/>
        <a:p>
          <a:endParaRPr lang="en-US"/>
        </a:p>
      </dgm:t>
    </dgm:pt>
    <dgm:pt modelId="{8BEAFA13-3DAC-A242-B38B-FD99E34F2852}" type="sibTrans" cxnId="{8A7894A0-0C68-384B-BBC7-8822C9F02940}">
      <dgm:prSet/>
      <dgm:spPr/>
      <dgm:t>
        <a:bodyPr/>
        <a:lstStyle/>
        <a:p>
          <a:endParaRPr lang="en-US"/>
        </a:p>
      </dgm:t>
    </dgm:pt>
    <dgm:pt modelId="{352F8B9C-08C5-9D4D-9657-73DE425D246B}">
      <dgm:prSet custT="1"/>
      <dgm:spPr/>
      <dgm:t>
        <a:bodyPr/>
        <a:lstStyle/>
        <a:p>
          <a:pPr algn="ctr"/>
          <a:r>
            <a:rPr lang="en-US" sz="1100" dirty="0" smtClean="0"/>
            <a:t> Gray Zone Actors</a:t>
          </a:r>
          <a:endParaRPr lang="en-US" sz="1100" dirty="0"/>
        </a:p>
      </dgm:t>
    </dgm:pt>
    <dgm:pt modelId="{2023A8DC-121C-0D4E-B88F-0F0412346DEF}" type="parTrans" cxnId="{D8334295-175B-6A4F-8E69-762BF248E35F}">
      <dgm:prSet/>
      <dgm:spPr/>
      <dgm:t>
        <a:bodyPr/>
        <a:lstStyle/>
        <a:p>
          <a:endParaRPr lang="en-US"/>
        </a:p>
      </dgm:t>
    </dgm:pt>
    <dgm:pt modelId="{2483DFBC-B656-C04D-A087-821BEC70CBD7}" type="sibTrans" cxnId="{D8334295-175B-6A4F-8E69-762BF248E35F}">
      <dgm:prSet/>
      <dgm:spPr/>
      <dgm:t>
        <a:bodyPr/>
        <a:lstStyle/>
        <a:p>
          <a:endParaRPr lang="en-US"/>
        </a:p>
      </dgm:t>
    </dgm:pt>
    <dgm:pt modelId="{8D9F4C7E-4B67-474A-B2D0-A575A5F41BAA}">
      <dgm:prSet custT="1"/>
      <dgm:spPr/>
      <dgm:t>
        <a:bodyPr/>
        <a:lstStyle/>
        <a:p>
          <a:pPr algn="ctr"/>
          <a:r>
            <a:rPr lang="en-US" sz="1100" dirty="0" smtClean="0"/>
            <a:t> The Role of International Norms</a:t>
          </a:r>
          <a:endParaRPr lang="en-US" sz="1100" dirty="0"/>
        </a:p>
      </dgm:t>
    </dgm:pt>
    <dgm:pt modelId="{06CA0132-9083-7540-9DD3-F142390ECAA3}" type="parTrans" cxnId="{0F805217-466B-1E4E-8E99-BA8DE6420BC9}">
      <dgm:prSet/>
      <dgm:spPr/>
      <dgm:t>
        <a:bodyPr/>
        <a:lstStyle/>
        <a:p>
          <a:endParaRPr lang="en-US"/>
        </a:p>
      </dgm:t>
    </dgm:pt>
    <dgm:pt modelId="{AB2D4578-A91E-5242-AFD0-C18B673AA7CB}" type="sibTrans" cxnId="{0F805217-466B-1E4E-8E99-BA8DE6420BC9}">
      <dgm:prSet/>
      <dgm:spPr/>
      <dgm:t>
        <a:bodyPr/>
        <a:lstStyle/>
        <a:p>
          <a:endParaRPr lang="en-US"/>
        </a:p>
      </dgm:t>
    </dgm:pt>
    <dgm:pt modelId="{55D35256-57E7-8945-8BDF-630E909DC5CD}">
      <dgm:prSet custT="1"/>
      <dgm:spPr/>
      <dgm:t>
        <a:bodyPr/>
        <a:lstStyle/>
        <a:p>
          <a:pPr algn="ctr"/>
          <a:r>
            <a:rPr lang="en-US" sz="1100" dirty="0" smtClean="0"/>
            <a:t> Winning in the Gray Zone</a:t>
          </a:r>
          <a:endParaRPr lang="en-US" sz="1100" dirty="0"/>
        </a:p>
      </dgm:t>
    </dgm:pt>
    <dgm:pt modelId="{E780973B-A874-F44E-9ADB-6B62A0F97B56}" type="parTrans" cxnId="{A1345332-9A47-0F48-AFD8-1F478ADE6FAC}">
      <dgm:prSet/>
      <dgm:spPr/>
      <dgm:t>
        <a:bodyPr/>
        <a:lstStyle/>
        <a:p>
          <a:endParaRPr lang="en-US"/>
        </a:p>
      </dgm:t>
    </dgm:pt>
    <dgm:pt modelId="{C74ADFFF-4A9A-C542-92FE-883A2BE9D5F3}" type="sibTrans" cxnId="{A1345332-9A47-0F48-AFD8-1F478ADE6FAC}">
      <dgm:prSet/>
      <dgm:spPr/>
      <dgm:t>
        <a:bodyPr/>
        <a:lstStyle/>
        <a:p>
          <a:endParaRPr lang="en-US"/>
        </a:p>
      </dgm:t>
    </dgm:pt>
    <dgm:pt modelId="{FF5481B4-4AC8-4D46-96C6-8E80524C60DA}">
      <dgm:prSet custT="1"/>
      <dgm:spPr/>
      <dgm:t>
        <a:bodyPr/>
        <a:lstStyle/>
        <a:p>
          <a:r>
            <a:rPr lang="en-US" sz="1400" b="1" dirty="0" smtClean="0"/>
            <a:t>Conclusion</a:t>
          </a:r>
          <a:endParaRPr lang="en-US" sz="1400" b="1" dirty="0"/>
        </a:p>
      </dgm:t>
    </dgm:pt>
    <dgm:pt modelId="{FEFBECC1-0DFF-EB44-8291-36207A89BE7D}" type="parTrans" cxnId="{80A5534B-FA20-DD4B-AB18-3478DD68C042}">
      <dgm:prSet/>
      <dgm:spPr/>
      <dgm:t>
        <a:bodyPr/>
        <a:lstStyle/>
        <a:p>
          <a:endParaRPr lang="en-US"/>
        </a:p>
      </dgm:t>
    </dgm:pt>
    <dgm:pt modelId="{E7D8DF6A-C727-264D-BA1A-6F410C952C79}" type="sibTrans" cxnId="{80A5534B-FA20-DD4B-AB18-3478DD68C042}">
      <dgm:prSet/>
      <dgm:spPr/>
      <dgm:t>
        <a:bodyPr/>
        <a:lstStyle/>
        <a:p>
          <a:endParaRPr lang="en-US"/>
        </a:p>
      </dgm:t>
    </dgm:pt>
    <dgm:pt modelId="{C71E3DE8-1656-5E4D-B6E1-9133343C4206}" type="pres">
      <dgm:prSet presAssocID="{7045E05B-B48C-D34A-B4F7-611E0EB39831}" presName="compositeShape" presStyleCnt="0">
        <dgm:presLayoutVars>
          <dgm:dir/>
          <dgm:resizeHandles/>
        </dgm:presLayoutVars>
      </dgm:prSet>
      <dgm:spPr/>
    </dgm:pt>
    <dgm:pt modelId="{4D8AB27A-D667-C74C-9433-D2C19EE0F203}" type="pres">
      <dgm:prSet presAssocID="{7045E05B-B48C-D34A-B4F7-611E0EB39831}" presName="pyramid" presStyleLbl="node1" presStyleIdx="0" presStyleCnt="1"/>
      <dgm:spPr/>
      <dgm:t>
        <a:bodyPr/>
        <a:lstStyle/>
        <a:p>
          <a:endParaRPr lang="en-US"/>
        </a:p>
      </dgm:t>
    </dgm:pt>
    <dgm:pt modelId="{113DFE19-7644-9046-9C81-98F12ECA3775}" type="pres">
      <dgm:prSet presAssocID="{7045E05B-B48C-D34A-B4F7-611E0EB39831}" presName="theList" presStyleCnt="0"/>
      <dgm:spPr/>
    </dgm:pt>
    <dgm:pt modelId="{C4DA9B24-7027-674E-988C-D000A3015E44}" type="pres">
      <dgm:prSet presAssocID="{169554F7-73FA-914A-8F0F-46D4C9B9E6D8}" presName="aNode" presStyleLbl="fgAcc1" presStyleIdx="0" presStyleCnt="3" custScaleX="133751" custScaleY="181684" custLinFactY="11149" custLinFactNeighborY="100000">
        <dgm:presLayoutVars>
          <dgm:bulletEnabled val="1"/>
        </dgm:presLayoutVars>
      </dgm:prSet>
      <dgm:spPr/>
      <dgm:t>
        <a:bodyPr/>
        <a:lstStyle/>
        <a:p>
          <a:endParaRPr lang="en-US"/>
        </a:p>
      </dgm:t>
    </dgm:pt>
    <dgm:pt modelId="{2DDD6259-A13A-2E41-9BEC-9BA824751942}" type="pres">
      <dgm:prSet presAssocID="{169554F7-73FA-914A-8F0F-46D4C9B9E6D8}" presName="aSpace" presStyleCnt="0"/>
      <dgm:spPr/>
    </dgm:pt>
    <dgm:pt modelId="{A86302EA-20C6-EC42-A800-6642695A9498}" type="pres">
      <dgm:prSet presAssocID="{D57B7F5D-8CAF-9F48-AD51-8EC47132E358}" presName="aNode" presStyleLbl="fgAcc1" presStyleIdx="1" presStyleCnt="3" custScaleX="134231" custScaleY="989248" custLinFactY="48988" custLinFactNeighborY="100000">
        <dgm:presLayoutVars>
          <dgm:bulletEnabled val="1"/>
        </dgm:presLayoutVars>
      </dgm:prSet>
      <dgm:spPr/>
      <dgm:t>
        <a:bodyPr/>
        <a:lstStyle/>
        <a:p>
          <a:endParaRPr lang="en-US"/>
        </a:p>
      </dgm:t>
    </dgm:pt>
    <dgm:pt modelId="{9F2536D5-B7E9-C74A-B7EF-1058BD42DB5F}" type="pres">
      <dgm:prSet presAssocID="{D57B7F5D-8CAF-9F48-AD51-8EC47132E358}" presName="aSpace" presStyleCnt="0"/>
      <dgm:spPr/>
    </dgm:pt>
    <dgm:pt modelId="{015709B2-80CF-D64A-8069-660A39C2BB01}" type="pres">
      <dgm:prSet presAssocID="{FF5481B4-4AC8-4D46-96C6-8E80524C60DA}" presName="aNode" presStyleLbl="fgAcc1" presStyleIdx="2" presStyleCnt="3" custScaleX="133752" custScaleY="151721" custLinFactY="91556" custLinFactNeighborX="979" custLinFactNeighborY="100000">
        <dgm:presLayoutVars>
          <dgm:bulletEnabled val="1"/>
        </dgm:presLayoutVars>
      </dgm:prSet>
      <dgm:spPr/>
      <dgm:t>
        <a:bodyPr/>
        <a:lstStyle/>
        <a:p>
          <a:endParaRPr lang="en-US"/>
        </a:p>
      </dgm:t>
    </dgm:pt>
    <dgm:pt modelId="{55E9A6F2-264C-684C-933E-52F0FA69FD46}" type="pres">
      <dgm:prSet presAssocID="{FF5481B4-4AC8-4D46-96C6-8E80524C60DA}" presName="aSpace" presStyleCnt="0"/>
      <dgm:spPr/>
    </dgm:pt>
  </dgm:ptLst>
  <dgm:cxnLst>
    <dgm:cxn modelId="{00A61ED8-AF2B-0947-B375-004AD740A40E}" type="presOf" srcId="{CF82B295-0520-E847-BD64-C27FACE92F4D}" destId="{A86302EA-20C6-EC42-A800-6642695A9498}" srcOrd="0" destOrd="3" presId="urn:microsoft.com/office/officeart/2005/8/layout/pyramid2"/>
    <dgm:cxn modelId="{A1345332-9A47-0F48-AFD8-1F478ADE6FAC}" srcId="{D57B7F5D-8CAF-9F48-AD51-8EC47132E358}" destId="{55D35256-57E7-8945-8BDF-630E909DC5CD}" srcOrd="5" destOrd="0" parTransId="{E780973B-A874-F44E-9ADB-6B62A0F97B56}" sibTransId="{C74ADFFF-4A9A-C542-92FE-883A2BE9D5F3}"/>
    <dgm:cxn modelId="{FCC01385-CF9B-4D4C-B906-950B76247354}" type="presOf" srcId="{55D35256-57E7-8945-8BDF-630E909DC5CD}" destId="{A86302EA-20C6-EC42-A800-6642695A9498}" srcOrd="0" destOrd="6" presId="urn:microsoft.com/office/officeart/2005/8/layout/pyramid2"/>
    <dgm:cxn modelId="{61536DC9-C406-284C-85E4-19AC58D8557D}" srcId="{D57B7F5D-8CAF-9F48-AD51-8EC47132E358}" destId="{E76235BF-B988-5E47-BB5A-779CDD5BF5A0}" srcOrd="0" destOrd="0" parTransId="{58F654BC-900F-404E-A61A-879797A06DB7}" sibTransId="{165F5E1C-0F58-5F47-8232-5D4672C65EF4}"/>
    <dgm:cxn modelId="{8A7894A0-0C68-384B-BBC7-8822C9F02940}" srcId="{D57B7F5D-8CAF-9F48-AD51-8EC47132E358}" destId="{CF82B295-0520-E847-BD64-C27FACE92F4D}" srcOrd="2" destOrd="0" parTransId="{AFC67853-B9D0-B04D-84B8-8F53961F2FCA}" sibTransId="{8BEAFA13-3DAC-A242-B38B-FD99E34F2852}"/>
    <dgm:cxn modelId="{80A5534B-FA20-DD4B-AB18-3478DD68C042}" srcId="{7045E05B-B48C-D34A-B4F7-611E0EB39831}" destId="{FF5481B4-4AC8-4D46-96C6-8E80524C60DA}" srcOrd="2" destOrd="0" parTransId="{FEFBECC1-0DFF-EB44-8291-36207A89BE7D}" sibTransId="{E7D8DF6A-C727-264D-BA1A-6F410C952C79}"/>
    <dgm:cxn modelId="{0124DDEF-A062-FC4E-A0A8-76DC8E36DE3F}" type="presOf" srcId="{169554F7-73FA-914A-8F0F-46D4C9B9E6D8}" destId="{C4DA9B24-7027-674E-988C-D000A3015E44}" srcOrd="0" destOrd="0" presId="urn:microsoft.com/office/officeart/2005/8/layout/pyramid2"/>
    <dgm:cxn modelId="{07666456-E777-A646-9AD9-EA1559EB3EDD}" type="presOf" srcId="{E76235BF-B988-5E47-BB5A-779CDD5BF5A0}" destId="{A86302EA-20C6-EC42-A800-6642695A9498}" srcOrd="0" destOrd="1" presId="urn:microsoft.com/office/officeart/2005/8/layout/pyramid2"/>
    <dgm:cxn modelId="{91680DC0-21C4-6247-9EA9-9E58565DFD4D}" type="presOf" srcId="{8D9F4C7E-4B67-474A-B2D0-A575A5F41BAA}" destId="{A86302EA-20C6-EC42-A800-6642695A9498}" srcOrd="0" destOrd="5" presId="urn:microsoft.com/office/officeart/2005/8/layout/pyramid2"/>
    <dgm:cxn modelId="{3AEDFAAA-56D9-D847-B3B0-6A462ED1B4CB}" type="presOf" srcId="{D57B7F5D-8CAF-9F48-AD51-8EC47132E358}" destId="{A86302EA-20C6-EC42-A800-6642695A9498}" srcOrd="0" destOrd="0" presId="urn:microsoft.com/office/officeart/2005/8/layout/pyramid2"/>
    <dgm:cxn modelId="{892F0DBD-869F-C747-B549-D42598DFDFC3}" type="presOf" srcId="{2273A3E0-8F4F-6747-8C6E-544C0A2C9348}" destId="{A86302EA-20C6-EC42-A800-6642695A9498}" srcOrd="0" destOrd="2" presId="urn:microsoft.com/office/officeart/2005/8/layout/pyramid2"/>
    <dgm:cxn modelId="{5F5F67BA-A1E4-9345-8676-F9BEFC6E7FEB}" type="presOf" srcId="{352F8B9C-08C5-9D4D-9657-73DE425D246B}" destId="{A86302EA-20C6-EC42-A800-6642695A9498}" srcOrd="0" destOrd="4" presId="urn:microsoft.com/office/officeart/2005/8/layout/pyramid2"/>
    <dgm:cxn modelId="{DEBD01C1-F927-8940-9A0C-178955409A01}" srcId="{7045E05B-B48C-D34A-B4F7-611E0EB39831}" destId="{169554F7-73FA-914A-8F0F-46D4C9B9E6D8}" srcOrd="0" destOrd="0" parTransId="{94A8124A-64D3-5941-97F4-A3536AC4045A}" sibTransId="{C10B5494-328A-5D46-91BA-CD82983A1FA3}"/>
    <dgm:cxn modelId="{E33162D8-7E64-9845-B93F-279CD6F2B517}" type="presOf" srcId="{FF5481B4-4AC8-4D46-96C6-8E80524C60DA}" destId="{015709B2-80CF-D64A-8069-660A39C2BB01}" srcOrd="0" destOrd="0" presId="urn:microsoft.com/office/officeart/2005/8/layout/pyramid2"/>
    <dgm:cxn modelId="{0F805217-466B-1E4E-8E99-BA8DE6420BC9}" srcId="{D57B7F5D-8CAF-9F48-AD51-8EC47132E358}" destId="{8D9F4C7E-4B67-474A-B2D0-A575A5F41BAA}" srcOrd="4" destOrd="0" parTransId="{06CA0132-9083-7540-9DD3-F142390ECAA3}" sibTransId="{AB2D4578-A91E-5242-AFD0-C18B673AA7CB}"/>
    <dgm:cxn modelId="{93B64DD1-5332-8249-8A84-4D84467B12EC}" srcId="{D57B7F5D-8CAF-9F48-AD51-8EC47132E358}" destId="{2273A3E0-8F4F-6747-8C6E-544C0A2C9348}" srcOrd="1" destOrd="0" parTransId="{234CD88F-4A26-CB44-BC43-FC9E1F6817FD}" sibTransId="{A311CCDC-E1D7-634C-8F6E-E5B1C0E3D80D}"/>
    <dgm:cxn modelId="{293DA5ED-2DCF-FC43-9166-C095298AF3EB}" type="presOf" srcId="{7045E05B-B48C-D34A-B4F7-611E0EB39831}" destId="{C71E3DE8-1656-5E4D-B6E1-9133343C4206}" srcOrd="0" destOrd="0" presId="urn:microsoft.com/office/officeart/2005/8/layout/pyramid2"/>
    <dgm:cxn modelId="{DE746C94-0DCC-D244-AB2C-1720252B8F05}" srcId="{7045E05B-B48C-D34A-B4F7-611E0EB39831}" destId="{D57B7F5D-8CAF-9F48-AD51-8EC47132E358}" srcOrd="1" destOrd="0" parTransId="{C696FE2B-F01F-8E45-BD2E-7BF2D940F77D}" sibTransId="{BF898D78-8B2A-934C-B83F-C6FF84DFC14E}"/>
    <dgm:cxn modelId="{D8334295-175B-6A4F-8E69-762BF248E35F}" srcId="{D57B7F5D-8CAF-9F48-AD51-8EC47132E358}" destId="{352F8B9C-08C5-9D4D-9657-73DE425D246B}" srcOrd="3" destOrd="0" parTransId="{2023A8DC-121C-0D4E-B88F-0F0412346DEF}" sibTransId="{2483DFBC-B656-C04D-A087-821BEC70CBD7}"/>
    <dgm:cxn modelId="{8BA76578-D252-BE4E-AC05-4BDE10ADD9B5}" type="presParOf" srcId="{C71E3DE8-1656-5E4D-B6E1-9133343C4206}" destId="{4D8AB27A-D667-C74C-9433-D2C19EE0F203}" srcOrd="0" destOrd="0" presId="urn:microsoft.com/office/officeart/2005/8/layout/pyramid2"/>
    <dgm:cxn modelId="{533C49D1-281E-5049-AAD1-9902E2DE2B7E}" type="presParOf" srcId="{C71E3DE8-1656-5E4D-B6E1-9133343C4206}" destId="{113DFE19-7644-9046-9C81-98F12ECA3775}" srcOrd="1" destOrd="0" presId="urn:microsoft.com/office/officeart/2005/8/layout/pyramid2"/>
    <dgm:cxn modelId="{B9559D6F-F899-EA46-A77E-7909287E234F}" type="presParOf" srcId="{113DFE19-7644-9046-9C81-98F12ECA3775}" destId="{C4DA9B24-7027-674E-988C-D000A3015E44}" srcOrd="0" destOrd="0" presId="urn:microsoft.com/office/officeart/2005/8/layout/pyramid2"/>
    <dgm:cxn modelId="{4EB961C9-7DFC-9341-B1CB-E6421B65E5C3}" type="presParOf" srcId="{113DFE19-7644-9046-9C81-98F12ECA3775}" destId="{2DDD6259-A13A-2E41-9BEC-9BA824751942}" srcOrd="1" destOrd="0" presId="urn:microsoft.com/office/officeart/2005/8/layout/pyramid2"/>
    <dgm:cxn modelId="{4C8D0E42-C7CF-9346-A711-A2AD8AE7705A}" type="presParOf" srcId="{113DFE19-7644-9046-9C81-98F12ECA3775}" destId="{A86302EA-20C6-EC42-A800-6642695A9498}" srcOrd="2" destOrd="0" presId="urn:microsoft.com/office/officeart/2005/8/layout/pyramid2"/>
    <dgm:cxn modelId="{9BFDBF74-74B4-7049-91F5-2AC99AE50998}" type="presParOf" srcId="{113DFE19-7644-9046-9C81-98F12ECA3775}" destId="{9F2536D5-B7E9-C74A-B7EF-1058BD42DB5F}" srcOrd="3" destOrd="0" presId="urn:microsoft.com/office/officeart/2005/8/layout/pyramid2"/>
    <dgm:cxn modelId="{1FAA2A17-B5A1-9046-AF90-7A1643D8145F}" type="presParOf" srcId="{113DFE19-7644-9046-9C81-98F12ECA3775}" destId="{015709B2-80CF-D64A-8069-660A39C2BB01}" srcOrd="4" destOrd="0" presId="urn:microsoft.com/office/officeart/2005/8/layout/pyramid2"/>
    <dgm:cxn modelId="{047D79E5-02ED-5D40-8F0A-C8E9A104A92E}" type="presParOf" srcId="{113DFE19-7644-9046-9C81-98F12ECA3775}" destId="{55E9A6F2-264C-684C-933E-52F0FA69FD46}"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AB27A-D667-C74C-9433-D2C19EE0F203}">
      <dsp:nvSpPr>
        <dsp:cNvPr id="0" name=""/>
        <dsp:cNvSpPr/>
      </dsp:nvSpPr>
      <dsp:spPr>
        <a:xfrm>
          <a:off x="-6" y="0"/>
          <a:ext cx="3210373" cy="3210373"/>
        </a:xfrm>
        <a:prstGeom prst="triangl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4DA9B24-7027-674E-988C-D000A3015E44}">
      <dsp:nvSpPr>
        <dsp:cNvPr id="0" name=""/>
        <dsp:cNvSpPr/>
      </dsp:nvSpPr>
      <dsp:spPr>
        <a:xfrm>
          <a:off x="1253032" y="366279"/>
          <a:ext cx="2791038" cy="342900"/>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Introduction </a:t>
          </a:r>
        </a:p>
      </dsp:txBody>
      <dsp:txXfrm>
        <a:off x="1269771" y="383018"/>
        <a:ext cx="2757560" cy="309422"/>
      </dsp:txXfrm>
    </dsp:sp>
    <dsp:sp modelId="{A86302EA-20C6-EC42-A800-6642695A9498}">
      <dsp:nvSpPr>
        <dsp:cNvPr id="0" name=""/>
        <dsp:cNvSpPr/>
      </dsp:nvSpPr>
      <dsp:spPr>
        <a:xfrm>
          <a:off x="1248023" y="804187"/>
          <a:ext cx="2801055" cy="1867055"/>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t>Expert Elicitation</a:t>
          </a:r>
        </a:p>
        <a:p>
          <a:pPr marL="57150" lvl="1" indent="-57150" algn="ctr" defTabSz="488950">
            <a:lnSpc>
              <a:spcPct val="90000"/>
            </a:lnSpc>
            <a:spcBef>
              <a:spcPct val="0"/>
            </a:spcBef>
            <a:spcAft>
              <a:spcPct val="15000"/>
            </a:spcAft>
            <a:buChar char="••"/>
          </a:pPr>
          <a:r>
            <a:rPr lang="en-US" sz="1100" kern="1200" dirty="0" smtClean="0"/>
            <a:t> SMA’s Definition of the Gray Zone</a:t>
          </a:r>
          <a:endParaRPr lang="en-US" sz="1100" kern="1200" dirty="0"/>
        </a:p>
        <a:p>
          <a:pPr marL="57150" lvl="1" indent="-57150" algn="ctr" defTabSz="488950">
            <a:lnSpc>
              <a:spcPct val="90000"/>
            </a:lnSpc>
            <a:spcBef>
              <a:spcPct val="0"/>
            </a:spcBef>
            <a:spcAft>
              <a:spcPct val="15000"/>
            </a:spcAft>
            <a:buChar char="••"/>
          </a:pPr>
          <a:r>
            <a:rPr lang="en-US" sz="1100" kern="1200" dirty="0" smtClean="0"/>
            <a:t> The Gray Zone Cannot Mean Everything if it is to Mean Anything</a:t>
          </a:r>
          <a:endParaRPr lang="en-US" sz="1100" kern="1200" dirty="0"/>
        </a:p>
        <a:p>
          <a:pPr marL="57150" lvl="1" indent="-57150" algn="ctr" defTabSz="488950">
            <a:lnSpc>
              <a:spcPct val="90000"/>
            </a:lnSpc>
            <a:spcBef>
              <a:spcPct val="0"/>
            </a:spcBef>
            <a:spcAft>
              <a:spcPct val="15000"/>
            </a:spcAft>
            <a:buChar char="••"/>
          </a:pPr>
          <a:r>
            <a:rPr lang="en-US" sz="1100" kern="1200" dirty="0" smtClean="0"/>
            <a:t> Gray Zone Thresholds</a:t>
          </a:r>
          <a:endParaRPr lang="en-US" sz="1100" kern="1200" dirty="0"/>
        </a:p>
        <a:p>
          <a:pPr marL="57150" lvl="1" indent="-57150" algn="ctr" defTabSz="488950">
            <a:lnSpc>
              <a:spcPct val="90000"/>
            </a:lnSpc>
            <a:spcBef>
              <a:spcPct val="0"/>
            </a:spcBef>
            <a:spcAft>
              <a:spcPct val="15000"/>
            </a:spcAft>
            <a:buChar char="••"/>
          </a:pPr>
          <a:r>
            <a:rPr lang="en-US" sz="1100" kern="1200" dirty="0" smtClean="0"/>
            <a:t> Gray Zone Actors</a:t>
          </a:r>
          <a:endParaRPr lang="en-US" sz="1100" kern="1200" dirty="0"/>
        </a:p>
        <a:p>
          <a:pPr marL="57150" lvl="1" indent="-57150" algn="ctr" defTabSz="488950">
            <a:lnSpc>
              <a:spcPct val="90000"/>
            </a:lnSpc>
            <a:spcBef>
              <a:spcPct val="0"/>
            </a:spcBef>
            <a:spcAft>
              <a:spcPct val="15000"/>
            </a:spcAft>
            <a:buChar char="••"/>
          </a:pPr>
          <a:r>
            <a:rPr lang="en-US" sz="1100" kern="1200" dirty="0" smtClean="0"/>
            <a:t> The Role of International Norms</a:t>
          </a:r>
          <a:endParaRPr lang="en-US" sz="1100" kern="1200" dirty="0"/>
        </a:p>
        <a:p>
          <a:pPr marL="57150" lvl="1" indent="-57150" algn="ctr" defTabSz="488950">
            <a:lnSpc>
              <a:spcPct val="90000"/>
            </a:lnSpc>
            <a:spcBef>
              <a:spcPct val="0"/>
            </a:spcBef>
            <a:spcAft>
              <a:spcPct val="15000"/>
            </a:spcAft>
            <a:buChar char="••"/>
          </a:pPr>
          <a:r>
            <a:rPr lang="en-US" sz="1100" kern="1200" dirty="0" smtClean="0"/>
            <a:t> Winning in the Gray Zone</a:t>
          </a:r>
          <a:endParaRPr lang="en-US" sz="1100" kern="1200" dirty="0"/>
        </a:p>
      </dsp:txBody>
      <dsp:txXfrm>
        <a:off x="1339165" y="895329"/>
        <a:ext cx="2618771" cy="1684771"/>
      </dsp:txXfrm>
    </dsp:sp>
    <dsp:sp modelId="{015709B2-80CF-D64A-8069-660A39C2BB01}">
      <dsp:nvSpPr>
        <dsp:cNvPr id="0" name=""/>
        <dsp:cNvSpPr/>
      </dsp:nvSpPr>
      <dsp:spPr>
        <a:xfrm>
          <a:off x="1258013" y="2775175"/>
          <a:ext cx="2791059" cy="286350"/>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Conclusion</a:t>
          </a:r>
          <a:endParaRPr lang="en-US" sz="1400" b="1" kern="1200" dirty="0"/>
        </a:p>
      </dsp:txBody>
      <dsp:txXfrm>
        <a:off x="1271991" y="2789153"/>
        <a:ext cx="2763103" cy="258394"/>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61468F-7D51-9448-8D0C-39313F90793C}" type="datetimeFigureOut">
              <a:rPr lang="en-US" smtClean="0"/>
              <a:t>1/9/17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F7BFDB-6F2F-044F-A3F2-C1B9C3D16931}" type="slidenum">
              <a:rPr lang="en-US" smtClean="0"/>
              <a:t>‹#›</a:t>
            </a:fld>
            <a:endParaRPr lang="en-US" dirty="0"/>
          </a:p>
        </p:txBody>
      </p:sp>
    </p:spTree>
    <p:extLst>
      <p:ext uri="{BB962C8B-B14F-4D97-AF65-F5344CB8AC3E}">
        <p14:creationId xmlns:p14="http://schemas.microsoft.com/office/powerpoint/2010/main" val="2727340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57E395-3641-D545-B68D-1260AEBE3CB2}" type="datetimeFigureOut">
              <a:rPr lang="en-US" smtClean="0"/>
              <a:t>1/9/17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35A2C1-D900-3346-BFCD-B976203FAA50}" type="slidenum">
              <a:rPr lang="en-US" smtClean="0"/>
              <a:t>‹#›</a:t>
            </a:fld>
            <a:endParaRPr lang="en-US" dirty="0"/>
          </a:p>
        </p:txBody>
      </p:sp>
    </p:spTree>
    <p:extLst>
      <p:ext uri="{BB962C8B-B14F-4D97-AF65-F5344CB8AC3E}">
        <p14:creationId xmlns:p14="http://schemas.microsoft.com/office/powerpoint/2010/main" val="242003235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18630"/>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477430" y="4468365"/>
            <a:ext cx="6400800" cy="879661"/>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Enter in Date</a:t>
            </a:r>
            <a:endParaRPr lang="en-US" dirty="0"/>
          </a:p>
        </p:txBody>
      </p:sp>
      <p:sp>
        <p:nvSpPr>
          <p:cNvPr id="4" name="Date Placeholder 3"/>
          <p:cNvSpPr>
            <a:spLocks noGrp="1"/>
          </p:cNvSpPr>
          <p:nvPr>
            <p:ph type="dt" sz="half" idx="10"/>
          </p:nvPr>
        </p:nvSpPr>
        <p:spPr/>
        <p:txBody>
          <a:bodyPr/>
          <a:lstStyle/>
          <a:p>
            <a:fld id="{692302CA-C274-1140-B33A-C576CAE0478C}" type="datetime1">
              <a:rPr lang="en-US" smtClean="0"/>
              <a:t>1/9/17</a:t>
            </a:fld>
            <a:endParaRPr lang="en-US" dirty="0"/>
          </a:p>
        </p:txBody>
      </p:sp>
      <p:sp>
        <p:nvSpPr>
          <p:cNvPr id="5" name="Footer Placeholder 4"/>
          <p:cNvSpPr>
            <a:spLocks noGrp="1"/>
          </p:cNvSpPr>
          <p:nvPr>
            <p:ph type="ftr" sz="quarter" idx="11"/>
          </p:nvPr>
        </p:nvSpPr>
        <p:spPr/>
        <p:txBody>
          <a:bodyPr/>
          <a:lstStyle/>
          <a:p>
            <a:r>
              <a:rPr lang="en-US" dirty="0" smtClean="0"/>
              <a:t>NSI Proprietary</a:t>
            </a:r>
            <a:endParaRPr lang="en-US" dirty="0"/>
          </a:p>
        </p:txBody>
      </p:sp>
      <p:sp>
        <p:nvSpPr>
          <p:cNvPr id="6" name="Slide Number Placeholder 5"/>
          <p:cNvSpPr>
            <a:spLocks noGrp="1"/>
          </p:cNvSpPr>
          <p:nvPr>
            <p:ph type="sldNum" sz="quarter" idx="12"/>
          </p:nvPr>
        </p:nvSpPr>
        <p:spPr/>
        <p:txBody>
          <a:bodyPr/>
          <a:lstStyle/>
          <a:p>
            <a:fld id="{1B80238F-1E33-6342-AA4A-B30ECB96D99A}" type="slidenum">
              <a:rPr lang="en-US" smtClean="0"/>
              <a:t>‹#›</a:t>
            </a:fld>
            <a:endParaRPr lang="en-US" dirty="0"/>
          </a:p>
        </p:txBody>
      </p:sp>
      <p:pic>
        <p:nvPicPr>
          <p:cNvPr id="7" name="Picture 6" descr="NSI_logoFINAL_rev.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342900"/>
            <a:ext cx="2455180" cy="2122449"/>
          </a:xfrm>
          <a:prstGeom prst="rect">
            <a:avLst/>
          </a:prstGeom>
        </p:spPr>
      </p:pic>
    </p:spTree>
    <p:extLst>
      <p:ext uri="{BB962C8B-B14F-4D97-AF65-F5344CB8AC3E}">
        <p14:creationId xmlns:p14="http://schemas.microsoft.com/office/powerpoint/2010/main" val="39081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06816" y="89208"/>
            <a:ext cx="7579983" cy="775244"/>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A70BF6-3237-B343-A3E7-CB4F1CFE88DF}" type="datetime1">
              <a:rPr lang="en-US" smtClean="0"/>
              <a:t>1/9/17</a:t>
            </a:fld>
            <a:endParaRPr lang="en-US" dirty="0"/>
          </a:p>
        </p:txBody>
      </p:sp>
      <p:sp>
        <p:nvSpPr>
          <p:cNvPr id="5" name="Footer Placeholder 4"/>
          <p:cNvSpPr>
            <a:spLocks noGrp="1"/>
          </p:cNvSpPr>
          <p:nvPr>
            <p:ph type="ftr" sz="quarter" idx="11"/>
          </p:nvPr>
        </p:nvSpPr>
        <p:spPr>
          <a:xfrm>
            <a:off x="3104492" y="6356350"/>
            <a:ext cx="2895600" cy="365125"/>
          </a:xfrm>
        </p:spPr>
        <p:txBody>
          <a:bodyPr/>
          <a:lstStyle/>
          <a:p>
            <a:r>
              <a:rPr lang="en-US" altLang="en-US" dirty="0" smtClean="0"/>
              <a:t>NSI Proprietary</a:t>
            </a:r>
          </a:p>
        </p:txBody>
      </p:sp>
      <p:sp>
        <p:nvSpPr>
          <p:cNvPr id="6" name="Slide Number Placeholder 5"/>
          <p:cNvSpPr>
            <a:spLocks noGrp="1"/>
          </p:cNvSpPr>
          <p:nvPr>
            <p:ph type="sldNum" sz="quarter" idx="12"/>
          </p:nvPr>
        </p:nvSpPr>
        <p:spPr>
          <a:xfrm>
            <a:off x="6513785" y="6334264"/>
            <a:ext cx="2133600" cy="365125"/>
          </a:xfrm>
        </p:spPr>
        <p:txBody>
          <a:bodyPr/>
          <a:lstStyle/>
          <a:p>
            <a:fld id="{1B80238F-1E33-6342-AA4A-B30ECB96D99A}" type="slidenum">
              <a:rPr lang="en-US" smtClean="0"/>
              <a:t>‹#›</a:t>
            </a:fld>
            <a:endParaRPr lang="en-US" dirty="0"/>
          </a:p>
        </p:txBody>
      </p:sp>
      <p:sp>
        <p:nvSpPr>
          <p:cNvPr id="7" name="Rectangle 5"/>
          <p:cNvSpPr>
            <a:spLocks/>
          </p:cNvSpPr>
          <p:nvPr userDrawn="1"/>
        </p:nvSpPr>
        <p:spPr bwMode="auto">
          <a:xfrm>
            <a:off x="0" y="906323"/>
            <a:ext cx="9144000" cy="152400"/>
          </a:xfrm>
          <a:prstGeom prst="rect">
            <a:avLst/>
          </a:prstGeom>
          <a:gradFill rotWithShape="0">
            <a:gsLst>
              <a:gs pos="0">
                <a:srgbClr val="FFFFFF"/>
              </a:gs>
              <a:gs pos="93524">
                <a:srgbClr val="B6BDC8"/>
              </a:gs>
              <a:gs pos="100000">
                <a:srgbClr val="6E7C91"/>
              </a:gs>
            </a:gsLst>
            <a:lin ang="0" scaled="1"/>
          </a:gradFill>
          <a:ln>
            <a:noFill/>
          </a:ln>
          <a:extLst>
            <a:ext uri="{91240B29-F687-4f45-9708-019B960494DF}">
              <a14:hiddenLine xmlns="" xmlns:a14="http://schemas.microsoft.com/office/drawing/2010/main" w="12700">
                <a:solidFill>
                  <a:schemeClr val="tx1"/>
                </a:solidFill>
                <a:miter lim="800000"/>
                <a:headEnd/>
                <a:tailEnd/>
              </a14:hiddenLine>
            </a:ext>
          </a:extLst>
        </p:spPr>
        <p:txBody>
          <a:bodyPr lIns="0" tIns="0" rIns="0" bIns="0" anchor="ctr"/>
          <a:lstStyle/>
          <a:p>
            <a:pPr>
              <a:tabLst>
                <a:tab pos="139700" algn="l"/>
                <a:tab pos="457200" algn="l"/>
              </a:tabLst>
            </a:pPr>
            <a:endParaRPr lang="en-US" sz="2100" dirty="0">
              <a:latin typeface="Calibri" charset="0"/>
              <a:cs typeface="Calibri" charset="0"/>
              <a:sym typeface="Calibri" charset="0"/>
            </a:endParaRPr>
          </a:p>
        </p:txBody>
      </p:sp>
      <p:pic>
        <p:nvPicPr>
          <p:cNvPr id="9" name="Picture 8" descr="NSI_logoFINAL_rev.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40" y="131078"/>
            <a:ext cx="995177" cy="860309"/>
          </a:xfrm>
          <a:prstGeom prst="rect">
            <a:avLst/>
          </a:prstGeom>
        </p:spPr>
      </p:pic>
    </p:spTree>
    <p:extLst>
      <p:ext uri="{BB962C8B-B14F-4D97-AF65-F5344CB8AC3E}">
        <p14:creationId xmlns:p14="http://schemas.microsoft.com/office/powerpoint/2010/main" val="345889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5"/>
          <p:cNvSpPr>
            <a:spLocks/>
          </p:cNvSpPr>
          <p:nvPr userDrawn="1"/>
        </p:nvSpPr>
        <p:spPr bwMode="auto">
          <a:xfrm>
            <a:off x="0" y="906323"/>
            <a:ext cx="9144000" cy="152400"/>
          </a:xfrm>
          <a:prstGeom prst="rect">
            <a:avLst/>
          </a:prstGeom>
          <a:gradFill rotWithShape="0">
            <a:gsLst>
              <a:gs pos="0">
                <a:srgbClr val="FFFFFF"/>
              </a:gs>
              <a:gs pos="93524">
                <a:srgbClr val="B6BDC8"/>
              </a:gs>
              <a:gs pos="100000">
                <a:srgbClr val="6E7C91"/>
              </a:gs>
            </a:gsLst>
            <a:lin ang="0" scaled="1"/>
          </a:gradFill>
          <a:ln>
            <a:noFill/>
          </a:ln>
          <a:extLst>
            <a:ext uri="{91240B29-F687-4f45-9708-019B960494DF}">
              <a14:hiddenLine xmlns="" xmlns:a14="http://schemas.microsoft.com/office/drawing/2010/main" w="12700">
                <a:solidFill>
                  <a:schemeClr val="tx1"/>
                </a:solidFill>
                <a:miter lim="800000"/>
                <a:headEnd/>
                <a:tailEnd/>
              </a14:hiddenLine>
            </a:ext>
          </a:extLst>
        </p:spPr>
        <p:txBody>
          <a:bodyPr lIns="0" tIns="0" rIns="0" bIns="0" anchor="ctr"/>
          <a:lstStyle/>
          <a:p>
            <a:pPr>
              <a:tabLst>
                <a:tab pos="139700" algn="l"/>
                <a:tab pos="457200" algn="l"/>
              </a:tabLst>
            </a:pPr>
            <a:endParaRPr lang="en-US" sz="2100" dirty="0">
              <a:latin typeface="Calibri" charset="0"/>
              <a:cs typeface="Calibri" charset="0"/>
              <a:sym typeface="Calibri" charset="0"/>
            </a:endParaRPr>
          </a:p>
        </p:txBody>
      </p:sp>
      <p:pic>
        <p:nvPicPr>
          <p:cNvPr id="12" name="Picture 11" descr="NSI_logoFINAL_rev.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40" y="131078"/>
            <a:ext cx="995177" cy="860309"/>
          </a:xfrm>
          <a:prstGeom prst="rect">
            <a:avLst/>
          </a:prstGeom>
        </p:spPr>
      </p:pic>
      <p:sp>
        <p:nvSpPr>
          <p:cNvPr id="13" name="Title 1"/>
          <p:cNvSpPr>
            <a:spLocks noGrp="1"/>
          </p:cNvSpPr>
          <p:nvPr>
            <p:ph type="title"/>
          </p:nvPr>
        </p:nvSpPr>
        <p:spPr>
          <a:xfrm>
            <a:off x="1106816" y="89208"/>
            <a:ext cx="7579983" cy="775244"/>
          </a:xfrm>
        </p:spPr>
        <p:txBody>
          <a:bodyPr/>
          <a:lstStyle/>
          <a:p>
            <a:r>
              <a:rPr lang="en-US" dirty="0" smtClean="0"/>
              <a:t>Click to edit Master title style</a:t>
            </a:r>
            <a:endParaRPr lang="en-US" dirty="0"/>
          </a:p>
        </p:txBody>
      </p:sp>
      <p:sp>
        <p:nvSpPr>
          <p:cNvPr id="14" name="Date Placeholder 3"/>
          <p:cNvSpPr>
            <a:spLocks noGrp="1"/>
          </p:cNvSpPr>
          <p:nvPr>
            <p:ph type="dt" sz="half" idx="10"/>
          </p:nvPr>
        </p:nvSpPr>
        <p:spPr>
          <a:xfrm>
            <a:off x="457200" y="6356350"/>
            <a:ext cx="2133600" cy="365125"/>
          </a:xfrm>
        </p:spPr>
        <p:txBody>
          <a:bodyPr/>
          <a:lstStyle/>
          <a:p>
            <a:fld id="{F9A70BF6-3237-B343-A3E7-CB4F1CFE88DF}" type="datetime1">
              <a:rPr lang="en-US" smtClean="0"/>
              <a:t>1/9/17</a:t>
            </a:fld>
            <a:endParaRPr lang="en-US" dirty="0"/>
          </a:p>
        </p:txBody>
      </p:sp>
      <p:sp>
        <p:nvSpPr>
          <p:cNvPr id="15" name="Footer Placeholder 4"/>
          <p:cNvSpPr>
            <a:spLocks noGrp="1"/>
          </p:cNvSpPr>
          <p:nvPr>
            <p:ph type="ftr" sz="quarter" idx="11"/>
          </p:nvPr>
        </p:nvSpPr>
        <p:spPr>
          <a:xfrm>
            <a:off x="3104492" y="6356350"/>
            <a:ext cx="2895600" cy="365125"/>
          </a:xfrm>
        </p:spPr>
        <p:txBody>
          <a:bodyPr/>
          <a:lstStyle/>
          <a:p>
            <a:r>
              <a:rPr lang="en-US" altLang="en-US" dirty="0" smtClean="0"/>
              <a:t>NSI Proprietary</a:t>
            </a:r>
          </a:p>
        </p:txBody>
      </p:sp>
      <p:sp>
        <p:nvSpPr>
          <p:cNvPr id="16" name="Slide Number Placeholder 5"/>
          <p:cNvSpPr>
            <a:spLocks noGrp="1"/>
          </p:cNvSpPr>
          <p:nvPr>
            <p:ph type="sldNum" sz="quarter" idx="12"/>
          </p:nvPr>
        </p:nvSpPr>
        <p:spPr>
          <a:xfrm>
            <a:off x="6513785" y="6334264"/>
            <a:ext cx="2133600" cy="365125"/>
          </a:xfrm>
        </p:spPr>
        <p:txBody>
          <a:bodyPr/>
          <a:lstStyle/>
          <a:p>
            <a:fld id="{1B80238F-1E33-6342-AA4A-B30ECB96D99A}" type="slidenum">
              <a:rPr lang="en-US" smtClean="0"/>
              <a:t>‹#›</a:t>
            </a:fld>
            <a:endParaRPr lang="en-US" dirty="0"/>
          </a:p>
        </p:txBody>
      </p:sp>
    </p:spTree>
    <p:extLst>
      <p:ext uri="{BB962C8B-B14F-4D97-AF65-F5344CB8AC3E}">
        <p14:creationId xmlns:p14="http://schemas.microsoft.com/office/powerpoint/2010/main" val="2960694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Rectangle 5"/>
          <p:cNvSpPr>
            <a:spLocks/>
          </p:cNvSpPr>
          <p:nvPr userDrawn="1"/>
        </p:nvSpPr>
        <p:spPr bwMode="auto">
          <a:xfrm>
            <a:off x="0" y="906323"/>
            <a:ext cx="9144000" cy="152400"/>
          </a:xfrm>
          <a:prstGeom prst="rect">
            <a:avLst/>
          </a:prstGeom>
          <a:gradFill rotWithShape="0">
            <a:gsLst>
              <a:gs pos="0">
                <a:srgbClr val="FFFFFF"/>
              </a:gs>
              <a:gs pos="93524">
                <a:srgbClr val="B6BDC8"/>
              </a:gs>
              <a:gs pos="100000">
                <a:srgbClr val="6E7C91"/>
              </a:gs>
            </a:gsLst>
            <a:lin ang="0" scaled="1"/>
          </a:gradFill>
          <a:ln>
            <a:noFill/>
          </a:ln>
          <a:extLst>
            <a:ext uri="{91240B29-F687-4f45-9708-019B960494DF}">
              <a14:hiddenLine xmlns="" xmlns:a14="http://schemas.microsoft.com/office/drawing/2010/main" w="12700">
                <a:solidFill>
                  <a:schemeClr val="tx1"/>
                </a:solidFill>
                <a:miter lim="800000"/>
                <a:headEnd/>
                <a:tailEnd/>
              </a14:hiddenLine>
            </a:ext>
          </a:extLst>
        </p:spPr>
        <p:txBody>
          <a:bodyPr lIns="0" tIns="0" rIns="0" bIns="0" anchor="ctr"/>
          <a:lstStyle/>
          <a:p>
            <a:pPr>
              <a:tabLst>
                <a:tab pos="139700" algn="l"/>
                <a:tab pos="457200" algn="l"/>
              </a:tabLst>
            </a:pPr>
            <a:endParaRPr lang="en-US" sz="2100" dirty="0">
              <a:latin typeface="Calibri" charset="0"/>
              <a:cs typeface="Calibri" charset="0"/>
              <a:sym typeface="Calibri" charset="0"/>
            </a:endParaRPr>
          </a:p>
        </p:txBody>
      </p:sp>
      <p:pic>
        <p:nvPicPr>
          <p:cNvPr id="11" name="Picture 10" descr="NSI_logoFINAL_rev.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40" y="131078"/>
            <a:ext cx="995177" cy="860309"/>
          </a:xfrm>
          <a:prstGeom prst="rect">
            <a:avLst/>
          </a:prstGeom>
        </p:spPr>
      </p:pic>
      <p:sp>
        <p:nvSpPr>
          <p:cNvPr id="12" name="Title 1"/>
          <p:cNvSpPr>
            <a:spLocks noGrp="1"/>
          </p:cNvSpPr>
          <p:nvPr>
            <p:ph type="title"/>
          </p:nvPr>
        </p:nvSpPr>
        <p:spPr>
          <a:xfrm>
            <a:off x="1106816" y="89208"/>
            <a:ext cx="7579983" cy="775244"/>
          </a:xfrm>
        </p:spPr>
        <p:txBody>
          <a:bodyPr/>
          <a:lstStyle/>
          <a:p>
            <a:r>
              <a:rPr lang="en-US" dirty="0" smtClean="0"/>
              <a:t>Click to edit Master title style</a:t>
            </a:r>
            <a:endParaRPr lang="en-US" dirty="0"/>
          </a:p>
        </p:txBody>
      </p:sp>
      <p:sp>
        <p:nvSpPr>
          <p:cNvPr id="13" name="Date Placeholder 3"/>
          <p:cNvSpPr>
            <a:spLocks noGrp="1"/>
          </p:cNvSpPr>
          <p:nvPr>
            <p:ph type="dt" sz="half" idx="10"/>
          </p:nvPr>
        </p:nvSpPr>
        <p:spPr>
          <a:xfrm>
            <a:off x="457200" y="6356350"/>
            <a:ext cx="2133600" cy="365125"/>
          </a:xfrm>
        </p:spPr>
        <p:txBody>
          <a:bodyPr/>
          <a:lstStyle/>
          <a:p>
            <a:fld id="{F9A70BF6-3237-B343-A3E7-CB4F1CFE88DF}" type="datetime1">
              <a:rPr lang="en-US" smtClean="0"/>
              <a:t>1/9/17</a:t>
            </a:fld>
            <a:endParaRPr lang="en-US" dirty="0"/>
          </a:p>
        </p:txBody>
      </p:sp>
      <p:sp>
        <p:nvSpPr>
          <p:cNvPr id="14" name="Footer Placeholder 4"/>
          <p:cNvSpPr>
            <a:spLocks noGrp="1"/>
          </p:cNvSpPr>
          <p:nvPr>
            <p:ph type="ftr" sz="quarter" idx="11"/>
          </p:nvPr>
        </p:nvSpPr>
        <p:spPr>
          <a:xfrm>
            <a:off x="3104492" y="6356350"/>
            <a:ext cx="2895600" cy="365125"/>
          </a:xfrm>
        </p:spPr>
        <p:txBody>
          <a:bodyPr/>
          <a:lstStyle/>
          <a:p>
            <a:r>
              <a:rPr lang="en-US" altLang="en-US" dirty="0" smtClean="0"/>
              <a:t>NSI Proprietary</a:t>
            </a:r>
          </a:p>
        </p:txBody>
      </p:sp>
      <p:sp>
        <p:nvSpPr>
          <p:cNvPr id="15" name="Slide Number Placeholder 5"/>
          <p:cNvSpPr>
            <a:spLocks noGrp="1"/>
          </p:cNvSpPr>
          <p:nvPr>
            <p:ph type="sldNum" sz="quarter" idx="12"/>
          </p:nvPr>
        </p:nvSpPr>
        <p:spPr>
          <a:xfrm>
            <a:off x="6513785" y="6334264"/>
            <a:ext cx="2133600" cy="365125"/>
          </a:xfrm>
        </p:spPr>
        <p:txBody>
          <a:bodyPr/>
          <a:lstStyle/>
          <a:p>
            <a:fld id="{1B80238F-1E33-6342-AA4A-B30ECB96D99A}" type="slidenum">
              <a:rPr lang="en-US" smtClean="0"/>
              <a:t>‹#›</a:t>
            </a:fld>
            <a:endParaRPr lang="en-US" dirty="0"/>
          </a:p>
        </p:txBody>
      </p:sp>
    </p:spTree>
    <p:extLst>
      <p:ext uri="{BB962C8B-B14F-4D97-AF65-F5344CB8AC3E}">
        <p14:creationId xmlns:p14="http://schemas.microsoft.com/office/powerpoint/2010/main" val="24968727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09599"/>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A6A03-F93A-034C-BB24-113FD2AF9C9A}" type="datetime1">
              <a:rPr lang="en-US" smtClean="0"/>
              <a:t>1/9/17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en-US" dirty="0" smtClean="0"/>
              <a:t>NSI Proprietary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0238F-1E33-6342-AA4A-B30ECB96D99A}" type="slidenum">
              <a:rPr lang="en-US" smtClean="0"/>
              <a:t>‹#›</a:t>
            </a:fld>
            <a:endParaRPr lang="en-US" dirty="0"/>
          </a:p>
        </p:txBody>
      </p:sp>
    </p:spTree>
    <p:extLst>
      <p:ext uri="{BB962C8B-B14F-4D97-AF65-F5344CB8AC3E}">
        <p14:creationId xmlns:p14="http://schemas.microsoft.com/office/powerpoint/2010/main" val="1028217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Virtual Think Tank (</a:t>
            </a:r>
            <a:r>
              <a:rPr lang="en-US" sz="2400" dirty="0" err="1" smtClean="0"/>
              <a:t>ViTTa</a:t>
            </a:r>
            <a:r>
              <a:rPr lang="en-US" sz="2400" dirty="0" smtClean="0"/>
              <a:t>) Elicitation: </a:t>
            </a:r>
            <a:br>
              <a:rPr lang="en-US" sz="2400" dirty="0" smtClean="0"/>
            </a:br>
            <a:r>
              <a:rPr lang="en-US" sz="2400" dirty="0" smtClean="0"/>
              <a:t>The Characterization and Conditions of the Gray Zone</a:t>
            </a:r>
            <a:endParaRPr lang="en-US" sz="2400" dirty="0"/>
          </a:p>
        </p:txBody>
      </p:sp>
      <p:sp>
        <p:nvSpPr>
          <p:cNvPr id="3" name="Slide Number Placeholder 2"/>
          <p:cNvSpPr>
            <a:spLocks noGrp="1"/>
          </p:cNvSpPr>
          <p:nvPr>
            <p:ph type="sldNum" sz="quarter" idx="12"/>
          </p:nvPr>
        </p:nvSpPr>
        <p:spPr/>
        <p:txBody>
          <a:bodyPr/>
          <a:lstStyle/>
          <a:p>
            <a:fld id="{1B80238F-1E33-6342-AA4A-B30ECB96D99A}" type="slidenum">
              <a:rPr lang="en-US" smtClean="0"/>
              <a:t>1</a:t>
            </a:fld>
            <a:endParaRPr lang="en-US" dirty="0"/>
          </a:p>
        </p:txBody>
      </p:sp>
      <p:graphicFrame>
        <p:nvGraphicFramePr>
          <p:cNvPr id="6" name="Diagram 5"/>
          <p:cNvGraphicFramePr/>
          <p:nvPr>
            <p:extLst/>
          </p:nvPr>
        </p:nvGraphicFramePr>
        <p:xfrm>
          <a:off x="925262" y="1507930"/>
          <a:ext cx="4049073" cy="3210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175504" y="1224280"/>
            <a:ext cx="3840479" cy="1384995"/>
          </a:xfrm>
          <a:prstGeom prst="rect">
            <a:avLst/>
          </a:prstGeom>
          <a:noFill/>
          <a:ln w="25400">
            <a:solidFill>
              <a:schemeClr val="tx1"/>
            </a:solidFill>
          </a:ln>
        </p:spPr>
        <p:txBody>
          <a:bodyPr wrap="square" rtlCol="0">
            <a:spAutoFit/>
          </a:bodyPr>
          <a:lstStyle/>
          <a:p>
            <a:pPr algn="just"/>
            <a:r>
              <a:rPr lang="en-US" sz="1050" b="1" dirty="0" smtClean="0">
                <a:solidFill>
                  <a:schemeClr val="tx2"/>
                </a:solidFill>
                <a:ea typeface="Damascus" charset="-78"/>
                <a:cs typeface="Damascus" charset="-78"/>
              </a:rPr>
              <a:t>Original SMA Definition</a:t>
            </a:r>
            <a:r>
              <a:rPr lang="en-US" sz="1050" b="1" dirty="0" smtClean="0">
                <a:ea typeface="Damascus" charset="-78"/>
                <a:cs typeface="Damascus" charset="-78"/>
              </a:rPr>
              <a:t>: </a:t>
            </a:r>
            <a:r>
              <a:rPr lang="en-US" sz="1050" dirty="0" smtClean="0">
                <a:ea typeface="Damascus" charset="-78"/>
                <a:cs typeface="Damascus" charset="-78"/>
              </a:rPr>
              <a:t>The </a:t>
            </a:r>
            <a:r>
              <a:rPr lang="en-US" sz="1050" b="1" dirty="0">
                <a:ea typeface="Damascus" charset="-78"/>
                <a:cs typeface="Damascus" charset="-78"/>
              </a:rPr>
              <a:t>gray zone</a:t>
            </a:r>
            <a:r>
              <a:rPr lang="en-US" sz="1050" dirty="0">
                <a:ea typeface="Damascus" charset="-78"/>
                <a:cs typeface="Damascus" charset="-78"/>
              </a:rPr>
              <a:t> is a conceptual space between peace and war, occurring when actors purposefully use multiple elements of power to achieve political-security objectives with activities that are ambiguous or cloud attribution and exceed the threshold of ordinary competition, yet fall below the level of large-scale direct military conflict, and threaten US and allied interests by challenging, undermining, or violating international customs, norms, or laws</a:t>
            </a:r>
            <a:r>
              <a:rPr lang="en-US" sz="1050" dirty="0" smtClean="0">
                <a:ea typeface="Damascus" charset="-78"/>
                <a:cs typeface="Damascus" charset="-78"/>
              </a:rPr>
              <a:t>.</a:t>
            </a:r>
            <a:endParaRPr lang="en-US" sz="1050" dirty="0">
              <a:ea typeface="Damascus" charset="-78"/>
              <a:cs typeface="Damascus" charset="-78"/>
            </a:endParaRPr>
          </a:p>
        </p:txBody>
      </p:sp>
      <p:sp>
        <p:nvSpPr>
          <p:cNvPr id="5" name="TextBox 4"/>
          <p:cNvSpPr txBox="1"/>
          <p:nvPr/>
        </p:nvSpPr>
        <p:spPr>
          <a:xfrm>
            <a:off x="5345861" y="2933513"/>
            <a:ext cx="3444900" cy="2308324"/>
          </a:xfrm>
          <a:prstGeom prst="rect">
            <a:avLst/>
          </a:prstGeom>
          <a:noFill/>
          <a:ln w="19050">
            <a:noFill/>
          </a:ln>
        </p:spPr>
        <p:txBody>
          <a:bodyPr wrap="square" rtlCol="0">
            <a:spAutoFit/>
          </a:bodyPr>
          <a:lstStyle/>
          <a:p>
            <a:pPr marL="171450" indent="-171450" algn="just">
              <a:buFont typeface="Arial" charset="0"/>
              <a:buChar char="•"/>
            </a:pPr>
            <a:r>
              <a:rPr lang="en-US" sz="1200" dirty="0" smtClean="0"/>
              <a:t>While the report, as a whole, presents </a:t>
            </a:r>
            <a:r>
              <a:rPr lang="en-US" sz="1200" dirty="0"/>
              <a:t>a compendium of the </a:t>
            </a:r>
            <a:r>
              <a:rPr lang="en-US" sz="1200" dirty="0" smtClean="0"/>
              <a:t>SME insights </a:t>
            </a:r>
            <a:r>
              <a:rPr lang="en-US" sz="1200" dirty="0"/>
              <a:t>and feedback regarding the characterization and conditions of the gray </a:t>
            </a:r>
            <a:r>
              <a:rPr lang="en-US" sz="1200" dirty="0" smtClean="0"/>
              <a:t>zone, the </a:t>
            </a:r>
            <a:r>
              <a:rPr lang="en-US" sz="1200" dirty="0"/>
              <a:t>primary goal of this </a:t>
            </a:r>
            <a:r>
              <a:rPr lang="en-US" sz="1200" dirty="0" err="1"/>
              <a:t>ViTTa</a:t>
            </a:r>
            <a:r>
              <a:rPr lang="en-US" sz="1200" dirty="0"/>
              <a:t> effort </a:t>
            </a:r>
            <a:r>
              <a:rPr lang="en-US" sz="1200" dirty="0" smtClean="0"/>
              <a:t>was to </a:t>
            </a:r>
            <a:r>
              <a:rPr lang="en-US" sz="1200" dirty="0"/>
              <a:t>present expert feedback, insight, and commentary regarding the SMA team’s gray zone definition. </a:t>
            </a:r>
          </a:p>
          <a:p>
            <a:pPr algn="just"/>
            <a:endParaRPr lang="en-US" sz="1200" dirty="0"/>
          </a:p>
          <a:p>
            <a:pPr marL="171450" indent="-171450" algn="just">
              <a:buFont typeface="Arial" charset="0"/>
              <a:buChar char="•"/>
            </a:pPr>
            <a:r>
              <a:rPr lang="en-US" sz="1200" dirty="0" smtClean="0"/>
              <a:t>The following slide summarizes </a:t>
            </a:r>
            <a:r>
              <a:rPr lang="en-US" sz="1200" dirty="0"/>
              <a:t>some of the experts’ key positive feedback, critiques, and suggested edits that specifically relate to the SMA team’s gray zone definition</a:t>
            </a:r>
            <a:r>
              <a:rPr lang="en-US" sz="1100" dirty="0" smtClean="0"/>
              <a:t>.</a:t>
            </a:r>
            <a:endParaRPr lang="en-US" sz="1100" dirty="0"/>
          </a:p>
        </p:txBody>
      </p:sp>
      <p:sp>
        <p:nvSpPr>
          <p:cNvPr id="7" name="TextBox 6"/>
          <p:cNvSpPr txBox="1"/>
          <p:nvPr/>
        </p:nvSpPr>
        <p:spPr>
          <a:xfrm>
            <a:off x="-36576" y="2287960"/>
            <a:ext cx="1922974" cy="1077218"/>
          </a:xfrm>
          <a:prstGeom prst="rect">
            <a:avLst/>
          </a:prstGeom>
          <a:noFill/>
        </p:spPr>
        <p:txBody>
          <a:bodyPr wrap="square" rtlCol="0">
            <a:spAutoFit/>
          </a:bodyPr>
          <a:lstStyle/>
          <a:p>
            <a:pPr algn="ctr"/>
            <a:r>
              <a:rPr lang="en-US" sz="1600" b="1" dirty="0"/>
              <a:t>A </a:t>
            </a:r>
            <a:r>
              <a:rPr lang="en-US" sz="1600" b="1" dirty="0" err="1"/>
              <a:t>ViTTa</a:t>
            </a:r>
            <a:r>
              <a:rPr lang="en-US" sz="1600" b="1" dirty="0"/>
              <a:t> </a:t>
            </a:r>
            <a:r>
              <a:rPr lang="en-US" sz="1600" b="1" dirty="0" smtClean="0"/>
              <a:t>Analysis:</a:t>
            </a:r>
            <a:endParaRPr lang="en-US" sz="1600" b="1" dirty="0"/>
          </a:p>
          <a:p>
            <a:pPr algn="ctr"/>
            <a:r>
              <a:rPr lang="en-US" sz="1600" b="1" dirty="0" smtClean="0"/>
              <a:t>The Characterization and Conditions of the Gray Zone</a:t>
            </a:r>
          </a:p>
        </p:txBody>
      </p:sp>
      <p:sp>
        <p:nvSpPr>
          <p:cNvPr id="9" name="TextBox 8"/>
          <p:cNvSpPr txBox="1"/>
          <p:nvPr/>
        </p:nvSpPr>
        <p:spPr>
          <a:xfrm>
            <a:off x="802052" y="5529779"/>
            <a:ext cx="7244668" cy="769441"/>
          </a:xfrm>
          <a:prstGeom prst="rect">
            <a:avLst/>
          </a:prstGeom>
          <a:noFill/>
          <a:ln w="28575">
            <a:solidFill>
              <a:schemeClr val="tx1"/>
            </a:solidFill>
          </a:ln>
        </p:spPr>
        <p:txBody>
          <a:bodyPr wrap="square" rtlCol="0">
            <a:spAutoFit/>
          </a:bodyPr>
          <a:lstStyle/>
          <a:p>
            <a:pPr algn="ctr"/>
            <a:endParaRPr lang="en-US" sz="600" b="1" dirty="0" smtClean="0"/>
          </a:p>
          <a:p>
            <a:pPr algn="ctr"/>
            <a:r>
              <a:rPr lang="en-US" sz="1600" b="1" dirty="0" smtClean="0"/>
              <a:t>Overall</a:t>
            </a:r>
            <a:r>
              <a:rPr lang="en-US" sz="1600" b="1" dirty="0"/>
              <a:t>, the SMEs generally agreed that the SMA team’s definition of the gray zone is sound and represents a sufficient starting point for assessing the gray </a:t>
            </a:r>
            <a:r>
              <a:rPr lang="en-US" sz="1600" b="1" dirty="0" smtClean="0"/>
              <a:t>zone</a:t>
            </a:r>
          </a:p>
          <a:p>
            <a:pPr algn="ctr"/>
            <a:endParaRPr lang="en-US" sz="600" b="1" dirty="0" smtClean="0"/>
          </a:p>
        </p:txBody>
      </p:sp>
    </p:spTree>
    <p:extLst>
      <p:ext uri="{BB962C8B-B14F-4D97-AF65-F5344CB8AC3E}">
        <p14:creationId xmlns:p14="http://schemas.microsoft.com/office/powerpoint/2010/main" val="506336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Virtual Think Tank (</a:t>
            </a:r>
            <a:r>
              <a:rPr lang="en-US" sz="2400" dirty="0" err="1"/>
              <a:t>ViTTa</a:t>
            </a:r>
            <a:r>
              <a:rPr lang="en-US" sz="2400" dirty="0"/>
              <a:t>) Elicitation: </a:t>
            </a:r>
            <a:br>
              <a:rPr lang="en-US" sz="2400" dirty="0"/>
            </a:br>
            <a:r>
              <a:rPr lang="en-US" sz="2400" dirty="0"/>
              <a:t>The Characterization and Conditions of the Gray Zone</a:t>
            </a:r>
          </a:p>
        </p:txBody>
      </p:sp>
      <p:sp>
        <p:nvSpPr>
          <p:cNvPr id="3" name="Slide Number Placeholder 2"/>
          <p:cNvSpPr>
            <a:spLocks noGrp="1"/>
          </p:cNvSpPr>
          <p:nvPr>
            <p:ph type="sldNum" sz="quarter" idx="12"/>
          </p:nvPr>
        </p:nvSpPr>
        <p:spPr/>
        <p:txBody>
          <a:bodyPr/>
          <a:lstStyle/>
          <a:p>
            <a:fld id="{1B80238F-1E33-6342-AA4A-B30ECB96D99A}" type="slidenum">
              <a:rPr lang="en-US" smtClean="0"/>
              <a:t>2</a:t>
            </a:fld>
            <a:endParaRPr lang="en-US" dirty="0"/>
          </a:p>
        </p:txBody>
      </p:sp>
      <p:sp>
        <p:nvSpPr>
          <p:cNvPr id="5" name="Rounded Rectangle 4"/>
          <p:cNvSpPr/>
          <p:nvPr/>
        </p:nvSpPr>
        <p:spPr>
          <a:xfrm>
            <a:off x="82297" y="1158655"/>
            <a:ext cx="2742240" cy="5648372"/>
          </a:xfrm>
          <a:prstGeom prst="roundRect">
            <a:avLst>
              <a:gd name="adj" fmla="val 10000"/>
            </a:avLst>
          </a:prstGeom>
          <a:solidFill>
            <a:schemeClr val="accent1">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grpSp>
        <p:nvGrpSpPr>
          <p:cNvPr id="7" name="Group 6"/>
          <p:cNvGrpSpPr/>
          <p:nvPr/>
        </p:nvGrpSpPr>
        <p:grpSpPr>
          <a:xfrm>
            <a:off x="223506" y="1759645"/>
            <a:ext cx="2464829" cy="685686"/>
            <a:chOff x="236710" y="1076501"/>
            <a:chExt cx="2214919" cy="506949"/>
          </a:xfrm>
          <a:scene3d>
            <a:camera prst="orthographicFront"/>
            <a:lightRig rig="flat" dir="t"/>
          </a:scene3d>
        </p:grpSpPr>
        <p:sp>
          <p:nvSpPr>
            <p:cNvPr id="8" name="Rounded Rectangle 7"/>
            <p:cNvSpPr/>
            <p:nvPr/>
          </p:nvSpPr>
          <p:spPr>
            <a:xfrm>
              <a:off x="236710" y="1076501"/>
              <a:ext cx="2214919" cy="50694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 name="Rounded Rectangle 4"/>
            <p:cNvSpPr/>
            <p:nvPr/>
          </p:nvSpPr>
          <p:spPr>
            <a:xfrm>
              <a:off x="251558" y="1091349"/>
              <a:ext cx="2185223" cy="47725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00" b="1" kern="1200" dirty="0" smtClean="0"/>
                <a:t>Correctly identifies GZ as space between peace &amp; war, and below level of traditional military conflict.</a:t>
              </a:r>
              <a:endParaRPr lang="en-US" sz="1000" b="1" kern="1200" dirty="0"/>
            </a:p>
          </p:txBody>
        </p:sp>
      </p:grpSp>
      <p:grpSp>
        <p:nvGrpSpPr>
          <p:cNvPr id="10" name="Group 9"/>
          <p:cNvGrpSpPr/>
          <p:nvPr/>
        </p:nvGrpSpPr>
        <p:grpSpPr>
          <a:xfrm>
            <a:off x="223506" y="2543314"/>
            <a:ext cx="2464829" cy="747870"/>
            <a:chOff x="236710" y="1637238"/>
            <a:chExt cx="2214919" cy="598508"/>
          </a:xfrm>
          <a:scene3d>
            <a:camera prst="orthographicFront"/>
            <a:lightRig rig="flat" dir="t"/>
          </a:scene3d>
        </p:grpSpPr>
        <p:sp>
          <p:nvSpPr>
            <p:cNvPr id="11" name="Rounded Rectangle 10"/>
            <p:cNvSpPr/>
            <p:nvPr/>
          </p:nvSpPr>
          <p:spPr>
            <a:xfrm>
              <a:off x="236710" y="1637238"/>
              <a:ext cx="2214919" cy="598508"/>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 name="Rounded Rectangle 4"/>
            <p:cNvSpPr/>
            <p:nvPr/>
          </p:nvSpPr>
          <p:spPr>
            <a:xfrm>
              <a:off x="254240" y="1654768"/>
              <a:ext cx="2179859" cy="56344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7940" tIns="20955" rIns="27940" bIns="20955" numCol="1" spcCol="1270" anchor="ctr" anchorCtr="0">
              <a:noAutofit/>
            </a:bodyPr>
            <a:lstStyle/>
            <a:p>
              <a:pPr lvl="0" algn="ctr" defTabSz="466725">
                <a:lnSpc>
                  <a:spcPct val="90000"/>
                </a:lnSpc>
                <a:spcBef>
                  <a:spcPct val="0"/>
                </a:spcBef>
                <a:spcAft>
                  <a:spcPct val="35000"/>
                </a:spcAft>
              </a:pPr>
              <a:r>
                <a:rPr lang="en-US" sz="1000" b="1" kern="1200" dirty="0" smtClean="0"/>
                <a:t>Appropriately asserts that GZ activities challenge, undermine, and/or violate international customs, norms, and/or laws.</a:t>
              </a:r>
              <a:endParaRPr lang="en-US" sz="1000" b="1" kern="1200" dirty="0"/>
            </a:p>
          </p:txBody>
        </p:sp>
      </p:grpSp>
      <p:grpSp>
        <p:nvGrpSpPr>
          <p:cNvPr id="13" name="Group 12"/>
          <p:cNvGrpSpPr/>
          <p:nvPr/>
        </p:nvGrpSpPr>
        <p:grpSpPr>
          <a:xfrm>
            <a:off x="223507" y="3398311"/>
            <a:ext cx="2445320" cy="829641"/>
            <a:chOff x="314498" y="2637415"/>
            <a:chExt cx="2214919" cy="1182300"/>
          </a:xfrm>
          <a:scene3d>
            <a:camera prst="orthographicFront"/>
            <a:lightRig rig="flat" dir="t"/>
          </a:scene3d>
        </p:grpSpPr>
        <p:sp>
          <p:nvSpPr>
            <p:cNvPr id="14" name="Rounded Rectangle 13"/>
            <p:cNvSpPr/>
            <p:nvPr/>
          </p:nvSpPr>
          <p:spPr>
            <a:xfrm>
              <a:off x="314498" y="2637415"/>
              <a:ext cx="2214919" cy="1182300"/>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 name="Rounded Rectangle 4"/>
            <p:cNvSpPr/>
            <p:nvPr/>
          </p:nvSpPr>
          <p:spPr>
            <a:xfrm>
              <a:off x="349126" y="2672043"/>
              <a:ext cx="2145663" cy="11130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000" b="1" kern="1200" dirty="0" smtClean="0"/>
                <a:t>Properly specifies that actors in the GZ purposefully utilize multiple instruments of power in a campaign-like fashion to achieve some larger objective.</a:t>
              </a:r>
              <a:endParaRPr lang="en-US" sz="1000" b="1" kern="1200" dirty="0"/>
            </a:p>
          </p:txBody>
        </p:sp>
      </p:grpSp>
      <p:grpSp>
        <p:nvGrpSpPr>
          <p:cNvPr id="19" name="Group 18"/>
          <p:cNvGrpSpPr/>
          <p:nvPr/>
        </p:nvGrpSpPr>
        <p:grpSpPr>
          <a:xfrm>
            <a:off x="223507" y="4336029"/>
            <a:ext cx="2464828" cy="1067236"/>
            <a:chOff x="236710" y="3222884"/>
            <a:chExt cx="2214919" cy="1529733"/>
          </a:xfrm>
          <a:scene3d>
            <a:camera prst="orthographicFront"/>
            <a:lightRig rig="flat" dir="t"/>
          </a:scene3d>
        </p:grpSpPr>
        <p:sp>
          <p:nvSpPr>
            <p:cNvPr id="20" name="Rounded Rectangle 19"/>
            <p:cNvSpPr/>
            <p:nvPr/>
          </p:nvSpPr>
          <p:spPr>
            <a:xfrm>
              <a:off x="236710" y="3222884"/>
              <a:ext cx="2214919" cy="152973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1" name="Rounded Rectangle 4"/>
            <p:cNvSpPr/>
            <p:nvPr/>
          </p:nvSpPr>
          <p:spPr>
            <a:xfrm>
              <a:off x="281514" y="3267688"/>
              <a:ext cx="2125311" cy="14401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000" b="1" kern="1200" dirty="0" smtClean="0"/>
                <a:t>Appropriately intimates that GZ actions are typically taken by capable actors (usually states) who could do more damage and be more confrontational but are acting in a less violent and less overt way than they potentially could be.</a:t>
              </a:r>
              <a:endParaRPr lang="en-US" sz="1000" b="1" kern="1200" dirty="0"/>
            </a:p>
          </p:txBody>
        </p:sp>
      </p:grpSp>
      <p:grpSp>
        <p:nvGrpSpPr>
          <p:cNvPr id="22" name="Group 21"/>
          <p:cNvGrpSpPr/>
          <p:nvPr/>
        </p:nvGrpSpPr>
        <p:grpSpPr>
          <a:xfrm>
            <a:off x="213752" y="5520486"/>
            <a:ext cx="2464829" cy="1173980"/>
            <a:chOff x="300721" y="3813777"/>
            <a:chExt cx="2214919" cy="1614541"/>
          </a:xfrm>
          <a:scene3d>
            <a:camera prst="orthographicFront"/>
            <a:lightRig rig="flat" dir="t"/>
          </a:scene3d>
        </p:grpSpPr>
        <p:sp>
          <p:nvSpPr>
            <p:cNvPr id="23" name="Rounded Rectangle 22"/>
            <p:cNvSpPr/>
            <p:nvPr/>
          </p:nvSpPr>
          <p:spPr>
            <a:xfrm>
              <a:off x="300721" y="3813777"/>
              <a:ext cx="2214919" cy="161454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4" name="Rounded Rectangle 4"/>
            <p:cNvSpPr/>
            <p:nvPr/>
          </p:nvSpPr>
          <p:spPr>
            <a:xfrm>
              <a:off x="348009" y="3861065"/>
              <a:ext cx="2120343" cy="151996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r>
                <a:rPr lang="en-US" sz="1000" b="1" kern="1200" dirty="0" smtClean="0"/>
                <a:t>Usefully, and appropriately, characterizes the upper threshold as essentially below the level of combined arms coercive force and open warfare </a:t>
              </a:r>
            </a:p>
            <a:p>
              <a:pPr marL="171450" lvl="0" indent="-171450" algn="ctr" defTabSz="488950">
                <a:lnSpc>
                  <a:spcPct val="90000"/>
                </a:lnSpc>
                <a:spcBef>
                  <a:spcPct val="0"/>
                </a:spcBef>
                <a:spcAft>
                  <a:spcPct val="35000"/>
                </a:spcAft>
                <a:buFont typeface="Arial" charset="0"/>
                <a:buChar char="•"/>
              </a:pPr>
              <a:r>
                <a:rPr lang="en-US" sz="800" dirty="0"/>
                <a:t>I</a:t>
              </a:r>
              <a:r>
                <a:rPr lang="en-US" sz="800" kern="1200" dirty="0" smtClean="0"/>
                <a:t>n order for the GZ concept to be meaningful, the GZ space has to be sufficiently defined as a discrete kind of conflict.</a:t>
              </a:r>
              <a:endParaRPr lang="en-US" sz="800" kern="1200" dirty="0"/>
            </a:p>
          </p:txBody>
        </p:sp>
      </p:grpSp>
      <p:sp>
        <p:nvSpPr>
          <p:cNvPr id="26" name="Rounded Rectangle 25"/>
          <p:cNvSpPr/>
          <p:nvPr/>
        </p:nvSpPr>
        <p:spPr>
          <a:xfrm>
            <a:off x="2954873" y="1158655"/>
            <a:ext cx="3119220" cy="5648373"/>
          </a:xfrm>
          <a:prstGeom prst="roundRect">
            <a:avLst>
              <a:gd name="adj" fmla="val 10000"/>
            </a:avLst>
          </a:prstGeom>
          <a:solidFill>
            <a:schemeClr val="accent1">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27" name="Rounded Rectangle 26"/>
          <p:cNvSpPr/>
          <p:nvPr/>
        </p:nvSpPr>
        <p:spPr>
          <a:xfrm>
            <a:off x="6204429" y="1158655"/>
            <a:ext cx="2857275" cy="5648373"/>
          </a:xfrm>
          <a:prstGeom prst="roundRect">
            <a:avLst>
              <a:gd name="adj" fmla="val 10000"/>
            </a:avLst>
          </a:prstGeom>
          <a:solidFill>
            <a:schemeClr val="accent1">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grpSp>
        <p:nvGrpSpPr>
          <p:cNvPr id="28" name="Group 27"/>
          <p:cNvGrpSpPr/>
          <p:nvPr/>
        </p:nvGrpSpPr>
        <p:grpSpPr>
          <a:xfrm>
            <a:off x="3101199" y="1759645"/>
            <a:ext cx="2796681" cy="1019638"/>
            <a:chOff x="236710" y="3222884"/>
            <a:chExt cx="2214919" cy="1484929"/>
          </a:xfrm>
          <a:scene3d>
            <a:camera prst="orthographicFront"/>
            <a:lightRig rig="flat" dir="t"/>
          </a:scene3d>
        </p:grpSpPr>
        <p:sp>
          <p:nvSpPr>
            <p:cNvPr id="29" name="Rounded Rectangle 28"/>
            <p:cNvSpPr/>
            <p:nvPr/>
          </p:nvSpPr>
          <p:spPr>
            <a:xfrm>
              <a:off x="236710" y="3222884"/>
              <a:ext cx="2214919" cy="1433687"/>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marL="57150" lvl="0" algn="ctr">
                <a:spcAft>
                  <a:spcPts val="300"/>
                </a:spcAft>
              </a:pPr>
              <a:r>
                <a:rPr lang="en-US" sz="1000" b="1" dirty="0"/>
                <a:t>Defines the </a:t>
              </a:r>
              <a:r>
                <a:rPr lang="en-US" sz="1000" b="1" dirty="0" smtClean="0"/>
                <a:t>GZ from </a:t>
              </a:r>
              <a:r>
                <a:rPr lang="en-US" sz="1000" b="1" dirty="0"/>
                <a:t>a US-centric </a:t>
              </a:r>
              <a:r>
                <a:rPr lang="en-US" sz="1000" b="1" dirty="0" smtClean="0"/>
                <a:t>perspective. </a:t>
              </a:r>
            </a:p>
            <a:p>
              <a:pPr marL="228600" lvl="0" indent="-171450" algn="ctr">
                <a:spcAft>
                  <a:spcPts val="300"/>
                </a:spcAft>
                <a:buFont typeface="Arial" charset="0"/>
                <a:buChar char="•"/>
              </a:pPr>
              <a:r>
                <a:rPr lang="en-US" sz="800" dirty="0" smtClean="0"/>
                <a:t>This is </a:t>
              </a:r>
              <a:r>
                <a:rPr lang="en-US" sz="800" dirty="0"/>
                <a:t>n</a:t>
              </a:r>
              <a:r>
                <a:rPr lang="en-US" sz="800" dirty="0" smtClean="0"/>
                <a:t>ot necessarily problematic given the effort, </a:t>
              </a:r>
              <a:r>
                <a:rPr lang="en-US" sz="800" dirty="0"/>
                <a:t>but it is important to remember that the US has long used GZ tactics of its own, so clearly a GZ action does not necessarily have to be something that threatens </a:t>
              </a:r>
              <a:r>
                <a:rPr lang="en-US" sz="800" u="sng" dirty="0"/>
                <a:t>only</a:t>
              </a:r>
              <a:r>
                <a:rPr lang="en-US" sz="800" dirty="0"/>
                <a:t> US </a:t>
              </a:r>
              <a:r>
                <a:rPr lang="en-US" sz="800" dirty="0" smtClean="0"/>
                <a:t>and allied interests.</a:t>
              </a:r>
              <a:endParaRPr lang="en-US" sz="800" dirty="0"/>
            </a:p>
            <a:p>
              <a:endParaRPr lang="en-US" sz="1000" dirty="0"/>
            </a:p>
          </p:txBody>
        </p:sp>
        <p:sp>
          <p:nvSpPr>
            <p:cNvPr id="30" name="Rounded Rectangle 4"/>
            <p:cNvSpPr/>
            <p:nvPr/>
          </p:nvSpPr>
          <p:spPr>
            <a:xfrm>
              <a:off x="281514" y="3267688"/>
              <a:ext cx="2125311" cy="14401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7940" tIns="20955" rIns="27940" bIns="20955" numCol="1" spcCol="1270" anchor="ctr" anchorCtr="0">
              <a:noAutofit/>
            </a:bodyPr>
            <a:lstStyle/>
            <a:p>
              <a:pPr lvl="0" defTabSz="488950">
                <a:lnSpc>
                  <a:spcPct val="90000"/>
                </a:lnSpc>
                <a:spcBef>
                  <a:spcPct val="0"/>
                </a:spcBef>
                <a:spcAft>
                  <a:spcPct val="35000"/>
                </a:spcAft>
              </a:pPr>
              <a:endParaRPr lang="en-US" sz="1000" kern="1200" dirty="0"/>
            </a:p>
          </p:txBody>
        </p:sp>
      </p:grpSp>
      <p:grpSp>
        <p:nvGrpSpPr>
          <p:cNvPr id="31" name="Group 30"/>
          <p:cNvGrpSpPr/>
          <p:nvPr/>
        </p:nvGrpSpPr>
        <p:grpSpPr>
          <a:xfrm>
            <a:off x="3101198" y="2844901"/>
            <a:ext cx="2796682" cy="1092341"/>
            <a:chOff x="236710" y="3222884"/>
            <a:chExt cx="2214919" cy="1529733"/>
          </a:xfrm>
          <a:scene3d>
            <a:camera prst="orthographicFront"/>
            <a:lightRig rig="flat" dir="t"/>
          </a:scene3d>
        </p:grpSpPr>
        <p:sp>
          <p:nvSpPr>
            <p:cNvPr id="32" name="Rounded Rectangle 31"/>
            <p:cNvSpPr/>
            <p:nvPr/>
          </p:nvSpPr>
          <p:spPr>
            <a:xfrm>
              <a:off x="236710" y="3222884"/>
              <a:ext cx="2214919" cy="152973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lgn="ctr">
                <a:spcAft>
                  <a:spcPts val="300"/>
                </a:spcAft>
              </a:pPr>
              <a:r>
                <a:rPr lang="en-US" sz="1000" b="1" dirty="0"/>
                <a:t>While it is clear that GZ aggression typically synthesizes multiple instruments of power, it is not entirely clear that this necessarily </a:t>
              </a:r>
              <a:r>
                <a:rPr lang="en-US" sz="1000" b="1" u="sng" dirty="0"/>
                <a:t>always</a:t>
              </a:r>
              <a:r>
                <a:rPr lang="en-US" sz="1000" b="1" dirty="0"/>
                <a:t> has to be the </a:t>
              </a:r>
              <a:r>
                <a:rPr lang="en-US" sz="1000" b="1" dirty="0" smtClean="0"/>
                <a:t>case.</a:t>
              </a:r>
            </a:p>
            <a:p>
              <a:pPr marL="171450" lvl="0" indent="-171450" algn="ctr">
                <a:buFont typeface="Arial" charset="0"/>
                <a:buChar char="•"/>
              </a:pPr>
              <a:r>
                <a:rPr lang="en-US" sz="800" dirty="0"/>
                <a:t>C</a:t>
              </a:r>
              <a:r>
                <a:rPr lang="en-US" sz="800" dirty="0" smtClean="0"/>
                <a:t>ould </a:t>
              </a:r>
              <a:r>
                <a:rPr lang="en-US" sz="800" dirty="0"/>
                <a:t>there be a GZ case where an actor engages in GZ aggression using just one instrument of national power</a:t>
              </a:r>
              <a:r>
                <a:rPr lang="en-US" sz="800" dirty="0" smtClean="0"/>
                <a:t>?</a:t>
              </a:r>
              <a:endParaRPr lang="en-US" sz="800" dirty="0"/>
            </a:p>
            <a:p>
              <a:endParaRPr lang="en-US" sz="900" dirty="0"/>
            </a:p>
          </p:txBody>
        </p:sp>
        <p:sp>
          <p:nvSpPr>
            <p:cNvPr id="33" name="Rounded Rectangle 4"/>
            <p:cNvSpPr/>
            <p:nvPr/>
          </p:nvSpPr>
          <p:spPr>
            <a:xfrm>
              <a:off x="281514" y="3267688"/>
              <a:ext cx="2125311" cy="14401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endParaRPr lang="en-US" sz="900" kern="1200" dirty="0"/>
            </a:p>
          </p:txBody>
        </p:sp>
      </p:grpSp>
      <p:grpSp>
        <p:nvGrpSpPr>
          <p:cNvPr id="34" name="Group 33"/>
          <p:cNvGrpSpPr/>
          <p:nvPr/>
        </p:nvGrpSpPr>
        <p:grpSpPr>
          <a:xfrm>
            <a:off x="3101198" y="4055986"/>
            <a:ext cx="2796682" cy="1498883"/>
            <a:chOff x="145272" y="3262570"/>
            <a:chExt cx="2860688" cy="1641635"/>
          </a:xfrm>
          <a:scene3d>
            <a:camera prst="orthographicFront"/>
            <a:lightRig rig="flat" dir="t"/>
          </a:scene3d>
        </p:grpSpPr>
        <p:sp>
          <p:nvSpPr>
            <p:cNvPr id="35" name="Rounded Rectangle 34"/>
            <p:cNvSpPr/>
            <p:nvPr/>
          </p:nvSpPr>
          <p:spPr>
            <a:xfrm>
              <a:off x="145272" y="3262570"/>
              <a:ext cx="2860688" cy="1641635"/>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lgn="ctr">
                <a:spcAft>
                  <a:spcPts val="300"/>
                </a:spcAft>
              </a:pPr>
              <a:r>
                <a:rPr lang="en-US" sz="1000" b="1" dirty="0"/>
                <a:t>It is not clear that the GZ in itself is necessarily </a:t>
              </a:r>
              <a:r>
                <a:rPr lang="en-US" sz="1000" b="1" u="sng" dirty="0"/>
                <a:t>always</a:t>
              </a:r>
              <a:r>
                <a:rPr lang="en-US" sz="1000" b="1" dirty="0"/>
                <a:t> tied to ambiguity. </a:t>
              </a:r>
              <a:endParaRPr lang="en-US" sz="1000" b="1" dirty="0" smtClean="0"/>
            </a:p>
            <a:p>
              <a:pPr marL="171450" lvl="0" indent="-171450" algn="ctr">
                <a:buFont typeface="Arial" charset="0"/>
                <a:buChar char="•"/>
              </a:pPr>
              <a:r>
                <a:rPr lang="en-US" sz="800" dirty="0"/>
                <a:t>A</a:t>
              </a:r>
              <a:r>
                <a:rPr lang="en-US" sz="800" dirty="0" smtClean="0"/>
                <a:t>mbiguity </a:t>
              </a:r>
              <a:r>
                <a:rPr lang="en-US" sz="800" dirty="0"/>
                <a:t>is certainly a tool </a:t>
              </a:r>
              <a:r>
                <a:rPr lang="en-US" sz="800" dirty="0" smtClean="0"/>
                <a:t>in the GZ, and GZ actions frequently include some </a:t>
              </a:r>
              <a:r>
                <a:rPr lang="en-US" sz="800" dirty="0"/>
                <a:t>effort to obfuscate and/or constrain </a:t>
              </a:r>
              <a:r>
                <a:rPr lang="en-US" sz="800" dirty="0" smtClean="0"/>
                <a:t>attribution, </a:t>
              </a:r>
              <a:r>
                <a:rPr lang="en-US" sz="800" dirty="0"/>
                <a:t>but are </a:t>
              </a:r>
              <a:r>
                <a:rPr lang="en-US" sz="800" dirty="0" smtClean="0"/>
                <a:t>efforts </a:t>
              </a:r>
              <a:r>
                <a:rPr lang="en-US" sz="800" dirty="0"/>
                <a:t>to </a:t>
              </a:r>
              <a:r>
                <a:rPr lang="en-US" sz="800" dirty="0" smtClean="0"/>
                <a:t>obfuscate/constrain </a:t>
              </a:r>
              <a:r>
                <a:rPr lang="en-US" sz="800" dirty="0"/>
                <a:t>attribution actually required for an action to be considered gray, or could there be a case where an action is fully attributable and still considered to be part of the </a:t>
              </a:r>
              <a:r>
                <a:rPr lang="en-US" sz="800" dirty="0" smtClean="0"/>
                <a:t>GZ, </a:t>
              </a:r>
              <a:r>
                <a:rPr lang="en-US" sz="800" dirty="0"/>
                <a:t>provided that it is below the defined upper threshold?</a:t>
              </a:r>
            </a:p>
            <a:p>
              <a:endParaRPr lang="en-US" sz="800" dirty="0"/>
            </a:p>
          </p:txBody>
        </p:sp>
        <p:sp>
          <p:nvSpPr>
            <p:cNvPr id="36" name="Rounded Rectangle 4"/>
            <p:cNvSpPr/>
            <p:nvPr/>
          </p:nvSpPr>
          <p:spPr>
            <a:xfrm>
              <a:off x="281514" y="3267688"/>
              <a:ext cx="2125311" cy="14401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endParaRPr lang="en-US" sz="1000" kern="1200" dirty="0"/>
            </a:p>
          </p:txBody>
        </p:sp>
      </p:grpSp>
      <p:grpSp>
        <p:nvGrpSpPr>
          <p:cNvPr id="39" name="Group 38"/>
          <p:cNvGrpSpPr/>
          <p:nvPr/>
        </p:nvGrpSpPr>
        <p:grpSpPr>
          <a:xfrm>
            <a:off x="3101198" y="5552288"/>
            <a:ext cx="2796682" cy="1142179"/>
            <a:chOff x="145272" y="3267688"/>
            <a:chExt cx="2802821" cy="1567028"/>
          </a:xfrm>
          <a:scene3d>
            <a:camera prst="orthographicFront"/>
            <a:lightRig rig="flat" dir="t"/>
          </a:scene3d>
        </p:grpSpPr>
        <p:sp>
          <p:nvSpPr>
            <p:cNvPr id="40" name="Rounded Rectangle 39"/>
            <p:cNvSpPr/>
            <p:nvPr/>
          </p:nvSpPr>
          <p:spPr>
            <a:xfrm>
              <a:off x="145272" y="3431355"/>
              <a:ext cx="2802821" cy="1403361"/>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lgn="ctr"/>
              <a:r>
                <a:rPr lang="en-US" sz="1000" b="1" dirty="0" smtClean="0"/>
                <a:t>The definition's current characterization of the lower and upper </a:t>
              </a:r>
              <a:r>
                <a:rPr lang="en-US" sz="1000" b="1" dirty="0"/>
                <a:t>thresholds </a:t>
              </a:r>
              <a:r>
                <a:rPr lang="en-US" sz="1000" b="1" dirty="0" smtClean="0"/>
                <a:t>could</a:t>
              </a:r>
              <a:r>
                <a:rPr lang="en-US" sz="1000" b="1" dirty="0"/>
                <a:t>, potentially, prompt one to incorrectly classify something like low-intensity conflict that is carried out by weak actors or non-state actors as within the </a:t>
              </a:r>
              <a:r>
                <a:rPr lang="en-US" sz="1000" b="1" dirty="0" smtClean="0"/>
                <a:t>GZ.</a:t>
              </a:r>
              <a:endParaRPr lang="en-US" sz="1000" b="1" dirty="0"/>
            </a:p>
            <a:p>
              <a:endParaRPr lang="en-US" sz="800" dirty="0"/>
            </a:p>
          </p:txBody>
        </p:sp>
        <p:sp>
          <p:nvSpPr>
            <p:cNvPr id="41" name="Rounded Rectangle 4"/>
            <p:cNvSpPr/>
            <p:nvPr/>
          </p:nvSpPr>
          <p:spPr>
            <a:xfrm>
              <a:off x="281514" y="3267688"/>
              <a:ext cx="2125311" cy="14401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7940" tIns="20955" rIns="27940" bIns="20955" numCol="1" spcCol="1270" anchor="ctr" anchorCtr="0">
              <a:noAutofit/>
            </a:bodyPr>
            <a:lstStyle/>
            <a:p>
              <a:pPr lvl="0" algn="ctr" defTabSz="488950">
                <a:lnSpc>
                  <a:spcPct val="90000"/>
                </a:lnSpc>
                <a:spcBef>
                  <a:spcPct val="0"/>
                </a:spcBef>
                <a:spcAft>
                  <a:spcPct val="35000"/>
                </a:spcAft>
              </a:pPr>
              <a:endParaRPr lang="en-US" sz="1000" kern="1200" dirty="0"/>
            </a:p>
          </p:txBody>
        </p:sp>
      </p:grpSp>
      <p:sp>
        <p:nvSpPr>
          <p:cNvPr id="42" name="TextBox 41"/>
          <p:cNvSpPr txBox="1"/>
          <p:nvPr/>
        </p:nvSpPr>
        <p:spPr>
          <a:xfrm>
            <a:off x="213751" y="1250520"/>
            <a:ext cx="2474584" cy="369332"/>
          </a:xfrm>
          <a:prstGeom prst="rect">
            <a:avLst/>
          </a:prstGeom>
          <a:noFill/>
          <a:ln>
            <a:noFill/>
          </a:ln>
        </p:spPr>
        <p:txBody>
          <a:bodyPr wrap="square" rtlCol="0">
            <a:spAutoFit/>
          </a:bodyPr>
          <a:lstStyle/>
          <a:p>
            <a:pPr algn="ctr"/>
            <a:r>
              <a:rPr lang="en-US" b="1" dirty="0" smtClean="0"/>
              <a:t>Key Positive Feedback</a:t>
            </a:r>
            <a:endParaRPr lang="en-US" b="1" dirty="0"/>
          </a:p>
        </p:txBody>
      </p:sp>
      <p:grpSp>
        <p:nvGrpSpPr>
          <p:cNvPr id="45" name="Group 44"/>
          <p:cNvGrpSpPr/>
          <p:nvPr/>
        </p:nvGrpSpPr>
        <p:grpSpPr>
          <a:xfrm>
            <a:off x="6345936" y="1759645"/>
            <a:ext cx="2583164" cy="1167747"/>
            <a:chOff x="236710" y="1076501"/>
            <a:chExt cx="2214919" cy="506949"/>
          </a:xfrm>
          <a:scene3d>
            <a:camera prst="orthographicFront"/>
            <a:lightRig rig="flat" dir="t"/>
          </a:scene3d>
        </p:grpSpPr>
        <p:sp>
          <p:nvSpPr>
            <p:cNvPr id="46" name="Rounded Rectangle 45"/>
            <p:cNvSpPr/>
            <p:nvPr/>
          </p:nvSpPr>
          <p:spPr>
            <a:xfrm>
              <a:off x="236710" y="1076501"/>
              <a:ext cx="2214919" cy="50694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7" name="Rounded Rectangle 4"/>
            <p:cNvSpPr/>
            <p:nvPr/>
          </p:nvSpPr>
          <p:spPr>
            <a:xfrm>
              <a:off x="251558" y="1091349"/>
              <a:ext cx="2185223" cy="47725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7940" tIns="20955" rIns="27940" bIns="20955" numCol="1" spcCol="1270" anchor="ctr" anchorCtr="0">
              <a:noAutofit/>
            </a:bodyPr>
            <a:lstStyle/>
            <a:p>
              <a:pPr algn="ctr" defTabSz="466725">
                <a:lnSpc>
                  <a:spcPct val="90000"/>
                </a:lnSpc>
                <a:spcBef>
                  <a:spcPct val="0"/>
                </a:spcBef>
                <a:spcAft>
                  <a:spcPct val="35000"/>
                </a:spcAft>
              </a:pPr>
              <a:r>
                <a:rPr lang="en-US" sz="1000" b="1" dirty="0" smtClean="0"/>
                <a:t>Characterizing </a:t>
              </a:r>
              <a:r>
                <a:rPr lang="en-US" sz="1000" b="1" dirty="0"/>
                <a:t>the lower threshold of the </a:t>
              </a:r>
              <a:r>
                <a:rPr lang="en-US" sz="1000" b="1" dirty="0" smtClean="0"/>
                <a:t>GZ as </a:t>
              </a:r>
              <a:r>
                <a:rPr lang="en-US" sz="1000" b="1" dirty="0"/>
                <a:t>simply “exceeds ordinary competition” is somewhat vague and subjective, and would benefit from additional clarification. </a:t>
              </a:r>
              <a:endParaRPr lang="en-US" sz="1000" b="1" dirty="0" smtClean="0"/>
            </a:p>
            <a:p>
              <a:pPr marL="171450" indent="-171450" algn="ctr" defTabSz="466725">
                <a:lnSpc>
                  <a:spcPct val="90000"/>
                </a:lnSpc>
                <a:spcBef>
                  <a:spcPct val="0"/>
                </a:spcBef>
                <a:spcAft>
                  <a:spcPct val="35000"/>
                </a:spcAft>
                <a:buFont typeface="Arial" charset="0"/>
                <a:buChar char="•"/>
              </a:pPr>
              <a:r>
                <a:rPr lang="en-US" sz="800" dirty="0" smtClean="0"/>
                <a:t>What </a:t>
              </a:r>
              <a:r>
                <a:rPr lang="en-US" sz="800" dirty="0"/>
                <a:t>exactly does ordinary competition mean? </a:t>
              </a:r>
            </a:p>
          </p:txBody>
        </p:sp>
      </p:grpSp>
      <p:grpSp>
        <p:nvGrpSpPr>
          <p:cNvPr id="48" name="Group 47"/>
          <p:cNvGrpSpPr/>
          <p:nvPr/>
        </p:nvGrpSpPr>
        <p:grpSpPr>
          <a:xfrm>
            <a:off x="6345649" y="3134904"/>
            <a:ext cx="2583738" cy="1369649"/>
            <a:chOff x="236710" y="1069644"/>
            <a:chExt cx="2214919" cy="513807"/>
          </a:xfrm>
          <a:scene3d>
            <a:camera prst="orthographicFront"/>
            <a:lightRig rig="flat" dir="t"/>
          </a:scene3d>
        </p:grpSpPr>
        <p:sp>
          <p:nvSpPr>
            <p:cNvPr id="49" name="Rounded Rectangle 48"/>
            <p:cNvSpPr/>
            <p:nvPr/>
          </p:nvSpPr>
          <p:spPr>
            <a:xfrm>
              <a:off x="236710" y="1076502"/>
              <a:ext cx="2214919" cy="50694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50" name="Rounded Rectangle 4"/>
            <p:cNvSpPr/>
            <p:nvPr/>
          </p:nvSpPr>
          <p:spPr>
            <a:xfrm>
              <a:off x="251558" y="1069644"/>
              <a:ext cx="2185223" cy="47725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7940" tIns="20955" rIns="27940" bIns="20955" numCol="1" spcCol="1270" anchor="ctr" anchorCtr="0">
              <a:noAutofit/>
            </a:bodyPr>
            <a:lstStyle/>
            <a:p>
              <a:pPr algn="ctr" defTabSz="466725">
                <a:lnSpc>
                  <a:spcPct val="90000"/>
                </a:lnSpc>
                <a:spcBef>
                  <a:spcPct val="0"/>
                </a:spcBef>
                <a:spcAft>
                  <a:spcPct val="35000"/>
                </a:spcAft>
              </a:pPr>
              <a:r>
                <a:rPr lang="en-US" sz="1000" b="1" dirty="0" smtClean="0"/>
                <a:t>A </a:t>
              </a:r>
              <a:r>
                <a:rPr lang="en-US" sz="1000" b="1" dirty="0"/>
                <a:t>more accurate characterization of the upper threshold of the GZ might be: “falls below the level of proportional response.” </a:t>
              </a:r>
              <a:endParaRPr lang="en-US" sz="1000" b="1" dirty="0" smtClean="0"/>
            </a:p>
            <a:p>
              <a:pPr marL="171450" indent="-171450" algn="ctr" defTabSz="466725">
                <a:lnSpc>
                  <a:spcPct val="90000"/>
                </a:lnSpc>
                <a:spcBef>
                  <a:spcPct val="0"/>
                </a:spcBef>
                <a:spcAft>
                  <a:spcPct val="35000"/>
                </a:spcAft>
                <a:buFont typeface="Arial" charset="0"/>
                <a:buChar char="•"/>
              </a:pPr>
              <a:r>
                <a:rPr lang="en-US" sz="800" dirty="0" smtClean="0"/>
                <a:t>Aggressors </a:t>
              </a:r>
              <a:r>
                <a:rPr lang="en-US" sz="800" dirty="0"/>
                <a:t>in the GZ ideally want to act without the United States doing anything back in response, but certainly without the United States doing anything consequential back in </a:t>
              </a:r>
              <a:r>
                <a:rPr lang="en-US" sz="800" dirty="0" smtClean="0"/>
                <a:t>response</a:t>
              </a:r>
              <a:endParaRPr lang="en-US" sz="800" dirty="0"/>
            </a:p>
          </p:txBody>
        </p:sp>
      </p:grpSp>
      <p:grpSp>
        <p:nvGrpSpPr>
          <p:cNvPr id="54" name="Group 53"/>
          <p:cNvGrpSpPr/>
          <p:nvPr/>
        </p:nvGrpSpPr>
        <p:grpSpPr>
          <a:xfrm>
            <a:off x="6343199" y="4749968"/>
            <a:ext cx="2591161" cy="1468569"/>
            <a:chOff x="236710" y="1076501"/>
            <a:chExt cx="2214919" cy="506949"/>
          </a:xfrm>
          <a:scene3d>
            <a:camera prst="orthographicFront"/>
            <a:lightRig rig="flat" dir="t"/>
          </a:scene3d>
        </p:grpSpPr>
        <p:sp>
          <p:nvSpPr>
            <p:cNvPr id="55" name="Rounded Rectangle 54"/>
            <p:cNvSpPr/>
            <p:nvPr/>
          </p:nvSpPr>
          <p:spPr>
            <a:xfrm>
              <a:off x="236710" y="1076501"/>
              <a:ext cx="2214919" cy="50694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56" name="Rounded Rectangle 4"/>
            <p:cNvSpPr/>
            <p:nvPr/>
          </p:nvSpPr>
          <p:spPr>
            <a:xfrm>
              <a:off x="251558" y="1091349"/>
              <a:ext cx="2185223" cy="47725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7940" tIns="20955" rIns="27940" bIns="20955" numCol="1" spcCol="1270" anchor="ctr" anchorCtr="0">
              <a:noAutofit/>
            </a:bodyPr>
            <a:lstStyle/>
            <a:p>
              <a:pPr algn="ctr" defTabSz="466725">
                <a:lnSpc>
                  <a:spcPct val="90000"/>
                </a:lnSpc>
                <a:spcBef>
                  <a:spcPct val="0"/>
                </a:spcBef>
                <a:spcAft>
                  <a:spcPct val="35000"/>
                </a:spcAft>
              </a:pPr>
              <a:r>
                <a:rPr lang="en-US" sz="1000" b="1" dirty="0" smtClean="0"/>
                <a:t>It </a:t>
              </a:r>
              <a:r>
                <a:rPr lang="en-US" sz="1000" b="1" dirty="0"/>
                <a:t>might be constructive to add </a:t>
              </a:r>
              <a:r>
                <a:rPr lang="en-US" sz="1000" b="1" dirty="0" smtClean="0"/>
                <a:t>“</a:t>
              </a:r>
              <a:r>
                <a:rPr lang="en-US" sz="1000" b="1" dirty="0"/>
                <a:t>intentionally” or “by design” somewhere into the portion of the definition where it says “yet fall below the level of” before noting the upper </a:t>
              </a:r>
              <a:r>
                <a:rPr lang="en-US" sz="1000" b="1" dirty="0" smtClean="0"/>
                <a:t>threshold.</a:t>
              </a:r>
            </a:p>
            <a:p>
              <a:pPr marL="171450" indent="-171450" algn="ctr" defTabSz="466725">
                <a:lnSpc>
                  <a:spcPct val="90000"/>
                </a:lnSpc>
                <a:spcBef>
                  <a:spcPct val="0"/>
                </a:spcBef>
                <a:spcAft>
                  <a:spcPct val="35000"/>
                </a:spcAft>
                <a:buFont typeface="Arial" charset="0"/>
                <a:buChar char="•"/>
              </a:pPr>
              <a:r>
                <a:rPr lang="en-US" sz="800" dirty="0"/>
                <a:t>A</a:t>
              </a:r>
              <a:r>
                <a:rPr lang="en-US" sz="800" dirty="0" smtClean="0"/>
                <a:t>n </a:t>
              </a:r>
              <a:r>
                <a:rPr lang="en-US" sz="800" dirty="0"/>
                <a:t>important aspect of </a:t>
              </a:r>
              <a:r>
                <a:rPr lang="en-US" sz="800" dirty="0" smtClean="0"/>
                <a:t>GZ aggression </a:t>
              </a:r>
              <a:r>
                <a:rPr lang="en-US" sz="800" dirty="0"/>
                <a:t>is that an adversary first identifies where it thinks the United States’ upper threshold is, and then intentionally utilizes actions that remain below that </a:t>
              </a:r>
              <a:r>
                <a:rPr lang="en-US" sz="800" dirty="0" smtClean="0"/>
                <a:t>threshold</a:t>
              </a:r>
              <a:endParaRPr lang="en-US" sz="800" dirty="0"/>
            </a:p>
          </p:txBody>
        </p:sp>
      </p:grpSp>
      <p:sp>
        <p:nvSpPr>
          <p:cNvPr id="57" name="TextBox 56"/>
          <p:cNvSpPr txBox="1"/>
          <p:nvPr/>
        </p:nvSpPr>
        <p:spPr>
          <a:xfrm>
            <a:off x="3101198" y="1250520"/>
            <a:ext cx="2796682" cy="369332"/>
          </a:xfrm>
          <a:prstGeom prst="rect">
            <a:avLst/>
          </a:prstGeom>
          <a:noFill/>
          <a:ln>
            <a:noFill/>
          </a:ln>
        </p:spPr>
        <p:txBody>
          <a:bodyPr wrap="square" rtlCol="0">
            <a:spAutoFit/>
          </a:bodyPr>
          <a:lstStyle/>
          <a:p>
            <a:pPr algn="ctr"/>
            <a:r>
              <a:rPr lang="en-US" b="1" dirty="0" smtClean="0"/>
              <a:t>Key Critiques</a:t>
            </a:r>
            <a:endParaRPr lang="en-US" b="1" dirty="0"/>
          </a:p>
        </p:txBody>
      </p:sp>
      <p:sp>
        <p:nvSpPr>
          <p:cNvPr id="58" name="TextBox 57"/>
          <p:cNvSpPr txBox="1"/>
          <p:nvPr/>
        </p:nvSpPr>
        <p:spPr>
          <a:xfrm>
            <a:off x="6343199" y="1241492"/>
            <a:ext cx="2570479" cy="369332"/>
          </a:xfrm>
          <a:prstGeom prst="rect">
            <a:avLst/>
          </a:prstGeom>
          <a:noFill/>
          <a:ln>
            <a:noFill/>
          </a:ln>
        </p:spPr>
        <p:txBody>
          <a:bodyPr wrap="square" rtlCol="0">
            <a:spAutoFit/>
          </a:bodyPr>
          <a:lstStyle/>
          <a:p>
            <a:pPr algn="ctr"/>
            <a:r>
              <a:rPr lang="en-US" b="1" dirty="0" smtClean="0"/>
              <a:t>Key Suggested Edits</a:t>
            </a:r>
            <a:endParaRPr lang="en-US" b="1" dirty="0"/>
          </a:p>
        </p:txBody>
      </p:sp>
    </p:spTree>
    <p:extLst>
      <p:ext uri="{BB962C8B-B14F-4D97-AF65-F5344CB8AC3E}">
        <p14:creationId xmlns:p14="http://schemas.microsoft.com/office/powerpoint/2010/main" val="1416155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Virtual Think Tank (</a:t>
            </a:r>
            <a:r>
              <a:rPr lang="en-US" sz="2400" dirty="0" err="1"/>
              <a:t>ViTTa</a:t>
            </a:r>
            <a:r>
              <a:rPr lang="en-US" sz="2400" dirty="0"/>
              <a:t>) Elicitation: </a:t>
            </a:r>
            <a:br>
              <a:rPr lang="en-US" sz="2400" dirty="0"/>
            </a:br>
            <a:r>
              <a:rPr lang="en-US" sz="2400" dirty="0"/>
              <a:t>The Characterization and Conditions of the Gray Zone</a:t>
            </a:r>
          </a:p>
        </p:txBody>
      </p:sp>
      <p:sp>
        <p:nvSpPr>
          <p:cNvPr id="3" name="Slide Number Placeholder 2"/>
          <p:cNvSpPr>
            <a:spLocks noGrp="1"/>
          </p:cNvSpPr>
          <p:nvPr>
            <p:ph type="sldNum" sz="quarter" idx="12"/>
          </p:nvPr>
        </p:nvSpPr>
        <p:spPr/>
        <p:txBody>
          <a:bodyPr/>
          <a:lstStyle/>
          <a:p>
            <a:fld id="{1B80238F-1E33-6342-AA4A-B30ECB96D99A}" type="slidenum">
              <a:rPr lang="en-US" smtClean="0"/>
              <a:t>3</a:t>
            </a:fld>
            <a:endParaRPr lang="en-US" dirty="0"/>
          </a:p>
        </p:txBody>
      </p:sp>
      <p:sp>
        <p:nvSpPr>
          <p:cNvPr id="4" name="TextBox 3"/>
          <p:cNvSpPr txBox="1"/>
          <p:nvPr/>
        </p:nvSpPr>
        <p:spPr>
          <a:xfrm>
            <a:off x="1352350" y="2625578"/>
            <a:ext cx="5764068" cy="1645712"/>
          </a:xfrm>
          <a:prstGeom prst="rect">
            <a:avLst/>
          </a:prstGeom>
          <a:noFill/>
        </p:spPr>
        <p:txBody>
          <a:bodyPr wrap="square" rtlCol="0">
            <a:spAutoFit/>
          </a:bodyPr>
          <a:lstStyle/>
          <a:p>
            <a:pPr algn="just"/>
            <a:r>
              <a:rPr lang="en-US" sz="1400" b="1" dirty="0">
                <a:ea typeface="Damascus" charset="-78"/>
                <a:cs typeface="Damascus" charset="-78"/>
              </a:rPr>
              <a:t>The gray zone is a conceptual space between peace and war, occurring when actors purposefully </a:t>
            </a:r>
            <a:r>
              <a:rPr lang="en-US" sz="1400" b="1" dirty="0" smtClean="0">
                <a:ea typeface="Damascus" charset="-78"/>
                <a:cs typeface="Damascus" charset="-78"/>
              </a:rPr>
              <a:t>use [“</a:t>
            </a:r>
            <a:r>
              <a:rPr lang="en-US" sz="1400" b="1" dirty="0" smtClean="0">
                <a:solidFill>
                  <a:schemeClr val="accent6"/>
                </a:solidFill>
                <a:ea typeface="Damascus" charset="-78"/>
                <a:cs typeface="Damascus" charset="-78"/>
              </a:rPr>
              <a:t>single or</a:t>
            </a:r>
            <a:r>
              <a:rPr lang="en-US" sz="1400" b="1" dirty="0" smtClean="0">
                <a:ea typeface="Damascus" charset="-78"/>
                <a:cs typeface="Damascus" charset="-78"/>
              </a:rPr>
              <a:t>”] </a:t>
            </a:r>
            <a:r>
              <a:rPr lang="en-US" sz="1400" b="1" dirty="0">
                <a:ea typeface="Damascus" charset="-78"/>
                <a:cs typeface="Damascus" charset="-78"/>
              </a:rPr>
              <a:t>multiple elements of power to achieve political-security objectives with activities that are </a:t>
            </a:r>
            <a:r>
              <a:rPr lang="en-US" sz="1400" b="1" dirty="0" smtClean="0">
                <a:ea typeface="Damascus" charset="-78"/>
                <a:cs typeface="Damascus" charset="-78"/>
              </a:rPr>
              <a:t>[“</a:t>
            </a:r>
            <a:r>
              <a:rPr lang="en-US" sz="1400" b="1" dirty="0" smtClean="0">
                <a:solidFill>
                  <a:schemeClr val="accent6"/>
                </a:solidFill>
                <a:ea typeface="Damascus" charset="-78"/>
                <a:cs typeface="Damascus" charset="-78"/>
              </a:rPr>
              <a:t>typically</a:t>
            </a:r>
            <a:r>
              <a:rPr lang="en-US" sz="1400" b="1" dirty="0" smtClean="0">
                <a:ea typeface="Damascus" charset="-78"/>
                <a:cs typeface="Damascus" charset="-78"/>
              </a:rPr>
              <a:t>”] ambiguous </a:t>
            </a:r>
            <a:r>
              <a:rPr lang="en-US" sz="1400" b="1" dirty="0">
                <a:ea typeface="Damascus" charset="-78"/>
                <a:cs typeface="Damascus" charset="-78"/>
              </a:rPr>
              <a:t>or cloud attribution and </a:t>
            </a:r>
            <a:r>
              <a:rPr lang="en-US" sz="1400" b="1" u="sng" dirty="0">
                <a:solidFill>
                  <a:srgbClr val="C00000"/>
                </a:solidFill>
                <a:ea typeface="Damascus" charset="-78"/>
                <a:cs typeface="Damascus" charset="-78"/>
              </a:rPr>
              <a:t>exceed the threshold of ordinary competition</a:t>
            </a:r>
            <a:r>
              <a:rPr lang="en-US" sz="1400" b="1" dirty="0">
                <a:ea typeface="Damascus" charset="-78"/>
                <a:cs typeface="Damascus" charset="-78"/>
              </a:rPr>
              <a:t>, </a:t>
            </a:r>
            <a:r>
              <a:rPr lang="en-US" sz="1400" b="1" dirty="0" smtClean="0">
                <a:ea typeface="Damascus" charset="-78"/>
                <a:cs typeface="Damascus" charset="-78"/>
              </a:rPr>
              <a:t>yet [“</a:t>
            </a:r>
            <a:r>
              <a:rPr lang="en-US" sz="1400" b="1" u="sng" dirty="0" smtClean="0">
                <a:solidFill>
                  <a:srgbClr val="C00000"/>
                </a:solidFill>
                <a:ea typeface="Damascus" charset="-78"/>
                <a:cs typeface="Damascus" charset="-78"/>
              </a:rPr>
              <a:t>intentionally</a:t>
            </a:r>
            <a:r>
              <a:rPr lang="en-US" sz="1400" b="1" dirty="0" smtClean="0">
                <a:ea typeface="Damascus" charset="-78"/>
                <a:cs typeface="Damascus" charset="-78"/>
              </a:rPr>
              <a:t>”] </a:t>
            </a:r>
            <a:r>
              <a:rPr lang="en-US" sz="1400" b="1" u="sng" dirty="0">
                <a:solidFill>
                  <a:srgbClr val="C00000"/>
                </a:solidFill>
                <a:ea typeface="Damascus" charset="-78"/>
                <a:cs typeface="Damascus" charset="-78"/>
              </a:rPr>
              <a:t>fall below the level of large-scale direct military conflict</a:t>
            </a:r>
            <a:r>
              <a:rPr lang="en-US" sz="1400" b="1" dirty="0">
                <a:ea typeface="Damascus" charset="-78"/>
                <a:cs typeface="Damascus" charset="-78"/>
              </a:rPr>
              <a:t>, and threaten US and allied interests by challenging, undermining, </a:t>
            </a:r>
            <a:r>
              <a:rPr lang="en-US" sz="1400" b="1" dirty="0" smtClean="0">
                <a:ea typeface="Damascus" charset="-78"/>
                <a:cs typeface="Damascus" charset="-78"/>
              </a:rPr>
              <a:t>or </a:t>
            </a:r>
            <a:r>
              <a:rPr lang="en-US" sz="1400" b="1" dirty="0">
                <a:ea typeface="Damascus" charset="-78"/>
                <a:cs typeface="Damascus" charset="-78"/>
              </a:rPr>
              <a:t>violating international customs, norms, or laws.</a:t>
            </a:r>
          </a:p>
        </p:txBody>
      </p:sp>
      <p:sp>
        <p:nvSpPr>
          <p:cNvPr id="11" name="Rounded Rectangle 10"/>
          <p:cNvSpPr/>
          <p:nvPr/>
        </p:nvSpPr>
        <p:spPr>
          <a:xfrm>
            <a:off x="1276149" y="4892060"/>
            <a:ext cx="2768600" cy="13339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66725">
              <a:lnSpc>
                <a:spcPct val="90000"/>
              </a:lnSpc>
              <a:spcBef>
                <a:spcPct val="0"/>
              </a:spcBef>
              <a:spcAft>
                <a:spcPct val="35000"/>
              </a:spcAft>
            </a:pPr>
            <a:r>
              <a:rPr lang="en-US" sz="1050" b="1" dirty="0"/>
              <a:t>Add “intentionally” or “by design” before </a:t>
            </a:r>
            <a:r>
              <a:rPr lang="en-US" sz="1050" b="1" dirty="0" smtClean="0"/>
              <a:t>the </a:t>
            </a:r>
            <a:r>
              <a:rPr lang="en-US" sz="1050" b="1" dirty="0"/>
              <a:t>upper threshold.</a:t>
            </a:r>
          </a:p>
          <a:p>
            <a:pPr algn="ctr" defTabSz="466725">
              <a:lnSpc>
                <a:spcPct val="90000"/>
              </a:lnSpc>
              <a:spcBef>
                <a:spcPct val="0"/>
              </a:spcBef>
              <a:spcAft>
                <a:spcPct val="35000"/>
              </a:spcAft>
            </a:pPr>
            <a:r>
              <a:rPr lang="en-US" sz="1050" dirty="0"/>
              <a:t>An important aspect of GZ aggression is that an adversary first identifies where it thinks the </a:t>
            </a:r>
            <a:r>
              <a:rPr lang="en-US" sz="1050" dirty="0" smtClean="0"/>
              <a:t>US’s </a:t>
            </a:r>
            <a:r>
              <a:rPr lang="en-US" sz="1050" dirty="0"/>
              <a:t>upper threshold is, and then intentionally utilizes actions that remain below that threshold</a:t>
            </a:r>
          </a:p>
        </p:txBody>
      </p:sp>
      <p:sp>
        <p:nvSpPr>
          <p:cNvPr id="22" name="Bent-Up Arrow 21"/>
          <p:cNvSpPr/>
          <p:nvPr/>
        </p:nvSpPr>
        <p:spPr>
          <a:xfrm>
            <a:off x="7116418" y="2543941"/>
            <a:ext cx="230587" cy="954279"/>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ounded Rectangle 22"/>
          <p:cNvSpPr/>
          <p:nvPr/>
        </p:nvSpPr>
        <p:spPr>
          <a:xfrm>
            <a:off x="6316255" y="1282101"/>
            <a:ext cx="2523067" cy="11599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66725">
              <a:lnSpc>
                <a:spcPct val="90000"/>
              </a:lnSpc>
              <a:spcBef>
                <a:spcPct val="0"/>
              </a:spcBef>
              <a:spcAft>
                <a:spcPct val="35000"/>
              </a:spcAft>
            </a:pPr>
            <a:r>
              <a:rPr lang="en-US" sz="1050" b="1" smtClean="0"/>
              <a:t>Using simply </a:t>
            </a:r>
            <a:r>
              <a:rPr lang="en-US" sz="1050" b="1" dirty="0"/>
              <a:t>“exceeds ordinary competition” is somewhat vague and subjective, and would benefit from additional clarification</a:t>
            </a:r>
            <a:r>
              <a:rPr lang="en-US" sz="1050" b="1"/>
              <a:t>. </a:t>
            </a:r>
            <a:endParaRPr lang="en-US" sz="1050" b="1" smtClean="0"/>
          </a:p>
          <a:p>
            <a:pPr algn="ctr" defTabSz="466725">
              <a:lnSpc>
                <a:spcPct val="90000"/>
              </a:lnSpc>
              <a:spcBef>
                <a:spcPct val="0"/>
              </a:spcBef>
              <a:spcAft>
                <a:spcPct val="35000"/>
              </a:spcAft>
            </a:pPr>
            <a:r>
              <a:rPr lang="en-US" sz="1050" dirty="0" smtClean="0"/>
              <a:t>What </a:t>
            </a:r>
            <a:r>
              <a:rPr lang="en-US" sz="1050" dirty="0"/>
              <a:t>exactly does ordinary competition mean? </a:t>
            </a:r>
          </a:p>
        </p:txBody>
      </p:sp>
      <p:sp>
        <p:nvSpPr>
          <p:cNvPr id="25" name="Rounded Rectangle 24"/>
          <p:cNvSpPr/>
          <p:nvPr/>
        </p:nvSpPr>
        <p:spPr>
          <a:xfrm>
            <a:off x="5764621" y="4581975"/>
            <a:ext cx="2988733" cy="163537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66725">
              <a:lnSpc>
                <a:spcPct val="90000"/>
              </a:lnSpc>
              <a:spcBef>
                <a:spcPct val="0"/>
              </a:spcBef>
              <a:spcAft>
                <a:spcPct val="35000"/>
              </a:spcAft>
            </a:pPr>
            <a:r>
              <a:rPr lang="en-US" sz="1050" b="1" dirty="0" smtClean="0"/>
              <a:t>A more </a:t>
            </a:r>
            <a:r>
              <a:rPr lang="en-US" sz="1050" b="1" dirty="0"/>
              <a:t>accurate characterization of the upper threshold </a:t>
            </a:r>
            <a:r>
              <a:rPr lang="en-US" sz="1050" b="1" dirty="0" smtClean="0"/>
              <a:t>might </a:t>
            </a:r>
            <a:r>
              <a:rPr lang="en-US" sz="1050" b="1" dirty="0"/>
              <a:t>be: “falls below the level of proportional response</a:t>
            </a:r>
            <a:r>
              <a:rPr lang="en-US" sz="1050" b="1" dirty="0" smtClean="0"/>
              <a:t>.”</a:t>
            </a:r>
          </a:p>
          <a:p>
            <a:pPr algn="ctr" defTabSz="466725">
              <a:lnSpc>
                <a:spcPct val="90000"/>
              </a:lnSpc>
              <a:spcBef>
                <a:spcPct val="0"/>
              </a:spcBef>
              <a:spcAft>
                <a:spcPct val="35000"/>
              </a:spcAft>
            </a:pPr>
            <a:r>
              <a:rPr lang="en-US" sz="1050" dirty="0" smtClean="0"/>
              <a:t>Aggressors </a:t>
            </a:r>
            <a:r>
              <a:rPr lang="en-US" sz="1050" dirty="0"/>
              <a:t>in the GZ ideally want to act without the United States doing anything back in response, but certainly without the United States doing anything consequential back in </a:t>
            </a:r>
            <a:r>
              <a:rPr lang="en-US" sz="1050" dirty="0" smtClean="0"/>
              <a:t>response</a:t>
            </a:r>
            <a:endParaRPr lang="en-US" sz="1050" dirty="0"/>
          </a:p>
        </p:txBody>
      </p:sp>
      <p:sp>
        <p:nvSpPr>
          <p:cNvPr id="26" name="TextBox 25"/>
          <p:cNvSpPr txBox="1"/>
          <p:nvPr/>
        </p:nvSpPr>
        <p:spPr>
          <a:xfrm>
            <a:off x="786885" y="1236722"/>
            <a:ext cx="1863182" cy="400110"/>
          </a:xfrm>
          <a:prstGeom prst="rect">
            <a:avLst/>
          </a:prstGeom>
          <a:noFill/>
          <a:ln w="28575">
            <a:solidFill>
              <a:srgbClr val="C00000"/>
            </a:solidFill>
          </a:ln>
        </p:spPr>
        <p:txBody>
          <a:bodyPr wrap="square" rtlCol="0">
            <a:spAutoFit/>
          </a:bodyPr>
          <a:lstStyle/>
          <a:p>
            <a:r>
              <a:rPr lang="en-US" sz="2000" b="1" dirty="0">
                <a:solidFill>
                  <a:srgbClr val="C00000"/>
                </a:solidFill>
              </a:rPr>
              <a:t>Suggested Edits</a:t>
            </a:r>
          </a:p>
        </p:txBody>
      </p:sp>
      <p:sp>
        <p:nvSpPr>
          <p:cNvPr id="27" name="Down Arrow 26"/>
          <p:cNvSpPr/>
          <p:nvPr/>
        </p:nvSpPr>
        <p:spPr>
          <a:xfrm>
            <a:off x="3072222" y="3785989"/>
            <a:ext cx="124202" cy="97113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p:cNvSpPr txBox="1"/>
          <p:nvPr/>
        </p:nvSpPr>
        <p:spPr>
          <a:xfrm>
            <a:off x="786885" y="1780806"/>
            <a:ext cx="1863182" cy="400110"/>
          </a:xfrm>
          <a:prstGeom prst="rect">
            <a:avLst/>
          </a:prstGeom>
          <a:noFill/>
          <a:ln w="28575">
            <a:solidFill>
              <a:schemeClr val="accent6"/>
            </a:solidFill>
          </a:ln>
        </p:spPr>
        <p:txBody>
          <a:bodyPr wrap="square" rtlCol="0">
            <a:spAutoFit/>
          </a:bodyPr>
          <a:lstStyle/>
          <a:p>
            <a:r>
              <a:rPr lang="en-US" sz="2000" b="1" dirty="0" smtClean="0">
                <a:solidFill>
                  <a:schemeClr val="accent6"/>
                </a:solidFill>
              </a:rPr>
              <a:t>Minor Critiques</a:t>
            </a:r>
            <a:endParaRPr lang="en-US" sz="2000" b="1" dirty="0">
              <a:solidFill>
                <a:schemeClr val="accent6"/>
              </a:solidFill>
            </a:endParaRPr>
          </a:p>
        </p:txBody>
      </p:sp>
      <p:sp>
        <p:nvSpPr>
          <p:cNvPr id="34" name="Bent-Up Arrow 33"/>
          <p:cNvSpPr/>
          <p:nvPr/>
        </p:nvSpPr>
        <p:spPr>
          <a:xfrm rot="10800000" flipH="1">
            <a:off x="7116418" y="3635090"/>
            <a:ext cx="230587" cy="833545"/>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90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Virtual Think Tank (</a:t>
            </a:r>
            <a:r>
              <a:rPr lang="en-US" sz="2400" dirty="0" err="1"/>
              <a:t>ViTTa</a:t>
            </a:r>
            <a:r>
              <a:rPr lang="en-US" sz="2400" dirty="0"/>
              <a:t>) Elicitation: </a:t>
            </a:r>
            <a:br>
              <a:rPr lang="en-US" sz="2400" dirty="0"/>
            </a:br>
            <a:r>
              <a:rPr lang="en-US" sz="2400" dirty="0"/>
              <a:t>The Characterization and Conditions of the Gray Zone</a:t>
            </a:r>
          </a:p>
        </p:txBody>
      </p:sp>
      <p:sp>
        <p:nvSpPr>
          <p:cNvPr id="3" name="Slide Number Placeholder 2"/>
          <p:cNvSpPr>
            <a:spLocks noGrp="1"/>
          </p:cNvSpPr>
          <p:nvPr>
            <p:ph type="sldNum" sz="quarter" idx="12"/>
          </p:nvPr>
        </p:nvSpPr>
        <p:spPr/>
        <p:txBody>
          <a:bodyPr/>
          <a:lstStyle/>
          <a:p>
            <a:fld id="{1B80238F-1E33-6342-AA4A-B30ECB96D99A}" type="slidenum">
              <a:rPr lang="en-US" smtClean="0"/>
              <a:t>4</a:t>
            </a:fld>
            <a:endParaRPr lang="en-US" dirty="0"/>
          </a:p>
        </p:txBody>
      </p:sp>
      <p:sp>
        <p:nvSpPr>
          <p:cNvPr id="4" name="TextBox 3"/>
          <p:cNvSpPr txBox="1"/>
          <p:nvPr/>
        </p:nvSpPr>
        <p:spPr>
          <a:xfrm>
            <a:off x="954416" y="1860306"/>
            <a:ext cx="6928050" cy="1413021"/>
          </a:xfrm>
          <a:prstGeom prst="rect">
            <a:avLst/>
          </a:prstGeom>
          <a:noFill/>
          <a:ln w="38100">
            <a:solidFill>
              <a:schemeClr val="tx1"/>
            </a:solidFill>
          </a:ln>
        </p:spPr>
        <p:txBody>
          <a:bodyPr wrap="square" rtlCol="0">
            <a:spAutoFit/>
          </a:bodyPr>
          <a:lstStyle/>
          <a:p>
            <a:r>
              <a:rPr lang="en-US" sz="1400" dirty="0"/>
              <a:t>The </a:t>
            </a:r>
            <a:r>
              <a:rPr lang="en-US" sz="1400" b="1" dirty="0"/>
              <a:t>gray zone</a:t>
            </a:r>
            <a:r>
              <a:rPr lang="en-US" sz="1400" dirty="0"/>
              <a:t> is a conceptual space between peace and war, occurring when actors purposefully use single or multiple elements of power to achieve political-security objectives with activities that are typically ambiguous or cloud attribution and exceed the threshold of ordinary competition, yet intentionally fall below the level of large-scale direct military conflict, and threaten US and allied interests by challenging, undermining, or violating international customs, norms, or laws.</a:t>
            </a:r>
          </a:p>
        </p:txBody>
      </p:sp>
      <p:sp>
        <p:nvSpPr>
          <p:cNvPr id="5" name="TextBox 4"/>
          <p:cNvSpPr txBox="1"/>
          <p:nvPr/>
        </p:nvSpPr>
        <p:spPr>
          <a:xfrm>
            <a:off x="169333" y="1251315"/>
            <a:ext cx="2056973" cy="369332"/>
          </a:xfrm>
          <a:prstGeom prst="rect">
            <a:avLst/>
          </a:prstGeom>
          <a:noFill/>
        </p:spPr>
        <p:txBody>
          <a:bodyPr wrap="none" rtlCol="0">
            <a:spAutoFit/>
          </a:bodyPr>
          <a:lstStyle/>
          <a:p>
            <a:r>
              <a:rPr lang="en-US" b="1" dirty="0" smtClean="0"/>
              <a:t>Updated definition:</a:t>
            </a:r>
          </a:p>
        </p:txBody>
      </p:sp>
      <p:sp>
        <p:nvSpPr>
          <p:cNvPr id="6" name="TextBox 5"/>
          <p:cNvSpPr txBox="1"/>
          <p:nvPr/>
        </p:nvSpPr>
        <p:spPr>
          <a:xfrm>
            <a:off x="100140" y="3665374"/>
            <a:ext cx="4141659" cy="2462213"/>
          </a:xfrm>
          <a:prstGeom prst="rect">
            <a:avLst/>
          </a:prstGeom>
          <a:noFill/>
          <a:ln w="12700">
            <a:solidFill>
              <a:schemeClr val="tx1"/>
            </a:solidFill>
          </a:ln>
        </p:spPr>
        <p:txBody>
          <a:bodyPr wrap="square" rtlCol="0">
            <a:spAutoFit/>
          </a:bodyPr>
          <a:lstStyle/>
          <a:p>
            <a:r>
              <a:rPr lang="en-US" sz="1100" b="1" dirty="0"/>
              <a:t>Gray zone activity</a:t>
            </a:r>
            <a:r>
              <a:rPr lang="en-US" sz="1100" dirty="0"/>
              <a:t> is an adversary's purposeful use of single or multiple elements of power to achieve security objectives by way of activities that are </a:t>
            </a:r>
            <a:r>
              <a:rPr lang="en-US" sz="1100" dirty="0" smtClean="0"/>
              <a:t>typically ambiguous </a:t>
            </a:r>
            <a:r>
              <a:rPr lang="en-US" sz="1100" dirty="0"/>
              <a:t>or cloud attribution, and exceed the threshold of ordinary competition, yet apparently fall below the level of open warfare</a:t>
            </a:r>
            <a:r>
              <a:rPr lang="en-US" sz="1100" dirty="0" smtClean="0"/>
              <a:t>.</a:t>
            </a:r>
          </a:p>
          <a:p>
            <a:endParaRPr lang="en-US" sz="1100" dirty="0"/>
          </a:p>
          <a:p>
            <a:pPr marL="171450" lvl="0" indent="-171450">
              <a:buFont typeface="Arial" charset="0"/>
              <a:buChar char="•"/>
            </a:pPr>
            <a:r>
              <a:rPr lang="en-US" sz="1100" dirty="0"/>
              <a:t>In most cases, once significant, attributable coercive force has been used, the activities are no longer considered to be in the gray zone but have transitioned into the realm of traditional warfare.</a:t>
            </a:r>
          </a:p>
          <a:p>
            <a:pPr marL="171450" lvl="0" indent="-171450">
              <a:buFont typeface="Arial" charset="0"/>
              <a:buChar char="•"/>
            </a:pPr>
            <a:r>
              <a:rPr lang="en-US" sz="1100" dirty="0"/>
              <a:t>While gray zone activities may involve non-security domains and elements of national power, they are activities taken by an actor for the purpose of gaining some broadly-defined security advantage over another.  </a:t>
            </a:r>
          </a:p>
          <a:p>
            <a:endParaRPr lang="en-US" sz="1100" dirty="0"/>
          </a:p>
        </p:txBody>
      </p:sp>
      <p:sp>
        <p:nvSpPr>
          <p:cNvPr id="7" name="TextBox 6"/>
          <p:cNvSpPr txBox="1"/>
          <p:nvPr/>
        </p:nvSpPr>
        <p:spPr>
          <a:xfrm>
            <a:off x="4508644" y="3665374"/>
            <a:ext cx="4415223" cy="2970044"/>
          </a:xfrm>
          <a:prstGeom prst="rect">
            <a:avLst/>
          </a:prstGeom>
          <a:noFill/>
          <a:ln w="19050">
            <a:solidFill>
              <a:schemeClr val="tx1"/>
            </a:solidFill>
          </a:ln>
        </p:spPr>
        <p:txBody>
          <a:bodyPr wrap="square" rtlCol="0">
            <a:spAutoFit/>
          </a:bodyPr>
          <a:lstStyle/>
          <a:p>
            <a:r>
              <a:rPr lang="en-US" sz="1100" b="1" dirty="0"/>
              <a:t>Gray zone threats</a:t>
            </a:r>
            <a:r>
              <a:rPr lang="en-US" sz="1100" dirty="0"/>
              <a:t> are actions of a state or non-state actor that challenge or violate international customs, norms, and laws for the purpose of pursuing one or more broadly-defined national security interests without provoking direct military response</a:t>
            </a:r>
            <a:r>
              <a:rPr lang="en-US" sz="1100" dirty="0" smtClean="0"/>
              <a:t>.</a:t>
            </a:r>
          </a:p>
          <a:p>
            <a:endParaRPr lang="en-US" sz="1100" dirty="0"/>
          </a:p>
          <a:p>
            <a:pPr marL="171450" lvl="0" indent="-171450">
              <a:buFont typeface="Arial" charset="0"/>
              <a:buChar char="•"/>
            </a:pPr>
            <a:r>
              <a:rPr lang="en-US" sz="1100" dirty="0"/>
              <a:t>Gray zone threats can occur in three ways relative to international rules and norms, they </a:t>
            </a:r>
            <a:r>
              <a:rPr lang="en-US" sz="1100" dirty="0" smtClean="0"/>
              <a:t>can:</a:t>
            </a:r>
          </a:p>
          <a:p>
            <a:pPr marL="685800" lvl="1" indent="-228600">
              <a:buFont typeface="+mj-lt"/>
              <a:buAutoNum type="arabicPeriod"/>
            </a:pPr>
            <a:r>
              <a:rPr lang="en-US" sz="1100" dirty="0" smtClean="0"/>
              <a:t>challenge </a:t>
            </a:r>
            <a:r>
              <a:rPr lang="en-US" sz="1100" dirty="0"/>
              <a:t>common understandings, conventions, and international norms while stopping short of clear violations of international law (e.g., much of China's use of the "Little Blue Men</a:t>
            </a:r>
            <a:r>
              <a:rPr lang="en-US" sz="1100" dirty="0" smtClean="0"/>
              <a:t>");</a:t>
            </a:r>
          </a:p>
          <a:p>
            <a:pPr marL="685800" lvl="1" indent="-228600">
              <a:buFont typeface="+mj-lt"/>
              <a:buAutoNum type="arabicPeriod"/>
            </a:pPr>
            <a:r>
              <a:rPr lang="en-US" sz="1100" dirty="0" smtClean="0"/>
              <a:t>employ </a:t>
            </a:r>
            <a:r>
              <a:rPr lang="en-US" sz="1100" dirty="0"/>
              <a:t>violations of both international norms and laws in ways intended to avoid the penalties associated with legal violations (e.g., Russian activities in Crimea); or </a:t>
            </a:r>
            <a:endParaRPr lang="en-US" sz="1100" dirty="0" smtClean="0"/>
          </a:p>
          <a:p>
            <a:pPr marL="685800" lvl="1" indent="-228600">
              <a:buFont typeface="+mj-lt"/>
              <a:buAutoNum type="arabicPeriod"/>
            </a:pPr>
            <a:r>
              <a:rPr lang="en-US" sz="1100" dirty="0" smtClean="0"/>
              <a:t>violent </a:t>
            </a:r>
            <a:r>
              <a:rPr lang="en-US" sz="1100" dirty="0"/>
              <a:t>extremist organizations (VEOs) and non-state actors integrating elements of power to advance particular </a:t>
            </a:r>
            <a:r>
              <a:rPr lang="en-US" sz="1100"/>
              <a:t>security </a:t>
            </a:r>
            <a:r>
              <a:rPr lang="en-US" sz="1100" smtClean="0"/>
              <a:t>interests.</a:t>
            </a:r>
            <a:endParaRPr lang="en-US" sz="1100" dirty="0"/>
          </a:p>
        </p:txBody>
      </p:sp>
    </p:spTree>
    <p:extLst>
      <p:ext uri="{BB962C8B-B14F-4D97-AF65-F5344CB8AC3E}">
        <p14:creationId xmlns:p14="http://schemas.microsoft.com/office/powerpoint/2010/main" val="1145409815"/>
      </p:ext>
    </p:extLst>
  </p:cSld>
  <p:clrMapOvr>
    <a:masterClrMapping/>
  </p:clrMapOvr>
</p:sld>
</file>

<file path=ppt/theme/theme1.xml><?xml version="1.0" encoding="utf-8"?>
<a:theme xmlns:a="http://schemas.openxmlformats.org/drawingml/2006/main" name="NSI White 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NSI White PPT Template.potx</Template>
  <TotalTime>3320</TotalTime>
  <Words>1365</Words>
  <Application>Microsoft Macintosh PowerPoint</Application>
  <PresentationFormat>On-screen Show (4:3)</PresentationFormat>
  <Paragraphs>68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Damascus</vt:lpstr>
      <vt:lpstr>Arial</vt:lpstr>
      <vt:lpstr>NSI White PPT Template</vt:lpstr>
      <vt:lpstr>Virtual Think Tank (ViTTa) Elicitation:  The Characterization and Conditions of the Gray Zone</vt:lpstr>
      <vt:lpstr>Virtual Think Tank (ViTTa) Elicitation:  The Characterization and Conditions of the Gray Zone</vt:lpstr>
      <vt:lpstr>Virtual Think Tank (ViTTa) Elicitation:  The Characterization and Conditions of the Gray Zone</vt:lpstr>
      <vt:lpstr>Virtual Think Tank (ViTTa) Elicitation:  The Characterization and Conditions of the Gray Zone</vt:lpstr>
    </vt:vector>
  </TitlesOfParts>
  <Company>NSI</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Abigail Chapman</dc:creator>
  <cp:lastModifiedBy>George Popp</cp:lastModifiedBy>
  <cp:revision>226</cp:revision>
  <cp:lastPrinted>2015-03-21T20:06:05Z</cp:lastPrinted>
  <dcterms:created xsi:type="dcterms:W3CDTF">2013-10-17T14:56:55Z</dcterms:created>
  <dcterms:modified xsi:type="dcterms:W3CDTF">2017-01-09T17:14:01Z</dcterms:modified>
</cp:coreProperties>
</file>