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4002" r:id="rId1"/>
    <p:sldMasterId id="2147484026" r:id="rId2"/>
    <p:sldMasterId id="2147484039" r:id="rId3"/>
  </p:sldMasterIdLst>
  <p:notesMasterIdLst>
    <p:notesMasterId r:id="rId24"/>
  </p:notesMasterIdLst>
  <p:handoutMasterIdLst>
    <p:handoutMasterId r:id="rId25"/>
  </p:handoutMasterIdLst>
  <p:sldIdLst>
    <p:sldId id="281" r:id="rId4"/>
    <p:sldId id="913" r:id="rId5"/>
    <p:sldId id="901" r:id="rId6"/>
    <p:sldId id="914" r:id="rId7"/>
    <p:sldId id="905" r:id="rId8"/>
    <p:sldId id="917" r:id="rId9"/>
    <p:sldId id="906" r:id="rId10"/>
    <p:sldId id="907" r:id="rId11"/>
    <p:sldId id="908" r:id="rId12"/>
    <p:sldId id="909" r:id="rId13"/>
    <p:sldId id="915" r:id="rId14"/>
    <p:sldId id="902" r:id="rId15"/>
    <p:sldId id="903" r:id="rId16"/>
    <p:sldId id="892" r:id="rId17"/>
    <p:sldId id="904" r:id="rId18"/>
    <p:sldId id="916" r:id="rId19"/>
    <p:sldId id="912" r:id="rId20"/>
    <p:sldId id="910" r:id="rId21"/>
    <p:sldId id="891" r:id="rId22"/>
    <p:sldId id="898" r:id="rId23"/>
  </p:sldIdLst>
  <p:sldSz cx="9144000" cy="6858000" type="screen4x3"/>
  <p:notesSz cx="6997700" cy="9283700"/>
  <p:defaultTextStyle>
    <a:defPPr>
      <a:defRPr lang="en-US"/>
    </a:defPPr>
    <a:lvl1pPr algn="l" rtl="0" eaLnBrk="0" fontAlgn="base" hangingPunct="0">
      <a:spcBef>
        <a:spcPct val="0"/>
      </a:spcBef>
      <a:spcAft>
        <a:spcPct val="0"/>
      </a:spcAft>
      <a:defRPr sz="1400" kern="1200">
        <a:solidFill>
          <a:schemeClr val="tx1"/>
        </a:solidFill>
        <a:latin typeface="Arial" charset="0"/>
        <a:ea typeface="+mn-ea"/>
        <a:cs typeface="+mn-cs"/>
      </a:defRPr>
    </a:lvl1pPr>
    <a:lvl2pPr marL="457200" algn="l" rtl="0" eaLnBrk="0" fontAlgn="base" hangingPunct="0">
      <a:spcBef>
        <a:spcPct val="0"/>
      </a:spcBef>
      <a:spcAft>
        <a:spcPct val="0"/>
      </a:spcAft>
      <a:defRPr sz="1400" kern="1200">
        <a:solidFill>
          <a:schemeClr val="tx1"/>
        </a:solidFill>
        <a:latin typeface="Arial" charset="0"/>
        <a:ea typeface="+mn-ea"/>
        <a:cs typeface="+mn-cs"/>
      </a:defRPr>
    </a:lvl2pPr>
    <a:lvl3pPr marL="914400" algn="l" rtl="0" eaLnBrk="0" fontAlgn="base" hangingPunct="0">
      <a:spcBef>
        <a:spcPct val="0"/>
      </a:spcBef>
      <a:spcAft>
        <a:spcPct val="0"/>
      </a:spcAft>
      <a:defRPr sz="1400" kern="1200">
        <a:solidFill>
          <a:schemeClr val="tx1"/>
        </a:solidFill>
        <a:latin typeface="Arial" charset="0"/>
        <a:ea typeface="+mn-ea"/>
        <a:cs typeface="+mn-cs"/>
      </a:defRPr>
    </a:lvl3pPr>
    <a:lvl4pPr marL="1371600" algn="l" rtl="0" eaLnBrk="0" fontAlgn="base" hangingPunct="0">
      <a:spcBef>
        <a:spcPct val="0"/>
      </a:spcBef>
      <a:spcAft>
        <a:spcPct val="0"/>
      </a:spcAft>
      <a:defRPr sz="1400" kern="1200">
        <a:solidFill>
          <a:schemeClr val="tx1"/>
        </a:solidFill>
        <a:latin typeface="Arial" charset="0"/>
        <a:ea typeface="+mn-ea"/>
        <a:cs typeface="+mn-cs"/>
      </a:defRPr>
    </a:lvl4pPr>
    <a:lvl5pPr marL="1828800" algn="l" rtl="0" eaLnBrk="0" fontAlgn="base" hangingPunct="0">
      <a:spcBef>
        <a:spcPct val="0"/>
      </a:spcBef>
      <a:spcAft>
        <a:spcPct val="0"/>
      </a:spcAft>
      <a:defRPr sz="1400" kern="1200">
        <a:solidFill>
          <a:schemeClr val="tx1"/>
        </a:solidFill>
        <a:latin typeface="Arial" charset="0"/>
        <a:ea typeface="+mn-ea"/>
        <a:cs typeface="+mn-cs"/>
      </a:defRPr>
    </a:lvl5pPr>
    <a:lvl6pPr marL="2286000" algn="l" defTabSz="914400" rtl="0" eaLnBrk="1" latinLnBrk="0" hangingPunct="1">
      <a:defRPr sz="1400" kern="1200">
        <a:solidFill>
          <a:schemeClr val="tx1"/>
        </a:solidFill>
        <a:latin typeface="Arial" charset="0"/>
        <a:ea typeface="+mn-ea"/>
        <a:cs typeface="+mn-cs"/>
      </a:defRPr>
    </a:lvl6pPr>
    <a:lvl7pPr marL="2743200" algn="l" defTabSz="914400" rtl="0" eaLnBrk="1" latinLnBrk="0" hangingPunct="1">
      <a:defRPr sz="1400" kern="1200">
        <a:solidFill>
          <a:schemeClr val="tx1"/>
        </a:solidFill>
        <a:latin typeface="Arial" charset="0"/>
        <a:ea typeface="+mn-ea"/>
        <a:cs typeface="+mn-cs"/>
      </a:defRPr>
    </a:lvl7pPr>
    <a:lvl8pPr marL="3200400" algn="l" defTabSz="914400" rtl="0" eaLnBrk="1" latinLnBrk="0" hangingPunct="1">
      <a:defRPr sz="1400" kern="1200">
        <a:solidFill>
          <a:schemeClr val="tx1"/>
        </a:solidFill>
        <a:latin typeface="Arial" charset="0"/>
        <a:ea typeface="+mn-ea"/>
        <a:cs typeface="+mn-cs"/>
      </a:defRPr>
    </a:lvl8pPr>
    <a:lvl9pPr marL="3657600" algn="l" defTabSz="914400" rtl="0" eaLnBrk="1" latinLnBrk="0" hangingPunct="1">
      <a:defRPr sz="1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4">
          <p15:clr>
            <a:srgbClr val="A4A3A4"/>
          </p15:clr>
        </p15:guide>
        <p15:guide id="2" pos="2204">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99FF"/>
    <a:srgbClr val="00FFFF"/>
    <a:srgbClr val="00CC99"/>
    <a:srgbClr val="00CC00"/>
    <a:srgbClr val="FFFF99"/>
    <a:srgbClr val="9B832D"/>
    <a:srgbClr val="669900"/>
    <a:srgbClr val="000000"/>
    <a:srgbClr val="D2BA6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15" autoAdjust="0"/>
    <p:restoredTop sz="84663" autoAdjust="0"/>
  </p:normalViewPr>
  <p:slideViewPr>
    <p:cSldViewPr>
      <p:cViewPr varScale="1">
        <p:scale>
          <a:sx n="96" d="100"/>
          <a:sy n="96" d="100"/>
        </p:scale>
        <p:origin x="1338"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43" d="100"/>
        <a:sy n="43" d="100"/>
      </p:scale>
      <p:origin x="0" y="0"/>
    </p:cViewPr>
  </p:sorterViewPr>
  <p:notesViewPr>
    <p:cSldViewPr>
      <p:cViewPr>
        <p:scale>
          <a:sx n="87" d="100"/>
          <a:sy n="87" d="100"/>
        </p:scale>
        <p:origin x="-1098" y="498"/>
      </p:cViewPr>
      <p:guideLst>
        <p:guide orient="horz" pos="2924"/>
        <p:guide pos="22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heme" Target="theme/theme1.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0" y="0"/>
            <a:ext cx="3030538" cy="463550"/>
          </a:xfrm>
          <a:prstGeom prst="rect">
            <a:avLst/>
          </a:prstGeom>
          <a:noFill/>
          <a:ln w="12700">
            <a:noFill/>
            <a:miter lim="800000"/>
            <a:headEnd/>
            <a:tailEnd/>
          </a:ln>
          <a:effectLst/>
        </p:spPr>
        <p:txBody>
          <a:bodyPr vert="horz" wrap="square" lIns="92872" tIns="46437" rIns="92872" bIns="46437" numCol="1" anchor="t" anchorCtr="0" compatLnSpc="1">
            <a:prstTxWarp prst="textNoShape">
              <a:avLst/>
            </a:prstTxWarp>
          </a:bodyPr>
          <a:lstStyle>
            <a:lvl1pPr defTabSz="928581">
              <a:defRPr sz="1200"/>
            </a:lvl1pPr>
          </a:lstStyle>
          <a:p>
            <a:pPr>
              <a:defRPr/>
            </a:pPr>
            <a:endParaRPr lang="en-US" dirty="0"/>
          </a:p>
        </p:txBody>
      </p:sp>
      <p:sp>
        <p:nvSpPr>
          <p:cNvPr id="32771" name="Rectangle 3"/>
          <p:cNvSpPr>
            <a:spLocks noGrp="1" noChangeArrowheads="1"/>
          </p:cNvSpPr>
          <p:nvPr>
            <p:ph type="dt" sz="quarter" idx="1"/>
          </p:nvPr>
        </p:nvSpPr>
        <p:spPr bwMode="auto">
          <a:xfrm>
            <a:off x="3967164" y="0"/>
            <a:ext cx="3030537" cy="463550"/>
          </a:xfrm>
          <a:prstGeom prst="rect">
            <a:avLst/>
          </a:prstGeom>
          <a:noFill/>
          <a:ln w="12700">
            <a:noFill/>
            <a:miter lim="800000"/>
            <a:headEnd/>
            <a:tailEnd/>
          </a:ln>
          <a:effectLst/>
        </p:spPr>
        <p:txBody>
          <a:bodyPr vert="horz" wrap="square" lIns="92872" tIns="46437" rIns="92872" bIns="46437" numCol="1" anchor="t" anchorCtr="0" compatLnSpc="1">
            <a:prstTxWarp prst="textNoShape">
              <a:avLst/>
            </a:prstTxWarp>
          </a:bodyPr>
          <a:lstStyle>
            <a:lvl1pPr algn="r" defTabSz="928581">
              <a:defRPr sz="1200"/>
            </a:lvl1pPr>
          </a:lstStyle>
          <a:p>
            <a:pPr>
              <a:defRPr/>
            </a:pPr>
            <a:endParaRPr lang="en-US" dirty="0"/>
          </a:p>
        </p:txBody>
      </p:sp>
      <p:sp>
        <p:nvSpPr>
          <p:cNvPr id="32772" name="Rectangle 4"/>
          <p:cNvSpPr>
            <a:spLocks noGrp="1" noChangeArrowheads="1"/>
          </p:cNvSpPr>
          <p:nvPr>
            <p:ph type="ftr" sz="quarter" idx="2"/>
          </p:nvPr>
        </p:nvSpPr>
        <p:spPr bwMode="auto">
          <a:xfrm>
            <a:off x="0" y="8820150"/>
            <a:ext cx="3030538" cy="463550"/>
          </a:xfrm>
          <a:prstGeom prst="rect">
            <a:avLst/>
          </a:prstGeom>
          <a:noFill/>
          <a:ln w="12700">
            <a:noFill/>
            <a:miter lim="800000"/>
            <a:headEnd/>
            <a:tailEnd/>
          </a:ln>
          <a:effectLst/>
        </p:spPr>
        <p:txBody>
          <a:bodyPr vert="horz" wrap="square" lIns="92872" tIns="46437" rIns="92872" bIns="46437" numCol="1" anchor="b" anchorCtr="0" compatLnSpc="1">
            <a:prstTxWarp prst="textNoShape">
              <a:avLst/>
            </a:prstTxWarp>
          </a:bodyPr>
          <a:lstStyle>
            <a:lvl1pPr defTabSz="928581">
              <a:defRPr sz="1200"/>
            </a:lvl1pPr>
          </a:lstStyle>
          <a:p>
            <a:pPr>
              <a:defRPr/>
            </a:pPr>
            <a:endParaRPr lang="en-US" dirty="0"/>
          </a:p>
        </p:txBody>
      </p:sp>
      <p:sp>
        <p:nvSpPr>
          <p:cNvPr id="32773" name="Rectangle 5"/>
          <p:cNvSpPr>
            <a:spLocks noGrp="1" noChangeArrowheads="1"/>
          </p:cNvSpPr>
          <p:nvPr>
            <p:ph type="sldNum" sz="quarter" idx="3"/>
          </p:nvPr>
        </p:nvSpPr>
        <p:spPr bwMode="auto">
          <a:xfrm>
            <a:off x="3967164" y="8820150"/>
            <a:ext cx="3030537" cy="463550"/>
          </a:xfrm>
          <a:prstGeom prst="rect">
            <a:avLst/>
          </a:prstGeom>
          <a:noFill/>
          <a:ln w="12700">
            <a:noFill/>
            <a:miter lim="800000"/>
            <a:headEnd/>
            <a:tailEnd/>
          </a:ln>
          <a:effectLst/>
        </p:spPr>
        <p:txBody>
          <a:bodyPr vert="horz" wrap="square" lIns="92872" tIns="46437" rIns="92872" bIns="46437" numCol="1" anchor="b" anchorCtr="0" compatLnSpc="1">
            <a:prstTxWarp prst="textNoShape">
              <a:avLst/>
            </a:prstTxWarp>
          </a:bodyPr>
          <a:lstStyle>
            <a:lvl1pPr algn="r" defTabSz="928581">
              <a:defRPr sz="1200"/>
            </a:lvl1pPr>
          </a:lstStyle>
          <a:p>
            <a:pPr>
              <a:defRPr/>
            </a:pPr>
            <a:fld id="{9B8CA575-3347-45FA-AC80-9DD51088A9EA}" type="slidenum">
              <a:rPr lang="en-US"/>
              <a:pPr>
                <a:defRPr/>
              </a:pPr>
              <a:t>‹#›</a:t>
            </a:fld>
            <a:endParaRPr lang="en-US" dirty="0"/>
          </a:p>
        </p:txBody>
      </p:sp>
    </p:spTree>
    <p:extLst>
      <p:ext uri="{BB962C8B-B14F-4D97-AF65-F5344CB8AC3E}">
        <p14:creationId xmlns:p14="http://schemas.microsoft.com/office/powerpoint/2010/main" val="4125820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22" name="Rectangle 1026"/>
          <p:cNvSpPr>
            <a:spLocks noGrp="1" noChangeArrowheads="1"/>
          </p:cNvSpPr>
          <p:nvPr>
            <p:ph type="hdr" sz="quarter"/>
          </p:nvPr>
        </p:nvSpPr>
        <p:spPr bwMode="auto">
          <a:xfrm>
            <a:off x="0" y="0"/>
            <a:ext cx="3030538" cy="463550"/>
          </a:xfrm>
          <a:prstGeom prst="rect">
            <a:avLst/>
          </a:prstGeom>
          <a:noFill/>
          <a:ln w="12700">
            <a:noFill/>
            <a:miter lim="800000"/>
            <a:headEnd/>
            <a:tailEnd/>
          </a:ln>
          <a:effectLst/>
        </p:spPr>
        <p:txBody>
          <a:bodyPr vert="horz" wrap="square" lIns="92872" tIns="46437" rIns="92872" bIns="46437" numCol="1" anchor="t" anchorCtr="0" compatLnSpc="1">
            <a:prstTxWarp prst="textNoShape">
              <a:avLst/>
            </a:prstTxWarp>
          </a:bodyPr>
          <a:lstStyle>
            <a:lvl1pPr defTabSz="928581">
              <a:defRPr sz="1200"/>
            </a:lvl1pPr>
          </a:lstStyle>
          <a:p>
            <a:pPr>
              <a:defRPr/>
            </a:pPr>
            <a:endParaRPr lang="en-US" dirty="0"/>
          </a:p>
        </p:txBody>
      </p:sp>
      <p:sp>
        <p:nvSpPr>
          <p:cNvPr id="30723" name="Rectangle 1027"/>
          <p:cNvSpPr>
            <a:spLocks noGrp="1" noChangeArrowheads="1"/>
          </p:cNvSpPr>
          <p:nvPr>
            <p:ph type="dt" idx="1"/>
          </p:nvPr>
        </p:nvSpPr>
        <p:spPr bwMode="auto">
          <a:xfrm>
            <a:off x="3967164" y="0"/>
            <a:ext cx="3030537" cy="463550"/>
          </a:xfrm>
          <a:prstGeom prst="rect">
            <a:avLst/>
          </a:prstGeom>
          <a:noFill/>
          <a:ln w="12700">
            <a:noFill/>
            <a:miter lim="800000"/>
            <a:headEnd/>
            <a:tailEnd/>
          </a:ln>
          <a:effectLst/>
        </p:spPr>
        <p:txBody>
          <a:bodyPr vert="horz" wrap="square" lIns="92872" tIns="46437" rIns="92872" bIns="46437" numCol="1" anchor="t" anchorCtr="0" compatLnSpc="1">
            <a:prstTxWarp prst="textNoShape">
              <a:avLst/>
            </a:prstTxWarp>
          </a:bodyPr>
          <a:lstStyle>
            <a:lvl1pPr algn="r" defTabSz="928581">
              <a:defRPr sz="1200"/>
            </a:lvl1pPr>
          </a:lstStyle>
          <a:p>
            <a:pPr>
              <a:defRPr/>
            </a:pPr>
            <a:endParaRPr lang="en-US" dirty="0"/>
          </a:p>
        </p:txBody>
      </p:sp>
      <p:sp>
        <p:nvSpPr>
          <p:cNvPr id="52228" name="Rectangle 1028"/>
          <p:cNvSpPr>
            <a:spLocks noGrp="1" noRot="1" noChangeAspect="1" noChangeArrowheads="1" noTextEdit="1"/>
          </p:cNvSpPr>
          <p:nvPr>
            <p:ph type="sldImg" idx="2"/>
          </p:nvPr>
        </p:nvSpPr>
        <p:spPr bwMode="auto">
          <a:xfrm>
            <a:off x="1177925" y="696913"/>
            <a:ext cx="4641850" cy="3481387"/>
          </a:xfrm>
          <a:prstGeom prst="rect">
            <a:avLst/>
          </a:prstGeom>
          <a:noFill/>
          <a:ln w="9525">
            <a:solidFill>
              <a:srgbClr val="000000"/>
            </a:solidFill>
            <a:miter lim="800000"/>
            <a:headEnd/>
            <a:tailEnd/>
          </a:ln>
        </p:spPr>
      </p:sp>
      <p:sp>
        <p:nvSpPr>
          <p:cNvPr id="30725" name="Rectangle 1029"/>
          <p:cNvSpPr>
            <a:spLocks noGrp="1" noChangeArrowheads="1"/>
          </p:cNvSpPr>
          <p:nvPr>
            <p:ph type="body" sz="quarter" idx="3"/>
          </p:nvPr>
        </p:nvSpPr>
        <p:spPr bwMode="auto">
          <a:xfrm>
            <a:off x="931864" y="4410075"/>
            <a:ext cx="5133975" cy="4176713"/>
          </a:xfrm>
          <a:prstGeom prst="rect">
            <a:avLst/>
          </a:prstGeom>
          <a:noFill/>
          <a:ln w="12700">
            <a:noFill/>
            <a:miter lim="800000"/>
            <a:headEnd/>
            <a:tailEnd/>
          </a:ln>
          <a:effectLst/>
        </p:spPr>
        <p:txBody>
          <a:bodyPr vert="horz" wrap="square" lIns="92872" tIns="46437" rIns="92872" bIns="46437" numCol="1" anchor="t" anchorCtr="0" compatLnSpc="1">
            <a:prstTxWarp prst="textNoShape">
              <a:avLst/>
            </a:prstTxWarp>
          </a:bodyPr>
          <a:lstStyle/>
          <a:p>
            <a:pPr lvl="0"/>
            <a:r>
              <a:rPr lang="en-US" noProof="0" smtClean="0"/>
              <a:t>Click to 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p>
        </p:txBody>
      </p:sp>
      <p:sp>
        <p:nvSpPr>
          <p:cNvPr id="30726" name="Rectangle 1030"/>
          <p:cNvSpPr>
            <a:spLocks noGrp="1" noChangeArrowheads="1"/>
          </p:cNvSpPr>
          <p:nvPr>
            <p:ph type="ftr" sz="quarter" idx="4"/>
          </p:nvPr>
        </p:nvSpPr>
        <p:spPr bwMode="auto">
          <a:xfrm>
            <a:off x="0" y="8820150"/>
            <a:ext cx="3030538" cy="463550"/>
          </a:xfrm>
          <a:prstGeom prst="rect">
            <a:avLst/>
          </a:prstGeom>
          <a:noFill/>
          <a:ln w="12700">
            <a:noFill/>
            <a:miter lim="800000"/>
            <a:headEnd/>
            <a:tailEnd/>
          </a:ln>
          <a:effectLst/>
        </p:spPr>
        <p:txBody>
          <a:bodyPr vert="horz" wrap="square" lIns="92872" tIns="46437" rIns="92872" bIns="46437" numCol="1" anchor="b" anchorCtr="0" compatLnSpc="1">
            <a:prstTxWarp prst="textNoShape">
              <a:avLst/>
            </a:prstTxWarp>
          </a:bodyPr>
          <a:lstStyle>
            <a:lvl1pPr defTabSz="928581">
              <a:defRPr sz="1200"/>
            </a:lvl1pPr>
          </a:lstStyle>
          <a:p>
            <a:pPr>
              <a:defRPr/>
            </a:pPr>
            <a:endParaRPr lang="en-US" dirty="0"/>
          </a:p>
        </p:txBody>
      </p:sp>
      <p:sp>
        <p:nvSpPr>
          <p:cNvPr id="30727" name="Rectangle 1031"/>
          <p:cNvSpPr>
            <a:spLocks noGrp="1" noChangeArrowheads="1"/>
          </p:cNvSpPr>
          <p:nvPr>
            <p:ph type="sldNum" sz="quarter" idx="5"/>
          </p:nvPr>
        </p:nvSpPr>
        <p:spPr bwMode="auto">
          <a:xfrm>
            <a:off x="3967164" y="8820150"/>
            <a:ext cx="3030537" cy="463550"/>
          </a:xfrm>
          <a:prstGeom prst="rect">
            <a:avLst/>
          </a:prstGeom>
          <a:noFill/>
          <a:ln w="12700">
            <a:noFill/>
            <a:miter lim="800000"/>
            <a:headEnd/>
            <a:tailEnd/>
          </a:ln>
          <a:effectLst/>
        </p:spPr>
        <p:txBody>
          <a:bodyPr vert="horz" wrap="square" lIns="92872" tIns="46437" rIns="92872" bIns="46437" numCol="1" anchor="b" anchorCtr="0" compatLnSpc="1">
            <a:prstTxWarp prst="textNoShape">
              <a:avLst/>
            </a:prstTxWarp>
          </a:bodyPr>
          <a:lstStyle>
            <a:lvl1pPr algn="r" defTabSz="928581">
              <a:defRPr sz="1200"/>
            </a:lvl1pPr>
          </a:lstStyle>
          <a:p>
            <a:pPr>
              <a:defRPr/>
            </a:pPr>
            <a:fld id="{0F948E23-2681-45B0-B904-33DBDB91062A}" type="slidenum">
              <a:rPr lang="en-US"/>
              <a:pPr>
                <a:defRPr/>
              </a:pPr>
              <a:t>‹#›</a:t>
            </a:fld>
            <a:endParaRPr lang="en-US" dirty="0"/>
          </a:p>
        </p:txBody>
      </p:sp>
    </p:spTree>
    <p:extLst>
      <p:ext uri="{BB962C8B-B14F-4D97-AF65-F5344CB8AC3E}">
        <p14:creationId xmlns:p14="http://schemas.microsoft.com/office/powerpoint/2010/main" val="55045412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031"/>
          <p:cNvSpPr>
            <a:spLocks noGrp="1" noChangeArrowheads="1"/>
          </p:cNvSpPr>
          <p:nvPr>
            <p:ph type="sldNum" sz="quarter" idx="5"/>
          </p:nvPr>
        </p:nvSpPr>
        <p:spPr>
          <a:noFill/>
        </p:spPr>
        <p:txBody>
          <a:bodyPr/>
          <a:lstStyle/>
          <a:p>
            <a:fld id="{837B62C6-680C-4861-B40D-317918A6F166}" type="slidenum">
              <a:rPr lang="en-US" smtClean="0"/>
              <a:pPr/>
              <a:t>1</a:t>
            </a:fld>
            <a:endParaRPr lang="en-US" dirty="0" smtClean="0"/>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w="9525"/>
        </p:spPr>
        <p:txBody>
          <a:bodyPr/>
          <a:lstStyle/>
          <a:p>
            <a:endParaRPr lang="en-US" dirty="0" smtClean="0"/>
          </a:p>
        </p:txBody>
      </p:sp>
    </p:spTree>
    <p:extLst>
      <p:ext uri="{BB962C8B-B14F-4D97-AF65-F5344CB8AC3E}">
        <p14:creationId xmlns:p14="http://schemas.microsoft.com/office/powerpoint/2010/main" val="40391586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dirty="0" smtClean="0"/>
              <a:t>American diplomacy and leadership, backed by a strong military, remain essential to deterring future acts of inter-state aggression and provocation by reaffirming our security commitments to allies and partners, investing in their capabilities to withstand coercion, imposing costs on those who threaten their neighbors or violate fundamental international norms, and embedding our actions within wider regional strategies</a:t>
            </a:r>
            <a:endParaRPr lang="en-US" dirty="0"/>
          </a:p>
        </p:txBody>
      </p:sp>
      <p:sp>
        <p:nvSpPr>
          <p:cNvPr id="4" name="Slide Number Placeholder 3"/>
          <p:cNvSpPr>
            <a:spLocks noGrp="1"/>
          </p:cNvSpPr>
          <p:nvPr>
            <p:ph type="sldNum" sz="quarter" idx="10"/>
          </p:nvPr>
        </p:nvSpPr>
        <p:spPr/>
        <p:txBody>
          <a:bodyPr/>
          <a:lstStyle/>
          <a:p>
            <a:pPr>
              <a:defRPr/>
            </a:pPr>
            <a:fld id="{0F948E23-2681-45B0-B904-33DBDB91062A}" type="slidenum">
              <a:rPr lang="en-US" smtClean="0"/>
              <a:pPr>
                <a:defRPr/>
              </a:pPr>
              <a:t>3</a:t>
            </a:fld>
            <a:endParaRPr lang="en-US" dirty="0"/>
          </a:p>
        </p:txBody>
      </p:sp>
    </p:spTree>
    <p:extLst>
      <p:ext uri="{BB962C8B-B14F-4D97-AF65-F5344CB8AC3E}">
        <p14:creationId xmlns:p14="http://schemas.microsoft.com/office/powerpoint/2010/main" val="34161287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0F948E23-2681-45B0-B904-33DBDB91062A}" type="slidenum">
              <a:rPr lang="en-US" smtClean="0"/>
              <a:pPr>
                <a:defRPr/>
              </a:pPr>
              <a:t>7</a:t>
            </a:fld>
            <a:endParaRPr lang="en-US" dirty="0"/>
          </a:p>
        </p:txBody>
      </p:sp>
    </p:spTree>
    <p:extLst>
      <p:ext uri="{BB962C8B-B14F-4D97-AF65-F5344CB8AC3E}">
        <p14:creationId xmlns:p14="http://schemas.microsoft.com/office/powerpoint/2010/main" val="16112344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69636" name="Slide Number Placeholder 3"/>
          <p:cNvSpPr>
            <a:spLocks noGrp="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a:lstStyle>
            <a:lvl1pPr defTabSz="928688">
              <a:defRPr sz="1000" u="sng">
                <a:solidFill>
                  <a:schemeClr val="tx1"/>
                </a:solidFill>
                <a:latin typeface="Arial" charset="0"/>
              </a:defRPr>
            </a:lvl1pPr>
            <a:lvl2pPr marL="742950" indent="-285750" defTabSz="928688">
              <a:defRPr sz="1000" u="sng">
                <a:solidFill>
                  <a:schemeClr val="tx1"/>
                </a:solidFill>
                <a:latin typeface="Arial" charset="0"/>
              </a:defRPr>
            </a:lvl2pPr>
            <a:lvl3pPr marL="1143000" indent="-228600" defTabSz="928688">
              <a:defRPr sz="1000" u="sng">
                <a:solidFill>
                  <a:schemeClr val="tx1"/>
                </a:solidFill>
                <a:latin typeface="Arial" charset="0"/>
              </a:defRPr>
            </a:lvl3pPr>
            <a:lvl4pPr marL="1600200" indent="-228600" defTabSz="928688">
              <a:defRPr sz="1000" u="sng">
                <a:solidFill>
                  <a:schemeClr val="tx1"/>
                </a:solidFill>
                <a:latin typeface="Arial" charset="0"/>
              </a:defRPr>
            </a:lvl4pPr>
            <a:lvl5pPr marL="2057400" indent="-228600" defTabSz="928688">
              <a:defRPr sz="1000" u="sng">
                <a:solidFill>
                  <a:schemeClr val="tx1"/>
                </a:solidFill>
                <a:latin typeface="Arial" charset="0"/>
              </a:defRPr>
            </a:lvl5pPr>
            <a:lvl6pPr marL="2514600" indent="-228600" algn="ctr" defTabSz="928688" eaLnBrk="0" fontAlgn="base" hangingPunct="0">
              <a:spcBef>
                <a:spcPct val="0"/>
              </a:spcBef>
              <a:spcAft>
                <a:spcPct val="0"/>
              </a:spcAft>
              <a:defRPr sz="1000" u="sng">
                <a:solidFill>
                  <a:schemeClr val="tx1"/>
                </a:solidFill>
                <a:latin typeface="Arial" charset="0"/>
              </a:defRPr>
            </a:lvl6pPr>
            <a:lvl7pPr marL="2971800" indent="-228600" algn="ctr" defTabSz="928688" eaLnBrk="0" fontAlgn="base" hangingPunct="0">
              <a:spcBef>
                <a:spcPct val="0"/>
              </a:spcBef>
              <a:spcAft>
                <a:spcPct val="0"/>
              </a:spcAft>
              <a:defRPr sz="1000" u="sng">
                <a:solidFill>
                  <a:schemeClr val="tx1"/>
                </a:solidFill>
                <a:latin typeface="Arial" charset="0"/>
              </a:defRPr>
            </a:lvl7pPr>
            <a:lvl8pPr marL="3429000" indent="-228600" algn="ctr" defTabSz="928688" eaLnBrk="0" fontAlgn="base" hangingPunct="0">
              <a:spcBef>
                <a:spcPct val="0"/>
              </a:spcBef>
              <a:spcAft>
                <a:spcPct val="0"/>
              </a:spcAft>
              <a:defRPr sz="1000" u="sng">
                <a:solidFill>
                  <a:schemeClr val="tx1"/>
                </a:solidFill>
                <a:latin typeface="Arial" charset="0"/>
              </a:defRPr>
            </a:lvl8pPr>
            <a:lvl9pPr marL="3886200" indent="-228600" algn="ctr" defTabSz="928688" eaLnBrk="0" fontAlgn="base" hangingPunct="0">
              <a:spcBef>
                <a:spcPct val="0"/>
              </a:spcBef>
              <a:spcAft>
                <a:spcPct val="0"/>
              </a:spcAft>
              <a:defRPr sz="1000" u="sng">
                <a:solidFill>
                  <a:schemeClr val="tx1"/>
                </a:solidFill>
                <a:latin typeface="Arial" charset="0"/>
              </a:defRPr>
            </a:lvl9pPr>
          </a:lstStyle>
          <a:p>
            <a:fld id="{73941034-0FC8-49B2-854B-6327CAD5F986}" type="slidenum">
              <a:rPr lang="en-US" altLang="en-US" sz="1200" u="none" smtClean="0"/>
              <a:pPr/>
              <a:t>14</a:t>
            </a:fld>
            <a:endParaRPr lang="en-US" altLang="en-US" sz="1200" u="none" smtClean="0"/>
          </a:p>
        </p:txBody>
      </p:sp>
    </p:spTree>
    <p:extLst>
      <p:ext uri="{BB962C8B-B14F-4D97-AF65-F5344CB8AC3E}">
        <p14:creationId xmlns:p14="http://schemas.microsoft.com/office/powerpoint/2010/main" val="27970657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000" dirty="0" smtClean="0"/>
              <a:t>US post-Cold War foreign policy and response to “Big 5”</a:t>
            </a:r>
          </a:p>
          <a:p>
            <a:r>
              <a:rPr lang="en-US" sz="2000" dirty="0" smtClean="0"/>
              <a:t>Understand ecosystem and manage for higher order effects</a:t>
            </a:r>
          </a:p>
          <a:p>
            <a:pPr lvl="1"/>
            <a:r>
              <a:rPr lang="en-US" sz="1800" dirty="0" smtClean="0"/>
              <a:t>Political conflict is natural; excessive external control disrupts nature</a:t>
            </a:r>
          </a:p>
          <a:p>
            <a:pPr lvl="1"/>
            <a:r>
              <a:rPr lang="en-US" sz="1800" dirty="0" smtClean="0"/>
              <a:t>Shape evolutionary change to avoid revolutionary change</a:t>
            </a:r>
          </a:p>
          <a:p>
            <a:pPr lvl="1"/>
            <a:r>
              <a:rPr lang="en-US" sz="1800" dirty="0" smtClean="0"/>
              <a:t>VEOs play a role, and small conflicts help prevent large</a:t>
            </a:r>
          </a:p>
          <a:p>
            <a:endParaRPr lang="en-US" dirty="0"/>
          </a:p>
        </p:txBody>
      </p:sp>
      <p:sp>
        <p:nvSpPr>
          <p:cNvPr id="4" name="Slide Number Placeholder 3"/>
          <p:cNvSpPr>
            <a:spLocks noGrp="1"/>
          </p:cNvSpPr>
          <p:nvPr>
            <p:ph type="sldNum" sz="quarter" idx="10"/>
          </p:nvPr>
        </p:nvSpPr>
        <p:spPr/>
        <p:txBody>
          <a:bodyPr/>
          <a:lstStyle/>
          <a:p>
            <a:pPr>
              <a:defRPr/>
            </a:pPr>
            <a:fld id="{0F948E23-2681-45B0-B904-33DBDB91062A}" type="slidenum">
              <a:rPr lang="en-US" smtClean="0"/>
              <a:pPr>
                <a:defRPr/>
              </a:pPr>
              <a:t>15</a:t>
            </a:fld>
            <a:endParaRPr lang="en-US" dirty="0"/>
          </a:p>
        </p:txBody>
      </p:sp>
    </p:spTree>
    <p:extLst>
      <p:ext uri="{BB962C8B-B14F-4D97-AF65-F5344CB8AC3E}">
        <p14:creationId xmlns:p14="http://schemas.microsoft.com/office/powerpoint/2010/main" val="21751698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a:defRPr/>
            </a:pPr>
            <a:fld id="{0F948E23-2681-45B0-B904-33DBDB91062A}" type="slidenum">
              <a:rPr lang="en-US" smtClean="0"/>
              <a:pPr>
                <a:defRPr/>
              </a:pPr>
              <a:t>18</a:t>
            </a:fld>
            <a:endParaRPr lang="en-US" dirty="0"/>
          </a:p>
        </p:txBody>
      </p:sp>
    </p:spTree>
    <p:extLst>
      <p:ext uri="{BB962C8B-B14F-4D97-AF65-F5344CB8AC3E}">
        <p14:creationId xmlns:p14="http://schemas.microsoft.com/office/powerpoint/2010/main" val="2611456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defRPr/>
            </a:pPr>
            <a:fld id="{FA622448-7710-4EB9-B585-BDB345E3B6C2}" type="slidenum">
              <a:rPr lang="en-US" smtClean="0"/>
              <a:pPr algn="r">
                <a:defRPr/>
              </a:pPr>
              <a:t>‹#›</a:t>
            </a:fld>
            <a:endParaRPr lang="en-US" dirty="0"/>
          </a:p>
        </p:txBody>
      </p:sp>
      <p:sp>
        <p:nvSpPr>
          <p:cNvPr id="7" name="Text Box 19"/>
          <p:cNvSpPr txBox="1">
            <a:spLocks noChangeArrowheads="1"/>
          </p:cNvSpPr>
          <p:nvPr userDrawn="1"/>
        </p:nvSpPr>
        <p:spPr bwMode="auto">
          <a:xfrm>
            <a:off x="-76200" y="6629400"/>
            <a:ext cx="1511952" cy="307777"/>
          </a:xfrm>
          <a:prstGeom prst="rect">
            <a:avLst/>
          </a:prstGeom>
          <a:noFill/>
          <a:ln w="9525" algn="ctr">
            <a:noFill/>
            <a:miter lim="800000"/>
            <a:headEnd/>
            <a:tailEnd/>
          </a:ln>
          <a:effectLst/>
        </p:spPr>
        <p:txBody>
          <a:bodyPr wrap="none">
            <a:spAutoFit/>
          </a:bodyPr>
          <a:lstStyle/>
          <a:p>
            <a:pPr eaLnBrk="1" hangingPunct="1">
              <a:defRPr/>
            </a:pPr>
            <a:r>
              <a:rPr lang="en-US" b="1" dirty="0" smtClean="0">
                <a:solidFill>
                  <a:srgbClr val="009900"/>
                </a:solidFill>
                <a:effectLst/>
              </a:rPr>
              <a:t>UNCLASSIFIED</a:t>
            </a:r>
            <a:endParaRPr lang="en-US" b="1" dirty="0">
              <a:solidFill>
                <a:srgbClr val="009900"/>
              </a:solidFill>
              <a:effectLst/>
            </a:endParaRPr>
          </a:p>
        </p:txBody>
      </p:sp>
      <p:sp>
        <p:nvSpPr>
          <p:cNvPr id="8" name="Text Box 20"/>
          <p:cNvSpPr txBox="1">
            <a:spLocks noChangeArrowheads="1"/>
          </p:cNvSpPr>
          <p:nvPr userDrawn="1"/>
        </p:nvSpPr>
        <p:spPr bwMode="auto">
          <a:xfrm>
            <a:off x="7708248" y="-61913"/>
            <a:ext cx="1511952" cy="307777"/>
          </a:xfrm>
          <a:prstGeom prst="rect">
            <a:avLst/>
          </a:prstGeom>
          <a:noFill/>
          <a:ln w="9525" algn="ctr">
            <a:noFill/>
            <a:miter lim="800000"/>
            <a:headEnd/>
            <a:tailEnd/>
          </a:ln>
          <a:effectLst/>
        </p:spPr>
        <p:txBody>
          <a:bodyPr wrap="none">
            <a:spAutoFit/>
          </a:bodyPr>
          <a:lstStyle/>
          <a:p>
            <a:pPr algn="r" eaLnBrk="1" hangingPunct="1">
              <a:defRPr/>
            </a:pPr>
            <a:r>
              <a:rPr lang="en-US" b="1" dirty="0" smtClean="0">
                <a:solidFill>
                  <a:srgbClr val="009900"/>
                </a:solidFill>
                <a:effectLst/>
              </a:rPr>
              <a:t>UNCLASSIFIED</a:t>
            </a:r>
            <a:endParaRPr lang="en-US" b="1" dirty="0">
              <a:solidFill>
                <a:srgbClr val="009900"/>
              </a:solidFill>
              <a:effectLst/>
            </a:endParaRPr>
          </a:p>
        </p:txBody>
      </p:sp>
      <p:sp>
        <p:nvSpPr>
          <p:cNvPr id="9" name="Rectangle 24"/>
          <p:cNvSpPr>
            <a:spLocks noChangeArrowheads="1"/>
          </p:cNvSpPr>
          <p:nvPr userDrawn="1"/>
        </p:nvSpPr>
        <p:spPr bwMode="auto">
          <a:xfrm flipV="1">
            <a:off x="215900" y="1189038"/>
            <a:ext cx="8699500" cy="87312"/>
          </a:xfrm>
          <a:prstGeom prst="rect">
            <a:avLst/>
          </a:prstGeom>
          <a:gradFill rotWithShape="1">
            <a:gsLst>
              <a:gs pos="0">
                <a:srgbClr val="FFA800"/>
              </a:gs>
              <a:gs pos="13000">
                <a:srgbClr val="825600"/>
              </a:gs>
              <a:gs pos="28000">
                <a:srgbClr val="FFA800"/>
              </a:gs>
              <a:gs pos="42000">
                <a:srgbClr val="825600"/>
              </a:gs>
              <a:gs pos="57001">
                <a:srgbClr val="FFA800"/>
              </a:gs>
              <a:gs pos="72000">
                <a:srgbClr val="825600"/>
              </a:gs>
              <a:gs pos="87000">
                <a:srgbClr val="FFA800"/>
              </a:gs>
              <a:gs pos="100000">
                <a:srgbClr val="825600"/>
              </a:gs>
            </a:gsLst>
            <a:lin ang="18900000" scaled="1"/>
          </a:gradFill>
          <a:ln w="12700">
            <a:noFill/>
            <a:miter lim="800000"/>
            <a:headEnd/>
            <a:tailEnd/>
          </a:ln>
          <a:effectLst/>
        </p:spPr>
        <p:txBody>
          <a:bodyPr wrap="none" anchor="ctr"/>
          <a:lstStyle/>
          <a:p>
            <a:pPr>
              <a:defRPr/>
            </a:pPr>
            <a:endParaRPr lang="en-US" dirty="0"/>
          </a:p>
        </p:txBody>
      </p:sp>
      <p:pic>
        <p:nvPicPr>
          <p:cNvPr id="10" name="Picture 26" descr="logo"/>
          <p:cNvPicPr>
            <a:picLocks noChangeAspect="1" noChangeArrowheads="1"/>
          </p:cNvPicPr>
          <p:nvPr userDrawn="1"/>
        </p:nvPicPr>
        <p:blipFill>
          <a:blip r:embed="rId2" cstate="screen"/>
          <a:srcRect/>
          <a:stretch>
            <a:fillRect/>
          </a:stretch>
        </p:blipFill>
        <p:spPr bwMode="auto">
          <a:xfrm>
            <a:off x="762000" y="2057400"/>
            <a:ext cx="2428875" cy="2895600"/>
          </a:xfrm>
          <a:prstGeom prst="rect">
            <a:avLst/>
          </a:prstGeom>
          <a:noFill/>
          <a:ln w="9525">
            <a:noFill/>
            <a:miter lim="800000"/>
            <a:headEnd/>
            <a:tailEnd/>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defRPr/>
            </a:pPr>
            <a:fld id="{5F806DD7-0414-452F-B8EE-58B8EC70CFEE}" type="slidenum">
              <a:rPr lang="en-US" smtClean="0"/>
              <a:pPr algn="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lgn="r">
              <a:defRPr/>
            </a:pPr>
            <a:fld id="{AD1365EF-05DD-4919-AEC1-13192B1ABABB}" type="slidenum">
              <a:rPr lang="en-US" smtClean="0"/>
              <a:pPr algn="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417513" y="450850"/>
            <a:ext cx="8255000" cy="701675"/>
          </a:xfrm>
          <a:prstGeom prst="rect">
            <a:avLst/>
          </a:prstGeom>
          <a:noFill/>
          <a:ln w="9525">
            <a:noFill/>
            <a:miter lim="800000"/>
            <a:headEnd/>
            <a:tailEnd/>
          </a:ln>
          <a:effectLst>
            <a:outerShdw dist="35921" dir="2700000" algn="ctr" rotWithShape="0">
              <a:srgbClr val="CC9900"/>
            </a:outerShdw>
          </a:effectLst>
        </p:spPr>
        <p:txBody>
          <a:bodyPr wrap="none">
            <a:spAutoFit/>
          </a:bodyPr>
          <a:lstStyle/>
          <a:p>
            <a:pPr algn="ctr">
              <a:defRPr/>
            </a:pPr>
            <a:r>
              <a:rPr lang="en-US" sz="4000" b="1" i="1" dirty="0">
                <a:effectLst>
                  <a:outerShdw blurRad="38100" dist="38100" dir="2700000" algn="tl">
                    <a:srgbClr val="C0C0C0"/>
                  </a:outerShdw>
                </a:effectLst>
              </a:rPr>
              <a:t>US Special Operations Command</a:t>
            </a:r>
          </a:p>
        </p:txBody>
      </p:sp>
      <p:sp>
        <p:nvSpPr>
          <p:cNvPr id="6" name="Text Box 19"/>
          <p:cNvSpPr txBox="1">
            <a:spLocks noChangeArrowheads="1"/>
          </p:cNvSpPr>
          <p:nvPr/>
        </p:nvSpPr>
        <p:spPr bwMode="auto">
          <a:xfrm>
            <a:off x="-76200" y="6629400"/>
            <a:ext cx="1511952" cy="307777"/>
          </a:xfrm>
          <a:prstGeom prst="rect">
            <a:avLst/>
          </a:prstGeom>
          <a:noFill/>
          <a:ln w="9525" algn="ctr">
            <a:noFill/>
            <a:miter lim="800000"/>
            <a:headEnd/>
            <a:tailEnd/>
          </a:ln>
          <a:effectLst/>
        </p:spPr>
        <p:txBody>
          <a:bodyPr wrap="none">
            <a:spAutoFit/>
          </a:bodyPr>
          <a:lstStyle/>
          <a:p>
            <a:pPr eaLnBrk="1" hangingPunct="1">
              <a:defRPr/>
            </a:pPr>
            <a:r>
              <a:rPr lang="en-US" b="1" dirty="0" smtClean="0">
                <a:solidFill>
                  <a:srgbClr val="009900"/>
                </a:solidFill>
                <a:effectLst/>
              </a:rPr>
              <a:t>UNCLASSIFIED</a:t>
            </a:r>
            <a:endParaRPr lang="en-US" b="1" dirty="0">
              <a:solidFill>
                <a:srgbClr val="009900"/>
              </a:solidFill>
              <a:effectLst/>
            </a:endParaRPr>
          </a:p>
        </p:txBody>
      </p:sp>
      <p:sp>
        <p:nvSpPr>
          <p:cNvPr id="7" name="Text Box 20"/>
          <p:cNvSpPr txBox="1">
            <a:spLocks noChangeArrowheads="1"/>
          </p:cNvSpPr>
          <p:nvPr/>
        </p:nvSpPr>
        <p:spPr bwMode="auto">
          <a:xfrm>
            <a:off x="7708248" y="-61913"/>
            <a:ext cx="1511952" cy="307777"/>
          </a:xfrm>
          <a:prstGeom prst="rect">
            <a:avLst/>
          </a:prstGeom>
          <a:noFill/>
          <a:ln w="9525" algn="ctr">
            <a:noFill/>
            <a:miter lim="800000"/>
            <a:headEnd/>
            <a:tailEnd/>
          </a:ln>
          <a:effectLst/>
        </p:spPr>
        <p:txBody>
          <a:bodyPr wrap="none">
            <a:spAutoFit/>
          </a:bodyPr>
          <a:lstStyle/>
          <a:p>
            <a:pPr algn="r" eaLnBrk="1" hangingPunct="1">
              <a:defRPr/>
            </a:pPr>
            <a:r>
              <a:rPr lang="en-US" b="1" dirty="0" smtClean="0">
                <a:solidFill>
                  <a:srgbClr val="009900"/>
                </a:solidFill>
                <a:effectLst/>
              </a:rPr>
              <a:t>UNCLASSIFIED</a:t>
            </a:r>
            <a:endParaRPr lang="en-US" b="1" dirty="0">
              <a:solidFill>
                <a:srgbClr val="009900"/>
              </a:solidFill>
              <a:effectLst/>
            </a:endParaRPr>
          </a:p>
        </p:txBody>
      </p:sp>
      <p:sp>
        <p:nvSpPr>
          <p:cNvPr id="8" name="Rectangle 24"/>
          <p:cNvSpPr>
            <a:spLocks noChangeArrowheads="1"/>
          </p:cNvSpPr>
          <p:nvPr/>
        </p:nvSpPr>
        <p:spPr bwMode="auto">
          <a:xfrm flipV="1">
            <a:off x="215900" y="1189038"/>
            <a:ext cx="8699500" cy="87312"/>
          </a:xfrm>
          <a:prstGeom prst="rect">
            <a:avLst/>
          </a:prstGeom>
          <a:gradFill rotWithShape="1">
            <a:gsLst>
              <a:gs pos="0">
                <a:srgbClr val="FFA800"/>
              </a:gs>
              <a:gs pos="13000">
                <a:srgbClr val="825600"/>
              </a:gs>
              <a:gs pos="28000">
                <a:srgbClr val="FFA800"/>
              </a:gs>
              <a:gs pos="42000">
                <a:srgbClr val="825600"/>
              </a:gs>
              <a:gs pos="57001">
                <a:srgbClr val="FFA800"/>
              </a:gs>
              <a:gs pos="72000">
                <a:srgbClr val="825600"/>
              </a:gs>
              <a:gs pos="87000">
                <a:srgbClr val="FFA800"/>
              </a:gs>
              <a:gs pos="100000">
                <a:srgbClr val="825600"/>
              </a:gs>
            </a:gsLst>
            <a:lin ang="18900000" scaled="1"/>
          </a:gradFill>
          <a:ln w="12700">
            <a:noFill/>
            <a:miter lim="800000"/>
            <a:headEnd/>
            <a:tailEnd/>
          </a:ln>
          <a:effectLst/>
        </p:spPr>
        <p:txBody>
          <a:bodyPr wrap="none" anchor="ctr"/>
          <a:lstStyle/>
          <a:p>
            <a:pPr>
              <a:defRPr/>
            </a:pPr>
            <a:endParaRPr lang="en-US" dirty="0"/>
          </a:p>
        </p:txBody>
      </p:sp>
      <p:pic>
        <p:nvPicPr>
          <p:cNvPr id="9" name="Picture 26" descr="logo"/>
          <p:cNvPicPr>
            <a:picLocks noChangeAspect="1" noChangeArrowheads="1"/>
          </p:cNvPicPr>
          <p:nvPr/>
        </p:nvPicPr>
        <p:blipFill>
          <a:blip r:embed="rId2" cstate="screen"/>
          <a:srcRect/>
          <a:stretch>
            <a:fillRect/>
          </a:stretch>
        </p:blipFill>
        <p:spPr bwMode="auto">
          <a:xfrm>
            <a:off x="762000" y="2057400"/>
            <a:ext cx="2428875" cy="2895600"/>
          </a:xfrm>
          <a:prstGeom prst="rect">
            <a:avLst/>
          </a:prstGeom>
          <a:noFill/>
          <a:ln w="9525">
            <a:noFill/>
            <a:miter lim="800000"/>
            <a:headEnd/>
            <a:tailEnd/>
          </a:ln>
        </p:spPr>
      </p:pic>
      <p:sp>
        <p:nvSpPr>
          <p:cNvPr id="71689" name="Rectangle 9"/>
          <p:cNvSpPr>
            <a:spLocks noGrp="1" noChangeArrowheads="1"/>
          </p:cNvSpPr>
          <p:nvPr>
            <p:ph type="subTitle" idx="1"/>
          </p:nvPr>
        </p:nvSpPr>
        <p:spPr>
          <a:xfrm>
            <a:off x="4133850" y="3733800"/>
            <a:ext cx="4781550" cy="1600200"/>
          </a:xfrm>
        </p:spPr>
        <p:txBody>
          <a:bodyPr/>
          <a:lstStyle>
            <a:lvl1pPr marL="0" indent="0" algn="r">
              <a:buFont typeface="Wingdings" pitchFamily="2" charset="2"/>
              <a:buNone/>
              <a:defRPr sz="1800">
                <a:effectLst>
                  <a:outerShdw blurRad="38100" dist="38100" dir="2700000" algn="tl">
                    <a:srgbClr val="C0C0C0"/>
                  </a:outerShdw>
                </a:effectLst>
              </a:defRPr>
            </a:lvl1pPr>
          </a:lstStyle>
          <a:p>
            <a:r>
              <a:rPr lang="en-US" smtClean="0"/>
              <a:t>Click to edit Master subtitle style</a:t>
            </a:r>
            <a:endParaRPr lang="en-US"/>
          </a:p>
        </p:txBody>
      </p:sp>
      <p:sp>
        <p:nvSpPr>
          <p:cNvPr id="71690" name="Rectangle 10"/>
          <p:cNvSpPr>
            <a:spLocks noGrp="1" noChangeArrowheads="1"/>
          </p:cNvSpPr>
          <p:nvPr>
            <p:ph type="ctrTitle"/>
          </p:nvPr>
        </p:nvSpPr>
        <p:spPr>
          <a:xfrm>
            <a:off x="3657600" y="1981200"/>
            <a:ext cx="5486400" cy="1676400"/>
          </a:xfrm>
        </p:spPr>
        <p:txBody>
          <a:bodyPr/>
          <a:lstStyle>
            <a:lvl1pPr algn="l">
              <a:defRPr sz="3600"/>
            </a:lvl1pPr>
          </a:lstStyle>
          <a:p>
            <a:r>
              <a:rPr lang="en-US" smtClean="0"/>
              <a:t>Click to edit Master title style</a:t>
            </a:r>
            <a:endParaRPr lang="en-US"/>
          </a:p>
        </p:txBody>
      </p:sp>
      <p:sp>
        <p:nvSpPr>
          <p:cNvPr id="10" name="Rectangle 18"/>
          <p:cNvSpPr>
            <a:spLocks noGrp="1" noChangeArrowheads="1"/>
          </p:cNvSpPr>
          <p:nvPr>
            <p:ph type="sldNum" sz="quarter" idx="10"/>
          </p:nvPr>
        </p:nvSpPr>
        <p:spPr>
          <a:xfrm>
            <a:off x="6934200" y="6305550"/>
            <a:ext cx="2133600" cy="476250"/>
          </a:xfrm>
        </p:spPr>
        <p:txBody>
          <a:bodyPr/>
          <a:lstStyle>
            <a:lvl1pPr>
              <a:defRPr/>
            </a:lvl1pPr>
          </a:lstStyle>
          <a:p>
            <a:pPr algn="r">
              <a:defRPr/>
            </a:pPr>
            <a:fld id="{FA622448-7710-4EB9-B585-BDB345E3B6C2}" type="slidenum">
              <a:rPr lang="en-US" smtClean="0"/>
              <a:pPr algn="r">
                <a:defRPr/>
              </a:pPr>
              <a:t>‹#›</a:t>
            </a:fld>
            <a:endParaRPr lang="en-US" dirty="0"/>
          </a:p>
        </p:txBody>
      </p:sp>
      <p:sp>
        <p:nvSpPr>
          <p:cNvPr id="11" name="Text Box 19"/>
          <p:cNvSpPr txBox="1">
            <a:spLocks noChangeArrowheads="1"/>
          </p:cNvSpPr>
          <p:nvPr userDrawn="1"/>
        </p:nvSpPr>
        <p:spPr bwMode="auto">
          <a:xfrm>
            <a:off x="-76200" y="6629400"/>
            <a:ext cx="1511952" cy="307777"/>
          </a:xfrm>
          <a:prstGeom prst="rect">
            <a:avLst/>
          </a:prstGeom>
          <a:noFill/>
          <a:ln w="9525" algn="ctr">
            <a:noFill/>
            <a:miter lim="800000"/>
            <a:headEnd/>
            <a:tailEnd/>
          </a:ln>
          <a:effectLst/>
        </p:spPr>
        <p:txBody>
          <a:bodyPr wrap="none">
            <a:spAutoFit/>
          </a:bodyPr>
          <a:lstStyle/>
          <a:p>
            <a:pPr eaLnBrk="1" hangingPunct="1">
              <a:defRPr/>
            </a:pPr>
            <a:r>
              <a:rPr lang="en-US" b="1" dirty="0" smtClean="0">
                <a:solidFill>
                  <a:srgbClr val="009900"/>
                </a:solidFill>
                <a:effectLst/>
              </a:rPr>
              <a:t>UNCLASSIFIED</a:t>
            </a:r>
            <a:endParaRPr lang="en-US" b="1" dirty="0">
              <a:solidFill>
                <a:srgbClr val="009900"/>
              </a:solidFill>
              <a:effectLst/>
            </a:endParaRPr>
          </a:p>
        </p:txBody>
      </p:sp>
      <p:sp>
        <p:nvSpPr>
          <p:cNvPr id="12" name="Text Box 20"/>
          <p:cNvSpPr txBox="1">
            <a:spLocks noChangeArrowheads="1"/>
          </p:cNvSpPr>
          <p:nvPr userDrawn="1"/>
        </p:nvSpPr>
        <p:spPr bwMode="auto">
          <a:xfrm>
            <a:off x="7708248" y="-61913"/>
            <a:ext cx="1511952" cy="307777"/>
          </a:xfrm>
          <a:prstGeom prst="rect">
            <a:avLst/>
          </a:prstGeom>
          <a:noFill/>
          <a:ln w="9525" algn="ctr">
            <a:noFill/>
            <a:miter lim="800000"/>
            <a:headEnd/>
            <a:tailEnd/>
          </a:ln>
          <a:effectLst/>
        </p:spPr>
        <p:txBody>
          <a:bodyPr wrap="none">
            <a:spAutoFit/>
          </a:bodyPr>
          <a:lstStyle/>
          <a:p>
            <a:pPr algn="r" eaLnBrk="1" hangingPunct="1">
              <a:defRPr/>
            </a:pPr>
            <a:r>
              <a:rPr lang="en-US" b="1" dirty="0" smtClean="0">
                <a:solidFill>
                  <a:srgbClr val="009900"/>
                </a:solidFill>
                <a:effectLst/>
              </a:rPr>
              <a:t>UNCLASSIFIED</a:t>
            </a:r>
            <a:endParaRPr lang="en-US" b="1" dirty="0">
              <a:solidFill>
                <a:srgbClr val="009900"/>
              </a:solidFill>
              <a:effectLst/>
            </a:endParaRPr>
          </a:p>
        </p:txBody>
      </p:sp>
      <p:sp>
        <p:nvSpPr>
          <p:cNvPr id="13" name="Rectangle 24"/>
          <p:cNvSpPr>
            <a:spLocks noChangeArrowheads="1"/>
          </p:cNvSpPr>
          <p:nvPr userDrawn="1"/>
        </p:nvSpPr>
        <p:spPr bwMode="auto">
          <a:xfrm flipV="1">
            <a:off x="215900" y="1189038"/>
            <a:ext cx="8699500" cy="87312"/>
          </a:xfrm>
          <a:prstGeom prst="rect">
            <a:avLst/>
          </a:prstGeom>
          <a:gradFill rotWithShape="1">
            <a:gsLst>
              <a:gs pos="0">
                <a:srgbClr val="FFA800"/>
              </a:gs>
              <a:gs pos="13000">
                <a:srgbClr val="825600"/>
              </a:gs>
              <a:gs pos="28000">
                <a:srgbClr val="FFA800"/>
              </a:gs>
              <a:gs pos="42000">
                <a:srgbClr val="825600"/>
              </a:gs>
              <a:gs pos="57001">
                <a:srgbClr val="FFA800"/>
              </a:gs>
              <a:gs pos="72000">
                <a:srgbClr val="825600"/>
              </a:gs>
              <a:gs pos="87000">
                <a:srgbClr val="FFA800"/>
              </a:gs>
              <a:gs pos="100000">
                <a:srgbClr val="825600"/>
              </a:gs>
            </a:gsLst>
            <a:lin ang="18900000" scaled="1"/>
          </a:gradFill>
          <a:ln w="12700">
            <a:noFill/>
            <a:miter lim="800000"/>
            <a:headEnd/>
            <a:tailEnd/>
          </a:ln>
          <a:effectLst/>
        </p:spPr>
        <p:txBody>
          <a:bodyPr wrap="none" anchor="ctr"/>
          <a:lstStyle/>
          <a:p>
            <a:pPr>
              <a:defRPr/>
            </a:pPr>
            <a:endParaRPr lang="en-US" dirty="0"/>
          </a:p>
        </p:txBody>
      </p:sp>
      <p:pic>
        <p:nvPicPr>
          <p:cNvPr id="14" name="Picture 26" descr="logo"/>
          <p:cNvPicPr>
            <a:picLocks noChangeAspect="1" noChangeArrowheads="1"/>
          </p:cNvPicPr>
          <p:nvPr userDrawn="1"/>
        </p:nvPicPr>
        <p:blipFill>
          <a:blip r:embed="rId2" cstate="screen"/>
          <a:srcRect/>
          <a:stretch>
            <a:fillRect/>
          </a:stretch>
        </p:blipFill>
        <p:spPr bwMode="auto">
          <a:xfrm>
            <a:off x="762000" y="2057400"/>
            <a:ext cx="2428875" cy="2895600"/>
          </a:xfrm>
          <a:prstGeom prst="rect">
            <a:avLst/>
          </a:prstGeom>
          <a:noFill/>
          <a:ln w="9525">
            <a:noFill/>
            <a:miter lim="800000"/>
            <a:headEnd/>
            <a:tailEnd/>
          </a:ln>
        </p:spPr>
      </p:pic>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fld id="{4BE914C7-71F7-4459-9836-6E119DE6325A}"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21"/>
          <p:cNvSpPr>
            <a:spLocks noGrp="1" noChangeArrowheads="1"/>
          </p:cNvSpPr>
          <p:nvPr>
            <p:ph type="sldNum" sz="quarter" idx="10"/>
          </p:nvPr>
        </p:nvSpPr>
        <p:spPr>
          <a:ln/>
        </p:spPr>
        <p:txBody>
          <a:bodyPr/>
          <a:lstStyle>
            <a:lvl1pPr>
              <a:defRPr/>
            </a:lvl1pPr>
          </a:lstStyle>
          <a:p>
            <a:fld id="{4BE914C7-71F7-4459-9836-6E119DE6325A}"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119063" y="1371600"/>
            <a:ext cx="4419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91063" y="1371600"/>
            <a:ext cx="4419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21"/>
          <p:cNvSpPr>
            <a:spLocks noGrp="1" noChangeArrowheads="1"/>
          </p:cNvSpPr>
          <p:nvPr>
            <p:ph type="sldNum" sz="quarter" idx="10"/>
          </p:nvPr>
        </p:nvSpPr>
        <p:spPr>
          <a:ln/>
        </p:spPr>
        <p:txBody>
          <a:bodyPr/>
          <a:lstStyle>
            <a:lvl1pPr>
              <a:defRPr/>
            </a:lvl1pPr>
          </a:lstStyle>
          <a:p>
            <a:fld id="{4BE914C7-71F7-4459-9836-6E119DE6325A}"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21"/>
          <p:cNvSpPr>
            <a:spLocks noGrp="1" noChangeArrowheads="1"/>
          </p:cNvSpPr>
          <p:nvPr>
            <p:ph type="sldNum" sz="quarter" idx="10"/>
          </p:nvPr>
        </p:nvSpPr>
        <p:spPr>
          <a:ln/>
        </p:spPr>
        <p:txBody>
          <a:bodyPr/>
          <a:lstStyle>
            <a:lvl1pPr>
              <a:defRPr/>
            </a:lvl1pPr>
          </a:lstStyle>
          <a:p>
            <a:fld id="{4BE914C7-71F7-4459-9836-6E119DE6325A}"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21"/>
          <p:cNvSpPr>
            <a:spLocks noGrp="1" noChangeArrowheads="1"/>
          </p:cNvSpPr>
          <p:nvPr>
            <p:ph type="sldNum" sz="quarter" idx="10"/>
          </p:nvPr>
        </p:nvSpPr>
        <p:spPr>
          <a:ln/>
        </p:spPr>
        <p:txBody>
          <a:bodyPr/>
          <a:lstStyle>
            <a:lvl1pPr>
              <a:defRPr/>
            </a:lvl1pPr>
          </a:lstStyle>
          <a:p>
            <a:fld id="{4BE914C7-71F7-4459-9836-6E119DE6325A}"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21"/>
          <p:cNvSpPr>
            <a:spLocks noGrp="1" noChangeArrowheads="1"/>
          </p:cNvSpPr>
          <p:nvPr>
            <p:ph type="sldNum" sz="quarter" idx="10"/>
          </p:nvPr>
        </p:nvSpPr>
        <p:spPr>
          <a:ln/>
        </p:spPr>
        <p:txBody>
          <a:bodyPr/>
          <a:lstStyle>
            <a:lvl1pPr>
              <a:defRPr/>
            </a:lvl1pPr>
          </a:lstStyle>
          <a:p>
            <a:fld id="{4BE914C7-71F7-4459-9836-6E119DE6325A}"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lgn="r">
              <a:defRPr/>
            </a:pPr>
            <a:fld id="{F4A1BA86-712F-49C5-9F31-194146A11AC0}" type="slidenum">
              <a:rPr lang="en-US" smtClean="0"/>
              <a:pPr algn="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914C7-71F7-4459-9836-6E119DE6325A}"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dirty="0" smtClean="0"/>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21"/>
          <p:cNvSpPr>
            <a:spLocks noGrp="1" noChangeArrowheads="1"/>
          </p:cNvSpPr>
          <p:nvPr>
            <p:ph type="sldNum" sz="quarter" idx="10"/>
          </p:nvPr>
        </p:nvSpPr>
        <p:spPr>
          <a:ln/>
        </p:spPr>
        <p:txBody>
          <a:bodyPr/>
          <a:lstStyle>
            <a:lvl1pPr>
              <a:defRPr/>
            </a:lvl1pPr>
          </a:lstStyle>
          <a:p>
            <a:pPr algn="r">
              <a:defRPr/>
            </a:pPr>
            <a:fld id="{783ABF86-111F-4D6D-8536-E0B926A45B61}" type="slidenum">
              <a:rPr lang="en-US" smtClean="0"/>
              <a:pPr algn="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lgn="r">
              <a:defRPr/>
            </a:pPr>
            <a:fld id="{5F806DD7-0414-452F-B8EE-58B8EC70CFEE}" type="slidenum">
              <a:rPr lang="en-US" smtClean="0"/>
              <a:pPr algn="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62763" y="25400"/>
            <a:ext cx="2247900" cy="64516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119063" y="25400"/>
            <a:ext cx="6591300" cy="64516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21"/>
          <p:cNvSpPr>
            <a:spLocks noGrp="1" noChangeArrowheads="1"/>
          </p:cNvSpPr>
          <p:nvPr>
            <p:ph type="sldNum" sz="quarter" idx="10"/>
          </p:nvPr>
        </p:nvSpPr>
        <p:spPr>
          <a:ln/>
        </p:spPr>
        <p:txBody>
          <a:bodyPr/>
          <a:lstStyle>
            <a:lvl1pPr>
              <a:defRPr/>
            </a:lvl1pPr>
          </a:lstStyle>
          <a:p>
            <a:pPr algn="r">
              <a:defRPr/>
            </a:pPr>
            <a:fld id="{AD1365EF-05DD-4919-AEC1-13192B1ABABB}" type="slidenum">
              <a:rPr lang="en-US" smtClean="0"/>
              <a:pPr algn="r">
                <a:defRPr/>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smtClean="0"/>
              <a:t>Click to edit Master subtitle style</a:t>
            </a:r>
            <a:endParaRPr lang="en-US"/>
          </a:p>
        </p:txBody>
      </p:sp>
      <p:sp>
        <p:nvSpPr>
          <p:cNvPr id="4" name="Rectangle 21"/>
          <p:cNvSpPr>
            <a:spLocks noGrp="1" noChangeArrowheads="1"/>
          </p:cNvSpPr>
          <p:nvPr>
            <p:ph type="sldNum" sz="quarter" idx="10"/>
          </p:nvPr>
        </p:nvSpPr>
        <p:spPr>
          <a:ln/>
        </p:spPr>
        <p:txBody>
          <a:bodyPr/>
          <a:lstStyle>
            <a:lvl1pPr>
              <a:defRPr/>
            </a:lvl1pPr>
          </a:lstStyle>
          <a:p>
            <a:fld id="{4BE914C7-71F7-4459-9836-6E119DE6325A}" type="slidenum">
              <a:rPr lang="en-US" smtClean="0"/>
              <a:pPr/>
              <a:t>‹#›</a:t>
            </a:fld>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0F640F-088A-4159-8760-3CFE7C475C73}" type="datetime1">
              <a:rPr lang="en-US" smtClean="0">
                <a:solidFill>
                  <a:prstClr val="black">
                    <a:tint val="75000"/>
                  </a:prstClr>
                </a:solidFill>
              </a:rPr>
              <a:pPr/>
              <a:t>9/23/2016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93815972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0818FED-FC4B-44FC-AACC-2175895112C0}" type="datetime1">
              <a:rPr lang="en-US" smtClean="0">
                <a:solidFill>
                  <a:prstClr val="black">
                    <a:tint val="75000"/>
                  </a:prstClr>
                </a:solidFill>
              </a:rPr>
              <a:pPr/>
              <a:t>9/23/2016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642337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3B3C0F4-7AA6-4B5A-AF41-9A95BC390A8A}" type="datetime1">
              <a:rPr lang="en-US" smtClean="0">
                <a:solidFill>
                  <a:prstClr val="black">
                    <a:tint val="75000"/>
                  </a:prstClr>
                </a:solidFill>
              </a:rPr>
              <a:pPr/>
              <a:t>9/23/2016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31985639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C02072-2F66-4D82-B0BF-E56F470F52F9}" type="datetime1">
              <a:rPr lang="en-US" smtClean="0">
                <a:solidFill>
                  <a:prstClr val="black">
                    <a:tint val="75000"/>
                  </a:prstClr>
                </a:solidFill>
              </a:rPr>
              <a:pPr/>
              <a:t>9/23/2016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938335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F027732-6FC5-4BD6-A846-E06AE43BB736}" type="datetime1">
              <a:rPr lang="en-US" smtClean="0">
                <a:solidFill>
                  <a:prstClr val="black">
                    <a:tint val="75000"/>
                  </a:prstClr>
                </a:solidFill>
              </a:rPr>
              <a:pPr/>
              <a:t>9/23/2016</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8336847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C6E486D-EBAF-4C91-B654-60042881CD40}" type="datetime1">
              <a:rPr lang="en-US" smtClean="0">
                <a:solidFill>
                  <a:prstClr val="black">
                    <a:tint val="75000"/>
                  </a:prstClr>
                </a:solidFill>
              </a:rPr>
              <a:pPr/>
              <a:t>9/23/2016</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973430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BE914C7-71F7-4459-9836-6E119DE6325A}" type="slidenum">
              <a:rPr lang="en-US" smtClean="0"/>
              <a:pPr/>
              <a:t>‹#›</a:t>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B7A787D-D404-4C76-91E1-24289E81D73E}" type="datetime1">
              <a:rPr lang="en-US" smtClean="0">
                <a:solidFill>
                  <a:prstClr val="black">
                    <a:tint val="75000"/>
                  </a:prstClr>
                </a:solidFill>
              </a:rPr>
              <a:pPr/>
              <a:t>9/23/2016</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73280831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9E0E5DA-C3F5-47C5-AB4F-D846137D5F36}" type="datetime1">
              <a:rPr lang="en-US" smtClean="0">
                <a:solidFill>
                  <a:prstClr val="black">
                    <a:tint val="75000"/>
                  </a:prstClr>
                </a:solidFill>
              </a:rPr>
              <a:pPr/>
              <a:t>9/23/2016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10668079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CB63EB-1BF2-4760-871D-2747A8F2372A}" type="datetime1">
              <a:rPr lang="en-US" smtClean="0">
                <a:solidFill>
                  <a:prstClr val="black">
                    <a:tint val="75000"/>
                  </a:prstClr>
                </a:solidFill>
              </a:rPr>
              <a:pPr/>
              <a:t>9/23/2016</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42258059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B8A2355-E2EC-4B2F-9CA9-A9FAC40A45A2}" type="datetime1">
              <a:rPr lang="en-US" smtClean="0">
                <a:solidFill>
                  <a:prstClr val="black">
                    <a:tint val="75000"/>
                  </a:prstClr>
                </a:solidFill>
              </a:rPr>
              <a:pPr/>
              <a:t>9/23/2016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43071711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D740936-C30F-43B7-A6CD-80F210B05D4C}" type="datetime1">
              <a:rPr lang="en-US" smtClean="0">
                <a:solidFill>
                  <a:prstClr val="black">
                    <a:tint val="75000"/>
                  </a:prstClr>
                </a:solidFill>
              </a:rPr>
              <a:pPr/>
              <a:t>9/23/2016</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AE351ADB-2BD2-4218-ABE2-BDBF44D7745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1687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BE914C7-71F7-4459-9836-6E119DE6325A}"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BE914C7-71F7-4459-9836-6E119DE6325A}"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BE914C7-71F7-4459-9836-6E119DE6325A}"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BE914C7-71F7-4459-9836-6E119DE6325A}"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defRPr/>
            </a:pPr>
            <a:fld id="{F4A1BA86-712F-49C5-9F31-194146A11AC0}" type="slidenum">
              <a:rPr lang="en-US" smtClean="0"/>
              <a:pPr algn="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5EABFD3-6FDB-41DF-8698-03DF2D3EC83D}" type="datetimeFigureOut">
              <a:rPr lang="en-US" smtClean="0"/>
              <a:pPr/>
              <a:t>9/23/2016</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lgn="r">
              <a:defRPr/>
            </a:pPr>
            <a:fld id="{783ABF86-111F-4D6D-8536-E0B926A45B61}" type="slidenum">
              <a:rPr lang="en-US" smtClean="0"/>
              <a:pPr algn="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5EABFD3-6FDB-41DF-8698-03DF2D3EC83D}" type="datetimeFigureOut">
              <a:rPr lang="en-US" smtClean="0"/>
              <a:pPr/>
              <a:t>9/23/2016</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BE914C7-71F7-4459-9836-6E119DE6325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4003" r:id="rId1"/>
    <p:sldLayoutId id="2147484004" r:id="rId2"/>
    <p:sldLayoutId id="2147484005" r:id="rId3"/>
    <p:sldLayoutId id="2147484006" r:id="rId4"/>
    <p:sldLayoutId id="2147484007" r:id="rId5"/>
    <p:sldLayoutId id="2147484008" r:id="rId6"/>
    <p:sldLayoutId id="2147484009" r:id="rId7"/>
    <p:sldLayoutId id="2147484010" r:id="rId8"/>
    <p:sldLayoutId id="2147484011" r:id="rId9"/>
    <p:sldLayoutId id="2147484012" r:id="rId10"/>
    <p:sldLayoutId id="2147484013"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body" idx="1"/>
          </p:nvPr>
        </p:nvSpPr>
        <p:spPr bwMode="auto">
          <a:xfrm>
            <a:off x="119063" y="1371600"/>
            <a:ext cx="8991600" cy="51054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p:txBody>
      </p:sp>
      <p:sp>
        <p:nvSpPr>
          <p:cNvPr id="70659" name="Text Box 3"/>
          <p:cNvSpPr txBox="1">
            <a:spLocks noChangeArrowheads="1"/>
          </p:cNvSpPr>
          <p:nvPr/>
        </p:nvSpPr>
        <p:spPr bwMode="auto">
          <a:xfrm>
            <a:off x="2743200" y="6608134"/>
            <a:ext cx="3810000" cy="307777"/>
          </a:xfrm>
          <a:prstGeom prst="rect">
            <a:avLst/>
          </a:prstGeom>
          <a:noFill/>
          <a:ln w="9525">
            <a:noFill/>
            <a:miter lim="800000"/>
            <a:headEnd/>
            <a:tailEnd/>
          </a:ln>
          <a:effectLst/>
        </p:spPr>
        <p:txBody>
          <a:bodyPr wrap="square">
            <a:spAutoFit/>
          </a:bodyPr>
          <a:lstStyle/>
          <a:p>
            <a:pPr algn="ctr">
              <a:spcBef>
                <a:spcPct val="50000"/>
              </a:spcBef>
              <a:defRPr/>
            </a:pPr>
            <a:r>
              <a:rPr lang="en-US" sz="1400" b="1" dirty="0" smtClean="0">
                <a:solidFill>
                  <a:srgbClr val="A50021"/>
                </a:solidFill>
                <a:effectLst/>
              </a:rPr>
              <a:t>J5</a:t>
            </a:r>
            <a:r>
              <a:rPr lang="en-US" sz="1400" b="1" baseline="0" dirty="0" smtClean="0">
                <a:solidFill>
                  <a:srgbClr val="A50021"/>
                </a:solidFill>
                <a:effectLst/>
              </a:rPr>
              <a:t> STRATEGY DIVISION</a:t>
            </a:r>
            <a:endParaRPr lang="en-US" sz="1400" b="1" dirty="0">
              <a:solidFill>
                <a:srgbClr val="A50021"/>
              </a:solidFill>
              <a:effectLst/>
            </a:endParaRPr>
          </a:p>
        </p:txBody>
      </p:sp>
      <p:sp>
        <p:nvSpPr>
          <p:cNvPr id="70660" name="Rectangle 4"/>
          <p:cNvSpPr>
            <a:spLocks noGrp="1" noChangeArrowheads="1"/>
          </p:cNvSpPr>
          <p:nvPr>
            <p:ph type="title"/>
          </p:nvPr>
        </p:nvSpPr>
        <p:spPr bwMode="auto">
          <a:xfrm>
            <a:off x="1295400" y="25400"/>
            <a:ext cx="7785100" cy="1143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dirty="0" smtClean="0"/>
              <a:t>Mission</a:t>
            </a:r>
          </a:p>
        </p:txBody>
      </p:sp>
      <p:sp>
        <p:nvSpPr>
          <p:cNvPr id="70685" name="Rectangle 29"/>
          <p:cNvSpPr>
            <a:spLocks noChangeArrowheads="1"/>
          </p:cNvSpPr>
          <p:nvPr/>
        </p:nvSpPr>
        <p:spPr bwMode="auto">
          <a:xfrm flipV="1">
            <a:off x="215900" y="1189038"/>
            <a:ext cx="8699500" cy="87312"/>
          </a:xfrm>
          <a:prstGeom prst="rect">
            <a:avLst/>
          </a:prstGeom>
          <a:gradFill rotWithShape="1">
            <a:gsLst>
              <a:gs pos="0">
                <a:srgbClr val="FFA800"/>
              </a:gs>
              <a:gs pos="13000">
                <a:srgbClr val="825600"/>
              </a:gs>
              <a:gs pos="28000">
                <a:srgbClr val="FFA800"/>
              </a:gs>
              <a:gs pos="42000">
                <a:srgbClr val="825600"/>
              </a:gs>
              <a:gs pos="57001">
                <a:srgbClr val="FFA800"/>
              </a:gs>
              <a:gs pos="72000">
                <a:srgbClr val="825600"/>
              </a:gs>
              <a:gs pos="87000">
                <a:srgbClr val="FFA800"/>
              </a:gs>
              <a:gs pos="100000">
                <a:srgbClr val="825600"/>
              </a:gs>
            </a:gsLst>
            <a:lin ang="18900000" scaled="1"/>
          </a:gradFill>
          <a:ln w="12700">
            <a:noFill/>
            <a:miter lim="800000"/>
            <a:headEnd/>
            <a:tailEnd/>
          </a:ln>
          <a:effectLst/>
        </p:spPr>
        <p:txBody>
          <a:bodyPr wrap="none" anchor="ctr"/>
          <a:lstStyle/>
          <a:p>
            <a:pPr>
              <a:defRPr/>
            </a:pPr>
            <a:endParaRPr lang="en-US" dirty="0"/>
          </a:p>
        </p:txBody>
      </p:sp>
      <p:pic>
        <p:nvPicPr>
          <p:cNvPr id="2057" name="Picture 33" descr="logo"/>
          <p:cNvPicPr>
            <a:picLocks noChangeAspect="1" noChangeArrowheads="1"/>
          </p:cNvPicPr>
          <p:nvPr/>
        </p:nvPicPr>
        <p:blipFill>
          <a:blip r:embed="rId14" cstate="screen"/>
          <a:srcRect/>
          <a:stretch>
            <a:fillRect/>
          </a:stretch>
        </p:blipFill>
        <p:spPr bwMode="auto">
          <a:xfrm>
            <a:off x="177800" y="52388"/>
            <a:ext cx="914400" cy="1090612"/>
          </a:xfrm>
          <a:prstGeom prst="rect">
            <a:avLst/>
          </a:prstGeom>
          <a:noFill/>
          <a:ln w="9525">
            <a:noFill/>
            <a:miter lim="800000"/>
            <a:headEnd/>
            <a:tailEnd/>
          </a:ln>
        </p:spPr>
      </p:pic>
      <p:sp>
        <p:nvSpPr>
          <p:cNvPr id="70682" name="Text Box 26"/>
          <p:cNvSpPr txBox="1">
            <a:spLocks noChangeArrowheads="1"/>
          </p:cNvSpPr>
          <p:nvPr/>
        </p:nvSpPr>
        <p:spPr bwMode="auto">
          <a:xfrm>
            <a:off x="-76200" y="6629400"/>
            <a:ext cx="1511952" cy="307777"/>
          </a:xfrm>
          <a:prstGeom prst="rect">
            <a:avLst/>
          </a:prstGeom>
          <a:noFill/>
          <a:ln w="9525" algn="ctr">
            <a:noFill/>
            <a:miter lim="800000"/>
            <a:headEnd/>
            <a:tailEnd/>
          </a:ln>
          <a:effectLst/>
        </p:spPr>
        <p:txBody>
          <a:bodyPr wrap="none">
            <a:spAutoFit/>
          </a:bodyPr>
          <a:lstStyle/>
          <a:p>
            <a:pPr>
              <a:defRPr/>
            </a:pPr>
            <a:r>
              <a:rPr lang="en-US" b="1" dirty="0" smtClean="0">
                <a:solidFill>
                  <a:srgbClr val="009900"/>
                </a:solidFill>
                <a:effectLst/>
              </a:rPr>
              <a:t>UNCLASSIFIED</a:t>
            </a:r>
            <a:endParaRPr lang="en-US" b="1" dirty="0">
              <a:solidFill>
                <a:srgbClr val="009900"/>
              </a:solidFill>
              <a:effectLst/>
            </a:endParaRPr>
          </a:p>
        </p:txBody>
      </p:sp>
      <p:sp>
        <p:nvSpPr>
          <p:cNvPr id="70677" name="Rectangle 21"/>
          <p:cNvSpPr>
            <a:spLocks noGrp="1" noChangeArrowheads="1"/>
          </p:cNvSpPr>
          <p:nvPr>
            <p:ph type="sldNum" sz="quarter" idx="4"/>
          </p:nvPr>
        </p:nvSpPr>
        <p:spPr bwMode="auto">
          <a:xfrm>
            <a:off x="6934200" y="6534150"/>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a:lvl1pPr>
          </a:lstStyle>
          <a:p>
            <a:fld id="{4BE914C7-71F7-4459-9836-6E119DE6325A}" type="slidenum">
              <a:rPr lang="en-US" smtClean="0"/>
              <a:pPr/>
              <a:t>‹#›</a:t>
            </a:fld>
            <a:endParaRPr lang="en-US" dirty="0"/>
          </a:p>
        </p:txBody>
      </p:sp>
      <p:sp>
        <p:nvSpPr>
          <p:cNvPr id="70683" name="Text Box 27"/>
          <p:cNvSpPr txBox="1">
            <a:spLocks noChangeArrowheads="1"/>
          </p:cNvSpPr>
          <p:nvPr/>
        </p:nvSpPr>
        <p:spPr bwMode="auto">
          <a:xfrm>
            <a:off x="7658555" y="-61913"/>
            <a:ext cx="1561645" cy="307777"/>
          </a:xfrm>
          <a:prstGeom prst="rect">
            <a:avLst/>
          </a:prstGeom>
          <a:noFill/>
          <a:ln w="9525" algn="ctr">
            <a:noFill/>
            <a:miter lim="800000"/>
            <a:headEnd/>
            <a:tailEnd/>
          </a:ln>
          <a:effectLst/>
        </p:spPr>
        <p:txBody>
          <a:bodyPr wrap="none">
            <a:spAutoFit/>
          </a:bodyPr>
          <a:lstStyle/>
          <a:p>
            <a:pPr algn="r" eaLnBrk="1" hangingPunct="1">
              <a:defRPr/>
            </a:pPr>
            <a:r>
              <a:rPr lang="en-US" b="1" dirty="0" smtClean="0">
                <a:solidFill>
                  <a:srgbClr val="009900"/>
                </a:solidFill>
                <a:effectLst/>
              </a:rPr>
              <a:t>UNCLASSIFIED</a:t>
            </a:r>
            <a:endParaRPr lang="en-US" b="1" dirty="0">
              <a:solidFill>
                <a:srgbClr val="009900"/>
              </a:solidFill>
              <a:effectLst/>
            </a:endParaRPr>
          </a:p>
        </p:txBody>
      </p:sp>
    </p:spTree>
  </p:cSld>
  <p:clrMap bg1="lt1" tx1="dk1" bg2="lt2" tx2="dk2" accent1="accent1" accent2="accent2" accent3="accent3" accent4="accent4" accent5="accent5" accent6="accent6" hlink="hlink" folHlink="folHlink"/>
  <p:sldLayoutIdLst>
    <p:sldLayoutId id="2147484027" r:id="rId1"/>
    <p:sldLayoutId id="2147484028" r:id="rId2"/>
    <p:sldLayoutId id="2147484029" r:id="rId3"/>
    <p:sldLayoutId id="2147484030" r:id="rId4"/>
    <p:sldLayoutId id="2147484031" r:id="rId5"/>
    <p:sldLayoutId id="2147484032" r:id="rId6"/>
    <p:sldLayoutId id="2147484033" r:id="rId7"/>
    <p:sldLayoutId id="2147484034" r:id="rId8"/>
    <p:sldLayoutId id="2147484035" r:id="rId9"/>
    <p:sldLayoutId id="2147484036" r:id="rId10"/>
    <p:sldLayoutId id="2147484037" r:id="rId11"/>
    <p:sldLayoutId id="2147484038" r:id="rId12"/>
  </p:sldLayoutIdLst>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hf hdr="0" ftr="0" dt="0"/>
  <p:txStyles>
    <p:titleStyle>
      <a:lvl1pPr algn="ctr" rtl="0" eaLnBrk="1" fontAlgn="base" hangingPunct="1">
        <a:spcBef>
          <a:spcPct val="0"/>
        </a:spcBef>
        <a:spcAft>
          <a:spcPct val="0"/>
        </a:spcAft>
        <a:defRPr sz="3200" b="1">
          <a:solidFill>
            <a:schemeClr val="tx1"/>
          </a:solidFill>
          <a:effectLst>
            <a:outerShdw blurRad="50800" dist="38100" dir="2700000" algn="tl" rotWithShape="0">
              <a:prstClr val="black">
                <a:alpha val="40000"/>
              </a:prstClr>
            </a:outerShdw>
          </a:effectLst>
          <a:latin typeface="+mj-lt"/>
          <a:ea typeface="+mj-ea"/>
          <a:cs typeface="+mj-cs"/>
        </a:defRPr>
      </a:lvl1pPr>
      <a:lvl2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2pPr>
      <a:lvl3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3pPr>
      <a:lvl4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4pPr>
      <a:lvl5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5pPr>
      <a:lvl6pPr marL="4572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6pPr>
      <a:lvl7pPr marL="9144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7pPr>
      <a:lvl8pPr marL="13716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8pPr>
      <a:lvl9pPr marL="18288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9pPr>
    </p:titleStyle>
    <p:bodyStyle>
      <a:lvl1pPr marL="457200" indent="-457200" algn="l" rtl="0" eaLnBrk="1" fontAlgn="base" hangingPunct="1">
        <a:spcBef>
          <a:spcPct val="40000"/>
        </a:spcBef>
        <a:spcAft>
          <a:spcPct val="0"/>
        </a:spcAft>
        <a:buClr>
          <a:srgbClr val="151C77"/>
        </a:buClr>
        <a:buSzPct val="80000"/>
        <a:buFont typeface="Wingdings" pitchFamily="2" charset="2"/>
        <a:buChar char="n"/>
        <a:defRPr sz="2400" b="1">
          <a:solidFill>
            <a:schemeClr val="tx1"/>
          </a:solidFill>
          <a:latin typeface="+mn-lt"/>
          <a:ea typeface="+mn-ea"/>
          <a:cs typeface="+mn-cs"/>
        </a:defRPr>
      </a:lvl1pPr>
      <a:lvl2pPr marL="787400" indent="-381000" algn="l" rtl="0" eaLnBrk="1" fontAlgn="base" hangingPunct="1">
        <a:spcBef>
          <a:spcPct val="20000"/>
        </a:spcBef>
        <a:spcAft>
          <a:spcPct val="0"/>
        </a:spcAft>
        <a:buClr>
          <a:srgbClr val="151C77"/>
        </a:buClr>
        <a:buFont typeface="Wingdings" pitchFamily="2" charset="2"/>
        <a:buChar char="Ø"/>
        <a:defRPr sz="2000" b="1">
          <a:solidFill>
            <a:schemeClr val="tx1"/>
          </a:solidFill>
          <a:latin typeface="+mn-lt"/>
        </a:defRPr>
      </a:lvl2pPr>
      <a:lvl3pPr marL="1146175" indent="-342900" algn="l" rtl="0" eaLnBrk="1" fontAlgn="base" hangingPunct="1">
        <a:spcBef>
          <a:spcPct val="20000"/>
        </a:spcBef>
        <a:spcAft>
          <a:spcPct val="0"/>
        </a:spcAft>
        <a:buClr>
          <a:srgbClr val="151C77"/>
        </a:buClr>
        <a:buFont typeface="Arial" charset="0"/>
        <a:buChar char="–"/>
        <a:defRPr sz="2400">
          <a:solidFill>
            <a:schemeClr val="tx1"/>
          </a:solidFill>
          <a:latin typeface="+mn-lt"/>
        </a:defRPr>
      </a:lvl3pPr>
      <a:lvl4pPr marL="1752600" indent="-3810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4pPr>
      <a:lvl5pPr marL="2209800" indent="-3810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5pPr>
      <a:lvl6pPr marL="2667000" indent="-3810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6pPr>
      <a:lvl7pPr marL="3124200" indent="-3810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7pPr>
      <a:lvl8pPr marL="3581400" indent="-3810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8pPr>
      <a:lvl9pPr marL="4038600" indent="-381000" algn="l" rtl="0" eaLnBrk="1" fontAlgn="base" hangingPunct="1">
        <a:spcBef>
          <a:spcPct val="20000"/>
        </a:spcBef>
        <a:spcAft>
          <a:spcPct val="0"/>
        </a:spcAft>
        <a:buClr>
          <a:srgbClr val="003399"/>
        </a:buClr>
        <a:buSzPct val="8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eaLnBrk="1" fontAlgn="auto" hangingPunct="1">
              <a:spcBef>
                <a:spcPts val="0"/>
              </a:spcBef>
              <a:spcAft>
                <a:spcPts val="0"/>
              </a:spcAft>
            </a:pPr>
            <a:fld id="{887A222B-134E-44C7-8C0A-08ACD65E9E46}" type="datetime1">
              <a:rPr lang="en-US" smtClean="0">
                <a:solidFill>
                  <a:prstClr val="black">
                    <a:tint val="75000"/>
                  </a:prstClr>
                </a:solidFill>
                <a:latin typeface="Calibri"/>
              </a:rPr>
              <a:pPr eaLnBrk="1" fontAlgn="auto" hangingPunct="1">
                <a:spcBef>
                  <a:spcPts val="0"/>
                </a:spcBef>
                <a:spcAft>
                  <a:spcPts val="0"/>
                </a:spcAft>
              </a:pPr>
              <a:t>9/23/2016</a:t>
            </a:fld>
            <a:endParaRPr lang="en-US">
              <a:solidFill>
                <a:prstClr val="black">
                  <a:tint val="75000"/>
                </a:prstClr>
              </a:solidFill>
              <a:latin typeface="Calibri"/>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eaLnBrk="1" fontAlgn="auto" hangingPunct="1">
              <a:spcBef>
                <a:spcPts val="0"/>
              </a:spcBef>
              <a:spcAft>
                <a:spcPts val="0"/>
              </a:spcAft>
            </a:pPr>
            <a:endParaRPr lang="en-US">
              <a:solidFill>
                <a:prstClr val="black">
                  <a:tint val="75000"/>
                </a:prstClr>
              </a:solidFill>
              <a:latin typeface="Calibri"/>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eaLnBrk="1" fontAlgn="auto" hangingPunct="1">
              <a:spcBef>
                <a:spcPts val="0"/>
              </a:spcBef>
              <a:spcAft>
                <a:spcPts val="0"/>
              </a:spcAft>
            </a:pPr>
            <a:fld id="{AE351ADB-2BD2-4218-ABE2-BDBF44D77458}" type="slidenum">
              <a:rPr lang="en-US" smtClean="0">
                <a:solidFill>
                  <a:prstClr val="black">
                    <a:tint val="75000"/>
                  </a:prstClr>
                </a:solidFill>
                <a:latin typeface="Calibri"/>
              </a:rPr>
              <a:pPr eaLnBrk="1" fontAlgn="auto" hangingPunct="1">
                <a:spcBef>
                  <a:spcPts val="0"/>
                </a:spcBef>
                <a:spcAft>
                  <a:spcPts val="0"/>
                </a:spcAft>
              </a:pPr>
              <a:t>‹#›</a:t>
            </a:fld>
            <a:endParaRPr lang="en-US">
              <a:solidFill>
                <a:prstClr val="black">
                  <a:tint val="75000"/>
                </a:prstClr>
              </a:solidFill>
              <a:latin typeface="Calibri"/>
            </a:endParaRPr>
          </a:p>
        </p:txBody>
      </p:sp>
    </p:spTree>
    <p:extLst>
      <p:ext uri="{BB962C8B-B14F-4D97-AF65-F5344CB8AC3E}">
        <p14:creationId xmlns:p14="http://schemas.microsoft.com/office/powerpoint/2010/main" val="2614062539"/>
      </p:ext>
    </p:extLst>
  </p:cSld>
  <p:clrMap bg1="lt1" tx1="dk1" bg2="lt2" tx2="dk2" accent1="accent1" accent2="accent2" accent3="accent3" accent4="accent4" accent5="accent5" accent6="accent6" hlink="hlink" folHlink="folHlink"/>
  <p:sldLayoutIdLst>
    <p:sldLayoutId id="2147484040" r:id="rId1"/>
    <p:sldLayoutId id="2147484041" r:id="rId2"/>
    <p:sldLayoutId id="2147484042" r:id="rId3"/>
    <p:sldLayoutId id="2147484043" r:id="rId4"/>
    <p:sldLayoutId id="2147484044" r:id="rId5"/>
    <p:sldLayoutId id="2147484045" r:id="rId6"/>
    <p:sldLayoutId id="2147484046" r:id="rId7"/>
    <p:sldLayoutId id="2147484047" r:id="rId8"/>
    <p:sldLayoutId id="2147484048" r:id="rId9"/>
    <p:sldLayoutId id="2147484049" r:id="rId10"/>
    <p:sldLayoutId id="2147484050"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17.xml"/><Relationship Id="rId4" Type="http://schemas.openxmlformats.org/officeDocument/2006/relationships/image" Target="../media/image7.jp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1905000" y="1600200"/>
            <a:ext cx="7162800" cy="1676400"/>
          </a:xfrm>
        </p:spPr>
        <p:txBody>
          <a:bodyPr>
            <a:normAutofit fontScale="90000"/>
          </a:bodyPr>
          <a:lstStyle/>
          <a:p>
            <a:r>
              <a:rPr lang="en-US" sz="6000" b="1" i="1" dirty="0" smtClean="0"/>
              <a:t>Strategic Appreciation</a:t>
            </a:r>
            <a:br>
              <a:rPr lang="en-US" sz="6000" b="1" i="1" dirty="0" smtClean="0"/>
            </a:br>
            <a:r>
              <a:rPr lang="en-US" sz="5300" b="1" dirty="0"/>
              <a:t/>
            </a:r>
            <a:br>
              <a:rPr lang="en-US" sz="5300" b="1" dirty="0"/>
            </a:br>
            <a:r>
              <a:rPr lang="en-US" sz="5300" b="1" dirty="0" smtClean="0"/>
              <a:t>D</a:t>
            </a:r>
            <a:r>
              <a:rPr lang="en-US" sz="5400" b="1" dirty="0" smtClean="0"/>
              <a:t>eterrence</a:t>
            </a:r>
            <a:br>
              <a:rPr lang="en-US" sz="5400" b="1" dirty="0" smtClean="0"/>
            </a:br>
            <a:r>
              <a:rPr lang="en-US" sz="5400" b="1" dirty="0" smtClean="0"/>
              <a:t> </a:t>
            </a:r>
            <a:r>
              <a:rPr lang="en-US" sz="5400" b="1" dirty="0"/>
              <a:t>&amp; </a:t>
            </a:r>
            <a:r>
              <a:rPr lang="en-US" sz="5400" b="1" dirty="0" smtClean="0"/>
              <a:t>Prevention</a:t>
            </a:r>
            <a:r>
              <a:rPr lang="en-US" sz="5300" b="1" dirty="0" smtClean="0"/>
              <a:t/>
            </a:r>
            <a:br>
              <a:rPr lang="en-US" sz="5300" b="1" dirty="0" smtClean="0"/>
            </a:br>
            <a:r>
              <a:rPr lang="en-US" b="1" dirty="0"/>
              <a:t>	</a:t>
            </a:r>
            <a:r>
              <a:rPr lang="en-US" b="1" dirty="0" smtClean="0"/>
              <a:t>	</a:t>
            </a:r>
            <a:r>
              <a:rPr lang="en-US" sz="2000" b="1" dirty="0" smtClean="0"/>
              <a:t>Mr</a:t>
            </a:r>
            <a:r>
              <a:rPr lang="en-US" sz="2000" b="1" dirty="0"/>
              <a:t>. Robert C. Jones, Strategic Advisor, J56</a:t>
            </a:r>
            <a:br>
              <a:rPr lang="en-US" sz="2000" b="1" dirty="0"/>
            </a:br>
            <a:r>
              <a:rPr lang="en-US" sz="2000" b="1" dirty="0" smtClean="0"/>
              <a:t>		USSOCOM J5 Strategy, Plans, and Policy</a:t>
            </a:r>
            <a:br>
              <a:rPr lang="en-US" sz="2000" b="1" dirty="0" smtClean="0"/>
            </a:br>
            <a:endParaRPr lang="en-US" sz="2400" dirty="0"/>
          </a:p>
        </p:txBody>
      </p:sp>
      <p:sp>
        <p:nvSpPr>
          <p:cNvPr id="4" name="TextBox 3"/>
          <p:cNvSpPr txBox="1">
            <a:spLocks noChangeArrowheads="1"/>
          </p:cNvSpPr>
          <p:nvPr/>
        </p:nvSpPr>
        <p:spPr bwMode="auto">
          <a:xfrm>
            <a:off x="228600" y="6153090"/>
            <a:ext cx="8458200" cy="400110"/>
          </a:xfrm>
          <a:prstGeom prst="rect">
            <a:avLst/>
          </a:prstGeom>
          <a:solidFill>
            <a:schemeClr val="tx1">
              <a:lumMod val="65000"/>
              <a:lumOff val="35000"/>
            </a:schemeClr>
          </a:solidFill>
          <a:ln w="285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defRPr/>
            </a:pPr>
            <a:r>
              <a:rPr lang="en-US" sz="2000" b="1" i="1" dirty="0" smtClean="0">
                <a:solidFill>
                  <a:schemeClr val="bg1"/>
                </a:solidFill>
              </a:rPr>
              <a:t>“Repression will provoke rebellion.”</a:t>
            </a:r>
            <a:r>
              <a:rPr lang="en-US" sz="2000" dirty="0">
                <a:solidFill>
                  <a:schemeClr val="bg1"/>
                </a:solidFill>
              </a:rPr>
              <a:t> </a:t>
            </a:r>
            <a:r>
              <a:rPr lang="en-US" sz="1600" dirty="0">
                <a:solidFill>
                  <a:schemeClr val="bg1"/>
                </a:solidFill>
              </a:rPr>
              <a:t>Hugh </a:t>
            </a:r>
            <a:r>
              <a:rPr lang="en-US" sz="1600" dirty="0" smtClean="0">
                <a:solidFill>
                  <a:schemeClr val="bg1"/>
                </a:solidFill>
              </a:rPr>
              <a:t>Williamson, American Revolutionary</a:t>
            </a:r>
            <a:r>
              <a:rPr lang="en-US" sz="2000" dirty="0" smtClean="0">
                <a:solidFill>
                  <a:schemeClr val="bg1"/>
                </a:solidFill>
              </a:rPr>
              <a:t>  </a:t>
            </a:r>
            <a:endParaRPr lang="en-US" sz="2000" i="1" u="none" dirty="0">
              <a:solidFill>
                <a:schemeClr val="bg1"/>
              </a:solidFill>
            </a:endParaRPr>
          </a:p>
        </p:txBody>
      </p:sp>
      <p:sp>
        <p:nvSpPr>
          <p:cNvPr id="5" name="TextBox 4"/>
          <p:cNvSpPr txBox="1">
            <a:spLocks noChangeArrowheads="1"/>
          </p:cNvSpPr>
          <p:nvPr/>
        </p:nvSpPr>
        <p:spPr bwMode="auto">
          <a:xfrm>
            <a:off x="228600" y="5007114"/>
            <a:ext cx="8458200" cy="1015663"/>
          </a:xfrm>
          <a:prstGeom prst="rect">
            <a:avLst/>
          </a:prstGeom>
          <a:solidFill>
            <a:schemeClr val="tx1">
              <a:lumMod val="65000"/>
              <a:lumOff val="35000"/>
            </a:schemeClr>
          </a:solidFill>
          <a:ln w="28575">
            <a:noFill/>
            <a:miter lim="800000"/>
            <a:headEnd/>
            <a:tailEnd/>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a:spAutoFit/>
          </a:bodyPr>
          <a:lstStyle/>
          <a:p>
            <a:pPr>
              <a:defRPr/>
            </a:pPr>
            <a:r>
              <a:rPr lang="en-US" sz="2000" b="1" i="1" dirty="0" smtClean="0">
                <a:solidFill>
                  <a:schemeClr val="bg1"/>
                </a:solidFill>
              </a:rPr>
              <a:t>“Wars can be prevented just as surely as they can be provoked,</a:t>
            </a:r>
          </a:p>
          <a:p>
            <a:pPr>
              <a:defRPr/>
            </a:pPr>
            <a:r>
              <a:rPr lang="en-US" sz="2000" b="1" i="1" dirty="0" smtClean="0">
                <a:solidFill>
                  <a:schemeClr val="bg1"/>
                </a:solidFill>
              </a:rPr>
              <a:t>And we who fail to prevent them, must share the guilt for the dead.”</a:t>
            </a:r>
          </a:p>
          <a:p>
            <a:pPr>
              <a:defRPr/>
            </a:pPr>
            <a:r>
              <a:rPr lang="en-US" sz="2000" b="1" i="1" dirty="0">
                <a:solidFill>
                  <a:schemeClr val="bg1"/>
                </a:solidFill>
              </a:rPr>
              <a:t>	</a:t>
            </a:r>
            <a:r>
              <a:rPr lang="en-US" sz="2000" b="1" i="1" dirty="0" smtClean="0">
                <a:solidFill>
                  <a:schemeClr val="bg1"/>
                </a:solidFill>
              </a:rPr>
              <a:t>					</a:t>
            </a:r>
            <a:r>
              <a:rPr lang="en-US" sz="1600" i="1" dirty="0" smtClean="0">
                <a:solidFill>
                  <a:schemeClr val="bg1"/>
                </a:solidFill>
              </a:rPr>
              <a:t>GEN. Omar Bradley</a:t>
            </a:r>
            <a:r>
              <a:rPr lang="en-US" sz="1800" dirty="0" smtClean="0">
                <a:solidFill>
                  <a:schemeClr val="bg1"/>
                </a:solidFill>
              </a:rPr>
              <a:t>  </a:t>
            </a:r>
            <a:endParaRPr lang="en-US" sz="2000" i="1" u="none" dirty="0">
              <a:solidFill>
                <a:schemeClr val="bg1"/>
              </a:solidFill>
            </a:endParaRPr>
          </a:p>
        </p:txBody>
      </p:sp>
    </p:spTree>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bwMode="auto">
          <a:xfrm>
            <a:off x="5181600" y="6400800"/>
            <a:ext cx="7620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pic>
        <p:nvPicPr>
          <p:cNvPr id="2050"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3124200"/>
            <a:ext cx="4978400" cy="3733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Rectangle 1"/>
          <p:cNvSpPr/>
          <p:nvPr/>
        </p:nvSpPr>
        <p:spPr bwMode="auto">
          <a:xfrm>
            <a:off x="2590800" y="2895600"/>
            <a:ext cx="2819400" cy="6096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4" name="TextBox 3"/>
          <p:cNvSpPr txBox="1"/>
          <p:nvPr/>
        </p:nvSpPr>
        <p:spPr>
          <a:xfrm>
            <a:off x="228600" y="6172200"/>
            <a:ext cx="2662332" cy="307777"/>
          </a:xfrm>
          <a:prstGeom prst="rect">
            <a:avLst/>
          </a:prstGeom>
          <a:noFill/>
        </p:spPr>
        <p:txBody>
          <a:bodyPr wrap="none" rtlCol="0">
            <a:spAutoFit/>
          </a:bodyPr>
          <a:lstStyle/>
          <a:p>
            <a:r>
              <a:rPr lang="en-US" dirty="0" smtClean="0">
                <a:latin typeface="Arial Black" panose="020B0A04020102020204" pitchFamily="34" charset="0"/>
              </a:rPr>
              <a:t>The Integrated Approach</a:t>
            </a:r>
            <a:endParaRPr lang="en-US" dirty="0">
              <a:latin typeface="Arial Black" panose="020B0A04020102020204" pitchFamily="34" charset="0"/>
            </a:endParaRPr>
          </a:p>
        </p:txBody>
      </p:sp>
      <p:sp>
        <p:nvSpPr>
          <p:cNvPr id="5" name="Title 1"/>
          <p:cNvSpPr txBox="1">
            <a:spLocks/>
          </p:cNvSpPr>
          <p:nvPr/>
        </p:nvSpPr>
        <p:spPr>
          <a:xfrm>
            <a:off x="1295400" y="25400"/>
            <a:ext cx="7785100" cy="1143000"/>
          </a:xfrm>
          <a:prstGeom prst="rect">
            <a:avLst/>
          </a:prstGeom>
        </p:spPr>
        <p:txBody>
          <a:bodyPr/>
          <a:lstStyle>
            <a:lvl1pPr algn="ctr" rtl="0" eaLnBrk="1" fontAlgn="base" hangingPunct="1">
              <a:spcBef>
                <a:spcPct val="0"/>
              </a:spcBef>
              <a:spcAft>
                <a:spcPct val="0"/>
              </a:spcAft>
              <a:defRPr sz="3200" b="1">
                <a:solidFill>
                  <a:schemeClr val="tx1"/>
                </a:solidFill>
                <a:effectLst>
                  <a:outerShdw blurRad="50800" dist="38100" dir="2700000" algn="tl" rotWithShape="0">
                    <a:prstClr val="black">
                      <a:alpha val="40000"/>
                    </a:prstClr>
                  </a:outerShdw>
                </a:effectLst>
                <a:latin typeface="+mj-lt"/>
                <a:ea typeface="+mj-ea"/>
                <a:cs typeface="+mj-cs"/>
              </a:defRPr>
            </a:lvl1pPr>
            <a:lvl2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2pPr>
            <a:lvl3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3pPr>
            <a:lvl4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4pPr>
            <a:lvl5pPr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5pPr>
            <a:lvl6pPr marL="4572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6pPr>
            <a:lvl7pPr marL="9144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7pPr>
            <a:lvl8pPr marL="13716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8pPr>
            <a:lvl9pPr marL="1828800" algn="ctr" rtl="0" eaLnBrk="1" fontAlgn="base" hangingPunct="1">
              <a:spcBef>
                <a:spcPct val="0"/>
              </a:spcBef>
              <a:spcAft>
                <a:spcPct val="0"/>
              </a:spcAft>
              <a:defRPr sz="3200" b="1">
                <a:solidFill>
                  <a:schemeClr val="tx1"/>
                </a:solidFill>
                <a:effectLst>
                  <a:outerShdw blurRad="38100" dist="38100" dir="2700000" algn="tl">
                    <a:srgbClr val="C0C0C0"/>
                  </a:outerShdw>
                </a:effectLst>
                <a:latin typeface="Arial" charset="0"/>
              </a:defRPr>
            </a:lvl9pPr>
          </a:lstStyle>
          <a:p>
            <a:r>
              <a:rPr lang="en-US" kern="0" dirty="0" smtClean="0"/>
              <a:t>Implications for SOF</a:t>
            </a:r>
            <a:br>
              <a:rPr lang="en-US" kern="0" dirty="0" smtClean="0"/>
            </a:br>
            <a:r>
              <a:rPr lang="en-US" sz="2400" kern="0" dirty="0" smtClean="0"/>
              <a:t>Strat App Applied to NMS “Integrated Approach”</a:t>
            </a:r>
            <a:endParaRPr lang="en-US" kern="0" dirty="0"/>
          </a:p>
        </p:txBody>
      </p:sp>
      <p:sp>
        <p:nvSpPr>
          <p:cNvPr id="6" name="TextBox 5"/>
          <p:cNvSpPr txBox="1"/>
          <p:nvPr/>
        </p:nvSpPr>
        <p:spPr>
          <a:xfrm>
            <a:off x="457200" y="1295400"/>
            <a:ext cx="8534400" cy="1323439"/>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600" b="1" dirty="0" smtClean="0">
                <a:latin typeface="Arial" panose="020B0604020202020204" pitchFamily="34" charset="0"/>
                <a:cs typeface="Arial" panose="020B0604020202020204" pitchFamily="34" charset="0"/>
              </a:rPr>
              <a:t>“Between” – Clausewitzian war</a:t>
            </a:r>
            <a:r>
              <a:rPr lang="en-US" sz="1600" dirty="0" smtClean="0">
                <a:latin typeface="Arial" panose="020B0604020202020204" pitchFamily="34" charset="0"/>
                <a:cs typeface="Arial" panose="020B0604020202020204" pitchFamily="34" charset="0"/>
              </a:rPr>
              <a:t>.   The entire spectrum of SOF Core Activities apply to Deny or Defeat a state actor.  SOF contributes best to a comprehensive scheme of deterrence by conducting </a:t>
            </a:r>
            <a:r>
              <a:rPr lang="en-US" sz="1600" b="1" i="1" dirty="0" smtClean="0">
                <a:latin typeface="Arial" panose="020B0604020202020204" pitchFamily="34" charset="0"/>
                <a:cs typeface="Arial" panose="020B0604020202020204" pitchFamily="34" charset="0"/>
              </a:rPr>
              <a:t>preparation of the environment so as to establish a credible threat of UW</a:t>
            </a:r>
            <a:r>
              <a:rPr lang="en-US" sz="1600" dirty="0" smtClean="0">
                <a:latin typeface="Arial" panose="020B0604020202020204" pitchFamily="34" charset="0"/>
                <a:cs typeface="Arial" panose="020B0604020202020204" pitchFamily="34" charset="0"/>
              </a:rPr>
              <a:t>.  These actions may be covert and within the denied space of the targeted state, but increasingly will be transparent, </a:t>
            </a:r>
            <a:r>
              <a:rPr lang="en-US" sz="1600" i="1" dirty="0" smtClean="0">
                <a:latin typeface="Arial" panose="020B0604020202020204" pitchFamily="34" charset="0"/>
                <a:cs typeface="Arial" panose="020B0604020202020204" pitchFamily="34" charset="0"/>
              </a:rPr>
              <a:t>maximizing global human domain and cyber tools</a:t>
            </a:r>
            <a:r>
              <a:rPr lang="en-US" sz="1600" dirty="0" smtClean="0">
                <a:latin typeface="Arial" panose="020B0604020202020204" pitchFamily="34" charset="0"/>
                <a:cs typeface="Arial" panose="020B0604020202020204" pitchFamily="34" charset="0"/>
              </a:rPr>
              <a:t>.</a:t>
            </a:r>
          </a:p>
        </p:txBody>
      </p:sp>
      <p:sp>
        <p:nvSpPr>
          <p:cNvPr id="7" name="TextBox 6"/>
          <p:cNvSpPr txBox="1"/>
          <p:nvPr/>
        </p:nvSpPr>
        <p:spPr>
          <a:xfrm>
            <a:off x="2768600" y="2738497"/>
            <a:ext cx="6223000" cy="1815882"/>
          </a:xfrm>
          <a:prstGeom prst="rect">
            <a:avLst/>
          </a:prstGeom>
          <a:solidFill>
            <a:srgbClr val="FF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600" b="1" dirty="0" smtClean="0">
                <a:latin typeface="Arial" panose="020B0604020202020204" pitchFamily="34" charset="0"/>
                <a:cs typeface="Arial" panose="020B0604020202020204" pitchFamily="34" charset="0"/>
              </a:rPr>
              <a:t>“Among” – Unconventional Warfare.</a:t>
            </a:r>
            <a:r>
              <a:rPr lang="en-US" sz="1600" dirty="0" smtClean="0">
                <a:latin typeface="Arial" panose="020B0604020202020204" pitchFamily="34" charset="0"/>
                <a:cs typeface="Arial" panose="020B0604020202020204" pitchFamily="34" charset="0"/>
              </a:rPr>
              <a:t>  </a:t>
            </a:r>
            <a:r>
              <a:rPr lang="en-US" sz="1600" b="1" i="1" dirty="0" smtClean="0">
                <a:latin typeface="Arial" panose="020B0604020202020204" pitchFamily="34" charset="0"/>
                <a:cs typeface="Arial" panose="020B0604020202020204" pitchFamily="34" charset="0"/>
              </a:rPr>
              <a:t>C-UW provides the most appropriate strategic framework for addressing the UW efforts of state or non-state actors.</a:t>
            </a:r>
            <a:r>
              <a:rPr lang="en-US" sz="1600" dirty="0" smtClean="0">
                <a:latin typeface="Arial" panose="020B0604020202020204" pitchFamily="34" charset="0"/>
                <a:cs typeface="Arial" panose="020B0604020202020204" pitchFamily="34" charset="0"/>
              </a:rPr>
              <a:t>  C-UW provides new priorities and purposes to tasks currently conducted under a CT rubric, and should produce better strategic results.  All actions are influence actions first, with tactical results and risk secondary.  Uses UW, not CT, on revolutionaries.  </a:t>
            </a:r>
            <a:r>
              <a:rPr lang="en-US" sz="1600" i="1" dirty="0" smtClean="0">
                <a:latin typeface="Arial" panose="020B0604020202020204" pitchFamily="34" charset="0"/>
                <a:cs typeface="Arial" panose="020B0604020202020204" pitchFamily="34" charset="0"/>
              </a:rPr>
              <a:t>Efforts must reduce the strategic energy</a:t>
            </a:r>
            <a:r>
              <a:rPr lang="en-US" sz="1600" dirty="0" smtClean="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p:txBody>
      </p:sp>
      <p:sp>
        <p:nvSpPr>
          <p:cNvPr id="3" name="TextBox 2"/>
          <p:cNvSpPr txBox="1"/>
          <p:nvPr/>
        </p:nvSpPr>
        <p:spPr>
          <a:xfrm>
            <a:off x="4876800" y="6553200"/>
            <a:ext cx="1219200" cy="307777"/>
          </a:xfrm>
          <a:prstGeom prst="rect">
            <a:avLst/>
          </a:prstGeom>
          <a:solidFill>
            <a:schemeClr val="bg1"/>
          </a:solidFill>
        </p:spPr>
        <p:txBody>
          <a:bodyPr wrap="square" rtlCol="0">
            <a:spAutoFit/>
          </a:bodyPr>
          <a:lstStyle/>
          <a:p>
            <a:endParaRPr lang="en-US" dirty="0"/>
          </a:p>
        </p:txBody>
      </p:sp>
      <p:sp>
        <p:nvSpPr>
          <p:cNvPr id="8" name="TextBox 7"/>
          <p:cNvSpPr txBox="1"/>
          <p:nvPr/>
        </p:nvSpPr>
        <p:spPr>
          <a:xfrm>
            <a:off x="4876800" y="4648200"/>
            <a:ext cx="4114801" cy="2062103"/>
          </a:xfrm>
          <a:prstGeom prst="rect">
            <a:avLst/>
          </a:prstGeom>
          <a:solidFill>
            <a:srgbClr val="FF99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600" b="1" dirty="0" smtClean="0">
                <a:latin typeface="Arial" panose="020B0604020202020204" pitchFamily="34" charset="0"/>
                <a:cs typeface="Arial" panose="020B0604020202020204" pitchFamily="34" charset="0"/>
              </a:rPr>
              <a:t>“Within” – Non-War Civil Emergency.</a:t>
            </a:r>
          </a:p>
          <a:p>
            <a:r>
              <a:rPr lang="en-US" sz="1600" dirty="0" smtClean="0">
                <a:latin typeface="Arial" panose="020B0604020202020204" pitchFamily="34" charset="0"/>
                <a:cs typeface="Arial" panose="020B0604020202020204" pitchFamily="34" charset="0"/>
              </a:rPr>
              <a:t>Recognizes COIN as a domestic operation and the erosive effect of intervention on the popular legitimacy necessary for stability. Adheres to narrow authorities granted by host and </a:t>
            </a:r>
            <a:r>
              <a:rPr lang="en-US" sz="1600" b="1" i="1" dirty="0" smtClean="0">
                <a:latin typeface="Arial" panose="020B0604020202020204" pitchFamily="34" charset="0"/>
                <a:cs typeface="Arial" panose="020B0604020202020204" pitchFamily="34" charset="0"/>
              </a:rPr>
              <a:t>facilitates evolution, not preservation</a:t>
            </a:r>
            <a:r>
              <a:rPr lang="en-US" sz="1600" b="1" dirty="0" smtClean="0">
                <a:latin typeface="Arial" panose="020B0604020202020204" pitchFamily="34" charset="0"/>
                <a:cs typeface="Arial" panose="020B0604020202020204" pitchFamily="34" charset="0"/>
              </a:rPr>
              <a:t>, of governance</a:t>
            </a:r>
            <a:r>
              <a:rPr lang="en-US" sz="1600" dirty="0" smtClean="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Efforts to “defeat” insurgents feed strategic energy  </a:t>
            </a:r>
            <a:endParaRPr lang="en-US" sz="1600" i="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0971745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Unconventional Deterrence</a:t>
            </a:r>
            <a:endParaRPr lang="en-US" dirty="0"/>
          </a:p>
        </p:txBody>
      </p:sp>
      <p:sp>
        <p:nvSpPr>
          <p:cNvPr id="3" name="Content Placeholder 2"/>
          <p:cNvSpPr>
            <a:spLocks noGrp="1"/>
          </p:cNvSpPr>
          <p:nvPr>
            <p:ph idx="1"/>
          </p:nvPr>
        </p:nvSpPr>
        <p:spPr/>
        <p:txBody>
          <a:bodyPr/>
          <a:lstStyle/>
          <a:p>
            <a:r>
              <a:rPr lang="en-US" dirty="0" smtClean="0"/>
              <a:t>Where we can’t sell UW, we can probably sell UD</a:t>
            </a:r>
          </a:p>
          <a:p>
            <a:r>
              <a:rPr lang="en-US" dirty="0" smtClean="0"/>
              <a:t>Does not require clandestine operations among target population</a:t>
            </a:r>
          </a:p>
          <a:p>
            <a:pPr lvl="1"/>
            <a:r>
              <a:rPr lang="en-US" dirty="0" smtClean="0"/>
              <a:t>Engage populations that extend into permissive space</a:t>
            </a:r>
          </a:p>
          <a:p>
            <a:pPr lvl="1"/>
            <a:r>
              <a:rPr lang="en-US" dirty="0" smtClean="0"/>
              <a:t>Engage diasporas</a:t>
            </a:r>
          </a:p>
          <a:p>
            <a:pPr lvl="1"/>
            <a:r>
              <a:rPr lang="en-US" dirty="0" smtClean="0"/>
              <a:t>Employ full range of cyber tools, social media, etc.</a:t>
            </a:r>
          </a:p>
          <a:p>
            <a:r>
              <a:rPr lang="en-US" dirty="0" smtClean="0"/>
              <a:t>Supplements, does not supplant, current deterrence</a:t>
            </a:r>
          </a:p>
          <a:p>
            <a:r>
              <a:rPr lang="en-US" dirty="0" smtClean="0"/>
              <a:t>Provides productive focus to Phase 0 SOF operations</a:t>
            </a:r>
          </a:p>
          <a:p>
            <a:r>
              <a:rPr lang="en-US" dirty="0" smtClean="0"/>
              <a:t>Produces a deterrent effect now</a:t>
            </a:r>
          </a:p>
          <a:p>
            <a:r>
              <a:rPr lang="en-US" dirty="0" smtClean="0"/>
              <a:t>Postures SOF for rapid, effective Phase 3 operations</a:t>
            </a:r>
          </a:p>
          <a:p>
            <a:r>
              <a:rPr lang="en-US" dirty="0" smtClean="0"/>
              <a:t>Consistent with pre-SOCOM ARSOF focus 1950s-1980s</a:t>
            </a:r>
            <a:endParaRPr lang="en-US" dirty="0"/>
          </a:p>
        </p:txBody>
      </p:sp>
      <p:sp>
        <p:nvSpPr>
          <p:cNvPr id="4" name="Slide Number Placeholder 3"/>
          <p:cNvSpPr>
            <a:spLocks noGrp="1"/>
          </p:cNvSpPr>
          <p:nvPr>
            <p:ph type="sldNum" sz="quarter" idx="10"/>
          </p:nvPr>
        </p:nvSpPr>
        <p:spPr/>
        <p:txBody>
          <a:bodyPr/>
          <a:lstStyle/>
          <a:p>
            <a:fld id="{4BE914C7-71F7-4459-9836-6E119DE6325A}" type="slidenum">
              <a:rPr lang="en-US" smtClean="0"/>
              <a:pPr/>
              <a:t>11</a:t>
            </a:fld>
            <a:endParaRPr lang="en-US" dirty="0"/>
          </a:p>
        </p:txBody>
      </p:sp>
    </p:spTree>
    <p:extLst>
      <p:ext uri="{BB962C8B-B14F-4D97-AF65-F5344CB8AC3E}">
        <p14:creationId xmlns:p14="http://schemas.microsoft.com/office/powerpoint/2010/main" val="2069365387"/>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3074" name="Rectangle 2"/>
          <p:cNvSpPr>
            <a:spLocks noGrp="1" noChangeArrowheads="1"/>
          </p:cNvSpPr>
          <p:nvPr>
            <p:ph type="title"/>
          </p:nvPr>
        </p:nvSpPr>
        <p:spPr/>
        <p:txBody>
          <a:bodyPr/>
          <a:lstStyle/>
          <a:p>
            <a:pPr>
              <a:defRPr/>
            </a:pPr>
            <a:r>
              <a:rPr lang="en-US" sz="2800" i="1" dirty="0"/>
              <a:t>Deterrence of Irregular Threats (Prevention</a:t>
            </a:r>
            <a:r>
              <a:rPr lang="en-US" sz="2800" i="1" dirty="0" smtClean="0"/>
              <a:t>)</a:t>
            </a:r>
            <a:r>
              <a:rPr lang="en-US" sz="2800" dirty="0" smtClean="0"/>
              <a:t/>
            </a:r>
            <a:br>
              <a:rPr lang="en-US" sz="2800" dirty="0" smtClean="0"/>
            </a:br>
            <a:r>
              <a:rPr lang="en-US" sz="2400" dirty="0" smtClean="0"/>
              <a:t>Full-Spectrum Deterrence</a:t>
            </a:r>
            <a:endParaRPr lang="en-US" dirty="0" smtClean="0"/>
          </a:p>
        </p:txBody>
      </p:sp>
      <p:sp>
        <p:nvSpPr>
          <p:cNvPr id="17411" name="Rectangle 3"/>
          <p:cNvSpPr>
            <a:spLocks noGrp="1" noChangeArrowheads="1"/>
          </p:cNvSpPr>
          <p:nvPr>
            <p:ph type="body" idx="1"/>
          </p:nvPr>
        </p:nvSpPr>
        <p:spPr>
          <a:xfrm>
            <a:off x="119063" y="1295400"/>
            <a:ext cx="8567737" cy="4378325"/>
          </a:xfrm>
        </p:spPr>
        <p:txBody>
          <a:bodyPr/>
          <a:lstStyle/>
          <a:p>
            <a:r>
              <a:rPr lang="en-US" altLang="en-US" sz="2000" smtClean="0"/>
              <a:t>The following is a draft framework to aid in current operations; from Irregular Warfare, to Response, to Deterrence</a:t>
            </a:r>
          </a:p>
          <a:p>
            <a:r>
              <a:rPr lang="en-US" altLang="en-US" sz="2000" smtClean="0"/>
              <a:t>The intent of the framework is to help visualize, and thereby better account for, the full complexities of the broad range of empowered actors on today’s evolving world stage; as well as the full range of options that can be employed to facilitate the peaceful pursuit of U.S. National Interests. </a:t>
            </a:r>
          </a:p>
          <a:p>
            <a:r>
              <a:rPr lang="en-US" altLang="en-US" sz="2000" smtClean="0"/>
              <a:t>The immediate goal is to expand the strategic dialog as to how the U.S. best approaches:</a:t>
            </a:r>
          </a:p>
          <a:p>
            <a:pPr lvl="1"/>
            <a:r>
              <a:rPr lang="en-US" altLang="en-US" sz="1800" smtClean="0"/>
              <a:t>To Defeat, Disrupt, or Deter </a:t>
            </a:r>
            <a:r>
              <a:rPr lang="en-US" altLang="en-US" sz="1800" i="1" smtClean="0"/>
              <a:t>all</a:t>
            </a:r>
            <a:r>
              <a:rPr lang="en-US" altLang="en-US" sz="1800" smtClean="0"/>
              <a:t> threats to National Interests,</a:t>
            </a:r>
          </a:p>
          <a:p>
            <a:pPr lvl="1"/>
            <a:r>
              <a:rPr lang="en-US" altLang="en-US" sz="1800" smtClean="0"/>
              <a:t>Deterrence of Irregular Threats in particular, and</a:t>
            </a:r>
          </a:p>
          <a:p>
            <a:pPr lvl="1"/>
            <a:r>
              <a:rPr lang="en-US" altLang="en-US" sz="1800" smtClean="0"/>
              <a:t>The next chapter of “GWOT” and </a:t>
            </a:r>
          </a:p>
          <a:p>
            <a:pPr lvl="1"/>
            <a:r>
              <a:rPr lang="en-US" altLang="en-US" sz="1800" smtClean="0"/>
              <a:t>The operationalization of Irregular Warfare</a:t>
            </a:r>
          </a:p>
          <a:p>
            <a:pPr lvl="1"/>
            <a:endParaRPr lang="en-US" altLang="en-US" sz="1800" smtClean="0"/>
          </a:p>
        </p:txBody>
      </p:sp>
      <p:sp>
        <p:nvSpPr>
          <p:cNvPr id="17412" name="Rectangle 4"/>
          <p:cNvSpPr>
            <a:spLocks noChangeArrowheads="1"/>
          </p:cNvSpPr>
          <p:nvPr/>
        </p:nvSpPr>
        <p:spPr bwMode="auto">
          <a:xfrm>
            <a:off x="457200" y="5778500"/>
            <a:ext cx="8229600" cy="803275"/>
          </a:xfrm>
          <a:prstGeom prst="rect">
            <a:avLst/>
          </a:prstGeom>
          <a:solidFill>
            <a:srgbClr val="FFFF00"/>
          </a:solidFill>
          <a:ln w="38100">
            <a:solidFill>
              <a:schemeClr val="tx1"/>
            </a:solidFill>
            <a:miter lim="800000"/>
            <a:headEnd/>
            <a:tailEnd/>
          </a:ln>
        </p:spPr>
        <p:txBody>
          <a:bodyPr/>
          <a:lstStyle>
            <a:lvl1pPr marL="457200" indent="-457200">
              <a:defRPr sz="1000" u="sng">
                <a:solidFill>
                  <a:schemeClr val="tx1"/>
                </a:solidFill>
                <a:latin typeface="Arial" charset="0"/>
              </a:defRPr>
            </a:lvl1pPr>
            <a:lvl2pPr marL="742950" indent="-285750">
              <a:defRPr sz="1000" u="sng">
                <a:solidFill>
                  <a:schemeClr val="tx1"/>
                </a:solidFill>
                <a:latin typeface="Arial" charset="0"/>
              </a:defRPr>
            </a:lvl2pPr>
            <a:lvl3pPr marL="1143000" indent="-228600">
              <a:defRPr sz="1000" u="sng">
                <a:solidFill>
                  <a:schemeClr val="tx1"/>
                </a:solidFill>
                <a:latin typeface="Arial" charset="0"/>
              </a:defRPr>
            </a:lvl3pPr>
            <a:lvl4pPr marL="1600200" indent="-228600">
              <a:defRPr sz="1000" u="sng">
                <a:solidFill>
                  <a:schemeClr val="tx1"/>
                </a:solidFill>
                <a:latin typeface="Arial" charset="0"/>
              </a:defRPr>
            </a:lvl4pPr>
            <a:lvl5pPr marL="2057400" indent="-228600">
              <a:defRPr sz="1000" u="sng">
                <a:solidFill>
                  <a:schemeClr val="tx1"/>
                </a:solidFill>
                <a:latin typeface="Arial" charset="0"/>
              </a:defRPr>
            </a:lvl5pPr>
            <a:lvl6pPr marL="2514600" indent="-228600" algn="ctr" eaLnBrk="0" fontAlgn="base" hangingPunct="0">
              <a:spcBef>
                <a:spcPct val="0"/>
              </a:spcBef>
              <a:spcAft>
                <a:spcPct val="0"/>
              </a:spcAft>
              <a:defRPr sz="1000" u="sng">
                <a:solidFill>
                  <a:schemeClr val="tx1"/>
                </a:solidFill>
                <a:latin typeface="Arial" charset="0"/>
              </a:defRPr>
            </a:lvl6pPr>
            <a:lvl7pPr marL="2971800" indent="-228600" algn="ctr" eaLnBrk="0" fontAlgn="base" hangingPunct="0">
              <a:spcBef>
                <a:spcPct val="0"/>
              </a:spcBef>
              <a:spcAft>
                <a:spcPct val="0"/>
              </a:spcAft>
              <a:defRPr sz="1000" u="sng">
                <a:solidFill>
                  <a:schemeClr val="tx1"/>
                </a:solidFill>
                <a:latin typeface="Arial" charset="0"/>
              </a:defRPr>
            </a:lvl7pPr>
            <a:lvl8pPr marL="3429000" indent="-228600" algn="ctr" eaLnBrk="0" fontAlgn="base" hangingPunct="0">
              <a:spcBef>
                <a:spcPct val="0"/>
              </a:spcBef>
              <a:spcAft>
                <a:spcPct val="0"/>
              </a:spcAft>
              <a:defRPr sz="1000" u="sng">
                <a:solidFill>
                  <a:schemeClr val="tx1"/>
                </a:solidFill>
                <a:latin typeface="Arial" charset="0"/>
              </a:defRPr>
            </a:lvl8pPr>
            <a:lvl9pPr marL="3886200" indent="-228600" algn="ctr" eaLnBrk="0" fontAlgn="base" hangingPunct="0">
              <a:spcBef>
                <a:spcPct val="0"/>
              </a:spcBef>
              <a:spcAft>
                <a:spcPct val="0"/>
              </a:spcAft>
              <a:defRPr sz="1000" u="sng">
                <a:solidFill>
                  <a:schemeClr val="tx1"/>
                </a:solidFill>
                <a:latin typeface="Arial" charset="0"/>
              </a:defRPr>
            </a:lvl9pPr>
          </a:lstStyle>
          <a:p>
            <a:pPr algn="l">
              <a:lnSpc>
                <a:spcPct val="80000"/>
              </a:lnSpc>
              <a:spcBef>
                <a:spcPct val="40000"/>
              </a:spcBef>
              <a:buClr>
                <a:schemeClr val="tx1"/>
              </a:buClr>
              <a:buSzPct val="80000"/>
              <a:buFont typeface="Wingdings" pitchFamily="2" charset="2"/>
              <a:buNone/>
            </a:pPr>
            <a:r>
              <a:rPr lang="en-US" altLang="en-US" sz="1200" b="1" u="none"/>
              <a:t>“Apart from the Special Forces and some dissident colonels, however, for decades there has been no strong,</a:t>
            </a:r>
          </a:p>
          <a:p>
            <a:pPr algn="l">
              <a:lnSpc>
                <a:spcPct val="80000"/>
              </a:lnSpc>
              <a:spcBef>
                <a:spcPct val="40000"/>
              </a:spcBef>
              <a:buClr>
                <a:schemeClr val="tx1"/>
              </a:buClr>
              <a:buSzPct val="80000"/>
              <a:buFont typeface="Wingdings" pitchFamily="2" charset="2"/>
              <a:buNone/>
            </a:pPr>
            <a:r>
              <a:rPr lang="en-US" altLang="en-US" sz="1200" b="1" u="none"/>
              <a:t> deeply rooted constituency inside the Pentagon or elsewhere for institutionalizing the capabilities necessary</a:t>
            </a:r>
          </a:p>
          <a:p>
            <a:pPr algn="l">
              <a:lnSpc>
                <a:spcPct val="80000"/>
              </a:lnSpc>
              <a:spcBef>
                <a:spcPct val="40000"/>
              </a:spcBef>
              <a:buClr>
                <a:schemeClr val="tx1"/>
              </a:buClr>
              <a:buSzPct val="80000"/>
              <a:buFont typeface="Wingdings" pitchFamily="2" charset="2"/>
              <a:buNone/>
            </a:pPr>
            <a:r>
              <a:rPr lang="en-US" altLang="en-US" sz="1200" b="1" u="none"/>
              <a:t> to wage asymmetric or irregular conflict.”  	</a:t>
            </a:r>
            <a:r>
              <a:rPr lang="en-US" altLang="en-US" b="1" u="none"/>
              <a:t>Robert M. Gates, Secretary of Defense                     </a:t>
            </a:r>
          </a:p>
        </p:txBody>
      </p:sp>
    </p:spTree>
    <p:extLst>
      <p:ext uri="{BB962C8B-B14F-4D97-AF65-F5344CB8AC3E}">
        <p14:creationId xmlns:p14="http://schemas.microsoft.com/office/powerpoint/2010/main" val="20780357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3858" name="Rectangle 2"/>
          <p:cNvSpPr>
            <a:spLocks noGrp="1" noChangeArrowheads="1"/>
          </p:cNvSpPr>
          <p:nvPr>
            <p:ph type="title"/>
          </p:nvPr>
        </p:nvSpPr>
        <p:spPr/>
        <p:txBody>
          <a:bodyPr/>
          <a:lstStyle/>
          <a:p>
            <a:pPr>
              <a:defRPr/>
            </a:pPr>
            <a:r>
              <a:rPr lang="en-US" smtClean="0"/>
              <a:t>Key Terms</a:t>
            </a:r>
          </a:p>
        </p:txBody>
      </p:sp>
      <p:sp>
        <p:nvSpPr>
          <p:cNvPr id="21507" name="Rectangle 3"/>
          <p:cNvSpPr>
            <a:spLocks noGrp="1" noChangeArrowheads="1"/>
          </p:cNvSpPr>
          <p:nvPr>
            <p:ph type="body" idx="1"/>
          </p:nvPr>
        </p:nvSpPr>
        <p:spPr/>
        <p:txBody>
          <a:bodyPr/>
          <a:lstStyle/>
          <a:p>
            <a:r>
              <a:rPr lang="en-US" altLang="en-US" smtClean="0"/>
              <a:t>Positive Engagement: </a:t>
            </a:r>
            <a:r>
              <a:rPr lang="en-US" altLang="en-US" u="sng" smtClean="0">
                <a:solidFill>
                  <a:schemeClr val="accent2"/>
                </a:solidFill>
              </a:rPr>
              <a:t>Encourage</a:t>
            </a:r>
            <a:endParaRPr lang="en-US" altLang="en-US" smtClean="0">
              <a:solidFill>
                <a:schemeClr val="accent2"/>
              </a:solidFill>
            </a:endParaRPr>
          </a:p>
          <a:p>
            <a:pPr lvl="1"/>
            <a:r>
              <a:rPr lang="en-US" altLang="en-US" smtClean="0"/>
              <a:t>Promote - (Cognitive) Create beliefs which support desired behavior</a:t>
            </a:r>
          </a:p>
          <a:p>
            <a:pPr lvl="1"/>
            <a:r>
              <a:rPr lang="en-US" altLang="en-US" smtClean="0"/>
              <a:t>Enable - (Physical) Help create conditions to allow a state or organization get started implementing desired behavior</a:t>
            </a:r>
          </a:p>
          <a:p>
            <a:pPr lvl="1"/>
            <a:r>
              <a:rPr lang="en-US" altLang="en-US" smtClean="0"/>
              <a:t>Enhance* - (Physical)  Help them to perform desired behavior more effectively </a:t>
            </a:r>
            <a:r>
              <a:rPr lang="en-US" altLang="en-US" b="0" i="1" smtClean="0"/>
              <a:t>on their terms</a:t>
            </a:r>
            <a:endParaRPr lang="en-US" altLang="en-US" smtClean="0"/>
          </a:p>
          <a:p>
            <a:r>
              <a:rPr lang="en-US" altLang="en-US" smtClean="0"/>
              <a:t>Negative Engagement: </a:t>
            </a:r>
            <a:r>
              <a:rPr lang="en-US" altLang="en-US" u="sng" smtClean="0">
                <a:solidFill>
                  <a:srgbClr val="FF0000"/>
                </a:solidFill>
              </a:rPr>
              <a:t>Discourage</a:t>
            </a:r>
            <a:endParaRPr lang="en-US" altLang="en-US" smtClean="0">
              <a:solidFill>
                <a:srgbClr val="FF0000"/>
              </a:solidFill>
            </a:endParaRPr>
          </a:p>
          <a:p>
            <a:pPr lvl="1"/>
            <a:r>
              <a:rPr lang="en-US" altLang="en-US" smtClean="0"/>
              <a:t>Deter - (Cognitive) Create belief not in best interest to attack.</a:t>
            </a:r>
          </a:p>
          <a:p>
            <a:pPr lvl="1"/>
            <a:r>
              <a:rPr lang="en-US" altLang="en-US" smtClean="0"/>
              <a:t>Preclude - (Physical) Deny opportunity to successfully attack.</a:t>
            </a:r>
          </a:p>
          <a:p>
            <a:pPr lvl="1"/>
            <a:r>
              <a:rPr lang="en-US" altLang="en-US" smtClean="0"/>
              <a:t>Preempt* - (Physical)  Deny ability to successfully attack.</a:t>
            </a:r>
          </a:p>
          <a:p>
            <a:pPr>
              <a:buFont typeface="Wingdings" pitchFamily="2" charset="2"/>
              <a:buNone/>
            </a:pPr>
            <a:endParaRPr lang="en-US" altLang="en-US" smtClean="0"/>
          </a:p>
        </p:txBody>
      </p:sp>
      <p:sp>
        <p:nvSpPr>
          <p:cNvPr id="21508" name="Rectangle 4"/>
          <p:cNvSpPr>
            <a:spLocks noChangeArrowheads="1"/>
          </p:cNvSpPr>
          <p:nvPr/>
        </p:nvSpPr>
        <p:spPr bwMode="auto">
          <a:xfrm>
            <a:off x="457200" y="5638800"/>
            <a:ext cx="8229600" cy="914400"/>
          </a:xfrm>
          <a:prstGeom prst="rect">
            <a:avLst/>
          </a:prstGeom>
          <a:solidFill>
            <a:srgbClr val="FFFF00"/>
          </a:solidFill>
          <a:ln w="38100">
            <a:solidFill>
              <a:schemeClr val="tx1"/>
            </a:solidFill>
            <a:miter lim="800000"/>
            <a:headEnd/>
            <a:tailEnd/>
          </a:ln>
        </p:spPr>
        <p:txBody>
          <a:bodyPr/>
          <a:lstStyle>
            <a:lvl1pPr marL="457200" indent="-457200">
              <a:defRPr sz="1000" u="sng">
                <a:solidFill>
                  <a:schemeClr val="tx1"/>
                </a:solidFill>
                <a:latin typeface="Arial" charset="0"/>
              </a:defRPr>
            </a:lvl1pPr>
            <a:lvl2pPr marL="742950" indent="-285750">
              <a:defRPr sz="1000" u="sng">
                <a:solidFill>
                  <a:schemeClr val="tx1"/>
                </a:solidFill>
                <a:latin typeface="Arial" charset="0"/>
              </a:defRPr>
            </a:lvl2pPr>
            <a:lvl3pPr marL="1143000" indent="-228600">
              <a:defRPr sz="1000" u="sng">
                <a:solidFill>
                  <a:schemeClr val="tx1"/>
                </a:solidFill>
                <a:latin typeface="Arial" charset="0"/>
              </a:defRPr>
            </a:lvl3pPr>
            <a:lvl4pPr marL="1600200" indent="-228600">
              <a:defRPr sz="1000" u="sng">
                <a:solidFill>
                  <a:schemeClr val="tx1"/>
                </a:solidFill>
                <a:latin typeface="Arial" charset="0"/>
              </a:defRPr>
            </a:lvl4pPr>
            <a:lvl5pPr marL="2057400" indent="-228600">
              <a:defRPr sz="1000" u="sng">
                <a:solidFill>
                  <a:schemeClr val="tx1"/>
                </a:solidFill>
                <a:latin typeface="Arial" charset="0"/>
              </a:defRPr>
            </a:lvl5pPr>
            <a:lvl6pPr marL="2514600" indent="-228600" algn="ctr" eaLnBrk="0" fontAlgn="base" hangingPunct="0">
              <a:spcBef>
                <a:spcPct val="0"/>
              </a:spcBef>
              <a:spcAft>
                <a:spcPct val="0"/>
              </a:spcAft>
              <a:defRPr sz="1000" u="sng">
                <a:solidFill>
                  <a:schemeClr val="tx1"/>
                </a:solidFill>
                <a:latin typeface="Arial" charset="0"/>
              </a:defRPr>
            </a:lvl6pPr>
            <a:lvl7pPr marL="2971800" indent="-228600" algn="ctr" eaLnBrk="0" fontAlgn="base" hangingPunct="0">
              <a:spcBef>
                <a:spcPct val="0"/>
              </a:spcBef>
              <a:spcAft>
                <a:spcPct val="0"/>
              </a:spcAft>
              <a:defRPr sz="1000" u="sng">
                <a:solidFill>
                  <a:schemeClr val="tx1"/>
                </a:solidFill>
                <a:latin typeface="Arial" charset="0"/>
              </a:defRPr>
            </a:lvl7pPr>
            <a:lvl8pPr marL="3429000" indent="-228600" algn="ctr" eaLnBrk="0" fontAlgn="base" hangingPunct="0">
              <a:spcBef>
                <a:spcPct val="0"/>
              </a:spcBef>
              <a:spcAft>
                <a:spcPct val="0"/>
              </a:spcAft>
              <a:defRPr sz="1000" u="sng">
                <a:solidFill>
                  <a:schemeClr val="tx1"/>
                </a:solidFill>
                <a:latin typeface="Arial" charset="0"/>
              </a:defRPr>
            </a:lvl8pPr>
            <a:lvl9pPr marL="3886200" indent="-228600" algn="ctr" eaLnBrk="0" fontAlgn="base" hangingPunct="0">
              <a:spcBef>
                <a:spcPct val="0"/>
              </a:spcBef>
              <a:spcAft>
                <a:spcPct val="0"/>
              </a:spcAft>
              <a:defRPr sz="1000" u="sng">
                <a:solidFill>
                  <a:schemeClr val="tx1"/>
                </a:solidFill>
                <a:latin typeface="Arial" charset="0"/>
              </a:defRPr>
            </a:lvl9pPr>
          </a:lstStyle>
          <a:p>
            <a:pPr algn="l">
              <a:lnSpc>
                <a:spcPct val="80000"/>
              </a:lnSpc>
              <a:spcBef>
                <a:spcPct val="40000"/>
              </a:spcBef>
              <a:buClr>
                <a:schemeClr val="tx1"/>
              </a:buClr>
              <a:buSzPct val="80000"/>
              <a:buFont typeface="Wingdings" pitchFamily="2" charset="2"/>
              <a:buNone/>
            </a:pPr>
            <a:r>
              <a:rPr lang="en-US" altLang="en-US" sz="1600" b="1" u="none"/>
              <a:t>* Third Level Engagement (Preempt or Enhance) should be </a:t>
            </a:r>
            <a:r>
              <a:rPr lang="en-US" altLang="en-US" sz="1600" b="1" i="1" u="none"/>
              <a:t>applied with caution</a:t>
            </a:r>
          </a:p>
          <a:p>
            <a:pPr algn="l">
              <a:lnSpc>
                <a:spcPct val="80000"/>
              </a:lnSpc>
              <a:spcBef>
                <a:spcPct val="40000"/>
              </a:spcBef>
              <a:buClr>
                <a:schemeClr val="tx1"/>
              </a:buClr>
              <a:buSzPct val="80000"/>
              <a:buFont typeface="Wingdings" pitchFamily="2" charset="2"/>
              <a:buNone/>
            </a:pPr>
            <a:r>
              <a:rPr lang="en-US" altLang="en-US" sz="1600" b="1" u="none"/>
              <a:t>Due to the increased risk of creating perceptions of inappropriate legitimacy for </a:t>
            </a:r>
          </a:p>
          <a:p>
            <a:pPr algn="l">
              <a:lnSpc>
                <a:spcPct val="80000"/>
              </a:lnSpc>
              <a:spcBef>
                <a:spcPct val="40000"/>
              </a:spcBef>
              <a:buClr>
                <a:schemeClr val="tx1"/>
              </a:buClr>
              <a:buSzPct val="80000"/>
              <a:buFont typeface="Wingdings" pitchFamily="2" charset="2"/>
              <a:buNone/>
            </a:pPr>
            <a:r>
              <a:rPr lang="en-US" altLang="en-US" sz="1600" b="1" u="none"/>
              <a:t>“Enhance”  or unintended provocation for “Preempt.”</a:t>
            </a:r>
          </a:p>
        </p:txBody>
      </p:sp>
    </p:spTree>
    <p:extLst>
      <p:ext uri="{BB962C8B-B14F-4D97-AF65-F5344CB8AC3E}">
        <p14:creationId xmlns:p14="http://schemas.microsoft.com/office/powerpoint/2010/main" val="6032742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Think Holistically</a:t>
            </a:r>
            <a:endParaRPr lang="en-US" dirty="0"/>
          </a:p>
        </p:txBody>
      </p:sp>
      <p:sp>
        <p:nvSpPr>
          <p:cNvPr id="31747" name="Slide Number Placeholder 3"/>
          <p:cNvSpPr>
            <a:spLocks noGrp="1"/>
          </p:cNvSpPr>
          <p:nvPr>
            <p:ph type="sldNum"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1000" u="sng">
                <a:solidFill>
                  <a:schemeClr val="tx1"/>
                </a:solidFill>
                <a:latin typeface="Arial" charset="0"/>
              </a:defRPr>
            </a:lvl1pPr>
            <a:lvl2pPr marL="742950" indent="-285750">
              <a:defRPr sz="1000" u="sng">
                <a:solidFill>
                  <a:schemeClr val="tx1"/>
                </a:solidFill>
                <a:latin typeface="Arial" charset="0"/>
              </a:defRPr>
            </a:lvl2pPr>
            <a:lvl3pPr marL="1143000" indent="-228600">
              <a:defRPr sz="1000" u="sng">
                <a:solidFill>
                  <a:schemeClr val="tx1"/>
                </a:solidFill>
                <a:latin typeface="Arial" charset="0"/>
              </a:defRPr>
            </a:lvl3pPr>
            <a:lvl4pPr marL="1600200" indent="-228600">
              <a:defRPr sz="1000" u="sng">
                <a:solidFill>
                  <a:schemeClr val="tx1"/>
                </a:solidFill>
                <a:latin typeface="Arial" charset="0"/>
              </a:defRPr>
            </a:lvl4pPr>
            <a:lvl5pPr marL="2057400" indent="-228600">
              <a:defRPr sz="1000" u="sng">
                <a:solidFill>
                  <a:schemeClr val="tx1"/>
                </a:solidFill>
                <a:latin typeface="Arial" charset="0"/>
              </a:defRPr>
            </a:lvl5pPr>
            <a:lvl6pPr marL="2514600" indent="-228600" algn="ctr" eaLnBrk="0" fontAlgn="base" hangingPunct="0">
              <a:spcBef>
                <a:spcPct val="0"/>
              </a:spcBef>
              <a:spcAft>
                <a:spcPct val="0"/>
              </a:spcAft>
              <a:defRPr sz="1000" u="sng">
                <a:solidFill>
                  <a:schemeClr val="tx1"/>
                </a:solidFill>
                <a:latin typeface="Arial" charset="0"/>
              </a:defRPr>
            </a:lvl6pPr>
            <a:lvl7pPr marL="2971800" indent="-228600" algn="ctr" eaLnBrk="0" fontAlgn="base" hangingPunct="0">
              <a:spcBef>
                <a:spcPct val="0"/>
              </a:spcBef>
              <a:spcAft>
                <a:spcPct val="0"/>
              </a:spcAft>
              <a:defRPr sz="1000" u="sng">
                <a:solidFill>
                  <a:schemeClr val="tx1"/>
                </a:solidFill>
                <a:latin typeface="Arial" charset="0"/>
              </a:defRPr>
            </a:lvl7pPr>
            <a:lvl8pPr marL="3429000" indent="-228600" algn="ctr" eaLnBrk="0" fontAlgn="base" hangingPunct="0">
              <a:spcBef>
                <a:spcPct val="0"/>
              </a:spcBef>
              <a:spcAft>
                <a:spcPct val="0"/>
              </a:spcAft>
              <a:defRPr sz="1000" u="sng">
                <a:solidFill>
                  <a:schemeClr val="tx1"/>
                </a:solidFill>
                <a:latin typeface="Arial" charset="0"/>
              </a:defRPr>
            </a:lvl8pPr>
            <a:lvl9pPr marL="3886200" indent="-228600" algn="ctr" eaLnBrk="0" fontAlgn="base" hangingPunct="0">
              <a:spcBef>
                <a:spcPct val="0"/>
              </a:spcBef>
              <a:spcAft>
                <a:spcPct val="0"/>
              </a:spcAft>
              <a:defRPr sz="1000" u="sng">
                <a:solidFill>
                  <a:schemeClr val="tx1"/>
                </a:solidFill>
                <a:latin typeface="Arial" charset="0"/>
              </a:defRPr>
            </a:lvl9pPr>
          </a:lstStyle>
          <a:p>
            <a:fld id="{B0A0AA22-3ED0-4F01-8FA2-9A6DB1A5639F}" type="slidenum">
              <a:rPr lang="en-US" altLang="en-US" sz="1400" u="none" smtClean="0">
                <a:latin typeface="Times New Roman" pitchFamily="18" charset="0"/>
              </a:rPr>
              <a:pPr/>
              <a:t>14</a:t>
            </a:fld>
            <a:endParaRPr lang="en-US" altLang="en-US" sz="1400" u="none" smtClean="0">
              <a:latin typeface="Times New Roman" pitchFamily="18" charset="0"/>
            </a:endParaRPr>
          </a:p>
        </p:txBody>
      </p:sp>
      <p:pic>
        <p:nvPicPr>
          <p:cNvPr id="31748" name="Picture 1" descr="FINAL - Full Spectrum Engagement Poster.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2400" y="1333500"/>
            <a:ext cx="6858000" cy="514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7086600" y="1371600"/>
            <a:ext cx="1905000" cy="4524315"/>
          </a:xfrm>
          <a:prstGeom prst="rect">
            <a:avLst/>
          </a:prstGeom>
          <a:solidFill>
            <a:schemeClr val="bg2">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a:spAutoFit/>
          </a:bodyPr>
          <a:lstStyle/>
          <a:p>
            <a:pPr algn="l">
              <a:defRPr/>
            </a:pPr>
            <a:r>
              <a:rPr lang="en-US" sz="1800" b="1" u="none" dirty="0">
                <a:solidFill>
                  <a:schemeClr val="bg1"/>
                </a:solidFill>
              </a:rPr>
              <a:t>Are we as neutral as possible between the parties?</a:t>
            </a:r>
          </a:p>
          <a:p>
            <a:pPr algn="l">
              <a:defRPr/>
            </a:pPr>
            <a:endParaRPr lang="en-US" sz="1800" b="1" u="none" dirty="0">
              <a:solidFill>
                <a:schemeClr val="bg1"/>
              </a:solidFill>
            </a:endParaRPr>
          </a:p>
          <a:p>
            <a:pPr algn="l">
              <a:defRPr/>
            </a:pPr>
            <a:r>
              <a:rPr lang="en-US" sz="1800" b="1" u="none" dirty="0">
                <a:solidFill>
                  <a:schemeClr val="bg1"/>
                </a:solidFill>
              </a:rPr>
              <a:t>Have we looked for shared interests </a:t>
            </a:r>
            <a:r>
              <a:rPr lang="en-US" sz="1800" b="1" u="none" dirty="0" smtClean="0">
                <a:solidFill>
                  <a:schemeClr val="bg1"/>
                </a:solidFill>
              </a:rPr>
              <a:t>equally with every party involved?</a:t>
            </a:r>
            <a:endParaRPr lang="en-US" sz="1800" b="1" u="none" dirty="0">
              <a:solidFill>
                <a:schemeClr val="bg1"/>
              </a:solidFill>
            </a:endParaRPr>
          </a:p>
          <a:p>
            <a:pPr algn="l">
              <a:defRPr/>
            </a:pPr>
            <a:endParaRPr lang="en-US" sz="1800" b="1" u="none" dirty="0">
              <a:solidFill>
                <a:schemeClr val="bg1"/>
              </a:solidFill>
            </a:endParaRPr>
          </a:p>
          <a:p>
            <a:pPr algn="l">
              <a:defRPr/>
            </a:pPr>
            <a:r>
              <a:rPr lang="en-US" sz="1800" b="1" u="none" dirty="0">
                <a:solidFill>
                  <a:schemeClr val="bg1"/>
                </a:solidFill>
              </a:rPr>
              <a:t>Are we creating new problems in the process?</a:t>
            </a:r>
          </a:p>
        </p:txBody>
      </p:sp>
    </p:spTree>
    <p:extLst>
      <p:ext uri="{BB962C8B-B14F-4D97-AF65-F5344CB8AC3E}">
        <p14:creationId xmlns:p14="http://schemas.microsoft.com/office/powerpoint/2010/main" val="11334423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of Natural Things</a:t>
            </a:r>
            <a:endParaRPr lang="en-US" dirty="0"/>
          </a:p>
        </p:txBody>
      </p:sp>
      <p:sp>
        <p:nvSpPr>
          <p:cNvPr id="3" name="Content Placeholder 2"/>
          <p:cNvSpPr>
            <a:spLocks noGrp="1"/>
          </p:cNvSpPr>
          <p:nvPr>
            <p:ph idx="1"/>
          </p:nvPr>
        </p:nvSpPr>
        <p:spPr/>
        <p:txBody>
          <a:bodyPr/>
          <a:lstStyle/>
          <a:p>
            <a:pPr lvl="1"/>
            <a:r>
              <a:rPr lang="en-US" dirty="0"/>
              <a:t>Apply </a:t>
            </a:r>
            <a:r>
              <a:rPr lang="en-US" dirty="0" smtClean="0"/>
              <a:t>ecosystem </a:t>
            </a:r>
            <a:r>
              <a:rPr lang="en-US" dirty="0"/>
              <a:t>logic.  </a:t>
            </a:r>
            <a:endParaRPr lang="en-US" dirty="0" smtClean="0"/>
          </a:p>
          <a:p>
            <a:pPr lvl="1"/>
            <a:r>
              <a:rPr lang="en-US" dirty="0" smtClean="0"/>
              <a:t>Political conflict </a:t>
            </a:r>
            <a:r>
              <a:rPr lang="en-US" dirty="0"/>
              <a:t>is a natural thing. </a:t>
            </a:r>
            <a:r>
              <a:rPr lang="en-US" dirty="0" smtClean="0"/>
              <a:t> </a:t>
            </a:r>
          </a:p>
          <a:p>
            <a:pPr lvl="1"/>
            <a:r>
              <a:rPr lang="en-US" dirty="0" smtClean="0"/>
              <a:t>The </a:t>
            </a:r>
            <a:r>
              <a:rPr lang="en-US" dirty="0"/>
              <a:t>prevention of natural things, like </a:t>
            </a:r>
            <a:r>
              <a:rPr lang="en-US" u="sng" dirty="0"/>
              <a:t>wildfire</a:t>
            </a:r>
            <a:r>
              <a:rPr lang="en-US" dirty="0"/>
              <a:t> or </a:t>
            </a:r>
            <a:r>
              <a:rPr lang="en-US" u="sng" dirty="0"/>
              <a:t>cancer</a:t>
            </a:r>
            <a:r>
              <a:rPr lang="en-US" dirty="0"/>
              <a:t> or </a:t>
            </a:r>
            <a:r>
              <a:rPr lang="en-US" u="sng" dirty="0"/>
              <a:t>human conflict</a:t>
            </a:r>
            <a:r>
              <a:rPr lang="en-US" dirty="0"/>
              <a:t>, recognizes several hard realities:  </a:t>
            </a:r>
            <a:endParaRPr lang="en-US" sz="2400" dirty="0"/>
          </a:p>
          <a:p>
            <a:pPr lvl="2"/>
            <a:r>
              <a:rPr lang="en-US" sz="1800" dirty="0"/>
              <a:t>These things cannot be eliminated, and have essential roles in their respective ecosystems. </a:t>
            </a:r>
            <a:endParaRPr lang="en-US" sz="2000" dirty="0"/>
          </a:p>
          <a:p>
            <a:pPr lvl="2"/>
            <a:r>
              <a:rPr lang="en-US" sz="1800" dirty="0"/>
              <a:t>The better one understands and nurtures ecosystem health the less destructive these things are.  </a:t>
            </a:r>
            <a:endParaRPr lang="en-US" sz="2000" dirty="0"/>
          </a:p>
          <a:p>
            <a:pPr lvl="2"/>
            <a:r>
              <a:rPr lang="en-US" sz="1800" dirty="0"/>
              <a:t>The US needs to form a more accurate understanding of </a:t>
            </a:r>
            <a:r>
              <a:rPr lang="en-US" sz="1800" i="1" dirty="0"/>
              <a:t>the ecosystem of governance</a:t>
            </a:r>
            <a:r>
              <a:rPr lang="en-US" sz="1800" dirty="0"/>
              <a:t>, and work to ensure that systems most important to our vital interests are as healthy as possible.  Such an understanding will provide new priorities for when and how we engage with the ecosystems of others.  </a:t>
            </a:r>
            <a:r>
              <a:rPr lang="en-US" sz="1800" i="1" dirty="0"/>
              <a:t>This shapes the where, what and why of persistent engagement</a:t>
            </a:r>
            <a:r>
              <a:rPr lang="en-US" sz="1800" dirty="0"/>
              <a:t>.</a:t>
            </a:r>
            <a:endParaRPr lang="en-US" sz="2000" dirty="0"/>
          </a:p>
          <a:p>
            <a:pPr lvl="2"/>
            <a:r>
              <a:rPr lang="en-US" sz="1800" dirty="0"/>
              <a:t>Sometimes no treatment at all is the best course.  </a:t>
            </a:r>
            <a:r>
              <a:rPr lang="en-US" sz="1800" i="1" dirty="0"/>
              <a:t>We must guard against over engagement</a:t>
            </a:r>
            <a:r>
              <a:rPr lang="en-US" sz="1800" i="1" dirty="0" smtClean="0"/>
              <a:t>.</a:t>
            </a:r>
            <a:endParaRPr lang="en-US" sz="2000" dirty="0"/>
          </a:p>
        </p:txBody>
      </p:sp>
      <p:sp>
        <p:nvSpPr>
          <p:cNvPr id="4" name="Slide Number Placeholder 3"/>
          <p:cNvSpPr>
            <a:spLocks noGrp="1"/>
          </p:cNvSpPr>
          <p:nvPr>
            <p:ph type="sldNum" sz="quarter" idx="10"/>
          </p:nvPr>
        </p:nvSpPr>
        <p:spPr/>
        <p:txBody>
          <a:bodyPr/>
          <a:lstStyle/>
          <a:p>
            <a:fld id="{4BE914C7-71F7-4459-9836-6E119DE6325A}" type="slidenum">
              <a:rPr lang="en-US" smtClean="0"/>
              <a:pPr/>
              <a:t>15</a:t>
            </a:fld>
            <a:endParaRPr lang="en-US" dirty="0"/>
          </a:p>
        </p:txBody>
      </p:sp>
    </p:spTree>
    <p:extLst>
      <p:ext uri="{BB962C8B-B14F-4D97-AF65-F5344CB8AC3E}">
        <p14:creationId xmlns:p14="http://schemas.microsoft.com/office/powerpoint/2010/main" val="314911232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Yellowstone Lesson</a:t>
            </a:r>
            <a:br>
              <a:rPr lang="en-US" dirty="0" smtClean="0"/>
            </a:br>
            <a:r>
              <a:rPr lang="en-US" sz="2800" dirty="0" smtClean="0"/>
              <a:t>“Don’t Mess with Mother Nature”</a:t>
            </a:r>
            <a:endParaRPr lang="en-US" sz="2800" dirty="0"/>
          </a:p>
        </p:txBody>
      </p:sp>
      <p:sp>
        <p:nvSpPr>
          <p:cNvPr id="3" name="Content Placeholder 2"/>
          <p:cNvSpPr>
            <a:spLocks noGrp="1"/>
          </p:cNvSpPr>
          <p:nvPr>
            <p:ph idx="1"/>
          </p:nvPr>
        </p:nvSpPr>
        <p:spPr>
          <a:xfrm>
            <a:off x="119063" y="1295400"/>
            <a:ext cx="8991600" cy="5105400"/>
          </a:xfrm>
        </p:spPr>
        <p:txBody>
          <a:bodyPr/>
          <a:lstStyle/>
          <a:p>
            <a:r>
              <a:rPr lang="en-US" sz="2000" dirty="0" smtClean="0"/>
              <a:t>Maintain the park as is for future generations</a:t>
            </a:r>
          </a:p>
          <a:p>
            <a:r>
              <a:rPr lang="en-US" sz="2000" dirty="0"/>
              <a:t>Capture/Kill all predators to wildlife and </a:t>
            </a:r>
            <a:r>
              <a:rPr lang="en-US" sz="2000" dirty="0" smtClean="0"/>
              <a:t>humans</a:t>
            </a:r>
          </a:p>
          <a:p>
            <a:pPr marL="457200" lvl="1" indent="-457200">
              <a:spcBef>
                <a:spcPct val="40000"/>
              </a:spcBef>
              <a:buSzPct val="80000"/>
              <a:buFont typeface="Wingdings" pitchFamily="2" charset="2"/>
              <a:buChar char="n"/>
            </a:pPr>
            <a:r>
              <a:rPr lang="en-US" dirty="0"/>
              <a:t>Suppress wildfire to prevent destruction of </a:t>
            </a:r>
            <a:r>
              <a:rPr lang="en-US" dirty="0" smtClean="0"/>
              <a:t>forest</a:t>
            </a:r>
            <a:r>
              <a:rPr lang="en-US" dirty="0"/>
              <a:t>	</a:t>
            </a:r>
            <a:endParaRPr lang="en-US" dirty="0" smtClean="0"/>
          </a:p>
          <a:p>
            <a:pPr lvl="2"/>
            <a:r>
              <a:rPr lang="en-US" sz="1800" b="1" dirty="0" smtClean="0"/>
              <a:t>Result:</a:t>
            </a:r>
            <a:r>
              <a:rPr lang="en-US" sz="1800" dirty="0" smtClean="0"/>
              <a:t>  </a:t>
            </a:r>
            <a:r>
              <a:rPr lang="en-US" sz="1800" i="1" u="sng" dirty="0" smtClean="0"/>
              <a:t>Tactical success fomenting strategic failure</a:t>
            </a:r>
          </a:p>
          <a:p>
            <a:pPr lvl="2"/>
            <a:r>
              <a:rPr lang="en-US" sz="1800" dirty="0" smtClean="0"/>
              <a:t>Stasis is not natural and takes tremendous energy to sustain</a:t>
            </a:r>
          </a:p>
          <a:p>
            <a:pPr lvl="2"/>
            <a:r>
              <a:rPr lang="en-US" sz="1800" dirty="0" smtClean="0"/>
              <a:t>Predator removal resulted in overpopulation of elk, disease, and destruction of riparian zones</a:t>
            </a:r>
          </a:p>
          <a:p>
            <a:pPr lvl="2"/>
            <a:r>
              <a:rPr lang="en-US" sz="1800" dirty="0" smtClean="0"/>
              <a:t>Fire suppression fostered disease and made forest susceptible to catastrophic fire.</a:t>
            </a:r>
          </a:p>
          <a:p>
            <a:pPr lvl="2"/>
            <a:endParaRPr lang="en-US" sz="1800" dirty="0"/>
          </a:p>
          <a:p>
            <a:r>
              <a:rPr lang="en-US" dirty="0" smtClean="0"/>
              <a:t>Sought to understand and apply ecosystem</a:t>
            </a:r>
          </a:p>
          <a:p>
            <a:r>
              <a:rPr lang="en-US" dirty="0" smtClean="0"/>
              <a:t>Allow but mitigate/shape predators and fire</a:t>
            </a:r>
          </a:p>
          <a:p>
            <a:r>
              <a:rPr lang="en-US" dirty="0" smtClean="0"/>
              <a:t>Recognize influenced change &gt; controlled stasis</a:t>
            </a:r>
            <a:endParaRPr lang="en-US" dirty="0"/>
          </a:p>
        </p:txBody>
      </p:sp>
      <p:sp>
        <p:nvSpPr>
          <p:cNvPr id="4" name="Slide Number Placeholder 3"/>
          <p:cNvSpPr>
            <a:spLocks noGrp="1"/>
          </p:cNvSpPr>
          <p:nvPr>
            <p:ph type="sldNum" sz="quarter" idx="10"/>
          </p:nvPr>
        </p:nvSpPr>
        <p:spPr/>
        <p:txBody>
          <a:bodyPr/>
          <a:lstStyle/>
          <a:p>
            <a:fld id="{4BE914C7-71F7-4459-9836-6E119DE6325A}" type="slidenum">
              <a:rPr lang="en-US" smtClean="0"/>
              <a:pPr/>
              <a:t>16</a:t>
            </a:fld>
            <a:endParaRPr lang="en-US" dirty="0"/>
          </a:p>
        </p:txBody>
      </p:sp>
    </p:spTree>
    <p:extLst>
      <p:ext uri="{BB962C8B-B14F-4D97-AF65-F5344CB8AC3E}">
        <p14:creationId xmlns:p14="http://schemas.microsoft.com/office/powerpoint/2010/main" val="161745313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Strategic Transition – A Proposal</a:t>
            </a:r>
            <a:br>
              <a:rPr lang="en-US" dirty="0" smtClean="0"/>
            </a:br>
            <a:r>
              <a:rPr lang="en-US" sz="2700" dirty="0" smtClean="0"/>
              <a:t>Re-Thinking US Global Leadership, and SOF’s Role</a:t>
            </a:r>
            <a:endParaRPr lang="en-US"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813496" y="2167890"/>
            <a:ext cx="3358704" cy="1946910"/>
          </a:xfrm>
          <a:prstGeom prst="rect">
            <a:avLst/>
          </a:prstGeom>
          <a:ln>
            <a:noFill/>
          </a:ln>
          <a:effectLst>
            <a:softEdge rad="112500"/>
          </a:effectLst>
        </p:spPr>
      </p:pic>
      <p:sp>
        <p:nvSpPr>
          <p:cNvPr id="7" name="TextBox 6"/>
          <p:cNvSpPr txBox="1"/>
          <p:nvPr/>
        </p:nvSpPr>
        <p:spPr>
          <a:xfrm>
            <a:off x="76200" y="1600200"/>
            <a:ext cx="2407775"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algn="ctr" eaLnBrk="1" fontAlgn="auto" hangingPunct="1">
              <a:spcBef>
                <a:spcPts val="0"/>
              </a:spcBef>
              <a:spcAft>
                <a:spcPts val="0"/>
              </a:spcAft>
            </a:pPr>
            <a:r>
              <a:rPr lang="en-US" sz="1600" dirty="0" smtClean="0">
                <a:solidFill>
                  <a:prstClr val="black"/>
                </a:solidFill>
                <a:latin typeface="Calibri"/>
              </a:rPr>
              <a:t>Post-Cold War Era:</a:t>
            </a:r>
          </a:p>
          <a:p>
            <a:pPr algn="ctr" eaLnBrk="1" fontAlgn="auto" hangingPunct="1">
              <a:spcBef>
                <a:spcPts val="0"/>
              </a:spcBef>
              <a:spcAft>
                <a:spcPts val="0"/>
              </a:spcAft>
            </a:pPr>
            <a:r>
              <a:rPr lang="en-US" sz="2000" dirty="0" smtClean="0">
                <a:solidFill>
                  <a:prstClr val="black"/>
                </a:solidFill>
                <a:latin typeface="Calibri"/>
              </a:rPr>
              <a:t>“Playing Not To Lose”</a:t>
            </a:r>
            <a:endParaRPr lang="en-US" sz="2000" dirty="0">
              <a:solidFill>
                <a:prstClr val="black"/>
              </a:solidFill>
              <a:latin typeface="Calibri"/>
            </a:endParaRPr>
          </a:p>
        </p:txBody>
      </p:sp>
      <p:sp>
        <p:nvSpPr>
          <p:cNvPr id="8" name="TextBox 7"/>
          <p:cNvSpPr txBox="1"/>
          <p:nvPr/>
        </p:nvSpPr>
        <p:spPr>
          <a:xfrm>
            <a:off x="6131804" y="1600200"/>
            <a:ext cx="2935997" cy="646331"/>
          </a:xfrm>
          <a:prstGeom prst="rect">
            <a:avLst/>
          </a:prstGeom>
          <a:solidFill>
            <a:schemeClr val="accent1"/>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algn="ctr" eaLnBrk="1" fontAlgn="auto" hangingPunct="1">
              <a:spcBef>
                <a:spcPts val="0"/>
              </a:spcBef>
              <a:spcAft>
                <a:spcPts val="0"/>
              </a:spcAft>
            </a:pPr>
            <a:r>
              <a:rPr lang="en-US" sz="1600" dirty="0" smtClean="0">
                <a:solidFill>
                  <a:prstClr val="black"/>
                </a:solidFill>
                <a:latin typeface="Calibri"/>
              </a:rPr>
              <a:t>Emergent Strategic Environment:</a:t>
            </a:r>
          </a:p>
          <a:p>
            <a:pPr algn="ctr" eaLnBrk="1" fontAlgn="auto" hangingPunct="1">
              <a:spcBef>
                <a:spcPts val="0"/>
              </a:spcBef>
              <a:spcAft>
                <a:spcPts val="0"/>
              </a:spcAft>
            </a:pPr>
            <a:r>
              <a:rPr lang="en-US" sz="2000" dirty="0" smtClean="0">
                <a:solidFill>
                  <a:prstClr val="black"/>
                </a:solidFill>
                <a:latin typeface="Calibri"/>
              </a:rPr>
              <a:t>“Playing To Win”*</a:t>
            </a:r>
            <a:endParaRPr lang="en-US" sz="2000" dirty="0">
              <a:solidFill>
                <a:prstClr val="black"/>
              </a:solidFill>
              <a:latin typeface="Calibri"/>
            </a:endParaRPr>
          </a:p>
        </p:txBody>
      </p:sp>
      <p:sp>
        <p:nvSpPr>
          <p:cNvPr id="10" name="TextBox 9"/>
          <p:cNvSpPr txBox="1"/>
          <p:nvPr/>
        </p:nvSpPr>
        <p:spPr>
          <a:xfrm>
            <a:off x="6172201" y="2568476"/>
            <a:ext cx="2895600" cy="1077218"/>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eaLnBrk="1" fontAlgn="auto" hangingPunct="1">
              <a:spcBef>
                <a:spcPts val="0"/>
              </a:spcBef>
              <a:spcAft>
                <a:spcPts val="0"/>
              </a:spcAft>
            </a:pPr>
            <a:r>
              <a:rPr lang="en-US" sz="1600" dirty="0" smtClean="0">
                <a:solidFill>
                  <a:prstClr val="black"/>
                </a:solidFill>
                <a:latin typeface="Calibri"/>
              </a:rPr>
              <a:t>Policy Characterized By:</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Facilitating Positive Change</a:t>
            </a:r>
            <a:endParaRPr lang="en-US" sz="1600" dirty="0">
              <a:solidFill>
                <a:prstClr val="black"/>
              </a:solidFill>
              <a:latin typeface="Calibri"/>
            </a:endParaRP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Creating Positive Influence</a:t>
            </a:r>
            <a:endParaRPr lang="en-US" sz="1600" dirty="0">
              <a:solidFill>
                <a:prstClr val="black"/>
              </a:solidFill>
              <a:latin typeface="Calibri"/>
            </a:endParaRP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Proactive &amp; Interest-Centric</a:t>
            </a:r>
            <a:endParaRPr lang="en-US" sz="1600" dirty="0">
              <a:solidFill>
                <a:prstClr val="black"/>
              </a:solidFill>
              <a:latin typeface="Calibri"/>
            </a:endParaRPr>
          </a:p>
        </p:txBody>
      </p:sp>
      <p:sp>
        <p:nvSpPr>
          <p:cNvPr id="9" name="TextBox 8"/>
          <p:cNvSpPr txBox="1"/>
          <p:nvPr/>
        </p:nvSpPr>
        <p:spPr>
          <a:xfrm>
            <a:off x="76200" y="2590800"/>
            <a:ext cx="2699196" cy="1077218"/>
          </a:xfrm>
          <a:prstGeom prst="rect">
            <a:avLst/>
          </a:prstGeom>
          <a:solidFill>
            <a:schemeClr val="accent3"/>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pPr eaLnBrk="1" fontAlgn="auto" hangingPunct="1">
              <a:spcBef>
                <a:spcPts val="0"/>
              </a:spcBef>
              <a:spcAft>
                <a:spcPts val="0"/>
              </a:spcAft>
            </a:pPr>
            <a:r>
              <a:rPr lang="en-US" sz="1600" dirty="0" smtClean="0">
                <a:solidFill>
                  <a:prstClr val="black"/>
                </a:solidFill>
                <a:latin typeface="Calibri"/>
              </a:rPr>
              <a:t>Policy Characterized By:</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Defending The Status Quo</a:t>
            </a:r>
            <a:endParaRPr lang="en-US" sz="1600" dirty="0">
              <a:solidFill>
                <a:prstClr val="black"/>
              </a:solidFill>
              <a:latin typeface="Calibri"/>
            </a:endParaRP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Creating Gray Zones</a:t>
            </a:r>
            <a:endParaRPr lang="en-US" sz="1600" dirty="0">
              <a:solidFill>
                <a:prstClr val="black"/>
              </a:solidFill>
              <a:latin typeface="Calibri"/>
            </a:endParaRP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Reactive &amp; Threat-Centric</a:t>
            </a:r>
            <a:endParaRPr lang="en-US" sz="1600" dirty="0">
              <a:solidFill>
                <a:prstClr val="black"/>
              </a:solidFill>
              <a:latin typeface="Calibri"/>
            </a:endParaRPr>
          </a:p>
        </p:txBody>
      </p:sp>
      <p:sp>
        <p:nvSpPr>
          <p:cNvPr id="11" name="TextBox 10"/>
          <p:cNvSpPr txBox="1"/>
          <p:nvPr/>
        </p:nvSpPr>
        <p:spPr>
          <a:xfrm>
            <a:off x="76200" y="3962400"/>
            <a:ext cx="3365408" cy="1323439"/>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eaLnBrk="1" fontAlgn="auto" hangingPunct="1">
              <a:spcBef>
                <a:spcPts val="0"/>
              </a:spcBef>
              <a:spcAft>
                <a:spcPts val="0"/>
              </a:spcAft>
            </a:pPr>
            <a:r>
              <a:rPr lang="en-US" sz="1600" dirty="0" smtClean="0">
                <a:solidFill>
                  <a:prstClr val="black"/>
                </a:solidFill>
                <a:latin typeface="Calibri"/>
              </a:rPr>
              <a:t>SOF Operations Characterized By</a:t>
            </a:r>
          </a:p>
          <a:p>
            <a:pPr eaLnBrk="1" fontAlgn="auto" hangingPunct="1">
              <a:spcBef>
                <a:spcPts val="0"/>
              </a:spcBef>
              <a:spcAft>
                <a:spcPts val="0"/>
              </a:spcAft>
            </a:pPr>
            <a:r>
              <a:rPr lang="en-US" sz="1600" dirty="0" smtClean="0">
                <a:solidFill>
                  <a:prstClr val="black"/>
                </a:solidFill>
                <a:latin typeface="Calibri"/>
              </a:rPr>
              <a:t>Regional, Threat-Centric Approaches</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Big Counterterrorism (CT)</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Big Building Partner Capacity (BPC)</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Big Counter-Insurgency (COIN)</a:t>
            </a:r>
            <a:endParaRPr lang="en-US" sz="1600" dirty="0">
              <a:solidFill>
                <a:prstClr val="black"/>
              </a:solidFill>
              <a:latin typeface="Calibri"/>
            </a:endParaRPr>
          </a:p>
        </p:txBody>
      </p:sp>
      <p:sp>
        <p:nvSpPr>
          <p:cNvPr id="12" name="TextBox 11"/>
          <p:cNvSpPr txBox="1"/>
          <p:nvPr/>
        </p:nvSpPr>
        <p:spPr>
          <a:xfrm>
            <a:off x="4876800" y="3962400"/>
            <a:ext cx="4179734" cy="1323439"/>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eaLnBrk="1" fontAlgn="auto" hangingPunct="1">
              <a:spcBef>
                <a:spcPts val="0"/>
              </a:spcBef>
              <a:spcAft>
                <a:spcPts val="0"/>
              </a:spcAft>
            </a:pPr>
            <a:r>
              <a:rPr lang="en-US" sz="1600" dirty="0" smtClean="0">
                <a:solidFill>
                  <a:prstClr val="black"/>
                </a:solidFill>
                <a:latin typeface="Calibri"/>
              </a:rPr>
              <a:t>SOF Operations Characterized By Trans-Regional</a:t>
            </a:r>
          </a:p>
          <a:p>
            <a:pPr eaLnBrk="1" fontAlgn="auto" hangingPunct="1">
              <a:spcBef>
                <a:spcPts val="0"/>
              </a:spcBef>
              <a:spcAft>
                <a:spcPts val="0"/>
              </a:spcAft>
            </a:pPr>
            <a:r>
              <a:rPr lang="en-US" sz="1600" dirty="0" smtClean="0">
                <a:solidFill>
                  <a:prstClr val="black"/>
                </a:solidFill>
                <a:latin typeface="Calibri"/>
              </a:rPr>
              <a:t>Energy-Centric Approaches:</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Countering Unconventional Warfare (C-UW)</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Tailored Foreign Internal Defense (FID)</a:t>
            </a:r>
          </a:p>
          <a:p>
            <a:pPr marL="285750" indent="-285750" eaLnBrk="1" fontAlgn="auto" hangingPunct="1">
              <a:spcBef>
                <a:spcPts val="0"/>
              </a:spcBef>
              <a:spcAft>
                <a:spcPts val="0"/>
              </a:spcAft>
              <a:buFont typeface="Arial" panose="020B0604020202020204" pitchFamily="34" charset="0"/>
              <a:buChar char="•"/>
            </a:pPr>
            <a:r>
              <a:rPr lang="en-US" sz="1600" dirty="0" smtClean="0">
                <a:solidFill>
                  <a:prstClr val="black"/>
                </a:solidFill>
                <a:latin typeface="Calibri"/>
              </a:rPr>
              <a:t>Tailored Counterterrorism (CT)</a:t>
            </a:r>
            <a:endParaRPr lang="en-US" sz="1600" dirty="0">
              <a:solidFill>
                <a:prstClr val="black"/>
              </a:solidFill>
              <a:latin typeface="Calibri"/>
            </a:endParaRPr>
          </a:p>
        </p:txBody>
      </p:sp>
      <p:sp>
        <p:nvSpPr>
          <p:cNvPr id="13" name="TextBox 12"/>
          <p:cNvSpPr txBox="1"/>
          <p:nvPr/>
        </p:nvSpPr>
        <p:spPr>
          <a:xfrm>
            <a:off x="7717866" y="2237601"/>
            <a:ext cx="1502334" cy="276999"/>
          </a:xfrm>
          <a:prstGeom prst="rect">
            <a:avLst/>
          </a:prstGeom>
          <a:noFill/>
        </p:spPr>
        <p:txBody>
          <a:bodyPr wrap="none" rtlCol="0">
            <a:spAutoFit/>
          </a:bodyPr>
          <a:lstStyle/>
          <a:p>
            <a:pPr eaLnBrk="1" fontAlgn="auto" hangingPunct="1">
              <a:spcBef>
                <a:spcPts val="0"/>
              </a:spcBef>
              <a:spcAft>
                <a:spcPts val="0"/>
              </a:spcAft>
            </a:pPr>
            <a:r>
              <a:rPr lang="en-US" sz="1200" dirty="0" smtClean="0">
                <a:solidFill>
                  <a:prstClr val="black"/>
                </a:solidFill>
                <a:latin typeface="Calibri"/>
              </a:rPr>
              <a:t>* What is “winning”?</a:t>
            </a:r>
            <a:endParaRPr lang="en-US" sz="1200" dirty="0">
              <a:solidFill>
                <a:prstClr val="black"/>
              </a:solidFill>
              <a:latin typeface="Calibri"/>
            </a:endParaRPr>
          </a:p>
        </p:txBody>
      </p:sp>
      <p:sp>
        <p:nvSpPr>
          <p:cNvPr id="14" name="TextBox 13"/>
          <p:cNvSpPr txBox="1"/>
          <p:nvPr/>
        </p:nvSpPr>
        <p:spPr>
          <a:xfrm>
            <a:off x="76200" y="5417403"/>
            <a:ext cx="3481338" cy="1323439"/>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eaLnBrk="1" fontAlgn="auto" hangingPunct="1">
              <a:spcBef>
                <a:spcPts val="0"/>
              </a:spcBef>
              <a:spcAft>
                <a:spcPts val="0"/>
              </a:spcAft>
            </a:pPr>
            <a:r>
              <a:rPr lang="en-US" sz="1600" dirty="0" smtClean="0">
                <a:solidFill>
                  <a:prstClr val="black"/>
                </a:solidFill>
                <a:latin typeface="Calibri"/>
              </a:rPr>
              <a:t>Primary Effects Characterized By:</a:t>
            </a:r>
          </a:p>
          <a:p>
            <a:pPr marL="285750" indent="-285750" eaLnBrk="1" fontAlgn="auto" hangingPunct="1">
              <a:spcBef>
                <a:spcPts val="0"/>
              </a:spcBef>
              <a:spcAft>
                <a:spcPts val="0"/>
              </a:spcAft>
              <a:buFont typeface="Arial" panose="020B0604020202020204" pitchFamily="34" charset="0"/>
              <a:buChar char="•"/>
            </a:pPr>
            <a:r>
              <a:rPr lang="en-US" sz="1600" i="1" dirty="0" smtClean="0">
                <a:solidFill>
                  <a:prstClr val="black"/>
                </a:solidFill>
                <a:latin typeface="Calibri"/>
              </a:rPr>
              <a:t>Defeat / Disrupt / Contain </a:t>
            </a:r>
            <a:r>
              <a:rPr lang="en-US" sz="1600" dirty="0" smtClean="0">
                <a:solidFill>
                  <a:prstClr val="black"/>
                </a:solidFill>
                <a:latin typeface="Calibri"/>
              </a:rPr>
              <a:t>Threats</a:t>
            </a:r>
          </a:p>
          <a:p>
            <a:pPr marL="285750" indent="-285750" eaLnBrk="1" fontAlgn="auto" hangingPunct="1">
              <a:spcBef>
                <a:spcPts val="0"/>
              </a:spcBef>
              <a:spcAft>
                <a:spcPts val="0"/>
              </a:spcAft>
              <a:buFont typeface="Arial" panose="020B0604020202020204" pitchFamily="34" charset="0"/>
              <a:buChar char="•"/>
            </a:pPr>
            <a:r>
              <a:rPr lang="en-US" sz="1600" i="1" dirty="0" smtClean="0">
                <a:solidFill>
                  <a:prstClr val="black"/>
                </a:solidFill>
                <a:latin typeface="Calibri"/>
              </a:rPr>
              <a:t>Sustain</a:t>
            </a:r>
            <a:r>
              <a:rPr lang="en-US" sz="1600" dirty="0" smtClean="0">
                <a:solidFill>
                  <a:prstClr val="black"/>
                </a:solidFill>
                <a:latin typeface="Calibri"/>
              </a:rPr>
              <a:t> Allies &amp; Partners</a:t>
            </a:r>
          </a:p>
          <a:p>
            <a:pPr marL="285750" indent="-285750" eaLnBrk="1" fontAlgn="auto" hangingPunct="1">
              <a:spcBef>
                <a:spcPts val="0"/>
              </a:spcBef>
              <a:spcAft>
                <a:spcPts val="0"/>
              </a:spcAft>
              <a:buFont typeface="Arial" panose="020B0604020202020204" pitchFamily="34" charset="0"/>
              <a:buChar char="•"/>
            </a:pPr>
            <a:r>
              <a:rPr lang="en-US" sz="1600" i="1" dirty="0" smtClean="0">
                <a:solidFill>
                  <a:prstClr val="black"/>
                </a:solidFill>
                <a:latin typeface="Calibri"/>
              </a:rPr>
              <a:t>Suppresses</a:t>
            </a:r>
            <a:r>
              <a:rPr lang="en-US" sz="1600" dirty="0" smtClean="0">
                <a:solidFill>
                  <a:prstClr val="black"/>
                </a:solidFill>
                <a:latin typeface="Calibri"/>
              </a:rPr>
              <a:t> localized symptoms,</a:t>
            </a:r>
          </a:p>
          <a:p>
            <a:pPr eaLnBrk="1" fontAlgn="auto" hangingPunct="1">
              <a:spcBef>
                <a:spcPts val="0"/>
              </a:spcBef>
              <a:spcAft>
                <a:spcPts val="0"/>
              </a:spcAft>
            </a:pPr>
            <a:r>
              <a:rPr lang="en-US" sz="1600" dirty="0">
                <a:solidFill>
                  <a:prstClr val="black"/>
                </a:solidFill>
                <a:latin typeface="Calibri"/>
              </a:rPr>
              <a:t>b</a:t>
            </a:r>
            <a:r>
              <a:rPr lang="en-US" sz="1600" dirty="0" smtClean="0">
                <a:solidFill>
                  <a:prstClr val="black"/>
                </a:solidFill>
                <a:latin typeface="Calibri"/>
              </a:rPr>
              <a:t>ut increases negative Strategic Energy </a:t>
            </a:r>
            <a:endParaRPr lang="en-US" sz="1600" dirty="0">
              <a:solidFill>
                <a:prstClr val="black"/>
              </a:solidFill>
              <a:latin typeface="Calibri"/>
            </a:endParaRPr>
          </a:p>
        </p:txBody>
      </p:sp>
      <p:sp>
        <p:nvSpPr>
          <p:cNvPr id="15" name="TextBox 14"/>
          <p:cNvSpPr txBox="1"/>
          <p:nvPr/>
        </p:nvSpPr>
        <p:spPr>
          <a:xfrm>
            <a:off x="4441855" y="5388423"/>
            <a:ext cx="4625946" cy="1323439"/>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eaLnBrk="1" fontAlgn="auto" hangingPunct="1">
              <a:spcBef>
                <a:spcPts val="0"/>
              </a:spcBef>
              <a:spcAft>
                <a:spcPts val="0"/>
              </a:spcAft>
            </a:pPr>
            <a:r>
              <a:rPr lang="en-US" sz="1600" dirty="0" smtClean="0">
                <a:solidFill>
                  <a:prstClr val="black"/>
                </a:solidFill>
                <a:latin typeface="Calibri"/>
              </a:rPr>
              <a:t>Primary Effects Characterized By:</a:t>
            </a:r>
          </a:p>
          <a:p>
            <a:pPr marL="285750" indent="-285750" eaLnBrk="1" fontAlgn="auto" hangingPunct="1">
              <a:spcBef>
                <a:spcPts val="0"/>
              </a:spcBef>
              <a:spcAft>
                <a:spcPts val="0"/>
              </a:spcAft>
              <a:buFont typeface="Arial" panose="020B0604020202020204" pitchFamily="34" charset="0"/>
              <a:buChar char="•"/>
            </a:pPr>
            <a:r>
              <a:rPr lang="en-US" sz="1600" i="1" dirty="0" smtClean="0">
                <a:solidFill>
                  <a:prstClr val="black"/>
                </a:solidFill>
                <a:latin typeface="Calibri"/>
              </a:rPr>
              <a:t>Reduces </a:t>
            </a:r>
            <a:r>
              <a:rPr lang="en-US" sz="1600" dirty="0" smtClean="0">
                <a:solidFill>
                  <a:prstClr val="black"/>
                </a:solidFill>
                <a:latin typeface="Calibri"/>
              </a:rPr>
              <a:t>Strategic Energy across the region</a:t>
            </a:r>
          </a:p>
          <a:p>
            <a:pPr marL="285750" indent="-285750" eaLnBrk="1" fontAlgn="auto" hangingPunct="1">
              <a:spcBef>
                <a:spcPts val="0"/>
              </a:spcBef>
              <a:spcAft>
                <a:spcPts val="0"/>
              </a:spcAft>
              <a:buFont typeface="Arial" panose="020B0604020202020204" pitchFamily="34" charset="0"/>
              <a:buChar char="•"/>
            </a:pPr>
            <a:r>
              <a:rPr lang="en-US" sz="1600" i="1" dirty="0" smtClean="0">
                <a:solidFill>
                  <a:prstClr val="black"/>
                </a:solidFill>
                <a:latin typeface="Calibri"/>
              </a:rPr>
              <a:t>Develop </a:t>
            </a:r>
            <a:r>
              <a:rPr lang="en-US" sz="1600" dirty="0" smtClean="0">
                <a:solidFill>
                  <a:prstClr val="black"/>
                </a:solidFill>
                <a:latin typeface="Calibri"/>
              </a:rPr>
              <a:t>Understanding, Influence &amp; Relationships</a:t>
            </a:r>
          </a:p>
          <a:p>
            <a:pPr marL="285750" indent="-285750" eaLnBrk="1" fontAlgn="auto" hangingPunct="1">
              <a:spcBef>
                <a:spcPts val="0"/>
              </a:spcBef>
              <a:spcAft>
                <a:spcPts val="0"/>
              </a:spcAft>
              <a:buFont typeface="Arial" panose="020B0604020202020204" pitchFamily="34" charset="0"/>
              <a:buChar char="•"/>
            </a:pPr>
            <a:r>
              <a:rPr lang="en-US" sz="1600" i="1" dirty="0" smtClean="0">
                <a:solidFill>
                  <a:prstClr val="black"/>
                </a:solidFill>
                <a:latin typeface="Calibri"/>
              </a:rPr>
              <a:t>Disrupt / Mitigate</a:t>
            </a:r>
            <a:r>
              <a:rPr lang="en-US" sz="1600" dirty="0" smtClean="0">
                <a:solidFill>
                  <a:prstClr val="black"/>
                </a:solidFill>
                <a:latin typeface="Calibri"/>
              </a:rPr>
              <a:t> Networks and Violence</a:t>
            </a:r>
          </a:p>
          <a:p>
            <a:pPr marL="285750" indent="-285750" eaLnBrk="1" fontAlgn="auto" hangingPunct="1">
              <a:spcBef>
                <a:spcPts val="0"/>
              </a:spcBef>
              <a:spcAft>
                <a:spcPts val="0"/>
              </a:spcAft>
              <a:buFont typeface="Arial" panose="020B0604020202020204" pitchFamily="34" charset="0"/>
              <a:buChar char="•"/>
            </a:pPr>
            <a:r>
              <a:rPr lang="en-US" sz="1600" i="1" dirty="0" smtClean="0">
                <a:solidFill>
                  <a:prstClr val="black"/>
                </a:solidFill>
                <a:latin typeface="Calibri"/>
              </a:rPr>
              <a:t>Create</a:t>
            </a:r>
            <a:r>
              <a:rPr lang="en-US" sz="1600" dirty="0" smtClean="0">
                <a:solidFill>
                  <a:prstClr val="black"/>
                </a:solidFill>
                <a:latin typeface="Calibri"/>
              </a:rPr>
              <a:t> Time and Space</a:t>
            </a:r>
            <a:endParaRPr lang="en-US" sz="1600" dirty="0">
              <a:solidFill>
                <a:prstClr val="black"/>
              </a:solidFill>
              <a:latin typeface="Calibri"/>
            </a:endParaRPr>
          </a:p>
        </p:txBody>
      </p:sp>
      <p:sp>
        <p:nvSpPr>
          <p:cNvPr id="3" name="Right Arrow 2"/>
          <p:cNvSpPr/>
          <p:nvPr/>
        </p:nvSpPr>
        <p:spPr>
          <a:xfrm>
            <a:off x="3429000" y="1648599"/>
            <a:ext cx="1968592" cy="485001"/>
          </a:xfrm>
          <a:prstGeom prst="rightArrow">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eaLnBrk="1" fontAlgn="auto" hangingPunct="1">
              <a:spcBef>
                <a:spcPts val="0"/>
              </a:spcBef>
              <a:spcAft>
                <a:spcPts val="0"/>
              </a:spcAft>
            </a:pPr>
            <a:endParaRPr lang="en-US" sz="1800">
              <a:solidFill>
                <a:prstClr val="white"/>
              </a:solidFill>
            </a:endParaRPr>
          </a:p>
        </p:txBody>
      </p:sp>
    </p:spTree>
    <p:extLst>
      <p:ext uri="{BB962C8B-B14F-4D97-AF65-F5344CB8AC3E}">
        <p14:creationId xmlns:p14="http://schemas.microsoft.com/office/powerpoint/2010/main" val="218225425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400" dirty="0" smtClean="0"/>
              <a:t>Questions?</a:t>
            </a:r>
            <a:endParaRPr lang="en-US" sz="4400" dirty="0"/>
          </a:p>
        </p:txBody>
      </p:sp>
      <p:sp>
        <p:nvSpPr>
          <p:cNvPr id="6" name="TextBox 5"/>
          <p:cNvSpPr txBox="1"/>
          <p:nvPr/>
        </p:nvSpPr>
        <p:spPr>
          <a:xfrm>
            <a:off x="990600" y="0"/>
            <a:ext cx="2566728" cy="338554"/>
          </a:xfrm>
          <a:prstGeom prst="rect">
            <a:avLst/>
          </a:prstGeom>
          <a:noFill/>
        </p:spPr>
        <p:txBody>
          <a:bodyPr wrap="none" rtlCol="0">
            <a:spAutoFit/>
          </a:bodyPr>
          <a:lstStyle/>
          <a:p>
            <a:r>
              <a:rPr lang="en-US" sz="1600" b="1" dirty="0" smtClean="0"/>
              <a:t>Strategic Understanding</a:t>
            </a:r>
            <a:endParaRPr lang="en-US" sz="1600" b="1"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5575" y="1295400"/>
            <a:ext cx="3679825" cy="14206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3581400" y="3617893"/>
            <a:ext cx="4572000" cy="954107"/>
          </a:xfrm>
          <a:prstGeom prst="rect">
            <a:avLst/>
          </a:prstGeom>
        </p:spPr>
        <p:txBody>
          <a:bodyPr>
            <a:spAutoFit/>
          </a:bodyPr>
          <a:lstStyle/>
          <a:p>
            <a:r>
              <a:rPr lang="en-US" sz="2000" b="1" i="1" dirty="0"/>
              <a:t>“Of all manifestations of power, restraint impresses men the most.” </a:t>
            </a:r>
            <a:r>
              <a:rPr lang="en-US" dirty="0"/>
              <a:t/>
            </a:r>
            <a:br>
              <a:rPr lang="en-US" dirty="0"/>
            </a:br>
            <a:r>
              <a:rPr lang="en-US" dirty="0" smtClean="0"/>
              <a:t>			</a:t>
            </a:r>
            <a:r>
              <a:rPr lang="en-US" sz="1600" b="1" dirty="0" smtClean="0"/>
              <a:t>Thucydides</a:t>
            </a:r>
            <a:endParaRPr lang="en-US" sz="1600" b="1" dirty="0"/>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5800" y="1447800"/>
            <a:ext cx="2563178" cy="4457700"/>
          </a:xfrm>
          <a:prstGeom prst="rect">
            <a:avLst/>
          </a:prstGeom>
        </p:spPr>
      </p:pic>
    </p:spTree>
    <p:extLst>
      <p:ext uri="{BB962C8B-B14F-4D97-AF65-F5344CB8AC3E}">
        <p14:creationId xmlns:p14="http://schemas.microsoft.com/office/powerpoint/2010/main" val="2345702464"/>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i="1" dirty="0"/>
              <a:t>Strategic Prevention</a:t>
            </a:r>
            <a:endParaRPr lang="en-US" dirty="0"/>
          </a:p>
        </p:txBody>
      </p:sp>
      <p:sp>
        <p:nvSpPr>
          <p:cNvPr id="3" name="Content Placeholder 2"/>
          <p:cNvSpPr>
            <a:spLocks noGrp="1"/>
          </p:cNvSpPr>
          <p:nvPr>
            <p:ph idx="1"/>
          </p:nvPr>
        </p:nvSpPr>
        <p:spPr/>
        <p:txBody>
          <a:bodyPr/>
          <a:lstStyle/>
          <a:p>
            <a:r>
              <a:rPr lang="en-US" sz="2800" i="1" dirty="0" smtClean="0"/>
              <a:t>A </a:t>
            </a:r>
            <a:r>
              <a:rPr lang="en-US" sz="2800" i="1" dirty="0"/>
              <a:t>comprehensive approach for advancing US policies and securing US interests in a manner designed to reduce the provocative side-effects of those actions</a:t>
            </a:r>
            <a:r>
              <a:rPr lang="en-US" sz="2800" i="1" dirty="0" smtClean="0"/>
              <a:t>.</a:t>
            </a:r>
          </a:p>
          <a:p>
            <a:pPr lvl="1"/>
            <a:r>
              <a:rPr lang="en-US" sz="2400" i="1" dirty="0"/>
              <a:t>R</a:t>
            </a:r>
            <a:r>
              <a:rPr lang="en-US" sz="2400" i="1" dirty="0" smtClean="0"/>
              <a:t>equires </a:t>
            </a:r>
            <a:r>
              <a:rPr lang="en-US" sz="2400" i="1" dirty="0"/>
              <a:t>planners to look beyond the specific place and solution to any particular problem and to then balance positive and negative approaches across all relevant and significant parties likely to be affected.  </a:t>
            </a:r>
            <a:endParaRPr lang="en-US" sz="2400" i="1" dirty="0" smtClean="0"/>
          </a:p>
          <a:p>
            <a:pPr lvl="1"/>
            <a:r>
              <a:rPr lang="en-US" sz="2400" i="1" dirty="0" smtClean="0"/>
              <a:t>Seeks </a:t>
            </a:r>
            <a:r>
              <a:rPr lang="en-US" sz="2400" i="1" dirty="0"/>
              <a:t>to appreciate perceptions from the perspectives of those affected by our actions and guards against overly presupposing US perspectives, interests or values onto others.</a:t>
            </a:r>
            <a:endParaRPr lang="en-US" sz="2400" dirty="0"/>
          </a:p>
          <a:p>
            <a:endParaRPr lang="en-US" dirty="0"/>
          </a:p>
        </p:txBody>
      </p:sp>
      <p:sp>
        <p:nvSpPr>
          <p:cNvPr id="4" name="Slide Number Placeholder 3"/>
          <p:cNvSpPr>
            <a:spLocks noGrp="1"/>
          </p:cNvSpPr>
          <p:nvPr>
            <p:ph type="sldNum" sz="quarter" idx="10"/>
          </p:nvPr>
        </p:nvSpPr>
        <p:spPr/>
        <p:txBody>
          <a:bodyPr/>
          <a:lstStyle/>
          <a:p>
            <a:fld id="{4BE914C7-71F7-4459-9836-6E119DE6325A}" type="slidenum">
              <a:rPr lang="en-US" smtClean="0"/>
              <a:pPr/>
              <a:t>19</a:t>
            </a:fld>
            <a:endParaRPr lang="en-US" dirty="0"/>
          </a:p>
        </p:txBody>
      </p:sp>
    </p:spTree>
    <p:extLst>
      <p:ext uri="{BB962C8B-B14F-4D97-AF65-F5344CB8AC3E}">
        <p14:creationId xmlns:p14="http://schemas.microsoft.com/office/powerpoint/2010/main" val="602695082"/>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Content Placeholder 2"/>
          <p:cNvSpPr>
            <a:spLocks noGrp="1"/>
          </p:cNvSpPr>
          <p:nvPr>
            <p:ph idx="1"/>
          </p:nvPr>
        </p:nvSpPr>
        <p:spPr>
          <a:xfrm>
            <a:off x="119063" y="1295400"/>
            <a:ext cx="8991600" cy="5105400"/>
          </a:xfrm>
        </p:spPr>
        <p:txBody>
          <a:bodyPr/>
          <a:lstStyle/>
          <a:p>
            <a:r>
              <a:rPr lang="en-US" dirty="0" smtClean="0"/>
              <a:t>The United States currently has a comprehensive scheme of deterrence that is increasingly inadequate to deter states, VEOs, </a:t>
            </a:r>
            <a:r>
              <a:rPr lang="en-US" i="1" u="sng" dirty="0" smtClean="0"/>
              <a:t>or</a:t>
            </a:r>
            <a:r>
              <a:rPr lang="en-US" dirty="0" smtClean="0"/>
              <a:t> populations.</a:t>
            </a:r>
          </a:p>
          <a:p>
            <a:pPr lvl="1"/>
            <a:r>
              <a:rPr lang="en-US" dirty="0" smtClean="0"/>
              <a:t>State actors operate in “gray zones” to expand their sovereignty.</a:t>
            </a:r>
          </a:p>
          <a:p>
            <a:pPr lvl="1"/>
            <a:r>
              <a:rPr lang="en-US" dirty="0" smtClean="0"/>
              <a:t>Non-state actors conduct networked, distributed approaches to unconventional warfare, leveraging political grievances in the populations of others.</a:t>
            </a:r>
          </a:p>
          <a:p>
            <a:pPr lvl="1"/>
            <a:r>
              <a:rPr lang="en-US" dirty="0" smtClean="0"/>
              <a:t>Populations are rising up in revolution against governments unable or unwilling to evolve.</a:t>
            </a:r>
          </a:p>
          <a:p>
            <a:pPr lvl="1"/>
            <a:r>
              <a:rPr lang="en-US" dirty="0" smtClean="0"/>
              <a:t>Populations are resisting external influence perceived as inappropriate and illegitimate.</a:t>
            </a:r>
          </a:p>
        </p:txBody>
      </p:sp>
      <p:sp>
        <p:nvSpPr>
          <p:cNvPr id="4" name="Slide Number Placeholder 3"/>
          <p:cNvSpPr>
            <a:spLocks noGrp="1"/>
          </p:cNvSpPr>
          <p:nvPr>
            <p:ph type="sldNum" sz="quarter" idx="10"/>
          </p:nvPr>
        </p:nvSpPr>
        <p:spPr/>
        <p:txBody>
          <a:bodyPr/>
          <a:lstStyle/>
          <a:p>
            <a:fld id="{4BE914C7-71F7-4459-9836-6E119DE6325A}" type="slidenum">
              <a:rPr lang="en-US" smtClean="0"/>
              <a:pPr/>
              <a:t>2</a:t>
            </a:fld>
            <a:endParaRPr lang="en-US" dirty="0"/>
          </a:p>
        </p:txBody>
      </p:sp>
      <p:sp>
        <p:nvSpPr>
          <p:cNvPr id="5" name="TextBox 4"/>
          <p:cNvSpPr txBox="1"/>
          <p:nvPr/>
        </p:nvSpPr>
        <p:spPr>
          <a:xfrm>
            <a:off x="228600" y="5229761"/>
            <a:ext cx="8805744" cy="1323439"/>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2000" b="1" dirty="0" smtClean="0"/>
              <a:t>What can SOF do to:</a:t>
            </a:r>
          </a:p>
          <a:p>
            <a:pPr marL="285750" indent="-285750">
              <a:buFont typeface="Arial" panose="020B0604020202020204" pitchFamily="34" charset="0"/>
              <a:buChar char="•"/>
            </a:pPr>
            <a:r>
              <a:rPr lang="en-US" sz="2000" b="1" dirty="0" smtClean="0"/>
              <a:t>Restore effectiveness to deterrence of state actors?</a:t>
            </a:r>
          </a:p>
          <a:p>
            <a:pPr marL="285750" indent="-285750">
              <a:buFont typeface="Arial" panose="020B0604020202020204" pitchFamily="34" charset="0"/>
              <a:buChar char="•"/>
            </a:pPr>
            <a:r>
              <a:rPr lang="en-US" sz="2000" b="1" dirty="0" smtClean="0"/>
              <a:t>Prevent or deter VEO exploitation of population political grievance?</a:t>
            </a:r>
          </a:p>
          <a:p>
            <a:pPr marL="285750" indent="-285750">
              <a:buFont typeface="Arial" panose="020B0604020202020204" pitchFamily="34" charset="0"/>
              <a:buChar char="•"/>
            </a:pPr>
            <a:r>
              <a:rPr lang="en-US" sz="2000" b="1" dirty="0" smtClean="0"/>
              <a:t>Assist in preventing revolution, w/out provoking resistance? </a:t>
            </a:r>
            <a:endParaRPr lang="en-US" sz="2000" b="1" dirty="0"/>
          </a:p>
        </p:txBody>
      </p:sp>
    </p:spTree>
    <p:extLst>
      <p:ext uri="{BB962C8B-B14F-4D97-AF65-F5344CB8AC3E}">
        <p14:creationId xmlns:p14="http://schemas.microsoft.com/office/powerpoint/2010/main" val="393906234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Considerations</a:t>
            </a:r>
          </a:p>
        </p:txBody>
      </p:sp>
      <p:sp>
        <p:nvSpPr>
          <p:cNvPr id="3" name="Content Placeholder 2"/>
          <p:cNvSpPr>
            <a:spLocks noGrp="1"/>
          </p:cNvSpPr>
          <p:nvPr>
            <p:ph idx="1"/>
          </p:nvPr>
        </p:nvSpPr>
        <p:spPr/>
        <p:txBody>
          <a:bodyPr/>
          <a:lstStyle/>
          <a:p>
            <a:r>
              <a:rPr lang="en-US" dirty="0" smtClean="0"/>
              <a:t>Align are our messages and actions</a:t>
            </a:r>
          </a:p>
          <a:p>
            <a:pPr lvl="1"/>
            <a:r>
              <a:rPr lang="en-US" dirty="0" smtClean="0"/>
              <a:t>Alignment builds influence</a:t>
            </a:r>
          </a:p>
          <a:p>
            <a:pPr lvl="1"/>
            <a:r>
              <a:rPr lang="en-US" dirty="0" smtClean="0"/>
              <a:t>Divergence expends influence</a:t>
            </a:r>
          </a:p>
          <a:p>
            <a:r>
              <a:rPr lang="en-US" dirty="0" smtClean="0"/>
              <a:t>Design the operations to tell the intended story</a:t>
            </a:r>
          </a:p>
          <a:p>
            <a:pPr lvl="1"/>
            <a:r>
              <a:rPr lang="en-US" dirty="0" smtClean="0"/>
              <a:t>Commander’s approve a message along with a mission</a:t>
            </a:r>
          </a:p>
          <a:p>
            <a:pPr lvl="1"/>
            <a:r>
              <a:rPr lang="en-US" dirty="0" smtClean="0"/>
              <a:t>Employ message alignment as weighted COA criteria</a:t>
            </a:r>
          </a:p>
          <a:p>
            <a:r>
              <a:rPr lang="en-US" dirty="0" smtClean="0"/>
              <a:t>Consider a prioritized and complete scope of important audiences (foreign and domestic, formal and informal)</a:t>
            </a:r>
          </a:p>
          <a:p>
            <a:pPr lvl="1"/>
            <a:r>
              <a:rPr lang="en-US" dirty="0" smtClean="0"/>
              <a:t>Local </a:t>
            </a:r>
          </a:p>
          <a:p>
            <a:pPr lvl="1"/>
            <a:r>
              <a:rPr lang="en-US" dirty="0" smtClean="0"/>
              <a:t>Regional</a:t>
            </a:r>
          </a:p>
          <a:p>
            <a:pPr lvl="1"/>
            <a:r>
              <a:rPr lang="en-US" dirty="0" smtClean="0"/>
              <a:t>Domestic</a:t>
            </a:r>
          </a:p>
          <a:p>
            <a:pPr lvl="1"/>
            <a:r>
              <a:rPr lang="en-US" dirty="0" smtClean="0"/>
              <a:t>Global</a:t>
            </a:r>
          </a:p>
          <a:p>
            <a:pPr lvl="1"/>
            <a:endParaRPr lang="en-US" dirty="0"/>
          </a:p>
        </p:txBody>
      </p:sp>
      <p:sp>
        <p:nvSpPr>
          <p:cNvPr id="4" name="Slide Number Placeholder 3"/>
          <p:cNvSpPr>
            <a:spLocks noGrp="1"/>
          </p:cNvSpPr>
          <p:nvPr>
            <p:ph type="sldNum" sz="quarter" idx="10"/>
          </p:nvPr>
        </p:nvSpPr>
        <p:spPr/>
        <p:txBody>
          <a:bodyPr/>
          <a:lstStyle/>
          <a:p>
            <a:fld id="{4BE914C7-71F7-4459-9836-6E119DE6325A}" type="slidenum">
              <a:rPr lang="en-US" smtClean="0"/>
              <a:pPr/>
              <a:t>20</a:t>
            </a:fld>
            <a:endParaRPr lang="en-US" dirty="0"/>
          </a:p>
        </p:txBody>
      </p:sp>
    </p:spTree>
    <p:extLst>
      <p:ext uri="{BB962C8B-B14F-4D97-AF65-F5344CB8AC3E}">
        <p14:creationId xmlns:p14="http://schemas.microsoft.com/office/powerpoint/2010/main" val="315368850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National Security Strategy (Feb 2015)</a:t>
            </a:r>
            <a:endParaRPr lang="en-US" dirty="0"/>
          </a:p>
        </p:txBody>
      </p:sp>
      <p:sp>
        <p:nvSpPr>
          <p:cNvPr id="3" name="Content Placeholder 2"/>
          <p:cNvSpPr>
            <a:spLocks noGrp="1"/>
          </p:cNvSpPr>
          <p:nvPr>
            <p:ph idx="1"/>
          </p:nvPr>
        </p:nvSpPr>
        <p:spPr>
          <a:xfrm>
            <a:off x="42863" y="1371600"/>
            <a:ext cx="9177337" cy="5105400"/>
          </a:xfrm>
        </p:spPr>
        <p:txBody>
          <a:bodyPr/>
          <a:lstStyle/>
          <a:p>
            <a:r>
              <a:rPr lang="en-US" dirty="0" smtClean="0"/>
              <a:t>“Build </a:t>
            </a:r>
            <a:r>
              <a:rPr lang="en-US" dirty="0"/>
              <a:t>Capacity to Prevent </a:t>
            </a:r>
            <a:r>
              <a:rPr lang="en-US" dirty="0" smtClean="0"/>
              <a:t>Conflict” </a:t>
            </a:r>
          </a:p>
          <a:p>
            <a:pPr lvl="1"/>
            <a:r>
              <a:rPr lang="en-US" sz="2400" b="0" dirty="0" smtClean="0"/>
              <a:t>“We </a:t>
            </a:r>
            <a:r>
              <a:rPr lang="en-US" sz="2400" b="0" dirty="0"/>
              <a:t>will strengthen U.S. and international capacity to prevent conflict among and within </a:t>
            </a:r>
            <a:r>
              <a:rPr lang="en-US" sz="2400" b="0" dirty="0" smtClean="0"/>
              <a:t>states” </a:t>
            </a:r>
          </a:p>
          <a:p>
            <a:pPr lvl="2"/>
            <a:r>
              <a:rPr lang="en-US" sz="2000" b="0" dirty="0" smtClean="0"/>
              <a:t>“Russia’s violations of Ukraine sovereignty…North Korean provocations…tensions in East and South China Seas….”</a:t>
            </a:r>
          </a:p>
          <a:p>
            <a:pPr lvl="2"/>
            <a:r>
              <a:rPr lang="en-US" sz="2000" b="0" dirty="0" smtClean="0"/>
              <a:t>“Within </a:t>
            </a:r>
            <a:r>
              <a:rPr lang="en-US" sz="2000" b="0" dirty="0"/>
              <a:t>states, the nexus of weak governance and widespread grievance allows extremism to take root, violent non-state actors to rise up, and conflict to overtake state </a:t>
            </a:r>
            <a:r>
              <a:rPr lang="en-US" sz="2000" b="0" dirty="0" smtClean="0"/>
              <a:t>structures” </a:t>
            </a:r>
          </a:p>
          <a:p>
            <a:pPr marL="406400" lvl="1" indent="0">
              <a:buNone/>
            </a:pPr>
            <a:endParaRPr lang="en-US" sz="1600" dirty="0"/>
          </a:p>
        </p:txBody>
      </p:sp>
      <p:sp>
        <p:nvSpPr>
          <p:cNvPr id="4" name="Slide Number Placeholder 3"/>
          <p:cNvSpPr>
            <a:spLocks noGrp="1"/>
          </p:cNvSpPr>
          <p:nvPr>
            <p:ph type="sldNum" sz="quarter" idx="10"/>
          </p:nvPr>
        </p:nvSpPr>
        <p:spPr/>
        <p:txBody>
          <a:bodyPr/>
          <a:lstStyle/>
          <a:p>
            <a:fld id="{4BE914C7-71F7-4459-9836-6E119DE6325A}" type="slidenum">
              <a:rPr lang="en-US" smtClean="0"/>
              <a:pPr/>
              <a:t>3</a:t>
            </a:fld>
            <a:endParaRPr lang="en-US" dirty="0"/>
          </a:p>
        </p:txBody>
      </p:sp>
      <p:sp>
        <p:nvSpPr>
          <p:cNvPr id="6" name="TextBox 5"/>
          <p:cNvSpPr txBox="1"/>
          <p:nvPr/>
        </p:nvSpPr>
        <p:spPr>
          <a:xfrm>
            <a:off x="710132" y="4267200"/>
            <a:ext cx="7446270" cy="1631216"/>
          </a:xfrm>
          <a:prstGeom prst="rect">
            <a:avLst/>
          </a:prstGeom>
          <a:solidFill>
            <a:schemeClr val="bg1">
              <a:lumMod val="75000"/>
            </a:schemeClr>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pPr algn="ctr"/>
            <a:r>
              <a:rPr lang="en-US" sz="2000" b="1" dirty="0" smtClean="0"/>
              <a:t>What type of “capacity” is necessary to deter </a:t>
            </a:r>
            <a:r>
              <a:rPr lang="en-US" sz="2000" b="1" u="sng" dirty="0" smtClean="0"/>
              <a:t>states</a:t>
            </a:r>
            <a:r>
              <a:rPr lang="en-US" sz="2000" b="1" dirty="0" smtClean="0"/>
              <a:t>?</a:t>
            </a:r>
          </a:p>
          <a:p>
            <a:pPr algn="ctr"/>
            <a:endParaRPr lang="en-US" sz="2000" b="1" dirty="0"/>
          </a:p>
          <a:p>
            <a:pPr algn="ctr"/>
            <a:r>
              <a:rPr lang="en-US" sz="2000" b="1" dirty="0" smtClean="0"/>
              <a:t>What type of “capacity” is necessary to deter </a:t>
            </a:r>
            <a:r>
              <a:rPr lang="en-US" sz="2000" b="1" u="sng" dirty="0" smtClean="0"/>
              <a:t>VEOs</a:t>
            </a:r>
            <a:r>
              <a:rPr lang="en-US" sz="2000" b="1" dirty="0" smtClean="0"/>
              <a:t>?</a:t>
            </a:r>
          </a:p>
          <a:p>
            <a:pPr algn="ctr"/>
            <a:endParaRPr lang="en-US" sz="2000" b="1" dirty="0"/>
          </a:p>
          <a:p>
            <a:pPr algn="ctr"/>
            <a:r>
              <a:rPr lang="en-US" sz="2000" b="1" dirty="0" smtClean="0"/>
              <a:t>What type of “capacity” is necessary to deter </a:t>
            </a:r>
            <a:r>
              <a:rPr lang="en-US" sz="2000" b="1" u="sng" dirty="0" smtClean="0"/>
              <a:t>populations</a:t>
            </a:r>
            <a:r>
              <a:rPr lang="en-US" sz="2000" b="1" dirty="0" smtClean="0"/>
              <a:t>? </a:t>
            </a:r>
            <a:endParaRPr lang="en-US" sz="2000" b="1" dirty="0"/>
          </a:p>
        </p:txBody>
      </p:sp>
      <p:sp>
        <p:nvSpPr>
          <p:cNvPr id="7" name="TextBox 6"/>
          <p:cNvSpPr txBox="1"/>
          <p:nvPr/>
        </p:nvSpPr>
        <p:spPr>
          <a:xfrm>
            <a:off x="647075" y="6076890"/>
            <a:ext cx="7582525" cy="400110"/>
          </a:xfrm>
          <a:prstGeom prst="rect">
            <a:avLst/>
          </a:prstGeom>
          <a:solidFill>
            <a:srgbClr val="C000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none" rtlCol="0">
            <a:spAutoFit/>
          </a:bodyPr>
          <a:lstStyle/>
          <a:p>
            <a:r>
              <a:rPr lang="en-US" sz="2000" b="1" dirty="0" smtClean="0">
                <a:solidFill>
                  <a:schemeClr val="bg1"/>
                </a:solidFill>
              </a:rPr>
              <a:t>Is this a capacity we must build in others… </a:t>
            </a:r>
            <a:r>
              <a:rPr lang="en-US" sz="2000" b="1" i="1" dirty="0" smtClean="0">
                <a:solidFill>
                  <a:schemeClr val="bg1"/>
                </a:solidFill>
              </a:rPr>
              <a:t>or in ourselves</a:t>
            </a:r>
            <a:r>
              <a:rPr lang="en-US" sz="2000" b="1" dirty="0" smtClean="0">
                <a:solidFill>
                  <a:schemeClr val="bg1"/>
                </a:solidFill>
              </a:rPr>
              <a:t>??</a:t>
            </a:r>
            <a:endParaRPr lang="en-US" sz="2000" b="1" dirty="0">
              <a:solidFill>
                <a:schemeClr val="bg1"/>
              </a:solidFill>
            </a:endParaRPr>
          </a:p>
        </p:txBody>
      </p:sp>
    </p:spTree>
    <p:extLst>
      <p:ext uri="{BB962C8B-B14F-4D97-AF65-F5344CB8AC3E}">
        <p14:creationId xmlns:p14="http://schemas.microsoft.com/office/powerpoint/2010/main" val="4192967939"/>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animBg="1"/>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SOCOM Concepts</a:t>
            </a:r>
            <a:endParaRPr lang="en-US" dirty="0"/>
          </a:p>
        </p:txBody>
      </p:sp>
      <p:sp>
        <p:nvSpPr>
          <p:cNvPr id="3" name="Content Placeholder 2"/>
          <p:cNvSpPr>
            <a:spLocks noGrp="1"/>
          </p:cNvSpPr>
          <p:nvPr>
            <p:ph idx="1"/>
          </p:nvPr>
        </p:nvSpPr>
        <p:spPr/>
        <p:txBody>
          <a:bodyPr/>
          <a:lstStyle/>
          <a:p>
            <a:r>
              <a:rPr lang="en-US" i="1" u="sng" dirty="0" smtClean="0"/>
              <a:t>Unconventional Deterrence</a:t>
            </a:r>
            <a:r>
              <a:rPr lang="en-US" i="1" dirty="0" smtClean="0"/>
              <a:t>:</a:t>
            </a:r>
            <a:r>
              <a:rPr lang="en-US" dirty="0" smtClean="0"/>
              <a:t> A credible threat of unconventional warfare designed to leverage vulnerable populations of state actors we seek to deter.</a:t>
            </a:r>
          </a:p>
          <a:p>
            <a:r>
              <a:rPr lang="en-US" i="1" u="sng" dirty="0" smtClean="0"/>
              <a:t>Deterrence of Irregular Threats </a:t>
            </a:r>
            <a:r>
              <a:rPr lang="en-US" i="1" dirty="0" smtClean="0"/>
              <a:t>(Prevention): </a:t>
            </a:r>
            <a:r>
              <a:rPr lang="en-US" dirty="0" smtClean="0"/>
              <a:t>Disaggregation of actors relevant to a region where vital interests exist; then designing and implementing a balanced program of varying degrees of encouragement and discouragement across the spectrum to our ends.</a:t>
            </a:r>
          </a:p>
          <a:p>
            <a:r>
              <a:rPr lang="en-US" i="1" u="sng" dirty="0" smtClean="0"/>
              <a:t>Prevention of Natural Things</a:t>
            </a:r>
            <a:r>
              <a:rPr lang="en-US" i="1" dirty="0" smtClean="0"/>
              <a:t>:  </a:t>
            </a:r>
            <a:r>
              <a:rPr lang="en-US" dirty="0" smtClean="0"/>
              <a:t>Applying ecosystem logic to governance systems, recognizing that political conflict is natural, but that by understanding and managing healthy, evolving ecosystems one can reduce the likelihood of catastrophic political conflict.</a:t>
            </a:r>
            <a:endParaRPr lang="en-US" dirty="0"/>
          </a:p>
        </p:txBody>
      </p:sp>
      <p:sp>
        <p:nvSpPr>
          <p:cNvPr id="4" name="Slide Number Placeholder 3"/>
          <p:cNvSpPr>
            <a:spLocks noGrp="1"/>
          </p:cNvSpPr>
          <p:nvPr>
            <p:ph type="sldNum" sz="quarter" idx="10"/>
          </p:nvPr>
        </p:nvSpPr>
        <p:spPr/>
        <p:txBody>
          <a:bodyPr/>
          <a:lstStyle/>
          <a:p>
            <a:fld id="{4BE914C7-71F7-4459-9836-6E119DE6325A}" type="slidenum">
              <a:rPr lang="en-US" smtClean="0"/>
              <a:pPr/>
              <a:t>4</a:t>
            </a:fld>
            <a:endParaRPr lang="en-US" dirty="0"/>
          </a:p>
        </p:txBody>
      </p:sp>
    </p:spTree>
    <p:extLst>
      <p:ext uri="{BB962C8B-B14F-4D97-AF65-F5344CB8AC3E}">
        <p14:creationId xmlns:p14="http://schemas.microsoft.com/office/powerpoint/2010/main" val="1395553026"/>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9062" y="1371600"/>
            <a:ext cx="8796338" cy="5105400"/>
          </a:xfrm>
        </p:spPr>
        <p:txBody>
          <a:bodyPr/>
          <a:lstStyle/>
          <a:p>
            <a:pPr lvl="1">
              <a:lnSpc>
                <a:spcPts val="1700"/>
              </a:lnSpc>
              <a:spcBef>
                <a:spcPts val="0"/>
              </a:spcBef>
              <a:spcAft>
                <a:spcPts val="600"/>
              </a:spcAft>
              <a:buFont typeface="Wingdings" panose="05000000000000000000" pitchFamily="2" charset="2"/>
              <a:buChar char="§"/>
            </a:pPr>
            <a:r>
              <a:rPr lang="en-US" b="1" dirty="0" smtClean="0"/>
              <a:t>Strategic Appreciation is about </a:t>
            </a:r>
            <a:r>
              <a:rPr lang="en-US" b="1" u="sng" dirty="0" smtClean="0">
                <a:solidFill>
                  <a:srgbClr val="FF0000"/>
                </a:solidFill>
              </a:rPr>
              <a:t>understanding</a:t>
            </a:r>
            <a:r>
              <a:rPr lang="en-US" b="1" dirty="0" smtClean="0">
                <a:solidFill>
                  <a:srgbClr val="FF0000"/>
                </a:solidFill>
              </a:rPr>
              <a:t> </a:t>
            </a:r>
            <a:r>
              <a:rPr lang="en-US" b="1" dirty="0" smtClean="0"/>
              <a:t>the environment and creating a </a:t>
            </a:r>
            <a:r>
              <a:rPr lang="en-US" b="1" u="sng" dirty="0" smtClean="0">
                <a:solidFill>
                  <a:srgbClr val="FF0000"/>
                </a:solidFill>
              </a:rPr>
              <a:t>contextual foundation</a:t>
            </a:r>
            <a:r>
              <a:rPr lang="en-US" b="1" dirty="0"/>
              <a:t>.</a:t>
            </a:r>
            <a:endParaRPr lang="en-US" b="1" dirty="0" smtClean="0"/>
          </a:p>
          <a:p>
            <a:pPr lvl="2">
              <a:lnSpc>
                <a:spcPts val="1700"/>
              </a:lnSpc>
              <a:spcBef>
                <a:spcPts val="0"/>
              </a:spcBef>
              <a:spcAft>
                <a:spcPts val="600"/>
              </a:spcAft>
              <a:buFont typeface="Wingdings" panose="05000000000000000000" pitchFamily="2" charset="2"/>
              <a:buChar char="§"/>
            </a:pPr>
            <a:r>
              <a:rPr lang="en-US" sz="1600" b="1" dirty="0" smtClean="0"/>
              <a:t>Recognize and apply an </a:t>
            </a:r>
            <a:r>
              <a:rPr lang="en-US" sz="1600" b="1" u="sng" dirty="0" smtClean="0">
                <a:solidFill>
                  <a:srgbClr val="FF0000"/>
                </a:solidFill>
              </a:rPr>
              <a:t>ecosystems of ecosystems</a:t>
            </a:r>
            <a:r>
              <a:rPr lang="en-US" sz="1600" b="1" dirty="0" smtClean="0"/>
              <a:t> logic</a:t>
            </a:r>
          </a:p>
          <a:p>
            <a:pPr lvl="2">
              <a:lnSpc>
                <a:spcPts val="1700"/>
              </a:lnSpc>
              <a:spcBef>
                <a:spcPts val="0"/>
              </a:spcBef>
              <a:spcAft>
                <a:spcPts val="600"/>
              </a:spcAft>
              <a:buFont typeface="Wingdings" panose="05000000000000000000" pitchFamily="2" charset="2"/>
              <a:buChar char="§"/>
            </a:pPr>
            <a:r>
              <a:rPr lang="en-US" sz="1600" b="1" dirty="0" smtClean="0"/>
              <a:t>Era of major shifting of power </a:t>
            </a:r>
            <a:r>
              <a:rPr lang="en-US" sz="1600" b="1" u="sng" dirty="0" smtClean="0">
                <a:solidFill>
                  <a:srgbClr val="FF0000"/>
                </a:solidFill>
              </a:rPr>
              <a:t>between</a:t>
            </a:r>
            <a:r>
              <a:rPr lang="en-US" sz="1600" b="1" dirty="0" smtClean="0"/>
              <a:t>, </a:t>
            </a:r>
            <a:r>
              <a:rPr lang="en-US" sz="1600" b="1" u="sng" dirty="0" smtClean="0">
                <a:solidFill>
                  <a:srgbClr val="FF0000"/>
                </a:solidFill>
              </a:rPr>
              <a:t>among</a:t>
            </a:r>
            <a:r>
              <a:rPr lang="en-US" sz="1600" b="1" dirty="0" smtClean="0"/>
              <a:t>, and </a:t>
            </a:r>
            <a:r>
              <a:rPr lang="en-US" sz="1600" b="1" u="sng" dirty="0">
                <a:solidFill>
                  <a:srgbClr val="FF0000"/>
                </a:solidFill>
              </a:rPr>
              <a:t>w</a:t>
            </a:r>
            <a:r>
              <a:rPr lang="en-US" sz="1600" b="1" u="sng" dirty="0" smtClean="0">
                <a:solidFill>
                  <a:srgbClr val="FF0000"/>
                </a:solidFill>
              </a:rPr>
              <a:t>ithin</a:t>
            </a:r>
            <a:r>
              <a:rPr lang="en-US" sz="1600" b="1" dirty="0" smtClean="0">
                <a:solidFill>
                  <a:srgbClr val="FF0000"/>
                </a:solidFill>
              </a:rPr>
              <a:t> </a:t>
            </a:r>
            <a:r>
              <a:rPr lang="en-US" sz="1600" b="1" dirty="0" smtClean="0"/>
              <a:t>Systems of Governance.</a:t>
            </a:r>
          </a:p>
          <a:p>
            <a:pPr lvl="2">
              <a:lnSpc>
                <a:spcPts val="1700"/>
              </a:lnSpc>
              <a:spcBef>
                <a:spcPts val="0"/>
              </a:spcBef>
              <a:spcAft>
                <a:spcPts val="600"/>
              </a:spcAft>
              <a:buFont typeface="Wingdings" panose="05000000000000000000" pitchFamily="2" charset="2"/>
              <a:buChar char="§"/>
            </a:pPr>
            <a:r>
              <a:rPr lang="en-US" sz="1600" b="1" dirty="0" smtClean="0">
                <a:solidFill>
                  <a:srgbClr val="FF0000"/>
                </a:solidFill>
              </a:rPr>
              <a:t>Opportunities </a:t>
            </a:r>
            <a:r>
              <a:rPr lang="en-US" sz="1600" b="1" u="sng" dirty="0" smtClean="0">
                <a:solidFill>
                  <a:srgbClr val="FF0000"/>
                </a:solidFill>
              </a:rPr>
              <a:t>and</a:t>
            </a:r>
            <a:r>
              <a:rPr lang="en-US" sz="1600" b="1" dirty="0" smtClean="0">
                <a:solidFill>
                  <a:srgbClr val="FF0000"/>
                </a:solidFill>
              </a:rPr>
              <a:t> Threats </a:t>
            </a:r>
            <a:r>
              <a:rPr lang="en-US" sz="1600" b="1" dirty="0" smtClean="0"/>
              <a:t>manifest</a:t>
            </a:r>
            <a:r>
              <a:rPr lang="en-US" sz="1600" b="1" dirty="0" smtClean="0">
                <a:solidFill>
                  <a:srgbClr val="FF0000"/>
                </a:solidFill>
              </a:rPr>
              <a:t> </a:t>
            </a:r>
            <a:r>
              <a:rPr lang="en-US" sz="1600" b="1" dirty="0" smtClean="0"/>
              <a:t>from rapidly evolving </a:t>
            </a:r>
            <a:r>
              <a:rPr lang="en-US" sz="1600" b="1" u="sng" dirty="0" smtClean="0">
                <a:solidFill>
                  <a:srgbClr val="FF0000"/>
                </a:solidFill>
              </a:rPr>
              <a:t>“Strategic Energy” </a:t>
            </a:r>
            <a:r>
              <a:rPr lang="en-US" sz="1600" b="1" dirty="0" smtClean="0"/>
              <a:t>within this environment: Rising States, Rising Populations, and a fusion of both.</a:t>
            </a:r>
          </a:p>
          <a:p>
            <a:pPr lvl="2">
              <a:lnSpc>
                <a:spcPts val="1700"/>
              </a:lnSpc>
              <a:spcBef>
                <a:spcPts val="0"/>
              </a:spcBef>
              <a:spcAft>
                <a:spcPts val="600"/>
              </a:spcAft>
              <a:buFont typeface="Wingdings" panose="05000000000000000000" pitchFamily="2" charset="2"/>
              <a:buChar char="§"/>
            </a:pPr>
            <a:r>
              <a:rPr lang="en-US" sz="1600" b="1" dirty="0" smtClean="0"/>
              <a:t>Increasingly about </a:t>
            </a:r>
            <a:r>
              <a:rPr lang="en-US" sz="1600" b="1" dirty="0" smtClean="0">
                <a:solidFill>
                  <a:srgbClr val="FF0000"/>
                </a:solidFill>
              </a:rPr>
              <a:t>facilitating changes least dangerous to vital interests </a:t>
            </a:r>
            <a:r>
              <a:rPr lang="en-US" sz="1600" b="1" dirty="0" smtClean="0"/>
              <a:t>as hegemony transitions to multi-polar; and as governance evolves</a:t>
            </a:r>
            <a:endParaRPr lang="en-US" sz="1600" b="1" dirty="0"/>
          </a:p>
          <a:p>
            <a:pPr lvl="1">
              <a:lnSpc>
                <a:spcPts val="1700"/>
              </a:lnSpc>
              <a:spcBef>
                <a:spcPts val="0"/>
              </a:spcBef>
              <a:spcAft>
                <a:spcPts val="600"/>
              </a:spcAft>
              <a:buFont typeface="Wingdings" panose="05000000000000000000" pitchFamily="2" charset="2"/>
              <a:buChar char="§"/>
            </a:pPr>
            <a:r>
              <a:rPr lang="en-US" b="1" dirty="0" smtClean="0"/>
              <a:t>Broad implications for SOF that help frame the Commander’s vision, priorities, and strategic guidance </a:t>
            </a:r>
          </a:p>
          <a:p>
            <a:pPr lvl="1">
              <a:lnSpc>
                <a:spcPts val="1700"/>
              </a:lnSpc>
              <a:spcBef>
                <a:spcPts val="0"/>
              </a:spcBef>
              <a:spcAft>
                <a:spcPts val="600"/>
              </a:spcAft>
              <a:buFont typeface="Wingdings" panose="05000000000000000000" pitchFamily="2" charset="2"/>
              <a:buChar char="§"/>
            </a:pPr>
            <a:r>
              <a:rPr lang="en-US" b="1" dirty="0" smtClean="0"/>
              <a:t>Big Bet?</a:t>
            </a:r>
          </a:p>
          <a:p>
            <a:pPr lvl="2">
              <a:lnSpc>
                <a:spcPts val="1700"/>
              </a:lnSpc>
              <a:spcBef>
                <a:spcPts val="0"/>
              </a:spcBef>
              <a:spcAft>
                <a:spcPts val="600"/>
              </a:spcAft>
              <a:buFont typeface="Wingdings" panose="05000000000000000000" pitchFamily="2" charset="2"/>
              <a:buChar char="§"/>
            </a:pPr>
            <a:r>
              <a:rPr lang="en-US" sz="1600" b="1" dirty="0" smtClean="0"/>
              <a:t>Shift from a focus on </a:t>
            </a:r>
            <a:r>
              <a:rPr lang="en-US" sz="1600" b="1" u="sng" dirty="0" smtClean="0">
                <a:solidFill>
                  <a:srgbClr val="FF0000"/>
                </a:solidFill>
              </a:rPr>
              <a:t>reactive, threat-centric </a:t>
            </a:r>
            <a:r>
              <a:rPr lang="en-US" sz="1600" b="1" dirty="0" smtClean="0"/>
              <a:t>perspectives with associated Core Activities (CT, COIN, and FID focused on BPC).</a:t>
            </a:r>
          </a:p>
          <a:p>
            <a:pPr lvl="2">
              <a:lnSpc>
                <a:spcPts val="1700"/>
              </a:lnSpc>
              <a:spcBef>
                <a:spcPts val="0"/>
              </a:spcBef>
              <a:spcAft>
                <a:spcPts val="600"/>
              </a:spcAft>
              <a:buFont typeface="Wingdings" panose="05000000000000000000" pitchFamily="2" charset="2"/>
              <a:buChar char="§"/>
            </a:pPr>
            <a:r>
              <a:rPr lang="en-US" sz="1600" b="1" dirty="0" smtClean="0"/>
              <a:t>Shift toward more </a:t>
            </a:r>
            <a:r>
              <a:rPr lang="en-US" sz="1600" b="1" u="sng" dirty="0" smtClean="0">
                <a:solidFill>
                  <a:srgbClr val="FF0000"/>
                </a:solidFill>
              </a:rPr>
              <a:t>proactive, Energy-centric </a:t>
            </a:r>
            <a:r>
              <a:rPr lang="en-US" sz="1600" b="1" dirty="0" smtClean="0"/>
              <a:t>perspectives with associated approaches related to UW (improving deterrence, disrupting UW of others, and FID focused on our UIR*). </a:t>
            </a:r>
          </a:p>
          <a:p>
            <a:pPr marL="1371600" lvl="3" indent="0">
              <a:lnSpc>
                <a:spcPts val="1700"/>
              </a:lnSpc>
              <a:spcBef>
                <a:spcPts val="0"/>
              </a:spcBef>
              <a:spcAft>
                <a:spcPts val="600"/>
              </a:spcAft>
              <a:buNone/>
            </a:pPr>
            <a:r>
              <a:rPr lang="en-US" sz="1200" b="1" dirty="0" smtClean="0"/>
              <a:t>* (UIR: Understanding, Influence, and Relationships with populations, state and non-state actors critical to U.S. interests.)</a:t>
            </a:r>
          </a:p>
        </p:txBody>
      </p:sp>
      <p:sp>
        <p:nvSpPr>
          <p:cNvPr id="5" name="TextBox 4"/>
          <p:cNvSpPr txBox="1"/>
          <p:nvPr/>
        </p:nvSpPr>
        <p:spPr>
          <a:xfrm>
            <a:off x="8080663" y="6629400"/>
            <a:ext cx="952505" cy="276999"/>
          </a:xfrm>
          <a:prstGeom prst="rect">
            <a:avLst/>
          </a:prstGeom>
          <a:noFill/>
        </p:spPr>
        <p:txBody>
          <a:bodyPr wrap="none" rtlCol="0">
            <a:spAutoFit/>
          </a:bodyPr>
          <a:lstStyle/>
          <a:p>
            <a:r>
              <a:rPr lang="en-US" sz="1200" dirty="0" smtClean="0"/>
              <a:t>Slide 2 of 5</a:t>
            </a:r>
            <a:endParaRPr lang="en-US" sz="1200" dirty="0"/>
          </a:p>
        </p:txBody>
      </p:sp>
      <p:sp>
        <p:nvSpPr>
          <p:cNvPr id="20" name="Title 1"/>
          <p:cNvSpPr>
            <a:spLocks noGrp="1"/>
          </p:cNvSpPr>
          <p:nvPr>
            <p:ph type="title"/>
          </p:nvPr>
        </p:nvSpPr>
        <p:spPr>
          <a:xfrm>
            <a:off x="838200" y="25400"/>
            <a:ext cx="7785100" cy="1143000"/>
          </a:xfrm>
        </p:spPr>
        <p:txBody>
          <a:bodyPr/>
          <a:lstStyle/>
          <a:p>
            <a:r>
              <a:rPr lang="en-US" dirty="0" smtClean="0">
                <a:latin typeface="+mn-lt"/>
              </a:rPr>
              <a:t>Strategic Appreciation</a:t>
            </a:r>
            <a:endParaRPr lang="en-US" dirty="0">
              <a:latin typeface="+mn-lt"/>
            </a:endParaRPr>
          </a:p>
        </p:txBody>
      </p:sp>
      <p:sp>
        <p:nvSpPr>
          <p:cNvPr id="8" name="TextBox 7"/>
          <p:cNvSpPr txBox="1"/>
          <p:nvPr/>
        </p:nvSpPr>
        <p:spPr>
          <a:xfrm>
            <a:off x="4255844" y="942596"/>
            <a:ext cx="4916731" cy="307777"/>
          </a:xfrm>
          <a:prstGeom prst="rect">
            <a:avLst/>
          </a:prstGeom>
          <a:noFill/>
        </p:spPr>
        <p:txBody>
          <a:bodyPr wrap="none" rtlCol="0">
            <a:spAutoFit/>
          </a:bodyPr>
          <a:lstStyle/>
          <a:p>
            <a:r>
              <a:rPr lang="en-US" b="1" dirty="0" smtClean="0">
                <a:solidFill>
                  <a:schemeClr val="tx2"/>
                </a:solidFill>
              </a:rPr>
              <a:t>Part II: Understanding the Purpose of Each Document</a:t>
            </a:r>
            <a:endParaRPr lang="en-US" sz="1000" b="1" dirty="0">
              <a:solidFill>
                <a:schemeClr val="tx2"/>
              </a:solidFill>
            </a:endParaRPr>
          </a:p>
        </p:txBody>
      </p:sp>
    </p:spTree>
    <p:extLst>
      <p:ext uri="{BB962C8B-B14F-4D97-AF65-F5344CB8AC3E}">
        <p14:creationId xmlns:p14="http://schemas.microsoft.com/office/powerpoint/2010/main" val="4061931283"/>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bwMode="auto">
          <a:xfrm>
            <a:off x="2667000" y="1494506"/>
            <a:ext cx="4495800" cy="4525294"/>
          </a:xfrm>
          <a:prstGeom prst="rect">
            <a:avLst/>
          </a:prstGeom>
          <a:solidFill>
            <a:srgbClr val="0099FF"/>
          </a:solidFill>
          <a:ln w="57150" cap="flat" cmpd="sng" algn="ctr">
            <a:solidFill>
              <a:srgbClr val="0099FF"/>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80" name="Rounded Rectangle 79"/>
          <p:cNvSpPr/>
          <p:nvPr/>
        </p:nvSpPr>
        <p:spPr bwMode="auto">
          <a:xfrm>
            <a:off x="1144183" y="3951574"/>
            <a:ext cx="1141816" cy="860307"/>
          </a:xfrm>
          <a:prstGeom prst="roundRect">
            <a:avLst/>
          </a:prstGeom>
          <a:solidFill>
            <a:schemeClr val="bg1">
              <a:lumMod val="50000"/>
            </a:schemeClr>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ctr" anchorCtr="0" compatLnSpc="1">
            <a:prstTxWarp prst="textNoShape">
              <a:avLst/>
            </a:prstTxWarp>
          </a:bodyPr>
          <a:lstStyle/>
          <a:p>
            <a:pPr algn="ctr"/>
            <a:r>
              <a:rPr lang="en-US" sz="1200" b="1" dirty="0" smtClean="0">
                <a:solidFill>
                  <a:srgbClr val="000000"/>
                </a:solidFill>
              </a:rPr>
              <a:t>Populations</a:t>
            </a:r>
          </a:p>
          <a:p>
            <a:pPr algn="ctr"/>
            <a:r>
              <a:rPr lang="en-US" sz="1000" b="1" dirty="0" smtClean="0">
                <a:solidFill>
                  <a:srgbClr val="000000"/>
                </a:solidFill>
              </a:rPr>
              <a:t>(Toward)</a:t>
            </a:r>
          </a:p>
        </p:txBody>
      </p:sp>
      <p:sp>
        <p:nvSpPr>
          <p:cNvPr id="98" name="Rounded Rectangle 97"/>
          <p:cNvSpPr/>
          <p:nvPr/>
        </p:nvSpPr>
        <p:spPr bwMode="auto">
          <a:xfrm>
            <a:off x="4993893" y="1576719"/>
            <a:ext cx="2087747" cy="4290681"/>
          </a:xfrm>
          <a:prstGeom prst="roundRect">
            <a:avLst/>
          </a:prstGeom>
          <a:solidFill>
            <a:schemeClr val="bg1">
              <a:lumMod val="85000"/>
            </a:schemeClr>
          </a:solid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59" name="Rounded Rectangle 58"/>
          <p:cNvSpPr/>
          <p:nvPr/>
        </p:nvSpPr>
        <p:spPr bwMode="auto">
          <a:xfrm>
            <a:off x="2756802" y="1563198"/>
            <a:ext cx="2090445" cy="4304202"/>
          </a:xfrm>
          <a:prstGeom prst="roundRect">
            <a:avLst/>
          </a:prstGeom>
          <a:solidFill>
            <a:schemeClr val="bg1">
              <a:lumMod val="85000"/>
            </a:schemeClr>
          </a:solidFill>
          <a:ln w="28575" cap="flat" cmpd="sng" algn="ctr">
            <a:solidFill>
              <a:srgbClr val="0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5" name="Title 4"/>
          <p:cNvSpPr>
            <a:spLocks noGrp="1"/>
          </p:cNvSpPr>
          <p:nvPr>
            <p:ph type="title"/>
          </p:nvPr>
        </p:nvSpPr>
        <p:spPr>
          <a:xfrm>
            <a:off x="1186890" y="0"/>
            <a:ext cx="7785100" cy="830885"/>
          </a:xfrm>
          <a:noFill/>
        </p:spPr>
        <p:txBody>
          <a:bodyPr/>
          <a:lstStyle/>
          <a:p>
            <a:r>
              <a:rPr lang="en-US" sz="2400" dirty="0" smtClean="0"/>
              <a:t>SOCOM’s Appreciation of the Strategic Environment</a:t>
            </a:r>
            <a:endParaRPr lang="en-US" sz="2400" dirty="0"/>
          </a:p>
        </p:txBody>
      </p:sp>
      <p:sp>
        <p:nvSpPr>
          <p:cNvPr id="29" name="TextBox 28"/>
          <p:cNvSpPr txBox="1"/>
          <p:nvPr/>
        </p:nvSpPr>
        <p:spPr>
          <a:xfrm>
            <a:off x="1154936" y="1110184"/>
            <a:ext cx="1338828" cy="369332"/>
          </a:xfrm>
          <a:prstGeom prst="rect">
            <a:avLst/>
          </a:prstGeom>
          <a:noFill/>
        </p:spPr>
        <p:txBody>
          <a:bodyPr wrap="none" rtlCol="0">
            <a:spAutoFit/>
          </a:bodyPr>
          <a:lstStyle/>
          <a:p>
            <a:r>
              <a:rPr lang="en-US" sz="1800" b="1" u="sng" dirty="0" smtClean="0">
                <a:solidFill>
                  <a:srgbClr val="000000"/>
                </a:solidFill>
              </a:rPr>
              <a:t>PRODUCE</a:t>
            </a:r>
            <a:endParaRPr lang="en-US" sz="1800" b="1" u="sng" dirty="0">
              <a:solidFill>
                <a:srgbClr val="000000"/>
              </a:solidFill>
            </a:endParaRPr>
          </a:p>
        </p:txBody>
      </p:sp>
      <p:sp>
        <p:nvSpPr>
          <p:cNvPr id="30" name="TextBox 29"/>
          <p:cNvSpPr txBox="1"/>
          <p:nvPr/>
        </p:nvSpPr>
        <p:spPr>
          <a:xfrm>
            <a:off x="4077953" y="1102030"/>
            <a:ext cx="1603837" cy="369332"/>
          </a:xfrm>
          <a:prstGeom prst="rect">
            <a:avLst/>
          </a:prstGeom>
          <a:noFill/>
        </p:spPr>
        <p:txBody>
          <a:bodyPr wrap="none" rtlCol="0">
            <a:spAutoFit/>
          </a:bodyPr>
          <a:lstStyle/>
          <a:p>
            <a:r>
              <a:rPr lang="en-US" sz="1800" b="1" u="sng" dirty="0" smtClean="0">
                <a:solidFill>
                  <a:srgbClr val="000000"/>
                </a:solidFill>
              </a:rPr>
              <a:t>GENERATES</a:t>
            </a:r>
            <a:endParaRPr lang="en-US" sz="1800" b="1" u="sng" dirty="0">
              <a:solidFill>
                <a:srgbClr val="000000"/>
              </a:solidFill>
            </a:endParaRPr>
          </a:p>
        </p:txBody>
      </p:sp>
      <p:cxnSp>
        <p:nvCxnSpPr>
          <p:cNvPr id="36" name="Straight Arrow Connector 35"/>
          <p:cNvCxnSpPr/>
          <p:nvPr/>
        </p:nvCxnSpPr>
        <p:spPr bwMode="auto">
          <a:xfrm>
            <a:off x="4408058" y="2750012"/>
            <a:ext cx="714514" cy="19501"/>
          </a:xfrm>
          <a:prstGeom prst="straightConnector1">
            <a:avLst/>
          </a:prstGeom>
          <a:solidFill>
            <a:srgbClr val="0C2D83"/>
          </a:solidFill>
          <a:ln w="28575" cap="flat" cmpd="sng" algn="ctr">
            <a:solidFill>
              <a:schemeClr val="tx1"/>
            </a:solidFill>
            <a:prstDash val="solid"/>
            <a:round/>
            <a:headEnd type="arrow"/>
            <a:tailEnd type="arrow"/>
          </a:ln>
          <a:effectLst/>
        </p:spPr>
      </p:cxnSp>
      <p:cxnSp>
        <p:nvCxnSpPr>
          <p:cNvPr id="37" name="Straight Arrow Connector 36"/>
          <p:cNvCxnSpPr/>
          <p:nvPr/>
        </p:nvCxnSpPr>
        <p:spPr bwMode="auto">
          <a:xfrm flipV="1">
            <a:off x="4267200" y="4436093"/>
            <a:ext cx="871045" cy="506581"/>
          </a:xfrm>
          <a:prstGeom prst="straightConnector1">
            <a:avLst/>
          </a:prstGeom>
          <a:solidFill>
            <a:srgbClr val="0C2D83"/>
          </a:solidFill>
          <a:ln w="28575" cap="flat" cmpd="sng" algn="ctr">
            <a:solidFill>
              <a:schemeClr val="tx1"/>
            </a:solidFill>
            <a:prstDash val="solid"/>
            <a:round/>
            <a:headEnd type="arrow"/>
            <a:tailEnd type="arrow"/>
          </a:ln>
          <a:effectLst/>
        </p:spPr>
      </p:cxnSp>
      <p:cxnSp>
        <p:nvCxnSpPr>
          <p:cNvPr id="38" name="Straight Arrow Connector 37"/>
          <p:cNvCxnSpPr/>
          <p:nvPr/>
        </p:nvCxnSpPr>
        <p:spPr bwMode="auto">
          <a:xfrm>
            <a:off x="4349319" y="2947925"/>
            <a:ext cx="788926" cy="709675"/>
          </a:xfrm>
          <a:prstGeom prst="straightConnector1">
            <a:avLst/>
          </a:prstGeom>
          <a:solidFill>
            <a:srgbClr val="0C2D83"/>
          </a:solidFill>
          <a:ln w="28575" cap="flat" cmpd="sng" algn="ctr">
            <a:solidFill>
              <a:schemeClr val="tx1"/>
            </a:solidFill>
            <a:prstDash val="solid"/>
            <a:round/>
            <a:headEnd type="arrow"/>
            <a:tailEnd type="arrow"/>
          </a:ln>
          <a:effectLst/>
        </p:spPr>
      </p:cxnSp>
      <p:cxnSp>
        <p:nvCxnSpPr>
          <p:cNvPr id="39" name="Straight Arrow Connector 38"/>
          <p:cNvCxnSpPr>
            <a:stCxn id="62" idx="0"/>
          </p:cNvCxnSpPr>
          <p:nvPr/>
        </p:nvCxnSpPr>
        <p:spPr bwMode="auto">
          <a:xfrm>
            <a:off x="4419600" y="5259419"/>
            <a:ext cx="673893" cy="53102"/>
          </a:xfrm>
          <a:prstGeom prst="straightConnector1">
            <a:avLst/>
          </a:prstGeom>
          <a:solidFill>
            <a:srgbClr val="0C2D83"/>
          </a:solidFill>
          <a:ln w="28575" cap="flat" cmpd="sng" algn="ctr">
            <a:solidFill>
              <a:schemeClr val="tx1"/>
            </a:solidFill>
            <a:prstDash val="solid"/>
            <a:round/>
            <a:headEnd type="arrow"/>
            <a:tailEnd type="arrow"/>
          </a:ln>
          <a:effectLst/>
        </p:spPr>
      </p:cxnSp>
      <p:sp>
        <p:nvSpPr>
          <p:cNvPr id="48" name="TextBox 47"/>
          <p:cNvSpPr txBox="1"/>
          <p:nvPr/>
        </p:nvSpPr>
        <p:spPr>
          <a:xfrm>
            <a:off x="8720" y="6175756"/>
            <a:ext cx="9144000" cy="430887"/>
          </a:xfrm>
          <a:prstGeom prst="rect">
            <a:avLst/>
          </a:prstGeom>
          <a:noFill/>
        </p:spPr>
        <p:txBody>
          <a:bodyPr wrap="square" rtlCol="0">
            <a:spAutoFit/>
          </a:bodyPr>
          <a:lstStyle/>
          <a:p>
            <a:r>
              <a:rPr lang="en-US" sz="1100" dirty="0" smtClean="0">
                <a:solidFill>
                  <a:srgbClr val="000000"/>
                </a:solidFill>
              </a:rPr>
              <a:t>*</a:t>
            </a:r>
            <a:r>
              <a:rPr lang="en-US" sz="1100" u="sng" dirty="0" smtClean="0">
                <a:solidFill>
                  <a:srgbClr val="000000"/>
                </a:solidFill>
              </a:rPr>
              <a:t>Potential Energy:</a:t>
            </a:r>
            <a:r>
              <a:rPr lang="en-US" sz="1100" dirty="0" smtClean="0">
                <a:solidFill>
                  <a:srgbClr val="000000"/>
                </a:solidFill>
              </a:rPr>
              <a:t> Occurs when a state’s or population’s power is greater than its privilege; it will seek to resolve the perceived imbalance.</a:t>
            </a:r>
          </a:p>
          <a:p>
            <a:r>
              <a:rPr lang="en-US" sz="1100" dirty="0" smtClean="0">
                <a:solidFill>
                  <a:srgbClr val="000000"/>
                </a:solidFill>
              </a:rPr>
              <a:t>**</a:t>
            </a:r>
            <a:r>
              <a:rPr lang="en-US" sz="1100" u="sng" dirty="0" smtClean="0">
                <a:solidFill>
                  <a:srgbClr val="000000"/>
                </a:solidFill>
              </a:rPr>
              <a:t>Kinetic Energy:</a:t>
            </a:r>
            <a:r>
              <a:rPr lang="en-US" sz="1100" dirty="0" smtClean="0">
                <a:solidFill>
                  <a:srgbClr val="000000"/>
                </a:solidFill>
              </a:rPr>
              <a:t> Occurs when a state or population acts illegally or violently to seize privilege commensurate with its perceived power.    </a:t>
            </a:r>
            <a:endParaRPr lang="en-US" sz="1100" dirty="0">
              <a:solidFill>
                <a:srgbClr val="000000"/>
              </a:solidFill>
            </a:endParaRPr>
          </a:p>
        </p:txBody>
      </p:sp>
      <p:sp>
        <p:nvSpPr>
          <p:cNvPr id="51" name="TextBox 50"/>
          <p:cNvSpPr txBox="1"/>
          <p:nvPr/>
        </p:nvSpPr>
        <p:spPr>
          <a:xfrm>
            <a:off x="-80820" y="1116177"/>
            <a:ext cx="1133645" cy="369332"/>
          </a:xfrm>
          <a:prstGeom prst="rect">
            <a:avLst/>
          </a:prstGeom>
          <a:noFill/>
        </p:spPr>
        <p:txBody>
          <a:bodyPr wrap="none" rtlCol="0">
            <a:spAutoFit/>
          </a:bodyPr>
          <a:lstStyle/>
          <a:p>
            <a:pPr algn="ctr"/>
            <a:r>
              <a:rPr lang="en-US" sz="1800" b="1" u="sng" dirty="0" smtClean="0">
                <a:solidFill>
                  <a:srgbClr val="000000"/>
                </a:solidFill>
              </a:rPr>
              <a:t>TRENDS</a:t>
            </a:r>
            <a:endParaRPr lang="en-US" sz="1800" b="1" u="sng" dirty="0">
              <a:solidFill>
                <a:srgbClr val="000000"/>
              </a:solidFill>
            </a:endParaRPr>
          </a:p>
        </p:txBody>
      </p:sp>
      <p:grpSp>
        <p:nvGrpSpPr>
          <p:cNvPr id="10" name="Group 9"/>
          <p:cNvGrpSpPr/>
          <p:nvPr/>
        </p:nvGrpSpPr>
        <p:grpSpPr>
          <a:xfrm>
            <a:off x="2939715" y="2283741"/>
            <a:ext cx="1479885" cy="1030319"/>
            <a:chOff x="3299026" y="2623186"/>
            <a:chExt cx="1369703" cy="1028468"/>
          </a:xfrm>
        </p:grpSpPr>
        <p:sp>
          <p:nvSpPr>
            <p:cNvPr id="24" name="Hexagon 23"/>
            <p:cNvSpPr/>
            <p:nvPr/>
          </p:nvSpPr>
          <p:spPr bwMode="auto">
            <a:xfrm>
              <a:off x="3299026" y="2623186"/>
              <a:ext cx="1369703" cy="1028468"/>
            </a:xfrm>
            <a:prstGeom prst="hexagon">
              <a:avLst/>
            </a:prstGeom>
            <a:solidFill>
              <a:schemeClr val="bg1">
                <a:lumMod val="50000"/>
              </a:schemeClr>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en-US" sz="1050" b="1" dirty="0" smtClean="0">
                <a:solidFill>
                  <a:srgbClr val="000000"/>
                </a:solidFill>
              </a:endParaRPr>
            </a:p>
          </p:txBody>
        </p:sp>
        <p:sp>
          <p:nvSpPr>
            <p:cNvPr id="7" name="TextBox 6"/>
            <p:cNvSpPr txBox="1"/>
            <p:nvPr/>
          </p:nvSpPr>
          <p:spPr>
            <a:xfrm>
              <a:off x="3386920" y="2630502"/>
              <a:ext cx="1198293" cy="1013838"/>
            </a:xfrm>
            <a:prstGeom prst="rect">
              <a:avLst/>
            </a:prstGeom>
            <a:noFill/>
          </p:spPr>
          <p:txBody>
            <a:bodyPr wrap="square" rtlCol="0">
              <a:spAutoFit/>
            </a:bodyPr>
            <a:lstStyle/>
            <a:p>
              <a:pPr algn="ctr"/>
              <a:r>
                <a:rPr lang="en-US" sz="1000" b="1" dirty="0" smtClean="0">
                  <a:solidFill>
                    <a:srgbClr val="000000"/>
                  </a:solidFill>
                </a:rPr>
                <a:t>State </a:t>
              </a:r>
            </a:p>
            <a:p>
              <a:pPr algn="ctr"/>
              <a:r>
                <a:rPr lang="en-US" sz="1000" b="1" dirty="0" smtClean="0">
                  <a:solidFill>
                    <a:srgbClr val="000000"/>
                  </a:solidFill>
                </a:rPr>
                <a:t>Potential </a:t>
              </a:r>
            </a:p>
            <a:p>
              <a:pPr algn="ctr"/>
              <a:r>
                <a:rPr lang="en-US" sz="1000" b="1" dirty="0" smtClean="0">
                  <a:solidFill>
                    <a:srgbClr val="000000"/>
                  </a:solidFill>
                </a:rPr>
                <a:t>Energy</a:t>
              </a:r>
              <a:endParaRPr lang="en-US" sz="1000" b="1" dirty="0">
                <a:solidFill>
                  <a:srgbClr val="000000"/>
                </a:solidFill>
              </a:endParaRPr>
            </a:p>
            <a:p>
              <a:pPr algn="ctr"/>
              <a:endParaRPr lang="en-US" sz="1000" b="1" dirty="0">
                <a:solidFill>
                  <a:srgbClr val="000000"/>
                </a:solidFill>
              </a:endParaRPr>
            </a:p>
            <a:p>
              <a:pPr algn="ctr"/>
              <a:r>
                <a:rPr lang="en-US" sz="1000" b="1" dirty="0" smtClean="0">
                  <a:solidFill>
                    <a:srgbClr val="000000"/>
                  </a:solidFill>
                </a:rPr>
                <a:t>(Power </a:t>
              </a:r>
              <a:r>
                <a:rPr lang="en-US" sz="1000" b="1" dirty="0">
                  <a:solidFill>
                    <a:srgbClr val="000000"/>
                  </a:solidFill>
                </a:rPr>
                <a:t>+ </a:t>
              </a:r>
              <a:endParaRPr lang="en-US" sz="1000" b="1" dirty="0" smtClean="0">
                <a:solidFill>
                  <a:srgbClr val="000000"/>
                </a:solidFill>
              </a:endParaRPr>
            </a:p>
            <a:p>
              <a:pPr algn="ctr"/>
              <a:r>
                <a:rPr lang="en-US" sz="1000" b="1" dirty="0" smtClean="0">
                  <a:solidFill>
                    <a:srgbClr val="000000"/>
                  </a:solidFill>
                </a:rPr>
                <a:t>Interest) </a:t>
              </a:r>
              <a:endParaRPr lang="en-US" sz="1000" b="1" dirty="0">
                <a:solidFill>
                  <a:srgbClr val="000000"/>
                </a:solidFill>
              </a:endParaRPr>
            </a:p>
          </p:txBody>
        </p:sp>
      </p:grpSp>
      <p:sp>
        <p:nvSpPr>
          <p:cNvPr id="18" name="TextBox 17"/>
          <p:cNvSpPr txBox="1"/>
          <p:nvPr/>
        </p:nvSpPr>
        <p:spPr>
          <a:xfrm>
            <a:off x="5443311" y="2209800"/>
            <a:ext cx="1351652" cy="246221"/>
          </a:xfrm>
          <a:prstGeom prst="rect">
            <a:avLst/>
          </a:prstGeom>
          <a:noFill/>
        </p:spPr>
        <p:txBody>
          <a:bodyPr wrap="none" rtlCol="0">
            <a:spAutoFit/>
          </a:bodyPr>
          <a:lstStyle/>
          <a:p>
            <a:r>
              <a:rPr lang="en-US" sz="1000" b="1" dirty="0" smtClean="0">
                <a:solidFill>
                  <a:srgbClr val="000000"/>
                </a:solidFill>
              </a:rPr>
              <a:t>“Conflict Between”</a:t>
            </a:r>
            <a:endParaRPr lang="en-US" sz="1000" b="1" dirty="0">
              <a:solidFill>
                <a:srgbClr val="000000"/>
              </a:solidFill>
            </a:endParaRPr>
          </a:p>
        </p:txBody>
      </p:sp>
      <p:sp>
        <p:nvSpPr>
          <p:cNvPr id="56" name="TextBox 55"/>
          <p:cNvSpPr txBox="1"/>
          <p:nvPr/>
        </p:nvSpPr>
        <p:spPr>
          <a:xfrm>
            <a:off x="5442191" y="4566390"/>
            <a:ext cx="1218603" cy="246221"/>
          </a:xfrm>
          <a:prstGeom prst="rect">
            <a:avLst/>
          </a:prstGeom>
          <a:noFill/>
        </p:spPr>
        <p:txBody>
          <a:bodyPr wrap="none" rtlCol="0">
            <a:spAutoFit/>
          </a:bodyPr>
          <a:lstStyle/>
          <a:p>
            <a:r>
              <a:rPr lang="en-US" sz="1000" b="1" dirty="0" smtClean="0">
                <a:solidFill>
                  <a:srgbClr val="000000"/>
                </a:solidFill>
              </a:rPr>
              <a:t>“Conflict Within”</a:t>
            </a:r>
            <a:endParaRPr lang="en-US" sz="1000" b="1" dirty="0">
              <a:solidFill>
                <a:srgbClr val="000000"/>
              </a:solidFill>
            </a:endParaRPr>
          </a:p>
        </p:txBody>
      </p:sp>
      <p:sp>
        <p:nvSpPr>
          <p:cNvPr id="61" name="TextBox 60"/>
          <p:cNvSpPr txBox="1"/>
          <p:nvPr/>
        </p:nvSpPr>
        <p:spPr>
          <a:xfrm>
            <a:off x="1624754" y="830885"/>
            <a:ext cx="45719" cy="307777"/>
          </a:xfrm>
          <a:prstGeom prst="rect">
            <a:avLst/>
          </a:prstGeom>
          <a:noFill/>
        </p:spPr>
        <p:txBody>
          <a:bodyPr wrap="square" rtlCol="0">
            <a:spAutoFit/>
          </a:bodyPr>
          <a:lstStyle/>
          <a:p>
            <a:endParaRPr lang="en-US" dirty="0">
              <a:solidFill>
                <a:srgbClr val="000000"/>
              </a:solidFill>
            </a:endParaRPr>
          </a:p>
        </p:txBody>
      </p:sp>
      <p:grpSp>
        <p:nvGrpSpPr>
          <p:cNvPr id="4" name="Group 3"/>
          <p:cNvGrpSpPr/>
          <p:nvPr/>
        </p:nvGrpSpPr>
        <p:grpSpPr>
          <a:xfrm>
            <a:off x="2823380" y="1561985"/>
            <a:ext cx="4193185" cy="647815"/>
            <a:chOff x="2603332" y="1500704"/>
            <a:chExt cx="3045877" cy="812433"/>
          </a:xfrm>
        </p:grpSpPr>
        <p:sp>
          <p:nvSpPr>
            <p:cNvPr id="17" name="Rectangle 16"/>
            <p:cNvSpPr/>
            <p:nvPr/>
          </p:nvSpPr>
          <p:spPr bwMode="auto">
            <a:xfrm>
              <a:off x="2608647" y="1792225"/>
              <a:ext cx="3040562" cy="518473"/>
            </a:xfrm>
            <a:prstGeom prst="rect">
              <a:avLst/>
            </a:prstGeom>
            <a:solidFill>
              <a:srgbClr val="FF0000"/>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23" name="Isosceles Triangle 22"/>
            <p:cNvSpPr/>
            <p:nvPr/>
          </p:nvSpPr>
          <p:spPr bwMode="auto">
            <a:xfrm rot="5400000">
              <a:off x="3841252" y="568937"/>
              <a:ext cx="506280" cy="2982120"/>
            </a:xfrm>
            <a:prstGeom prst="triangle">
              <a:avLst>
                <a:gd name="adj" fmla="val 100000"/>
              </a:avLst>
            </a:prstGeom>
            <a:solidFill>
              <a:srgbClr val="00B050"/>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26" name="TextBox 25"/>
            <p:cNvSpPr txBox="1"/>
            <p:nvPr/>
          </p:nvSpPr>
          <p:spPr>
            <a:xfrm>
              <a:off x="2611221" y="1961815"/>
              <a:ext cx="775724" cy="276999"/>
            </a:xfrm>
            <a:prstGeom prst="rect">
              <a:avLst/>
            </a:prstGeom>
            <a:noFill/>
            <a:scene3d>
              <a:camera prst="orthographicFront"/>
              <a:lightRig rig="threePt" dir="t"/>
            </a:scene3d>
            <a:sp3d>
              <a:bevelT/>
            </a:sp3d>
          </p:spPr>
          <p:txBody>
            <a:bodyPr wrap="none" rtlCol="0">
              <a:spAutoFit/>
            </a:bodyPr>
            <a:lstStyle/>
            <a:p>
              <a:r>
                <a:rPr lang="en-US" sz="1200" b="1" dirty="0" smtClean="0">
                  <a:solidFill>
                    <a:srgbClr val="000000"/>
                  </a:solidFill>
                </a:rPr>
                <a:t>Opportunity</a:t>
              </a:r>
              <a:endParaRPr lang="en-US" sz="1200" b="1" dirty="0">
                <a:solidFill>
                  <a:srgbClr val="000000"/>
                </a:solidFill>
              </a:endParaRPr>
            </a:p>
          </p:txBody>
        </p:sp>
        <p:sp>
          <p:nvSpPr>
            <p:cNvPr id="63" name="TextBox 62"/>
            <p:cNvSpPr txBox="1"/>
            <p:nvPr/>
          </p:nvSpPr>
          <p:spPr>
            <a:xfrm>
              <a:off x="2868943" y="1500704"/>
              <a:ext cx="943398" cy="318439"/>
            </a:xfrm>
            <a:prstGeom prst="rect">
              <a:avLst/>
            </a:prstGeom>
            <a:noFill/>
            <a:scene3d>
              <a:camera prst="orthographicFront"/>
              <a:lightRig rig="threePt" dir="t"/>
            </a:scene3d>
            <a:sp3d>
              <a:bevelT/>
            </a:sp3d>
          </p:spPr>
          <p:txBody>
            <a:bodyPr wrap="none" rtlCol="0">
              <a:spAutoFit/>
            </a:bodyPr>
            <a:lstStyle/>
            <a:p>
              <a:r>
                <a:rPr lang="en-US" sz="1050" b="1" dirty="0" smtClean="0">
                  <a:solidFill>
                    <a:srgbClr val="000000"/>
                  </a:solidFill>
                </a:rPr>
                <a:t>Potential Energy</a:t>
              </a:r>
              <a:r>
                <a:rPr lang="en-US" sz="1050" dirty="0" smtClean="0">
                  <a:solidFill>
                    <a:srgbClr val="000000"/>
                  </a:solidFill>
                </a:rPr>
                <a:t>*</a:t>
              </a:r>
              <a:endParaRPr lang="en-US" sz="1050" dirty="0">
                <a:solidFill>
                  <a:srgbClr val="000000"/>
                </a:solidFill>
              </a:endParaRPr>
            </a:p>
          </p:txBody>
        </p:sp>
        <p:sp>
          <p:nvSpPr>
            <p:cNvPr id="64" name="TextBox 63"/>
            <p:cNvSpPr txBox="1"/>
            <p:nvPr/>
          </p:nvSpPr>
          <p:spPr>
            <a:xfrm>
              <a:off x="4582685" y="1500705"/>
              <a:ext cx="895658" cy="253915"/>
            </a:xfrm>
            <a:prstGeom prst="rect">
              <a:avLst/>
            </a:prstGeom>
            <a:noFill/>
            <a:scene3d>
              <a:camera prst="orthographicFront"/>
              <a:lightRig rig="threePt" dir="t"/>
            </a:scene3d>
            <a:sp3d>
              <a:bevelT/>
            </a:sp3d>
          </p:spPr>
          <p:txBody>
            <a:bodyPr wrap="none" rtlCol="0">
              <a:spAutoFit/>
            </a:bodyPr>
            <a:lstStyle/>
            <a:p>
              <a:r>
                <a:rPr lang="en-US" sz="1050" b="1" dirty="0" smtClean="0">
                  <a:solidFill>
                    <a:srgbClr val="000000"/>
                  </a:solidFill>
                </a:rPr>
                <a:t>Kinetic Energy</a:t>
              </a:r>
              <a:r>
                <a:rPr lang="en-US" sz="1050" dirty="0" smtClean="0">
                  <a:solidFill>
                    <a:srgbClr val="000000"/>
                  </a:solidFill>
                </a:rPr>
                <a:t>**</a:t>
              </a:r>
              <a:endParaRPr lang="en-US" sz="1050" dirty="0">
                <a:solidFill>
                  <a:srgbClr val="000000"/>
                </a:solidFill>
              </a:endParaRPr>
            </a:p>
          </p:txBody>
        </p:sp>
      </p:grpSp>
      <p:sp>
        <p:nvSpPr>
          <p:cNvPr id="65" name="TextBox 64"/>
          <p:cNvSpPr txBox="1"/>
          <p:nvPr/>
        </p:nvSpPr>
        <p:spPr>
          <a:xfrm>
            <a:off x="5113604" y="3333690"/>
            <a:ext cx="1913626" cy="246221"/>
          </a:xfrm>
          <a:prstGeom prst="rect">
            <a:avLst/>
          </a:prstGeom>
          <a:noFill/>
        </p:spPr>
        <p:txBody>
          <a:bodyPr wrap="square" rtlCol="0">
            <a:spAutoFit/>
          </a:bodyPr>
          <a:lstStyle/>
          <a:p>
            <a:pPr algn="ctr"/>
            <a:r>
              <a:rPr lang="en-US" sz="1000" b="1" dirty="0" smtClean="0">
                <a:solidFill>
                  <a:srgbClr val="000000"/>
                </a:solidFill>
              </a:rPr>
              <a:t>“Conflict Across &amp; Among”</a:t>
            </a:r>
            <a:endParaRPr lang="en-US" sz="1000" b="1" dirty="0">
              <a:solidFill>
                <a:srgbClr val="000000"/>
              </a:solidFill>
            </a:endParaRPr>
          </a:p>
        </p:txBody>
      </p:sp>
      <p:sp>
        <p:nvSpPr>
          <p:cNvPr id="35" name="Explosion 1 34"/>
          <p:cNvSpPr/>
          <p:nvPr/>
        </p:nvSpPr>
        <p:spPr bwMode="auto">
          <a:xfrm>
            <a:off x="4774776" y="3863098"/>
            <a:ext cx="285217" cy="257312"/>
          </a:xfrm>
          <a:prstGeom prst="irregularSeal1">
            <a:avLst/>
          </a:prstGeom>
          <a:solidFill>
            <a:srgbClr val="FF0000"/>
          </a:solidFill>
          <a:ln w="1270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67" name="TextBox 66"/>
          <p:cNvSpPr txBox="1"/>
          <p:nvPr/>
        </p:nvSpPr>
        <p:spPr>
          <a:xfrm>
            <a:off x="1300506" y="1811668"/>
            <a:ext cx="899605" cy="738664"/>
          </a:xfrm>
          <a:prstGeom prst="rect">
            <a:avLst/>
          </a:prstGeom>
          <a:noFill/>
        </p:spPr>
        <p:txBody>
          <a:bodyPr wrap="none" rtlCol="0">
            <a:spAutoFit/>
          </a:bodyPr>
          <a:lstStyle/>
          <a:p>
            <a:pPr algn="ctr"/>
            <a:r>
              <a:rPr lang="en-US" b="1" u="sng" dirty="0" smtClean="0">
                <a:solidFill>
                  <a:srgbClr val="000000"/>
                </a:solidFill>
              </a:rPr>
              <a:t>Rapidly</a:t>
            </a:r>
          </a:p>
          <a:p>
            <a:pPr algn="ctr"/>
            <a:r>
              <a:rPr lang="en-US" b="1" u="sng" dirty="0" smtClean="0">
                <a:solidFill>
                  <a:srgbClr val="000000"/>
                </a:solidFill>
              </a:rPr>
              <a:t>Shifting </a:t>
            </a:r>
          </a:p>
          <a:p>
            <a:pPr algn="ctr"/>
            <a:r>
              <a:rPr lang="en-US" b="1" u="sng" dirty="0" smtClean="0">
                <a:solidFill>
                  <a:srgbClr val="000000"/>
                </a:solidFill>
              </a:rPr>
              <a:t>Power</a:t>
            </a:r>
            <a:endParaRPr lang="en-US" b="1" u="sng" dirty="0">
              <a:solidFill>
                <a:srgbClr val="000000"/>
              </a:solidFill>
            </a:endParaRPr>
          </a:p>
        </p:txBody>
      </p:sp>
      <p:sp>
        <p:nvSpPr>
          <p:cNvPr id="47" name="Rounded Rectangle 46"/>
          <p:cNvSpPr/>
          <p:nvPr/>
        </p:nvSpPr>
        <p:spPr bwMode="auto">
          <a:xfrm>
            <a:off x="7277582" y="1507994"/>
            <a:ext cx="1772320" cy="4428915"/>
          </a:xfrm>
          <a:prstGeom prst="roundRect">
            <a:avLst>
              <a:gd name="adj" fmla="val 13467"/>
            </a:avLst>
          </a:prstGeom>
          <a:solidFill>
            <a:schemeClr val="bg1">
              <a:lumMod val="85000"/>
            </a:schemeClr>
          </a:solidFill>
          <a:ln w="28575"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49" name="TextBox 48"/>
          <p:cNvSpPr txBox="1"/>
          <p:nvPr/>
        </p:nvSpPr>
        <p:spPr>
          <a:xfrm>
            <a:off x="7230947" y="1616363"/>
            <a:ext cx="1904897" cy="4632037"/>
          </a:xfrm>
          <a:prstGeom prst="rect">
            <a:avLst/>
          </a:prstGeom>
          <a:noFill/>
          <a:scene3d>
            <a:camera prst="orthographicFront"/>
            <a:lightRig rig="threePt" dir="t"/>
          </a:scene3d>
          <a:sp3d>
            <a:bevelT/>
          </a:sp3d>
        </p:spPr>
        <p:txBody>
          <a:bodyPr wrap="square" rtlCol="0">
            <a:spAutoFit/>
          </a:bodyPr>
          <a:lstStyle/>
          <a:p>
            <a:pPr>
              <a:spcAft>
                <a:spcPts val="600"/>
              </a:spcAft>
            </a:pPr>
            <a:r>
              <a:rPr lang="en-US" sz="1000" b="1" u="sng" dirty="0" smtClean="0"/>
              <a:t>People matter</a:t>
            </a:r>
            <a:r>
              <a:rPr lang="en-US" sz="1000" b="1" dirty="0" smtClean="0"/>
              <a:t>.  Networked populations are increasingly influential and important.  </a:t>
            </a:r>
          </a:p>
          <a:p>
            <a:pPr>
              <a:spcAft>
                <a:spcPts val="600"/>
              </a:spcAft>
            </a:pPr>
            <a:r>
              <a:rPr lang="en-US" sz="1000" b="1" dirty="0" smtClean="0"/>
              <a:t>An ecosystem logic is the best lens to understand the environment.  </a:t>
            </a:r>
          </a:p>
          <a:p>
            <a:pPr>
              <a:spcAft>
                <a:spcPts val="600"/>
              </a:spcAft>
            </a:pPr>
            <a:r>
              <a:rPr lang="en-US" sz="1000" b="1" dirty="0"/>
              <a:t>The best strategic metrics will be closely tied to popular perceptions</a:t>
            </a:r>
          </a:p>
          <a:p>
            <a:pPr>
              <a:spcAft>
                <a:spcPts val="600"/>
              </a:spcAft>
            </a:pPr>
            <a:r>
              <a:rPr lang="en-US" sz="1000" b="1" dirty="0" smtClean="0"/>
              <a:t>Potential </a:t>
            </a:r>
            <a:r>
              <a:rPr lang="en-US" sz="1000" b="1" dirty="0"/>
              <a:t>energy is opportunity – either for us or our </a:t>
            </a:r>
            <a:r>
              <a:rPr lang="en-US" sz="1000" b="1" dirty="0" smtClean="0"/>
              <a:t>adversaries</a:t>
            </a:r>
          </a:p>
          <a:p>
            <a:pPr>
              <a:spcAft>
                <a:spcPts val="600"/>
              </a:spcAft>
            </a:pPr>
            <a:r>
              <a:rPr lang="en-US" sz="1000" b="1" dirty="0" smtClean="0"/>
              <a:t>We can no longer achieve stability through imposing stasis; </a:t>
            </a:r>
            <a:r>
              <a:rPr lang="en-US" sz="1000" b="1" dirty="0"/>
              <a:t>we must accept a degree of change to influence effectively</a:t>
            </a:r>
          </a:p>
          <a:p>
            <a:pPr>
              <a:spcAft>
                <a:spcPts val="600"/>
              </a:spcAft>
            </a:pPr>
            <a:r>
              <a:rPr lang="en-US" sz="1000" b="1" dirty="0"/>
              <a:t>D</a:t>
            </a:r>
            <a:r>
              <a:rPr lang="en-US" sz="1000" b="1" dirty="0" smtClean="0"/>
              <a:t>eterrence requires new</a:t>
            </a:r>
            <a:r>
              <a:rPr lang="en-US" sz="1000" b="1" dirty="0"/>
              <a:t>, creative layers</a:t>
            </a:r>
          </a:p>
          <a:p>
            <a:pPr>
              <a:spcAft>
                <a:spcPts val="600"/>
              </a:spcAft>
            </a:pPr>
            <a:r>
              <a:rPr lang="en-US" sz="1000" b="1" dirty="0" smtClean="0">
                <a:solidFill>
                  <a:srgbClr val="000000"/>
                </a:solidFill>
              </a:rPr>
              <a:t>Insurgency will be more common, and rooted in political grievances – though possibly guided by ideology.  </a:t>
            </a:r>
          </a:p>
          <a:p>
            <a:pPr>
              <a:spcAft>
                <a:spcPts val="600"/>
              </a:spcAft>
            </a:pPr>
            <a:endParaRPr lang="en-US" sz="1000" b="1" dirty="0">
              <a:solidFill>
                <a:srgbClr val="000000"/>
              </a:solidFill>
            </a:endParaRPr>
          </a:p>
        </p:txBody>
      </p:sp>
      <p:sp>
        <p:nvSpPr>
          <p:cNvPr id="46" name="TextBox 45"/>
          <p:cNvSpPr txBox="1"/>
          <p:nvPr/>
        </p:nvSpPr>
        <p:spPr>
          <a:xfrm>
            <a:off x="7245576" y="962550"/>
            <a:ext cx="1828800" cy="523220"/>
          </a:xfrm>
          <a:prstGeom prst="rect">
            <a:avLst/>
          </a:prstGeom>
          <a:noFill/>
          <a:scene3d>
            <a:camera prst="orthographicFront"/>
            <a:lightRig rig="threePt" dir="t"/>
          </a:scene3d>
          <a:sp3d>
            <a:bevelT/>
          </a:sp3d>
        </p:spPr>
        <p:txBody>
          <a:bodyPr wrap="square" rtlCol="0">
            <a:spAutoFit/>
          </a:bodyPr>
          <a:lstStyle/>
          <a:p>
            <a:pPr algn="ctr"/>
            <a:r>
              <a:rPr lang="en-US" b="1" u="sng" dirty="0" smtClean="0">
                <a:solidFill>
                  <a:srgbClr val="000000"/>
                </a:solidFill>
              </a:rPr>
              <a:t>STRATEGIC INSIGHTS</a:t>
            </a:r>
            <a:endParaRPr lang="en-US" b="1" u="sng" dirty="0">
              <a:solidFill>
                <a:srgbClr val="000000"/>
              </a:solidFill>
            </a:endParaRPr>
          </a:p>
        </p:txBody>
      </p:sp>
      <p:cxnSp>
        <p:nvCxnSpPr>
          <p:cNvPr id="9" name="Straight Arrow Connector 8"/>
          <p:cNvCxnSpPr/>
          <p:nvPr/>
        </p:nvCxnSpPr>
        <p:spPr bwMode="auto">
          <a:xfrm>
            <a:off x="973048" y="1300843"/>
            <a:ext cx="250446" cy="590"/>
          </a:xfrm>
          <a:prstGeom prst="straightConnector1">
            <a:avLst/>
          </a:prstGeom>
          <a:solidFill>
            <a:srgbClr val="0C2D83"/>
          </a:solidFill>
          <a:ln w="28575" cap="flat" cmpd="sng" algn="ctr">
            <a:solidFill>
              <a:schemeClr val="tx1"/>
            </a:solidFill>
            <a:prstDash val="solid"/>
            <a:round/>
            <a:headEnd type="none" w="med" len="med"/>
            <a:tailEnd type="arrow"/>
          </a:ln>
          <a:effectLst/>
        </p:spPr>
      </p:cxnSp>
      <p:cxnSp>
        <p:nvCxnSpPr>
          <p:cNvPr id="76" name="Straight Arrow Connector 75"/>
          <p:cNvCxnSpPr/>
          <p:nvPr/>
        </p:nvCxnSpPr>
        <p:spPr bwMode="auto">
          <a:xfrm>
            <a:off x="2493764" y="1293821"/>
            <a:ext cx="1564362" cy="1579"/>
          </a:xfrm>
          <a:prstGeom prst="straightConnector1">
            <a:avLst/>
          </a:prstGeom>
          <a:solidFill>
            <a:srgbClr val="0C2D83"/>
          </a:solidFill>
          <a:ln w="28575" cap="flat" cmpd="sng" algn="ctr">
            <a:solidFill>
              <a:schemeClr val="tx1"/>
            </a:solidFill>
            <a:prstDash val="solid"/>
            <a:round/>
            <a:headEnd type="none" w="med" len="med"/>
            <a:tailEnd type="arrow"/>
          </a:ln>
          <a:effectLst/>
        </p:spPr>
      </p:cxnSp>
      <p:sp>
        <p:nvSpPr>
          <p:cNvPr id="2" name="TextBox 1"/>
          <p:cNvSpPr txBox="1"/>
          <p:nvPr/>
        </p:nvSpPr>
        <p:spPr>
          <a:xfrm>
            <a:off x="8019974" y="6611779"/>
            <a:ext cx="1125629" cy="246221"/>
          </a:xfrm>
          <a:prstGeom prst="rect">
            <a:avLst/>
          </a:prstGeom>
          <a:noFill/>
        </p:spPr>
        <p:txBody>
          <a:bodyPr wrap="none" rtlCol="0">
            <a:spAutoFit/>
          </a:bodyPr>
          <a:lstStyle/>
          <a:p>
            <a:r>
              <a:rPr lang="en-US" sz="1000" dirty="0" smtClean="0">
                <a:solidFill>
                  <a:srgbClr val="000000"/>
                </a:solidFill>
              </a:rPr>
              <a:t>As of: 18 Dec 15</a:t>
            </a:r>
            <a:endParaRPr lang="en-US" sz="1000" dirty="0">
              <a:solidFill>
                <a:srgbClr val="000000"/>
              </a:solidFill>
            </a:endParaRPr>
          </a:p>
        </p:txBody>
      </p:sp>
      <p:sp>
        <p:nvSpPr>
          <p:cNvPr id="66" name="TextBox 65"/>
          <p:cNvSpPr txBox="1"/>
          <p:nvPr/>
        </p:nvSpPr>
        <p:spPr>
          <a:xfrm>
            <a:off x="6274446" y="1743005"/>
            <a:ext cx="654346" cy="276999"/>
          </a:xfrm>
          <a:prstGeom prst="rect">
            <a:avLst/>
          </a:prstGeom>
          <a:noFill/>
        </p:spPr>
        <p:txBody>
          <a:bodyPr wrap="none" rtlCol="0">
            <a:spAutoFit/>
          </a:bodyPr>
          <a:lstStyle/>
          <a:p>
            <a:r>
              <a:rPr lang="en-US" sz="1200" b="1" dirty="0" smtClean="0">
                <a:solidFill>
                  <a:srgbClr val="000000"/>
                </a:solidFill>
              </a:rPr>
              <a:t>Threat</a:t>
            </a:r>
            <a:endParaRPr lang="en-US" sz="1200" b="1" dirty="0">
              <a:solidFill>
                <a:srgbClr val="000000"/>
              </a:solidFill>
            </a:endParaRPr>
          </a:p>
        </p:txBody>
      </p:sp>
      <p:grpSp>
        <p:nvGrpSpPr>
          <p:cNvPr id="54" name="Group 53"/>
          <p:cNvGrpSpPr/>
          <p:nvPr/>
        </p:nvGrpSpPr>
        <p:grpSpPr>
          <a:xfrm>
            <a:off x="-63195" y="1810374"/>
            <a:ext cx="1457847" cy="3794837"/>
            <a:chOff x="-77059" y="1672904"/>
            <a:chExt cx="1676213" cy="3540815"/>
          </a:xfrm>
        </p:grpSpPr>
        <p:sp>
          <p:nvSpPr>
            <p:cNvPr id="68" name="Right Arrow Callout 67"/>
            <p:cNvSpPr/>
            <p:nvPr/>
          </p:nvSpPr>
          <p:spPr bwMode="auto">
            <a:xfrm>
              <a:off x="2" y="1672904"/>
              <a:ext cx="1599152" cy="3540815"/>
            </a:xfrm>
            <a:prstGeom prst="rightArrowCallout">
              <a:avLst>
                <a:gd name="adj1" fmla="val 11424"/>
                <a:gd name="adj2" fmla="val 17970"/>
                <a:gd name="adj3" fmla="val 25000"/>
                <a:gd name="adj4" fmla="val 67671"/>
              </a:avLst>
            </a:prstGeom>
            <a:solidFill>
              <a:schemeClr val="accent3">
                <a:lumMod val="85000"/>
              </a:schemeClr>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69" name="TextBox 68"/>
            <p:cNvSpPr txBox="1"/>
            <p:nvPr/>
          </p:nvSpPr>
          <p:spPr>
            <a:xfrm>
              <a:off x="-77059" y="1845114"/>
              <a:ext cx="1248861" cy="3101483"/>
            </a:xfrm>
            <a:prstGeom prst="rect">
              <a:avLst/>
            </a:prstGeom>
            <a:noFill/>
            <a:scene3d>
              <a:camera prst="orthographicFront"/>
              <a:lightRig rig="threePt" dir="t"/>
            </a:scene3d>
            <a:sp3d>
              <a:bevelT/>
            </a:sp3d>
          </p:spPr>
          <p:txBody>
            <a:bodyPr wrap="square" rtlCol="0">
              <a:spAutoFit/>
            </a:bodyPr>
            <a:lstStyle/>
            <a:p>
              <a:r>
                <a:rPr lang="en-US" sz="1000" b="1" dirty="0" smtClean="0">
                  <a:solidFill>
                    <a:srgbClr val="000000"/>
                  </a:solidFill>
                </a:rPr>
                <a:t>Cyber &amp; Information</a:t>
              </a:r>
            </a:p>
            <a:p>
              <a:endParaRPr lang="en-US" sz="1000" b="1" dirty="0" smtClean="0">
                <a:solidFill>
                  <a:srgbClr val="000000"/>
                </a:solidFill>
              </a:endParaRPr>
            </a:p>
            <a:p>
              <a:r>
                <a:rPr lang="en-US" sz="1000" b="1" dirty="0">
                  <a:solidFill>
                    <a:srgbClr val="000000"/>
                  </a:solidFill>
                </a:rPr>
                <a:t>Economic Challenge and Fiscal Restraints</a:t>
              </a:r>
            </a:p>
            <a:p>
              <a:endParaRPr lang="en-US" sz="1000" b="1" dirty="0">
                <a:solidFill>
                  <a:srgbClr val="000000"/>
                </a:solidFill>
              </a:endParaRPr>
            </a:p>
            <a:p>
              <a:r>
                <a:rPr lang="en-US" sz="1000" b="1" dirty="0">
                  <a:solidFill>
                    <a:srgbClr val="000000"/>
                  </a:solidFill>
                </a:rPr>
                <a:t>Globalization</a:t>
              </a:r>
            </a:p>
            <a:p>
              <a:endParaRPr lang="en-US" sz="1000" b="1" dirty="0">
                <a:solidFill>
                  <a:srgbClr val="000000"/>
                </a:solidFill>
              </a:endParaRPr>
            </a:p>
            <a:p>
              <a:r>
                <a:rPr lang="en-US" sz="1000" b="1" dirty="0">
                  <a:solidFill>
                    <a:srgbClr val="000000"/>
                  </a:solidFill>
                </a:rPr>
                <a:t>Natural Resource Pressures / Demand</a:t>
              </a:r>
            </a:p>
            <a:p>
              <a:endParaRPr lang="en-US" sz="1000" b="1" dirty="0" smtClean="0">
                <a:solidFill>
                  <a:srgbClr val="000000"/>
                </a:solidFill>
              </a:endParaRPr>
            </a:p>
            <a:p>
              <a:r>
                <a:rPr lang="en-US" sz="1000" b="1" dirty="0">
                  <a:solidFill>
                    <a:srgbClr val="000000"/>
                  </a:solidFill>
                </a:rPr>
                <a:t>Science / </a:t>
              </a:r>
              <a:r>
                <a:rPr lang="en-US" sz="1000" b="1" dirty="0" smtClean="0">
                  <a:solidFill>
                    <a:srgbClr val="000000"/>
                  </a:solidFill>
                </a:rPr>
                <a:t>Technology</a:t>
              </a:r>
              <a:endParaRPr lang="en-US" sz="1000" b="1" dirty="0">
                <a:solidFill>
                  <a:srgbClr val="000000"/>
                </a:solidFill>
              </a:endParaRPr>
            </a:p>
            <a:p>
              <a:endParaRPr lang="en-US" sz="1000" b="1" dirty="0" smtClean="0">
                <a:solidFill>
                  <a:srgbClr val="000000"/>
                </a:solidFill>
              </a:endParaRPr>
            </a:p>
            <a:p>
              <a:r>
                <a:rPr lang="en-US" sz="1000" b="1" dirty="0" smtClean="0">
                  <a:solidFill>
                    <a:srgbClr val="000000"/>
                  </a:solidFill>
                </a:rPr>
                <a:t>Shifting Demographics / Urbanization</a:t>
              </a:r>
            </a:p>
          </p:txBody>
        </p:sp>
      </p:grpSp>
      <p:sp>
        <p:nvSpPr>
          <p:cNvPr id="74" name="Rounded Rectangle 73"/>
          <p:cNvSpPr/>
          <p:nvPr/>
        </p:nvSpPr>
        <p:spPr bwMode="auto">
          <a:xfrm>
            <a:off x="5106617" y="2447152"/>
            <a:ext cx="1915542" cy="829448"/>
          </a:xfrm>
          <a:prstGeom prst="roundRect">
            <a:avLst/>
          </a:prstGeom>
          <a:solidFill>
            <a:schemeClr val="bg2"/>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spcAft>
                <a:spcPts val="600"/>
              </a:spcAft>
            </a:pPr>
            <a:r>
              <a:rPr lang="en-US" sz="900" b="1" dirty="0">
                <a:solidFill>
                  <a:srgbClr val="000000"/>
                </a:solidFill>
              </a:rPr>
              <a:t>“Gray zone” / illegal competition</a:t>
            </a:r>
          </a:p>
          <a:p>
            <a:pPr>
              <a:spcAft>
                <a:spcPts val="600"/>
              </a:spcAft>
            </a:pPr>
            <a:r>
              <a:rPr lang="en-US" sz="900" b="1" dirty="0">
                <a:solidFill>
                  <a:srgbClr val="000000"/>
                </a:solidFill>
              </a:rPr>
              <a:t>Eroding deterrence</a:t>
            </a:r>
          </a:p>
          <a:p>
            <a:pPr>
              <a:spcAft>
                <a:spcPts val="600"/>
              </a:spcAft>
            </a:pPr>
            <a:r>
              <a:rPr lang="en-US" sz="900" b="1" dirty="0">
                <a:solidFill>
                  <a:srgbClr val="000000"/>
                </a:solidFill>
              </a:rPr>
              <a:t>Policy friction/gaps</a:t>
            </a:r>
          </a:p>
        </p:txBody>
      </p:sp>
      <p:sp>
        <p:nvSpPr>
          <p:cNvPr id="75" name="Rounded Rectangle 74"/>
          <p:cNvSpPr/>
          <p:nvPr/>
        </p:nvSpPr>
        <p:spPr bwMode="auto">
          <a:xfrm>
            <a:off x="5101734" y="3542218"/>
            <a:ext cx="1920425" cy="978682"/>
          </a:xfrm>
          <a:prstGeom prst="roundRect">
            <a:avLst/>
          </a:prstGeom>
          <a:solidFill>
            <a:schemeClr val="bg2"/>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spcAft>
                <a:spcPts val="600"/>
              </a:spcAft>
            </a:pPr>
            <a:r>
              <a:rPr lang="en-US" sz="900" b="1" dirty="0">
                <a:solidFill>
                  <a:srgbClr val="000000"/>
                </a:solidFill>
              </a:rPr>
              <a:t>Trans-regional challenges</a:t>
            </a:r>
          </a:p>
          <a:p>
            <a:pPr>
              <a:spcAft>
                <a:spcPts val="600"/>
              </a:spcAft>
            </a:pPr>
            <a:r>
              <a:rPr lang="en-US" sz="900" b="1" dirty="0">
                <a:solidFill>
                  <a:srgbClr val="000000"/>
                </a:solidFill>
              </a:rPr>
              <a:t>Internal instability + external exploitation</a:t>
            </a:r>
          </a:p>
          <a:p>
            <a:pPr>
              <a:spcAft>
                <a:spcPts val="600"/>
              </a:spcAft>
            </a:pPr>
            <a:r>
              <a:rPr lang="en-US" sz="900" b="1" dirty="0">
                <a:solidFill>
                  <a:srgbClr val="000000"/>
                </a:solidFill>
              </a:rPr>
              <a:t>Hybrid of conflicts “between” &amp; “within”</a:t>
            </a:r>
          </a:p>
        </p:txBody>
      </p:sp>
      <p:sp>
        <p:nvSpPr>
          <p:cNvPr id="77" name="Rounded Rectangle 76"/>
          <p:cNvSpPr/>
          <p:nvPr/>
        </p:nvSpPr>
        <p:spPr bwMode="auto">
          <a:xfrm>
            <a:off x="5099532" y="4783770"/>
            <a:ext cx="1927698" cy="968148"/>
          </a:xfrm>
          <a:prstGeom prst="roundRect">
            <a:avLst/>
          </a:prstGeom>
          <a:solidFill>
            <a:schemeClr val="bg2"/>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spcAft>
                <a:spcPts val="600"/>
              </a:spcAft>
            </a:pPr>
            <a:r>
              <a:rPr lang="en-US" sz="900" b="1" dirty="0">
                <a:solidFill>
                  <a:srgbClr val="000000"/>
                </a:solidFill>
              </a:rPr>
              <a:t>Governance gaps</a:t>
            </a:r>
          </a:p>
          <a:p>
            <a:pPr>
              <a:spcAft>
                <a:spcPts val="600"/>
              </a:spcAft>
            </a:pPr>
            <a:r>
              <a:rPr lang="en-US" sz="900" b="1" dirty="0">
                <a:solidFill>
                  <a:srgbClr val="000000"/>
                </a:solidFill>
              </a:rPr>
              <a:t>Instability and revolution</a:t>
            </a:r>
          </a:p>
          <a:p>
            <a:pPr>
              <a:spcAft>
                <a:spcPts val="600"/>
              </a:spcAft>
            </a:pPr>
            <a:r>
              <a:rPr lang="en-US" sz="900" b="1" dirty="0" smtClean="0">
                <a:solidFill>
                  <a:srgbClr val="000000"/>
                </a:solidFill>
              </a:rPr>
              <a:t>Popular perceptions of legitimacy vs. government’s legality.</a:t>
            </a:r>
            <a:endParaRPr lang="en-US" sz="900" b="1" dirty="0">
              <a:solidFill>
                <a:srgbClr val="000000"/>
              </a:solidFill>
            </a:endParaRPr>
          </a:p>
        </p:txBody>
      </p:sp>
      <p:sp>
        <p:nvSpPr>
          <p:cNvPr id="27" name="Rounded Rectangle 26"/>
          <p:cNvSpPr/>
          <p:nvPr/>
        </p:nvSpPr>
        <p:spPr bwMode="auto">
          <a:xfrm>
            <a:off x="94471" y="6122313"/>
            <a:ext cx="8686800" cy="537774"/>
          </a:xfrm>
          <a:prstGeom prst="round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smtClean="0">
              <a:solidFill>
                <a:srgbClr val="000000"/>
              </a:solidFill>
            </a:endParaRPr>
          </a:p>
        </p:txBody>
      </p:sp>
      <p:sp>
        <p:nvSpPr>
          <p:cNvPr id="78" name="Rounded Rectangle 77"/>
          <p:cNvSpPr/>
          <p:nvPr/>
        </p:nvSpPr>
        <p:spPr bwMode="auto">
          <a:xfrm>
            <a:off x="1165782" y="2699885"/>
            <a:ext cx="1120217" cy="787715"/>
          </a:xfrm>
          <a:prstGeom prst="roundRect">
            <a:avLst/>
          </a:prstGeom>
          <a:solidFill>
            <a:schemeClr val="bg1">
              <a:lumMod val="50000"/>
            </a:schemeClr>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a:endParaRPr lang="en-US" sz="1200" b="1" dirty="0" smtClean="0">
              <a:solidFill>
                <a:srgbClr val="000000"/>
              </a:solidFill>
            </a:endParaRPr>
          </a:p>
        </p:txBody>
      </p:sp>
      <p:sp>
        <p:nvSpPr>
          <p:cNvPr id="79" name="Rounded Rectangle 78"/>
          <p:cNvSpPr/>
          <p:nvPr/>
        </p:nvSpPr>
        <p:spPr bwMode="auto">
          <a:xfrm>
            <a:off x="1390937" y="3273345"/>
            <a:ext cx="1054793" cy="811353"/>
          </a:xfrm>
          <a:prstGeom prst="roundRect">
            <a:avLst/>
          </a:prstGeom>
          <a:solidFill>
            <a:schemeClr val="bg1">
              <a:lumMod val="50000"/>
            </a:schemeClr>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pPr algn="ctr"/>
            <a:r>
              <a:rPr lang="en-US" sz="1200" b="1" dirty="0" smtClean="0">
                <a:solidFill>
                  <a:srgbClr val="000000"/>
                </a:solidFill>
              </a:rPr>
              <a:t>Non-State Actors</a:t>
            </a:r>
          </a:p>
          <a:p>
            <a:pPr algn="ctr"/>
            <a:r>
              <a:rPr lang="en-US" sz="1000" b="1" dirty="0" smtClean="0">
                <a:solidFill>
                  <a:srgbClr val="000000"/>
                </a:solidFill>
              </a:rPr>
              <a:t>(Toward)</a:t>
            </a:r>
          </a:p>
        </p:txBody>
      </p:sp>
      <p:grpSp>
        <p:nvGrpSpPr>
          <p:cNvPr id="60" name="Group 59"/>
          <p:cNvGrpSpPr/>
          <p:nvPr/>
        </p:nvGrpSpPr>
        <p:grpSpPr>
          <a:xfrm>
            <a:off x="2939715" y="4766525"/>
            <a:ext cx="1479885" cy="1100875"/>
            <a:chOff x="3299026" y="2623187"/>
            <a:chExt cx="1369703" cy="1021153"/>
          </a:xfrm>
        </p:grpSpPr>
        <p:sp>
          <p:nvSpPr>
            <p:cNvPr id="62" name="Hexagon 61"/>
            <p:cNvSpPr/>
            <p:nvPr/>
          </p:nvSpPr>
          <p:spPr bwMode="auto">
            <a:xfrm>
              <a:off x="3299026" y="2623187"/>
              <a:ext cx="1369703" cy="914400"/>
            </a:xfrm>
            <a:prstGeom prst="hexagon">
              <a:avLst/>
            </a:prstGeom>
            <a:solidFill>
              <a:schemeClr val="bg1">
                <a:lumMod val="50000"/>
              </a:schemeClr>
            </a:solidFill>
            <a:ln w="12700" cap="flat" cmpd="sng" algn="ctr">
              <a:solidFill>
                <a:schemeClr val="tx1"/>
              </a:solidFill>
              <a:prstDash val="solid"/>
              <a:round/>
              <a:headEnd type="none" w="med" len="med"/>
              <a:tailEnd type="none" w="med" len="med"/>
            </a:ln>
            <a:effectLst/>
            <a:scene3d>
              <a:camera prst="orthographicFront"/>
              <a:lightRig rig="threePt" dir="t"/>
            </a:scene3d>
            <a:sp3d>
              <a:bevelT/>
            </a:sp3d>
          </p:spPr>
          <p:txBody>
            <a:bodyPr vert="horz" wrap="square" lIns="91440" tIns="45720" rIns="91440" bIns="45720" numCol="1" rtlCol="0" anchor="t" anchorCtr="0" compatLnSpc="1">
              <a:prstTxWarp prst="textNoShape">
                <a:avLst/>
              </a:prstTxWarp>
            </a:bodyPr>
            <a:lstStyle/>
            <a:p>
              <a:endParaRPr lang="en-US" sz="1050" b="1" dirty="0" smtClean="0">
                <a:solidFill>
                  <a:srgbClr val="000000"/>
                </a:solidFill>
              </a:endParaRPr>
            </a:p>
          </p:txBody>
        </p:sp>
        <p:sp>
          <p:nvSpPr>
            <p:cNvPr id="71" name="TextBox 70"/>
            <p:cNvSpPr txBox="1"/>
            <p:nvPr/>
          </p:nvSpPr>
          <p:spPr>
            <a:xfrm>
              <a:off x="3386920" y="2630502"/>
              <a:ext cx="1198293" cy="1013838"/>
            </a:xfrm>
            <a:prstGeom prst="rect">
              <a:avLst/>
            </a:prstGeom>
            <a:noFill/>
          </p:spPr>
          <p:txBody>
            <a:bodyPr wrap="square" rtlCol="0">
              <a:spAutoFit/>
            </a:bodyPr>
            <a:lstStyle/>
            <a:p>
              <a:pPr algn="ctr"/>
              <a:r>
                <a:rPr lang="en-US" sz="1000" b="1" dirty="0" smtClean="0">
                  <a:solidFill>
                    <a:srgbClr val="000000"/>
                  </a:solidFill>
                </a:rPr>
                <a:t>Population </a:t>
              </a:r>
            </a:p>
            <a:p>
              <a:pPr algn="ctr"/>
              <a:r>
                <a:rPr lang="en-US" sz="1000" b="1" dirty="0" smtClean="0">
                  <a:solidFill>
                    <a:srgbClr val="000000"/>
                  </a:solidFill>
                </a:rPr>
                <a:t>Potential </a:t>
              </a:r>
            </a:p>
            <a:p>
              <a:pPr algn="ctr"/>
              <a:r>
                <a:rPr lang="en-US" sz="1000" b="1" dirty="0" smtClean="0">
                  <a:solidFill>
                    <a:srgbClr val="000000"/>
                  </a:solidFill>
                </a:rPr>
                <a:t>Energy</a:t>
              </a:r>
              <a:endParaRPr lang="en-US" sz="1000" b="1" dirty="0">
                <a:solidFill>
                  <a:srgbClr val="000000"/>
                </a:solidFill>
              </a:endParaRPr>
            </a:p>
            <a:p>
              <a:pPr algn="ctr"/>
              <a:endParaRPr lang="en-US" sz="1000" b="1" dirty="0">
                <a:solidFill>
                  <a:srgbClr val="000000"/>
                </a:solidFill>
              </a:endParaRPr>
            </a:p>
            <a:p>
              <a:pPr algn="ctr"/>
              <a:r>
                <a:rPr lang="en-US" sz="1000" b="1" dirty="0" smtClean="0">
                  <a:solidFill>
                    <a:srgbClr val="000000"/>
                  </a:solidFill>
                </a:rPr>
                <a:t>(Power </a:t>
              </a:r>
              <a:r>
                <a:rPr lang="en-US" sz="1000" b="1" dirty="0">
                  <a:solidFill>
                    <a:srgbClr val="000000"/>
                  </a:solidFill>
                </a:rPr>
                <a:t>+ </a:t>
              </a:r>
              <a:endParaRPr lang="en-US" sz="1000" b="1" dirty="0" smtClean="0">
                <a:solidFill>
                  <a:srgbClr val="000000"/>
                </a:solidFill>
              </a:endParaRPr>
            </a:p>
            <a:p>
              <a:pPr algn="ctr"/>
              <a:r>
                <a:rPr lang="en-US" sz="1000" b="1" dirty="0" smtClean="0">
                  <a:solidFill>
                    <a:srgbClr val="000000"/>
                  </a:solidFill>
                </a:rPr>
                <a:t>Grievance)</a:t>
              </a:r>
              <a:endParaRPr lang="en-US" sz="1000" b="1" dirty="0">
                <a:solidFill>
                  <a:srgbClr val="000000"/>
                </a:solidFill>
              </a:endParaRPr>
            </a:p>
          </p:txBody>
        </p:sp>
      </p:grpSp>
      <p:sp>
        <p:nvSpPr>
          <p:cNvPr id="73" name="TextBox 72"/>
          <p:cNvSpPr txBox="1"/>
          <p:nvPr/>
        </p:nvSpPr>
        <p:spPr>
          <a:xfrm>
            <a:off x="2764064" y="3380850"/>
            <a:ext cx="1960336" cy="1233275"/>
          </a:xfrm>
          <a:prstGeom prst="rect">
            <a:avLst/>
          </a:prstGeom>
          <a:solidFill>
            <a:srgbClr val="D2BA64"/>
          </a:solidFill>
          <a:ln w="28575">
            <a:solidFill>
              <a:schemeClr val="tx1"/>
            </a:solid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nchor="ctr" anchorCtr="0">
            <a:noAutofit/>
          </a:bodyPr>
          <a:lstStyle/>
          <a:p>
            <a:r>
              <a:rPr lang="en-US" sz="1000" b="1" dirty="0" smtClean="0">
                <a:solidFill>
                  <a:srgbClr val="000000"/>
                </a:solidFill>
              </a:rPr>
              <a:t>STRATEGIC OPPORTUNITY:</a:t>
            </a:r>
            <a:r>
              <a:rPr lang="en-US" sz="1000" dirty="0" smtClean="0">
                <a:solidFill>
                  <a:srgbClr val="000000"/>
                </a:solidFill>
              </a:rPr>
              <a:t> </a:t>
            </a:r>
          </a:p>
          <a:p>
            <a:r>
              <a:rPr lang="en-US" sz="900" dirty="0" smtClean="0">
                <a:solidFill>
                  <a:srgbClr val="000000"/>
                </a:solidFill>
              </a:rPr>
              <a:t>Shape potential energy by deepening our understanding, developing relationships, providing early warning of problems, and cultivating influence to create time and space and preserve options.</a:t>
            </a:r>
            <a:endParaRPr lang="en-US" sz="900" b="1" dirty="0">
              <a:solidFill>
                <a:srgbClr val="000000"/>
              </a:solidFill>
            </a:endParaRPr>
          </a:p>
        </p:txBody>
      </p:sp>
      <p:sp>
        <p:nvSpPr>
          <p:cNvPr id="6" name="TextBox 5"/>
          <p:cNvSpPr txBox="1"/>
          <p:nvPr/>
        </p:nvSpPr>
        <p:spPr>
          <a:xfrm>
            <a:off x="1315748" y="2769513"/>
            <a:ext cx="797013" cy="430887"/>
          </a:xfrm>
          <a:prstGeom prst="rect">
            <a:avLst/>
          </a:prstGeom>
          <a:noFill/>
        </p:spPr>
        <p:txBody>
          <a:bodyPr wrap="none" rtlCol="0">
            <a:spAutoFit/>
          </a:bodyPr>
          <a:lstStyle/>
          <a:p>
            <a:pPr algn="ctr"/>
            <a:r>
              <a:rPr lang="en-US" sz="1200" b="1" dirty="0" smtClean="0">
                <a:solidFill>
                  <a:srgbClr val="000000"/>
                </a:solidFill>
              </a:rPr>
              <a:t>States</a:t>
            </a:r>
          </a:p>
          <a:p>
            <a:pPr algn="ctr"/>
            <a:r>
              <a:rPr lang="en-US" sz="1000" b="1" dirty="0">
                <a:solidFill>
                  <a:srgbClr val="000000"/>
                </a:solidFill>
              </a:rPr>
              <a:t>(</a:t>
            </a:r>
            <a:r>
              <a:rPr lang="en-US" sz="1000" b="1" dirty="0" smtClean="0">
                <a:solidFill>
                  <a:srgbClr val="000000"/>
                </a:solidFill>
              </a:rPr>
              <a:t>Between)</a:t>
            </a:r>
            <a:endParaRPr lang="en-US" sz="1100" b="1" dirty="0">
              <a:solidFill>
                <a:srgbClr val="000000"/>
              </a:solidFill>
            </a:endParaRPr>
          </a:p>
        </p:txBody>
      </p:sp>
      <p:sp>
        <p:nvSpPr>
          <p:cNvPr id="3" name="Left Brace 2"/>
          <p:cNvSpPr/>
          <p:nvPr/>
        </p:nvSpPr>
        <p:spPr bwMode="auto">
          <a:xfrm rot="10800000">
            <a:off x="2392180" y="1815901"/>
            <a:ext cx="221271" cy="3796804"/>
          </a:xfrm>
          <a:prstGeom prst="leftBrace">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55" name="TextBox 54"/>
          <p:cNvSpPr txBox="1"/>
          <p:nvPr/>
        </p:nvSpPr>
        <p:spPr>
          <a:xfrm>
            <a:off x="1160242" y="4905530"/>
            <a:ext cx="1058303" cy="738664"/>
          </a:xfrm>
          <a:prstGeom prst="rect">
            <a:avLst/>
          </a:prstGeom>
          <a:noFill/>
        </p:spPr>
        <p:txBody>
          <a:bodyPr wrap="none" rtlCol="0">
            <a:spAutoFit/>
          </a:bodyPr>
          <a:lstStyle/>
          <a:p>
            <a:pPr algn="ctr"/>
            <a:r>
              <a:rPr lang="en-US" b="1" u="sng" dirty="0" smtClean="0">
                <a:solidFill>
                  <a:srgbClr val="000000"/>
                </a:solidFill>
              </a:rPr>
              <a:t>Slowly</a:t>
            </a:r>
          </a:p>
          <a:p>
            <a:pPr algn="ctr"/>
            <a:r>
              <a:rPr lang="en-US" b="1" u="sng" dirty="0" smtClean="0">
                <a:solidFill>
                  <a:srgbClr val="000000"/>
                </a:solidFill>
              </a:rPr>
              <a:t>Adjusting </a:t>
            </a:r>
          </a:p>
          <a:p>
            <a:pPr algn="ctr"/>
            <a:r>
              <a:rPr lang="en-US" b="1" u="sng" dirty="0" smtClean="0">
                <a:solidFill>
                  <a:srgbClr val="000000"/>
                </a:solidFill>
              </a:rPr>
              <a:t>Privilege</a:t>
            </a:r>
            <a:endParaRPr lang="en-US" b="1" u="sng" dirty="0">
              <a:solidFill>
                <a:srgbClr val="000000"/>
              </a:solidFill>
            </a:endParaRPr>
          </a:p>
        </p:txBody>
      </p:sp>
    </p:spTree>
    <p:extLst>
      <p:ext uri="{BB962C8B-B14F-4D97-AF65-F5344CB8AC3E}">
        <p14:creationId xmlns:p14="http://schemas.microsoft.com/office/powerpoint/2010/main" val="116662415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0"/>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9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74"/>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5"/>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65"/>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5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7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8"/>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4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9"/>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66"/>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3"/>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73"/>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8"/>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0" grpId="0" animBg="1"/>
      <p:bldP spid="98" grpId="0" animBg="1"/>
      <p:bldP spid="59" grpId="0" animBg="1"/>
      <p:bldP spid="29" grpId="0"/>
      <p:bldP spid="30" grpId="0"/>
      <p:bldP spid="48" grpId="0"/>
      <p:bldP spid="51" grpId="0"/>
      <p:bldP spid="18" grpId="0"/>
      <p:bldP spid="56" grpId="0"/>
      <p:bldP spid="65" grpId="0"/>
      <p:bldP spid="35" grpId="0" animBg="1"/>
      <p:bldP spid="67" grpId="0"/>
      <p:bldP spid="47" grpId="0" animBg="1"/>
      <p:bldP spid="49" grpId="0"/>
      <p:bldP spid="46" grpId="0"/>
      <p:bldP spid="66" grpId="0"/>
      <p:bldP spid="74" grpId="0" animBg="1"/>
      <p:bldP spid="75" grpId="0" animBg="1"/>
      <p:bldP spid="77" grpId="0" animBg="1"/>
      <p:bldP spid="27" grpId="0" animBg="1"/>
      <p:bldP spid="78" grpId="0" animBg="1"/>
      <p:bldP spid="79" grpId="0" animBg="1"/>
      <p:bldP spid="73" grpId="0" animBg="1"/>
      <p:bldP spid="6" grpId="0"/>
      <p:bldP spid="3" grpId="0" animBg="1"/>
      <p:bldP spid="5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4953000" y="6400800"/>
            <a:ext cx="762000" cy="457200"/>
          </a:xfrm>
          <a:prstGeom prst="rect">
            <a:avLst/>
          </a:prstGeom>
          <a:solidFill>
            <a:schemeClr val="bg1"/>
          </a:solidFill>
          <a:ln w="12700"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2" name="Title 1"/>
          <p:cNvSpPr>
            <a:spLocks noGrp="1"/>
          </p:cNvSpPr>
          <p:nvPr>
            <p:ph type="title"/>
          </p:nvPr>
        </p:nvSpPr>
        <p:spPr/>
        <p:txBody>
          <a:bodyPr/>
          <a:lstStyle/>
          <a:p>
            <a:r>
              <a:rPr lang="en-US" dirty="0" smtClean="0"/>
              <a:t>Continuum of Conflict</a:t>
            </a:r>
            <a:br>
              <a:rPr lang="en-US" dirty="0" smtClean="0"/>
            </a:br>
            <a:r>
              <a:rPr lang="en-US" sz="2400" dirty="0" smtClean="0"/>
              <a:t>In the Context of Strategic Appreciation</a:t>
            </a:r>
            <a:endParaRPr lang="en-US" dirty="0"/>
          </a:p>
        </p:txBody>
      </p:sp>
      <p:pic>
        <p:nvPicPr>
          <p:cNvPr id="4" name="Picture 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3076574"/>
            <a:ext cx="5041900" cy="37814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2895600" y="2876550"/>
            <a:ext cx="2590800" cy="4762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609599" y="1295400"/>
            <a:ext cx="8534399" cy="1323439"/>
          </a:xfrm>
          <a:prstGeom prst="rect">
            <a:avLst/>
          </a:prstGeom>
          <a:solidFill>
            <a:srgbClr val="FFFFCC"/>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600" b="1" dirty="0" smtClean="0">
                <a:latin typeface="Arial" panose="020B0604020202020204" pitchFamily="34" charset="0"/>
                <a:cs typeface="Arial" panose="020B0604020202020204" pitchFamily="34" charset="0"/>
              </a:rPr>
              <a:t>“Between” – Clausewitzian war</a:t>
            </a:r>
            <a:r>
              <a:rPr lang="en-US" sz="1600" dirty="0" smtClean="0">
                <a:latin typeface="Arial" panose="020B0604020202020204" pitchFamily="34" charset="0"/>
                <a:cs typeface="Arial" panose="020B0604020202020204" pitchFamily="34" charset="0"/>
              </a:rPr>
              <a:t>.   Strategic Energy is a fusion of </a:t>
            </a:r>
            <a:r>
              <a:rPr lang="en-US" sz="1600" i="1" dirty="0" smtClean="0">
                <a:latin typeface="Arial" panose="020B0604020202020204" pitchFamily="34" charset="0"/>
                <a:cs typeface="Arial" panose="020B0604020202020204" pitchFamily="34" charset="0"/>
              </a:rPr>
              <a:t>Power</a:t>
            </a:r>
            <a:r>
              <a:rPr lang="en-US" sz="1600" dirty="0" smtClean="0">
                <a:latin typeface="Arial" panose="020B0604020202020204" pitchFamily="34" charset="0"/>
                <a:cs typeface="Arial" panose="020B0604020202020204" pitchFamily="34" charset="0"/>
              </a:rPr>
              <a:t> and </a:t>
            </a:r>
            <a:r>
              <a:rPr lang="en-US" sz="1600" i="1" dirty="0" smtClean="0">
                <a:latin typeface="Arial" panose="020B0604020202020204" pitchFamily="34" charset="0"/>
                <a:cs typeface="Arial" panose="020B0604020202020204" pitchFamily="34" charset="0"/>
              </a:rPr>
              <a:t>Interest</a:t>
            </a:r>
            <a:r>
              <a:rPr lang="en-US" sz="1600" dirty="0" smtClean="0">
                <a:latin typeface="Arial" panose="020B0604020202020204" pitchFamily="34" charset="0"/>
                <a:cs typeface="Arial" panose="020B0604020202020204" pitchFamily="34" charset="0"/>
              </a:rPr>
              <a:t>.  As deterrence erodes, and diplomacy and hybrid conflict approaches fall short, rising powers will resort to war to secure interests perceived as vital or appropriate to their enhanced status.  Similarly, declining powers will do the same to retain what they perceive as their sovereign right.  Sovereignty follows power, and this is </a:t>
            </a:r>
            <a:r>
              <a:rPr lang="en-US" sz="1600" i="1" dirty="0" smtClean="0">
                <a:latin typeface="Arial" panose="020B0604020202020204" pitchFamily="34" charset="0"/>
                <a:cs typeface="Arial" panose="020B0604020202020204" pitchFamily="34" charset="0"/>
              </a:rPr>
              <a:t>“the final argument of kings.”</a:t>
            </a:r>
          </a:p>
        </p:txBody>
      </p:sp>
      <p:sp>
        <p:nvSpPr>
          <p:cNvPr id="11" name="TextBox 10"/>
          <p:cNvSpPr txBox="1"/>
          <p:nvPr/>
        </p:nvSpPr>
        <p:spPr>
          <a:xfrm>
            <a:off x="2895600" y="2718806"/>
            <a:ext cx="6248399" cy="1569660"/>
          </a:xfrm>
          <a:prstGeom prst="rect">
            <a:avLst/>
          </a:prstGeom>
          <a:solidFill>
            <a:srgbClr val="FFCC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600" b="1" dirty="0" smtClean="0">
                <a:latin typeface="Arial" panose="020B0604020202020204" pitchFamily="34" charset="0"/>
                <a:cs typeface="Arial" panose="020B0604020202020204" pitchFamily="34" charset="0"/>
              </a:rPr>
              <a:t>“Among” – Unconventional Warfare.</a:t>
            </a:r>
            <a:r>
              <a:rPr lang="en-US" sz="1600" dirty="0" smtClean="0">
                <a:latin typeface="Arial" panose="020B0604020202020204" pitchFamily="34" charset="0"/>
                <a:cs typeface="Arial" panose="020B0604020202020204" pitchFamily="34" charset="0"/>
              </a:rPr>
              <a:t>  Strategic energy is </a:t>
            </a:r>
            <a:r>
              <a:rPr lang="en-US" sz="1600" i="1" dirty="0" smtClean="0">
                <a:latin typeface="Arial" panose="020B0604020202020204" pitchFamily="34" charset="0"/>
                <a:cs typeface="Arial" panose="020B0604020202020204" pitchFamily="34" charset="0"/>
              </a:rPr>
              <a:t>Power</a:t>
            </a:r>
            <a:r>
              <a:rPr lang="en-US" sz="1600" dirty="0" smtClean="0">
                <a:latin typeface="Arial" panose="020B0604020202020204" pitchFamily="34" charset="0"/>
                <a:cs typeface="Arial" panose="020B0604020202020204" pitchFamily="34" charset="0"/>
              </a:rPr>
              <a:t> and </a:t>
            </a:r>
            <a:r>
              <a:rPr lang="en-US" sz="1600" i="1" dirty="0" smtClean="0">
                <a:latin typeface="Arial" panose="020B0604020202020204" pitchFamily="34" charset="0"/>
                <a:cs typeface="Arial" panose="020B0604020202020204" pitchFamily="34" charset="0"/>
              </a:rPr>
              <a:t>Interest</a:t>
            </a:r>
            <a:r>
              <a:rPr lang="en-US" sz="1600" dirty="0" smtClean="0">
                <a:latin typeface="Arial" panose="020B0604020202020204" pitchFamily="34" charset="0"/>
                <a:cs typeface="Arial" panose="020B0604020202020204" pitchFamily="34" charset="0"/>
              </a:rPr>
              <a:t> for the UW actor, and </a:t>
            </a:r>
            <a:r>
              <a:rPr lang="en-US" sz="1600" i="1" dirty="0" smtClean="0">
                <a:latin typeface="Arial" panose="020B0604020202020204" pitchFamily="34" charset="0"/>
                <a:cs typeface="Arial" panose="020B0604020202020204" pitchFamily="34" charset="0"/>
              </a:rPr>
              <a:t>Power</a:t>
            </a:r>
            <a:r>
              <a:rPr lang="en-US" sz="1600" dirty="0" smtClean="0">
                <a:latin typeface="Arial" panose="020B0604020202020204" pitchFamily="34" charset="0"/>
                <a:cs typeface="Arial" panose="020B0604020202020204" pitchFamily="34" charset="0"/>
              </a:rPr>
              <a:t> and </a:t>
            </a:r>
            <a:r>
              <a:rPr lang="en-US" sz="1600" i="1" dirty="0" smtClean="0">
                <a:latin typeface="Arial" panose="020B0604020202020204" pitchFamily="34" charset="0"/>
                <a:cs typeface="Arial" panose="020B0604020202020204" pitchFamily="34" charset="0"/>
              </a:rPr>
              <a:t>Grievance</a:t>
            </a:r>
            <a:r>
              <a:rPr lang="en-US" sz="1600" dirty="0" smtClean="0">
                <a:latin typeface="Arial" panose="020B0604020202020204" pitchFamily="34" charset="0"/>
                <a:cs typeface="Arial" panose="020B0604020202020204" pitchFamily="34" charset="0"/>
              </a:rPr>
              <a:t> for the identity-based population(s) leveraged by the UW actor.  Interests between the two rarely align; these are relationships of necessity and rarely endure beyond either party achieving its interest-based goals.  </a:t>
            </a:r>
            <a:r>
              <a:rPr lang="en-US" sz="1600" i="1" dirty="0" smtClean="0">
                <a:latin typeface="Arial" panose="020B0604020202020204" pitchFamily="34" charset="0"/>
                <a:cs typeface="Arial" panose="020B0604020202020204" pitchFamily="34" charset="0"/>
              </a:rPr>
              <a:t>One need not be a state (AQ, ISIS) to wage UW.</a:t>
            </a:r>
            <a:r>
              <a:rPr lang="en-US" sz="1600" dirty="0" smtClean="0">
                <a:latin typeface="Arial" panose="020B0604020202020204" pitchFamily="34" charset="0"/>
                <a:cs typeface="Arial" panose="020B0604020202020204" pitchFamily="34" charset="0"/>
              </a:rPr>
              <a:t> </a:t>
            </a:r>
            <a:endParaRPr lang="en-US" sz="1600" b="1" dirty="0">
              <a:latin typeface="Arial" panose="020B0604020202020204" pitchFamily="34" charset="0"/>
              <a:cs typeface="Arial" panose="020B0604020202020204" pitchFamily="34" charset="0"/>
            </a:endParaRPr>
          </a:p>
        </p:txBody>
      </p:sp>
      <p:sp>
        <p:nvSpPr>
          <p:cNvPr id="12" name="TextBox 11"/>
          <p:cNvSpPr txBox="1"/>
          <p:nvPr/>
        </p:nvSpPr>
        <p:spPr>
          <a:xfrm>
            <a:off x="4952999" y="4377068"/>
            <a:ext cx="4206240" cy="2308324"/>
          </a:xfrm>
          <a:prstGeom prst="rect">
            <a:avLst/>
          </a:prstGeom>
          <a:solidFill>
            <a:srgbClr val="FF9999"/>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600" b="1" dirty="0" smtClean="0">
                <a:latin typeface="Arial" panose="020B0604020202020204" pitchFamily="34" charset="0"/>
                <a:cs typeface="Arial" panose="020B0604020202020204" pitchFamily="34" charset="0"/>
              </a:rPr>
              <a:t>“Within” – Non-War Civil Emergency.</a:t>
            </a:r>
          </a:p>
          <a:p>
            <a:r>
              <a:rPr lang="en-US" sz="1600" dirty="0" smtClean="0">
                <a:latin typeface="Arial" panose="020B0604020202020204" pitchFamily="34" charset="0"/>
                <a:cs typeface="Arial" panose="020B0604020202020204" pitchFamily="34" charset="0"/>
              </a:rPr>
              <a:t>Strategic Energy is a fusion of </a:t>
            </a:r>
            <a:r>
              <a:rPr lang="en-US" sz="1600" i="1" dirty="0" smtClean="0">
                <a:latin typeface="Arial" panose="020B0604020202020204" pitchFamily="34" charset="0"/>
                <a:cs typeface="Arial" panose="020B0604020202020204" pitchFamily="34" charset="0"/>
              </a:rPr>
              <a:t>Power </a:t>
            </a:r>
            <a:r>
              <a:rPr lang="en-US" sz="1600" dirty="0" smtClean="0">
                <a:latin typeface="Arial" panose="020B0604020202020204" pitchFamily="34" charset="0"/>
                <a:cs typeface="Arial" panose="020B0604020202020204" pitchFamily="34" charset="0"/>
              </a:rPr>
              <a:t>and </a:t>
            </a:r>
            <a:r>
              <a:rPr lang="en-US" sz="1600" i="1" dirty="0" smtClean="0">
                <a:latin typeface="Arial" panose="020B0604020202020204" pitchFamily="34" charset="0"/>
                <a:cs typeface="Arial" panose="020B0604020202020204" pitchFamily="34" charset="0"/>
              </a:rPr>
              <a:t>Grievance</a:t>
            </a:r>
            <a:r>
              <a:rPr lang="en-US" sz="1600" dirty="0" smtClean="0">
                <a:latin typeface="Arial" panose="020B0604020202020204" pitchFamily="34" charset="0"/>
                <a:cs typeface="Arial" panose="020B0604020202020204" pitchFamily="34" charset="0"/>
              </a:rPr>
              <a:t>.  </a:t>
            </a:r>
            <a:r>
              <a:rPr lang="en-US" sz="1600" i="1" dirty="0" smtClean="0">
                <a:latin typeface="Arial" panose="020B0604020202020204" pitchFamily="34" charset="0"/>
                <a:cs typeface="Arial" panose="020B0604020202020204" pitchFamily="34" charset="0"/>
              </a:rPr>
              <a:t>This is Illegal politics </a:t>
            </a:r>
            <a:r>
              <a:rPr lang="en-US" sz="1600" dirty="0" smtClean="0">
                <a:latin typeface="Arial" panose="020B0604020202020204" pitchFamily="34" charset="0"/>
                <a:cs typeface="Arial" panose="020B0604020202020204" pitchFamily="34" charset="0"/>
              </a:rPr>
              <a:t>- a form </a:t>
            </a:r>
            <a:r>
              <a:rPr lang="en-US" sz="1600" dirty="0">
                <a:latin typeface="Arial" panose="020B0604020202020204" pitchFamily="34" charset="0"/>
                <a:cs typeface="Arial" panose="020B0604020202020204" pitchFamily="34" charset="0"/>
              </a:rPr>
              <a:t>of </a:t>
            </a:r>
            <a:r>
              <a:rPr lang="en-US" sz="1600" dirty="0" smtClean="0">
                <a:latin typeface="Arial" panose="020B0604020202020204" pitchFamily="34" charset="0"/>
                <a:cs typeface="Arial" panose="020B0604020202020204" pitchFamily="34" charset="0"/>
              </a:rPr>
              <a:t>democracy that need not be violent. Durable solutions require governance to evolve to establish trust with the aggrieved population. The </a:t>
            </a:r>
            <a:r>
              <a:rPr lang="en-US" sz="1600" i="1" dirty="0" smtClean="0">
                <a:latin typeface="Arial" panose="020B0604020202020204" pitchFamily="34" charset="0"/>
                <a:cs typeface="Arial" panose="020B0604020202020204" pitchFamily="34" charset="0"/>
              </a:rPr>
              <a:t>nature</a:t>
            </a:r>
            <a:r>
              <a:rPr lang="en-US" sz="1600" dirty="0" smtClean="0">
                <a:latin typeface="Arial" panose="020B0604020202020204" pitchFamily="34" charset="0"/>
                <a:cs typeface="Arial" panose="020B0604020202020204" pitchFamily="34" charset="0"/>
              </a:rPr>
              <a:t> of interventions is that they erode legitimacy of any solution, and must be </a:t>
            </a:r>
            <a:r>
              <a:rPr lang="en-US" sz="1600" i="1" dirty="0" smtClean="0">
                <a:latin typeface="Arial" panose="020B0604020202020204" pitchFamily="34" charset="0"/>
                <a:cs typeface="Arial" panose="020B0604020202020204" pitchFamily="34" charset="0"/>
              </a:rPr>
              <a:t>characterized</a:t>
            </a:r>
            <a:r>
              <a:rPr lang="en-US" sz="1600" dirty="0" smtClean="0">
                <a:latin typeface="Arial" panose="020B0604020202020204" pitchFamily="34" charset="0"/>
                <a:cs typeface="Arial" panose="020B0604020202020204" pitchFamily="34" charset="0"/>
              </a:rPr>
              <a:t> to mitigate this effect.</a:t>
            </a:r>
            <a:endParaRPr lang="en-US" sz="1600" dirty="0">
              <a:latin typeface="Arial" panose="020B0604020202020204" pitchFamily="34" charset="0"/>
              <a:cs typeface="Arial" panose="020B0604020202020204" pitchFamily="34" charset="0"/>
            </a:endParaRPr>
          </a:p>
        </p:txBody>
      </p:sp>
      <p:sp>
        <p:nvSpPr>
          <p:cNvPr id="13" name="TextBox 12"/>
          <p:cNvSpPr txBox="1"/>
          <p:nvPr/>
        </p:nvSpPr>
        <p:spPr>
          <a:xfrm>
            <a:off x="228600" y="6172200"/>
            <a:ext cx="3019353" cy="369332"/>
          </a:xfrm>
          <a:prstGeom prst="rect">
            <a:avLst/>
          </a:prstGeom>
          <a:noFill/>
        </p:spPr>
        <p:txBody>
          <a:bodyPr wrap="none" rtlCol="0">
            <a:spAutoFit/>
          </a:bodyPr>
          <a:lstStyle/>
          <a:p>
            <a:r>
              <a:rPr lang="en-US" dirty="0" smtClean="0">
                <a:latin typeface="Arial Black" panose="020B0A04020102020204" pitchFamily="34" charset="0"/>
              </a:rPr>
              <a:t>Continuum of Conflict </a:t>
            </a:r>
            <a:endParaRPr lang="en-US" dirty="0">
              <a:latin typeface="Arial Black" panose="020B0A04020102020204" pitchFamily="34" charset="0"/>
            </a:endParaRPr>
          </a:p>
        </p:txBody>
      </p:sp>
      <p:sp>
        <p:nvSpPr>
          <p:cNvPr id="14" name="TextBox 13"/>
          <p:cNvSpPr txBox="1"/>
          <p:nvPr/>
        </p:nvSpPr>
        <p:spPr>
          <a:xfrm>
            <a:off x="635668" y="2743200"/>
            <a:ext cx="1726532" cy="646331"/>
          </a:xfrm>
          <a:prstGeom prst="rect">
            <a:avLst/>
          </a:prstGeom>
          <a:solidFill>
            <a:srgbClr val="FFFF00"/>
          </a:solidFill>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txBody>
          <a:bodyPr wrap="square" rtlCol="0">
            <a:spAutoFit/>
          </a:bodyPr>
          <a:lstStyle/>
          <a:p>
            <a:r>
              <a:rPr lang="en-US" sz="1200" b="1" dirty="0" smtClean="0"/>
              <a:t>PE is key for all</a:t>
            </a:r>
            <a:r>
              <a:rPr lang="en-US" sz="1200" dirty="0" smtClean="0"/>
              <a:t>: Right purpose, right place, right audiences                                  </a:t>
            </a:r>
            <a:endParaRPr lang="en-US" sz="1200" dirty="0"/>
          </a:p>
        </p:txBody>
      </p:sp>
    </p:spTree>
    <p:extLst>
      <p:ext uri="{BB962C8B-B14F-4D97-AF65-F5344CB8AC3E}">
        <p14:creationId xmlns:p14="http://schemas.microsoft.com/office/powerpoint/2010/main" val="2515444418"/>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State Adversaries (“Between”)</a:t>
            </a:r>
            <a:br>
              <a:rPr lang="en-US" dirty="0" smtClean="0"/>
            </a:br>
            <a:r>
              <a:rPr lang="en-US" sz="2400" dirty="0" smtClean="0"/>
              <a:t>In the Context of the Strategic Appreciation</a:t>
            </a:r>
            <a:endParaRPr lang="en-US" dirty="0"/>
          </a:p>
        </p:txBody>
      </p:sp>
      <p:sp>
        <p:nvSpPr>
          <p:cNvPr id="3" name="Content Placeholder 2"/>
          <p:cNvSpPr>
            <a:spLocks noGrp="1"/>
          </p:cNvSpPr>
          <p:nvPr>
            <p:ph idx="1"/>
          </p:nvPr>
        </p:nvSpPr>
        <p:spPr>
          <a:xfrm>
            <a:off x="119063" y="1295400"/>
            <a:ext cx="8991600" cy="5105400"/>
          </a:xfrm>
        </p:spPr>
        <p:txBody>
          <a:bodyPr/>
          <a:lstStyle/>
          <a:p>
            <a:r>
              <a:rPr lang="en-US" dirty="0" smtClean="0"/>
              <a:t>“Deter, Deny, and Defeat State Adversaries”:</a:t>
            </a:r>
          </a:p>
          <a:p>
            <a:pPr lvl="1"/>
            <a:r>
              <a:rPr lang="en-US" sz="1600" dirty="0" smtClean="0"/>
              <a:t>Major warfare between states is as likely today as it was on the eve of WWI.</a:t>
            </a:r>
          </a:p>
          <a:p>
            <a:pPr lvl="2"/>
            <a:r>
              <a:rPr lang="en-US" sz="1600" dirty="0" smtClean="0"/>
              <a:t>Like then, major shifts of power are taking place both between and within states.</a:t>
            </a:r>
          </a:p>
          <a:p>
            <a:pPr lvl="2"/>
            <a:r>
              <a:rPr lang="en-US" sz="1600" dirty="0" smtClean="0"/>
              <a:t>Like then, major powers are bound by alliances shaped for an obsolete environment.</a:t>
            </a:r>
          </a:p>
          <a:p>
            <a:pPr lvl="2"/>
            <a:r>
              <a:rPr lang="en-US" sz="1600" dirty="0" smtClean="0"/>
              <a:t>Like then, rising powers operate aggressively in the gray to expand sovereignty.</a:t>
            </a:r>
          </a:p>
          <a:p>
            <a:pPr lvl="2"/>
            <a:endParaRPr lang="en-US" sz="300" dirty="0" smtClean="0"/>
          </a:p>
          <a:p>
            <a:pPr lvl="1"/>
            <a:r>
              <a:rPr lang="en-US" sz="1600" dirty="0" smtClean="0"/>
              <a:t>Deterrence is the primary mission now, but traditional approaches  to deterrence are inadequate to the current strategic environment.</a:t>
            </a:r>
          </a:p>
          <a:p>
            <a:pPr lvl="2"/>
            <a:r>
              <a:rPr lang="en-US" sz="1600" dirty="0" smtClean="0"/>
              <a:t>Conventional and nuclear deterrence are important, but are multiplied by our perceived </a:t>
            </a:r>
            <a:r>
              <a:rPr lang="en-US" sz="1600" i="1" dirty="0" smtClean="0"/>
              <a:t>will to employ</a:t>
            </a:r>
            <a:r>
              <a:rPr lang="en-US" sz="1600" dirty="0" smtClean="0"/>
              <a:t>.  There is little potential gain from enhancing these expensive lines of deterrence if the perceived will remains constant. </a:t>
            </a:r>
          </a:p>
          <a:p>
            <a:pPr lvl="3"/>
            <a:r>
              <a:rPr lang="en-US" sz="1400" dirty="0" smtClean="0"/>
              <a:t>Will to engage in major state warfare is low in general, doubly so when “gray” approaches intentionally do not trip clear triggers for war.  This is appropriate and unlikely to change.</a:t>
            </a:r>
          </a:p>
          <a:p>
            <a:pPr lvl="2"/>
            <a:r>
              <a:rPr lang="en-US" sz="1600" dirty="0" smtClean="0"/>
              <a:t>Economic sanctions negatively impact populations more than governments.</a:t>
            </a:r>
          </a:p>
          <a:p>
            <a:pPr lvl="2"/>
            <a:r>
              <a:rPr lang="en-US" sz="1600" dirty="0" smtClean="0"/>
              <a:t>SOF can enhance comprehensive deterrence at very low opportunity cost.</a:t>
            </a:r>
          </a:p>
          <a:p>
            <a:pPr lvl="3"/>
            <a:r>
              <a:rPr lang="en-US" sz="1400" dirty="0" smtClean="0"/>
              <a:t>Today’s rising states possess large, identity-based populations with tremendous exploitable strategic energy composed of rising power and suppressed grievance.</a:t>
            </a:r>
          </a:p>
          <a:p>
            <a:pPr lvl="3"/>
            <a:r>
              <a:rPr lang="en-US" sz="1400" dirty="0" smtClean="0"/>
              <a:t>By creating a credible threat of UW, an activity we are perceived as having the will to employ, SOF can help restore effectiveness to our comprehensive deterrence.</a:t>
            </a:r>
          </a:p>
          <a:p>
            <a:pPr lvl="2"/>
            <a:r>
              <a:rPr lang="en-US" sz="1600" dirty="0" smtClean="0"/>
              <a:t>Posturing SOF for deterrence postures SOF for major conflict as well.</a:t>
            </a:r>
          </a:p>
          <a:p>
            <a:pPr lvl="3"/>
            <a:endParaRPr lang="en-US" sz="1400" dirty="0" smtClean="0"/>
          </a:p>
          <a:p>
            <a:pPr lvl="2"/>
            <a:endParaRPr lang="en-US" sz="1600" dirty="0" smtClean="0"/>
          </a:p>
          <a:p>
            <a:pPr lvl="2"/>
            <a:endParaRPr lang="en-US" sz="1600" dirty="0" smtClean="0"/>
          </a:p>
        </p:txBody>
      </p:sp>
    </p:spTree>
    <p:extLst>
      <p:ext uri="{BB962C8B-B14F-4D97-AF65-F5344CB8AC3E}">
        <p14:creationId xmlns:p14="http://schemas.microsoft.com/office/powerpoint/2010/main" val="1743275291"/>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Allies and Partners (“Within”)</a:t>
            </a:r>
            <a:br>
              <a:rPr lang="en-US" dirty="0" smtClean="0"/>
            </a:br>
            <a:r>
              <a:rPr lang="en-US" sz="2400" dirty="0" smtClean="0"/>
              <a:t>In the Context of the Strategic Appreciation</a:t>
            </a:r>
            <a:endParaRPr lang="en-US" dirty="0"/>
          </a:p>
        </p:txBody>
      </p:sp>
      <p:sp>
        <p:nvSpPr>
          <p:cNvPr id="3" name="Content Placeholder 2"/>
          <p:cNvSpPr>
            <a:spLocks noGrp="1"/>
          </p:cNvSpPr>
          <p:nvPr>
            <p:ph idx="1"/>
          </p:nvPr>
        </p:nvSpPr>
        <p:spPr>
          <a:xfrm>
            <a:off x="119063" y="1219200"/>
            <a:ext cx="8991600" cy="5105400"/>
          </a:xfrm>
        </p:spPr>
        <p:txBody>
          <a:bodyPr/>
          <a:lstStyle/>
          <a:p>
            <a:r>
              <a:rPr lang="en-US" dirty="0" smtClean="0"/>
              <a:t>“Strengthen Our Global Network of Allies and Partners”:</a:t>
            </a:r>
          </a:p>
          <a:p>
            <a:pPr lvl="1"/>
            <a:r>
              <a:rPr lang="en-US" sz="1800" b="0" dirty="0" smtClean="0"/>
              <a:t>Does building security force capacity </a:t>
            </a:r>
            <a:r>
              <a:rPr lang="en-US" sz="1800" b="0" u="sng" dirty="0" smtClean="0"/>
              <a:t>“strengthen,” or does it </a:t>
            </a:r>
            <a:r>
              <a:rPr lang="en-US" sz="1800" b="0" i="1" u="sng" dirty="0" smtClean="0"/>
              <a:t>enable</a:t>
            </a:r>
            <a:r>
              <a:rPr lang="en-US" sz="1800" b="0" u="sng" dirty="0" smtClean="0"/>
              <a:t> </a:t>
            </a:r>
            <a:r>
              <a:rPr lang="en-US" sz="1800" b="0" dirty="0" smtClean="0"/>
              <a:t>governments to ignore reasonable concerns in ways that makes the exploitable strategic energy worse?  How do we help reduce this energy?</a:t>
            </a:r>
          </a:p>
          <a:p>
            <a:pPr lvl="2"/>
            <a:r>
              <a:rPr lang="en-US" sz="1600" dirty="0" smtClean="0"/>
              <a:t>BPC in situations where we respect host limitations and work to build host professionalism and legitimacy in eyes of their population have worked well.</a:t>
            </a:r>
          </a:p>
          <a:p>
            <a:pPr lvl="2"/>
            <a:r>
              <a:rPr lang="en-US" sz="1600" b="0" dirty="0" smtClean="0"/>
              <a:t>BPC in situations where the host is severely lacking in popular legitimacy and where we place few constraints on our actions have been strategic disasters (Vietnam, Afghanistan and Iraq).</a:t>
            </a:r>
          </a:p>
          <a:p>
            <a:pPr lvl="1"/>
            <a:r>
              <a:rPr lang="en-US" sz="1800" b="0" dirty="0" smtClean="0"/>
              <a:t>Do efforts to help “disrupt, degrade and defeat” </a:t>
            </a:r>
            <a:r>
              <a:rPr lang="en-US" sz="1800" b="0" i="1" u="sng" dirty="0" smtClean="0"/>
              <a:t>revolutionary VEOs </a:t>
            </a:r>
            <a:r>
              <a:rPr lang="en-US" sz="1800" b="0" dirty="0" smtClean="0"/>
              <a:t>for a partner or ally make them more, or less susceptible to UW by </a:t>
            </a:r>
            <a:r>
              <a:rPr lang="en-US" sz="1800" b="0" i="1" dirty="0" smtClean="0"/>
              <a:t>international VEOs  </a:t>
            </a:r>
            <a:r>
              <a:rPr lang="en-US" sz="1800" b="0" dirty="0" smtClean="0"/>
              <a:t>who’s goals are truly adverse to US interests?</a:t>
            </a:r>
          </a:p>
          <a:p>
            <a:pPr lvl="2"/>
            <a:r>
              <a:rPr lang="en-US" sz="1600" dirty="0" smtClean="0"/>
              <a:t>US Declaration of Independence recognizes the universal right and duty to revolution.  This is our original “value” as a nation.  CT constructs like “AQAA” have an attractive tactical logic, but are strategically counter-productive.</a:t>
            </a:r>
          </a:p>
          <a:p>
            <a:pPr lvl="2"/>
            <a:r>
              <a:rPr lang="en-US" sz="1600" dirty="0" smtClean="0"/>
              <a:t>How do we best help partners and allies faced with internal revolution?  How can we act as a facilitator of positive evolution designed to reduce the exploitable strategic energy in these situations?  How can we better avoid undermining host popular legitimacy, or increasing the strategic energy and directing it at ourselves?</a:t>
            </a:r>
          </a:p>
          <a:p>
            <a:pPr lvl="1"/>
            <a:endParaRPr lang="en-US" sz="1800" b="0" dirty="0" smtClean="0"/>
          </a:p>
        </p:txBody>
      </p:sp>
    </p:spTree>
    <p:extLst>
      <p:ext uri="{BB962C8B-B14F-4D97-AF65-F5344CB8AC3E}">
        <p14:creationId xmlns:p14="http://schemas.microsoft.com/office/powerpoint/2010/main" val="2810876260"/>
      </p:ext>
    </p:extLst>
  </p:cSld>
  <p:clrMapOvr>
    <a:masterClrMapping/>
  </p:clrMapOvr>
  <mc:AlternateContent xmlns:mc="http://schemas.openxmlformats.org/markup-compatibility/2006" xmlns:p14="http://schemas.microsoft.com/office/powerpoint/2010/main">
    <mc:Choice Requires="p14">
      <p:transition spd="slow" p14:dur="2000">
        <p:fade/>
      </p:transition>
    </mc:Choice>
    <mc:Fallback xmlns="">
      <p:transition spd="slow">
        <p:fade/>
      </p:transition>
    </mc:Fallback>
  </mc:AlternateContent>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9 Feb 03 WSM">
  <a:themeElements>
    <a:clrScheme name="19 Feb 03 WS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19 Feb 03 WSM">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rgbClr val="0C2D83"/>
        </a:solidFill>
        <a:ln w="127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Arial" charset="0"/>
          </a:defRPr>
        </a:defPPr>
      </a:lstStyle>
    </a:lnDef>
  </a:objectDefaults>
  <a:extraClrSchemeLst>
    <a:extraClrScheme>
      <a:clrScheme name="19 Feb 03 WSM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9 Feb 03 WSM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9 Feb 03 WSM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9 Feb 03 WSM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9 Feb 03 WSM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9 Feb 03 WSM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9 Feb 03 WSM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30836</TotalTime>
  <Words>2873</Words>
  <Application>Microsoft Office PowerPoint</Application>
  <PresentationFormat>On-screen Show (4:3)</PresentationFormat>
  <Paragraphs>282</Paragraphs>
  <Slides>20</Slides>
  <Notes>6</Notes>
  <HiddenSlides>0</HiddenSlides>
  <MMClips>0</MMClips>
  <ScaleCrop>false</ScaleCrop>
  <HeadingPairs>
    <vt:vector size="6" baseType="variant">
      <vt:variant>
        <vt:lpstr>Fonts Used</vt:lpstr>
      </vt:variant>
      <vt:variant>
        <vt:i4>5</vt:i4>
      </vt:variant>
      <vt:variant>
        <vt:lpstr>Theme</vt:lpstr>
      </vt:variant>
      <vt:variant>
        <vt:i4>3</vt:i4>
      </vt:variant>
      <vt:variant>
        <vt:lpstr>Slide Titles</vt:lpstr>
      </vt:variant>
      <vt:variant>
        <vt:i4>20</vt:i4>
      </vt:variant>
    </vt:vector>
  </HeadingPairs>
  <TitlesOfParts>
    <vt:vector size="28" baseType="lpstr">
      <vt:lpstr>Arial</vt:lpstr>
      <vt:lpstr>Arial Black</vt:lpstr>
      <vt:lpstr>Calibri</vt:lpstr>
      <vt:lpstr>Times New Roman</vt:lpstr>
      <vt:lpstr>Wingdings</vt:lpstr>
      <vt:lpstr>Office Theme</vt:lpstr>
      <vt:lpstr>19 Feb 03 WSM</vt:lpstr>
      <vt:lpstr>2_Office Theme</vt:lpstr>
      <vt:lpstr>Strategic Appreciation  Deterrence  &amp; Prevention   Mr. Robert C. Jones, Strategic Advisor, J56   USSOCOM J5 Strategy, Plans, and Policy </vt:lpstr>
      <vt:lpstr>Problem</vt:lpstr>
      <vt:lpstr>National Security Strategy (Feb 2015)</vt:lpstr>
      <vt:lpstr>SOCOM Concepts</vt:lpstr>
      <vt:lpstr>Strategic Appreciation</vt:lpstr>
      <vt:lpstr>SOCOM’s Appreciation of the Strategic Environment</vt:lpstr>
      <vt:lpstr>Continuum of Conflict In the Context of Strategic Appreciation</vt:lpstr>
      <vt:lpstr>State Adversaries (“Between”) In the Context of the Strategic Appreciation</vt:lpstr>
      <vt:lpstr>Allies and Partners (“Within”) In the Context of the Strategic Appreciation</vt:lpstr>
      <vt:lpstr>PowerPoint Presentation</vt:lpstr>
      <vt:lpstr>Unconventional Deterrence</vt:lpstr>
      <vt:lpstr>Deterrence of Irregular Threats (Prevention) Full-Spectrum Deterrence</vt:lpstr>
      <vt:lpstr>Key Terms</vt:lpstr>
      <vt:lpstr>Think Holistically</vt:lpstr>
      <vt:lpstr>Prevention of Natural Things</vt:lpstr>
      <vt:lpstr>The Yellowstone Lesson “Don’t Mess with Mother Nature”</vt:lpstr>
      <vt:lpstr>Strategic Transition – A Proposal Re-Thinking US Global Leadership, and SOF’s Role</vt:lpstr>
      <vt:lpstr>Questions?</vt:lpstr>
      <vt:lpstr>Strategic Prevention</vt:lpstr>
      <vt:lpstr>Considerations</vt:lpstr>
    </vt:vector>
  </TitlesOfParts>
  <Company>USSOCOM</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Strategy Division Update (23Oct07)</dc:title>
  <dc:subject>Strategy Division Update</dc:subject>
  <dc:creator>LeAnne MacAllister</dc:creator>
  <cp:lastModifiedBy>US Army user</cp:lastModifiedBy>
  <cp:revision>1527</cp:revision>
  <cp:lastPrinted>2015-08-12T18:18:53Z</cp:lastPrinted>
  <dcterms:created xsi:type="dcterms:W3CDTF">2000-11-08T19:46:05Z</dcterms:created>
  <dcterms:modified xsi:type="dcterms:W3CDTF">2016-09-23T19:37:29Z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XPowerLiteLastOptimized">
    <vt:lpwstr>2079686</vt:lpwstr>
  </property>
  <property fmtid="{D5CDD505-2E9C-101B-9397-08002B2CF9AE}" pid="3" name="NXPowerLiteVersion">
    <vt:lpwstr>D4.1.4</vt:lpwstr>
  </property>
</Properties>
</file>