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78" autoAdjust="0"/>
  </p:normalViewPr>
  <p:slideViewPr>
    <p:cSldViewPr snapToGrid="0">
      <p:cViewPr varScale="1">
        <p:scale>
          <a:sx n="35" d="100"/>
          <a:sy n="35" d="100"/>
        </p:scale>
        <p:origin x="880" y="9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24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7EC1C-C940-4853-9B92-F82E8AB4E36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26EB8-42BD-4383-9157-DDD7EAA0D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6EB8-42BD-4383-9157-DDD7EAA0D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D270-52F7-4890-9007-23D02208DE7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035A-FB17-4E8F-A87E-46E85B5D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7268" y="47741"/>
            <a:ext cx="247182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After Deterrence: Explaining Conflict Short of War</a:t>
            </a:r>
          </a:p>
          <a:p>
            <a:pPr algn="ctr"/>
            <a:r>
              <a:rPr lang="en-US" sz="6000" dirty="0"/>
              <a:t>J Andres Gannon </a:t>
            </a:r>
            <a:r>
              <a:rPr lang="en-US" sz="4800" dirty="0"/>
              <a:t>(UCSD), </a:t>
            </a:r>
            <a:r>
              <a:rPr lang="en-US" sz="6000" dirty="0"/>
              <a:t>Erik Gartzke </a:t>
            </a:r>
            <a:r>
              <a:rPr lang="en-US" sz="4800" dirty="0"/>
              <a:t>(UCSD), </a:t>
            </a:r>
            <a:r>
              <a:rPr lang="en-US" sz="6000" dirty="0"/>
              <a:t>and Jon Lindsay </a:t>
            </a:r>
            <a:r>
              <a:rPr lang="en-US" sz="4800" dirty="0"/>
              <a:t>(U of Toronto)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45057" y="2743200"/>
            <a:ext cx="19719985" cy="2154436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Abstract</a:t>
            </a:r>
            <a:r>
              <a:rPr lang="en" sz="5400" dirty="0"/>
              <a:t> Gray zone conflict is a policy </a:t>
            </a:r>
            <a:r>
              <a:rPr lang="en" sz="5400" u="sng" dirty="0">
                <a:solidFill>
                  <a:schemeClr val="accent2"/>
                </a:solidFill>
              </a:rPr>
              <a:t>choice</a:t>
            </a:r>
            <a:r>
              <a:rPr lang="en" sz="5400" dirty="0"/>
              <a:t> by </a:t>
            </a:r>
            <a:r>
              <a:rPr lang="en" sz="5400" u="sng" dirty="0">
                <a:solidFill>
                  <a:srgbClr val="0070C0"/>
                </a:solidFill>
              </a:rPr>
              <a:t>capable actors</a:t>
            </a:r>
            <a:r>
              <a:rPr lang="en" sz="5400" dirty="0">
                <a:solidFill>
                  <a:srgbClr val="0070C0"/>
                </a:solidFill>
              </a:rPr>
              <a:t> </a:t>
            </a:r>
            <a:r>
              <a:rPr lang="en" sz="5400" dirty="0"/>
              <a:t>who </a:t>
            </a:r>
            <a:r>
              <a:rPr lang="en" sz="5400" u="sng" dirty="0">
                <a:solidFill>
                  <a:srgbClr val="00B050"/>
                </a:solidFill>
              </a:rPr>
              <a:t>both prefer</a:t>
            </a:r>
            <a:r>
              <a:rPr lang="en" sz="5400" dirty="0">
                <a:solidFill>
                  <a:srgbClr val="00B050"/>
                </a:solidFill>
              </a:rPr>
              <a:t> </a:t>
            </a:r>
            <a:r>
              <a:rPr lang="en" sz="5400" dirty="0"/>
              <a:t>low-intensity conflict to high-intensity conflict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057" y="5270956"/>
            <a:ext cx="19719985" cy="6309420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Initiator’s Motivation</a:t>
            </a:r>
          </a:p>
          <a:p>
            <a:r>
              <a:rPr lang="en-US" sz="5400" b="1" dirty="0"/>
              <a:t>1. Deterrence</a:t>
            </a:r>
            <a:r>
              <a:rPr lang="en-US" sz="5400" dirty="0"/>
              <a:t> – cost of full-scale war is too high</a:t>
            </a:r>
          </a:p>
          <a:p>
            <a:pPr lvl="1"/>
            <a:r>
              <a:rPr lang="en-US" sz="5400" u="sng" dirty="0"/>
              <a:t>Result</a:t>
            </a:r>
            <a:r>
              <a:rPr lang="en-US" sz="5400" dirty="0"/>
              <a:t>: initiator compromises and avoids optimal strategy</a:t>
            </a:r>
          </a:p>
          <a:p>
            <a:pPr lvl="1"/>
            <a:r>
              <a:rPr lang="en-US" sz="5400" u="sng" dirty="0"/>
              <a:t>Implication</a:t>
            </a:r>
            <a:r>
              <a:rPr lang="en-US" sz="5400" dirty="0"/>
              <a:t>: raising cost of gray zone conflict </a:t>
            </a:r>
            <a:r>
              <a:rPr lang="en-US" sz="5400" dirty="0">
                <a:solidFill>
                  <a:srgbClr val="C00000"/>
                </a:solidFill>
              </a:rPr>
              <a:t>discourages</a:t>
            </a:r>
            <a:r>
              <a:rPr lang="en-US" sz="5400" dirty="0"/>
              <a:t> escalation</a:t>
            </a:r>
          </a:p>
          <a:p>
            <a:r>
              <a:rPr lang="en-US" sz="5400" b="1" dirty="0"/>
              <a:t>2. Efficiency</a:t>
            </a:r>
            <a:r>
              <a:rPr lang="en-US" sz="5400" dirty="0"/>
              <a:t> – objectives can be achieved at lower intensity</a:t>
            </a:r>
          </a:p>
          <a:p>
            <a:pPr lvl="1"/>
            <a:r>
              <a:rPr lang="en-US" sz="5400" u="sng" dirty="0"/>
              <a:t>Result</a:t>
            </a:r>
            <a:r>
              <a:rPr lang="en-US" sz="5400" dirty="0"/>
              <a:t>: initiator expects success without unnecessary costs</a:t>
            </a:r>
          </a:p>
          <a:p>
            <a:pPr lvl="1"/>
            <a:r>
              <a:rPr lang="en-US" sz="5400" u="sng" dirty="0"/>
              <a:t>Implication</a:t>
            </a:r>
            <a:r>
              <a:rPr lang="en-US" sz="5400" dirty="0"/>
              <a:t>: raising cost of gray zone conflict </a:t>
            </a:r>
            <a:r>
              <a:rPr lang="en-US" sz="5400" dirty="0">
                <a:solidFill>
                  <a:srgbClr val="C00000"/>
                </a:solidFill>
              </a:rPr>
              <a:t>encourages</a:t>
            </a:r>
            <a:r>
              <a:rPr lang="en-US" sz="5400" dirty="0"/>
              <a:t>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057" y="11984972"/>
            <a:ext cx="19719985" cy="7971413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8000" dirty="0"/>
              <a:t>Thresholds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20479109" y="2743200"/>
            <a:ext cx="12007970" cy="7971413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Innovations</a:t>
            </a:r>
          </a:p>
          <a:p>
            <a:r>
              <a:rPr lang="en-US" sz="5400" u="sng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5400" dirty="0"/>
              <a:t>Limited conflict is chosen to lower the risk of larger conflict</a:t>
            </a:r>
          </a:p>
          <a:p>
            <a:r>
              <a:rPr lang="en-US" sz="5400" u="sng" dirty="0">
                <a:solidFill>
                  <a:srgbClr val="0070C0"/>
                </a:solidFill>
              </a:rPr>
              <a:t>Capable actors</a:t>
            </a:r>
          </a:p>
          <a:p>
            <a:pPr lvl="1"/>
            <a:r>
              <a:rPr lang="en-US" sz="5400" dirty="0"/>
              <a:t>Distinct from terrorism, insurgency, civil conflict, etc.</a:t>
            </a:r>
          </a:p>
          <a:p>
            <a:r>
              <a:rPr lang="en-US" sz="5400" u="sng" dirty="0">
                <a:solidFill>
                  <a:srgbClr val="00B050"/>
                </a:solidFill>
              </a:rPr>
              <a:t>Preference-oriented</a:t>
            </a:r>
          </a:p>
          <a:p>
            <a:pPr lvl="1"/>
            <a:r>
              <a:rPr lang="en-US" sz="5400" dirty="0"/>
              <a:t>Mutual desire to avoid escalation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057" y="20338989"/>
            <a:ext cx="19719985" cy="132343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Acknowledgements</a:t>
            </a:r>
            <a:r>
              <a:rPr lang="en-US" sz="4000" dirty="0"/>
              <a:t>: This research is produced by the Center for Peace and Security Studies (</a:t>
            </a:r>
            <a:r>
              <a:rPr lang="en-US" sz="4000" dirty="0" err="1"/>
              <a:t>cPASS</a:t>
            </a:r>
            <a:r>
              <a:rPr lang="en-US" sz="4000" dirty="0"/>
              <a:t>) and supported by Office of Naval Research Grant N00014-16-1-3081</a:t>
            </a:r>
          </a:p>
        </p:txBody>
      </p:sp>
      <p:pic>
        <p:nvPicPr>
          <p:cNvPr id="17" name="Picture 3" descr="uc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55" y="307039"/>
            <a:ext cx="2300749" cy="224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30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2425" y="555215"/>
            <a:ext cx="4868926" cy="1802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/>
          <p:cNvCxnSpPr>
            <a:cxnSpLocks noChangeAspect="1"/>
          </p:cNvCxnSpPr>
          <p:nvPr/>
        </p:nvCxnSpPr>
        <p:spPr>
          <a:xfrm>
            <a:off x="2491674" y="15337863"/>
            <a:ext cx="136647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/>
          </p:cNvSpPr>
          <p:nvPr/>
        </p:nvSpPr>
        <p:spPr>
          <a:xfrm>
            <a:off x="2233665" y="13193880"/>
            <a:ext cx="4950779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200" dirty="0"/>
              <a:t>Ordinary Competition</a:t>
            </a: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7602417" y="13193880"/>
            <a:ext cx="4187621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200" dirty="0"/>
              <a:t>Gray Zone Conflict</a:t>
            </a: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12208011" y="13193880"/>
            <a:ext cx="4303294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200" dirty="0"/>
              <a:t>Traditional Conflict</a:t>
            </a:r>
          </a:p>
        </p:txBody>
      </p:sp>
      <p:sp>
        <p:nvSpPr>
          <p:cNvPr id="35" name="Right Brace 34"/>
          <p:cNvSpPr>
            <a:spLocks noChangeAspect="1"/>
          </p:cNvSpPr>
          <p:nvPr/>
        </p:nvSpPr>
        <p:spPr>
          <a:xfrm rot="16200000">
            <a:off x="4754529" y="12045063"/>
            <a:ext cx="1194484" cy="5044614"/>
          </a:xfrm>
          <a:prstGeom prst="rightBrace">
            <a:avLst>
              <a:gd name="adj1" fmla="val 8333"/>
              <a:gd name="adj2" fmla="val 4887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/>
          <p:cNvSpPr>
            <a:spLocks noChangeAspect="1"/>
          </p:cNvSpPr>
          <p:nvPr/>
        </p:nvSpPr>
        <p:spPr>
          <a:xfrm rot="16200000">
            <a:off x="9089310" y="12195285"/>
            <a:ext cx="1194484" cy="4744169"/>
          </a:xfrm>
          <a:prstGeom prst="rightBrace">
            <a:avLst>
              <a:gd name="adj1" fmla="val 8333"/>
              <a:gd name="adj2" fmla="val 5032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Brace 36"/>
          <p:cNvSpPr>
            <a:spLocks noChangeAspect="1"/>
          </p:cNvSpPr>
          <p:nvPr/>
        </p:nvSpPr>
        <p:spPr>
          <a:xfrm rot="16200000">
            <a:off x="13004189" y="12553705"/>
            <a:ext cx="1127688" cy="4094126"/>
          </a:xfrm>
          <a:prstGeom prst="rightBrace">
            <a:avLst>
              <a:gd name="adj1" fmla="val 8333"/>
              <a:gd name="adj2" fmla="val 5032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>
            <a:spLocks noChangeAspect="1"/>
          </p:cNvSpPr>
          <p:nvPr/>
        </p:nvSpPr>
        <p:spPr>
          <a:xfrm rot="5400000">
            <a:off x="7440655" y="15526259"/>
            <a:ext cx="307235" cy="5596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>
            <a:spLocks noChangeAspect="1"/>
          </p:cNvSpPr>
          <p:nvPr/>
        </p:nvSpPr>
        <p:spPr>
          <a:xfrm rot="5400000">
            <a:off x="11636184" y="15548228"/>
            <a:ext cx="307235" cy="5376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326514" y="16274393"/>
            <a:ext cx="5882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Means</a:t>
            </a:r>
            <a:r>
              <a:rPr lang="en-US" sz="3600" dirty="0"/>
              <a:t>:</a:t>
            </a:r>
          </a:p>
          <a:p>
            <a:r>
              <a:rPr lang="en-US" sz="3600" dirty="0"/>
              <a:t>- Combined arms intensive warfare</a:t>
            </a:r>
          </a:p>
          <a:p>
            <a:r>
              <a:rPr lang="en-US" sz="3600" u="sng" dirty="0"/>
              <a:t>Ends</a:t>
            </a:r>
            <a:r>
              <a:rPr lang="en-US" sz="3600" dirty="0"/>
              <a:t>:</a:t>
            </a:r>
          </a:p>
          <a:p>
            <a:r>
              <a:rPr lang="en-US" sz="3600" dirty="0"/>
              <a:t>- Avoid proportional response</a:t>
            </a:r>
          </a:p>
          <a:p>
            <a:r>
              <a:rPr lang="en-US" sz="3600" dirty="0"/>
              <a:t>- Avoid escalation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65392" y="16274393"/>
            <a:ext cx="4554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Means</a:t>
            </a:r>
            <a:r>
              <a:rPr lang="en-US" sz="3600" dirty="0"/>
              <a:t>:</a:t>
            </a:r>
          </a:p>
          <a:p>
            <a:r>
              <a:rPr lang="en-US" sz="3600" dirty="0"/>
              <a:t>- Coercive</a:t>
            </a:r>
          </a:p>
          <a:p>
            <a:r>
              <a:rPr lang="en-US" sz="3600" dirty="0"/>
              <a:t>- Directed maneuvering</a:t>
            </a:r>
          </a:p>
          <a:p>
            <a:r>
              <a:rPr lang="en-US" sz="3600" u="sng" dirty="0"/>
              <a:t>Ends</a:t>
            </a:r>
            <a:r>
              <a:rPr lang="en-US" sz="3600" dirty="0"/>
              <a:t>:</a:t>
            </a:r>
          </a:p>
          <a:p>
            <a:r>
              <a:rPr lang="en-US" sz="3600" dirty="0"/>
              <a:t>- Revisionist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19142" y="15513677"/>
            <a:ext cx="14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Peace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437698" y="15493472"/>
            <a:ext cx="14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War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00999"/>
              </p:ext>
            </p:extLst>
          </p:nvPr>
        </p:nvGraphicFramePr>
        <p:xfrm>
          <a:off x="20797056" y="16201358"/>
          <a:ext cx="11094373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160584609"/>
                    </a:ext>
                  </a:extLst>
                </a:gridCol>
                <a:gridCol w="3224339">
                  <a:extLst>
                    <a:ext uri="{9D8B030D-6E8A-4147-A177-3AD203B41FA5}">
                      <a16:colId xmlns:a16="http://schemas.microsoft.com/office/drawing/2014/main" val="23914218"/>
                    </a:ext>
                  </a:extLst>
                </a:gridCol>
                <a:gridCol w="3330194">
                  <a:extLst>
                    <a:ext uri="{9D8B030D-6E8A-4147-A177-3AD203B41FA5}">
                      <a16:colId xmlns:a16="http://schemas.microsoft.com/office/drawing/2014/main" val="3131275570"/>
                    </a:ext>
                  </a:extLst>
                </a:gridCol>
                <a:gridCol w="3625440">
                  <a:extLst>
                    <a:ext uri="{9D8B030D-6E8A-4147-A177-3AD203B41FA5}">
                      <a16:colId xmlns:a16="http://schemas.microsoft.com/office/drawing/2014/main" val="17333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7030A0"/>
                          </a:solidFill>
                        </a:rPr>
                        <a:t>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6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Limited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Not</a:t>
                      </a:r>
                      <a:r>
                        <a:rPr lang="en-US" sz="4800" baseline="0" dirty="0"/>
                        <a:t> Limited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745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4"/>
                          </a:solidFill>
                        </a:rPr>
                        <a:t>Means</a:t>
                      </a:r>
                      <a:endParaRPr lang="en-US" sz="4800" b="1" dirty="0">
                        <a:solidFill>
                          <a:schemeClr val="accent4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Limited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Limited War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82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Not Limited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Gray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Traditional Conflict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12399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0479109" y="11100203"/>
            <a:ext cx="12007970" cy="105875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Implications</a:t>
            </a:r>
          </a:p>
          <a:p>
            <a:r>
              <a:rPr lang="en-US" sz="5400" dirty="0"/>
              <a:t>Motivation should determine response</a:t>
            </a:r>
          </a:p>
          <a:p>
            <a:r>
              <a:rPr lang="en-US" sz="5400" dirty="0"/>
              <a:t>Two-sided situations: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Fear of escalation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“Horns of strategic dilemma”</a:t>
            </a:r>
          </a:p>
          <a:p>
            <a:pPr lvl="1"/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6600" dirty="0"/>
          </a:p>
          <a:p>
            <a:pPr algn="ctr"/>
            <a:r>
              <a:rPr lang="en-US" sz="5000" dirty="0"/>
              <a:t>Escalation </a:t>
            </a:r>
            <a:r>
              <a:rPr lang="en-US" sz="5000" dirty="0">
                <a:solidFill>
                  <a:schemeClr val="accent4"/>
                </a:solidFill>
              </a:rPr>
              <a:t>Ability</a:t>
            </a:r>
            <a:r>
              <a:rPr lang="en-US" sz="5000" dirty="0"/>
              <a:t> + </a:t>
            </a:r>
            <a:r>
              <a:rPr lang="en-US" sz="5000" dirty="0">
                <a:solidFill>
                  <a:srgbClr val="7030A0"/>
                </a:solidFill>
              </a:rPr>
              <a:t>Unwillingness</a:t>
            </a:r>
            <a:r>
              <a:rPr lang="en-US" sz="5000" dirty="0"/>
              <a:t> = Gray Zone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7314467" y="14582775"/>
            <a:ext cx="559611" cy="577850"/>
          </a:xfrm>
          <a:custGeom>
            <a:avLst/>
            <a:gdLst>
              <a:gd name="connsiteX0" fmla="*/ 0 w 514350"/>
              <a:gd name="connsiteY0" fmla="*/ 577850 h 577850"/>
              <a:gd name="connsiteX1" fmla="*/ 76200 w 514350"/>
              <a:gd name="connsiteY1" fmla="*/ 0 h 577850"/>
              <a:gd name="connsiteX2" fmla="*/ 434975 w 514350"/>
              <a:gd name="connsiteY2" fmla="*/ 0 h 577850"/>
              <a:gd name="connsiteX3" fmla="*/ 514350 w 514350"/>
              <a:gd name="connsiteY3" fmla="*/ 571500 h 577850"/>
              <a:gd name="connsiteX4" fmla="*/ 0 w 514350"/>
              <a:gd name="connsiteY4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577850">
                <a:moveTo>
                  <a:pt x="0" y="577850"/>
                </a:moveTo>
                <a:lnTo>
                  <a:pt x="76200" y="0"/>
                </a:lnTo>
                <a:lnTo>
                  <a:pt x="434975" y="0"/>
                </a:lnTo>
                <a:lnTo>
                  <a:pt x="514350" y="571500"/>
                </a:lnTo>
                <a:lnTo>
                  <a:pt x="0" y="57785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/>
          <p:cNvSpPr/>
          <p:nvPr/>
        </p:nvSpPr>
        <p:spPr>
          <a:xfrm>
            <a:off x="11520968" y="14604405"/>
            <a:ext cx="537667" cy="556220"/>
          </a:xfrm>
          <a:custGeom>
            <a:avLst/>
            <a:gdLst>
              <a:gd name="connsiteX0" fmla="*/ 0 w 514350"/>
              <a:gd name="connsiteY0" fmla="*/ 577850 h 577850"/>
              <a:gd name="connsiteX1" fmla="*/ 76200 w 514350"/>
              <a:gd name="connsiteY1" fmla="*/ 0 h 577850"/>
              <a:gd name="connsiteX2" fmla="*/ 434975 w 514350"/>
              <a:gd name="connsiteY2" fmla="*/ 0 h 577850"/>
              <a:gd name="connsiteX3" fmla="*/ 514350 w 514350"/>
              <a:gd name="connsiteY3" fmla="*/ 571500 h 577850"/>
              <a:gd name="connsiteX4" fmla="*/ 0 w 514350"/>
              <a:gd name="connsiteY4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577850">
                <a:moveTo>
                  <a:pt x="0" y="577850"/>
                </a:moveTo>
                <a:lnTo>
                  <a:pt x="76200" y="0"/>
                </a:lnTo>
                <a:lnTo>
                  <a:pt x="434975" y="0"/>
                </a:lnTo>
                <a:lnTo>
                  <a:pt x="514350" y="571500"/>
                </a:lnTo>
                <a:lnTo>
                  <a:pt x="0" y="57785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241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Gannon</dc:creator>
  <cp:lastModifiedBy>Andres Gannon</cp:lastModifiedBy>
  <cp:revision>61</cp:revision>
  <dcterms:created xsi:type="dcterms:W3CDTF">2016-11-25T22:06:41Z</dcterms:created>
  <dcterms:modified xsi:type="dcterms:W3CDTF">2017-04-21T16:50:40Z</dcterms:modified>
</cp:coreProperties>
</file>