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77" r:id="rId3"/>
    <p:sldId id="284" r:id="rId4"/>
    <p:sldId id="275" r:id="rId5"/>
    <p:sldId id="278" r:id="rId6"/>
    <p:sldId id="279" r:id="rId7"/>
    <p:sldId id="280" r:id="rId8"/>
    <p:sldId id="269" r:id="rId9"/>
    <p:sldId id="272" r:id="rId10"/>
    <p:sldId id="273" r:id="rId11"/>
    <p:sldId id="281" r:id="rId12"/>
    <p:sldId id="276" r:id="rId13"/>
    <p:sldId id="285" r:id="rId14"/>
    <p:sldId id="282" r:id="rId15"/>
    <p:sldId id="287" r:id="rId16"/>
    <p:sldId id="283" r:id="rId17"/>
    <p:sldId id="28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5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18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55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2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96451" y="841772"/>
            <a:ext cx="6751096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96451" y="2701528"/>
            <a:ext cx="6751096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85354" y="3217028"/>
            <a:ext cx="7775672" cy="6145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1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2"/>
          </p:nvPr>
        </p:nvSpPr>
        <p:spPr>
          <a:xfrm>
            <a:off x="685354" y="465990"/>
            <a:ext cx="7775672" cy="2534801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74498" cy="5118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256864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346" y="3153614"/>
            <a:ext cx="7765320" cy="119413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2446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290482" y="2707524"/>
            <a:ext cx="6564224" cy="32010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685345" y="3153615"/>
            <a:ext cx="7765321" cy="118978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27459" y="551430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993467" y="2229069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85354" y="1595206"/>
            <a:ext cx="7766494" cy="188387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345" y="3487916"/>
            <a:ext cx="7765322" cy="85548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85345" y="457200"/>
            <a:ext cx="7765321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345" y="1566239"/>
            <a:ext cx="2474217" cy="6174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685345" y="2183718"/>
            <a:ext cx="2474217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3333658" y="1566239"/>
            <a:ext cx="2473918" cy="6174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3333658" y="2183718"/>
            <a:ext cx="2474865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5"/>
          </p:nvPr>
        </p:nvSpPr>
        <p:spPr>
          <a:xfrm>
            <a:off x="5979973" y="1566239"/>
            <a:ext cx="2468408" cy="6174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6"/>
          </p:nvPr>
        </p:nvSpPr>
        <p:spPr>
          <a:xfrm>
            <a:off x="5982259" y="2183718"/>
            <a:ext cx="2468408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346" y="3146924"/>
            <a:ext cx="2474216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pic" idx="2"/>
          </p:nvPr>
        </p:nvSpPr>
        <p:spPr>
          <a:xfrm>
            <a:off x="819015" y="1724240"/>
            <a:ext cx="2205037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685346" y="3579120"/>
            <a:ext cx="2474216" cy="7642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3332025" y="3146924"/>
            <a:ext cx="2474237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5"/>
          </p:nvPr>
        </p:nvSpPr>
        <p:spPr>
          <a:xfrm>
            <a:off x="3426747" y="1724240"/>
            <a:ext cx="2197893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3331011" y="3579120"/>
            <a:ext cx="2475251" cy="7642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5980066" y="3146924"/>
            <a:ext cx="2467424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idx="8"/>
          </p:nvPr>
        </p:nvSpPr>
        <p:spPr>
          <a:xfrm>
            <a:off x="6114602" y="1724240"/>
            <a:ext cx="2199084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5979973" y="3579120"/>
            <a:ext cx="2470693" cy="7642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3182331" y="-924936"/>
            <a:ext cx="2771351" cy="77653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 rot="5400000">
            <a:off x="5554070" y="1446803"/>
            <a:ext cx="3886200" cy="190699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1614259" y="-471714"/>
            <a:ext cx="3886200" cy="574402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1" cy="27713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21933" y="492919"/>
            <a:ext cx="7300133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1933" y="2701528"/>
            <a:ext cx="7300133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346" y="1566239"/>
            <a:ext cx="3829502" cy="27771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30052" y="1566239"/>
            <a:ext cx="3820615" cy="27771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56353" y="1566239"/>
            <a:ext cx="3659399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85346" y="2184174"/>
            <a:ext cx="3830406" cy="21592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801502" y="1566239"/>
            <a:ext cx="3649165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2184174"/>
            <a:ext cx="3821517" cy="21592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87921" y="457200"/>
            <a:ext cx="2949177" cy="17716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1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08548" y="457200"/>
            <a:ext cx="4642118" cy="3886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87921" y="2228850"/>
            <a:ext cx="2949177" cy="21145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87920" y="457200"/>
            <a:ext cx="4447329" cy="17716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5568602" y="569160"/>
            <a:ext cx="2441516" cy="366227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345" y="2228850"/>
            <a:ext cx="4451212" cy="21145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2307"/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1" cy="27713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855617" y="289105"/>
            <a:ext cx="7432765" cy="121755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sz="3200" b="1" i="0" u="none" strike="noStrike" cap="none" dirty="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DETERRENCE: EXPLAINING CONFLICT SHORT OF WAR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196451" y="1770278"/>
            <a:ext cx="6751200" cy="314630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Erik Gartzke</a:t>
            </a:r>
            <a:r>
              <a:rPr lang="en" sz="18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J Andres Gannon</a:t>
            </a:r>
            <a:r>
              <a:rPr lang="en" sz="18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and Jon Lindsay</a:t>
            </a:r>
            <a:r>
              <a:rPr lang="en" sz="18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†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baseline="30000" dirty="0"/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aseline="30000" dirty="0"/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aseline="30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 † 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Center for Peace and Security Studies (cPASS)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Political Science Dep</a:t>
            </a:r>
            <a:r>
              <a:rPr lang="en" sz="1400" dirty="0"/>
              <a:t>t, U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niversity of California, San Diego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†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Munk School of Global Affairs, University of Toronto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74" y="2733829"/>
            <a:ext cx="3085250" cy="103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9" y="2288828"/>
            <a:ext cx="15144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114" y="2288828"/>
            <a:ext cx="1494306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SMA Definition (Jan 2017)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2000" dirty="0"/>
              <a:t>Relationship to norms: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Challenges norms while stopping short of clear violations of international law (e.g. Chinese “little blue men”)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Violates norms in ways that avoid penalties (e.g. Russia in Crimea)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Extremist organizations and non-state actors integrate elements of power to advance security interests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91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Thresholds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dirty="0"/>
              <a:t>The gray zone is a conceptual space between peace and war, occurring when actors purposefully use </a:t>
            </a:r>
            <a:r>
              <a:rPr lang="en-US" sz="1800" b="1" dirty="0"/>
              <a:t>single or</a:t>
            </a:r>
            <a:r>
              <a:rPr lang="en-US" sz="1800" dirty="0"/>
              <a:t> multiple elements of power to achieve political-security objectives with activities that are </a:t>
            </a:r>
            <a:r>
              <a:rPr lang="en-US" sz="1800" b="1" dirty="0"/>
              <a:t>typically </a:t>
            </a:r>
            <a:r>
              <a:rPr lang="en-US" sz="1800" dirty="0"/>
              <a:t>ambiguous or cloud attribution and </a:t>
            </a:r>
            <a:r>
              <a:rPr lang="en-US" sz="1800" dirty="0">
                <a:solidFill>
                  <a:srgbClr val="FF0000"/>
                </a:solidFill>
              </a:rPr>
              <a:t>exceed the threshold of ordinary competition</a:t>
            </a:r>
            <a:r>
              <a:rPr lang="en-US" sz="1800" dirty="0"/>
              <a:t>, yet </a:t>
            </a:r>
            <a:r>
              <a:rPr lang="en-US" sz="1800" b="1" dirty="0"/>
              <a:t>intentionally </a:t>
            </a:r>
            <a:r>
              <a:rPr lang="en-US" sz="1800" dirty="0"/>
              <a:t>fall </a:t>
            </a:r>
            <a:r>
              <a:rPr lang="en-US" sz="1800" dirty="0">
                <a:solidFill>
                  <a:srgbClr val="FF0000"/>
                </a:solidFill>
              </a:rPr>
              <a:t>below the level of large-scale direct military conflict</a:t>
            </a:r>
            <a:r>
              <a:rPr lang="en-US" sz="1800" dirty="0"/>
              <a:t>, and threaten US and allied interests by challenging, undermining, or violating international customs, norms, or laws.</a:t>
            </a:r>
          </a:p>
        </p:txBody>
      </p:sp>
    </p:spTree>
    <p:extLst>
      <p:ext uri="{BB962C8B-B14F-4D97-AF65-F5344CB8AC3E}">
        <p14:creationId xmlns:p14="http://schemas.microsoft.com/office/powerpoint/2010/main" val="13332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Thresholds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346" y="2957724"/>
            <a:ext cx="776532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8259" y="175888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Ordinary</a:t>
            </a:r>
            <a:r>
              <a:rPr lang="en-US" sz="1600" dirty="0">
                <a:solidFill>
                  <a:schemeClr val="bg1"/>
                </a:solidFill>
              </a:rPr>
              <a:t> Competition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1597" y="1803694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Gray Zone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8576" y="180369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Traditional Conflict</a:t>
            </a:r>
          </a:p>
        </p:txBody>
      </p:sp>
      <p:sp>
        <p:nvSpPr>
          <p:cNvPr id="11" name="Right Brace 10"/>
          <p:cNvSpPr/>
          <p:nvPr/>
        </p:nvSpPr>
        <p:spPr>
          <a:xfrm rot="16200000">
            <a:off x="1834063" y="1109854"/>
            <a:ext cx="677109" cy="2677363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4406885" y="1332941"/>
            <a:ext cx="658873" cy="2249426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6200000">
            <a:off x="6806542" y="1261617"/>
            <a:ext cx="658874" cy="2392074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3407056" y="2985427"/>
            <a:ext cx="307235" cy="55961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5747919" y="2996399"/>
            <a:ext cx="307235" cy="53766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6205" y="3503981"/>
            <a:ext cx="3577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Means</a:t>
            </a:r>
            <a:r>
              <a:rPr lang="en-US" dirty="0">
                <a:solidFill>
                  <a:schemeClr val="bg1"/>
                </a:solidFill>
              </a:rPr>
              <a:t>: combined arms intensive warfare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Ends</a:t>
            </a:r>
            <a:r>
              <a:rPr lang="en-US" dirty="0">
                <a:solidFill>
                  <a:schemeClr val="bg1"/>
                </a:solidFill>
              </a:rPr>
              <a:t>: avoid proportional response, maintain mutually agreed upon ceiling of escalation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269" y="3503981"/>
            <a:ext cx="2946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Means</a:t>
            </a:r>
            <a:r>
              <a:rPr lang="en-US" dirty="0">
                <a:solidFill>
                  <a:schemeClr val="bg1"/>
                </a:solidFill>
              </a:rPr>
              <a:t>: coercive, directed maneuvering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Ends</a:t>
            </a:r>
            <a:r>
              <a:rPr lang="en-US" dirty="0">
                <a:solidFill>
                  <a:schemeClr val="bg1"/>
                </a:solidFill>
              </a:rPr>
              <a:t>: revisionist, harms another actor, affect relative power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06" y="3111614"/>
            <a:ext cx="14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3297" y="3042856"/>
            <a:ext cx="14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War</a:t>
            </a:r>
          </a:p>
        </p:txBody>
      </p:sp>
    </p:spTree>
    <p:extLst>
      <p:ext uri="{BB962C8B-B14F-4D97-AF65-F5344CB8AC3E}">
        <p14:creationId xmlns:p14="http://schemas.microsoft.com/office/powerpoint/2010/main" val="14067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Angle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1" cy="3457152"/>
          </a:xfrm>
        </p:spPr>
        <p:txBody>
          <a:bodyPr/>
          <a:lstStyle/>
          <a:p>
            <a:r>
              <a:rPr lang="en-US" sz="2000" dirty="0"/>
              <a:t> Types and levels of conflict are not synonymous</a:t>
            </a:r>
          </a:p>
          <a:p>
            <a:r>
              <a:rPr lang="en-US" sz="2000" dirty="0"/>
              <a:t> Dimensions over which gray zone conflict varies:</a:t>
            </a:r>
          </a:p>
          <a:p>
            <a:pPr lvl="1"/>
            <a:r>
              <a:rPr lang="en-US" sz="2000" dirty="0"/>
              <a:t>Intensity/level – resource allocation</a:t>
            </a:r>
          </a:p>
          <a:p>
            <a:pPr lvl="1"/>
            <a:r>
              <a:rPr lang="en-US" sz="2000" dirty="0"/>
              <a:t>Cost to adversary</a:t>
            </a:r>
          </a:p>
          <a:p>
            <a:r>
              <a:rPr lang="en-US" sz="2000" dirty="0"/>
              <a:t>Explains whether shifting from one type of conflict to another necessitates an increase in the level of conflict</a:t>
            </a:r>
          </a:p>
        </p:txBody>
      </p:sp>
    </p:spTree>
    <p:extLst>
      <p:ext uri="{BB962C8B-B14F-4D97-AF65-F5344CB8AC3E}">
        <p14:creationId xmlns:p14="http://schemas.microsoft.com/office/powerpoint/2010/main" val="211390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Russia in Crimea (avoiding response e.g. Malaysian airline)</a:t>
            </a:r>
          </a:p>
          <a:p>
            <a:r>
              <a:rPr lang="en-US" sz="2000" dirty="0"/>
              <a:t> Russia in Ukraine (cost-minimization)</a:t>
            </a:r>
          </a:p>
          <a:p>
            <a:r>
              <a:rPr lang="en-US" sz="2000" dirty="0"/>
              <a:t> China in South China Sea (violation of norms)</a:t>
            </a:r>
          </a:p>
          <a:p>
            <a:r>
              <a:rPr lang="en-US" sz="2000" dirty="0"/>
              <a:t> Pakistan in Kashmir (ambiguity)</a:t>
            </a:r>
          </a:p>
          <a:p>
            <a:r>
              <a:rPr lang="en-US" sz="2000" dirty="0"/>
              <a:t> North Korea and Sony</a:t>
            </a:r>
          </a:p>
          <a:p>
            <a:r>
              <a:rPr lang="en-US" sz="2000" dirty="0"/>
              <a:t> Iran and </a:t>
            </a:r>
            <a:r>
              <a:rPr lang="en-US" sz="2000" dirty="0" err="1"/>
              <a:t>nuclearization</a:t>
            </a:r>
            <a:r>
              <a:rPr lang="en-US" sz="2000" dirty="0"/>
              <a:t> threat</a:t>
            </a:r>
          </a:p>
          <a:p>
            <a:r>
              <a:rPr lang="en-US" sz="2000" dirty="0"/>
              <a:t> US and USSR air defense systems</a:t>
            </a:r>
          </a:p>
        </p:txBody>
      </p:sp>
    </p:spTree>
    <p:extLst>
      <p:ext uri="{BB962C8B-B14F-4D97-AF65-F5344CB8AC3E}">
        <p14:creationId xmlns:p14="http://schemas.microsoft.com/office/powerpoint/2010/main" val="273903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4448259" cy="994740"/>
          </a:xfrm>
        </p:spPr>
        <p:txBody>
          <a:bodyPr/>
          <a:lstStyle/>
          <a:p>
            <a:r>
              <a:rPr lang="en-US" dirty="0"/>
              <a:t>Gerasimov Doctrine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0" y="738836"/>
            <a:ext cx="4448261" cy="4404664"/>
          </a:xfrm>
        </p:spPr>
        <p:txBody>
          <a:bodyPr/>
          <a:lstStyle/>
          <a:p>
            <a:r>
              <a:rPr lang="en-US" sz="1600" dirty="0"/>
              <a:t> Lines are blurred between war and peace</a:t>
            </a:r>
          </a:p>
          <a:p>
            <a:r>
              <a:rPr lang="en-US" sz="1600" dirty="0"/>
              <a:t> Non-military means are used to achieve political and strategic goals (Libya no fly zone) and military means are concealed (drones, PGS)</a:t>
            </a:r>
          </a:p>
          <a:p>
            <a:r>
              <a:rPr lang="en-US" sz="1600" dirty="0"/>
              <a:t> Need to change unified approaches and integration, control information, defend territory from SOCOM</a:t>
            </a:r>
          </a:p>
          <a:p>
            <a:r>
              <a:rPr lang="en-US" sz="1600" dirty="0"/>
              <a:t> Enemies will always have vulnerabilities</a:t>
            </a:r>
          </a:p>
          <a:p>
            <a:r>
              <a:rPr lang="en-US" sz="1600" dirty="0"/>
              <a:t> Don’t copy foreign experience, “outstrip them and occupy leading positions ourselves”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60" y="0"/>
            <a:ext cx="46957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to do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What to do regarding new SMA definition</a:t>
            </a:r>
          </a:p>
          <a:p>
            <a:r>
              <a:rPr lang="en-US" sz="2000" dirty="0"/>
              <a:t> Identify the current IR theories we disagree with</a:t>
            </a:r>
          </a:p>
          <a:p>
            <a:pPr lvl="1"/>
            <a:r>
              <a:rPr lang="en-US" sz="2000" dirty="0"/>
              <a:t>Limited war raises the risk of larger war (Schelling 1966)</a:t>
            </a:r>
          </a:p>
          <a:p>
            <a:pPr lvl="1"/>
            <a:r>
              <a:rPr lang="en-US" sz="2000" dirty="0"/>
              <a:t>High risk of large war </a:t>
            </a:r>
            <a:r>
              <a:rPr lang="en-US" sz="2000" dirty="0" err="1"/>
              <a:t>disincentivizes</a:t>
            </a:r>
            <a:r>
              <a:rPr lang="en-US" sz="2000" dirty="0"/>
              <a:t> limited war (Snyder 1967)</a:t>
            </a:r>
          </a:p>
          <a:p>
            <a:pPr lvl="1"/>
            <a:r>
              <a:rPr lang="en-US" sz="2000" dirty="0"/>
              <a:t>Adaptability of deterrence (George and Smoke 1974, 1989)</a:t>
            </a:r>
          </a:p>
          <a:p>
            <a:pPr lvl="1"/>
            <a:r>
              <a:rPr lang="en-US" sz="2000" dirty="0"/>
              <a:t>Theories of LIC sufficiently explain this</a:t>
            </a:r>
          </a:p>
          <a:p>
            <a:r>
              <a:rPr lang="en-US" sz="2000" dirty="0"/>
              <a:t> Limited nuclear war?</a:t>
            </a:r>
          </a:p>
        </p:txBody>
      </p:sp>
    </p:spTree>
    <p:extLst>
      <p:ext uri="{BB962C8B-B14F-4D97-AF65-F5344CB8AC3E}">
        <p14:creationId xmlns:p14="http://schemas.microsoft.com/office/powerpoint/2010/main" val="149628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to do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Relevance for spiral and deterrence models of conflict</a:t>
            </a:r>
          </a:p>
          <a:p>
            <a:r>
              <a:rPr lang="en-US" sz="2000" dirty="0"/>
              <a:t> Audiences (allies and proxies) and the telegraphing of intentions</a:t>
            </a:r>
          </a:p>
          <a:p>
            <a:r>
              <a:rPr lang="en-US" sz="2000" dirty="0"/>
              <a:t> Gray zone and rising powers</a:t>
            </a:r>
          </a:p>
          <a:p>
            <a:r>
              <a:rPr lang="en-US" sz="2000" dirty="0"/>
              <a:t> Electioneering</a:t>
            </a:r>
          </a:p>
          <a:p>
            <a:r>
              <a:rPr lang="en-US" sz="2000" dirty="0"/>
              <a:t> Implications for cyber</a:t>
            </a:r>
          </a:p>
        </p:txBody>
      </p:sp>
    </p:spTree>
    <p:extLst>
      <p:ext uri="{BB962C8B-B14F-4D97-AF65-F5344CB8AC3E}">
        <p14:creationId xmlns:p14="http://schemas.microsoft.com/office/powerpoint/2010/main" val="29791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342900">
              <a:buFont typeface="+mj-lt"/>
              <a:buAutoNum type="arabicPeriod"/>
            </a:pPr>
            <a:r>
              <a:rPr lang="en-US" sz="2400" dirty="0"/>
              <a:t> Re-define gray zone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400" dirty="0"/>
              <a:t> Explaining its causes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400" dirty="0"/>
              <a:t> Implications that has for responses</a:t>
            </a:r>
          </a:p>
        </p:txBody>
      </p:sp>
    </p:spTree>
    <p:extLst>
      <p:ext uri="{BB962C8B-B14F-4D97-AF65-F5344CB8AC3E}">
        <p14:creationId xmlns:p14="http://schemas.microsoft.com/office/powerpoint/2010/main" val="402205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1" cy="3504701"/>
          </a:xfrm>
        </p:spPr>
        <p:txBody>
          <a:bodyPr/>
          <a:lstStyle/>
          <a:p>
            <a:pPr marL="444500" indent="-34290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Policymaking understanding of gray zone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Academic understanding of gray zone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New definition of gray zone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Implications for understanding security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Implications for constructing policy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30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Point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1" cy="277135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lvl="0" indent="-190500" rtl="0">
              <a:spcBef>
                <a:spcPts val="0"/>
              </a:spcBef>
              <a:buSzPct val="100000"/>
              <a:buChar char="•"/>
            </a:pPr>
            <a:r>
              <a:rPr lang="en" sz="2000" dirty="0"/>
              <a:t>Gray zone conflict is a policy </a:t>
            </a:r>
            <a:r>
              <a:rPr lang="en" sz="2000" u="sng" dirty="0"/>
              <a:t>choice</a:t>
            </a:r>
            <a:r>
              <a:rPr lang="en" sz="2000" dirty="0"/>
              <a:t> by </a:t>
            </a:r>
            <a:r>
              <a:rPr lang="en" sz="2000" u="sng" dirty="0"/>
              <a:t>powerful</a:t>
            </a:r>
            <a:r>
              <a:rPr lang="en" sz="2000" dirty="0"/>
              <a:t> actors who both </a:t>
            </a:r>
            <a:r>
              <a:rPr lang="en" sz="2000" u="sng" dirty="0"/>
              <a:t>prefer</a:t>
            </a:r>
            <a:r>
              <a:rPr lang="en" sz="2000" dirty="0"/>
              <a:t> low-intensity to full-scale war</a:t>
            </a:r>
          </a:p>
          <a:p>
            <a:pPr marL="177800" lvl="0" indent="-190500" rtl="0">
              <a:spcBef>
                <a:spcPts val="0"/>
              </a:spcBef>
              <a:buSzPct val="100000"/>
              <a:buChar char="•"/>
            </a:pPr>
            <a:r>
              <a:rPr lang="en" sz="2000" dirty="0"/>
              <a:t>Happens under two conditions:</a:t>
            </a:r>
          </a:p>
          <a:p>
            <a:pPr lvl="1" indent="-176213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 The target has raised the cost of full-scale war to an unacceptable level for the initiator (initiator is </a:t>
            </a:r>
            <a:r>
              <a:rPr lang="en" sz="1800" u="sng" dirty="0"/>
              <a:t>deterred</a:t>
            </a:r>
            <a:r>
              <a:rPr lang="en" sz="1800" dirty="0"/>
              <a:t> from fighting full-scale)</a:t>
            </a:r>
          </a:p>
          <a:p>
            <a:pPr lvl="1" indent="-176213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 The initiator believes it can achieve its objectives at a lower intensity and cost than full-scale war (gray zone appears </a:t>
            </a:r>
            <a:r>
              <a:rPr lang="en" sz="1800" u="sng" dirty="0"/>
              <a:t>efficient</a:t>
            </a:r>
            <a:r>
              <a:rPr lang="e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6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Re-defining gray zone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200" cy="2771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520700" marR="0" lvl="1" indent="-196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000" i="1" dirty="0"/>
              <a:t>Gray zone conflict is conflict involving actors who </a:t>
            </a:r>
            <a:r>
              <a:rPr lang="en" sz="2000" i="1" u="sng" dirty="0"/>
              <a:t>intentionally limit the intensity and capacity</a:t>
            </a:r>
            <a:r>
              <a:rPr lang="en" sz="2000" i="1" dirty="0"/>
              <a:t> that they dedicate to fighting. In other words, gray zone conflict defines political conflict between peace and war where </a:t>
            </a:r>
            <a:r>
              <a:rPr lang="en" sz="2000" i="1" u="sng" dirty="0"/>
              <a:t>neither side is willing to escalate</a:t>
            </a:r>
            <a:r>
              <a:rPr lang="en" sz="2000" i="1" dirty="0"/>
              <a:t> to full-scale war</a:t>
            </a:r>
          </a:p>
        </p:txBody>
      </p:sp>
    </p:spTree>
    <p:extLst>
      <p:ext uri="{BB962C8B-B14F-4D97-AF65-F5344CB8AC3E}">
        <p14:creationId xmlns:p14="http://schemas.microsoft.com/office/powerpoint/2010/main" val="230852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Explaining its causes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346" y="1294790"/>
            <a:ext cx="7765200" cy="354845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lphaLcPeriod"/>
            </a:pPr>
            <a:r>
              <a:rPr lang="en" sz="1800" b="1" u="none" strike="noStrike" cap="none" dirty="0">
                <a:solidFill>
                  <a:schemeClr val="lt1"/>
                </a:solidFill>
                <a:sym typeface="Rockwell"/>
              </a:rPr>
              <a:t> Deterrence success</a:t>
            </a:r>
            <a:r>
              <a:rPr lang="en" sz="1800" b="1" dirty="0"/>
              <a:t> </a:t>
            </a:r>
            <a:r>
              <a:rPr lang="en" sz="1800" dirty="0"/>
              <a:t>- </a:t>
            </a:r>
            <a:r>
              <a:rPr lang="en" sz="1800" b="0" u="none" strike="noStrike" cap="none" dirty="0">
                <a:solidFill>
                  <a:schemeClr val="lt1"/>
                </a:solidFill>
                <a:sym typeface="Rockwell"/>
              </a:rPr>
              <a:t>they wish to avoid triggering escalation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dirty="0"/>
              <a:t>The initiator’s strategy is a compromise between what it does best militarily and what it fears will happen if it adopts its optimal battlefield strategy and tactics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b="1" i="0" u="none" strike="noStrike" cap="none" dirty="0">
                <a:solidFill>
                  <a:schemeClr val="lt1"/>
                </a:solidFill>
                <a:sym typeface="Rockwell"/>
              </a:rPr>
              <a:t>Implication</a:t>
            </a:r>
            <a:r>
              <a:rPr lang="en" sz="1600" b="0" i="0" u="none" strike="noStrike" cap="none" dirty="0">
                <a:solidFill>
                  <a:schemeClr val="lt1"/>
                </a:solidFill>
                <a:sym typeface="Rockwell"/>
              </a:rPr>
              <a:t> – raising the cost of gray zone can cause initiator to stop without risk of escalation</a:t>
            </a:r>
          </a:p>
          <a:p>
            <a:pPr lvl="1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lphaLcPeriod"/>
            </a:pPr>
            <a:r>
              <a:rPr lang="en" sz="1800" b="1" dirty="0"/>
              <a:t> Limited war as a choice - </a:t>
            </a:r>
            <a:r>
              <a:rPr lang="en" sz="1800" dirty="0"/>
              <a:t>it’s the initiator’s preferred option 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dirty="0"/>
              <a:t>The initiator perceives that it is</a:t>
            </a:r>
            <a:r>
              <a:rPr lang="en" sz="1600" i="1" dirty="0"/>
              <a:t> likely to succeed in the gray zone without unnecessary costs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b="1" dirty="0"/>
              <a:t>Implication</a:t>
            </a:r>
            <a:r>
              <a:rPr lang="en" sz="1600" dirty="0"/>
              <a:t> – raising the cost of gray zone conflict risks encouraging the initiator to escalate</a:t>
            </a:r>
          </a:p>
        </p:txBody>
      </p:sp>
    </p:spTree>
    <p:extLst>
      <p:ext uri="{BB962C8B-B14F-4D97-AF65-F5344CB8AC3E}">
        <p14:creationId xmlns:p14="http://schemas.microsoft.com/office/powerpoint/2010/main" val="39787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Implications for responses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346" y="1294790"/>
            <a:ext cx="7765200" cy="326495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318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1600" dirty="0"/>
              <a:t>“[a] main consequence of limited war, and potentially a main purpose for engaging in it, is to </a:t>
            </a:r>
            <a:r>
              <a:rPr lang="en" sz="1600" i="1" dirty="0"/>
              <a:t>raise</a:t>
            </a:r>
            <a:r>
              <a:rPr lang="en" sz="1600" dirty="0"/>
              <a:t> the risk of larger war”</a:t>
            </a:r>
          </a:p>
          <a:p>
            <a:pPr marL="4318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1600" dirty="0"/>
              <a:t>		- Schelling, </a:t>
            </a:r>
            <a:r>
              <a:rPr lang="en" sz="1600" i="1" dirty="0"/>
              <a:t>Arms and Influence</a:t>
            </a:r>
            <a:endParaRPr lang="en" sz="1600" dirty="0"/>
          </a:p>
          <a:p>
            <a:pPr marL="431800" marR="0" lvl="1" indent="-3730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" sz="1600" dirty="0"/>
          </a:p>
          <a:p>
            <a:pPr marL="431800" marR="0" lvl="1" indent="-3730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1600" dirty="0"/>
              <a:t>Powerful actors choose limited war to </a:t>
            </a:r>
            <a:r>
              <a:rPr lang="en" sz="1600" i="1" dirty="0"/>
              <a:t>lower </a:t>
            </a:r>
            <a:r>
              <a:rPr lang="en" sz="1600" dirty="0"/>
              <a:t>the risk of larger war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" sz="1700" b="1" u="sng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" sz="1700" b="1" u="sng" dirty="0"/>
              <a:t>Ask ‘why was a gray zone strategy chosen?’</a:t>
            </a:r>
          </a:p>
          <a:p>
            <a:pPr lvl="1">
              <a:spcBef>
                <a:spcPts val="0"/>
              </a:spcBef>
            </a:pPr>
            <a:r>
              <a:rPr lang="en" sz="1600" dirty="0"/>
              <a:t>Raising the cost of gray zone changes initiator’s options. What initiator chooses depends on the causal model:  1) </a:t>
            </a:r>
            <a:r>
              <a:rPr lang="en" sz="1600" u="sng" dirty="0"/>
              <a:t>cost-aversion</a:t>
            </a:r>
            <a:r>
              <a:rPr lang="en" sz="1600" dirty="0"/>
              <a:t> vs 2) </a:t>
            </a:r>
            <a:r>
              <a:rPr lang="en" sz="1600" u="sng" dirty="0"/>
              <a:t>preferred limited war</a:t>
            </a:r>
          </a:p>
          <a:p>
            <a:pPr marL="4318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9758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SMA Definition (Jan 2017)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gray zone is a conceptual space between peace and war, occurring when actors purposefully use </a:t>
            </a:r>
            <a:r>
              <a:rPr lang="en-US" sz="1800" b="1" u="sng" dirty="0">
                <a:solidFill>
                  <a:schemeClr val="bg1"/>
                </a:solidFill>
              </a:rPr>
              <a:t>single or</a:t>
            </a:r>
            <a:r>
              <a:rPr lang="en-US" sz="1800" dirty="0">
                <a:solidFill>
                  <a:schemeClr val="bg1"/>
                </a:solidFill>
              </a:rPr>
              <a:t> multiple elements of power to achieve political-security objectives with activities that are </a:t>
            </a:r>
            <a:r>
              <a:rPr lang="en-US" sz="1800" b="1" u="sng" dirty="0">
                <a:solidFill>
                  <a:schemeClr val="bg1"/>
                </a:solidFill>
              </a:rPr>
              <a:t>typically</a:t>
            </a:r>
            <a:r>
              <a:rPr lang="en-US" sz="1800" b="1" dirty="0">
                <a:solidFill>
                  <a:schemeClr val="bg1"/>
                </a:solidFill>
              </a:rPr>
              <a:t> </a:t>
            </a:r>
            <a:r>
              <a:rPr lang="en-US" sz="1800" dirty="0">
                <a:solidFill>
                  <a:schemeClr val="bg1"/>
                </a:solidFill>
              </a:rPr>
              <a:t>ambiguous or cloud attribution and exceed the threshold of ordinary competition, yet </a:t>
            </a:r>
            <a:r>
              <a:rPr lang="en-US" sz="1800" b="1" u="sng" dirty="0">
                <a:solidFill>
                  <a:schemeClr val="bg1"/>
                </a:solidFill>
              </a:rPr>
              <a:t>intentionally</a:t>
            </a:r>
            <a:r>
              <a:rPr lang="en-US" sz="1800" b="1" dirty="0">
                <a:solidFill>
                  <a:schemeClr val="bg1"/>
                </a:solidFill>
              </a:rPr>
              <a:t> </a:t>
            </a:r>
            <a:r>
              <a:rPr lang="en-US" sz="1800" dirty="0">
                <a:solidFill>
                  <a:schemeClr val="bg1"/>
                </a:solidFill>
              </a:rPr>
              <a:t>fall below the level of large-scale direct military conflict, and threaten US and allied interests by challenging, undermining, or violating international customs, norms, or laws.</a:t>
            </a:r>
          </a:p>
        </p:txBody>
      </p:sp>
    </p:spTree>
    <p:extLst>
      <p:ext uri="{BB962C8B-B14F-4D97-AF65-F5344CB8AC3E}">
        <p14:creationId xmlns:p14="http://schemas.microsoft.com/office/powerpoint/2010/main" val="84525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SMA Definition (Jan 2017)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2000" dirty="0"/>
              <a:t>Distinction between gray zone and traditional warfare: </a:t>
            </a:r>
          </a:p>
          <a:p>
            <a:pPr lvl="1"/>
            <a:r>
              <a:rPr lang="en-US" sz="2000" dirty="0"/>
              <a:t> Significant, attributable coercive force</a:t>
            </a:r>
          </a:p>
          <a:p>
            <a:pPr marL="101600" indent="0">
              <a:buNone/>
            </a:pPr>
            <a:r>
              <a:rPr lang="en-US" sz="2000" dirty="0"/>
              <a:t>Means and goals:</a:t>
            </a:r>
          </a:p>
          <a:p>
            <a:pPr lvl="1"/>
            <a:r>
              <a:rPr lang="en-US" sz="2000" dirty="0"/>
              <a:t> Can involve non-security domains, but for the purpose of a broadly-defined security advantage over the other actor</a:t>
            </a:r>
          </a:p>
        </p:txBody>
      </p:sp>
    </p:spTree>
    <p:extLst>
      <p:ext uri="{BB962C8B-B14F-4D97-AF65-F5344CB8AC3E}">
        <p14:creationId xmlns:p14="http://schemas.microsoft.com/office/powerpoint/2010/main" val="3993191128"/>
      </p:ext>
    </p:extLst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816</Words>
  <Application>Microsoft Office PowerPoint</Application>
  <PresentationFormat>On-screen Show (16:9)</PresentationFormat>
  <Paragraphs>103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AFTER DETERRENCE: EXPLAINING CONFLICT SHORT OF WAR</vt:lpstr>
      <vt:lpstr>Goals of Paper</vt:lpstr>
      <vt:lpstr>Structure of the paper</vt:lpstr>
      <vt:lpstr>Point</vt:lpstr>
      <vt:lpstr>Re-defining gray zone</vt:lpstr>
      <vt:lpstr>Explaining its causes</vt:lpstr>
      <vt:lpstr>Implications for responses</vt:lpstr>
      <vt:lpstr>Updated SMA Definition (Jan 2017)</vt:lpstr>
      <vt:lpstr>Updated SMA Definition (Jan 2017)</vt:lpstr>
      <vt:lpstr>Updated SMA Definition (Jan 2017)</vt:lpstr>
      <vt:lpstr>Identifying Thresholds</vt:lpstr>
      <vt:lpstr>Identifying Thresholds</vt:lpstr>
      <vt:lpstr>CDD Angle</vt:lpstr>
      <vt:lpstr>Empirics</vt:lpstr>
      <vt:lpstr>Gerasimov Doctrine</vt:lpstr>
      <vt:lpstr>Short-term to do list</vt:lpstr>
      <vt:lpstr>Long-term 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DETERRENCE: EXPLAINING CONFLICT SHORT OF WAR</dc:title>
  <cp:lastModifiedBy>Andres Gannon</cp:lastModifiedBy>
  <cp:revision>19</cp:revision>
  <dcterms:modified xsi:type="dcterms:W3CDTF">2017-02-01T20:34:01Z</dcterms:modified>
</cp:coreProperties>
</file>