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72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73" r:id="rId12"/>
    <p:sldId id="262" r:id="rId13"/>
    <p:sldId id="271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342" autoAdjust="0"/>
  </p:normalViewPr>
  <p:slideViewPr>
    <p:cSldViewPr snapToGrid="0">
      <p:cViewPr varScale="1">
        <p:scale>
          <a:sx n="69" d="100"/>
          <a:sy n="69" d="100"/>
        </p:scale>
        <p:origin x="244" y="48"/>
      </p:cViewPr>
      <p:guideLst/>
    </p:cSldViewPr>
  </p:slideViewPr>
  <p:outlineViewPr>
    <p:cViewPr>
      <p:scale>
        <a:sx n="33" d="100"/>
        <a:sy n="33" d="100"/>
      </p:scale>
      <p:origin x="0" y="-17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6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5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4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14326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7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9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6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5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6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29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2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4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5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2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0FE87-3777-4D74-93EF-52271298BE90}" type="datetimeFigureOut">
              <a:rPr lang="en-US" smtClean="0"/>
              <a:t>8/17/2016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F706-718A-4A38-9B91-4692B06A7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19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029" y="1122363"/>
            <a:ext cx="9910354" cy="2387600"/>
          </a:xfrm>
        </p:spPr>
        <p:txBody>
          <a:bodyPr/>
          <a:lstStyle/>
          <a:p>
            <a:r>
              <a:rPr lang="en-US" dirty="0"/>
              <a:t>The role of deterrence in Gray Zone conflict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Strategic Multilayer Assessment (SMA) Teleconference</a:t>
            </a:r>
          </a:p>
          <a:p>
            <a:r>
              <a:rPr lang="en-US" dirty="0"/>
              <a:t>August 24, 2016</a:t>
            </a:r>
          </a:p>
          <a:p>
            <a:r>
              <a:rPr lang="en-US" dirty="0"/>
              <a:t>UC San Diego Cross-Domain Deterrence Initiative</a:t>
            </a:r>
          </a:p>
        </p:txBody>
      </p:sp>
    </p:spTree>
    <p:extLst>
      <p:ext uri="{BB962C8B-B14F-4D97-AF65-F5344CB8AC3E}">
        <p14:creationId xmlns:p14="http://schemas.microsoft.com/office/powerpoint/2010/main" val="171447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Cause</a:t>
            </a:r>
            <a:r>
              <a:rPr lang="en-US" dirty="0"/>
              <a:t>: political constraints</a:t>
            </a:r>
          </a:p>
          <a:p>
            <a:pPr lvl="1"/>
            <a:r>
              <a:rPr lang="en-US" dirty="0"/>
              <a:t>Makes victory impossible because there is a fear of escalation (</a:t>
            </a:r>
            <a:r>
              <a:rPr lang="en-US" dirty="0" err="1"/>
              <a:t>Votel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Creates “horns of the strategic dilemma” between action and inaction (AWC 2016)</a:t>
            </a:r>
          </a:p>
        </p:txBody>
      </p:sp>
    </p:spTree>
    <p:extLst>
      <p:ext uri="{BB962C8B-B14F-4D97-AF65-F5344CB8AC3E}">
        <p14:creationId xmlns:p14="http://schemas.microsoft.com/office/powerpoint/2010/main" val="4089256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Cause</a:t>
            </a:r>
            <a:r>
              <a:rPr lang="en-US" dirty="0"/>
              <a:t>: political constraints</a:t>
            </a:r>
          </a:p>
          <a:p>
            <a:pPr lvl="1"/>
            <a:r>
              <a:rPr lang="en-US" dirty="0"/>
              <a:t>Makes victory impossible because there is a fear of escalation (</a:t>
            </a:r>
            <a:r>
              <a:rPr lang="en-US" dirty="0" err="1"/>
              <a:t>Votel</a:t>
            </a:r>
            <a:r>
              <a:rPr lang="en-US" dirty="0"/>
              <a:t>)</a:t>
            </a:r>
          </a:p>
          <a:p>
            <a:pPr lvl="2"/>
            <a:r>
              <a:rPr lang="en-US" sz="2400" b="1" u="sng" dirty="0"/>
              <a:t>BUT</a:t>
            </a:r>
            <a:r>
              <a:rPr lang="en-US" sz="2400" dirty="0"/>
              <a:t> fear of escalation is a two-sided coin</a:t>
            </a:r>
          </a:p>
          <a:p>
            <a:pPr lvl="1"/>
            <a:r>
              <a:rPr lang="en-US" dirty="0"/>
              <a:t>Creates “horns of the strategic dilemma” between action and inaction (AWC 2016)</a:t>
            </a:r>
          </a:p>
          <a:p>
            <a:pPr lvl="2"/>
            <a:r>
              <a:rPr lang="en-US" sz="2400" b="1" u="sng" dirty="0"/>
              <a:t>BUT</a:t>
            </a:r>
            <a:r>
              <a:rPr lang="en-US" sz="2400" dirty="0"/>
              <a:t> adversaries have a strategic dilemma in tying their hands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Adversaries are not omniscient and we are not just playing catch up</a:t>
            </a:r>
          </a:p>
        </p:txBody>
      </p:sp>
    </p:spTree>
    <p:extLst>
      <p:ext uri="{BB962C8B-B14F-4D97-AF65-F5344CB8AC3E}">
        <p14:creationId xmlns:p14="http://schemas.microsoft.com/office/powerpoint/2010/main" val="166354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Solution</a:t>
            </a:r>
            <a:r>
              <a:rPr lang="en-US" dirty="0"/>
              <a:t>: reduce gray zone conflict</a:t>
            </a:r>
          </a:p>
          <a:p>
            <a:pPr lvl="1"/>
            <a:r>
              <a:rPr lang="en-US" dirty="0"/>
              <a:t>Counter misinformation (Paul)</a:t>
            </a:r>
          </a:p>
          <a:p>
            <a:pPr lvl="1"/>
            <a:r>
              <a:rPr lang="en-US" dirty="0"/>
              <a:t>Adapt to risk sensitivity (Gray)</a:t>
            </a:r>
          </a:p>
          <a:p>
            <a:pPr lvl="1"/>
            <a:r>
              <a:rPr lang="en-US" dirty="0"/>
              <a:t>Find non-military means of coercion, deterrence, weakening, and punishment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financial sanctions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supporting non-violent political opposition to hostile regimes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Offensive cyber operations (OCOs)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energy independence</a:t>
            </a:r>
          </a:p>
          <a:p>
            <a:pPr marL="1428750" lvl="2" indent="-514350" fontAlgn="base">
              <a:buFont typeface="+mj-lt"/>
              <a:buAutoNum type="arabicPeriod"/>
            </a:pPr>
            <a:r>
              <a:rPr lang="en-US" dirty="0"/>
              <a:t>monitoring financial assets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6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 on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New definition</a:t>
            </a:r>
          </a:p>
          <a:p>
            <a:pPr lvl="1"/>
            <a:r>
              <a:rPr lang="en-US" i="1" dirty="0"/>
              <a:t>The space between peace and large-scale military conflict involving actors with multiple elements of power at their disposal that intentionally limit the intensity and capacity of their engagement.</a:t>
            </a:r>
          </a:p>
          <a:p>
            <a:pPr lvl="1"/>
            <a:r>
              <a:rPr lang="en-US" dirty="0"/>
              <a:t>It’s not just about </a:t>
            </a:r>
            <a:r>
              <a:rPr lang="en-US" i="1" dirty="0"/>
              <a:t>actors</a:t>
            </a:r>
            <a:r>
              <a:rPr lang="en-US" dirty="0"/>
              <a:t>, it’s about </a:t>
            </a:r>
            <a:r>
              <a:rPr lang="en-US" i="1" dirty="0"/>
              <a:t>objectives</a:t>
            </a:r>
            <a:r>
              <a:rPr lang="en-US" dirty="0"/>
              <a:t>. Gray zone conflict is a </a:t>
            </a:r>
            <a:r>
              <a:rPr lang="en-US" i="1" dirty="0"/>
              <a:t>strategy</a:t>
            </a:r>
            <a:r>
              <a:rPr lang="en-US" dirty="0"/>
              <a:t> which means we need to look at the </a:t>
            </a:r>
            <a:r>
              <a:rPr lang="en-US" i="1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4063433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 on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New cause</a:t>
            </a:r>
          </a:p>
          <a:p>
            <a:pPr lvl="1"/>
            <a:r>
              <a:rPr lang="en-US" dirty="0"/>
              <a:t>Countries engage in gray zone conflict not because they have a new way of doing things, but because they want to </a:t>
            </a:r>
            <a:r>
              <a:rPr lang="en-US" i="1" dirty="0"/>
              <a:t>avoid triggering a certain reaction</a:t>
            </a:r>
          </a:p>
          <a:p>
            <a:pPr lvl="1"/>
            <a:r>
              <a:rPr lang="en-US" dirty="0"/>
              <a:t>Because you’re modified your behavior, you’re not getting as good of results as you could which means it’s a </a:t>
            </a:r>
            <a:r>
              <a:rPr lang="en-US" i="1" dirty="0"/>
              <a:t>demonstration of the successes in deterrence</a:t>
            </a:r>
          </a:p>
          <a:p>
            <a:pPr lvl="1"/>
            <a:r>
              <a:rPr lang="en-US" dirty="0"/>
              <a:t>Gray zone conflict is </a:t>
            </a:r>
            <a:r>
              <a:rPr lang="en-US" i="1" dirty="0"/>
              <a:t>“war with inhibitions”</a:t>
            </a:r>
            <a:r>
              <a:rPr lang="en-US" dirty="0"/>
              <a:t> because there is a comparative advantage to pulling your punches</a:t>
            </a:r>
          </a:p>
        </p:txBody>
      </p:sp>
    </p:spTree>
    <p:extLst>
      <p:ext uri="{BB962C8B-B14F-4D97-AF65-F5344CB8AC3E}">
        <p14:creationId xmlns:p14="http://schemas.microsoft.com/office/powerpoint/2010/main" val="46315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 on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New cause</a:t>
            </a:r>
            <a:r>
              <a:rPr lang="en-US" dirty="0"/>
              <a:t> – limited war is a choice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Adversary is </a:t>
            </a:r>
            <a:r>
              <a:rPr lang="en-US" u="sng" dirty="0"/>
              <a:t>cost averse/sensitive</a:t>
            </a:r>
            <a:r>
              <a:rPr lang="en-US" dirty="0"/>
              <a:t> because of </a:t>
            </a:r>
            <a:r>
              <a:rPr lang="en-US" i="1" dirty="0"/>
              <a:t>deterrence</a:t>
            </a:r>
          </a:p>
          <a:p>
            <a:pPr lvl="2"/>
            <a:r>
              <a:rPr lang="en-US" b="1" dirty="0"/>
              <a:t>Implication</a:t>
            </a:r>
            <a:r>
              <a:rPr lang="en-US" dirty="0"/>
              <a:t> – raising the cost of gray zone causes them to stop without a risk of escalation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Adversary feels </a:t>
            </a:r>
            <a:r>
              <a:rPr lang="en-US" u="sng" dirty="0"/>
              <a:t>limited war is preferred</a:t>
            </a:r>
            <a:r>
              <a:rPr lang="en-US" dirty="0"/>
              <a:t> because it has a </a:t>
            </a:r>
            <a:r>
              <a:rPr lang="en-US" i="1" dirty="0"/>
              <a:t>high probability of victory </a:t>
            </a:r>
            <a:r>
              <a:rPr lang="en-US" dirty="0"/>
              <a:t>without unnecessary costs</a:t>
            </a:r>
          </a:p>
          <a:p>
            <a:pPr lvl="2"/>
            <a:r>
              <a:rPr lang="en-US" b="1" dirty="0"/>
              <a:t>Implication</a:t>
            </a:r>
            <a:r>
              <a:rPr lang="en-US" dirty="0"/>
              <a:t> – raising the cost of gray zone causes them to stop but risks escalation</a:t>
            </a:r>
          </a:p>
        </p:txBody>
      </p:sp>
    </p:spTree>
    <p:extLst>
      <p:ext uri="{BB962C8B-B14F-4D97-AF65-F5344CB8AC3E}">
        <p14:creationId xmlns:p14="http://schemas.microsoft.com/office/powerpoint/2010/main" val="3942568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Perspective on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Importance of different actors/adversaries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Reliance on other forces (extended deterrence)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Telegraphing intentions to adversaries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Telegraphing intentions to allies</a:t>
            </a:r>
          </a:p>
        </p:txBody>
      </p:sp>
    </p:spTree>
    <p:extLst>
      <p:ext uri="{BB962C8B-B14F-4D97-AF65-F5344CB8AC3E}">
        <p14:creationId xmlns:p14="http://schemas.microsoft.com/office/powerpoint/2010/main" val="3705135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New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“little Vietnams by choice”</a:t>
            </a:r>
            <a:r>
              <a:rPr lang="en-US" dirty="0"/>
              <a:t> – actors who undertake gray zone strategy risk additional expense and inconvenience because they have made compromises to avoid tripwires</a:t>
            </a:r>
          </a:p>
          <a:p>
            <a:r>
              <a:rPr lang="en-US" b="1" u="sng" dirty="0"/>
              <a:t>Know why limited war was chosen</a:t>
            </a:r>
            <a:endParaRPr lang="en-US" dirty="0"/>
          </a:p>
          <a:p>
            <a:pPr lvl="1"/>
            <a:r>
              <a:rPr lang="en-US" dirty="0"/>
              <a:t>Raising the cost of gray zone changes an adversaries options. What they choose instead depends on whether we’re in the </a:t>
            </a:r>
            <a:r>
              <a:rPr lang="en-US" u="sng" dirty="0"/>
              <a:t>cost-aversion model</a:t>
            </a:r>
            <a:r>
              <a:rPr lang="en-US" dirty="0"/>
              <a:t> or the </a:t>
            </a:r>
            <a:r>
              <a:rPr lang="en-US" u="sng" dirty="0"/>
              <a:t>preferred limited war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9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75492"/>
            <a:ext cx="10353761" cy="1760430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302327"/>
            <a:ext cx="10353762" cy="4488873"/>
          </a:xfrm>
        </p:spPr>
        <p:txBody>
          <a:bodyPr>
            <a:normAutofit/>
          </a:bodyPr>
          <a:lstStyle/>
          <a:p>
            <a:r>
              <a:rPr lang="en-US" sz="2800" dirty="0"/>
              <a:t>Gray zone conflict occurs when: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Both parties prefer gray zone conflict to full-scale war </a:t>
            </a:r>
            <a:r>
              <a:rPr lang="en-US" sz="2400" b="1" u="sng" dirty="0"/>
              <a:t>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initiator can achieve their objectives with a lower cost than full-scale war (gray zone is effective for the initiator) </a:t>
            </a:r>
            <a:r>
              <a:rPr lang="en-US" sz="2400" b="1" u="sng" dirty="0"/>
              <a:t>OR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The target has raised the cost of war (initiator deterred from full-scale war)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316980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75492"/>
            <a:ext cx="10353761" cy="1760430"/>
          </a:xfrm>
        </p:spPr>
        <p:txBody>
          <a:bodyPr/>
          <a:lstStyle/>
          <a:p>
            <a:r>
              <a:rPr lang="en-US" dirty="0"/>
              <a:t>Big Picture</a:t>
            </a:r>
          </a:p>
        </p:txBody>
      </p:sp>
      <p:pic>
        <p:nvPicPr>
          <p:cNvPr id="1026" name="Picture 2" descr="http://az616578.vo.msecnd.net/files/2016/06/18/636018637518006491-425397229_Glas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1" r="29209"/>
          <a:stretch/>
        </p:blipFill>
        <p:spPr bwMode="auto">
          <a:xfrm>
            <a:off x="6437745" y="1708742"/>
            <a:ext cx="3426691" cy="482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4326" y="2837571"/>
            <a:ext cx="244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Adversary is using their best 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8690" y="4923210"/>
            <a:ext cx="286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Adversary is responding to deterrence</a:t>
            </a:r>
          </a:p>
        </p:txBody>
      </p:sp>
      <p:sp>
        <p:nvSpPr>
          <p:cNvPr id="6" name="Left Brace 5"/>
          <p:cNvSpPr/>
          <p:nvPr/>
        </p:nvSpPr>
        <p:spPr>
          <a:xfrm>
            <a:off x="5781962" y="2230909"/>
            <a:ext cx="461355" cy="1888632"/>
          </a:xfrm>
          <a:prstGeom prst="leftBrac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5781963" y="4257964"/>
            <a:ext cx="461355" cy="1981142"/>
          </a:xfrm>
          <a:prstGeom prst="leftBrac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82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Examples to keep in mind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64145"/>
            <a:ext cx="10353762" cy="4590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Russia</a:t>
            </a:r>
          </a:p>
          <a:p>
            <a:pPr lvl="1"/>
            <a:r>
              <a:rPr lang="en-US" dirty="0"/>
              <a:t>“Firehose of falsehood” model of propaganda (Paul and Matthews)</a:t>
            </a:r>
          </a:p>
          <a:p>
            <a:pPr lvl="1"/>
            <a:r>
              <a:rPr lang="en-US" dirty="0"/>
              <a:t>Syria and Georgia (not gray zone) – no PR required</a:t>
            </a:r>
          </a:p>
          <a:p>
            <a:pPr lvl="1"/>
            <a:r>
              <a:rPr lang="en-US" dirty="0"/>
              <a:t>Ukraine (gray zone) – use of locals for the heavy lifting because of </a:t>
            </a:r>
            <a:r>
              <a:rPr lang="en-US" i="1" dirty="0"/>
              <a:t>cost-minimization</a:t>
            </a:r>
          </a:p>
          <a:p>
            <a:pPr lvl="1"/>
            <a:r>
              <a:rPr lang="en-US" dirty="0"/>
              <a:t>Malaysian airline (shift to gray zone) – scaled back anti-aircraft missiles because of </a:t>
            </a:r>
            <a:r>
              <a:rPr lang="en-US" i="1" dirty="0"/>
              <a:t>deterrence</a:t>
            </a:r>
          </a:p>
          <a:p>
            <a:r>
              <a:rPr lang="en-US" dirty="0"/>
              <a:t>China</a:t>
            </a:r>
          </a:p>
          <a:p>
            <a:pPr lvl="1"/>
            <a:r>
              <a:rPr lang="en-US" dirty="0"/>
              <a:t>South China Sea with Philippines (white-hull ships, Hague ruling)</a:t>
            </a:r>
          </a:p>
          <a:p>
            <a:pPr lvl="1"/>
            <a:r>
              <a:rPr lang="en-US" dirty="0"/>
              <a:t>East China Sea with Japan (gray-hull ships)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/>
              <a:t>North Korea and Sony</a:t>
            </a:r>
          </a:p>
          <a:p>
            <a:pPr lvl="1"/>
            <a:r>
              <a:rPr lang="en-US" dirty="0"/>
              <a:t>Iran </a:t>
            </a:r>
            <a:r>
              <a:rPr lang="en-US" dirty="0" err="1"/>
              <a:t>nuclearization</a:t>
            </a:r>
            <a:r>
              <a:rPr lang="en-US" dirty="0"/>
              <a:t> threats (</a:t>
            </a:r>
            <a:r>
              <a:rPr lang="en-US" dirty="0" err="1"/>
              <a:t>Mazarr</a:t>
            </a:r>
            <a:r>
              <a:rPr lang="en-US" dirty="0"/>
              <a:t>, Volpe, Lindsay and Haggard)</a:t>
            </a:r>
          </a:p>
          <a:p>
            <a:pPr lvl="1"/>
            <a:r>
              <a:rPr lang="en-US" dirty="0"/>
              <a:t>US activating USSR air defense systems</a:t>
            </a:r>
          </a:p>
        </p:txBody>
      </p:sp>
    </p:spTree>
    <p:extLst>
      <p:ext uri="{BB962C8B-B14F-4D97-AF65-F5344CB8AC3E}">
        <p14:creationId xmlns:p14="http://schemas.microsoft.com/office/powerpoint/2010/main" val="379556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Gray Zone is </a:t>
            </a:r>
            <a:r>
              <a:rPr lang="en-US" u="sng" dirty="0"/>
              <a:t>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Gray zone differs from low-intensity conflict</a:t>
            </a:r>
          </a:p>
          <a:p>
            <a:pPr lvl="2"/>
            <a:r>
              <a:rPr lang="en-US" sz="2000" dirty="0"/>
              <a:t>Low intensity conflict – states maximize capabilities (necessity)</a:t>
            </a:r>
          </a:p>
          <a:p>
            <a:pPr lvl="2"/>
            <a:r>
              <a:rPr lang="en-US" sz="2000" dirty="0"/>
              <a:t>Gray zone conflict – states assess escalation (choice)</a:t>
            </a:r>
          </a:p>
        </p:txBody>
      </p:sp>
    </p:spTree>
    <p:extLst>
      <p:ext uri="{BB962C8B-B14F-4D97-AF65-F5344CB8AC3E}">
        <p14:creationId xmlns:p14="http://schemas.microsoft.com/office/powerpoint/2010/main" val="127533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conceptual space between peace and war,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occurring when actors purposefully use multiple elements of power to achieve political-security objectives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with activities that are ambiguous or cloud attribution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and exceed the threshold of ordinary competition, yet fall below the level of large-scale direct military conflict,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i="1" dirty="0"/>
              <a:t>and threaten US and allied interests by challenging, undermining, or violating international customs, norms, or laws</a:t>
            </a:r>
          </a:p>
          <a:p>
            <a:pPr marL="0" indent="0">
              <a:buNone/>
            </a:pPr>
            <a:r>
              <a:rPr lang="en-US" dirty="0"/>
              <a:t>							- SOCOM 2015</a:t>
            </a:r>
          </a:p>
        </p:txBody>
      </p:sp>
    </p:spTree>
    <p:extLst>
      <p:ext uri="{BB962C8B-B14F-4D97-AF65-F5344CB8AC3E}">
        <p14:creationId xmlns:p14="http://schemas.microsoft.com/office/powerpoint/2010/main" val="286850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(re)Defining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819564"/>
            <a:ext cx="11314546" cy="3971636"/>
          </a:xfrm>
        </p:spPr>
        <p:txBody>
          <a:bodyPr>
            <a:no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sz="1600" i="1" dirty="0"/>
              <a:t>conceptual space between peace and war,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strike="sngStrike" dirty="0"/>
              <a:t>occurring when actors purposefully use multiple elements of power to achieve political-security objectives</a:t>
            </a:r>
            <a:r>
              <a:rPr lang="en-US" sz="1600" i="1" dirty="0"/>
              <a:t> </a:t>
            </a:r>
          </a:p>
          <a:p>
            <a:pPr lvl="2"/>
            <a:r>
              <a:rPr lang="en-US" i="1" u="sng" dirty="0"/>
              <a:t>All</a:t>
            </a:r>
            <a:r>
              <a:rPr lang="en-US" i="1" dirty="0"/>
              <a:t> political-security objectives are achieved using multiple elements of power, but gray zone uses </a:t>
            </a:r>
            <a:r>
              <a:rPr lang="en-US" i="1" u="sng" dirty="0"/>
              <a:t>less</a:t>
            </a:r>
            <a:endParaRPr lang="en-US" i="1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i="1" strike="sngStrike" dirty="0"/>
              <a:t>with activities that are ambiguous or cloud attribution </a:t>
            </a:r>
          </a:p>
          <a:p>
            <a:pPr lvl="2"/>
            <a:r>
              <a:rPr lang="en-US" i="1" dirty="0"/>
              <a:t>Sometimes, but not always ambiguous</a:t>
            </a:r>
          </a:p>
          <a:p>
            <a:pPr lvl="3"/>
            <a:r>
              <a:rPr lang="en-US" i="1" dirty="0"/>
              <a:t>Giving your opponent more options</a:t>
            </a:r>
          </a:p>
          <a:p>
            <a:pPr lvl="3"/>
            <a:r>
              <a:rPr lang="en-US" i="1" dirty="0"/>
              <a:t>Giving your opponent less options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dirty="0"/>
              <a:t>and exceed the threshold of ordinary competition, yet fall below the level of large-scale direct military conflict,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i="1" strike="sngStrike" dirty="0"/>
              <a:t>and threaten US and allied interests by challenging, undermining, or violating international customs, norms, or laws</a:t>
            </a:r>
          </a:p>
          <a:p>
            <a:pPr lvl="2"/>
            <a:r>
              <a:rPr lang="en-US" i="1" dirty="0"/>
              <a:t>Gray zone </a:t>
            </a:r>
            <a:r>
              <a:rPr lang="en-US" i="1" u="sng" dirty="0"/>
              <a:t>uses, reinforces, and changes</a:t>
            </a:r>
            <a:r>
              <a:rPr lang="en-US" i="1" dirty="0"/>
              <a:t> norms</a:t>
            </a:r>
          </a:p>
        </p:txBody>
      </p:sp>
    </p:spTree>
    <p:extLst>
      <p:ext uri="{BB962C8B-B14F-4D97-AF65-F5344CB8AC3E}">
        <p14:creationId xmlns:p14="http://schemas.microsoft.com/office/powerpoint/2010/main" val="263762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characteristics (Gray, </a:t>
            </a:r>
            <a:r>
              <a:rPr lang="en-US" dirty="0" err="1"/>
              <a:t>Freier</a:t>
            </a:r>
            <a:r>
              <a:rPr lang="en-US" dirty="0"/>
              <a:t>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dirty="0"/>
              <a:t>Hybridity</a:t>
            </a:r>
            <a:r>
              <a:rPr lang="en-US" dirty="0"/>
              <a:t> - they combine methods and strategic effects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dirty="0"/>
              <a:t>Menace to defense/military convention</a:t>
            </a:r>
            <a:r>
              <a:rPr lang="en-US" dirty="0"/>
              <a:t> - they do not conform neatly to a linear spectrum of conflict or equally linear military campaign models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dirty="0"/>
              <a:t>Risk-confusion</a:t>
            </a:r>
            <a:r>
              <a:rPr lang="en-US" dirty="0"/>
              <a:t> - presenting a paralyzing choice between high-risk action and equally high-risk inaction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5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(re)Defining Gray Zone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characteristics (Gray, </a:t>
            </a:r>
            <a:r>
              <a:rPr lang="en-US" dirty="0" err="1"/>
              <a:t>Freier</a:t>
            </a:r>
            <a:r>
              <a:rPr lang="en-US" dirty="0"/>
              <a:t>)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strike="sngStrike" dirty="0"/>
              <a:t>Hybridity</a:t>
            </a:r>
            <a:endParaRPr lang="en-US" strike="sngStrike" dirty="0"/>
          </a:p>
          <a:p>
            <a:pPr lvl="2" fontAlgn="base"/>
            <a:r>
              <a:rPr lang="en-US" dirty="0"/>
              <a:t>Gray zone means using less, not more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dirty="0"/>
              <a:t>Menace to defense/military convention</a:t>
            </a:r>
            <a:endParaRPr lang="en-US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b="1" u="sng" strike="sngStrike" dirty="0"/>
              <a:t>Risk-confusion</a:t>
            </a:r>
            <a:endParaRPr lang="en-US" strike="sngStrike" dirty="0"/>
          </a:p>
          <a:p>
            <a:pPr lvl="2" fontAlgn="base"/>
            <a:r>
              <a:rPr lang="en-US" dirty="0"/>
              <a:t>Just a story of conventional brinkmanship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414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6863</TotalTime>
  <Words>959</Words>
  <Application>Microsoft Office PowerPoint</Application>
  <PresentationFormat>Widescreen</PresentationFormat>
  <Paragraphs>106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The role of deterrence in Gray Zone conflict</vt:lpstr>
      <vt:lpstr>Big Picture</vt:lpstr>
      <vt:lpstr>Big Picture</vt:lpstr>
      <vt:lpstr>Empirical Examples to keep in mind</vt:lpstr>
      <vt:lpstr>What Gray Zone is NOT</vt:lpstr>
      <vt:lpstr>Defining Gray Zone conflict</vt:lpstr>
      <vt:lpstr>(re)Defining Gray Zone conflict</vt:lpstr>
      <vt:lpstr>Defining Gray Zone conflict</vt:lpstr>
      <vt:lpstr>(re)Defining Gray Zone conflict</vt:lpstr>
      <vt:lpstr>Conventional Wisdom</vt:lpstr>
      <vt:lpstr>Conventional Wisdom</vt:lpstr>
      <vt:lpstr>Conventional Wisdom</vt:lpstr>
      <vt:lpstr>New Perspective on Gray Zone conflict</vt:lpstr>
      <vt:lpstr>New Perspective on Gray Zone conflict</vt:lpstr>
      <vt:lpstr>New Perspective on Gray Zone conflict</vt:lpstr>
      <vt:lpstr>New Perspective on Gray Zone conflict</vt:lpstr>
      <vt:lpstr>Implications of New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Gray Zone Talk - Debrief</dc:title>
  <dc:creator>Andres Gannon</dc:creator>
  <cp:lastModifiedBy>Andres Gannon</cp:lastModifiedBy>
  <cp:revision>45</cp:revision>
  <dcterms:created xsi:type="dcterms:W3CDTF">2016-08-09T19:30:52Z</dcterms:created>
  <dcterms:modified xsi:type="dcterms:W3CDTF">2016-08-18T01:29:19Z</dcterms:modified>
</cp:coreProperties>
</file>