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72" r:id="rId4"/>
    <p:sldId id="258" r:id="rId5"/>
    <p:sldId id="268" r:id="rId6"/>
    <p:sldId id="259" r:id="rId7"/>
    <p:sldId id="269" r:id="rId8"/>
    <p:sldId id="260" r:id="rId9"/>
    <p:sldId id="270" r:id="rId10"/>
    <p:sldId id="261" r:id="rId11"/>
    <p:sldId id="273" r:id="rId12"/>
    <p:sldId id="262" r:id="rId13"/>
    <p:sldId id="271" r:id="rId14"/>
    <p:sldId id="264" r:id="rId15"/>
    <p:sldId id="274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7" autoAdjust="0"/>
    <p:restoredTop sz="94342" autoAdjust="0"/>
  </p:normalViewPr>
  <p:slideViewPr>
    <p:cSldViewPr snapToGrid="0">
      <p:cViewPr varScale="1">
        <p:scale>
          <a:sx n="94" d="100"/>
          <a:sy n="94" d="100"/>
        </p:scale>
        <p:origin x="-120" y="-1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4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E87-3777-4D74-93EF-52271298BE90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F706-718A-4A38-9B91-4692B06A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6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E87-3777-4D74-93EF-52271298BE90}" type="datetimeFigureOut">
              <a:rPr lang="en-US" smtClean="0"/>
              <a:t>8/17/16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F706-718A-4A38-9B91-4692B06A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5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E87-3777-4D74-93EF-52271298BE90}" type="datetimeFigureOut">
              <a:rPr lang="en-US" smtClean="0"/>
              <a:t>8/17/16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F706-718A-4A38-9B91-4692B06A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74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E87-3777-4D74-93EF-52271298BE90}" type="datetimeFigureOut">
              <a:rPr lang="en-US" smtClean="0"/>
              <a:t>8/17/16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F706-718A-4A38-9B91-4692B06A7CE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1432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E87-3777-4D74-93EF-52271298BE90}" type="datetimeFigureOut">
              <a:rPr lang="en-US" smtClean="0"/>
              <a:t>8/17/16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F706-718A-4A38-9B91-4692B06A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74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E87-3777-4D74-93EF-52271298BE90}" type="datetimeFigureOut">
              <a:rPr lang="en-US" smtClean="0"/>
              <a:t>8/17/16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F706-718A-4A38-9B91-4692B06A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09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E87-3777-4D74-93EF-52271298BE90}" type="datetimeFigureOut">
              <a:rPr lang="en-US" smtClean="0"/>
              <a:t>8/17/16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F706-718A-4A38-9B91-4692B06A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6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E87-3777-4D74-93EF-52271298BE90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F706-718A-4A38-9B91-4692B06A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65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E87-3777-4D74-93EF-52271298BE90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F706-718A-4A38-9B91-4692B06A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E87-3777-4D74-93EF-52271298BE90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F706-718A-4A38-9B91-4692B06A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6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E87-3777-4D74-93EF-52271298BE90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F706-718A-4A38-9B91-4692B06A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2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E87-3777-4D74-93EF-52271298BE90}" type="datetimeFigureOut">
              <a:rPr lang="en-US" smtClean="0"/>
              <a:t>8/17/16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F706-718A-4A38-9B91-4692B06A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2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E87-3777-4D74-93EF-52271298BE90}" type="datetimeFigureOut">
              <a:rPr lang="en-US" smtClean="0"/>
              <a:t>8/17/16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F706-718A-4A38-9B91-4692B06A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4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E87-3777-4D74-93EF-52271298BE90}" type="datetimeFigureOut">
              <a:rPr lang="en-US" smtClean="0"/>
              <a:t>8/17/16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F706-718A-4A38-9B91-4692B06A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6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E87-3777-4D74-93EF-52271298BE90}" type="datetimeFigureOut">
              <a:rPr lang="en-US" smtClean="0"/>
              <a:t>8/17/16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F706-718A-4A38-9B91-4692B06A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E87-3777-4D74-93EF-52271298BE90}" type="datetimeFigureOut">
              <a:rPr lang="en-US" smtClean="0"/>
              <a:t>8/17/16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F706-718A-4A38-9B91-4692B06A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5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E87-3777-4D74-93EF-52271298BE90}" type="datetimeFigureOut">
              <a:rPr lang="en-US" smtClean="0"/>
              <a:t>8/17/16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F706-718A-4A38-9B91-4692B06A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2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0FE87-3777-4D74-93EF-52271298BE90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5F706-718A-4A38-9B91-4692B06A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19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029" y="1122363"/>
            <a:ext cx="9910354" cy="1623411"/>
          </a:xfrm>
        </p:spPr>
        <p:txBody>
          <a:bodyPr/>
          <a:lstStyle/>
          <a:p>
            <a:r>
              <a:rPr lang="en-US" dirty="0"/>
              <a:t>The role of deterrence in Gray Zone conflict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155848"/>
            <a:ext cx="9001462" cy="3399688"/>
          </a:xfrm>
        </p:spPr>
        <p:txBody>
          <a:bodyPr>
            <a:normAutofit/>
          </a:bodyPr>
          <a:lstStyle/>
          <a:p>
            <a:r>
              <a:rPr lang="en-US" dirty="0"/>
              <a:t>Strategic Multilayer Assessment (SMA) Teleconference</a:t>
            </a:r>
          </a:p>
          <a:p>
            <a:r>
              <a:rPr lang="en-US" dirty="0"/>
              <a:t>August 24, 2016</a:t>
            </a:r>
          </a:p>
          <a:p>
            <a:r>
              <a:rPr lang="en-US" dirty="0"/>
              <a:t>UC San Diego Cross-Domain Deterrence </a:t>
            </a:r>
            <a:r>
              <a:rPr lang="en-US" dirty="0" smtClean="0"/>
              <a:t>Initiative</a:t>
            </a:r>
          </a:p>
          <a:p>
            <a:r>
              <a:rPr lang="en-US" dirty="0" smtClean="0"/>
              <a:t>Erik Gartzke       Andres Gannon</a:t>
            </a:r>
          </a:p>
          <a:p>
            <a:r>
              <a:rPr lang="en-US" dirty="0" smtClean="0"/>
              <a:t>Center for Peace and Security Studies (</a:t>
            </a:r>
            <a:r>
              <a:rPr lang="en-US" dirty="0" err="1" smtClean="0"/>
              <a:t>cPASS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University of California, San Diego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72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Wisdom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u="sng" dirty="0"/>
              <a:t>c</a:t>
            </a:r>
            <a:r>
              <a:rPr lang="en-US" u="sng" dirty="0" smtClean="0"/>
              <a:t>ause</a:t>
            </a:r>
            <a:r>
              <a:rPr lang="en-US" dirty="0" smtClean="0"/>
              <a:t> of gray zone conflict: presence of political </a:t>
            </a:r>
            <a:r>
              <a:rPr lang="en-US" dirty="0"/>
              <a:t>constraints</a:t>
            </a:r>
          </a:p>
          <a:p>
            <a:pPr lvl="1"/>
            <a:r>
              <a:rPr lang="en-US" dirty="0"/>
              <a:t>Makes victory impossible because there is a fear of escalation (</a:t>
            </a:r>
            <a:r>
              <a:rPr lang="en-US" dirty="0" err="1"/>
              <a:t>Votel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Creates “horns of the strategic dilemma” between action and inaction (AWC 2016)</a:t>
            </a:r>
          </a:p>
        </p:txBody>
      </p:sp>
    </p:spTree>
    <p:extLst>
      <p:ext uri="{BB962C8B-B14F-4D97-AF65-F5344CB8AC3E}">
        <p14:creationId xmlns:p14="http://schemas.microsoft.com/office/powerpoint/2010/main" val="4089256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Wisdom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u="sng" dirty="0"/>
              <a:t>cause</a:t>
            </a:r>
            <a:r>
              <a:rPr lang="en-US" dirty="0"/>
              <a:t> of gray zone conflict: presence of political constraints</a:t>
            </a:r>
          </a:p>
          <a:p>
            <a:pPr lvl="1"/>
            <a:r>
              <a:rPr lang="en-US" dirty="0"/>
              <a:t>Makes victory impossible because there is a fear of escalation (</a:t>
            </a:r>
            <a:r>
              <a:rPr lang="en-US" dirty="0" err="1"/>
              <a:t>Votel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sz="2400" b="1" u="sng" dirty="0" smtClean="0"/>
              <a:t>BUT</a:t>
            </a:r>
            <a:r>
              <a:rPr lang="en-US" sz="2400" dirty="0" smtClean="0"/>
              <a:t> </a:t>
            </a:r>
            <a:r>
              <a:rPr lang="en-US" sz="2400" dirty="0"/>
              <a:t>fear of escalation is a two-sided coin</a:t>
            </a:r>
          </a:p>
          <a:p>
            <a:pPr lvl="1"/>
            <a:r>
              <a:rPr lang="en-US" dirty="0"/>
              <a:t>Creates “horns of the strategic dilemma” between action and inaction (AWC 2016)</a:t>
            </a:r>
          </a:p>
          <a:p>
            <a:pPr lvl="2"/>
            <a:r>
              <a:rPr lang="en-US" sz="2400" b="1" u="sng" dirty="0"/>
              <a:t>BUT</a:t>
            </a:r>
            <a:r>
              <a:rPr lang="en-US" sz="2400" dirty="0"/>
              <a:t> </a:t>
            </a:r>
            <a:r>
              <a:rPr lang="en-US" sz="2400" dirty="0" smtClean="0"/>
              <a:t>initiators also </a:t>
            </a:r>
            <a:r>
              <a:rPr lang="en-US" sz="2400" dirty="0"/>
              <a:t>have a strategic dilemma in tying their hands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Adversaries are not omniscient and we are not just playing catch up</a:t>
            </a:r>
          </a:p>
        </p:txBody>
      </p:sp>
    </p:spTree>
    <p:extLst>
      <p:ext uri="{BB962C8B-B14F-4D97-AF65-F5344CB8AC3E}">
        <p14:creationId xmlns:p14="http://schemas.microsoft.com/office/powerpoint/2010/main" val="1663546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Wisdom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Solution</a:t>
            </a:r>
            <a:r>
              <a:rPr lang="en-US" dirty="0"/>
              <a:t>: reduce gray zone conflict</a:t>
            </a:r>
          </a:p>
          <a:p>
            <a:pPr lvl="1"/>
            <a:r>
              <a:rPr lang="en-US" dirty="0"/>
              <a:t>Counter misinformation (Paul)</a:t>
            </a:r>
          </a:p>
          <a:p>
            <a:pPr lvl="1"/>
            <a:r>
              <a:rPr lang="en-US" dirty="0"/>
              <a:t>Adapt to risk sensitivity (Gray)</a:t>
            </a:r>
          </a:p>
          <a:p>
            <a:pPr lvl="1"/>
            <a:r>
              <a:rPr lang="en-US" dirty="0"/>
              <a:t>Find non-military means of coercion, deterrence, weakening, and punishment</a:t>
            </a:r>
          </a:p>
          <a:p>
            <a:pPr marL="1428750" lvl="2" indent="-514350" fontAlgn="base">
              <a:buFont typeface="+mj-lt"/>
              <a:buAutoNum type="arabicPeriod"/>
            </a:pPr>
            <a:r>
              <a:rPr lang="en-US" dirty="0"/>
              <a:t>financial sanctions</a:t>
            </a:r>
          </a:p>
          <a:p>
            <a:pPr marL="1428750" lvl="2" indent="-514350" fontAlgn="base">
              <a:buFont typeface="+mj-lt"/>
              <a:buAutoNum type="arabicPeriod"/>
            </a:pPr>
            <a:r>
              <a:rPr lang="en-US" dirty="0"/>
              <a:t>supporting non-violent political opposition to hostile regimes</a:t>
            </a:r>
          </a:p>
          <a:p>
            <a:pPr marL="1428750" lvl="2" indent="-514350" fontAlgn="base">
              <a:buFont typeface="+mj-lt"/>
              <a:buAutoNum type="arabicPeriod"/>
            </a:pPr>
            <a:r>
              <a:rPr lang="en-US" dirty="0"/>
              <a:t>Offensive cyber operations (OCOs)</a:t>
            </a:r>
          </a:p>
          <a:p>
            <a:pPr marL="1428750" lvl="2" indent="-514350" fontAlgn="base">
              <a:buFont typeface="+mj-lt"/>
              <a:buAutoNum type="arabicPeriod"/>
            </a:pPr>
            <a:r>
              <a:rPr lang="en-US" dirty="0"/>
              <a:t>energy independence</a:t>
            </a:r>
          </a:p>
          <a:p>
            <a:pPr marL="1428750" lvl="2" indent="-514350" fontAlgn="base">
              <a:buFont typeface="+mj-lt"/>
              <a:buAutoNum type="arabicPeriod"/>
            </a:pPr>
            <a:r>
              <a:rPr lang="en-US" dirty="0"/>
              <a:t>monitoring financial assets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769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Perspective on Gray Zone conflict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New definition</a:t>
            </a:r>
          </a:p>
          <a:p>
            <a:pPr lvl="1"/>
            <a:r>
              <a:rPr lang="en-US" i="1" dirty="0" smtClean="0"/>
              <a:t>Conflict that occurs in the </a:t>
            </a:r>
            <a:r>
              <a:rPr lang="en-US" i="1" dirty="0" smtClean="0"/>
              <a:t>space between peace and war (i.e., low-intensity conflict).</a:t>
            </a:r>
          </a:p>
          <a:p>
            <a:pPr lvl="1"/>
            <a:r>
              <a:rPr lang="en-US" i="1" dirty="0" smtClean="0"/>
              <a:t>I</a:t>
            </a:r>
            <a:r>
              <a:rPr lang="en-US" i="1" dirty="0" smtClean="0"/>
              <a:t>nvolves actors with multiple elements of power at their disposal.</a:t>
            </a:r>
          </a:p>
          <a:p>
            <a:pPr lvl="1"/>
            <a:r>
              <a:rPr lang="en-US" i="1" dirty="0" smtClean="0"/>
              <a:t>The initiator</a:t>
            </a:r>
            <a:r>
              <a:rPr lang="en-US" i="1" dirty="0" smtClean="0"/>
              <a:t> intentionally limits the intensity and capacity of the engagement</a:t>
            </a:r>
          </a:p>
          <a:p>
            <a:pPr lvl="1"/>
            <a:r>
              <a:rPr lang="en-US" i="1" dirty="0"/>
              <a:t>T</a:t>
            </a:r>
            <a:r>
              <a:rPr lang="en-US" i="1" dirty="0" smtClean="0"/>
              <a:t>he target cannot or does not escalate</a:t>
            </a:r>
            <a:r>
              <a:rPr lang="en-US" i="1" dirty="0" smtClean="0"/>
              <a:t>.</a:t>
            </a:r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 smtClean="0"/>
          </a:p>
          <a:p>
            <a:pPr lvl="1"/>
            <a:r>
              <a:rPr lang="en-US" dirty="0" smtClean="0"/>
              <a:t>Gray </a:t>
            </a:r>
            <a:r>
              <a:rPr lang="en-US" dirty="0"/>
              <a:t>zone conflict is a </a:t>
            </a:r>
            <a:r>
              <a:rPr lang="en-US" i="1" dirty="0" smtClean="0"/>
              <a:t>strategy</a:t>
            </a:r>
            <a:r>
              <a:rPr lang="en-US" dirty="0" smtClean="0"/>
              <a:t>, which </a:t>
            </a:r>
            <a:r>
              <a:rPr lang="en-US" dirty="0"/>
              <a:t>means we need to look at the </a:t>
            </a:r>
            <a:r>
              <a:rPr lang="en-US" i="1" dirty="0" smtClean="0"/>
              <a:t>context </a:t>
            </a:r>
            <a:r>
              <a:rPr lang="en-US" dirty="0" smtClean="0"/>
              <a:t>in which this strategy is applied (</a:t>
            </a:r>
            <a:r>
              <a:rPr lang="en-US" dirty="0"/>
              <a:t>It’s not just about actors, it’s about objectives. 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33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Perspective on Gray Zone </a:t>
            </a:r>
            <a:r>
              <a:rPr lang="en-US" dirty="0" smtClean="0"/>
              <a:t>conflict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361704"/>
          </a:xfrm>
        </p:spPr>
        <p:txBody>
          <a:bodyPr>
            <a:normAutofit/>
          </a:bodyPr>
          <a:lstStyle/>
          <a:p>
            <a:r>
              <a:rPr lang="en-US" b="1" u="sng" dirty="0"/>
              <a:t>New </a:t>
            </a:r>
            <a:r>
              <a:rPr lang="en-US" b="1" u="sng" dirty="0" smtClean="0"/>
              <a:t>cause #1</a:t>
            </a:r>
            <a:r>
              <a:rPr lang="en-US" b="1" dirty="0" smtClean="0"/>
              <a:t>:  Deterrence success </a:t>
            </a:r>
            <a:r>
              <a:rPr lang="en-US" dirty="0" smtClean="0"/>
              <a:t>(first reason initiators operate in the gray zone)</a:t>
            </a:r>
            <a:endParaRPr lang="en-US" dirty="0"/>
          </a:p>
          <a:p>
            <a:pPr lvl="1"/>
            <a:r>
              <a:rPr lang="en-US" dirty="0" smtClean="0"/>
              <a:t>Is is not that </a:t>
            </a:r>
            <a:r>
              <a:rPr lang="en-US" dirty="0" smtClean="0"/>
              <a:t>initiators</a:t>
            </a:r>
            <a:r>
              <a:rPr lang="en-US" dirty="0" smtClean="0"/>
              <a:t> </a:t>
            </a:r>
            <a:r>
              <a:rPr lang="en-US" dirty="0"/>
              <a:t>have </a:t>
            </a:r>
            <a:r>
              <a:rPr lang="en-US" dirty="0" smtClean="0"/>
              <a:t>“a </a:t>
            </a:r>
            <a:r>
              <a:rPr lang="en-US" dirty="0"/>
              <a:t>new way of </a:t>
            </a:r>
            <a:r>
              <a:rPr lang="en-US" dirty="0" smtClean="0"/>
              <a:t>war,” </a:t>
            </a:r>
            <a:r>
              <a:rPr lang="en-US" dirty="0"/>
              <a:t>but </a:t>
            </a:r>
            <a:r>
              <a:rPr lang="en-US" dirty="0" smtClean="0"/>
              <a:t>they wish to</a:t>
            </a:r>
            <a:r>
              <a:rPr lang="en-US" dirty="0" smtClean="0"/>
              <a:t> </a:t>
            </a:r>
            <a:r>
              <a:rPr lang="en-US" i="1" dirty="0"/>
              <a:t>avoid triggering </a:t>
            </a:r>
            <a:r>
              <a:rPr lang="en-US" i="1" dirty="0" smtClean="0"/>
              <a:t>escalation.</a:t>
            </a:r>
            <a:endParaRPr lang="en-US" dirty="0" smtClean="0"/>
          </a:p>
          <a:p>
            <a:pPr lvl="2"/>
            <a:r>
              <a:rPr lang="en-US" dirty="0" smtClean="0"/>
              <a:t>T</a:t>
            </a:r>
            <a:r>
              <a:rPr lang="en-US" dirty="0" smtClean="0"/>
              <a:t>he target, or its friends, have escalation dominance:  this is often misunderstood.  Ex:  Ukraine.</a:t>
            </a:r>
          </a:p>
          <a:p>
            <a:pPr lvl="3"/>
            <a:r>
              <a:rPr lang="en-US" dirty="0" smtClean="0"/>
              <a:t>The presence of gray zone conflict here is evidence </a:t>
            </a:r>
            <a:r>
              <a:rPr lang="en-US" dirty="0"/>
              <a:t>of</a:t>
            </a:r>
            <a:r>
              <a:rPr lang="en-US" i="1" dirty="0"/>
              <a:t> </a:t>
            </a:r>
            <a:r>
              <a:rPr lang="en-US" i="1" dirty="0" smtClean="0"/>
              <a:t>deterrence success (at higher conflict intensity)</a:t>
            </a:r>
            <a:r>
              <a:rPr lang="en-US" dirty="0" smtClean="0"/>
              <a:t>.</a:t>
            </a:r>
          </a:p>
          <a:p>
            <a:pPr lvl="2"/>
            <a:r>
              <a:rPr lang="en-US" b="1" dirty="0" smtClean="0"/>
              <a:t>Implication</a:t>
            </a:r>
            <a:r>
              <a:rPr lang="en-US" dirty="0" smtClean="0"/>
              <a:t> </a:t>
            </a:r>
            <a:r>
              <a:rPr lang="en-US" dirty="0"/>
              <a:t>– raising the cost of gray zone </a:t>
            </a:r>
            <a:r>
              <a:rPr lang="en-US" dirty="0" smtClean="0"/>
              <a:t>can cause initiator </a:t>
            </a:r>
            <a:r>
              <a:rPr lang="en-US" dirty="0"/>
              <a:t>to stop </a:t>
            </a:r>
            <a:r>
              <a:rPr lang="en-US" dirty="0" smtClean="0"/>
              <a:t>without </a:t>
            </a:r>
            <a:r>
              <a:rPr lang="en-US" dirty="0"/>
              <a:t>risk of </a:t>
            </a:r>
            <a:r>
              <a:rPr lang="en-US" dirty="0" smtClean="0"/>
              <a:t>escalation</a:t>
            </a:r>
            <a:endParaRPr lang="en-US" dirty="0"/>
          </a:p>
          <a:p>
            <a:pPr lvl="1"/>
            <a:r>
              <a:rPr lang="en-US" dirty="0" smtClean="0"/>
              <a:t>This type of gray </a:t>
            </a:r>
            <a:r>
              <a:rPr lang="en-US" dirty="0"/>
              <a:t>zone conflict </a:t>
            </a:r>
            <a:r>
              <a:rPr lang="en-US" dirty="0" smtClean="0"/>
              <a:t>is</a:t>
            </a:r>
            <a:r>
              <a:rPr lang="en-US" dirty="0" smtClean="0"/>
              <a:t> thus best thought of as </a:t>
            </a:r>
            <a:r>
              <a:rPr lang="en-US" i="1" dirty="0" smtClean="0"/>
              <a:t>“</a:t>
            </a:r>
            <a:r>
              <a:rPr lang="en-US" i="1" dirty="0"/>
              <a:t>war with </a:t>
            </a:r>
            <a:r>
              <a:rPr lang="en-US" i="1" dirty="0" smtClean="0"/>
              <a:t>inhibitions”</a:t>
            </a:r>
            <a:r>
              <a:rPr lang="en-US" dirty="0" smtClean="0"/>
              <a:t> </a:t>
            </a:r>
            <a:endParaRPr lang="en-US" b="1" dirty="0" smtClean="0"/>
          </a:p>
          <a:p>
            <a:pPr lvl="2"/>
            <a:r>
              <a:rPr lang="en-US" dirty="0" smtClean="0"/>
              <a:t>The initiator’s strategy is a compromise between what it does best militarily and what it fears will happen if it adopts its optimal battlefield strategy and tactics (initiator is “pulling its punches”).</a:t>
            </a:r>
          </a:p>
          <a:p>
            <a:pPr lvl="3"/>
            <a:r>
              <a:rPr lang="en-US" dirty="0" smtClean="0"/>
              <a:t>The initiator </a:t>
            </a:r>
            <a:r>
              <a:rPr lang="en-US" dirty="0"/>
              <a:t>cannot expect to perform especially well on the battlefield.  </a:t>
            </a:r>
            <a:endParaRPr lang="en-US" dirty="0" smtClean="0"/>
          </a:p>
          <a:p>
            <a:pPr lvl="2"/>
            <a:r>
              <a:rPr lang="en-US" b="1" dirty="0" smtClean="0"/>
              <a:t>Implication</a:t>
            </a:r>
            <a:r>
              <a:rPr lang="en-US" dirty="0" smtClean="0"/>
              <a:t> </a:t>
            </a:r>
            <a:r>
              <a:rPr lang="en-US" dirty="0"/>
              <a:t>– o</a:t>
            </a:r>
            <a:r>
              <a:rPr lang="en-US" dirty="0" smtClean="0"/>
              <a:t>pportunity </a:t>
            </a:r>
            <a:r>
              <a:rPr lang="en-US" dirty="0"/>
              <a:t>for </a:t>
            </a:r>
            <a:r>
              <a:rPr lang="en-US" dirty="0" smtClean="0"/>
              <a:t>target/allies </a:t>
            </a:r>
            <a:r>
              <a:rPr lang="en-US" dirty="0"/>
              <a:t>to exploit “quagmire effect” of inefficient </a:t>
            </a:r>
            <a:r>
              <a:rPr lang="en-US" dirty="0" smtClean="0"/>
              <a:t>warfare.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56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Perspective on Gray Zone </a:t>
            </a:r>
            <a:r>
              <a:rPr lang="en-US" dirty="0" smtClean="0"/>
              <a:t>conflict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983424"/>
          </a:xfrm>
        </p:spPr>
        <p:txBody>
          <a:bodyPr>
            <a:normAutofit/>
          </a:bodyPr>
          <a:lstStyle/>
          <a:p>
            <a:r>
              <a:rPr lang="en-US" b="1" u="sng" dirty="0"/>
              <a:t>New </a:t>
            </a:r>
            <a:r>
              <a:rPr lang="en-US" b="1" u="sng" dirty="0" smtClean="0"/>
              <a:t>cause #2</a:t>
            </a:r>
            <a:r>
              <a:rPr lang="en-US" b="1" dirty="0"/>
              <a:t>:  Limited war as a </a:t>
            </a:r>
            <a:r>
              <a:rPr lang="en-US" b="1" dirty="0" smtClean="0"/>
              <a:t>choice </a:t>
            </a:r>
            <a:r>
              <a:rPr lang="en-US" dirty="0" smtClean="0"/>
              <a:t>(second reason initiators operate in the gray zone)</a:t>
            </a:r>
            <a:endParaRPr lang="en-US" dirty="0"/>
          </a:p>
          <a:p>
            <a:pPr lvl="1"/>
            <a:r>
              <a:rPr lang="en-US" dirty="0" smtClean="0"/>
              <a:t>I</a:t>
            </a:r>
            <a:r>
              <a:rPr lang="en-US" dirty="0" smtClean="0"/>
              <a:t>nitiator </a:t>
            </a:r>
            <a:r>
              <a:rPr lang="en-US" i="1" dirty="0" smtClean="0"/>
              <a:t>does</a:t>
            </a:r>
            <a:r>
              <a:rPr lang="en-US" dirty="0" smtClean="0"/>
              <a:t> </a:t>
            </a:r>
            <a:r>
              <a:rPr lang="en-US" dirty="0"/>
              <a:t>have a </a:t>
            </a:r>
            <a:r>
              <a:rPr lang="en-US" dirty="0" smtClean="0"/>
              <a:t>new </a:t>
            </a:r>
            <a:r>
              <a:rPr lang="en-US" dirty="0"/>
              <a:t>way of </a:t>
            </a:r>
            <a:r>
              <a:rPr lang="en-US" dirty="0" smtClean="0"/>
              <a:t>war</a:t>
            </a:r>
            <a:r>
              <a:rPr lang="en-US" dirty="0" smtClean="0"/>
              <a:t>; </a:t>
            </a:r>
            <a:r>
              <a:rPr lang="en-US" u="sng" dirty="0" smtClean="0"/>
              <a:t>limited conflict is the initiator’s preferred option</a:t>
            </a:r>
            <a:r>
              <a:rPr lang="en-US" dirty="0" smtClean="0"/>
              <a:t> 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he initiator perceives that it is</a:t>
            </a:r>
            <a:r>
              <a:rPr lang="en-US" i="1" dirty="0" smtClean="0"/>
              <a:t> likely to succeed in the gray zone without </a:t>
            </a:r>
            <a:r>
              <a:rPr lang="en-US" i="1" dirty="0"/>
              <a:t>unnecessary </a:t>
            </a:r>
            <a:r>
              <a:rPr lang="en-US" i="1" dirty="0" smtClean="0"/>
              <a:t>costs</a:t>
            </a:r>
            <a:r>
              <a:rPr lang="en-US" dirty="0" smtClean="0"/>
              <a:t>.</a:t>
            </a:r>
          </a:p>
          <a:p>
            <a:pPr lvl="2"/>
            <a:r>
              <a:rPr lang="en-US" b="1" dirty="0"/>
              <a:t>Implication</a:t>
            </a:r>
            <a:r>
              <a:rPr lang="en-US" dirty="0"/>
              <a:t> – raising the cost of gray zone conflict risks encouraging the initiator to </a:t>
            </a:r>
            <a:r>
              <a:rPr lang="en-US" dirty="0" smtClean="0"/>
              <a:t>escalate</a:t>
            </a:r>
          </a:p>
          <a:p>
            <a:pPr lvl="1"/>
            <a:r>
              <a:rPr lang="en-US" dirty="0" smtClean="0"/>
              <a:t>Target should prefer to escalate, assuming gray zone is not optimal (conflict is zero-sum)</a:t>
            </a:r>
          </a:p>
          <a:p>
            <a:pPr lvl="2"/>
            <a:r>
              <a:rPr lang="en-US" dirty="0" smtClean="0"/>
              <a:t>Target must be constrained by limited capabilities or limited value for the stakes of the contest.</a:t>
            </a:r>
            <a:endParaRPr lang="en-US" dirty="0"/>
          </a:p>
          <a:p>
            <a:pPr lvl="2"/>
            <a:r>
              <a:rPr lang="en-US" b="1" dirty="0" smtClean="0"/>
              <a:t>Implication</a:t>
            </a:r>
            <a:r>
              <a:rPr lang="en-US" dirty="0" smtClean="0"/>
              <a:t> </a:t>
            </a:r>
            <a:r>
              <a:rPr lang="en-US" dirty="0"/>
              <a:t>– opportunity for target/allies to exploit </a:t>
            </a:r>
            <a:r>
              <a:rPr lang="en-US" dirty="0" smtClean="0"/>
              <a:t>“escalation </a:t>
            </a:r>
            <a:r>
              <a:rPr lang="en-US" dirty="0"/>
              <a:t>effect” of inefficient warfare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5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Perspective on Gray Zone </a:t>
            </a:r>
            <a:r>
              <a:rPr lang="en-US" dirty="0" smtClean="0"/>
              <a:t>conflict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u="sng" dirty="0"/>
              <a:t>Importance of </a:t>
            </a:r>
            <a:r>
              <a:rPr lang="en-US" b="1" u="sng" dirty="0" smtClean="0"/>
              <a:t>information</a:t>
            </a:r>
          </a:p>
          <a:p>
            <a:pPr lvl="1"/>
            <a:r>
              <a:rPr lang="en-US" dirty="0" smtClean="0"/>
              <a:t>Rather than emphasizing ambiguity, gray zone is dependent on common beliefs/expectations</a:t>
            </a:r>
          </a:p>
          <a:p>
            <a:pPr lvl="2"/>
            <a:r>
              <a:rPr lang="en-US" dirty="0" smtClean="0"/>
              <a:t>Initiator that is operating optimally (cause #2) may want target to understand its motivation</a:t>
            </a:r>
          </a:p>
          <a:p>
            <a:pPr lvl="3"/>
            <a:r>
              <a:rPr lang="en-US" dirty="0" smtClean="0"/>
              <a:t>Otherwise, target may escalate, thinking this will cause initiator to withdraw:  Both parties are worse off.</a:t>
            </a:r>
          </a:p>
          <a:p>
            <a:pPr lvl="2"/>
            <a:r>
              <a:rPr lang="en-US" dirty="0" smtClean="0"/>
              <a:t>Initiator that is being deterred (cause #1) may want to conceal this fact from the target (up to a point)</a:t>
            </a:r>
          </a:p>
          <a:p>
            <a:pPr lvl="3"/>
            <a:r>
              <a:rPr lang="en-US" dirty="0" smtClean="0"/>
              <a:t>But if the target might escalate, initiator wants to make clear its limited war aims</a:t>
            </a:r>
          </a:p>
          <a:p>
            <a:r>
              <a:rPr lang="en-US" b="1" u="sng" dirty="0"/>
              <a:t>Importance </a:t>
            </a:r>
            <a:r>
              <a:rPr lang="en-US" b="1" u="sng" dirty="0" smtClean="0"/>
              <a:t>of different </a:t>
            </a:r>
            <a:r>
              <a:rPr lang="en-US" b="1" u="sng" dirty="0"/>
              <a:t>actors/</a:t>
            </a:r>
            <a:r>
              <a:rPr lang="en-US" b="1" u="sng" dirty="0" smtClean="0"/>
              <a:t>adversaries</a:t>
            </a:r>
            <a:endParaRPr lang="en-US" dirty="0"/>
          </a:p>
          <a:p>
            <a:pPr lvl="1"/>
            <a:r>
              <a:rPr lang="en-US" dirty="0" smtClean="0"/>
              <a:t>Both causes imply important implications of </a:t>
            </a:r>
            <a:r>
              <a:rPr lang="en-US" dirty="0"/>
              <a:t>other </a:t>
            </a:r>
            <a:r>
              <a:rPr lang="en-US" dirty="0" smtClean="0"/>
              <a:t>actors/forces </a:t>
            </a:r>
            <a:r>
              <a:rPr lang="en-US" dirty="0"/>
              <a:t>(extended deterrence)</a:t>
            </a:r>
          </a:p>
          <a:p>
            <a:pPr lvl="2"/>
            <a:r>
              <a:rPr lang="en-US" dirty="0" smtClean="0"/>
              <a:t>Tension between telegraphing </a:t>
            </a:r>
            <a:r>
              <a:rPr lang="en-US" dirty="0"/>
              <a:t>intentions to </a:t>
            </a:r>
            <a:r>
              <a:rPr lang="en-US" dirty="0" smtClean="0"/>
              <a:t>adversaries and allies (“P.T. Barnum problem”)</a:t>
            </a:r>
          </a:p>
          <a:p>
            <a:pPr lvl="2"/>
            <a:r>
              <a:rPr lang="en-US" dirty="0" smtClean="0"/>
              <a:t>International community plays strong role in cost structure of limited war (benefits of cooperation).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35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Implications </a:t>
            </a:r>
            <a:r>
              <a:rPr lang="en-US" dirty="0"/>
              <a:t>of New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267133"/>
          </a:xfrm>
        </p:spPr>
        <p:txBody>
          <a:bodyPr>
            <a:normAutofit/>
          </a:bodyPr>
          <a:lstStyle/>
          <a:p>
            <a:r>
              <a:rPr lang="en-US" b="1" u="sng" dirty="0"/>
              <a:t>“little Vietnams by choice”</a:t>
            </a:r>
            <a:r>
              <a:rPr lang="en-US" dirty="0"/>
              <a:t> – actors </a:t>
            </a:r>
            <a:r>
              <a:rPr lang="en-US" dirty="0" smtClean="0"/>
              <a:t>that </a:t>
            </a:r>
            <a:r>
              <a:rPr lang="en-US" dirty="0"/>
              <a:t>undertake gray zone </a:t>
            </a:r>
            <a:r>
              <a:rPr lang="en-US" dirty="0" smtClean="0"/>
              <a:t>strategy as a result of reason #1 risk additional delay, </a:t>
            </a:r>
            <a:r>
              <a:rPr lang="en-US" dirty="0"/>
              <a:t>expense and inconvenience because they have made compromises to avoid </a:t>
            </a:r>
            <a:r>
              <a:rPr lang="en-US" dirty="0" smtClean="0"/>
              <a:t>triggering the escalatory responses of targets and target allies.  </a:t>
            </a:r>
            <a:endParaRPr lang="en-US" dirty="0"/>
          </a:p>
          <a:p>
            <a:r>
              <a:rPr lang="en-US" b="1" u="sng" dirty="0" smtClean="0"/>
              <a:t>Critical for decision makers to know </a:t>
            </a:r>
            <a:r>
              <a:rPr lang="en-US" b="1" u="sng" dirty="0"/>
              <a:t>why limited war was chosen</a:t>
            </a:r>
            <a:endParaRPr lang="en-US" dirty="0"/>
          </a:p>
          <a:p>
            <a:pPr lvl="1"/>
            <a:r>
              <a:rPr lang="en-US" dirty="0"/>
              <a:t>Raising the cost of gray zone changes </a:t>
            </a:r>
            <a:r>
              <a:rPr lang="en-US" dirty="0" smtClean="0"/>
              <a:t>initiator</a:t>
            </a:r>
            <a:r>
              <a:rPr lang="en-US" dirty="0" smtClean="0"/>
              <a:t>’s </a:t>
            </a:r>
            <a:r>
              <a:rPr lang="en-US" dirty="0" smtClean="0"/>
              <a:t>options</a:t>
            </a:r>
            <a:r>
              <a:rPr lang="en-US" dirty="0"/>
              <a:t>. What </a:t>
            </a:r>
            <a:r>
              <a:rPr lang="en-US" dirty="0" smtClean="0"/>
              <a:t>initiator</a:t>
            </a:r>
            <a:r>
              <a:rPr lang="en-US" dirty="0" smtClean="0"/>
              <a:t> chooses </a:t>
            </a:r>
            <a:r>
              <a:rPr lang="en-US" dirty="0"/>
              <a:t>instead depends </a:t>
            </a:r>
            <a:r>
              <a:rPr lang="en-US" dirty="0" smtClean="0"/>
              <a:t>on the causal model:  </a:t>
            </a:r>
            <a:r>
              <a:rPr lang="en-US" u="sng" dirty="0" smtClean="0"/>
              <a:t>cost</a:t>
            </a:r>
            <a:r>
              <a:rPr lang="en-US" u="sng" dirty="0"/>
              <a:t>-</a:t>
            </a:r>
            <a:r>
              <a:rPr lang="en-US" u="sng" dirty="0" smtClean="0"/>
              <a:t>aversion</a:t>
            </a:r>
            <a:r>
              <a:rPr lang="en-US" dirty="0" smtClean="0"/>
              <a:t> (#1) versus </a:t>
            </a:r>
            <a:r>
              <a:rPr lang="en-US" u="sng" dirty="0"/>
              <a:t>preferred limited </a:t>
            </a:r>
            <a:r>
              <a:rPr lang="en-US" u="sng" dirty="0" smtClean="0"/>
              <a:t>war</a:t>
            </a:r>
            <a:r>
              <a:rPr lang="en-US" dirty="0" smtClean="0"/>
              <a:t> (#2).</a:t>
            </a:r>
            <a:endParaRPr lang="en-US" dirty="0"/>
          </a:p>
          <a:p>
            <a:r>
              <a:rPr lang="en-US" dirty="0" smtClean="0"/>
              <a:t>Deterrence vs. spiral model.</a:t>
            </a:r>
          </a:p>
          <a:p>
            <a:pPr lvl="1"/>
            <a:r>
              <a:rPr lang="en-US" dirty="0"/>
              <a:t>Insights of the gray zone </a:t>
            </a:r>
            <a:r>
              <a:rPr lang="en-US" dirty="0" smtClean="0"/>
              <a:t>inform a classic </a:t>
            </a:r>
            <a:r>
              <a:rPr lang="en-US" dirty="0"/>
              <a:t>debate in security </a:t>
            </a:r>
            <a:r>
              <a:rPr lang="en-US" dirty="0" smtClean="0"/>
              <a:t>studies.</a:t>
            </a:r>
          </a:p>
          <a:p>
            <a:pPr lvl="2"/>
            <a:r>
              <a:rPr lang="en-US" dirty="0" smtClean="0"/>
              <a:t>Whether the response to gray zone conflict inhibits (deterrence) or inflames (spiral) depends on whether the initiator’s actions </a:t>
            </a:r>
            <a:r>
              <a:rPr lang="en-US" smtClean="0"/>
              <a:t>are</a:t>
            </a:r>
            <a:r>
              <a:rPr lang="en-US" smtClean="0"/>
              <a:t> influenced/motivated</a:t>
            </a:r>
            <a:r>
              <a:rPr lang="en-US" smtClean="0"/>
              <a:t> </a:t>
            </a:r>
            <a:r>
              <a:rPr lang="en-US" dirty="0" smtClean="0"/>
              <a:t>by previous round of deterrence success.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9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75492"/>
            <a:ext cx="10353761" cy="1760430"/>
          </a:xfrm>
        </p:spPr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836236"/>
            <a:ext cx="10353762" cy="3954964"/>
          </a:xfrm>
        </p:spPr>
        <p:txBody>
          <a:bodyPr>
            <a:normAutofit/>
          </a:bodyPr>
          <a:lstStyle/>
          <a:p>
            <a:r>
              <a:rPr lang="en-US" sz="2800" dirty="0"/>
              <a:t>Gray zone conflict occurs </a:t>
            </a:r>
            <a:r>
              <a:rPr lang="en-US" sz="2800" dirty="0" smtClean="0"/>
              <a:t>when b</a:t>
            </a:r>
            <a:r>
              <a:rPr lang="en-US" sz="2400" dirty="0" smtClean="0"/>
              <a:t>oth </a:t>
            </a:r>
            <a:r>
              <a:rPr lang="en-US" sz="2400" dirty="0"/>
              <a:t>parties prefer </a:t>
            </a:r>
            <a:r>
              <a:rPr lang="en-US" sz="2400" dirty="0" smtClean="0"/>
              <a:t>low-intensity conflict </a:t>
            </a:r>
            <a:r>
              <a:rPr lang="en-US" sz="2400" dirty="0"/>
              <a:t>to full-scale </a:t>
            </a:r>
            <a:r>
              <a:rPr lang="en-US" sz="2400" dirty="0" smtClean="0"/>
              <a:t>war.  This  can </a:t>
            </a:r>
            <a:r>
              <a:rPr lang="en-US" sz="2400" dirty="0" smtClean="0"/>
              <a:t>happen</a:t>
            </a:r>
            <a:r>
              <a:rPr lang="en-US" sz="2400" dirty="0" smtClean="0"/>
              <a:t> </a:t>
            </a:r>
            <a:r>
              <a:rPr lang="en-US" sz="2400" dirty="0" smtClean="0"/>
              <a:t>under </a:t>
            </a:r>
            <a:r>
              <a:rPr lang="en-US" sz="2400" dirty="0" smtClean="0"/>
              <a:t>two conditions:</a:t>
            </a:r>
            <a:endParaRPr lang="en-US" sz="2400" b="1" u="sng" dirty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The </a:t>
            </a:r>
            <a:r>
              <a:rPr lang="en-US" sz="2400" dirty="0" smtClean="0"/>
              <a:t>initiator believes it </a:t>
            </a:r>
            <a:r>
              <a:rPr lang="en-US" sz="2400" dirty="0"/>
              <a:t>can achieve </a:t>
            </a:r>
            <a:r>
              <a:rPr lang="en-US" sz="2400" dirty="0" smtClean="0"/>
              <a:t>its</a:t>
            </a:r>
            <a:r>
              <a:rPr lang="en-US" sz="2400" dirty="0" smtClean="0"/>
              <a:t> </a:t>
            </a:r>
            <a:r>
              <a:rPr lang="en-US" sz="2400" dirty="0"/>
              <a:t>objectives </a:t>
            </a:r>
            <a:r>
              <a:rPr lang="en-US" sz="2400" dirty="0" smtClean="0"/>
              <a:t>at</a:t>
            </a:r>
            <a:r>
              <a:rPr lang="en-US" sz="2400" dirty="0" smtClean="0"/>
              <a:t> </a:t>
            </a:r>
            <a:r>
              <a:rPr lang="en-US" sz="2400" dirty="0"/>
              <a:t>a lower </a:t>
            </a:r>
            <a:r>
              <a:rPr lang="en-US" sz="2400" dirty="0" smtClean="0"/>
              <a:t>intensity and cost </a:t>
            </a:r>
            <a:r>
              <a:rPr lang="en-US" sz="2400" dirty="0"/>
              <a:t>than full-scale war (gray zone </a:t>
            </a:r>
            <a:r>
              <a:rPr lang="en-US" sz="2400" dirty="0" smtClean="0"/>
              <a:t>appears</a:t>
            </a:r>
            <a:r>
              <a:rPr lang="en-US" sz="2400" dirty="0" smtClean="0"/>
              <a:t> efficient)</a:t>
            </a:r>
            <a:endParaRPr lang="en-US" sz="2400" dirty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The target has raised the cost of </a:t>
            </a:r>
            <a:r>
              <a:rPr lang="en-US" sz="2400" dirty="0" smtClean="0"/>
              <a:t>full-scale war to an unacceptable leve</a:t>
            </a:r>
            <a:r>
              <a:rPr lang="en-US" sz="2400" dirty="0" smtClean="0"/>
              <a:t>l for the initiator</a:t>
            </a:r>
            <a:r>
              <a:rPr lang="en-US" sz="2400" dirty="0" smtClean="0"/>
              <a:t> (</a:t>
            </a:r>
            <a:r>
              <a:rPr lang="en-US" sz="2400" dirty="0"/>
              <a:t>initiator </a:t>
            </a:r>
            <a:r>
              <a:rPr lang="en-US" sz="2400" dirty="0" smtClean="0"/>
              <a:t>is deterred </a:t>
            </a:r>
            <a:r>
              <a:rPr lang="en-US" sz="2400" dirty="0"/>
              <a:t>from </a:t>
            </a:r>
            <a:r>
              <a:rPr lang="en-US" sz="2400" dirty="0" smtClean="0"/>
              <a:t>fighting full</a:t>
            </a:r>
            <a:r>
              <a:rPr lang="en-US" sz="2400" dirty="0"/>
              <a:t>-</a:t>
            </a:r>
            <a:r>
              <a:rPr lang="en-US" sz="2400" dirty="0" smtClean="0"/>
              <a:t>scale)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3169802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650" y="175492"/>
            <a:ext cx="4342180" cy="1386167"/>
          </a:xfrm>
        </p:spPr>
        <p:txBody>
          <a:bodyPr/>
          <a:lstStyle/>
          <a:p>
            <a:pPr algn="l"/>
            <a:r>
              <a:rPr lang="en-US" dirty="0"/>
              <a:t>Big Picture</a:t>
            </a:r>
          </a:p>
        </p:txBody>
      </p:sp>
      <p:pic>
        <p:nvPicPr>
          <p:cNvPr id="1026" name="Picture 2" descr="http://az616578.vo.msecnd.net/files/2016/06/18/636018637518006491-425397229_Glas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1" r="29209"/>
          <a:stretch/>
        </p:blipFill>
        <p:spPr bwMode="auto">
          <a:xfrm>
            <a:off x="6437745" y="566316"/>
            <a:ext cx="4156882" cy="584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19253" y="2065322"/>
            <a:ext cx="3533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The initiator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unconstrained (uses its </a:t>
            </a:r>
            <a:r>
              <a:rPr lang="en-US" dirty="0"/>
              <a:t>best </a:t>
            </a:r>
            <a:r>
              <a:rPr lang="en-US" dirty="0" smtClean="0"/>
              <a:t>military strategy)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19253" y="4322572"/>
            <a:ext cx="3533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The initiator </a:t>
            </a:r>
            <a:r>
              <a:rPr lang="en-US" dirty="0" smtClean="0"/>
              <a:t>is </a:t>
            </a:r>
            <a:r>
              <a:rPr lang="en-US" dirty="0"/>
              <a:t>responding to </a:t>
            </a:r>
            <a:r>
              <a:rPr lang="en-US" dirty="0" smtClean="0"/>
              <a:t>deterrence (forced to choose second best military strategy)</a:t>
            </a:r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>
            <a:off x="5852503" y="1321404"/>
            <a:ext cx="390815" cy="2145136"/>
          </a:xfrm>
          <a:prstGeom prst="leftBrac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>
            <a:off x="5852502" y="3723955"/>
            <a:ext cx="390817" cy="2127975"/>
          </a:xfrm>
          <a:prstGeom prst="leftBrac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28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smtClean="0"/>
              <a:t>Examples </a:t>
            </a:r>
            <a:r>
              <a:rPr lang="en-US" dirty="0"/>
              <a:t>to keep in mind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64145"/>
            <a:ext cx="10353762" cy="45904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Russia</a:t>
            </a:r>
          </a:p>
          <a:p>
            <a:pPr lvl="1"/>
            <a:r>
              <a:rPr lang="en-US" dirty="0"/>
              <a:t>“Firehose of falsehood” model of propaganda (Paul and Matthews)</a:t>
            </a:r>
          </a:p>
          <a:p>
            <a:pPr lvl="1"/>
            <a:r>
              <a:rPr lang="en-US" dirty="0"/>
              <a:t>Syria and Georgia (not gray zone) – no PR required</a:t>
            </a:r>
          </a:p>
          <a:p>
            <a:pPr lvl="1"/>
            <a:r>
              <a:rPr lang="en-US" dirty="0"/>
              <a:t>Ukraine (gray zone) – use of locals for the heavy </a:t>
            </a:r>
            <a:r>
              <a:rPr lang="en-US" dirty="0" smtClean="0"/>
              <a:t>lifting (</a:t>
            </a:r>
            <a:r>
              <a:rPr lang="en-US" i="1" dirty="0" smtClean="0"/>
              <a:t>cost</a:t>
            </a:r>
            <a:r>
              <a:rPr lang="en-US" i="1" dirty="0"/>
              <a:t>-</a:t>
            </a:r>
            <a:r>
              <a:rPr lang="en-US" i="1" dirty="0" smtClean="0"/>
              <a:t>minimization or deterrence?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Malaysian airline (shift to gray zone) – scaled back anti-aircraft missiles because of </a:t>
            </a:r>
            <a:r>
              <a:rPr lang="en-US" i="1" dirty="0"/>
              <a:t>deterrence</a:t>
            </a:r>
          </a:p>
          <a:p>
            <a:r>
              <a:rPr lang="en-US" dirty="0"/>
              <a:t>China</a:t>
            </a:r>
          </a:p>
          <a:p>
            <a:pPr lvl="1"/>
            <a:r>
              <a:rPr lang="en-US" dirty="0"/>
              <a:t>South China Sea with Philippines (white-hull ships, Hague ruling)</a:t>
            </a:r>
          </a:p>
          <a:p>
            <a:pPr lvl="1"/>
            <a:r>
              <a:rPr lang="en-US" dirty="0"/>
              <a:t>East China Sea with Japan (gray-hull ships)</a:t>
            </a:r>
          </a:p>
          <a:p>
            <a:r>
              <a:rPr lang="en-US" dirty="0"/>
              <a:t>Other</a:t>
            </a:r>
          </a:p>
          <a:p>
            <a:pPr lvl="1"/>
            <a:r>
              <a:rPr lang="en-US" dirty="0"/>
              <a:t>North Korea and Sony</a:t>
            </a:r>
          </a:p>
          <a:p>
            <a:pPr lvl="1"/>
            <a:r>
              <a:rPr lang="en-US" dirty="0"/>
              <a:t>Iran </a:t>
            </a:r>
            <a:r>
              <a:rPr lang="en-US" dirty="0" err="1"/>
              <a:t>nuclearization</a:t>
            </a:r>
            <a:r>
              <a:rPr lang="en-US" dirty="0"/>
              <a:t> threats (</a:t>
            </a:r>
            <a:r>
              <a:rPr lang="en-US" dirty="0" err="1"/>
              <a:t>Mazarr</a:t>
            </a:r>
            <a:r>
              <a:rPr lang="en-US" dirty="0"/>
              <a:t>, Volpe, Lindsay and Haggard)</a:t>
            </a:r>
          </a:p>
          <a:p>
            <a:pPr lvl="1"/>
            <a:r>
              <a:rPr lang="en-US" dirty="0"/>
              <a:t>US activating USSR air defense systems</a:t>
            </a:r>
          </a:p>
        </p:txBody>
      </p:sp>
    </p:spTree>
    <p:extLst>
      <p:ext uri="{BB962C8B-B14F-4D97-AF65-F5344CB8AC3E}">
        <p14:creationId xmlns:p14="http://schemas.microsoft.com/office/powerpoint/2010/main" val="379556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Gray Zone is </a:t>
            </a:r>
            <a:r>
              <a:rPr lang="en-US" u="sng" dirty="0"/>
              <a:t>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Gray zone differs from </a:t>
            </a:r>
            <a:r>
              <a:rPr lang="en-US" sz="2400" dirty="0" smtClean="0"/>
              <a:t>other forms of low</a:t>
            </a:r>
            <a:r>
              <a:rPr lang="en-US" sz="2400" dirty="0"/>
              <a:t>-intensity </a:t>
            </a:r>
            <a:r>
              <a:rPr lang="en-US" sz="2400" dirty="0" smtClean="0"/>
              <a:t>conflict:</a:t>
            </a:r>
            <a:endParaRPr lang="en-US" sz="2400" dirty="0"/>
          </a:p>
          <a:p>
            <a:pPr lvl="2"/>
            <a:r>
              <a:rPr lang="en-US" sz="2000" dirty="0" smtClean="0"/>
              <a:t>Terrorism/Insurgency/Civil conflict </a:t>
            </a:r>
            <a:r>
              <a:rPr lang="en-US" sz="2000" dirty="0"/>
              <a:t>– </a:t>
            </a:r>
            <a:r>
              <a:rPr lang="en-US" sz="2000" dirty="0" smtClean="0"/>
              <a:t>actors are fighting at low intensities because of </a:t>
            </a:r>
            <a:r>
              <a:rPr lang="en-US" sz="2000" dirty="0" smtClean="0"/>
              <a:t>capability constraint </a:t>
            </a:r>
            <a:r>
              <a:rPr lang="en-US" sz="2000" dirty="0"/>
              <a:t>(</a:t>
            </a:r>
            <a:r>
              <a:rPr lang="en-US" sz="2000" dirty="0" smtClean="0"/>
              <a:t>necessary constraint on weak actors)</a:t>
            </a:r>
            <a:endParaRPr lang="en-US" sz="2000" dirty="0"/>
          </a:p>
          <a:p>
            <a:pPr lvl="2"/>
            <a:r>
              <a:rPr lang="en-US" sz="2000" dirty="0"/>
              <a:t>Gray zone conflict – </a:t>
            </a:r>
            <a:r>
              <a:rPr lang="en-US" sz="2000" dirty="0" smtClean="0"/>
              <a:t>(usually states) self-limit </a:t>
            </a:r>
            <a:r>
              <a:rPr lang="en-US" sz="2000" dirty="0" smtClean="0"/>
              <a:t>conflict intensity because they expect to win or fear escalation (policy choice of more capable actors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533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Gray Zone conflict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i="1" dirty="0"/>
              <a:t>conceptual space between peace and war,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/>
              <a:t>occurring when actors purposefully use multiple elements of power to achieve political-security objectives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/>
              <a:t>with activities that are ambiguous or cloud attribution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/>
              <a:t>and exceed the threshold of ordinary competition, yet fall below the level of large-scale direct military conflict,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/>
              <a:t>and threaten US and allied interests by challenging, undermining, or violating international customs, norms, or laws</a:t>
            </a:r>
          </a:p>
          <a:p>
            <a:pPr marL="0" indent="0">
              <a:buNone/>
            </a:pPr>
            <a:r>
              <a:rPr lang="en-US" dirty="0"/>
              <a:t>							- SOCOM 2015</a:t>
            </a:r>
          </a:p>
        </p:txBody>
      </p:sp>
    </p:spTree>
    <p:extLst>
      <p:ext uri="{BB962C8B-B14F-4D97-AF65-F5344CB8AC3E}">
        <p14:creationId xmlns:p14="http://schemas.microsoft.com/office/powerpoint/2010/main" val="286850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(re)Defining Gray Zone conflict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1819564"/>
            <a:ext cx="11314546" cy="3971636"/>
          </a:xfrm>
        </p:spPr>
        <p:txBody>
          <a:bodyPr>
            <a:no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1600" i="1" dirty="0"/>
              <a:t>conceptual space between peace and war,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i="1" strike="sngStrike" dirty="0"/>
              <a:t>occurring when actors purposefully use multiple elements of power to achieve political-security objectives</a:t>
            </a:r>
            <a:r>
              <a:rPr lang="en-US" sz="1600" i="1" dirty="0"/>
              <a:t> </a:t>
            </a:r>
          </a:p>
          <a:p>
            <a:pPr lvl="2"/>
            <a:r>
              <a:rPr lang="en-US" i="1" u="sng" dirty="0"/>
              <a:t>All</a:t>
            </a:r>
            <a:r>
              <a:rPr lang="en-US" i="1" dirty="0"/>
              <a:t> political-security objectives are achieved using multiple elements of power</a:t>
            </a:r>
            <a:r>
              <a:rPr lang="en-US" i="1" dirty="0" smtClean="0"/>
              <a:t>,  </a:t>
            </a:r>
            <a:r>
              <a:rPr lang="en-US" i="1" dirty="0"/>
              <a:t>gray zone </a:t>
            </a:r>
            <a:r>
              <a:rPr lang="en-US" i="1" dirty="0" smtClean="0"/>
              <a:t>actually uses </a:t>
            </a:r>
            <a:r>
              <a:rPr lang="en-US" i="1" u="sng" dirty="0"/>
              <a:t>less</a:t>
            </a:r>
            <a:endParaRPr lang="en-US" i="1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i="1" strike="sngStrike" dirty="0"/>
              <a:t>with activities that are ambiguous or cloud attribution </a:t>
            </a:r>
          </a:p>
          <a:p>
            <a:pPr lvl="2"/>
            <a:r>
              <a:rPr lang="en-US" i="1" dirty="0"/>
              <a:t>Sometimes, but not always ambiguous</a:t>
            </a:r>
          </a:p>
          <a:p>
            <a:pPr lvl="3"/>
            <a:r>
              <a:rPr lang="en-US" i="1" dirty="0" smtClean="0"/>
              <a:t>Ambiguity can be used to give your opponents </a:t>
            </a:r>
            <a:r>
              <a:rPr lang="en-US" i="1" dirty="0"/>
              <a:t>more </a:t>
            </a:r>
            <a:r>
              <a:rPr lang="en-US" i="1" dirty="0" smtClean="0"/>
              <a:t>options (classic chicken strategy—</a:t>
            </a:r>
            <a:r>
              <a:rPr lang="en-US" i="1" dirty="0"/>
              <a:t>S</a:t>
            </a:r>
            <a:r>
              <a:rPr lang="en-US" i="1" dirty="0" smtClean="0"/>
              <a:t>chelling</a:t>
            </a:r>
            <a:r>
              <a:rPr lang="en-US" i="1" dirty="0"/>
              <a:t>)</a:t>
            </a:r>
            <a:endParaRPr lang="en-US" i="1" dirty="0"/>
          </a:p>
          <a:p>
            <a:pPr lvl="3"/>
            <a:r>
              <a:rPr lang="en-US" i="1" dirty="0" smtClean="0"/>
              <a:t>Ambiguity cannot be used to deter or reassure; problematic in the case of initiator that does not want to escalate.</a:t>
            </a:r>
            <a:endParaRPr lang="en-US" i="1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i="1" dirty="0"/>
              <a:t>and exceed the threshold of ordinary competition, yet fall below the level of large-scale direct military conflict,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i="1" strike="sngStrike" dirty="0"/>
              <a:t>and threaten US and allied interests by challenging, undermining, or violating international customs, norms, or laws</a:t>
            </a:r>
          </a:p>
          <a:p>
            <a:pPr lvl="2"/>
            <a:r>
              <a:rPr lang="en-US" i="1" dirty="0"/>
              <a:t>Gray zone </a:t>
            </a:r>
            <a:r>
              <a:rPr lang="en-US" i="1" u="sng" dirty="0"/>
              <a:t>uses, reinforces, and changes</a:t>
            </a:r>
            <a:r>
              <a:rPr lang="en-US" i="1" dirty="0"/>
              <a:t> norms</a:t>
            </a:r>
          </a:p>
        </p:txBody>
      </p:sp>
    </p:spTree>
    <p:extLst>
      <p:ext uri="{BB962C8B-B14F-4D97-AF65-F5344CB8AC3E}">
        <p14:creationId xmlns:p14="http://schemas.microsoft.com/office/powerpoint/2010/main" val="2637628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Gray Zone conflict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smtClean="0"/>
              <a:t>characteristics of gray zone conflicts </a:t>
            </a:r>
            <a:r>
              <a:rPr lang="en-US" dirty="0"/>
              <a:t>(Gray, </a:t>
            </a:r>
            <a:r>
              <a:rPr lang="en-US" dirty="0" err="1"/>
              <a:t>Freier</a:t>
            </a:r>
            <a:r>
              <a:rPr lang="en-US" dirty="0"/>
              <a:t>)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b="1" u="sng" dirty="0"/>
              <a:t>Hybridity</a:t>
            </a:r>
            <a:r>
              <a:rPr lang="en-US" dirty="0"/>
              <a:t> - they combine methods and strategic effects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b="1" u="sng" dirty="0"/>
              <a:t>Menace to defense/military convention</a:t>
            </a:r>
            <a:r>
              <a:rPr lang="en-US" dirty="0"/>
              <a:t> - they do not conform neatly to a linear spectrum of conflict or equally linear military campaign models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b="1" u="sng" dirty="0"/>
              <a:t>Risk-confusion</a:t>
            </a:r>
            <a:r>
              <a:rPr lang="en-US" dirty="0"/>
              <a:t> </a:t>
            </a:r>
            <a:r>
              <a:rPr lang="en-US" dirty="0" smtClean="0"/>
              <a:t>– they present </a:t>
            </a:r>
            <a:r>
              <a:rPr lang="en-US" dirty="0"/>
              <a:t>a paralyzing choice between high-risk action and equally high-risk inaction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56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(re)Defining Gray Zone conflict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characteristics (Gray, </a:t>
            </a:r>
            <a:r>
              <a:rPr lang="en-US" dirty="0" err="1"/>
              <a:t>Freier</a:t>
            </a:r>
            <a:r>
              <a:rPr lang="en-US" dirty="0"/>
              <a:t>)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b="1" u="sng" strike="sngStrike" dirty="0"/>
              <a:t>Hybridity</a:t>
            </a:r>
            <a:endParaRPr lang="en-US" strike="sngStrike" dirty="0"/>
          </a:p>
          <a:p>
            <a:pPr lvl="2" fontAlgn="base"/>
            <a:r>
              <a:rPr lang="en-US" dirty="0"/>
              <a:t>Gray zone means using less, not more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b="1" u="sng" dirty="0"/>
              <a:t>Menace to defense/military </a:t>
            </a:r>
            <a:r>
              <a:rPr lang="en-US" b="1" u="sng" dirty="0" smtClean="0"/>
              <a:t>convention</a:t>
            </a:r>
          </a:p>
          <a:p>
            <a:pPr lvl="2" fontAlgn="base"/>
            <a:r>
              <a:rPr lang="en-US" dirty="0" smtClean="0"/>
              <a:t>Partially; gray </a:t>
            </a:r>
            <a:r>
              <a:rPr lang="en-US" dirty="0"/>
              <a:t>zone </a:t>
            </a:r>
            <a:r>
              <a:rPr lang="en-US" dirty="0" smtClean="0"/>
              <a:t>relies on subversion </a:t>
            </a:r>
            <a:r>
              <a:rPr lang="en-US" i="1" u="sng" dirty="0" smtClean="0"/>
              <a:t>and</a:t>
            </a:r>
            <a:r>
              <a:rPr lang="en-US" dirty="0" smtClean="0"/>
              <a:t> convention.  Limited war requires consensus.           EX:  China’s efforts to assert sovereignty over East/South China Seas seek to modify norm.  Of dubious value unless world eventually accepts China’s attempted re-definition of sovereignty.</a:t>
            </a:r>
            <a:endParaRPr lang="en-US" dirty="0"/>
          </a:p>
          <a:p>
            <a:pPr marL="914400" lvl="1" indent="-457200" fontAlgn="base">
              <a:buFont typeface="+mj-lt"/>
              <a:buAutoNum type="arabicPeriod"/>
            </a:pPr>
            <a:r>
              <a:rPr lang="en-US" b="1" u="sng" strike="sngStrike" dirty="0" smtClean="0"/>
              <a:t>Risk</a:t>
            </a:r>
            <a:r>
              <a:rPr lang="en-US" b="1" u="sng" strike="sngStrike" dirty="0"/>
              <a:t>-confusion</a:t>
            </a:r>
            <a:endParaRPr lang="en-US" strike="sngStrike" dirty="0"/>
          </a:p>
          <a:p>
            <a:pPr lvl="2" fontAlgn="base"/>
            <a:r>
              <a:rPr lang="en-US" dirty="0" smtClean="0"/>
              <a:t>Largely j</a:t>
            </a:r>
            <a:r>
              <a:rPr lang="en-US" dirty="0" smtClean="0"/>
              <a:t>ust </a:t>
            </a:r>
            <a:r>
              <a:rPr lang="en-US" dirty="0"/>
              <a:t>a story of conventional brinkmanship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14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7739</TotalTime>
  <Words>1610</Words>
  <Application>Microsoft Macintosh PowerPoint</Application>
  <PresentationFormat>Custom</PresentationFormat>
  <Paragraphs>130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Damask</vt:lpstr>
      <vt:lpstr>The role of deterrence in Gray Zone conflict</vt:lpstr>
      <vt:lpstr>Big Picture</vt:lpstr>
      <vt:lpstr>Big Picture</vt:lpstr>
      <vt:lpstr>Some Examples to keep in mind</vt:lpstr>
      <vt:lpstr>What Gray Zone is NOT</vt:lpstr>
      <vt:lpstr>Defining Gray Zone conflict</vt:lpstr>
      <vt:lpstr>(re)Defining Gray Zone conflict</vt:lpstr>
      <vt:lpstr>Defining Gray Zone conflict</vt:lpstr>
      <vt:lpstr>(re)Defining Gray Zone conflict</vt:lpstr>
      <vt:lpstr>Conventional Wisdom</vt:lpstr>
      <vt:lpstr>Conventional Wisdom</vt:lpstr>
      <vt:lpstr>Conventional Wisdom</vt:lpstr>
      <vt:lpstr>New Perspective on Gray Zone conflict</vt:lpstr>
      <vt:lpstr>New Perspective on Gray Zone conflict (2)</vt:lpstr>
      <vt:lpstr>New Perspective on Gray Zone conflict (3)</vt:lpstr>
      <vt:lpstr>New Perspective on Gray Zone conflict (4)</vt:lpstr>
      <vt:lpstr>Key Implications of New Perspective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 Gray Zone Talk - Debrief</dc:title>
  <dc:creator>Andres Gannon</dc:creator>
  <cp:lastModifiedBy>Erik Gartzke</cp:lastModifiedBy>
  <cp:revision>90</cp:revision>
  <dcterms:created xsi:type="dcterms:W3CDTF">2016-08-09T19:30:52Z</dcterms:created>
  <dcterms:modified xsi:type="dcterms:W3CDTF">2016-08-18T18:26:00Z</dcterms:modified>
</cp:coreProperties>
</file>