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69" r:id="rId3"/>
    <p:sldId id="278" r:id="rId4"/>
    <p:sldId id="275" r:id="rId5"/>
    <p:sldId id="279" r:id="rId6"/>
    <p:sldId id="286" r:id="rId7"/>
    <p:sldId id="281" r:id="rId8"/>
    <p:sldId id="276" r:id="rId9"/>
    <p:sldId id="28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3" autoAdjust="0"/>
    <p:restoredTop sz="94660"/>
  </p:normalViewPr>
  <p:slideViewPr>
    <p:cSldViewPr snapToGrid="0">
      <p:cViewPr>
        <p:scale>
          <a:sx n="70" d="100"/>
          <a:sy n="70" d="100"/>
        </p:scale>
        <p:origin x="81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27" name="Shape 2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7187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52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255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ctrTitle"/>
          </p:nvPr>
        </p:nvSpPr>
        <p:spPr>
          <a:xfrm>
            <a:off x="1196451" y="841772"/>
            <a:ext cx="6751096" cy="17907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3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ubTitle" idx="1"/>
          </p:nvPr>
        </p:nvSpPr>
        <p:spPr>
          <a:xfrm>
            <a:off x="1196451" y="2701528"/>
            <a:ext cx="6751096" cy="12418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ctr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685354" y="3217028"/>
            <a:ext cx="7775672" cy="61451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1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15" name="Shape 115"/>
          <p:cNvSpPr>
            <a:spLocks noGrp="1"/>
          </p:cNvSpPr>
          <p:nvPr>
            <p:ph type="pic" idx="2"/>
          </p:nvPr>
        </p:nvSpPr>
        <p:spPr>
          <a:xfrm>
            <a:off x="685354" y="465990"/>
            <a:ext cx="7775672" cy="2534801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346" y="3831546"/>
            <a:ext cx="7774498" cy="51185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256864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346" y="3153614"/>
            <a:ext cx="7765320" cy="119413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084659" y="457200"/>
            <a:ext cx="6977064" cy="224467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290482" y="2707524"/>
            <a:ext cx="6564224" cy="32010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2"/>
          </p:nvPr>
        </p:nvSpPr>
        <p:spPr>
          <a:xfrm>
            <a:off x="685345" y="3153615"/>
            <a:ext cx="7765321" cy="1189785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627459" y="551430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1"/>
              </a:buClr>
              <a:buSzPct val="25000"/>
              <a:buFont typeface="Rockwel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7993467" y="2229069"/>
            <a:ext cx="457199" cy="438582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Clr>
                <a:schemeClr val="lt1"/>
              </a:buClr>
              <a:buSzPct val="25000"/>
              <a:buFont typeface="Rockwell"/>
              <a:buNone/>
            </a:pPr>
            <a:r>
              <a:rPr lang="en" sz="6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85354" y="1595206"/>
            <a:ext cx="7766494" cy="188387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345" y="3487916"/>
            <a:ext cx="7765322" cy="85548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685345" y="457200"/>
            <a:ext cx="7765321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345" y="1566239"/>
            <a:ext cx="2474217" cy="6174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"/>
          </p:nvPr>
        </p:nvSpPr>
        <p:spPr>
          <a:xfrm>
            <a:off x="685345" y="2183718"/>
            <a:ext cx="2474217" cy="21596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3"/>
          </p:nvPr>
        </p:nvSpPr>
        <p:spPr>
          <a:xfrm>
            <a:off x="3333658" y="1566239"/>
            <a:ext cx="2473918" cy="61747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4"/>
          </p:nvPr>
        </p:nvSpPr>
        <p:spPr>
          <a:xfrm>
            <a:off x="3333658" y="2183718"/>
            <a:ext cx="2474865" cy="21596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5"/>
          </p:nvPr>
        </p:nvSpPr>
        <p:spPr>
          <a:xfrm>
            <a:off x="5979973" y="1566239"/>
            <a:ext cx="2468408" cy="61747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6"/>
          </p:nvPr>
        </p:nvSpPr>
        <p:spPr>
          <a:xfrm>
            <a:off x="5982259" y="2183718"/>
            <a:ext cx="2468408" cy="215968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Picture Colum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346" y="3146924"/>
            <a:ext cx="2474216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pic" idx="2"/>
          </p:nvPr>
        </p:nvSpPr>
        <p:spPr>
          <a:xfrm>
            <a:off x="819015" y="1724240"/>
            <a:ext cx="2205037" cy="1143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body" idx="3"/>
          </p:nvPr>
        </p:nvSpPr>
        <p:spPr>
          <a:xfrm>
            <a:off x="685346" y="3579120"/>
            <a:ext cx="2474216" cy="7642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4"/>
          </p:nvPr>
        </p:nvSpPr>
        <p:spPr>
          <a:xfrm>
            <a:off x="3332025" y="3146924"/>
            <a:ext cx="2474237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8" name="Shape 158"/>
          <p:cNvSpPr>
            <a:spLocks noGrp="1"/>
          </p:cNvSpPr>
          <p:nvPr>
            <p:ph type="pic" idx="5"/>
          </p:nvPr>
        </p:nvSpPr>
        <p:spPr>
          <a:xfrm>
            <a:off x="3426747" y="1724240"/>
            <a:ext cx="2197893" cy="1143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6"/>
          </p:nvPr>
        </p:nvSpPr>
        <p:spPr>
          <a:xfrm>
            <a:off x="3331011" y="3579120"/>
            <a:ext cx="2475251" cy="76427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7"/>
          </p:nvPr>
        </p:nvSpPr>
        <p:spPr>
          <a:xfrm>
            <a:off x="5980066" y="3146924"/>
            <a:ext cx="2467424" cy="43219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pic" idx="8"/>
          </p:nvPr>
        </p:nvSpPr>
        <p:spPr>
          <a:xfrm>
            <a:off x="6114602" y="1724240"/>
            <a:ext cx="2199084" cy="1143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91666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9"/>
          </p:nvPr>
        </p:nvSpPr>
        <p:spPr>
          <a:xfrm>
            <a:off x="5979973" y="3579120"/>
            <a:ext cx="2470693" cy="764277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7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 rot="5400000">
            <a:off x="3182331" y="-924936"/>
            <a:ext cx="2771351" cy="776532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 rot="5400000">
            <a:off x="5554070" y="1446803"/>
            <a:ext cx="3886200" cy="190699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 rot="5400000">
            <a:off x="1614259" y="-471714"/>
            <a:ext cx="3886200" cy="5744028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346" y="1572048"/>
            <a:ext cx="7765321" cy="277135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921933" y="492919"/>
            <a:ext cx="7300133" cy="213955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21933" y="2701528"/>
            <a:ext cx="7300133" cy="11251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346" y="1566239"/>
            <a:ext cx="3829502" cy="27771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4630052" y="1566239"/>
            <a:ext cx="3820615" cy="277716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172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56353" y="1566239"/>
            <a:ext cx="3659399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685346" y="2184174"/>
            <a:ext cx="3830406" cy="215922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3"/>
          </p:nvPr>
        </p:nvSpPr>
        <p:spPr>
          <a:xfrm>
            <a:off x="4801502" y="1566239"/>
            <a:ext cx="3649165" cy="617934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l" rtl="0">
              <a:lnSpc>
                <a:spcPct val="10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5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4"/>
          </p:nvPr>
        </p:nvSpPr>
        <p:spPr>
          <a:xfrm>
            <a:off x="4629150" y="2184174"/>
            <a:ext cx="3821517" cy="2159226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687921" y="457200"/>
            <a:ext cx="2949177" cy="17716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1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808548" y="457200"/>
            <a:ext cx="4642118" cy="3886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2"/>
          </p:nvPr>
        </p:nvSpPr>
        <p:spPr>
          <a:xfrm>
            <a:off x="687921" y="2228850"/>
            <a:ext cx="2949177" cy="211454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687920" y="457200"/>
            <a:ext cx="4447329" cy="17716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b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Font typeface="Bookman Old Style"/>
              <a:buNone/>
              <a:defRPr sz="2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None/>
              <a:defRPr sz="1400"/>
            </a:lvl2pPr>
            <a:lvl3pPr lvl="2" indent="0">
              <a:spcBef>
                <a:spcPts val="0"/>
              </a:spcBef>
              <a:buNone/>
              <a:defRPr sz="1400"/>
            </a:lvl3pPr>
            <a:lvl4pPr lvl="3" indent="0">
              <a:spcBef>
                <a:spcPts val="0"/>
              </a:spcBef>
              <a:buNone/>
              <a:defRPr sz="1400"/>
            </a:lvl4pPr>
            <a:lvl5pPr lvl="4" indent="0">
              <a:spcBef>
                <a:spcPts val="0"/>
              </a:spcBef>
              <a:buNone/>
              <a:defRPr sz="1400"/>
            </a:lvl5pPr>
            <a:lvl6pPr lvl="5" indent="0">
              <a:spcBef>
                <a:spcPts val="0"/>
              </a:spcBef>
              <a:buNone/>
              <a:defRPr sz="1400"/>
            </a:lvl6pPr>
            <a:lvl7pPr lvl="6" indent="0">
              <a:spcBef>
                <a:spcPts val="0"/>
              </a:spcBef>
              <a:buNone/>
              <a:defRPr sz="1400"/>
            </a:lvl7pPr>
            <a:lvl8pPr lvl="7" indent="0">
              <a:spcBef>
                <a:spcPts val="0"/>
              </a:spcBef>
              <a:buNone/>
              <a:defRPr sz="1400"/>
            </a:lvl8pPr>
            <a:lvl9pPr lvl="8" indent="0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pic" idx="2"/>
          </p:nvPr>
        </p:nvSpPr>
        <p:spPr>
          <a:xfrm>
            <a:off x="5568602" y="569160"/>
            <a:ext cx="2441516" cy="366227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  <a:effectLst>
            <a:outerShdw blurRad="54999" dist="18000" dir="5400000" algn="tl" rotWithShape="0">
              <a:srgbClr val="000000">
                <a:alpha val="40000"/>
              </a:srgbClr>
            </a:outerShdw>
          </a:effectLst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45833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5238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61111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73333"/>
              <a:buFont typeface="Arial"/>
              <a:buNone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345" y="2228850"/>
            <a:ext cx="4451212" cy="211455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0" marR="0" lvl="0" indent="0" algn="ctr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0" cy="99474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42307"/>
              <a:buFont typeface="Bookman Old Style"/>
              <a:buNone/>
              <a:defRPr sz="26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346" y="1572048"/>
            <a:ext cx="7765321" cy="2771351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/>
          <a:lstStyle>
            <a:lvl1pPr marL="177800" marR="0" lvl="0" indent="-76200" algn="l" rtl="0">
              <a:lnSpc>
                <a:spcPct val="120000"/>
              </a:lnSpc>
              <a:spcBef>
                <a:spcPts val="800"/>
              </a:spcBef>
              <a:buClr>
                <a:schemeClr val="lt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520700" marR="0" lvl="1" indent="-889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863600" marR="0" lvl="2" indent="-1016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206500" marR="0" lvl="3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11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549400" marR="0" lvl="4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892300" marR="0" lvl="5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235200" marR="0" lvl="6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578100" marR="0" lvl="7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921000" marR="0" lvl="8" indent="-114300" algn="l" rtl="0">
              <a:lnSpc>
                <a:spcPct val="120000"/>
              </a:lnSpc>
              <a:spcBef>
                <a:spcPts val="400"/>
              </a:spcBef>
              <a:buClr>
                <a:schemeClr val="lt1"/>
              </a:buClr>
              <a:buSzPct val="1000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5759051" y="4412456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r" rtl="0">
              <a:spcBef>
                <a:spcPts val="0"/>
              </a:spcBef>
              <a:buSzPct val="137500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685345" y="4412456"/>
            <a:ext cx="5004648" cy="273843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/>
          <a:lstStyle>
            <a:lvl1pPr marL="0" marR="0" lvl="0" indent="0" algn="l" rtl="0">
              <a:spcBef>
                <a:spcPts val="0"/>
              </a:spcBef>
              <a:buSzPct val="137500"/>
              <a:buNone/>
              <a:defRPr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342900" marR="0" lvl="1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685800" marR="0" lvl="2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028700" marR="0" lvl="3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1371600" marR="0" lvl="4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1714500" marR="0" lvl="5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2057400" marR="0" lvl="6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2400300" marR="0" lvl="7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2743200" marR="0" lvl="8" indent="0" algn="l" rtl="0">
              <a:spcBef>
                <a:spcPts val="0"/>
              </a:spcBef>
              <a:buSzPct val="78571"/>
              <a:buNone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7885508" y="4412456"/>
            <a:ext cx="565158" cy="273843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‹#›</a:t>
            </a:fld>
            <a:endParaRPr lang="en" sz="800" b="0" i="0" u="none" strike="noStrike" cap="non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ctrTitle"/>
          </p:nvPr>
        </p:nvSpPr>
        <p:spPr>
          <a:xfrm>
            <a:off x="855617" y="289105"/>
            <a:ext cx="7432765" cy="121755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" sz="3200" b="1" i="0" u="none" strike="noStrike" cap="none" dirty="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AFTER DETERRENCE: EXPLAINING CONFLICT SHORT OF WAR</a:t>
            </a:r>
          </a:p>
        </p:txBody>
      </p:sp>
      <p:sp>
        <p:nvSpPr>
          <p:cNvPr id="183" name="Shape 183"/>
          <p:cNvSpPr txBox="1">
            <a:spLocks noGrp="1"/>
          </p:cNvSpPr>
          <p:nvPr>
            <p:ph type="subTitle" idx="1"/>
          </p:nvPr>
        </p:nvSpPr>
        <p:spPr>
          <a:xfrm>
            <a:off x="1196451" y="1770278"/>
            <a:ext cx="6751200" cy="3146308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lvl="0">
              <a:spcBef>
                <a:spcPts val="0"/>
              </a:spcBef>
              <a:buSzPct val="25000"/>
            </a:pPr>
            <a:r>
              <a:rPr lang="en" dirty="0"/>
              <a:t>J Andres Gannon</a:t>
            </a:r>
            <a:r>
              <a:rPr lang="en" baseline="30000" dirty="0"/>
              <a:t>*</a:t>
            </a:r>
            <a:r>
              <a:rPr lang="en" sz="18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Erik Gartzke</a:t>
            </a:r>
            <a:r>
              <a:rPr lang="en" sz="18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*</a:t>
            </a:r>
            <a:r>
              <a:rPr lang="en" sz="18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, and Jon Lindsay</a:t>
            </a:r>
            <a:r>
              <a:rPr lang="en" sz="18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†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lang="en-US" sz="1800" b="0" i="0" u="none" strike="noStrike" cap="none" baseline="30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lang="en-US" baseline="30000" dirty="0"/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lang="en-US" sz="1800" b="0" i="0" u="none" strike="noStrike" cap="none" baseline="30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sz="1800" b="0" i="0" u="none" strike="noStrike" cap="none" baseline="30000" dirty="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baseline="30000" dirty="0"/>
          </a:p>
          <a:p>
            <a:pPr marL="0" marR="0" lvl="0" indent="0" algn="l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endParaRPr baseline="300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* † 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Center for Peace and Security Studies (cPASS)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*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Political Science Dep</a:t>
            </a:r>
            <a:r>
              <a:rPr lang="en" sz="1400" dirty="0"/>
              <a:t>t, U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niversity of California, San Diego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" sz="1400" b="0" i="0" u="none" strike="noStrike" cap="none" baseline="30000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†</a:t>
            </a:r>
            <a:r>
              <a:rPr lang="en" sz="1400" b="0" i="0" u="none" strike="noStrike" cap="none" dirty="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Munk School of Global Affairs, University of Toronto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374" y="2733829"/>
            <a:ext cx="3085250" cy="103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409" y="2288828"/>
            <a:ext cx="1514475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0114" y="2288828"/>
            <a:ext cx="1494306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 Definition (Jan 2017)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gray zone is a conceptual space between peace and war, occurring when actors purposefully use </a:t>
            </a:r>
            <a:r>
              <a:rPr lang="en-US" sz="1800" b="1" u="sng" dirty="0">
                <a:solidFill>
                  <a:schemeClr val="bg1"/>
                </a:solidFill>
              </a:rPr>
              <a:t>single or</a:t>
            </a:r>
            <a:r>
              <a:rPr lang="en-US" sz="1800" dirty="0">
                <a:solidFill>
                  <a:schemeClr val="bg1"/>
                </a:solidFill>
              </a:rPr>
              <a:t> multiple elements of power to achieve political-security objectives with activities that are </a:t>
            </a:r>
            <a:r>
              <a:rPr lang="en-US" sz="1800" b="1" u="sng" dirty="0">
                <a:solidFill>
                  <a:schemeClr val="bg1"/>
                </a:solidFill>
              </a:rPr>
              <a:t>typically</a:t>
            </a:r>
            <a:r>
              <a:rPr lang="en-US" sz="1800" b="1" dirty="0">
                <a:solidFill>
                  <a:schemeClr val="bg1"/>
                </a:solidFill>
              </a:rPr>
              <a:t> </a:t>
            </a:r>
            <a:r>
              <a:rPr lang="en-US" sz="1800" dirty="0">
                <a:solidFill>
                  <a:schemeClr val="bg1"/>
                </a:solidFill>
              </a:rPr>
              <a:t>ambiguous or cloud attribution and exceed the threshold of ordinary competition, yet </a:t>
            </a:r>
            <a:r>
              <a:rPr lang="en-US" sz="1800" b="1" u="sng" dirty="0">
                <a:solidFill>
                  <a:schemeClr val="bg1"/>
                </a:solidFill>
              </a:rPr>
              <a:t>intentionally</a:t>
            </a:r>
            <a:r>
              <a:rPr lang="en-US" sz="1800" b="1" dirty="0">
                <a:solidFill>
                  <a:schemeClr val="bg1"/>
                </a:solidFill>
              </a:rPr>
              <a:t> </a:t>
            </a:r>
            <a:r>
              <a:rPr lang="en-US" sz="1800" dirty="0">
                <a:solidFill>
                  <a:schemeClr val="bg1"/>
                </a:solidFill>
              </a:rPr>
              <a:t>fall below the level of large-scale direct military conflict, and threaten US and allied interests by challenging, undermining, or violating international customs, norms, or laws.</a:t>
            </a:r>
          </a:p>
        </p:txBody>
      </p:sp>
    </p:spTree>
    <p:extLst>
      <p:ext uri="{BB962C8B-B14F-4D97-AF65-F5344CB8AC3E}">
        <p14:creationId xmlns:p14="http://schemas.microsoft.com/office/powerpoint/2010/main" val="84525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" dirty="0"/>
              <a:t>Re-defining Gray Zone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520700" marR="0" lvl="1" indent="-19685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2000" i="1" dirty="0"/>
              <a:t>Gray zone conflict is conflict involving actors who </a:t>
            </a:r>
            <a:r>
              <a:rPr lang="en" sz="2000" i="1" u="sng" dirty="0"/>
              <a:t>intentionally limit the intensity and capacity</a:t>
            </a:r>
            <a:r>
              <a:rPr lang="en" sz="2000" i="1" dirty="0"/>
              <a:t> that they dedicate to fighting. In other words, gray zone conflict defines political conflict between peace and war where </a:t>
            </a:r>
            <a:r>
              <a:rPr lang="en" sz="2000" i="1" u="sng" dirty="0"/>
              <a:t>neither side is willing to escalate</a:t>
            </a:r>
            <a:r>
              <a:rPr lang="en" sz="2000" i="1" dirty="0"/>
              <a:t> to high-intensity conflict</a:t>
            </a:r>
          </a:p>
        </p:txBody>
      </p:sp>
    </p:spTree>
    <p:extLst>
      <p:ext uri="{BB962C8B-B14F-4D97-AF65-F5344CB8AC3E}">
        <p14:creationId xmlns:p14="http://schemas.microsoft.com/office/powerpoint/2010/main" val="230852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" dirty="0"/>
              <a:t>Re-defining Gray Zone</a:t>
            </a:r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L="177800" lvl="0" indent="-190500" rtl="0">
              <a:spcBef>
                <a:spcPts val="0"/>
              </a:spcBef>
              <a:buSzPct val="100000"/>
              <a:buChar char="•"/>
            </a:pPr>
            <a:r>
              <a:rPr lang="en" sz="2000" dirty="0"/>
              <a:t>Gray zone conflict is a policy </a:t>
            </a:r>
            <a:r>
              <a:rPr lang="en" sz="2000" u="sng" dirty="0"/>
              <a:t>choice</a:t>
            </a:r>
            <a:r>
              <a:rPr lang="en" sz="2000" dirty="0"/>
              <a:t> by </a:t>
            </a:r>
            <a:r>
              <a:rPr lang="en" sz="2000" u="sng" dirty="0"/>
              <a:t>capable</a:t>
            </a:r>
            <a:r>
              <a:rPr lang="en" sz="2000" dirty="0"/>
              <a:t> actors who both </a:t>
            </a:r>
            <a:r>
              <a:rPr lang="en" sz="2000" u="sng" dirty="0"/>
              <a:t>prefer</a:t>
            </a:r>
            <a:r>
              <a:rPr lang="en" sz="2000" dirty="0"/>
              <a:t> low-intensity to high-intensity war</a:t>
            </a:r>
          </a:p>
          <a:p>
            <a:pPr marL="177800" lvl="0" indent="-190500" rtl="0">
              <a:spcBef>
                <a:spcPts val="0"/>
              </a:spcBef>
              <a:buSzPct val="100000"/>
              <a:buChar char="•"/>
            </a:pPr>
            <a:r>
              <a:rPr lang="en" sz="2000" dirty="0"/>
              <a:t>Happens under two conditions:</a:t>
            </a:r>
          </a:p>
          <a:p>
            <a:pPr lvl="1" indent="-176213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 </a:t>
            </a:r>
            <a:r>
              <a:rPr lang="en" sz="1800" u="sng" dirty="0"/>
              <a:t>Deterrence success</a:t>
            </a:r>
            <a:r>
              <a:rPr lang="en" sz="1800" dirty="0"/>
              <a:t> – the target has raised the cost of full-scale war to an unacceptable level for the initiator</a:t>
            </a:r>
          </a:p>
          <a:p>
            <a:pPr lvl="1" indent="-176213" rtl="0">
              <a:spcBef>
                <a:spcPts val="0"/>
              </a:spcBef>
              <a:buSzPct val="100000"/>
              <a:buAutoNum type="arabicPeriod"/>
            </a:pPr>
            <a:r>
              <a:rPr lang="en" sz="1800" dirty="0"/>
              <a:t> </a:t>
            </a:r>
            <a:r>
              <a:rPr lang="en" sz="1800" u="sng" dirty="0"/>
              <a:t>Limited war as a choice</a:t>
            </a:r>
            <a:r>
              <a:rPr lang="en" sz="1800" dirty="0"/>
              <a:t> – the initiator believes it can achieve its objectives at a lower intensity and cost than full-scale war</a:t>
            </a:r>
          </a:p>
        </p:txBody>
      </p:sp>
    </p:spTree>
    <p:extLst>
      <p:ext uri="{BB962C8B-B14F-4D97-AF65-F5344CB8AC3E}">
        <p14:creationId xmlns:p14="http://schemas.microsoft.com/office/powerpoint/2010/main" val="19706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1"/>
              </a:buClr>
              <a:buSzPct val="25000"/>
              <a:buFont typeface="Bookman Old Style"/>
              <a:buNone/>
            </a:pPr>
            <a:r>
              <a:rPr lang="en" dirty="0"/>
              <a:t>Explaining its Causes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346" y="1294790"/>
            <a:ext cx="7765200" cy="3548457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/>
          <a:p>
            <a:pPr marR="0" lvl="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AutoNum type="alphaLcPeriod"/>
            </a:pPr>
            <a:r>
              <a:rPr lang="en" sz="1800" b="1" u="none" strike="noStrike" cap="none" dirty="0">
                <a:solidFill>
                  <a:schemeClr val="lt1"/>
                </a:solidFill>
                <a:sym typeface="Rockwell"/>
              </a:rPr>
              <a:t> </a:t>
            </a:r>
            <a:r>
              <a:rPr lang="en" sz="1800" b="1" u="sng" strike="noStrike" cap="none" dirty="0">
                <a:solidFill>
                  <a:schemeClr val="lt1"/>
                </a:solidFill>
                <a:sym typeface="Rockwell"/>
              </a:rPr>
              <a:t>Deterrence success</a:t>
            </a:r>
            <a:r>
              <a:rPr lang="en" sz="1800" b="1" dirty="0"/>
              <a:t> </a:t>
            </a:r>
            <a:r>
              <a:rPr lang="en" sz="1800" dirty="0"/>
              <a:t>- </a:t>
            </a:r>
            <a:r>
              <a:rPr lang="en" sz="1800" b="0" u="none" strike="noStrike" cap="none" dirty="0">
                <a:solidFill>
                  <a:schemeClr val="lt1"/>
                </a:solidFill>
                <a:sym typeface="Rockwell"/>
              </a:rPr>
              <a:t>they wish to avoid triggering escalation</a:t>
            </a:r>
          </a:p>
          <a:p>
            <a:pPr lvl="2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600" dirty="0"/>
              <a:t>The initiator’s strategy is a compromise between what it does best militarily and what it fears will happen if it adopts its optimal battlefield strategy and tactics</a:t>
            </a:r>
          </a:p>
          <a:p>
            <a:pPr lvl="2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600" b="1" i="0" u="none" strike="noStrike" cap="none" dirty="0">
                <a:solidFill>
                  <a:schemeClr val="lt1"/>
                </a:solidFill>
                <a:sym typeface="Rockwell"/>
              </a:rPr>
              <a:t>Implication</a:t>
            </a:r>
            <a:r>
              <a:rPr lang="en" sz="1600" b="0" i="0" u="none" strike="noStrike" cap="none" dirty="0">
                <a:solidFill>
                  <a:schemeClr val="lt1"/>
                </a:solidFill>
                <a:sym typeface="Rockwell"/>
              </a:rPr>
              <a:t> – raising the cost of gray zone can cause initiator to stop without risk of escalation</a:t>
            </a:r>
          </a:p>
          <a:p>
            <a:pPr lvl="1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AutoNum type="alphaLcPeriod"/>
            </a:pPr>
            <a:r>
              <a:rPr lang="en" sz="1800" b="1" dirty="0"/>
              <a:t> </a:t>
            </a:r>
            <a:r>
              <a:rPr lang="en" sz="1800" b="1" u="sng" dirty="0"/>
              <a:t>Limited war as a choice</a:t>
            </a:r>
            <a:r>
              <a:rPr lang="en" sz="1800" b="1" dirty="0"/>
              <a:t> - </a:t>
            </a:r>
            <a:r>
              <a:rPr lang="en" sz="1800" dirty="0"/>
              <a:t>it’s the initiator’s preferred option </a:t>
            </a:r>
          </a:p>
          <a:p>
            <a:pPr lvl="2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600" dirty="0"/>
              <a:t>The initiator perceives that it is</a:t>
            </a:r>
            <a:r>
              <a:rPr lang="en" sz="1600" i="1" dirty="0"/>
              <a:t> likely to succeed in the gray zone without unnecessary costs</a:t>
            </a:r>
          </a:p>
          <a:p>
            <a:pPr lvl="2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" sz="1600" b="1" dirty="0"/>
              <a:t>Implication</a:t>
            </a:r>
            <a:r>
              <a:rPr lang="en" sz="1600" dirty="0"/>
              <a:t> – raising the cost of gray zone conflict risks encouraging the initiator to escalate</a:t>
            </a:r>
          </a:p>
        </p:txBody>
      </p:sp>
    </p:spTree>
    <p:extLst>
      <p:ext uri="{BB962C8B-B14F-4D97-AF65-F5344CB8AC3E}">
        <p14:creationId xmlns:p14="http://schemas.microsoft.com/office/powerpoint/2010/main" val="397879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101600" indent="0">
              <a:buNone/>
            </a:pPr>
            <a:r>
              <a:rPr lang="en-US" sz="2400" dirty="0"/>
              <a:t>Escalation </a:t>
            </a:r>
            <a:r>
              <a:rPr lang="en-US" sz="2400" dirty="0">
                <a:solidFill>
                  <a:srgbClr val="FFFF00"/>
                </a:solidFill>
              </a:rPr>
              <a:t>Ability</a:t>
            </a:r>
            <a:r>
              <a:rPr lang="en-US" sz="2400" dirty="0"/>
              <a:t> + </a:t>
            </a:r>
            <a:r>
              <a:rPr lang="en-US" sz="2400" dirty="0">
                <a:solidFill>
                  <a:srgbClr val="7030A0"/>
                </a:solidFill>
              </a:rPr>
              <a:t>Unwillingness</a:t>
            </a:r>
            <a:r>
              <a:rPr lang="en-US" sz="2400" dirty="0"/>
              <a:t> = Gray Zone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819610"/>
              </p:ext>
            </p:extLst>
          </p:nvPr>
        </p:nvGraphicFramePr>
        <p:xfrm>
          <a:off x="279469" y="714395"/>
          <a:ext cx="8577073" cy="2499360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706924">
                  <a:extLst>
                    <a:ext uri="{9D8B030D-6E8A-4147-A177-3AD203B41FA5}">
                      <a16:colId xmlns:a16="http://schemas.microsoft.com/office/drawing/2014/main" val="4160584609"/>
                    </a:ext>
                  </a:extLst>
                </a:gridCol>
                <a:gridCol w="2492740">
                  <a:extLst>
                    <a:ext uri="{9D8B030D-6E8A-4147-A177-3AD203B41FA5}">
                      <a16:colId xmlns:a16="http://schemas.microsoft.com/office/drawing/2014/main" val="23914218"/>
                    </a:ext>
                  </a:extLst>
                </a:gridCol>
                <a:gridCol w="2574577">
                  <a:extLst>
                    <a:ext uri="{9D8B030D-6E8A-4147-A177-3AD203B41FA5}">
                      <a16:colId xmlns:a16="http://schemas.microsoft.com/office/drawing/2014/main" val="3131275570"/>
                    </a:ext>
                  </a:extLst>
                </a:gridCol>
                <a:gridCol w="2802832">
                  <a:extLst>
                    <a:ext uri="{9D8B030D-6E8A-4147-A177-3AD203B41FA5}">
                      <a16:colId xmlns:a16="http://schemas.microsoft.com/office/drawing/2014/main" val="173338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7030A0"/>
                          </a:solidFill>
                        </a:rPr>
                        <a:t>Ends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69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Limited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Not</a:t>
                      </a:r>
                      <a:r>
                        <a:rPr lang="en-US" sz="2800" baseline="0" dirty="0">
                          <a:solidFill>
                            <a:schemeClr val="bg1"/>
                          </a:solidFill>
                        </a:rPr>
                        <a:t> Limited</a:t>
                      </a:r>
                      <a:endParaRPr lang="en-US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37456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FFFF00"/>
                          </a:solidFill>
                        </a:rPr>
                        <a:t>Means</a:t>
                      </a:r>
                      <a:endParaRPr lang="en-US" sz="2800" b="1" dirty="0">
                        <a:solidFill>
                          <a:srgbClr val="FFFF00"/>
                        </a:solidFill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Limited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Limited War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87829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Not Limited</a:t>
                      </a:r>
                      <a:endParaRPr lang="en-US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Gray Zone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Traditional Conflict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1123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5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Thresholds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1800" dirty="0"/>
              <a:t>The gray zone is a conceptual space between peace and war, occurring when actors purposefully use </a:t>
            </a:r>
            <a:r>
              <a:rPr lang="en-US" sz="1800" b="1" dirty="0"/>
              <a:t>single or</a:t>
            </a:r>
            <a:r>
              <a:rPr lang="en-US" sz="1800" dirty="0"/>
              <a:t> multiple elements of power to achieve political-security objectives with activities that are </a:t>
            </a:r>
            <a:r>
              <a:rPr lang="en-US" sz="1800" b="1" dirty="0"/>
              <a:t>typically </a:t>
            </a:r>
            <a:r>
              <a:rPr lang="en-US" sz="1800" dirty="0"/>
              <a:t>ambiguous or cloud attribution and </a:t>
            </a:r>
            <a:r>
              <a:rPr lang="en-US" sz="1800" dirty="0">
                <a:solidFill>
                  <a:srgbClr val="FF0000"/>
                </a:solidFill>
              </a:rPr>
              <a:t>exceed the threshold of ordinary competition</a:t>
            </a:r>
            <a:r>
              <a:rPr lang="en-US" sz="1800" dirty="0"/>
              <a:t>, yet </a:t>
            </a:r>
            <a:r>
              <a:rPr lang="en-US" sz="1800" b="1" dirty="0"/>
              <a:t>intentionally </a:t>
            </a:r>
            <a:r>
              <a:rPr lang="en-US" sz="1800" dirty="0"/>
              <a:t>fall </a:t>
            </a:r>
            <a:r>
              <a:rPr lang="en-US" sz="1800" dirty="0">
                <a:solidFill>
                  <a:srgbClr val="FF0000"/>
                </a:solidFill>
              </a:rPr>
              <a:t>below the level of large-scale direct military conflict</a:t>
            </a:r>
            <a:r>
              <a:rPr lang="en-US" sz="1800" dirty="0"/>
              <a:t>, and threaten US and allied interests by challenging, undermining, or violating international customs, norms, or laws.</a:t>
            </a:r>
          </a:p>
        </p:txBody>
      </p:sp>
    </p:spTree>
    <p:extLst>
      <p:ext uri="{BB962C8B-B14F-4D97-AF65-F5344CB8AC3E}">
        <p14:creationId xmlns:p14="http://schemas.microsoft.com/office/powerpoint/2010/main" val="133325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/>
          <p:cNvSpPr/>
          <p:nvPr/>
        </p:nvSpPr>
        <p:spPr>
          <a:xfrm>
            <a:off x="3280868" y="2479311"/>
            <a:ext cx="559611" cy="324523"/>
          </a:xfrm>
          <a:custGeom>
            <a:avLst/>
            <a:gdLst>
              <a:gd name="connsiteX0" fmla="*/ 0 w 514350"/>
              <a:gd name="connsiteY0" fmla="*/ 577850 h 577850"/>
              <a:gd name="connsiteX1" fmla="*/ 76200 w 514350"/>
              <a:gd name="connsiteY1" fmla="*/ 0 h 577850"/>
              <a:gd name="connsiteX2" fmla="*/ 434975 w 514350"/>
              <a:gd name="connsiteY2" fmla="*/ 0 h 577850"/>
              <a:gd name="connsiteX3" fmla="*/ 514350 w 514350"/>
              <a:gd name="connsiteY3" fmla="*/ 571500 h 577850"/>
              <a:gd name="connsiteX4" fmla="*/ 0 w 514350"/>
              <a:gd name="connsiteY4" fmla="*/ 577850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577850">
                <a:moveTo>
                  <a:pt x="0" y="577850"/>
                </a:moveTo>
                <a:lnTo>
                  <a:pt x="76200" y="0"/>
                </a:lnTo>
                <a:lnTo>
                  <a:pt x="434975" y="0"/>
                </a:lnTo>
                <a:lnTo>
                  <a:pt x="514350" y="571500"/>
                </a:lnTo>
                <a:lnTo>
                  <a:pt x="0" y="577850"/>
                </a:lnTo>
                <a:close/>
              </a:path>
            </a:pathLst>
          </a:custGeom>
          <a:pattFill prst="wdDnDiag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eform: Shape 35"/>
          <p:cNvSpPr/>
          <p:nvPr/>
        </p:nvSpPr>
        <p:spPr>
          <a:xfrm>
            <a:off x="5621730" y="2457654"/>
            <a:ext cx="559611" cy="329436"/>
          </a:xfrm>
          <a:custGeom>
            <a:avLst/>
            <a:gdLst>
              <a:gd name="connsiteX0" fmla="*/ 0 w 514350"/>
              <a:gd name="connsiteY0" fmla="*/ 577850 h 577850"/>
              <a:gd name="connsiteX1" fmla="*/ 76200 w 514350"/>
              <a:gd name="connsiteY1" fmla="*/ 0 h 577850"/>
              <a:gd name="connsiteX2" fmla="*/ 434975 w 514350"/>
              <a:gd name="connsiteY2" fmla="*/ 0 h 577850"/>
              <a:gd name="connsiteX3" fmla="*/ 514350 w 514350"/>
              <a:gd name="connsiteY3" fmla="*/ 571500 h 577850"/>
              <a:gd name="connsiteX4" fmla="*/ 0 w 514350"/>
              <a:gd name="connsiteY4" fmla="*/ 577850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4350" h="577850">
                <a:moveTo>
                  <a:pt x="0" y="577850"/>
                </a:moveTo>
                <a:lnTo>
                  <a:pt x="76200" y="0"/>
                </a:lnTo>
                <a:lnTo>
                  <a:pt x="434975" y="0"/>
                </a:lnTo>
                <a:lnTo>
                  <a:pt x="514350" y="571500"/>
                </a:lnTo>
                <a:lnTo>
                  <a:pt x="0" y="577850"/>
                </a:lnTo>
                <a:close/>
              </a:path>
            </a:pathLst>
          </a:custGeom>
          <a:pattFill prst="wdDnDiag">
            <a:fgClr>
              <a:schemeClr val="bg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Thresholds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346" y="2957724"/>
            <a:ext cx="7765321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18259" y="175888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Ordinary</a:t>
            </a:r>
            <a:r>
              <a:rPr lang="en-US" sz="1600" dirty="0">
                <a:solidFill>
                  <a:schemeClr val="bg1"/>
                </a:solidFill>
              </a:rPr>
              <a:t> Competition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1597" y="1803694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Gray Zone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28576" y="1803694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Traditional Conflict</a:t>
            </a:r>
          </a:p>
        </p:txBody>
      </p:sp>
      <p:sp>
        <p:nvSpPr>
          <p:cNvPr id="11" name="Right Brace 10"/>
          <p:cNvSpPr/>
          <p:nvPr/>
        </p:nvSpPr>
        <p:spPr>
          <a:xfrm rot="16200000">
            <a:off x="1998653" y="945263"/>
            <a:ext cx="677109" cy="3006543"/>
          </a:xfrm>
          <a:prstGeom prst="rightBrace">
            <a:avLst>
              <a:gd name="adj1" fmla="val 8333"/>
              <a:gd name="adj2" fmla="val 50325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 rot="16200000">
            <a:off x="4396183" y="1012903"/>
            <a:ext cx="658873" cy="2889500"/>
          </a:xfrm>
          <a:prstGeom prst="rightBrace">
            <a:avLst>
              <a:gd name="adj1" fmla="val 8333"/>
              <a:gd name="adj2" fmla="val 50325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 rot="16200000">
            <a:off x="6652923" y="1107997"/>
            <a:ext cx="658874" cy="2699313"/>
          </a:xfrm>
          <a:prstGeom prst="rightBrace">
            <a:avLst>
              <a:gd name="adj1" fmla="val 8333"/>
              <a:gd name="adj2" fmla="val 50325"/>
            </a:avLst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3407056" y="2985427"/>
            <a:ext cx="307235" cy="55961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 rot="5400000">
            <a:off x="5747919" y="2996399"/>
            <a:ext cx="307235" cy="53766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96205" y="3503981"/>
            <a:ext cx="35771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Means</a:t>
            </a:r>
            <a:r>
              <a:rPr lang="en-US" dirty="0">
                <a:solidFill>
                  <a:schemeClr val="bg1"/>
                </a:solidFill>
              </a:rPr>
              <a:t>: combined arms intensive warfare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Ends</a:t>
            </a:r>
            <a:r>
              <a:rPr lang="en-US" dirty="0">
                <a:solidFill>
                  <a:schemeClr val="bg1"/>
                </a:solidFill>
              </a:rPr>
              <a:t>: avoid proportional response, maintain mutually agreed upon ceiling of escalation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7269" y="3503981"/>
            <a:ext cx="29468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Means</a:t>
            </a:r>
            <a:r>
              <a:rPr lang="en-US" dirty="0">
                <a:solidFill>
                  <a:schemeClr val="bg1"/>
                </a:solidFill>
              </a:rPr>
              <a:t>: coercive, directed maneuvering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bg1"/>
                </a:solidFill>
              </a:rPr>
              <a:t>Ends</a:t>
            </a:r>
            <a:r>
              <a:rPr lang="en-US" dirty="0">
                <a:solidFill>
                  <a:schemeClr val="bg1"/>
                </a:solidFill>
              </a:rPr>
              <a:t>: revisionist, harms another actor, affect relative power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206" y="3111614"/>
            <a:ext cx="1437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Peace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13297" y="3042856"/>
            <a:ext cx="1437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War</a:t>
            </a:r>
          </a:p>
        </p:txBody>
      </p:sp>
    </p:spTree>
    <p:extLst>
      <p:ext uri="{BB962C8B-B14F-4D97-AF65-F5344CB8AC3E}">
        <p14:creationId xmlns:p14="http://schemas.microsoft.com/office/powerpoint/2010/main" val="140678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Cross-Domain Perspective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1" cy="3457152"/>
          </a:xfrm>
        </p:spPr>
        <p:txBody>
          <a:bodyPr/>
          <a:lstStyle/>
          <a:p>
            <a:r>
              <a:rPr lang="en-US" sz="2000" dirty="0"/>
              <a:t> Types and levels of conflict are not synonymous</a:t>
            </a:r>
          </a:p>
          <a:p>
            <a:r>
              <a:rPr lang="en-US" sz="2000" dirty="0"/>
              <a:t> Dimensions over which gray zone conflict varies:</a:t>
            </a:r>
          </a:p>
          <a:p>
            <a:pPr lvl="1"/>
            <a:r>
              <a:rPr lang="en-US" sz="2000" dirty="0"/>
              <a:t>Intensity/level – resource allocation</a:t>
            </a:r>
          </a:p>
          <a:p>
            <a:pPr lvl="1"/>
            <a:r>
              <a:rPr lang="en-US" sz="2000" dirty="0"/>
              <a:t>Cost to adversary</a:t>
            </a:r>
          </a:p>
          <a:p>
            <a:r>
              <a:rPr lang="en-US" sz="2000" dirty="0"/>
              <a:t>Explains whether shifting from one type of conflict to another necessitates an increase in the level of conflict</a:t>
            </a:r>
          </a:p>
        </p:txBody>
      </p:sp>
    </p:spTree>
    <p:extLst>
      <p:ext uri="{BB962C8B-B14F-4D97-AF65-F5344CB8AC3E}">
        <p14:creationId xmlns:p14="http://schemas.microsoft.com/office/powerpoint/2010/main" val="2113905167"/>
      </p:ext>
    </p:extLst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426</Words>
  <Application>Microsoft Office PowerPoint</Application>
  <PresentationFormat>On-screen Show (16:9)</PresentationFormat>
  <Paragraphs>61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AFTER DETERRENCE: EXPLAINING CONFLICT SHORT OF WAR</vt:lpstr>
      <vt:lpstr>SMA Definition (Jan 2017)</vt:lpstr>
      <vt:lpstr>Re-defining Gray Zone</vt:lpstr>
      <vt:lpstr>Re-defining Gray Zone</vt:lpstr>
      <vt:lpstr>Explaining its Causes</vt:lpstr>
      <vt:lpstr>PowerPoint Presentation</vt:lpstr>
      <vt:lpstr>Identifying Thresholds</vt:lpstr>
      <vt:lpstr>Identifying Thresholds</vt:lpstr>
      <vt:lpstr>Cross-Domain 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DETERRENCE: EXPLAINING CONFLICT SHORT OF WAR</dc:title>
  <cp:lastModifiedBy>Andres Gannon</cp:lastModifiedBy>
  <cp:revision>25</cp:revision>
  <dcterms:modified xsi:type="dcterms:W3CDTF">2017-07-06T19:17:50Z</dcterms:modified>
</cp:coreProperties>
</file>