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2918400" cy="219456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4660"/>
  </p:normalViewPr>
  <p:slideViewPr>
    <p:cSldViewPr snapToGrid="0">
      <p:cViewPr>
        <p:scale>
          <a:sx n="27" d="100"/>
          <a:sy n="27" d="100"/>
        </p:scale>
        <p:origin x="6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5920" y="875520"/>
            <a:ext cx="29626200" cy="36644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1645920" y="5135040"/>
            <a:ext cx="29626200" cy="60710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1645920" y="11783160"/>
            <a:ext cx="29626200" cy="60710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875520"/>
            <a:ext cx="29626200" cy="36644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1645920" y="5135040"/>
            <a:ext cx="14457240" cy="60710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16826400" y="5135040"/>
            <a:ext cx="14457240" cy="60710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16826400" y="11783160"/>
            <a:ext cx="14457240" cy="60710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1645920" y="11783160"/>
            <a:ext cx="14457240" cy="60710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5920" y="875520"/>
            <a:ext cx="29626200" cy="36644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1645920" y="5135040"/>
            <a:ext cx="29626200" cy="1272780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1645920" y="5135040"/>
            <a:ext cx="29626200" cy="1272780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8482680" y="5134680"/>
            <a:ext cx="15951960" cy="12727800"/>
          </a:xfrm>
          <a:prstGeom prst="rect">
            <a:avLst/>
          </a:prstGeom>
          <a:ln>
            <a:noFill/>
          </a:ln>
        </p:spPr>
      </p:pic>
      <p:pic>
        <p:nvPicPr>
          <p:cNvPr id="35" name="Picture 34"/>
          <p:cNvPicPr/>
          <p:nvPr/>
        </p:nvPicPr>
        <p:blipFill>
          <a:blip r:embed="rId2"/>
          <a:stretch/>
        </p:blipFill>
        <p:spPr>
          <a:xfrm>
            <a:off x="8482680" y="5134680"/>
            <a:ext cx="15951960" cy="1272780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875520"/>
            <a:ext cx="29626200" cy="36644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1645920" y="5135040"/>
            <a:ext cx="29626200" cy="127278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875520"/>
            <a:ext cx="29626200" cy="36644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1645920" y="5135040"/>
            <a:ext cx="29626200" cy="1272780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5920" y="875520"/>
            <a:ext cx="29626200" cy="36644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1645920" y="5135040"/>
            <a:ext cx="14457240" cy="1272780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16826400" y="5135040"/>
            <a:ext cx="14457240" cy="1272780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875520"/>
            <a:ext cx="29626200" cy="36644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5920" y="875520"/>
            <a:ext cx="29626200" cy="16987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5920" y="875520"/>
            <a:ext cx="29626200" cy="36644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1645920" y="5135040"/>
            <a:ext cx="14457240" cy="60710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1645920" y="11783160"/>
            <a:ext cx="14457240" cy="60710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16826400" y="5135040"/>
            <a:ext cx="14457240" cy="1272780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5920" y="875520"/>
            <a:ext cx="29626200" cy="36644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1645920" y="5135040"/>
            <a:ext cx="14457240" cy="1272780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16826400" y="5135040"/>
            <a:ext cx="14457240" cy="60710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16826400" y="11783160"/>
            <a:ext cx="14457240" cy="60710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875520"/>
            <a:ext cx="29626200" cy="36644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1645920" y="5135040"/>
            <a:ext cx="14457240" cy="60710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16826400" y="5135040"/>
            <a:ext cx="14457240" cy="60710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1645920" y="11783160"/>
            <a:ext cx="29626200" cy="60710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875520"/>
            <a:ext cx="29626200" cy="366444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1645920" y="5135040"/>
            <a:ext cx="29626200" cy="1272780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jagannon@ucsd.edu" TargetMode="External"/><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hyperlink" Target="mailto:kent.249@osu.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ser-images.githubusercontent.com/32421268/40958683-035dc33a-684f-11e8-87b5-6111b2528b9a.png">
            <a:extLst>
              <a:ext uri="{FF2B5EF4-FFF2-40B4-BE49-F238E27FC236}">
                <a16:creationId xmlns:a16="http://schemas.microsoft.com/office/drawing/2014/main" xmlns="" id="{9877BA9E-A8EC-4306-BE20-DB23ED510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6445" y="7520144"/>
            <a:ext cx="10293194" cy="832787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p:cNvPicPr>
            <a:picLocks noChangeAspect="1"/>
          </p:cNvPicPr>
          <p:nvPr/>
        </p:nvPicPr>
        <p:blipFill>
          <a:blip r:embed="rId3"/>
          <a:stretch/>
        </p:blipFill>
        <p:spPr>
          <a:xfrm>
            <a:off x="471960" y="43580"/>
            <a:ext cx="1747868" cy="1709020"/>
          </a:xfrm>
          <a:prstGeom prst="rect">
            <a:avLst/>
          </a:prstGeom>
          <a:ln>
            <a:noFill/>
          </a:ln>
        </p:spPr>
      </p:pic>
      <p:sp>
        <p:nvSpPr>
          <p:cNvPr id="38" name="CustomShape 2"/>
          <p:cNvSpPr/>
          <p:nvPr/>
        </p:nvSpPr>
        <p:spPr>
          <a:xfrm>
            <a:off x="493920" y="2040240"/>
            <a:ext cx="7260120" cy="5156973"/>
          </a:xfrm>
          <a:prstGeom prst="rect">
            <a:avLst/>
          </a:prstGeom>
          <a:noFill/>
          <a:ln w="8892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80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Abstract</a:t>
            </a:r>
          </a:p>
          <a:p>
            <a:pPr algn="just"/>
            <a:r>
              <a:rPr lang="en-US" sz="2000" spc="-1" dirty="0" smtClean="0">
                <a:solidFill>
                  <a:srgbClr val="000000"/>
                </a:solidFill>
                <a:uFill>
                  <a:solidFill>
                    <a:srgbClr val="FFFFFF"/>
                  </a:solidFill>
                </a:uFill>
                <a:latin typeface="Calibri" panose="020F0502020204030204" pitchFamily="34" charset="0"/>
                <a:cs typeface="Calibri" panose="020F0502020204030204" pitchFamily="34" charset="0"/>
              </a:rPr>
              <a:t>Why </a:t>
            </a:r>
            <a:r>
              <a:rPr lang="en-US" sz="2000" spc="-1" dirty="0">
                <a:solidFill>
                  <a:srgbClr val="000000"/>
                </a:solidFill>
                <a:uFill>
                  <a:solidFill>
                    <a:srgbClr val="FFFFFF"/>
                  </a:solidFill>
                </a:uFill>
                <a:latin typeface="Calibri" panose="020F0502020204030204" pitchFamily="34" charset="0"/>
                <a:cs typeface="Calibri" panose="020F0502020204030204" pitchFamily="34" charset="0"/>
              </a:rPr>
              <a:t>do countries contribute forces to war-time conflicts in which they have seemingly little strategic interest? We construct a novel data set of country-level force structures and each country's specific commitments to the NATO International Security Assistance Force in Afghanistan. After employing measures of foreign policy preferences from UN voting data, we find that closer foreign policy preferences with the US are associated with greater troop contributions. However, countries without a military pact with the US or UK are less sensitive to these preferential differences. These analyses suggest that countries will contribute surprisingly to conflicts if signaling reliability can produce material benefits through subsequent cooperation.</a:t>
            </a:r>
            <a:endParaRPr lang="en-US" sz="2000" dirty="0">
              <a:latin typeface="Calibri" panose="020F0502020204030204" pitchFamily="34" charset="0"/>
              <a:cs typeface="Calibri" panose="020F0502020204030204" pitchFamily="34" charset="0"/>
            </a:endParaRPr>
          </a:p>
        </p:txBody>
      </p:sp>
      <p:sp>
        <p:nvSpPr>
          <p:cNvPr id="39" name="CustomShape 3"/>
          <p:cNvSpPr/>
          <p:nvPr/>
        </p:nvSpPr>
        <p:spPr>
          <a:xfrm>
            <a:off x="537120" y="7484853"/>
            <a:ext cx="7260120" cy="5958627"/>
          </a:xfrm>
          <a:prstGeom prst="rect">
            <a:avLst/>
          </a:prstGeom>
          <a:noFill/>
          <a:ln w="8892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8000" b="0" strike="noStrike" spc="-1" dirty="0">
                <a:solidFill>
                  <a:srgbClr val="000000"/>
                </a:solidFill>
                <a:uFill>
                  <a:solidFill>
                    <a:srgbClr val="FFFFFF"/>
                  </a:solidFill>
                </a:uFill>
                <a:latin typeface="Calibri"/>
                <a:ea typeface="DejaVu Sans"/>
              </a:rPr>
              <a:t>Motivation</a:t>
            </a:r>
          </a:p>
        </p:txBody>
      </p:sp>
      <p:sp>
        <p:nvSpPr>
          <p:cNvPr id="40" name="CustomShape 4"/>
          <p:cNvSpPr/>
          <p:nvPr/>
        </p:nvSpPr>
        <p:spPr>
          <a:xfrm>
            <a:off x="8289360" y="2040240"/>
            <a:ext cx="14552280" cy="18149640"/>
          </a:xfrm>
          <a:prstGeom prst="rect">
            <a:avLst/>
          </a:prstGeom>
          <a:noFill/>
          <a:ln w="8892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80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Conflict Theater Network</a:t>
            </a: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32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955"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r>
              <a:rPr lang="en-US" sz="80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Research Design</a:t>
            </a: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r>
              <a:rPr lang="en-US" sz="3200" b="1"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Unit of analysis</a:t>
            </a:r>
            <a:r>
              <a:rPr lang="en-US" sz="32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 State (2001)</a:t>
            </a: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r>
              <a:rPr lang="en-US" sz="3200" b="1"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DV</a:t>
            </a:r>
            <a:r>
              <a:rPr lang="en-US" sz="32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 Percent of national military personnel fighting in Afghanistan War</a:t>
            </a: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r>
              <a:rPr lang="en-US" sz="3200" b="1"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EV</a:t>
            </a:r>
            <a:r>
              <a:rPr lang="en-US" sz="32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 Preference Alignment with </a:t>
            </a:r>
            <a:r>
              <a:rPr lang="en-US" sz="3200"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US/UK + Military </a:t>
            </a:r>
            <a:r>
              <a:rPr lang="en-US" sz="32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pact with US/UK</a:t>
            </a: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r>
              <a:rPr lang="en-US" sz="3200" b="1"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Controls</a:t>
            </a:r>
            <a:r>
              <a:rPr lang="en-US" sz="32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 Military Pact, Ideal Point Distance from US,  Eigenvector Centrality in Preferenc</a:t>
            </a:r>
            <a:r>
              <a:rPr lang="en-US" sz="3200"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e Network, CINC score, Distance from Afghanistan</a:t>
            </a: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r>
              <a:rPr lang="en-US" sz="3200" b="1"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Model</a:t>
            </a:r>
            <a:r>
              <a:rPr lang="en-US" sz="32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 pact + </a:t>
            </a:r>
            <a:r>
              <a:rPr lang="en-US" sz="3200"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ideal point </a:t>
            </a:r>
            <a:r>
              <a:rPr lang="en-US" sz="32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 pact*ideal point + </a:t>
            </a:r>
            <a:r>
              <a:rPr lang="en-US" sz="3200" b="0" strike="noStrike" spc="-1" dirty="0" err="1">
                <a:solidFill>
                  <a:srgbClr val="000000"/>
                </a:solidFill>
                <a:uFill>
                  <a:solidFill>
                    <a:srgbClr val="FFFFFF"/>
                  </a:solidFill>
                </a:uFill>
                <a:latin typeface="Calibri" panose="020F0502020204030204" pitchFamily="34" charset="0"/>
                <a:ea typeface="DejaVu Sans"/>
                <a:cs typeface="Calibri" panose="020F0502020204030204" pitchFamily="34" charset="0"/>
              </a:rPr>
              <a:t>eigen</a:t>
            </a:r>
            <a:r>
              <a:rPr lang="en-US" sz="32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 + </a:t>
            </a:r>
            <a:r>
              <a:rPr lang="en-US" sz="3200" spc="-1" dirty="0" err="1">
                <a:solidFill>
                  <a:srgbClr val="000000"/>
                </a:solidFill>
                <a:uFill>
                  <a:solidFill>
                    <a:srgbClr val="FFFFFF"/>
                  </a:solidFill>
                </a:uFill>
                <a:latin typeface="Calibri" panose="020F0502020204030204" pitchFamily="34" charset="0"/>
                <a:ea typeface="DejaVu Sans"/>
                <a:cs typeface="Calibri" panose="020F0502020204030204" pitchFamily="34" charset="0"/>
              </a:rPr>
              <a:t>cinc</a:t>
            </a:r>
            <a:r>
              <a:rPr lang="en-US" sz="3200"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 + log(distance)</a:t>
            </a: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p:txBody>
      </p:sp>
      <p:sp>
        <p:nvSpPr>
          <p:cNvPr id="41" name="CustomShape 5"/>
          <p:cNvSpPr/>
          <p:nvPr/>
        </p:nvSpPr>
        <p:spPr>
          <a:xfrm>
            <a:off x="23376960" y="2040240"/>
            <a:ext cx="9083880" cy="13142962"/>
          </a:xfrm>
          <a:prstGeom prst="rect">
            <a:avLst/>
          </a:prstGeom>
          <a:noFill/>
          <a:ln w="8892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8000" b="0" strike="noStrike" spc="-1" dirty="0">
                <a:solidFill>
                  <a:srgbClr val="000000"/>
                </a:solidFill>
                <a:uFill>
                  <a:solidFill>
                    <a:srgbClr val="FFFFFF"/>
                  </a:solidFill>
                </a:uFill>
                <a:latin typeface="Calibri"/>
                <a:ea typeface="DejaVu Sans"/>
              </a:rPr>
              <a:t>Model and Results</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2753"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42" name="CustomShape 6"/>
          <p:cNvSpPr/>
          <p:nvPr/>
        </p:nvSpPr>
        <p:spPr>
          <a:xfrm>
            <a:off x="493920" y="20477520"/>
            <a:ext cx="22347720" cy="1174320"/>
          </a:xfrm>
          <a:prstGeom prst="rect">
            <a:avLst/>
          </a:prstGeom>
          <a:noFill/>
          <a:ln w="507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dirty="0">
                <a:solidFill>
                  <a:srgbClr val="000000"/>
                </a:solidFill>
                <a:uFill>
                  <a:solidFill>
                    <a:srgbClr val="FFFFFF"/>
                  </a:solidFill>
                </a:uFill>
                <a:latin typeface="Calibri"/>
                <a:ea typeface="DejaVu Sans"/>
              </a:rPr>
              <a:t>Acknowledgements</a:t>
            </a:r>
            <a:r>
              <a:rPr lang="en-US" sz="2800" b="0" strike="noStrike" spc="-1" dirty="0">
                <a:solidFill>
                  <a:srgbClr val="000000"/>
                </a:solidFill>
                <a:uFill>
                  <a:solidFill>
                    <a:srgbClr val="FFFFFF"/>
                  </a:solidFill>
                </a:uFill>
                <a:latin typeface="Calibri"/>
                <a:ea typeface="DejaVu Sans"/>
              </a:rPr>
              <a:t>: This research is supported by the Center for Peace and Security Studies (</a:t>
            </a:r>
            <a:r>
              <a:rPr lang="en-US" sz="2800" b="0" strike="noStrike" spc="-1" dirty="0" err="1">
                <a:solidFill>
                  <a:srgbClr val="000000"/>
                </a:solidFill>
                <a:uFill>
                  <a:solidFill>
                    <a:srgbClr val="FFFFFF"/>
                  </a:solidFill>
                </a:uFill>
                <a:latin typeface="Calibri"/>
                <a:ea typeface="DejaVu Sans"/>
              </a:rPr>
              <a:t>cPASS</a:t>
            </a:r>
            <a:r>
              <a:rPr lang="en-US" sz="2800" b="0" strike="noStrike" spc="-1" dirty="0">
                <a:solidFill>
                  <a:srgbClr val="000000"/>
                </a:solidFill>
                <a:uFill>
                  <a:solidFill>
                    <a:srgbClr val="FFFFFF"/>
                  </a:solidFill>
                </a:uFill>
                <a:latin typeface="Calibri"/>
                <a:ea typeface="DejaVu Sans"/>
              </a:rPr>
              <a:t>) and Office of Naval Research Grant N00014‐16‐1‐3081. Excellent r</a:t>
            </a:r>
            <a:r>
              <a:rPr lang="en-US" sz="2800" spc="-1" dirty="0">
                <a:solidFill>
                  <a:srgbClr val="000000"/>
                </a:solidFill>
                <a:uFill>
                  <a:solidFill>
                    <a:srgbClr val="FFFFFF"/>
                  </a:solidFill>
                </a:uFill>
                <a:latin typeface="Calibri"/>
                <a:ea typeface="DejaVu Sans"/>
              </a:rPr>
              <a:t>esearch assistance was provided by Erin Ling, Amanda </a:t>
            </a:r>
            <a:r>
              <a:rPr lang="en-US" sz="2800" spc="-1" dirty="0" err="1">
                <a:solidFill>
                  <a:srgbClr val="000000"/>
                </a:solidFill>
                <a:uFill>
                  <a:solidFill>
                    <a:srgbClr val="FFFFFF"/>
                  </a:solidFill>
                </a:uFill>
                <a:latin typeface="Calibri"/>
                <a:ea typeface="DejaVu Sans"/>
              </a:rPr>
              <a:t>Madany</a:t>
            </a:r>
            <a:r>
              <a:rPr lang="en-US" sz="2800" spc="-1" dirty="0">
                <a:solidFill>
                  <a:srgbClr val="000000"/>
                </a:solidFill>
                <a:uFill>
                  <a:solidFill>
                    <a:srgbClr val="FFFFFF"/>
                  </a:solidFill>
                </a:uFill>
                <a:latin typeface="Calibri"/>
                <a:ea typeface="DejaVu Sans"/>
              </a:rPr>
              <a:t>, </a:t>
            </a:r>
            <a:r>
              <a:rPr lang="en-US" sz="2800" spc="-1" dirty="0" err="1">
                <a:solidFill>
                  <a:srgbClr val="000000"/>
                </a:solidFill>
                <a:uFill>
                  <a:solidFill>
                    <a:srgbClr val="FFFFFF"/>
                  </a:solidFill>
                </a:uFill>
                <a:latin typeface="Calibri"/>
                <a:ea typeface="DejaVu Sans"/>
              </a:rPr>
              <a:t>Cailen</a:t>
            </a:r>
            <a:r>
              <a:rPr lang="en-US" sz="2800" spc="-1" dirty="0">
                <a:solidFill>
                  <a:srgbClr val="000000"/>
                </a:solidFill>
                <a:uFill>
                  <a:solidFill>
                    <a:srgbClr val="FFFFFF"/>
                  </a:solidFill>
                </a:uFill>
                <a:latin typeface="Calibri"/>
                <a:ea typeface="DejaVu Sans"/>
              </a:rPr>
              <a:t> Rodriguez, </a:t>
            </a:r>
            <a:r>
              <a:rPr lang="en-US" sz="2800" spc="-1" dirty="0" err="1">
                <a:solidFill>
                  <a:srgbClr val="000000"/>
                </a:solidFill>
                <a:uFill>
                  <a:solidFill>
                    <a:srgbClr val="FFFFFF"/>
                  </a:solidFill>
                </a:uFill>
                <a:latin typeface="Calibri"/>
                <a:ea typeface="DejaVu Sans"/>
              </a:rPr>
              <a:t>Yiyi</a:t>
            </a:r>
            <a:r>
              <a:rPr lang="en-US" sz="2800" spc="-1" dirty="0">
                <a:solidFill>
                  <a:srgbClr val="000000"/>
                </a:solidFill>
                <a:uFill>
                  <a:solidFill>
                    <a:srgbClr val="FFFFFF"/>
                  </a:solidFill>
                </a:uFill>
                <a:latin typeface="Calibri"/>
                <a:ea typeface="DejaVu Sans"/>
              </a:rPr>
              <a:t> Sun, Erin Werner, and Lisa Yen</a:t>
            </a:r>
            <a:r>
              <a:rPr lang="en-US" sz="2800" b="0" strike="noStrike" spc="-1" dirty="0">
                <a:solidFill>
                  <a:srgbClr val="000000"/>
                </a:solidFill>
                <a:uFill>
                  <a:solidFill>
                    <a:srgbClr val="FFFFFF"/>
                  </a:solidFill>
                </a:uFill>
                <a:latin typeface="Calibri"/>
                <a:ea typeface="DejaVu Sans"/>
              </a:rPr>
              <a:t>.</a:t>
            </a:r>
            <a:endParaRPr lang="en-US" sz="1800" b="0" strike="noStrike" spc="-1" dirty="0">
              <a:solidFill>
                <a:srgbClr val="000000"/>
              </a:solidFill>
              <a:uFill>
                <a:solidFill>
                  <a:srgbClr val="FFFFFF"/>
                </a:solidFill>
              </a:uFill>
              <a:latin typeface="Arial"/>
            </a:endParaRPr>
          </a:p>
        </p:txBody>
      </p:sp>
      <p:sp>
        <p:nvSpPr>
          <p:cNvPr id="43" name="CustomShape 7"/>
          <p:cNvSpPr/>
          <p:nvPr/>
        </p:nvSpPr>
        <p:spPr>
          <a:xfrm>
            <a:off x="493920" y="13731480"/>
            <a:ext cx="7303320" cy="6458040"/>
          </a:xfrm>
          <a:prstGeom prst="rect">
            <a:avLst/>
          </a:prstGeom>
          <a:noFill/>
          <a:ln w="8892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80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Theory</a:t>
            </a:r>
          </a:p>
          <a:p>
            <a:pPr algn="just">
              <a:lnSpc>
                <a:spcPct val="100000"/>
              </a:lnSpc>
            </a:pPr>
            <a:r>
              <a:rPr lang="en-US" sz="2000" b="0" strike="noStrike" spc="-1" dirty="0">
                <a:solidFill>
                  <a:srgbClr val="000000"/>
                </a:solidFill>
                <a:uFill>
                  <a:solidFill>
                    <a:srgbClr val="FFFFFF"/>
                  </a:solidFill>
                </a:uFill>
                <a:latin typeface="Calibri" panose="020F0502020204030204" pitchFamily="34" charset="0"/>
                <a:cs typeface="Calibri" panose="020F0502020204030204" pitchFamily="34" charset="0"/>
              </a:rPr>
              <a:t>States want to signal good favor to central coalition states when they have similar foreign policy preferences but lack formal military ties </a:t>
            </a:r>
            <a:r>
              <a:rPr lang="en-US" sz="2000" spc="-1" dirty="0">
                <a:solidFill>
                  <a:srgbClr val="000000"/>
                </a:solidFill>
                <a:uFill>
                  <a:solidFill>
                    <a:srgbClr val="FFFFFF"/>
                  </a:solidFill>
                </a:uFill>
                <a:latin typeface="Calibri" panose="020F0502020204030204" pitchFamily="34" charset="0"/>
                <a:cs typeface="Calibri" panose="020F0502020204030204" pitchFamily="34" charset="0"/>
              </a:rPr>
              <a:t>That signal manifests itself in relatively costly troop contributions to those conflicts, even when the outcome is irrelevant to the state</a:t>
            </a:r>
            <a:endParaRPr lang="en-US" sz="20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p:txBody>
      </p:sp>
      <p:sp>
        <p:nvSpPr>
          <p:cNvPr id="44" name="CustomShape 8"/>
          <p:cNvSpPr/>
          <p:nvPr/>
        </p:nvSpPr>
        <p:spPr>
          <a:xfrm>
            <a:off x="23376960" y="15483720"/>
            <a:ext cx="9083880" cy="6168120"/>
          </a:xfrm>
          <a:prstGeom prst="rect">
            <a:avLst/>
          </a:prstGeom>
          <a:noFill/>
          <a:ln w="8892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80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Conclusion</a:t>
            </a: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r>
              <a:rPr lang="en-US" sz="3200" b="1"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Takeaway</a:t>
            </a:r>
          </a:p>
          <a:p>
            <a:pPr marL="457200" indent="-457200">
              <a:lnSpc>
                <a:spcPct val="100000"/>
              </a:lnSpc>
              <a:buFont typeface="Arial" panose="020B0604020202020204" pitchFamily="34" charset="0"/>
              <a:buChar char="•"/>
            </a:pPr>
            <a:r>
              <a:rPr lang="en-US" sz="3200"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Small states fight for future military cooperation</a:t>
            </a:r>
            <a:endParaRPr lang="en-US" sz="3200" b="1"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r>
              <a:rPr lang="en-US" sz="3200" b="1"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Contribution</a:t>
            </a:r>
            <a:endParaRPr lang="en-US" sz="32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marL="457200" indent="-457200">
              <a:lnSpc>
                <a:spcPct val="100000"/>
              </a:lnSpc>
              <a:buFont typeface="Arial" panose="020B0604020202020204" pitchFamily="34" charset="0"/>
              <a:buChar char="•"/>
            </a:pPr>
            <a:r>
              <a:rPr lang="en-US" sz="3200" spc="-1" dirty="0">
                <a:solidFill>
                  <a:srgbClr val="000000"/>
                </a:solidFill>
                <a:uFill>
                  <a:solidFill>
                    <a:srgbClr val="FFFFFF"/>
                  </a:solidFill>
                </a:uFill>
                <a:latin typeface="Calibri" panose="020F0502020204030204" pitchFamily="34" charset="0"/>
                <a:cs typeface="Calibri" panose="020F0502020204030204" pitchFamily="34" charset="0"/>
              </a:rPr>
              <a:t>New data on relative contributions helps explain free-riding </a:t>
            </a:r>
            <a:r>
              <a:rPr lang="en-US" sz="3200" spc="-1" dirty="0" smtClean="0">
                <a:solidFill>
                  <a:srgbClr val="000000"/>
                </a:solidFill>
                <a:uFill>
                  <a:solidFill>
                    <a:srgbClr val="FFFFFF"/>
                  </a:solidFill>
                </a:uFill>
                <a:latin typeface="Calibri" panose="020F0502020204030204" pitchFamily="34" charset="0"/>
                <a:cs typeface="Calibri" panose="020F0502020204030204" pitchFamily="34" charset="0"/>
              </a:rPr>
              <a:t>exceptions</a:t>
            </a:r>
          </a:p>
          <a:p>
            <a:pPr>
              <a:lnSpc>
                <a:spcPct val="100000"/>
              </a:lnSpc>
            </a:pPr>
            <a:r>
              <a:rPr lang="en-US" sz="3200" b="1" strike="noStrike" spc="-1" dirty="0" smtClean="0">
                <a:solidFill>
                  <a:srgbClr val="000000"/>
                </a:solidFill>
                <a:uFill>
                  <a:solidFill>
                    <a:srgbClr val="FFFFFF"/>
                  </a:solidFill>
                </a:uFill>
                <a:latin typeface="Calibri" panose="020F0502020204030204" pitchFamily="34" charset="0"/>
                <a:ea typeface="DejaVu Sans"/>
                <a:cs typeface="Calibri" panose="020F0502020204030204" pitchFamily="34" charset="0"/>
              </a:rPr>
              <a:t>Next </a:t>
            </a:r>
            <a:r>
              <a:rPr lang="en-US" sz="3200" b="1"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steps</a:t>
            </a:r>
            <a:endParaRPr lang="en-US" sz="32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marL="457200" indent="-457200">
              <a:lnSpc>
                <a:spcPct val="100000"/>
              </a:lnSpc>
              <a:buFont typeface="Arial" panose="020B0604020202020204" pitchFamily="34" charset="0"/>
              <a:buChar char="•"/>
            </a:pPr>
            <a:r>
              <a:rPr lang="en-US" sz="3200" b="0" strike="noStrike" spc="-1" dirty="0">
                <a:solidFill>
                  <a:srgbClr val="000000"/>
                </a:solidFill>
                <a:uFill>
                  <a:solidFill>
                    <a:srgbClr val="FFFFFF"/>
                  </a:solidFill>
                </a:uFill>
                <a:latin typeface="Calibri" panose="020F0502020204030204" pitchFamily="34" charset="0"/>
                <a:cs typeface="Calibri" panose="020F0502020204030204" pitchFamily="34" charset="0"/>
              </a:rPr>
              <a:t>Examine variation in allocation of military equipment, type of personnel, and geography</a:t>
            </a:r>
          </a:p>
          <a:p>
            <a:pPr marL="457200" indent="-457200">
              <a:lnSpc>
                <a:spcPct val="100000"/>
              </a:lnSpc>
              <a:buFont typeface="Arial" panose="020B0604020202020204" pitchFamily="34" charset="0"/>
              <a:buChar char="•"/>
            </a:pPr>
            <a:r>
              <a:rPr lang="en-US" sz="3200" spc="-1" dirty="0">
                <a:solidFill>
                  <a:srgbClr val="000000"/>
                </a:solidFill>
                <a:uFill>
                  <a:solidFill>
                    <a:srgbClr val="FFFFFF"/>
                  </a:solidFill>
                </a:uFill>
                <a:latin typeface="Calibri" panose="020F0502020204030204" pitchFamily="34" charset="0"/>
                <a:cs typeface="Calibri" panose="020F0502020204030204" pitchFamily="34" charset="0"/>
              </a:rPr>
              <a:t>Investigate whether this signal pays off</a:t>
            </a:r>
            <a:endParaRPr lang="en-US" sz="32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p:txBody>
      </p:sp>
      <p:pic>
        <p:nvPicPr>
          <p:cNvPr id="45" name="Picture 2"/>
          <p:cNvPicPr>
            <a:picLocks noChangeAspect="1"/>
          </p:cNvPicPr>
          <p:nvPr/>
        </p:nvPicPr>
        <p:blipFill>
          <a:blip r:embed="rId4"/>
          <a:stretch/>
        </p:blipFill>
        <p:spPr>
          <a:xfrm>
            <a:off x="30962600" y="265320"/>
            <a:ext cx="1498240" cy="1474402"/>
          </a:xfrm>
          <a:prstGeom prst="rect">
            <a:avLst/>
          </a:prstGeom>
          <a:ln>
            <a:noFill/>
          </a:ln>
        </p:spPr>
      </p:pic>
      <p:pic>
        <p:nvPicPr>
          <p:cNvPr id="12" name="Picture 11" descr="https://lh6.googleusercontent.com/QbyHlcq3coM0oAAtIrRHS7gALT6EWm5BsKz4_OMIIp3ObWxPveb0dFiaTvWshTj48h89JMiy4wPFmr_R5oWse_1yJP-nkd_FNX5FjFgBFjEvCGeRN-qrfSVWa5ONCHug55Dnpknk6dg">
            <a:extLst>
              <a:ext uri="{FF2B5EF4-FFF2-40B4-BE49-F238E27FC236}">
                <a16:creationId xmlns:a16="http://schemas.microsoft.com/office/drawing/2014/main" xmlns="" id="{6737DCE0-E4C8-4443-85BB-C5D167EE7B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5931" y="16241963"/>
            <a:ext cx="6256098" cy="37235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5.googleusercontent.com/LusRFrafX4972J9pCI9CPdkUNp8EA1XQzy3CliDnMMOW7TZBFr7ObupQ0GTazqdRPnyl6aGzzwXf4OZmSvpBObqAQfDrDxSZNvLhARcMuWf7CHygZfiICrN1B1j19pZjaIL6QNHtxPU">
            <a:extLst>
              <a:ext uri="{FF2B5EF4-FFF2-40B4-BE49-F238E27FC236}">
                <a16:creationId xmlns:a16="http://schemas.microsoft.com/office/drawing/2014/main" xmlns="" id="{60D34D2B-EA2D-44BE-A7C2-D8CE0DC34C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4236" y="8610600"/>
            <a:ext cx="4716754" cy="4521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xmlns="" id="{37C33AE2-5F5E-4DB2-A824-DF998B2F39E5}"/>
              </a:ext>
            </a:extLst>
          </p:cNvPr>
          <p:cNvPicPr>
            <a:picLocks noChangeAspect="1"/>
          </p:cNvPicPr>
          <p:nvPr/>
        </p:nvPicPr>
        <p:blipFill>
          <a:blip r:embed="rId7"/>
          <a:stretch>
            <a:fillRect/>
          </a:stretch>
        </p:blipFill>
        <p:spPr>
          <a:xfrm>
            <a:off x="15358180" y="3694063"/>
            <a:ext cx="7353827" cy="5715409"/>
          </a:xfrm>
          <a:prstGeom prst="rect">
            <a:avLst/>
          </a:prstGeom>
        </p:spPr>
      </p:pic>
      <p:sp>
        <p:nvSpPr>
          <p:cNvPr id="37" name="CustomShape 1"/>
          <p:cNvSpPr/>
          <p:nvPr/>
        </p:nvSpPr>
        <p:spPr>
          <a:xfrm>
            <a:off x="2300400" y="0"/>
            <a:ext cx="28332000" cy="204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6500" b="0" strike="noStrike" spc="-1" dirty="0">
                <a:solidFill>
                  <a:srgbClr val="000000"/>
                </a:solidFill>
                <a:uFill>
                  <a:solidFill>
                    <a:srgbClr val="FFFFFF"/>
                  </a:solidFill>
                </a:uFill>
                <a:latin typeface="Calibri"/>
                <a:ea typeface="DejaVu Sans"/>
              </a:rPr>
              <a:t>Coordination in Conflict Theaters: Explaining Contributions to Coalition Warfare</a:t>
            </a:r>
            <a:endParaRPr lang="en-US" sz="1800" b="0" strike="noStrike" spc="-1" dirty="0">
              <a:solidFill>
                <a:srgbClr val="000000"/>
              </a:solidFill>
              <a:uFill>
                <a:solidFill>
                  <a:srgbClr val="FFFFFF"/>
                </a:solidFill>
              </a:uFill>
              <a:latin typeface="Arial"/>
            </a:endParaRPr>
          </a:p>
          <a:p>
            <a:pPr algn="ctr">
              <a:lnSpc>
                <a:spcPct val="100000"/>
              </a:lnSpc>
            </a:pPr>
            <a:r>
              <a:rPr lang="en-US" sz="4400" b="1" strike="noStrike" spc="-1" dirty="0">
                <a:solidFill>
                  <a:srgbClr val="000000"/>
                </a:solidFill>
                <a:uFill>
                  <a:solidFill>
                    <a:srgbClr val="FFFFFF"/>
                  </a:solidFill>
                </a:uFill>
                <a:latin typeface="Calibri"/>
                <a:ea typeface="DejaVu Sans"/>
              </a:rPr>
              <a:t>J Andres Gannon</a:t>
            </a:r>
            <a:r>
              <a:rPr lang="en-US" sz="4400" b="0" strike="noStrike" spc="-1" dirty="0">
                <a:solidFill>
                  <a:srgbClr val="000000"/>
                </a:solidFill>
                <a:uFill>
                  <a:solidFill>
                    <a:srgbClr val="FFFFFF"/>
                  </a:solidFill>
                </a:uFill>
                <a:latin typeface="Calibri"/>
                <a:ea typeface="DejaVu Sans"/>
              </a:rPr>
              <a:t>, UC San Diego (</a:t>
            </a:r>
            <a:r>
              <a:rPr lang="en-US" sz="4400" b="0" u="sng" strike="noStrike" spc="-1" dirty="0">
                <a:solidFill>
                  <a:srgbClr val="0000FF"/>
                </a:solidFill>
                <a:uFill>
                  <a:solidFill>
                    <a:srgbClr val="FFFFFF"/>
                  </a:solidFill>
                </a:uFill>
                <a:latin typeface="Calibri"/>
                <a:ea typeface="DejaVu Sans"/>
                <a:hlinkClick r:id="rId8"/>
              </a:rPr>
              <a:t>jagannon@ucsd.edu</a:t>
            </a:r>
            <a:r>
              <a:rPr lang="en-US" sz="4400" b="0" strike="noStrike" spc="-1" dirty="0">
                <a:solidFill>
                  <a:srgbClr val="000000"/>
                </a:solidFill>
                <a:uFill>
                  <a:solidFill>
                    <a:srgbClr val="FFFFFF"/>
                  </a:solidFill>
                </a:uFill>
                <a:latin typeface="Calibri"/>
                <a:ea typeface="DejaVu Sans"/>
              </a:rPr>
              <a:t>) and </a:t>
            </a:r>
            <a:r>
              <a:rPr lang="en-US" sz="4400" b="1" strike="noStrike" spc="-1" dirty="0">
                <a:solidFill>
                  <a:srgbClr val="000000"/>
                </a:solidFill>
                <a:uFill>
                  <a:solidFill>
                    <a:srgbClr val="FFFFFF"/>
                  </a:solidFill>
                </a:uFill>
                <a:latin typeface="Calibri"/>
                <a:ea typeface="DejaVu Sans"/>
              </a:rPr>
              <a:t>Daniel Kent</a:t>
            </a:r>
            <a:r>
              <a:rPr lang="en-US" sz="4400" b="0" strike="noStrike" spc="-1" dirty="0">
                <a:solidFill>
                  <a:srgbClr val="000000"/>
                </a:solidFill>
                <a:uFill>
                  <a:solidFill>
                    <a:srgbClr val="FFFFFF"/>
                  </a:solidFill>
                </a:uFill>
                <a:latin typeface="Calibri"/>
                <a:ea typeface="DejaVu Sans"/>
              </a:rPr>
              <a:t>, OSU (</a:t>
            </a:r>
            <a:r>
              <a:rPr lang="en-US" sz="4400" b="0" u="sng" strike="noStrike" spc="-1" dirty="0">
                <a:solidFill>
                  <a:srgbClr val="0000FF"/>
                </a:solidFill>
                <a:uFill>
                  <a:solidFill>
                    <a:srgbClr val="FFFFFF"/>
                  </a:solidFill>
                </a:uFill>
                <a:latin typeface="Calibri"/>
                <a:ea typeface="DejaVu Sans"/>
                <a:hlinkClick r:id="rId9"/>
              </a:rPr>
              <a:t>kent.249@osu.edu</a:t>
            </a:r>
            <a:r>
              <a:rPr lang="en-US" sz="44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p:txBody>
      </p:sp>
      <p:sp>
        <p:nvSpPr>
          <p:cNvPr id="3" name="TextBox 2">
            <a:extLst>
              <a:ext uri="{FF2B5EF4-FFF2-40B4-BE49-F238E27FC236}">
                <a16:creationId xmlns:a16="http://schemas.microsoft.com/office/drawing/2014/main" xmlns="" id="{7664B11D-E5F1-4253-9152-7174AF5712A4}"/>
              </a:ext>
            </a:extLst>
          </p:cNvPr>
          <p:cNvSpPr txBox="1"/>
          <p:nvPr/>
        </p:nvSpPr>
        <p:spPr>
          <a:xfrm>
            <a:off x="8554065" y="3694063"/>
            <a:ext cx="6804115" cy="3539430"/>
          </a:xfrm>
          <a:prstGeom prst="rect">
            <a:avLst/>
          </a:prstGeom>
          <a:noFill/>
        </p:spPr>
        <p:txBody>
          <a:bodyPr wrap="square" rtlCol="0">
            <a:spAutoFit/>
          </a:bodyPr>
          <a:lstStyle/>
          <a:p>
            <a:pPr algn="r"/>
            <a:r>
              <a:rPr lang="en-US" sz="3200" b="1" u="sng" dirty="0">
                <a:latin typeface="Calibri" panose="020F0502020204030204" pitchFamily="34" charset="0"/>
                <a:cs typeface="Calibri" panose="020F0502020204030204" pitchFamily="34" charset="0"/>
              </a:rPr>
              <a:t>Variation in Dependent Variable</a:t>
            </a:r>
          </a:p>
          <a:p>
            <a:pPr marL="457200" indent="-457200">
              <a:buFont typeface="Arial" panose="020B0604020202020204" pitchFamily="34" charset="0"/>
              <a:buChar char="•"/>
            </a:pPr>
            <a:r>
              <a:rPr lang="en-US" sz="3200" dirty="0">
                <a:latin typeface="Calibri" panose="020F0502020204030204" pitchFamily="34" charset="0"/>
                <a:cs typeface="Calibri" panose="020F0502020204030204" pitchFamily="34" charset="0"/>
              </a:rPr>
              <a:t>Denmark and New Zealand contributed the highest percent of their military to ISAF, over 0.6%</a:t>
            </a:r>
          </a:p>
          <a:p>
            <a:pPr marL="457200" indent="-457200">
              <a:buFont typeface="Arial" panose="020B0604020202020204" pitchFamily="34" charset="0"/>
              <a:buChar char="•"/>
            </a:pPr>
            <a:r>
              <a:rPr lang="en-US" sz="3200" dirty="0">
                <a:latin typeface="Calibri" panose="020F0502020204030204" pitchFamily="34" charset="0"/>
                <a:cs typeface="Calibri" panose="020F0502020204030204" pitchFamily="34" charset="0"/>
              </a:rPr>
              <a:t>Greece, Poland, Belgium, Bulgaria, Portugal, and the Czech Republic contributed less than 0.1%</a:t>
            </a:r>
          </a:p>
        </p:txBody>
      </p:sp>
      <p:sp>
        <p:nvSpPr>
          <p:cNvPr id="5" name="TextBox 4">
            <a:extLst>
              <a:ext uri="{FF2B5EF4-FFF2-40B4-BE49-F238E27FC236}">
                <a16:creationId xmlns:a16="http://schemas.microsoft.com/office/drawing/2014/main" xmlns="" id="{5CC7F6E5-6F24-4BD8-87B1-69E29E7C4D8E}"/>
              </a:ext>
            </a:extLst>
          </p:cNvPr>
          <p:cNvSpPr txBox="1"/>
          <p:nvPr/>
        </p:nvSpPr>
        <p:spPr>
          <a:xfrm>
            <a:off x="15849441" y="10204934"/>
            <a:ext cx="6371303" cy="4524315"/>
          </a:xfrm>
          <a:prstGeom prst="rect">
            <a:avLst/>
          </a:prstGeom>
          <a:noFill/>
        </p:spPr>
        <p:txBody>
          <a:bodyPr wrap="square" rtlCol="0">
            <a:spAutoFit/>
          </a:bodyPr>
          <a:lstStyle/>
          <a:p>
            <a:r>
              <a:rPr lang="en-US" sz="3200" b="1" u="sng" dirty="0">
                <a:latin typeface="Calibri" panose="020F0502020204030204" pitchFamily="34" charset="0"/>
                <a:cs typeface="Calibri" panose="020F0502020204030204" pitchFamily="34" charset="0"/>
              </a:rPr>
              <a:t>Alliance Network</a:t>
            </a:r>
          </a:p>
          <a:p>
            <a:pPr marL="457200" indent="-457200">
              <a:buFont typeface="Arial" panose="020B0604020202020204" pitchFamily="34" charset="0"/>
              <a:buChar char="•"/>
            </a:pPr>
            <a:r>
              <a:rPr lang="en-US" sz="3200" dirty="0">
                <a:latin typeface="Calibri" panose="020F0502020204030204" pitchFamily="34" charset="0"/>
                <a:cs typeface="Calibri" panose="020F0502020204030204" pitchFamily="34" charset="0"/>
              </a:rPr>
              <a:t>The network of bilateral defense pacts. Highlighted countries contributed forces to the war in Afghanistan</a:t>
            </a:r>
          </a:p>
          <a:p>
            <a:pPr marL="457200" indent="-457200">
              <a:buFont typeface="Arial" panose="020B0604020202020204" pitchFamily="34" charset="0"/>
              <a:buChar char="•"/>
            </a:pPr>
            <a:r>
              <a:rPr lang="en-US" sz="3200" dirty="0">
                <a:latin typeface="Calibri" panose="020F0502020204030204" pitchFamily="34" charset="0"/>
                <a:cs typeface="Calibri" panose="020F0502020204030204" pitchFamily="34" charset="0"/>
              </a:rPr>
              <a:t>Of the countries contributing, those peripheral to the central actors over-contribute relative to their size</a:t>
            </a:r>
          </a:p>
        </p:txBody>
      </p:sp>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939874" y="3143561"/>
            <a:ext cx="5958052" cy="5958052"/>
          </a:xfrm>
          <a:prstGeom prst="rect">
            <a:avLst/>
          </a:prstGeom>
        </p:spPr>
      </p:pic>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4939874" y="9069739"/>
            <a:ext cx="5958051" cy="5958051"/>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2633</TotalTime>
  <Words>429</Words>
  <Application>Microsoft Office PowerPoint</Application>
  <PresentationFormat>Custom</PresentationFormat>
  <Paragraphs>104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DejaVu Sans</vt:lpstr>
      <vt:lpstr>Symbol</vt:lpstr>
      <vt:lpstr>Wingdings</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Andres Gannon</dc:creator>
  <dc:description/>
  <cp:lastModifiedBy>DK</cp:lastModifiedBy>
  <cp:revision>124</cp:revision>
  <dcterms:created xsi:type="dcterms:W3CDTF">2016-11-25T22:06:41Z</dcterms:created>
  <dcterms:modified xsi:type="dcterms:W3CDTF">2018-06-05T23:38:48Z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