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C0E10E-7D00-4FCB-AC59-B41A33C72F3C}">
  <a:tblStyle styleId="{60C0E10E-7D00-4FCB-AC59-B41A33C72F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2" y="2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8933634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8933634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094ef652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094ef652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94ef652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94ef652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8933634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8933634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8933634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8933634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94ef65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94ef652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94ef652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94ef652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94ef652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94ef652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356a09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356a09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1356a09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1356a09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893363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893363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8933634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8933634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94ef652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094ef652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094ef652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094ef652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8933634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8933634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94ef65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94ef652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94ef652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94ef652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94ef652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94ef652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94ef652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094ef652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94ef652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94ef652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8933634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8933634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Friends Without Benefits: Explaining Costly</a:t>
            </a:r>
            <a:endParaRPr sz="3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Contributions to Unnecessary Wartime Coalitions</a:t>
            </a:r>
            <a:endParaRPr sz="32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Andres Gannon, UC San Diego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Kent, Ohio State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3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States wanting a closer relationship with the United States will make higher cost contributions to US-led war efforts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DV: Higher cost contribution</a:t>
            </a:r>
            <a:r>
              <a:rPr lang="en" dirty="0"/>
              <a:t> - larger strain on armed forces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EV: Desire for closer relationship</a:t>
            </a:r>
            <a:r>
              <a:rPr lang="en" dirty="0"/>
              <a:t> - “acquaintances” wanting to become “best friends”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States wanting a closer relationship with the United States will make higher cost contributions to US-led war efforts because: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They are a costly signal of desiring a stronger relationship: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Benefit to US without immediate benefit to over-contributor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Cost to over-contributor (resource strain, risk of casualties/collateral damage)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Which creates: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Reputation of reliability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Expectation of reciprocity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Data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5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Unit of Analysis</a:t>
            </a:r>
            <a:endParaRPr u="sng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Country-year (2001-2005)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Troop contributions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Ratio of available forces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882" y="244800"/>
            <a:ext cx="6036118" cy="46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Data</a:t>
            </a:r>
            <a:endParaRPr/>
          </a:p>
        </p:txBody>
      </p:sp>
      <p:graphicFrame>
        <p:nvGraphicFramePr>
          <p:cNvPr id="156" name="Google Shape;156;p26"/>
          <p:cNvGraphicFramePr/>
          <p:nvPr/>
        </p:nvGraphicFramePr>
        <p:xfrm>
          <a:off x="0" y="1141425"/>
          <a:ext cx="3061900" cy="4023030"/>
        </p:xfrm>
        <a:graphic>
          <a:graphicData uri="http://schemas.openxmlformats.org/drawingml/2006/table">
            <a:tbl>
              <a:tblPr>
                <a:noFill/>
                <a:tableStyleId>{60C0E10E-7D00-4FCB-AC59-B41A33C72F3C}</a:tableStyleId>
              </a:tblPr>
              <a:tblGrid>
                <a:gridCol w="155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/>
                        <a:t>Country</a:t>
                      </a:r>
                      <a:endParaRPr sz="1200" b="1"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/>
                        <a:t>Percent of Forces</a:t>
                      </a:r>
                      <a:endParaRPr sz="1200" b="1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Denmark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 Zealand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United States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Romania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Netherlands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Germany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Norway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Australia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0.29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Turkey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0.27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Spain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7" name="Google Shape;157;p26"/>
          <p:cNvGraphicFramePr/>
          <p:nvPr/>
        </p:nvGraphicFramePr>
        <p:xfrm>
          <a:off x="6082100" y="1141425"/>
          <a:ext cx="3061900" cy="4023030"/>
        </p:xfrm>
        <a:graphic>
          <a:graphicData uri="http://schemas.openxmlformats.org/drawingml/2006/table">
            <a:tbl>
              <a:tblPr>
                <a:noFill/>
                <a:tableStyleId>{60C0E10E-7D00-4FCB-AC59-B41A33C72F3C}</a:tableStyleId>
              </a:tblPr>
              <a:tblGrid>
                <a:gridCol w="15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/>
                        <a:t>Country</a:t>
                      </a:r>
                      <a:endParaRPr sz="1200" b="1"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/>
                        <a:t>Percent of Forces</a:t>
                      </a:r>
                      <a:endParaRPr sz="1200" b="1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Austria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Sweden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Albania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Greece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0.07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Belgium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Bulgaria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Portugal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Czech Republic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8" name="Google Shape;158;p26"/>
          <p:cNvSpPr txBox="1"/>
          <p:nvPr/>
        </p:nvSpPr>
        <p:spPr>
          <a:xfrm>
            <a:off x="3146825" y="1254700"/>
            <a:ext cx="119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Contributors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4771500" y="4415850"/>
            <a:ext cx="119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10 Contributors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Model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Relationship is non-linear, two separate models capture decision-making process.</a:t>
            </a:r>
            <a:endParaRPr dirty="0"/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1. Who contributes any troops?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2. Among contributors, how many troops does each country provide?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1" y="0"/>
            <a:ext cx="51434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0" y="1574200"/>
            <a:ext cx="11427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 rot="10800000">
            <a:off x="1161725" y="4037525"/>
            <a:ext cx="28878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 flipH="1">
            <a:off x="1142700" y="1574200"/>
            <a:ext cx="37800" cy="24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3219025" y="4150675"/>
            <a:ext cx="1452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Friendship Tie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180500" y="3546650"/>
            <a:ext cx="1755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Obligatory Attendee</a:t>
            </a:r>
            <a:endParaRPr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2293350" y="2571750"/>
            <a:ext cx="1452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Acquaintance</a:t>
            </a:r>
            <a:endParaRPr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3388125" y="1634238"/>
            <a:ext cx="1038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friend</a:t>
            </a:r>
            <a:endParaRPr dirty="0"/>
          </a:p>
        </p:txBody>
      </p:sp>
      <p:cxnSp>
        <p:nvCxnSpPr>
          <p:cNvPr id="68" name="Google Shape;68;p14"/>
          <p:cNvCxnSpPr>
            <a:stCxn id="65" idx="0"/>
            <a:endCxn id="67" idx="2"/>
          </p:cNvCxnSpPr>
          <p:nvPr/>
        </p:nvCxnSpPr>
        <p:spPr>
          <a:xfrm rot="10800000" flipH="1">
            <a:off x="2058150" y="1955150"/>
            <a:ext cx="1848900" cy="15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75;p15">
            <a:extLst>
              <a:ext uri="{FF2B5EF4-FFF2-40B4-BE49-F238E27FC236}">
                <a16:creationId xmlns:a16="http://schemas.microsoft.com/office/drawing/2014/main" id="{F071B0EA-8550-4F20-A845-C663FD19F2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413" y="1077803"/>
            <a:ext cx="3848875" cy="33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Recognized by over-contributor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“...good opportunity for the New Zealand Defence Force to test its interoperability with contributing NATO nations. This deployment is an example of New Zealand's </a:t>
            </a:r>
            <a:r>
              <a:rPr lang="en" i="1"/>
              <a:t>commitment to playing our part in supporting NATO </a:t>
            </a:r>
            <a:r>
              <a:rPr lang="en"/>
              <a:t>in areas of common interest." - Jonathan Coleman, New Zealand Defence Minister (2014)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Recognized by the US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 the Libya operation, Norway and Denmark, have provided 12 percent of allied strike aircraft yet have struck about one third of the targets...These countries have, </a:t>
            </a:r>
            <a:r>
              <a:rPr lang="en" i="1"/>
              <a:t>with their constrained resources</a:t>
            </a:r>
            <a:r>
              <a:rPr lang="en"/>
              <a:t>, found ways to do the training, buy the equipment, and field the platforms necessary to make a </a:t>
            </a:r>
            <a:r>
              <a:rPr lang="en" i="1"/>
              <a:t>credible military contribution</a:t>
            </a:r>
            <a:r>
              <a:rPr lang="en"/>
              <a:t>." - US Defence Secretary Robert Gates (2011)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Next Steps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Polynomial model to more explicitly capture curvilinear relationship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Interacting ideal point similarity with measures of alliance network -- create a single measure of ‘relationship status’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should relationship be (ideal point) divided by what it is (network). Or something similar -- should standardize. 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structural equivalence the right measure? Netherlands and Luxembourg have the same score as the UK.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Why do some countries punch above their weight in contributing to coalition conflicts?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325" y="1644250"/>
            <a:ext cx="3848875" cy="33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0" y="1574200"/>
            <a:ext cx="11427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Value </a:t>
            </a:r>
            <a:r>
              <a:rPr lang="en"/>
              <a:t>of Contribution</a:t>
            </a:r>
            <a:endParaRPr/>
          </a:p>
        </p:txBody>
      </p:sp>
      <p:cxnSp>
        <p:nvCxnSpPr>
          <p:cNvPr id="82" name="Google Shape;82;p16"/>
          <p:cNvCxnSpPr/>
          <p:nvPr/>
        </p:nvCxnSpPr>
        <p:spPr>
          <a:xfrm rot="10800000">
            <a:off x="1161725" y="4037525"/>
            <a:ext cx="28878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1142700" y="1574200"/>
            <a:ext cx="37800" cy="24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6"/>
          <p:cNvSpPr txBox="1"/>
          <p:nvPr/>
        </p:nvSpPr>
        <p:spPr>
          <a:xfrm>
            <a:off x="3219025" y="4150675"/>
            <a:ext cx="1452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Friendship Tie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180500" y="3546650"/>
            <a:ext cx="1755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Obligatory Attendee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293350" y="2571750"/>
            <a:ext cx="1452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Acquaintance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388125" y="1634238"/>
            <a:ext cx="1038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friend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603475" y="1574188"/>
            <a:ext cx="11427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Cost </a:t>
            </a:r>
            <a:r>
              <a:rPr lang="en"/>
              <a:t>of Contribution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 rot="10800000">
            <a:off x="5765200" y="4037513"/>
            <a:ext cx="28878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flipH="1">
            <a:off x="5746175" y="1574188"/>
            <a:ext cx="37800" cy="24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7822500" y="4150675"/>
            <a:ext cx="13215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Friendship Tie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783975" y="3546638"/>
            <a:ext cx="1755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Obligatory Attendee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811100" y="1634238"/>
            <a:ext cx="1452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Acquaintance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991600" y="2250750"/>
            <a:ext cx="1038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friend</a:t>
            </a:r>
            <a:endParaRPr/>
          </a:p>
        </p:txBody>
      </p:sp>
      <p:cxnSp>
        <p:nvCxnSpPr>
          <p:cNvPr id="95" name="Google Shape;95;p16"/>
          <p:cNvCxnSpPr>
            <a:endCxn id="87" idx="2"/>
          </p:cNvCxnSpPr>
          <p:nvPr/>
        </p:nvCxnSpPr>
        <p:spPr>
          <a:xfrm rot="10800000" flipH="1">
            <a:off x="1670625" y="1955238"/>
            <a:ext cx="2236500" cy="17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6"/>
          <p:cNvCxnSpPr>
            <a:cxnSpLocks/>
            <a:stCxn id="92" idx="1"/>
            <a:endCxn id="94" idx="2"/>
          </p:cNvCxnSpPr>
          <p:nvPr/>
        </p:nvCxnSpPr>
        <p:spPr>
          <a:xfrm rot="10800000" flipH="1">
            <a:off x="5783975" y="2571638"/>
            <a:ext cx="2726700" cy="1135500"/>
          </a:xfrm>
          <a:prstGeom prst="curvedConnector4">
            <a:avLst>
              <a:gd name="adj1" fmla="val 30580"/>
              <a:gd name="adj2" fmla="val 1579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1" grpId="0"/>
      <p:bldP spid="92" grpId="0"/>
      <p:bldP spid="93" grpId="0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2469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Outsized contributions signal a desire for a stronger relationship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Costly transmission of information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Anticipate future payoffs because of reputation and reciprocity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is to convince you that...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explanations for alliance contributions incorrectly focus on: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Current </a:t>
            </a:r>
            <a:r>
              <a:rPr lang="en" dirty="0"/>
              <a:t>alliance tie, not </a:t>
            </a:r>
            <a:r>
              <a:rPr lang="en" i="1" dirty="0"/>
              <a:t>desired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Value</a:t>
            </a:r>
            <a:r>
              <a:rPr lang="en" dirty="0"/>
              <a:t> of contribution, not </a:t>
            </a:r>
            <a:r>
              <a:rPr lang="en" i="1" dirty="0"/>
              <a:t>cost</a:t>
            </a:r>
            <a:endParaRPr i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Examining cost of contributions to Afghan war (ISAF) and desired ties by contributing states better explains over-contributions to war effort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conventional explanations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Largest share of forces are contributed by: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Collective action </a:t>
            </a:r>
            <a:r>
              <a:rPr lang="en" sz="1200" dirty="0"/>
              <a:t>(Olsen and Zeckhauser 1966)</a:t>
            </a:r>
            <a:r>
              <a:rPr lang="en" dirty="0"/>
              <a:t> - powerful states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dirty="0">
                <a:solidFill>
                  <a:srgbClr val="FFFFFF"/>
                </a:solidFill>
              </a:rPr>
              <a:t>Weaker states didn’t free ride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Balance of threat </a:t>
            </a:r>
            <a:r>
              <a:rPr lang="en" sz="1200" dirty="0"/>
              <a:t>(Walt 1987)</a:t>
            </a:r>
            <a:r>
              <a:rPr lang="en" dirty="0"/>
              <a:t> - most threatened states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dirty="0">
                <a:solidFill>
                  <a:srgbClr val="FFFFFF"/>
                </a:solidFill>
              </a:rPr>
              <a:t>Contributing states had not stake in the outcome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Alliance politics </a:t>
            </a:r>
            <a:r>
              <a:rPr lang="en" sz="1200" dirty="0"/>
              <a:t>(Snyder 1984)</a:t>
            </a:r>
            <a:r>
              <a:rPr lang="en" dirty="0"/>
              <a:t> - closest friends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dirty="0">
                <a:solidFill>
                  <a:srgbClr val="FFFFFF"/>
                </a:solidFill>
              </a:rPr>
              <a:t>Closest friends did less than acquaintances 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Domestic politics </a:t>
            </a:r>
            <a:r>
              <a:rPr lang="en" sz="1200" dirty="0"/>
              <a:t>(Ashraf 2011)</a:t>
            </a:r>
            <a:r>
              <a:rPr lang="en" dirty="0"/>
              <a:t> - consistency with political ideology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dirty="0">
                <a:solidFill>
                  <a:srgbClr val="FFFFFF"/>
                </a:solidFill>
                <a:highlight>
                  <a:srgbClr val="FFFFFF"/>
                </a:highlight>
              </a:rPr>
              <a:t>Explains whether you contribute, not extent</a:t>
            </a:r>
            <a:endParaRPr dirty="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conventional explanations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Largest share of forces are contributed by: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Collective action </a:t>
            </a:r>
            <a:r>
              <a:rPr lang="en" sz="1200" dirty="0"/>
              <a:t>(Olsen and Zeckhauser 1966)</a:t>
            </a:r>
            <a:r>
              <a:rPr lang="en" dirty="0"/>
              <a:t> - powerful states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Expected free riders don’t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Balance of threat </a:t>
            </a:r>
            <a:r>
              <a:rPr lang="en" sz="1200" dirty="0"/>
              <a:t>(Walt 1987)</a:t>
            </a:r>
            <a:r>
              <a:rPr lang="en" dirty="0"/>
              <a:t> - most threatened states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Non-threatened states do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Alliance politics </a:t>
            </a:r>
            <a:r>
              <a:rPr lang="en" sz="1200" dirty="0"/>
              <a:t>(Snyder 1984)</a:t>
            </a:r>
            <a:r>
              <a:rPr lang="en" dirty="0"/>
              <a:t> - closest friends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Closest friends don’t over-exert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Domestic politics </a:t>
            </a:r>
            <a:r>
              <a:rPr lang="en" sz="1200" dirty="0"/>
              <a:t>(Ashraf 2011)</a:t>
            </a:r>
            <a:r>
              <a:rPr lang="en" dirty="0"/>
              <a:t> - consistency with political ideology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Extent of contribution unexplained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theory needs to look at: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415250" y="1152475"/>
            <a:ext cx="841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states carry the highest burden in US-led operations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states most desire improved ties with the 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732</Words>
  <Application>Microsoft Office PowerPoint</Application>
  <PresentationFormat>On-screen Show (16:9)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Friends Without Benefits: Explaining Costly Contributions to Unnecessary Wartime Coalitions</vt:lpstr>
      <vt:lpstr>Motivation</vt:lpstr>
      <vt:lpstr>Puzzle</vt:lpstr>
      <vt:lpstr>Point</vt:lpstr>
      <vt:lpstr>Point</vt:lpstr>
      <vt:lpstr>Goal is to convince you that...</vt:lpstr>
      <vt:lpstr>Problems with conventional explanations</vt:lpstr>
      <vt:lpstr>Problems with conventional explanations</vt:lpstr>
      <vt:lpstr>New theory needs to look at:</vt:lpstr>
      <vt:lpstr>PowerPoint Presentation</vt:lpstr>
      <vt:lpstr>Theory</vt:lpstr>
      <vt:lpstr>Theory</vt:lpstr>
      <vt:lpstr>Empirical Data</vt:lpstr>
      <vt:lpstr>Empirical Data</vt:lpstr>
      <vt:lpstr>Empirical Model</vt:lpstr>
      <vt:lpstr>PowerPoint Presentation</vt:lpstr>
      <vt:lpstr>PowerPoint Presentation</vt:lpstr>
      <vt:lpstr>PowerPoint Presentation</vt:lpstr>
      <vt:lpstr>PowerPoint Presentation</vt:lpstr>
      <vt:lpstr>Recognized by over-contributor</vt:lpstr>
      <vt:lpstr>Recognized by the US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 Without Benefits: Explaining Costly Contributions to Unnecessary Wartime Coalitions</dc:title>
  <cp:lastModifiedBy>Andres Gannon</cp:lastModifiedBy>
  <cp:revision>3</cp:revision>
  <dcterms:modified xsi:type="dcterms:W3CDTF">2018-08-30T18:08:32Z</dcterms:modified>
</cp:coreProperties>
</file>