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0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1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303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34" r:id="rId13"/>
    <p:sldId id="335" r:id="rId14"/>
    <p:sldId id="333" r:id="rId15"/>
  </p:sldIdLst>
  <p:sldSz cx="9144000" cy="6858000" type="screen4x3"/>
  <p:notesSz cx="7315200" cy="9601200"/>
  <p:custDataLst>
    <p:tags r:id="rId1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1" autoAdjust="0"/>
    <p:restoredTop sz="81930" autoAdjust="0"/>
  </p:normalViewPr>
  <p:slideViewPr>
    <p:cSldViewPr snapToGrid="0" snapToObjects="1">
      <p:cViewPr varScale="1">
        <p:scale>
          <a:sx n="119" d="100"/>
          <a:sy n="119" d="100"/>
        </p:scale>
        <p:origin x="34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93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3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81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4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62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9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47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3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</a:t>
            </a:r>
            <a:r>
              <a:rPr lang="en-US" altLang="x-none" sz="105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tags" Target="../tags/tag46.xml"/><Relationship Id="rId12" Type="http://schemas.openxmlformats.org/officeDocument/2006/relationships/slideLayout" Target="../slideLayouts/slideLayout6.xml"/><Relationship Id="rId13" Type="http://schemas.openxmlformats.org/officeDocument/2006/relationships/notesSlide" Target="../notesSlides/notesSlide10.xml"/><Relationship Id="rId1" Type="http://schemas.openxmlformats.org/officeDocument/2006/relationships/tags" Target="../tags/tag36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Relationship Id="rId8" Type="http://schemas.openxmlformats.org/officeDocument/2006/relationships/tags" Target="../tags/tag43.xml"/><Relationship Id="rId9" Type="http://schemas.openxmlformats.org/officeDocument/2006/relationships/tags" Target="../tags/tag44.xml"/><Relationship Id="rId10" Type="http://schemas.openxmlformats.org/officeDocument/2006/relationships/tags" Target="../tags/tag45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tags" Target="../tags/tag57.xml"/><Relationship Id="rId12" Type="http://schemas.openxmlformats.org/officeDocument/2006/relationships/tags" Target="../tags/tag58.xml"/><Relationship Id="rId13" Type="http://schemas.openxmlformats.org/officeDocument/2006/relationships/tags" Target="../tags/tag59.xml"/><Relationship Id="rId14" Type="http://schemas.openxmlformats.org/officeDocument/2006/relationships/tags" Target="../tags/tag60.xml"/><Relationship Id="rId15" Type="http://schemas.openxmlformats.org/officeDocument/2006/relationships/tags" Target="../tags/tag61.xml"/><Relationship Id="rId16" Type="http://schemas.openxmlformats.org/officeDocument/2006/relationships/slideLayout" Target="../slideLayouts/slideLayout6.xml"/><Relationship Id="rId17" Type="http://schemas.openxmlformats.org/officeDocument/2006/relationships/notesSlide" Target="../notesSlides/notesSlide11.xml"/><Relationship Id="rId1" Type="http://schemas.openxmlformats.org/officeDocument/2006/relationships/tags" Target="../tags/tag47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Relationship Id="rId6" Type="http://schemas.openxmlformats.org/officeDocument/2006/relationships/tags" Target="../tags/tag52.xml"/><Relationship Id="rId7" Type="http://schemas.openxmlformats.org/officeDocument/2006/relationships/tags" Target="../tags/tag53.xml"/><Relationship Id="rId8" Type="http://schemas.openxmlformats.org/officeDocument/2006/relationships/tags" Target="../tags/tag54.xml"/><Relationship Id="rId9" Type="http://schemas.openxmlformats.org/officeDocument/2006/relationships/tags" Target="../tags/tag55.xml"/><Relationship Id="rId10" Type="http://schemas.openxmlformats.org/officeDocument/2006/relationships/tags" Target="../tags/tag5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://nvlpubs.nist.gov/nistpubs/SpecialPublications/NIST.SP.800-53r4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7.xm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8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9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Module 0: </a:t>
            </a:r>
            <a:r>
              <a:rPr lang="en-US" dirty="0"/>
              <a:t>Introduction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>
          <a:xfrm>
            <a:off x="2629775" y="5202720"/>
            <a:ext cx="4220429" cy="278892"/>
          </a:xfrm>
        </p:spPr>
        <p:txBody>
          <a:bodyPr/>
          <a:lstStyle/>
          <a:p>
            <a:r>
              <a:rPr lang="en-US" dirty="0"/>
              <a:t>Lesson: </a:t>
            </a:r>
            <a:r>
              <a:rPr lang="en-US" dirty="0" err="1"/>
              <a:t>McCumber</a:t>
            </a:r>
            <a:r>
              <a:rPr lang="en-US" dirty="0"/>
              <a:t> Cube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4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– Policy &amp; Practice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4289-A986-46DF-A6A1-B7C74A5B07B5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686050" y="3962400"/>
            <a:ext cx="3524250" cy="1619250"/>
            <a:chOff x="1692" y="2112"/>
            <a:chExt cx="2220" cy="1020"/>
          </a:xfrm>
        </p:grpSpPr>
        <p:grpSp>
          <p:nvGrpSpPr>
            <p:cNvPr id="19485" name="Group 15"/>
            <p:cNvGrpSpPr>
              <a:grpSpLocks noChangeAspect="1"/>
            </p:cNvGrpSpPr>
            <p:nvPr/>
          </p:nvGrpSpPr>
          <p:grpSpPr bwMode="auto">
            <a:xfrm>
              <a:off x="1692" y="2112"/>
              <a:ext cx="2220" cy="1020"/>
              <a:chOff x="1872" y="2832"/>
              <a:chExt cx="1776" cy="816"/>
            </a:xfrm>
          </p:grpSpPr>
          <p:sp>
            <p:nvSpPr>
              <p:cNvPr id="19487" name="AutoShape 16"/>
              <p:cNvSpPr>
                <a:spLocks noChangeAspect="1" noChangeArrowheads="1"/>
              </p:cNvSpPr>
              <p:nvPr/>
            </p:nvSpPr>
            <p:spPr bwMode="auto">
              <a:xfrm>
                <a:off x="2160" y="2841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9488" name="AutoShape 17"/>
              <p:cNvSpPr>
                <a:spLocks noChangeAspect="1" noChangeArrowheads="1"/>
              </p:cNvSpPr>
              <p:nvPr/>
            </p:nvSpPr>
            <p:spPr bwMode="auto">
              <a:xfrm>
                <a:off x="2016" y="2985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9489" name="AutoShape 18"/>
              <p:cNvSpPr>
                <a:spLocks noChangeAspect="1" noChangeArrowheads="1"/>
              </p:cNvSpPr>
              <p:nvPr/>
            </p:nvSpPr>
            <p:spPr bwMode="auto">
              <a:xfrm>
                <a:off x="1872" y="3120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490" name="Group 19"/>
              <p:cNvGrpSpPr>
                <a:grpSpLocks noChangeAspect="1"/>
              </p:cNvGrpSpPr>
              <p:nvPr/>
            </p:nvGrpSpPr>
            <p:grpSpPr bwMode="auto">
              <a:xfrm>
                <a:off x="2784" y="2832"/>
                <a:ext cx="432" cy="816"/>
                <a:chOff x="2976" y="1056"/>
                <a:chExt cx="432" cy="864"/>
              </a:xfrm>
            </p:grpSpPr>
            <p:sp>
              <p:nvSpPr>
                <p:cNvPr id="19494" name="Line 20"/>
                <p:cNvSpPr>
                  <a:spLocks noChangeAspect="1" noChangeShapeType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 flipV="1">
                  <a:off x="2976" y="153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5" name="Line 21"/>
                <p:cNvSpPr>
                  <a:spLocks noChangeAspect="1" noChangeShapeType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 flipV="1">
                  <a:off x="2976" y="1056"/>
                  <a:ext cx="43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1" name="Group 22"/>
              <p:cNvGrpSpPr>
                <a:grpSpLocks noChangeAspect="1"/>
              </p:cNvGrpSpPr>
              <p:nvPr/>
            </p:nvGrpSpPr>
            <p:grpSpPr bwMode="auto">
              <a:xfrm>
                <a:off x="2304" y="2832"/>
                <a:ext cx="432" cy="816"/>
                <a:chOff x="2976" y="1056"/>
                <a:chExt cx="432" cy="864"/>
              </a:xfrm>
            </p:grpSpPr>
            <p:sp>
              <p:nvSpPr>
                <p:cNvPr id="19492" name="Line 23"/>
                <p:cNvSpPr>
                  <a:spLocks noChangeAspect="1" noChangeShapeType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 flipV="1">
                  <a:off x="2976" y="153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3" name="Line 24"/>
                <p:cNvSpPr>
                  <a:spLocks noChangeAspect="1" noChangeShapeType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 flipV="1">
                  <a:off x="2976" y="1056"/>
                  <a:ext cx="43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486" name="Text Box 25"/>
            <p:cNvSpPr txBox="1">
              <a:spLocks noChangeAspect="1" noChangeArrowheads="1"/>
            </p:cNvSpPr>
            <p:nvPr/>
          </p:nvSpPr>
          <p:spPr bwMode="auto">
            <a:xfrm>
              <a:off x="1860" y="2721"/>
              <a:ext cx="18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FF66FF"/>
                  </a:solidFill>
                </a:rPr>
                <a:t>Policy &amp; Practice</a:t>
              </a:r>
            </a:p>
          </p:txBody>
        </p:sp>
      </p:grpSp>
      <p:grpSp>
        <p:nvGrpSpPr>
          <p:cNvPr id="19461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9483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9484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19462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9481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9482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19463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19479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9480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12323" name="Text Box 35"/>
          <p:cNvSpPr txBox="1">
            <a:spLocks noChangeAspect="1" noChangeArrowheads="1"/>
          </p:cNvSpPr>
          <p:nvPr/>
        </p:nvSpPr>
        <p:spPr bwMode="auto">
          <a:xfrm rot="-2625046">
            <a:off x="5357813" y="1828800"/>
            <a:ext cx="2433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Confidentiality</a:t>
            </a:r>
          </a:p>
        </p:txBody>
      </p:sp>
      <p:grpSp>
        <p:nvGrpSpPr>
          <p:cNvPr id="19465" name="Group 36"/>
          <p:cNvGrpSpPr>
            <a:grpSpLocks/>
          </p:cNvGrpSpPr>
          <p:nvPr/>
        </p:nvGrpSpPr>
        <p:grpSpPr bwMode="auto">
          <a:xfrm>
            <a:off x="4481513" y="2152650"/>
            <a:ext cx="1481137" cy="2540000"/>
            <a:chOff x="2823" y="1356"/>
            <a:chExt cx="933" cy="1600"/>
          </a:xfrm>
        </p:grpSpPr>
        <p:grpSp>
          <p:nvGrpSpPr>
            <p:cNvPr id="19475" name="Group 37"/>
            <p:cNvGrpSpPr>
              <a:grpSpLocks/>
            </p:cNvGrpSpPr>
            <p:nvPr/>
          </p:nvGrpSpPr>
          <p:grpSpPr bwMode="auto">
            <a:xfrm>
              <a:off x="2828" y="1921"/>
              <a:ext cx="524" cy="1035"/>
              <a:chOff x="2828" y="1921"/>
              <a:chExt cx="524" cy="1035"/>
            </a:xfrm>
          </p:grpSpPr>
          <p:sp>
            <p:nvSpPr>
              <p:cNvPr id="19477" name="Line 38"/>
              <p:cNvSpPr>
                <a:spLocks noChangeAspect="1"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V="1">
                <a:off x="2832" y="2471"/>
                <a:ext cx="0" cy="4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8" name="Line 39"/>
              <p:cNvSpPr>
                <a:spLocks noChangeAspect="1"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828" y="1921"/>
                <a:ext cx="524" cy="5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28" name="Text Box 40"/>
            <p:cNvSpPr txBox="1"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 rot="-2625046">
              <a:off x="2823" y="1356"/>
              <a:ext cx="93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Integrity</a:t>
              </a:r>
            </a:p>
          </p:txBody>
        </p:sp>
      </p:grpSp>
      <p:grpSp>
        <p:nvGrpSpPr>
          <p:cNvPr id="19466" name="Group 41"/>
          <p:cNvGrpSpPr>
            <a:grpSpLocks/>
          </p:cNvGrpSpPr>
          <p:nvPr/>
        </p:nvGrpSpPr>
        <p:grpSpPr bwMode="auto">
          <a:xfrm>
            <a:off x="3449638" y="2012950"/>
            <a:ext cx="1903412" cy="2686050"/>
            <a:chOff x="2173" y="1268"/>
            <a:chExt cx="1199" cy="1692"/>
          </a:xfrm>
        </p:grpSpPr>
        <p:sp>
          <p:nvSpPr>
            <p:cNvPr id="19472" name="Line 42"/>
            <p:cNvSpPr>
              <a:spLocks noChangeAspect="1"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2240" y="2464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43"/>
            <p:cNvSpPr>
              <a:spLocks noChangeAspect="1"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2244" y="1927"/>
              <a:ext cx="507" cy="5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2" name="Text Box 44"/>
            <p:cNvSpPr txBox="1"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-2625046">
              <a:off x="2173" y="1268"/>
              <a:ext cx="1199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Availability</a:t>
              </a:r>
            </a:p>
          </p:txBody>
        </p:sp>
      </p:grpSp>
      <p:sp>
        <p:nvSpPr>
          <p:cNvPr id="19467" name="Text Box 45"/>
          <p:cNvSpPr txBox="1">
            <a:spLocks noChangeAspect="1" noChangeArrowheads="1"/>
          </p:cNvSpPr>
          <p:nvPr/>
        </p:nvSpPr>
        <p:spPr bwMode="auto">
          <a:xfrm>
            <a:off x="3241675" y="4157663"/>
            <a:ext cx="22113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b="1">
                <a:solidFill>
                  <a:srgbClr val="FF66FF"/>
                </a:solidFill>
              </a:rPr>
              <a:t>Technology</a:t>
            </a:r>
          </a:p>
        </p:txBody>
      </p:sp>
      <p:sp>
        <p:nvSpPr>
          <p:cNvPr id="19469" name="Text Box 47"/>
          <p:cNvSpPr txBox="1">
            <a:spLocks noChangeArrowheads="1"/>
          </p:cNvSpPr>
          <p:nvPr/>
        </p:nvSpPr>
        <p:spPr bwMode="auto">
          <a:xfrm>
            <a:off x="400050" y="2066925"/>
            <a:ext cx="263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323850" y="2238375"/>
            <a:ext cx="2143125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Policy defines the “what” of IA</a:t>
            </a:r>
          </a:p>
          <a:p>
            <a:pPr>
              <a:spcBef>
                <a:spcPct val="50000"/>
              </a:spcBef>
            </a:pPr>
            <a:r>
              <a:rPr lang="en-US" sz="1800"/>
              <a:t>Practice defines the “when” of IA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02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Education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4B6B5-EE21-4C6E-A5ED-E0C65957BA6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686050" y="4857750"/>
            <a:ext cx="3524250" cy="1619250"/>
            <a:chOff x="1692" y="2676"/>
            <a:chExt cx="2220" cy="1020"/>
          </a:xfrm>
        </p:grpSpPr>
        <p:grpSp>
          <p:nvGrpSpPr>
            <p:cNvPr id="20520" name="Group 3"/>
            <p:cNvGrpSpPr>
              <a:grpSpLocks noChangeAspect="1"/>
            </p:cNvGrpSpPr>
            <p:nvPr/>
          </p:nvGrpSpPr>
          <p:grpSpPr bwMode="auto">
            <a:xfrm>
              <a:off x="1692" y="2676"/>
              <a:ext cx="2220" cy="1020"/>
              <a:chOff x="1872" y="2832"/>
              <a:chExt cx="1776" cy="816"/>
            </a:xfrm>
          </p:grpSpPr>
          <p:sp>
            <p:nvSpPr>
              <p:cNvPr id="20522" name="AutoShape 4"/>
              <p:cNvSpPr>
                <a:spLocks noChangeAspect="1" noChangeArrowheads="1"/>
              </p:cNvSpPr>
              <p:nvPr/>
            </p:nvSpPr>
            <p:spPr bwMode="auto">
              <a:xfrm>
                <a:off x="2160" y="2841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0523" name="AutoShape 5"/>
              <p:cNvSpPr>
                <a:spLocks noChangeAspect="1" noChangeArrowheads="1"/>
              </p:cNvSpPr>
              <p:nvPr/>
            </p:nvSpPr>
            <p:spPr bwMode="auto">
              <a:xfrm>
                <a:off x="2016" y="2985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0524" name="AutoShape 6"/>
              <p:cNvSpPr>
                <a:spLocks noChangeAspect="1" noChangeArrowheads="1"/>
              </p:cNvSpPr>
              <p:nvPr/>
            </p:nvSpPr>
            <p:spPr bwMode="auto">
              <a:xfrm>
                <a:off x="1872" y="3120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525" name="Group 7"/>
              <p:cNvGrpSpPr>
                <a:grpSpLocks noChangeAspect="1"/>
              </p:cNvGrpSpPr>
              <p:nvPr/>
            </p:nvGrpSpPr>
            <p:grpSpPr bwMode="auto">
              <a:xfrm>
                <a:off x="2784" y="2832"/>
                <a:ext cx="432" cy="816"/>
                <a:chOff x="2976" y="1056"/>
                <a:chExt cx="432" cy="864"/>
              </a:xfrm>
            </p:grpSpPr>
            <p:sp>
              <p:nvSpPr>
                <p:cNvPr id="20529" name="Line 8"/>
                <p:cNvSpPr>
                  <a:spLocks noChangeAspect="1" noChangeShapeType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 flipV="1">
                  <a:off x="2976" y="153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0" name="Line 9"/>
                <p:cNvSpPr>
                  <a:spLocks noChangeAspect="1" noChangeShapeType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 flipV="1">
                  <a:off x="2976" y="1056"/>
                  <a:ext cx="43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526" name="Group 10"/>
              <p:cNvGrpSpPr>
                <a:grpSpLocks noChangeAspect="1"/>
              </p:cNvGrpSpPr>
              <p:nvPr/>
            </p:nvGrpSpPr>
            <p:grpSpPr bwMode="auto">
              <a:xfrm>
                <a:off x="2304" y="2832"/>
                <a:ext cx="432" cy="816"/>
                <a:chOff x="2976" y="1056"/>
                <a:chExt cx="432" cy="864"/>
              </a:xfrm>
            </p:grpSpPr>
            <p:sp>
              <p:nvSpPr>
                <p:cNvPr id="20527" name="Line 11"/>
                <p:cNvSpPr>
                  <a:spLocks noChangeAspect="1" noChangeShapeType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 flipV="1">
                  <a:off x="2976" y="153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28" name="Line 12"/>
                <p:cNvSpPr>
                  <a:spLocks noChangeAspect="1" noChangeShapeType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 flipV="1">
                  <a:off x="2976" y="1056"/>
                  <a:ext cx="43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521" name="Text Box 13"/>
            <p:cNvSpPr txBox="1">
              <a:spLocks noChangeAspect="1" noChangeArrowheads="1"/>
            </p:cNvSpPr>
            <p:nvPr/>
          </p:nvSpPr>
          <p:spPr bwMode="auto">
            <a:xfrm>
              <a:off x="2052" y="3239"/>
              <a:ext cx="18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FF66FF"/>
                  </a:solidFill>
                </a:rPr>
                <a:t>Education</a:t>
              </a:r>
            </a:p>
          </p:txBody>
        </p:sp>
      </p:grpSp>
      <p:grpSp>
        <p:nvGrpSpPr>
          <p:cNvPr id="20485" name="Group 14"/>
          <p:cNvGrpSpPr>
            <a:grpSpLocks/>
          </p:cNvGrpSpPr>
          <p:nvPr/>
        </p:nvGrpSpPr>
        <p:grpSpPr bwMode="auto">
          <a:xfrm>
            <a:off x="2686050" y="3962400"/>
            <a:ext cx="3524250" cy="1619250"/>
            <a:chOff x="1692" y="2112"/>
            <a:chExt cx="2220" cy="1020"/>
          </a:xfrm>
        </p:grpSpPr>
        <p:grpSp>
          <p:nvGrpSpPr>
            <p:cNvPr id="20509" name="Group 15"/>
            <p:cNvGrpSpPr>
              <a:grpSpLocks noChangeAspect="1"/>
            </p:cNvGrpSpPr>
            <p:nvPr/>
          </p:nvGrpSpPr>
          <p:grpSpPr bwMode="auto">
            <a:xfrm>
              <a:off x="1692" y="2112"/>
              <a:ext cx="2220" cy="1020"/>
              <a:chOff x="1872" y="2832"/>
              <a:chExt cx="1776" cy="816"/>
            </a:xfrm>
          </p:grpSpPr>
          <p:sp>
            <p:nvSpPr>
              <p:cNvPr id="20511" name="AutoShape 16"/>
              <p:cNvSpPr>
                <a:spLocks noChangeAspect="1" noChangeArrowheads="1"/>
              </p:cNvSpPr>
              <p:nvPr/>
            </p:nvSpPr>
            <p:spPr bwMode="auto">
              <a:xfrm>
                <a:off x="2160" y="2841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0512" name="AutoShape 17"/>
              <p:cNvSpPr>
                <a:spLocks noChangeAspect="1" noChangeArrowheads="1"/>
              </p:cNvSpPr>
              <p:nvPr/>
            </p:nvSpPr>
            <p:spPr bwMode="auto">
              <a:xfrm>
                <a:off x="2016" y="2985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0513" name="AutoShape 18"/>
              <p:cNvSpPr>
                <a:spLocks noChangeAspect="1" noChangeArrowheads="1"/>
              </p:cNvSpPr>
              <p:nvPr/>
            </p:nvSpPr>
            <p:spPr bwMode="auto">
              <a:xfrm>
                <a:off x="1872" y="3120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514" name="Group 19"/>
              <p:cNvGrpSpPr>
                <a:grpSpLocks noChangeAspect="1"/>
              </p:cNvGrpSpPr>
              <p:nvPr/>
            </p:nvGrpSpPr>
            <p:grpSpPr bwMode="auto">
              <a:xfrm>
                <a:off x="2784" y="2832"/>
                <a:ext cx="432" cy="816"/>
                <a:chOff x="2976" y="1056"/>
                <a:chExt cx="432" cy="864"/>
              </a:xfrm>
            </p:grpSpPr>
            <p:sp>
              <p:nvSpPr>
                <p:cNvPr id="20518" name="Line 20"/>
                <p:cNvSpPr>
                  <a:spLocks noChangeAspect="1" noChangeShapeType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 flipV="1">
                  <a:off x="2976" y="153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9" name="Line 21"/>
                <p:cNvSpPr>
                  <a:spLocks noChangeAspect="1" noChangeShapeType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 flipV="1">
                  <a:off x="2976" y="1056"/>
                  <a:ext cx="43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515" name="Group 22"/>
              <p:cNvGrpSpPr>
                <a:grpSpLocks noChangeAspect="1"/>
              </p:cNvGrpSpPr>
              <p:nvPr/>
            </p:nvGrpSpPr>
            <p:grpSpPr bwMode="auto">
              <a:xfrm>
                <a:off x="2304" y="2832"/>
                <a:ext cx="432" cy="816"/>
                <a:chOff x="2976" y="1056"/>
                <a:chExt cx="432" cy="864"/>
              </a:xfrm>
            </p:grpSpPr>
            <p:sp>
              <p:nvSpPr>
                <p:cNvPr id="20516" name="Line 23"/>
                <p:cNvSpPr>
                  <a:spLocks noChangeAspect="1" noChangeShapeType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 flipV="1">
                  <a:off x="2976" y="153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7" name="Line 24"/>
                <p:cNvSpPr>
                  <a:spLocks noChangeAspect="1" noChangeShapeType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 flipV="1">
                  <a:off x="2976" y="1056"/>
                  <a:ext cx="43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510" name="Text Box 25"/>
            <p:cNvSpPr txBox="1">
              <a:spLocks noChangeAspect="1" noChangeArrowheads="1"/>
            </p:cNvSpPr>
            <p:nvPr/>
          </p:nvSpPr>
          <p:spPr bwMode="auto">
            <a:xfrm>
              <a:off x="1860" y="2721"/>
              <a:ext cx="18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FF66FF"/>
                  </a:solidFill>
                </a:rPr>
                <a:t>Policy &amp; Practice</a:t>
              </a:r>
            </a:p>
          </p:txBody>
        </p:sp>
      </p:grpSp>
      <p:grpSp>
        <p:nvGrpSpPr>
          <p:cNvPr id="20486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20507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20508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20487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20505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20506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20488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20503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20504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13347" name="Text Box 35"/>
          <p:cNvSpPr txBox="1">
            <a:spLocks noChangeAspect="1" noChangeArrowheads="1"/>
          </p:cNvSpPr>
          <p:nvPr/>
        </p:nvSpPr>
        <p:spPr bwMode="auto">
          <a:xfrm rot="-2625046">
            <a:off x="5357813" y="1828800"/>
            <a:ext cx="2433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Confidentiality</a:t>
            </a:r>
          </a:p>
        </p:txBody>
      </p:sp>
      <p:grpSp>
        <p:nvGrpSpPr>
          <p:cNvPr id="20490" name="Group 36"/>
          <p:cNvGrpSpPr>
            <a:grpSpLocks/>
          </p:cNvGrpSpPr>
          <p:nvPr/>
        </p:nvGrpSpPr>
        <p:grpSpPr bwMode="auto">
          <a:xfrm>
            <a:off x="4481513" y="2152650"/>
            <a:ext cx="1481137" cy="2540000"/>
            <a:chOff x="2823" y="1356"/>
            <a:chExt cx="933" cy="1600"/>
          </a:xfrm>
        </p:grpSpPr>
        <p:grpSp>
          <p:nvGrpSpPr>
            <p:cNvPr id="20499" name="Group 37"/>
            <p:cNvGrpSpPr>
              <a:grpSpLocks/>
            </p:cNvGrpSpPr>
            <p:nvPr/>
          </p:nvGrpSpPr>
          <p:grpSpPr bwMode="auto">
            <a:xfrm>
              <a:off x="2828" y="1921"/>
              <a:ext cx="524" cy="1035"/>
              <a:chOff x="2828" y="1921"/>
              <a:chExt cx="524" cy="1035"/>
            </a:xfrm>
          </p:grpSpPr>
          <p:sp>
            <p:nvSpPr>
              <p:cNvPr id="20501" name="Line 38"/>
              <p:cNvSpPr>
                <a:spLocks noChangeAspect="1"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V="1">
                <a:off x="2832" y="2471"/>
                <a:ext cx="0" cy="4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2" name="Line 39"/>
              <p:cNvSpPr>
                <a:spLocks noChangeAspect="1"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828" y="1921"/>
                <a:ext cx="524" cy="5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52" name="Text Box 40"/>
            <p:cNvSpPr txBox="1"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 rot="-2625046">
              <a:off x="2823" y="1356"/>
              <a:ext cx="93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Integrity</a:t>
              </a:r>
            </a:p>
          </p:txBody>
        </p:sp>
      </p:grpSp>
      <p:grpSp>
        <p:nvGrpSpPr>
          <p:cNvPr id="20491" name="Group 41"/>
          <p:cNvGrpSpPr>
            <a:grpSpLocks/>
          </p:cNvGrpSpPr>
          <p:nvPr/>
        </p:nvGrpSpPr>
        <p:grpSpPr bwMode="auto">
          <a:xfrm>
            <a:off x="3449638" y="2012950"/>
            <a:ext cx="1903412" cy="2686050"/>
            <a:chOff x="2173" y="1268"/>
            <a:chExt cx="1199" cy="1692"/>
          </a:xfrm>
        </p:grpSpPr>
        <p:sp>
          <p:nvSpPr>
            <p:cNvPr id="20496" name="Line 42"/>
            <p:cNvSpPr>
              <a:spLocks noChangeAspect="1"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2240" y="2464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43"/>
            <p:cNvSpPr>
              <a:spLocks noChangeAspect="1"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2244" y="1927"/>
              <a:ext cx="507" cy="5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6" name="Text Box 44"/>
            <p:cNvSpPr txBox="1"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-2625046">
              <a:off x="2173" y="1268"/>
              <a:ext cx="1199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Availability</a:t>
              </a:r>
            </a:p>
          </p:txBody>
        </p:sp>
      </p:grpSp>
      <p:sp>
        <p:nvSpPr>
          <p:cNvPr id="20492" name="Text Box 45"/>
          <p:cNvSpPr txBox="1">
            <a:spLocks noChangeAspect="1" noChangeArrowheads="1"/>
          </p:cNvSpPr>
          <p:nvPr/>
        </p:nvSpPr>
        <p:spPr bwMode="auto">
          <a:xfrm>
            <a:off x="3241675" y="4157663"/>
            <a:ext cx="22113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b="1">
                <a:solidFill>
                  <a:srgbClr val="FF66FF"/>
                </a:solidFill>
              </a:rPr>
              <a:t>Technology</a:t>
            </a:r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533400" y="2124075"/>
            <a:ext cx="23907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Education, Training and Awareness provide the most prominent IA measure.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28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91DAED-3423-437E-AC01-FED21601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C.I.A.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4FB07DF-4AB7-4E48-B372-C3F7CEFB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CIA of Cyber Security</a:t>
            </a:r>
          </a:p>
          <a:p>
            <a:pPr lvl="1"/>
            <a:r>
              <a:rPr lang="en-US" dirty="0"/>
              <a:t>Refers to the overarching security goals</a:t>
            </a:r>
          </a:p>
          <a:p>
            <a:pPr lvl="1"/>
            <a:r>
              <a:rPr lang="en-US" dirty="0"/>
              <a:t>Confidentiality: </a:t>
            </a:r>
          </a:p>
          <a:p>
            <a:pPr lvl="2"/>
            <a:r>
              <a:rPr lang="en-US" dirty="0"/>
              <a:t>Preserving authorized restrictions on information access and disclosure, including means for protecting personal privacy and proprietary information. SOURCE: SP 800-53</a:t>
            </a:r>
          </a:p>
          <a:p>
            <a:pPr lvl="1"/>
            <a:r>
              <a:rPr lang="en-US" dirty="0"/>
              <a:t>Integrity</a:t>
            </a:r>
          </a:p>
          <a:p>
            <a:pPr lvl="2"/>
            <a:r>
              <a:rPr lang="en-US" dirty="0"/>
              <a:t>Guarding against improper information modification or destruction, and includes ensuring information non-repudiation and authenticity.  SOURCE: SP 800-53</a:t>
            </a:r>
          </a:p>
          <a:p>
            <a:pPr lvl="1"/>
            <a:r>
              <a:rPr lang="en-US" dirty="0"/>
              <a:t>Availability</a:t>
            </a:r>
          </a:p>
          <a:p>
            <a:pPr lvl="2"/>
            <a:r>
              <a:rPr lang="en-US" dirty="0"/>
              <a:t>Ensuring timely and reliable access to and use of information. SOURCE: SP 800-53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8C796D8-9D14-4A98-B2CA-C6E3F25E7E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1CD291-EBF4-47B8-BDB1-CD835FFC1B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779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9D14E5-7FBC-4600-8E60-1B48C0C6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24996D-C4BF-4373-BEBC-70A320FA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[SP 800-53] “Security and Privacy Controls for Federal Information Systems and Organizations”  NIST Special Publication 88-53r4, 2013.</a:t>
            </a:r>
          </a:p>
          <a:p>
            <a:pPr lvl="1"/>
            <a:r>
              <a:rPr lang="en-US" dirty="0">
                <a:hlinkClick r:id="rId3"/>
              </a:rPr>
              <a:t>http://nvlpubs.nist.gov/nistpubs/SpecialPublications/NIST.SP.800-53r4.pdf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58EBC5-60C0-48EF-B65F-DBB7A46E55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991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1F52A716-5142-4987-84C0-078D1007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lesson, students will be able to</a:t>
            </a:r>
          </a:p>
          <a:p>
            <a:pPr lvl="1"/>
            <a:r>
              <a:rPr lang="en-US" dirty="0"/>
              <a:t>Explain all components of the </a:t>
            </a:r>
            <a:r>
              <a:rPr lang="en-US" dirty="0" err="1"/>
              <a:t>McCumber</a:t>
            </a:r>
            <a:r>
              <a:rPr lang="en-US" dirty="0"/>
              <a:t> model of cybersecurity</a:t>
            </a:r>
          </a:p>
          <a:p>
            <a:pPr lvl="1"/>
            <a:r>
              <a:rPr lang="en-US" dirty="0"/>
              <a:t>Define Confidentiality, Integrity and Availability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Transmission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A3A9F-ED34-46C0-9AEC-9245FF3831B8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2296" name="AutoShape 4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2297" name="Text Box 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sp>
        <p:nvSpPr>
          <p:cNvPr id="2120" name="Text Box 72"/>
          <p:cNvSpPr txBox="1">
            <a:spLocks noChangeArrowheads="1"/>
          </p:cNvSpPr>
          <p:nvPr/>
        </p:nvSpPr>
        <p:spPr bwMode="auto">
          <a:xfrm>
            <a:off x="3048000" y="4159250"/>
            <a:ext cx="4191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The transfer of information from one computer system to another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Using network (wired or wireless)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Using portable medium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303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Storage 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90368-2539-4839-AA15-84A37647B7D6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3316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3323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3324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3321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3322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sp>
        <p:nvSpPr>
          <p:cNvPr id="5167" name="Text Box 47"/>
          <p:cNvSpPr txBox="1">
            <a:spLocks noChangeArrowheads="1"/>
          </p:cNvSpPr>
          <p:nvPr/>
        </p:nvSpPr>
        <p:spPr bwMode="auto">
          <a:xfrm>
            <a:off x="2171700" y="4552950"/>
            <a:ext cx="5483225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To use information at a later time it must be stored.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on disk/tape/CD/DVD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sz="1800" dirty="0"/>
              <a:t>in memory registers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cache/ RAM / ROM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715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Processing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C3CB-D1FD-4132-AF22-02A29405DF5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4340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4350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4351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14341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4348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4349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14346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4347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6191" name="Text Box 47"/>
          <p:cNvSpPr txBox="1">
            <a:spLocks noChangeArrowheads="1"/>
          </p:cNvSpPr>
          <p:nvPr/>
        </p:nvSpPr>
        <p:spPr bwMode="auto">
          <a:xfrm>
            <a:off x="2651125" y="4824413"/>
            <a:ext cx="4102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Processing presents its own challenges, as information must be made available to the processing unit, and is likely to be modified.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64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4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Confidentiality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DAD74-7BB4-478A-9BCE-8F15256048D1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5364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5375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5376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15365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5373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5374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15366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15371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5372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7203" name="Text Box 35"/>
          <p:cNvSpPr txBox="1">
            <a:spLocks noChangeAspect="1" noChangeArrowheads="1"/>
          </p:cNvSpPr>
          <p:nvPr/>
        </p:nvSpPr>
        <p:spPr bwMode="auto">
          <a:xfrm rot="-2625046">
            <a:off x="5357813" y="1828800"/>
            <a:ext cx="2433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Confidentiality</a:t>
            </a:r>
          </a:p>
        </p:txBody>
      </p:sp>
      <p:sp>
        <p:nvSpPr>
          <p:cNvPr id="7215" name="Text Box 47"/>
          <p:cNvSpPr txBox="1">
            <a:spLocks noChangeArrowheads="1"/>
          </p:cNvSpPr>
          <p:nvPr/>
        </p:nvSpPr>
        <p:spPr bwMode="auto">
          <a:xfrm>
            <a:off x="2781300" y="4889500"/>
            <a:ext cx="400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The ability to control the release of information.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000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3" grpId="0"/>
      <p:bldP spid="72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Integrity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80F3D-6E99-4BFF-A6BA-E2E3AC3BD421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6388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6404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6405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16389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6402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6403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16390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16400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6401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8227" name="Text Box 35"/>
          <p:cNvSpPr txBox="1">
            <a:spLocks noChangeAspect="1" noChangeArrowheads="1"/>
          </p:cNvSpPr>
          <p:nvPr/>
        </p:nvSpPr>
        <p:spPr bwMode="auto">
          <a:xfrm rot="-2625046">
            <a:off x="5357813" y="1828800"/>
            <a:ext cx="2433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Confidentiality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4481513" y="2152650"/>
            <a:ext cx="1481137" cy="2540000"/>
            <a:chOff x="2823" y="1356"/>
            <a:chExt cx="933" cy="1600"/>
          </a:xfrm>
        </p:grpSpPr>
        <p:grpSp>
          <p:nvGrpSpPr>
            <p:cNvPr id="16396" name="Group 37"/>
            <p:cNvGrpSpPr>
              <a:grpSpLocks/>
            </p:cNvGrpSpPr>
            <p:nvPr/>
          </p:nvGrpSpPr>
          <p:grpSpPr bwMode="auto">
            <a:xfrm>
              <a:off x="2828" y="1921"/>
              <a:ext cx="524" cy="1035"/>
              <a:chOff x="2828" y="1921"/>
              <a:chExt cx="524" cy="1035"/>
            </a:xfrm>
          </p:grpSpPr>
          <p:sp>
            <p:nvSpPr>
              <p:cNvPr id="16398" name="Line 38"/>
              <p:cNvSpPr>
                <a:spLocks noChangeAspect="1" noChangeShapeType="1"/>
              </p:cNvSpPr>
              <p:nvPr>
                <p:custDataLst>
                  <p:tags r:id="rId3"/>
                </p:custDataLst>
              </p:nvPr>
            </p:nvSpPr>
            <p:spPr bwMode="auto">
              <a:xfrm flipV="1">
                <a:off x="2832" y="2471"/>
                <a:ext cx="0" cy="4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9" name="Line 39"/>
              <p:cNvSpPr>
                <a:spLocks noChangeAspect="1"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 flipV="1">
                <a:off x="2828" y="1921"/>
                <a:ext cx="524" cy="5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32" name="Text Box 40"/>
            <p:cNvSpPr txBox="1"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 rot="-2625046">
              <a:off x="2823" y="1356"/>
              <a:ext cx="93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Integrity</a:t>
              </a:r>
            </a:p>
          </p:txBody>
        </p:sp>
      </p:grpSp>
      <p:sp>
        <p:nvSpPr>
          <p:cNvPr id="8239" name="Text Box 47"/>
          <p:cNvSpPr txBox="1">
            <a:spLocks noChangeArrowheads="1"/>
          </p:cNvSpPr>
          <p:nvPr/>
        </p:nvSpPr>
        <p:spPr bwMode="auto">
          <a:xfrm>
            <a:off x="2698750" y="4953000"/>
            <a:ext cx="4349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The quality of information that identifies how closely the information reflects reality.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554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2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Availability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F9DC4-6F9A-471E-9961-278611813B07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412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7432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7433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17413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7430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7431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17414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17428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7429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9251" name="Text Box 35"/>
          <p:cNvSpPr txBox="1">
            <a:spLocks noChangeAspect="1" noChangeArrowheads="1"/>
          </p:cNvSpPr>
          <p:nvPr/>
        </p:nvSpPr>
        <p:spPr bwMode="auto">
          <a:xfrm rot="-2625046">
            <a:off x="5357813" y="1828800"/>
            <a:ext cx="2433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Confidentiality</a:t>
            </a:r>
          </a:p>
        </p:txBody>
      </p:sp>
      <p:grpSp>
        <p:nvGrpSpPr>
          <p:cNvPr id="17416" name="Group 36"/>
          <p:cNvGrpSpPr>
            <a:grpSpLocks/>
          </p:cNvGrpSpPr>
          <p:nvPr/>
        </p:nvGrpSpPr>
        <p:grpSpPr bwMode="auto">
          <a:xfrm>
            <a:off x="4481513" y="2152650"/>
            <a:ext cx="1481137" cy="2540000"/>
            <a:chOff x="2823" y="1356"/>
            <a:chExt cx="933" cy="1600"/>
          </a:xfrm>
        </p:grpSpPr>
        <p:grpSp>
          <p:nvGrpSpPr>
            <p:cNvPr id="17424" name="Group 37"/>
            <p:cNvGrpSpPr>
              <a:grpSpLocks/>
            </p:cNvGrpSpPr>
            <p:nvPr/>
          </p:nvGrpSpPr>
          <p:grpSpPr bwMode="auto">
            <a:xfrm>
              <a:off x="2828" y="1921"/>
              <a:ext cx="524" cy="1035"/>
              <a:chOff x="2828" y="1921"/>
              <a:chExt cx="524" cy="1035"/>
            </a:xfrm>
          </p:grpSpPr>
          <p:sp>
            <p:nvSpPr>
              <p:cNvPr id="17426" name="Line 38"/>
              <p:cNvSpPr>
                <a:spLocks noChangeAspect="1"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V="1">
                <a:off x="2832" y="2471"/>
                <a:ext cx="0" cy="4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7" name="Line 39"/>
              <p:cNvSpPr>
                <a:spLocks noChangeAspect="1"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828" y="1921"/>
                <a:ext cx="524" cy="5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56" name="Text Box 40"/>
            <p:cNvSpPr txBox="1"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 rot="-2625046">
              <a:off x="2823" y="1356"/>
              <a:ext cx="93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Integrity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3449638" y="2012950"/>
            <a:ext cx="1903412" cy="2686050"/>
            <a:chOff x="2173" y="1268"/>
            <a:chExt cx="1199" cy="1692"/>
          </a:xfrm>
        </p:grpSpPr>
        <p:sp>
          <p:nvSpPr>
            <p:cNvPr id="17421" name="Line 42"/>
            <p:cNvSpPr>
              <a:spLocks noChangeAspect="1"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2240" y="2464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43"/>
            <p:cNvSpPr>
              <a:spLocks noChangeAspect="1"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2244" y="1927"/>
              <a:ext cx="507" cy="5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Text Box 44"/>
            <p:cNvSpPr txBox="1"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-2625046">
              <a:off x="2173" y="1268"/>
              <a:ext cx="1199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Availability</a:t>
              </a:r>
            </a:p>
          </p:txBody>
        </p:sp>
      </p:grpSp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2806700" y="4889500"/>
            <a:ext cx="3848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Information is available when needed.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95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Technology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61800-4338-4363-A307-B26023981748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8436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8457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8458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18437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8455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8456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18438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18453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8454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10275" name="Text Box 35"/>
          <p:cNvSpPr txBox="1">
            <a:spLocks noChangeAspect="1" noChangeArrowheads="1"/>
          </p:cNvSpPr>
          <p:nvPr/>
        </p:nvSpPr>
        <p:spPr bwMode="auto">
          <a:xfrm rot="-2625046">
            <a:off x="5357813" y="1828800"/>
            <a:ext cx="2433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Confidentiality</a:t>
            </a:r>
          </a:p>
        </p:txBody>
      </p:sp>
      <p:grpSp>
        <p:nvGrpSpPr>
          <p:cNvPr id="18440" name="Group 36"/>
          <p:cNvGrpSpPr>
            <a:grpSpLocks/>
          </p:cNvGrpSpPr>
          <p:nvPr/>
        </p:nvGrpSpPr>
        <p:grpSpPr bwMode="auto">
          <a:xfrm>
            <a:off x="4481513" y="2152650"/>
            <a:ext cx="1481137" cy="2540000"/>
            <a:chOff x="2823" y="1356"/>
            <a:chExt cx="933" cy="1600"/>
          </a:xfrm>
        </p:grpSpPr>
        <p:grpSp>
          <p:nvGrpSpPr>
            <p:cNvPr id="18449" name="Group 37"/>
            <p:cNvGrpSpPr>
              <a:grpSpLocks/>
            </p:cNvGrpSpPr>
            <p:nvPr/>
          </p:nvGrpSpPr>
          <p:grpSpPr bwMode="auto">
            <a:xfrm>
              <a:off x="2828" y="1921"/>
              <a:ext cx="524" cy="1035"/>
              <a:chOff x="2828" y="1921"/>
              <a:chExt cx="524" cy="1035"/>
            </a:xfrm>
          </p:grpSpPr>
          <p:sp>
            <p:nvSpPr>
              <p:cNvPr id="18451" name="Line 38"/>
              <p:cNvSpPr>
                <a:spLocks noChangeAspect="1"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V="1">
                <a:off x="2832" y="2471"/>
                <a:ext cx="0" cy="4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2" name="Line 39"/>
              <p:cNvSpPr>
                <a:spLocks noChangeAspect="1"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828" y="1921"/>
                <a:ext cx="524" cy="5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80" name="Text Box 40"/>
            <p:cNvSpPr txBox="1"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 rot="-2625046">
              <a:off x="2823" y="1356"/>
              <a:ext cx="93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Integrity</a:t>
              </a:r>
            </a:p>
          </p:txBody>
        </p:sp>
      </p:grpSp>
      <p:grpSp>
        <p:nvGrpSpPr>
          <p:cNvPr id="18441" name="Group 41"/>
          <p:cNvGrpSpPr>
            <a:grpSpLocks/>
          </p:cNvGrpSpPr>
          <p:nvPr/>
        </p:nvGrpSpPr>
        <p:grpSpPr bwMode="auto">
          <a:xfrm>
            <a:off x="3449638" y="2012950"/>
            <a:ext cx="1903412" cy="2686050"/>
            <a:chOff x="2173" y="1268"/>
            <a:chExt cx="1199" cy="1692"/>
          </a:xfrm>
        </p:grpSpPr>
        <p:sp>
          <p:nvSpPr>
            <p:cNvPr id="18446" name="Line 42"/>
            <p:cNvSpPr>
              <a:spLocks noChangeAspect="1"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2240" y="2464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43"/>
            <p:cNvSpPr>
              <a:spLocks noChangeAspect="1"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2244" y="1927"/>
              <a:ext cx="507" cy="5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Text Box 44"/>
            <p:cNvSpPr txBox="1"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-2625046">
              <a:off x="2173" y="1268"/>
              <a:ext cx="1199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Availability</a:t>
              </a:r>
            </a:p>
          </p:txBody>
        </p:sp>
      </p:grpSp>
      <p:sp>
        <p:nvSpPr>
          <p:cNvPr id="10285" name="Text Box 45"/>
          <p:cNvSpPr txBox="1">
            <a:spLocks noChangeAspect="1" noChangeArrowheads="1"/>
          </p:cNvSpPr>
          <p:nvPr/>
        </p:nvSpPr>
        <p:spPr bwMode="auto">
          <a:xfrm>
            <a:off x="3241675" y="4157663"/>
            <a:ext cx="22113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b="1">
                <a:solidFill>
                  <a:srgbClr val="FF66FF"/>
                </a:solidFill>
              </a:rPr>
              <a:t>Technology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1828800" y="4857750"/>
            <a:ext cx="56832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Technological solutions – the hallmark of the computer scientist and engineers.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The basis of the coming layers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Provides the “how” of information assurance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115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5" grpId="0"/>
      <p:bldP spid="1028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773992-k:\cnap\netsec course\lectures\lesson 1 introduction.pptx"/>
  <p:tag name="ARTICULATE_PRESENTER_VERSION" val="8"/>
  <p:tag name="ARTICULATE_USED_PAGE_ORIENTATION" val="1"/>
  <p:tag name="ARTICULATE_USED_PAGE_SIZE" val="1"/>
  <p:tag name="ARTICULATE_PROJECT_OPEN" val="0"/>
  <p:tag name="ARTICULATE_SLIDE_COUNT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2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4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5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6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5606544a3ea04f8d95d76b62e55eb9a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cf9e84a3179543efb01974bf48f0e3d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a27e7151ec54130b43b9f66771bc99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7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5f3e5efe50ad4438875a4213349bcb5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4a4ad280cf5c4c3ca296545115b41e4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2b54d6e48ceb4401858436250e7917a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a46bda38999b40a2ba474495e0a2fe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4c3bb9c4511944fd8c14f775fee8bd5b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66fea3d2d38243319b9f7eabee8506b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8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92a3de53d19f45db846d6f966aa738e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21f099fed5e4e3abd5a52ad832beda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a17e201de7ce4d0a96a7b4e019bd19b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b2443529c39a4ec4b21551aaac5388d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167e8307d0494bb490b60c5d701f662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559c41292c87422099b0f8c98158a5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9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b1b0ec3738e84b4888df23f12f847fdd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5608a34c783f44f7a629aa343615900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7f41557761204a7c8d176a03e72e1f9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1f31c94ce3894bfdb036772a5ef0e69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c1aa10e339c049699a8386d43641f4c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ff7402f213a4deebf0fbcde00df15f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d9a89ee33cb545a59fcf133670963b9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2769471483f54723a23e5b18f8831e0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b2fdf21680eb4590acce0fcc11ace43b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f21361e695347d8937183292549cecc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20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040ec57b561844aca41c847dca2c150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61dbfec6bfd24f5489989c024a6fe33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0791417778f543968732fdfa719154a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70705825a26b4f7692c670ca0a968c5b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0bd8b79ce97b4bd9b307371be5d4560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dd44ca0ee6984eb5820f77802113f7a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3d2e416eb8b644b9bd337ce5b6773f3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e616438b8b5843b0a4cce732abaaece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698dfd6c5b7c4cd89402cd97bde5534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362f04d4db4a4a7badb78f9dfd70f8fc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09a6a8718f9d491daac2c3351d74861f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9ca0279b4f1b409ca6c32e8bd0439e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6b7509b0aeb941a3919b3b57cdc99c2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2446083fab9242f18bf543e60db71ef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3514</TotalTime>
  <Words>389</Words>
  <Application>Microsoft Macintosh PowerPoint</Application>
  <PresentationFormat>On-screen Show (4:3)</PresentationFormat>
  <Paragraphs>114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PP_C5Modules_CC_License_standard</vt:lpstr>
      <vt:lpstr>  Module 0: Introduction</vt:lpstr>
      <vt:lpstr>Learning Outcomes</vt:lpstr>
      <vt:lpstr>Information Assurance: A Comprehensive Model - Transmission</vt:lpstr>
      <vt:lpstr>Information Assurance: A Comprehensive Model - Storage </vt:lpstr>
      <vt:lpstr>Information Assurance: A Comprehensive Model - Processing</vt:lpstr>
      <vt:lpstr>Information Assurance: A Comprehensive Model - Confidentiality</vt:lpstr>
      <vt:lpstr>Information Assurance: A Comprehensive Model - Integrity</vt:lpstr>
      <vt:lpstr>Information Assurance: A Comprehensive Model - Availability</vt:lpstr>
      <vt:lpstr>Information Assurance: A Comprehensive Model - Technology</vt:lpstr>
      <vt:lpstr>Information Assurance: A Comprehensive Model – Policy &amp; Practice</vt:lpstr>
      <vt:lpstr>Information Assurance: A Comprehensive Model - Education</vt:lpstr>
      <vt:lpstr>The C.I.A.</vt:lpstr>
      <vt:lpstr>References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213</cp:revision>
  <cp:lastPrinted>2016-07-18T16:40:10Z</cp:lastPrinted>
  <dcterms:created xsi:type="dcterms:W3CDTF">2016-07-03T20:12:42Z</dcterms:created>
  <dcterms:modified xsi:type="dcterms:W3CDTF">2018-04-12T22:32:44Z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1C371E35-623D-4758-8BF2-E1F5407C401B</vt:lpwstr>
  </property>
  <property fmtid="{D5CDD505-2E9C-101B-9397-08002B2CF9AE}" pid="6" name="ArticulateProjectFull">
    <vt:lpwstr>K:\CNAP\Deliverables\NetSec Course\Module_0\NetSec Module 0 Lesson -- McCumberCube.ppta</vt:lpwstr>
  </property>
</Properties>
</file>