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9"/>
  </p:notesMasterIdLst>
  <p:sldIdLst>
    <p:sldId id="256" r:id="rId2"/>
    <p:sldId id="334" r:id="rId3"/>
    <p:sldId id="335" r:id="rId4"/>
    <p:sldId id="336" r:id="rId5"/>
    <p:sldId id="337" r:id="rId6"/>
    <p:sldId id="346" r:id="rId7"/>
    <p:sldId id="347" r:id="rId8"/>
    <p:sldId id="348" r:id="rId9"/>
    <p:sldId id="338" r:id="rId10"/>
    <p:sldId id="339" r:id="rId11"/>
    <p:sldId id="340" r:id="rId12"/>
    <p:sldId id="341" r:id="rId13"/>
    <p:sldId id="342" r:id="rId14"/>
    <p:sldId id="343" r:id="rId15"/>
    <p:sldId id="344" r:id="rId16"/>
    <p:sldId id="345" r:id="rId17"/>
    <p:sldId id="333" r:id="rId18"/>
  </p:sldIdLst>
  <p:sldSz cx="9144000" cy="6858000" type="screen4x3"/>
  <p:notesSz cx="7315200" cy="9601200"/>
  <p:custDataLst>
    <p:tags r:id="rId2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4" autoAdjust="0"/>
    <p:restoredTop sz="81961" autoAdjust="0"/>
  </p:normalViewPr>
  <p:slideViewPr>
    <p:cSldViewPr snapToGrid="0" snapToObjects="1">
      <p:cViewPr varScale="1">
        <p:scale>
          <a:sx n="115" d="100"/>
          <a:sy n="115" d="100"/>
        </p:scale>
        <p:origin x="19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85646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214467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20602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hitehouse.gov/omb" TargetMode="External"/><Relationship Id="rId3" Type="http://schemas.openxmlformats.org/officeDocument/2006/relationships/hyperlink" Target="http://info.securitymetrics.com/2017-hipaa-compliance-gui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Module: Legal &amp; Ethical Aspects of Cyber Security</a:t>
            </a:r>
          </a:p>
        </p:txBody>
      </p:sp>
      <p:sp>
        <p:nvSpPr>
          <p:cNvPr id="12290" name="Subtitle 2"/>
          <p:cNvSpPr>
            <a:spLocks noGrp="1"/>
          </p:cNvSpPr>
          <p:nvPr>
            <p:ph type="body" sz="quarter" idx="13"/>
          </p:nvPr>
        </p:nvSpPr>
        <p:spPr/>
        <p:txBody>
          <a:bodyPr/>
          <a:lstStyle/>
          <a:p>
            <a:r>
              <a:rPr lang="en-US" dirty="0"/>
              <a:t>Lesson </a:t>
            </a:r>
            <a:r>
              <a:rPr lang="en-US" dirty="0" smtClean="0"/>
              <a:t>3: </a:t>
            </a:r>
            <a:r>
              <a:rPr lang="en-US" dirty="0"/>
              <a:t>Privacy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95F7E-1B6A-425D-B29E-3A8170665A10}"/>
              </a:ext>
            </a:extLst>
          </p:cNvPr>
          <p:cNvSpPr>
            <a:spLocks noGrp="1"/>
          </p:cNvSpPr>
          <p:nvPr>
            <p:ph type="title"/>
          </p:nvPr>
        </p:nvSpPr>
        <p:spPr/>
        <p:txBody>
          <a:bodyPr/>
          <a:lstStyle/>
          <a:p>
            <a:r>
              <a:rPr lang="en-US" dirty="0" smtClean="0"/>
              <a:t>HIPAA </a:t>
            </a:r>
            <a:r>
              <a:rPr lang="en-US" dirty="0"/>
              <a:t>Rules</a:t>
            </a:r>
          </a:p>
        </p:txBody>
      </p:sp>
      <p:sp>
        <p:nvSpPr>
          <p:cNvPr id="3" name="Content Placeholder 2">
            <a:extLst>
              <a:ext uri="{FF2B5EF4-FFF2-40B4-BE49-F238E27FC236}">
                <a16:creationId xmlns="" xmlns:a16="http://schemas.microsoft.com/office/drawing/2014/main" id="{28835A2E-EC61-49E8-86FF-BE776777C29D}"/>
              </a:ext>
            </a:extLst>
          </p:cNvPr>
          <p:cNvSpPr>
            <a:spLocks noGrp="1"/>
          </p:cNvSpPr>
          <p:nvPr>
            <p:ph idx="1"/>
          </p:nvPr>
        </p:nvSpPr>
        <p:spPr/>
        <p:txBody>
          <a:bodyPr/>
          <a:lstStyle/>
          <a:p>
            <a:r>
              <a:rPr lang="en-US" dirty="0"/>
              <a:t>The three HIPAA rules include:</a:t>
            </a:r>
          </a:p>
          <a:p>
            <a:pPr lvl="1"/>
            <a:r>
              <a:rPr lang="en-US" dirty="0"/>
              <a:t>The Security Rule: 75 requirements with 254 validation points</a:t>
            </a:r>
          </a:p>
          <a:p>
            <a:pPr lvl="1"/>
            <a:r>
              <a:rPr lang="en-US" dirty="0"/>
              <a:t>The Privacy Rule: 72 requirements with 255 validation points</a:t>
            </a:r>
          </a:p>
          <a:p>
            <a:pPr lvl="1"/>
            <a:r>
              <a:rPr lang="en-US" dirty="0"/>
              <a:t>The Breach Rule: 10 requirements with 26 validation points</a:t>
            </a:r>
          </a:p>
          <a:p>
            <a:r>
              <a:rPr lang="en-US" dirty="0"/>
              <a:t>Entities are expected to complete a Risk Analysis, create and complete a Risk Management Plan, conduct regular employee trainings, and implement updated policies and procedures.</a:t>
            </a:r>
          </a:p>
          <a:p>
            <a:pPr marL="0" indent="0">
              <a:buNone/>
            </a:pPr>
            <a:endParaRPr lang="en-US" dirty="0"/>
          </a:p>
        </p:txBody>
      </p:sp>
      <p:sp>
        <p:nvSpPr>
          <p:cNvPr id="4" name="Slide Number Placeholder 3">
            <a:extLst>
              <a:ext uri="{FF2B5EF4-FFF2-40B4-BE49-F238E27FC236}">
                <a16:creationId xmlns="" xmlns:a16="http://schemas.microsoft.com/office/drawing/2014/main" id="{67868FEA-9596-4CBE-AD28-2878E455A98C}"/>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extLst>
      <p:ext uri="{BB962C8B-B14F-4D97-AF65-F5344CB8AC3E}">
        <p14:creationId xmlns:p14="http://schemas.microsoft.com/office/powerpoint/2010/main" val="26268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CB638-4D94-4C4E-8C38-CA3B8B27E5D7}"/>
              </a:ext>
            </a:extLst>
          </p:cNvPr>
          <p:cNvSpPr>
            <a:spLocks noGrp="1"/>
          </p:cNvSpPr>
          <p:nvPr>
            <p:ph type="title"/>
          </p:nvPr>
        </p:nvSpPr>
        <p:spPr/>
        <p:txBody>
          <a:bodyPr/>
          <a:lstStyle/>
          <a:p>
            <a:r>
              <a:rPr lang="en-US" dirty="0" smtClean="0"/>
              <a:t>HIPAA </a:t>
            </a:r>
            <a:r>
              <a:rPr lang="en-US" dirty="0"/>
              <a:t>PII</a:t>
            </a:r>
          </a:p>
        </p:txBody>
      </p:sp>
      <p:sp>
        <p:nvSpPr>
          <p:cNvPr id="3" name="Content Placeholder 2">
            <a:extLst>
              <a:ext uri="{FF2B5EF4-FFF2-40B4-BE49-F238E27FC236}">
                <a16:creationId xmlns="" xmlns:a16="http://schemas.microsoft.com/office/drawing/2014/main" id="{F7BB0BAD-86E3-40DD-869F-7DF12477E483}"/>
              </a:ext>
            </a:extLst>
          </p:cNvPr>
          <p:cNvSpPr>
            <a:spLocks noGrp="1"/>
          </p:cNvSpPr>
          <p:nvPr>
            <p:ph idx="1"/>
          </p:nvPr>
        </p:nvSpPr>
        <p:spPr/>
        <p:txBody>
          <a:bodyPr/>
          <a:lstStyle/>
          <a:p>
            <a:r>
              <a:rPr lang="en-US" sz="2000" dirty="0"/>
              <a:t>Personally Identifiable Information (PII)</a:t>
            </a:r>
          </a:p>
          <a:p>
            <a:pPr lvl="1"/>
            <a:r>
              <a:rPr lang="en-US" sz="1800" dirty="0"/>
              <a:t>According to the </a:t>
            </a:r>
            <a:r>
              <a:rPr lang="en-US" sz="1800" u="sng" dirty="0">
                <a:hlinkClick r:id="rId2"/>
              </a:rPr>
              <a:t>U.S. Office of Management and Budget</a:t>
            </a:r>
            <a:r>
              <a:rPr lang="en-US" sz="1800" dirty="0"/>
              <a:t>, PII is any information that can be used to uniquely identify, contact or locate an individual, or can be used with other sources to uniquely identify a person.</a:t>
            </a:r>
          </a:p>
          <a:p>
            <a:pPr lvl="1"/>
            <a:r>
              <a:rPr lang="en-US" sz="1800" dirty="0"/>
              <a:t>Sensitive PII is that which, when disclosed, could result in harm to the individual whose name or identity is linked to the information. In determining whether or not PII is sensitive, the context in which the information is used must be taken into consideration. For example, a list of subscribers to a government newsletter is not PII; a list of people receiving treatment for mental health disorders is.</a:t>
            </a:r>
          </a:p>
          <a:p>
            <a:pPr lvl="1"/>
            <a:r>
              <a:rPr lang="en-US" sz="1800" dirty="0"/>
              <a:t>As well as the consideration of context, the association of PII elements can create the need for protection: for example, an individual’s name would be considered sensitive PII when grouped with their mother’s maiden name and date of birth, but these elements wouldn’t be considered sensitive independent of one another. </a:t>
            </a:r>
            <a:endParaRPr lang="en-US" sz="2000" dirty="0"/>
          </a:p>
          <a:p>
            <a:r>
              <a:rPr lang="en-US" sz="2000" dirty="0"/>
              <a:t>For more information see: </a:t>
            </a:r>
            <a:r>
              <a:rPr lang="en-US" sz="2000" dirty="0">
                <a:hlinkClick r:id="rId3"/>
              </a:rPr>
              <a:t>http://info.securitymetrics.com/2017-hipaa-compliance-guide</a:t>
            </a:r>
            <a:r>
              <a:rPr lang="en-US" sz="2000" dirty="0"/>
              <a:t>  </a:t>
            </a:r>
          </a:p>
          <a:p>
            <a:endParaRPr lang="en-US" sz="2000" dirty="0"/>
          </a:p>
        </p:txBody>
      </p:sp>
      <p:sp>
        <p:nvSpPr>
          <p:cNvPr id="4" name="Slide Number Placeholder 3">
            <a:extLst>
              <a:ext uri="{FF2B5EF4-FFF2-40B4-BE49-F238E27FC236}">
                <a16:creationId xmlns="" xmlns:a16="http://schemas.microsoft.com/office/drawing/2014/main" id="{DBAD2D30-3214-42E0-9601-D63C2EC0221C}"/>
              </a:ext>
            </a:extLst>
          </p:cNvPr>
          <p:cNvSpPr>
            <a:spLocks noGrp="1"/>
          </p:cNvSpPr>
          <p:nvPr>
            <p:ph type="sldNum" sz="quarter" idx="10"/>
          </p:nvPr>
        </p:nvSpPr>
        <p:spPr/>
        <p:txBody>
          <a:bodyPr/>
          <a:lstStyle/>
          <a:p>
            <a:pPr>
              <a:defRPr/>
            </a:pPr>
            <a:fld id="{A722859C-89A0-4C1D-B3B9-DD0F9998A67A}" type="slidenum">
              <a:rPr lang="en-US" smtClean="0"/>
              <a:pPr>
                <a:defRPr/>
              </a:pPr>
              <a:t>11</a:t>
            </a:fld>
            <a:endParaRPr lang="en-US" dirty="0"/>
          </a:p>
        </p:txBody>
      </p:sp>
    </p:spTree>
    <p:extLst>
      <p:ext uri="{BB962C8B-B14F-4D97-AF65-F5344CB8AC3E}">
        <p14:creationId xmlns:p14="http://schemas.microsoft.com/office/powerpoint/2010/main" val="245465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2DCCE-4415-463D-B4E3-A0EF38D7B52E}"/>
              </a:ext>
            </a:extLst>
          </p:cNvPr>
          <p:cNvSpPr>
            <a:spLocks noGrp="1"/>
          </p:cNvSpPr>
          <p:nvPr>
            <p:ph type="title"/>
          </p:nvPr>
        </p:nvSpPr>
        <p:spPr/>
        <p:txBody>
          <a:bodyPr/>
          <a:lstStyle/>
          <a:p>
            <a:r>
              <a:rPr lang="en-US" dirty="0"/>
              <a:t>Sensitive PII</a:t>
            </a:r>
          </a:p>
        </p:txBody>
      </p:sp>
      <p:sp>
        <p:nvSpPr>
          <p:cNvPr id="3" name="Content Placeholder 2">
            <a:extLst>
              <a:ext uri="{FF2B5EF4-FFF2-40B4-BE49-F238E27FC236}">
                <a16:creationId xmlns="" xmlns:a16="http://schemas.microsoft.com/office/drawing/2014/main" id="{7C4CEBAA-6728-4484-9699-9EC9C1CBE465}"/>
              </a:ext>
            </a:extLst>
          </p:cNvPr>
          <p:cNvSpPr>
            <a:spLocks noGrp="1"/>
          </p:cNvSpPr>
          <p:nvPr>
            <p:ph idx="1"/>
          </p:nvPr>
        </p:nvSpPr>
        <p:spPr>
          <a:xfrm>
            <a:off x="628650" y="1377863"/>
            <a:ext cx="7886700" cy="1229150"/>
          </a:xfrm>
        </p:spPr>
        <p:txBody>
          <a:bodyPr/>
          <a:lstStyle/>
          <a:p>
            <a:r>
              <a:rPr lang="en-US" sz="2400" dirty="0"/>
              <a:t>The following types of PII are considered sensitive when they are associated with an individual and must be protected when electronically submitted:</a:t>
            </a:r>
          </a:p>
          <a:p>
            <a:endParaRPr lang="en-US" sz="2400" dirty="0"/>
          </a:p>
        </p:txBody>
      </p:sp>
      <p:sp>
        <p:nvSpPr>
          <p:cNvPr id="4" name="Slide Number Placeholder 3">
            <a:extLst>
              <a:ext uri="{FF2B5EF4-FFF2-40B4-BE49-F238E27FC236}">
                <a16:creationId xmlns="" xmlns:a16="http://schemas.microsoft.com/office/drawing/2014/main" id="{C66E3485-FF99-4C17-B1B7-FFD945EC6AA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
        <p:nvSpPr>
          <p:cNvPr id="5" name="TextBox 4">
            <a:extLst>
              <a:ext uri="{FF2B5EF4-FFF2-40B4-BE49-F238E27FC236}">
                <a16:creationId xmlns="" xmlns:a16="http://schemas.microsoft.com/office/drawing/2014/main" id="{C83A9192-9775-4484-B075-118954D72B7F}"/>
              </a:ext>
            </a:extLst>
          </p:cNvPr>
          <p:cNvSpPr txBox="1"/>
          <p:nvPr/>
        </p:nvSpPr>
        <p:spPr>
          <a:xfrm>
            <a:off x="628650" y="2475520"/>
            <a:ext cx="8229600" cy="2339102"/>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t>Place of birth</a:t>
            </a:r>
          </a:p>
          <a:p>
            <a:pPr marL="285750" indent="-285750">
              <a:buFont typeface="Arial" panose="020B0604020202020204" pitchFamily="34" charset="0"/>
              <a:buChar char="•"/>
            </a:pPr>
            <a:r>
              <a:rPr lang="en-US" sz="1600" dirty="0"/>
              <a:t>Date of birth</a:t>
            </a:r>
          </a:p>
          <a:p>
            <a:pPr marL="285750" indent="-285750">
              <a:buFont typeface="Arial" panose="020B0604020202020204" pitchFamily="34" charset="0"/>
              <a:buChar char="•"/>
            </a:pPr>
            <a:r>
              <a:rPr lang="en-US" sz="1600" dirty="0"/>
              <a:t>Mother’s maiden name</a:t>
            </a:r>
          </a:p>
          <a:p>
            <a:pPr marL="285750" indent="-285750">
              <a:buFont typeface="Arial" panose="020B0604020202020204" pitchFamily="34" charset="0"/>
              <a:buChar char="•"/>
            </a:pPr>
            <a:r>
              <a:rPr lang="en-US" sz="1600" dirty="0"/>
              <a:t>Biometric information (identification of humans by their characteristics or traits)</a:t>
            </a:r>
          </a:p>
          <a:p>
            <a:pPr marL="285750" indent="-285750">
              <a:buFont typeface="Arial" panose="020B0604020202020204" pitchFamily="34" charset="0"/>
              <a:buChar char="•"/>
            </a:pPr>
            <a:r>
              <a:rPr lang="en-US" sz="1600" dirty="0"/>
              <a:t>Medical information</a:t>
            </a:r>
          </a:p>
          <a:p>
            <a:pPr marL="285750" indent="-285750">
              <a:buFont typeface="Arial" panose="020B0604020202020204" pitchFamily="34" charset="0"/>
              <a:buChar char="•"/>
            </a:pPr>
            <a:r>
              <a:rPr lang="en-US" sz="1600" dirty="0"/>
              <a:t>Personal financial information</a:t>
            </a:r>
          </a:p>
          <a:p>
            <a:pPr marL="285750" indent="-285750">
              <a:buFont typeface="Arial" panose="020B0604020202020204" pitchFamily="34" charset="0"/>
              <a:buChar char="•"/>
            </a:pPr>
            <a:r>
              <a:rPr lang="en-US" sz="1600" dirty="0"/>
              <a:t>Credit card or purchase card account numbers</a:t>
            </a:r>
          </a:p>
          <a:p>
            <a:pPr marL="285750" indent="-285750">
              <a:buFont typeface="Arial" panose="020B0604020202020204" pitchFamily="34" charset="0"/>
              <a:buChar char="•"/>
            </a:pPr>
            <a:r>
              <a:rPr lang="en-US" sz="1600" dirty="0"/>
              <a:t>Passport numbers</a:t>
            </a:r>
          </a:p>
          <a:p>
            <a:pPr marL="285750" indent="-285750">
              <a:buFont typeface="Arial" panose="020B0604020202020204" pitchFamily="34" charset="0"/>
              <a:buChar char="•"/>
            </a:pPr>
            <a:r>
              <a:rPr lang="en-US" sz="1600" dirty="0"/>
              <a:t>Potentially sensitive employment information, such as disciplinary actions or personnel ratings</a:t>
            </a:r>
          </a:p>
          <a:p>
            <a:pPr marL="285750" indent="-285750">
              <a:buFont typeface="Arial" panose="020B0604020202020204" pitchFamily="34" charset="0"/>
              <a:buChar char="•"/>
            </a:pPr>
            <a:r>
              <a:rPr lang="en-US" sz="1600" dirty="0"/>
              <a:t>Criminal history</a:t>
            </a:r>
          </a:p>
          <a:p>
            <a:pPr marL="285750" indent="-285750">
              <a:buFont typeface="Arial" panose="020B0604020202020204" pitchFamily="34" charset="0"/>
              <a:buChar char="•"/>
            </a:pPr>
            <a:r>
              <a:rPr lang="en-US" sz="1600" dirty="0"/>
              <a:t>Any information that may stigmatize or adversely affect a person</a:t>
            </a:r>
          </a:p>
          <a:p>
            <a:endParaRPr lang="en-US" sz="1800" dirty="0"/>
          </a:p>
        </p:txBody>
      </p:sp>
      <p:sp>
        <p:nvSpPr>
          <p:cNvPr id="6" name="TextBox 5">
            <a:extLst>
              <a:ext uri="{FF2B5EF4-FFF2-40B4-BE49-F238E27FC236}">
                <a16:creationId xmlns="" xmlns:a16="http://schemas.microsoft.com/office/drawing/2014/main" id="{DAF26531-E7DC-47ED-9681-4328892BADED}"/>
              </a:ext>
            </a:extLst>
          </p:cNvPr>
          <p:cNvSpPr txBox="1"/>
          <p:nvPr/>
        </p:nvSpPr>
        <p:spPr>
          <a:xfrm>
            <a:off x="628650" y="4852334"/>
            <a:ext cx="8229600" cy="1295400"/>
          </a:xfrm>
          <a:prstGeom prst="rect">
            <a:avLst/>
          </a:prstGeom>
          <a:noFill/>
        </p:spPr>
        <p:txBody>
          <a:bodyPr wrap="square" rtlCol="0">
            <a:noAutofit/>
          </a:bodyPr>
          <a:lstStyle/>
          <a:p>
            <a:pPr marL="285750" indent="-285750">
              <a:buFont typeface="Arial" panose="020B0604020202020204" pitchFamily="34" charset="0"/>
              <a:buChar char="•"/>
            </a:pPr>
            <a:r>
              <a:rPr lang="en-US" sz="1600" dirty="0"/>
              <a:t>(This list is not exhaustive, and other data may be sensitive depending on specific circumstances.)</a:t>
            </a:r>
          </a:p>
          <a:p>
            <a:pPr marL="285750" indent="-285750">
              <a:buFont typeface="Arial" panose="020B0604020202020204" pitchFamily="34" charset="0"/>
              <a:buChar char="•"/>
            </a:pPr>
            <a:r>
              <a:rPr lang="en-US" sz="1600" dirty="0"/>
              <a:t>Social security numbers (SSNs), including abbreviated SSNs that utilize only the last four digits, are considered sensitive regardless of whether or not they’re associated with an individual.</a:t>
            </a:r>
          </a:p>
        </p:txBody>
      </p:sp>
    </p:spTree>
    <p:extLst>
      <p:ext uri="{BB962C8B-B14F-4D97-AF65-F5344CB8AC3E}">
        <p14:creationId xmlns:p14="http://schemas.microsoft.com/office/powerpoint/2010/main" val="142314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47B12-49D0-41E3-8007-E0E9A75827B0}"/>
              </a:ext>
            </a:extLst>
          </p:cNvPr>
          <p:cNvSpPr>
            <a:spLocks noGrp="1"/>
          </p:cNvSpPr>
          <p:nvPr>
            <p:ph type="title"/>
          </p:nvPr>
        </p:nvSpPr>
        <p:spPr/>
        <p:txBody>
          <a:bodyPr/>
          <a:lstStyle/>
          <a:p>
            <a:r>
              <a:rPr lang="en-US" dirty="0"/>
              <a:t>Non-sensitive PII</a:t>
            </a:r>
          </a:p>
        </p:txBody>
      </p:sp>
      <p:sp>
        <p:nvSpPr>
          <p:cNvPr id="3" name="Content Placeholder 2">
            <a:extLst>
              <a:ext uri="{FF2B5EF4-FFF2-40B4-BE49-F238E27FC236}">
                <a16:creationId xmlns="" xmlns:a16="http://schemas.microsoft.com/office/drawing/2014/main" id="{7436943B-86F3-406A-BE74-FF6ED068A8CA}"/>
              </a:ext>
            </a:extLst>
          </p:cNvPr>
          <p:cNvSpPr>
            <a:spLocks noGrp="1"/>
          </p:cNvSpPr>
          <p:nvPr>
            <p:ph idx="1"/>
          </p:nvPr>
        </p:nvSpPr>
        <p:spPr/>
        <p:txBody>
          <a:bodyPr/>
          <a:lstStyle/>
          <a:p>
            <a:r>
              <a:rPr lang="en-US" sz="2400" dirty="0"/>
              <a:t>The following types of PII may be transmitted electronically without protection because they are not considered sufficiently sensitive to require protection:</a:t>
            </a:r>
          </a:p>
          <a:p>
            <a:pPr lvl="1"/>
            <a:r>
              <a:rPr lang="en-US" sz="1800" dirty="0"/>
              <a:t>Work, home, and cell phone numbers</a:t>
            </a:r>
          </a:p>
          <a:p>
            <a:pPr lvl="1"/>
            <a:r>
              <a:rPr lang="en-US" sz="1800" dirty="0"/>
              <a:t>Work and home addresses</a:t>
            </a:r>
          </a:p>
          <a:p>
            <a:pPr lvl="1"/>
            <a:r>
              <a:rPr lang="en-US" sz="1800" dirty="0"/>
              <a:t>Work and personal email addresses</a:t>
            </a:r>
          </a:p>
          <a:p>
            <a:pPr lvl="1"/>
            <a:r>
              <a:rPr lang="en-US" sz="1800" dirty="0"/>
              <a:t>Resumes that don’t contain a SSN or where the SSN is obscured</a:t>
            </a:r>
          </a:p>
          <a:p>
            <a:pPr lvl="1"/>
            <a:r>
              <a:rPr lang="en-US" sz="1800" dirty="0"/>
              <a:t>General background information about individuals found in resumes and biographies</a:t>
            </a:r>
          </a:p>
          <a:p>
            <a:pPr lvl="1"/>
            <a:r>
              <a:rPr lang="en-US" sz="1800" dirty="0"/>
              <a:t>Position descriptions and performance plans without ratings.</a:t>
            </a:r>
          </a:p>
          <a:p>
            <a:pPr marL="457200" lvl="1" indent="0">
              <a:buNone/>
            </a:pPr>
            <a:endParaRPr lang="en-US" sz="1600" dirty="0"/>
          </a:p>
          <a:p>
            <a:pPr lvl="1"/>
            <a:r>
              <a:rPr lang="en-US" sz="1600" i="1" dirty="0"/>
              <a:t>The determination that PII is non-sensitive does not mean that it is publicly releasable. The choice to publicly release any information can only be made by the official authorized to make such decisions. The electronic transmission of non-sensitive PII is equivalent to transmitting the same information via U.S. mail, a private delivery service, courier, fax or voice. Although each of these deliveries has vulnerabilities, the transmitted information can only be compromised as a result of theft, fraud, or other illegal activity.</a:t>
            </a:r>
          </a:p>
          <a:p>
            <a:endParaRPr lang="en-US" sz="1800" dirty="0"/>
          </a:p>
        </p:txBody>
      </p:sp>
      <p:sp>
        <p:nvSpPr>
          <p:cNvPr id="4" name="Slide Number Placeholder 3">
            <a:extLst>
              <a:ext uri="{FF2B5EF4-FFF2-40B4-BE49-F238E27FC236}">
                <a16:creationId xmlns="" xmlns:a16="http://schemas.microsoft.com/office/drawing/2014/main" id="{5BAF76AA-B127-4B91-9046-1F8D27025471}"/>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extLst>
      <p:ext uri="{BB962C8B-B14F-4D97-AF65-F5344CB8AC3E}">
        <p14:creationId xmlns:p14="http://schemas.microsoft.com/office/powerpoint/2010/main" val="425983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6E4A9D-D0AC-43C0-B944-E8A7FC827090}"/>
              </a:ext>
            </a:extLst>
          </p:cNvPr>
          <p:cNvSpPr>
            <a:spLocks noGrp="1"/>
          </p:cNvSpPr>
          <p:nvPr>
            <p:ph type="title"/>
          </p:nvPr>
        </p:nvSpPr>
        <p:spPr/>
        <p:txBody>
          <a:bodyPr/>
          <a:lstStyle/>
          <a:p>
            <a:r>
              <a:rPr lang="en-US" dirty="0" smtClean="0"/>
              <a:t>HIPAA </a:t>
            </a:r>
            <a:r>
              <a:rPr lang="en-US" dirty="0"/>
              <a:t>Protected Health Information</a:t>
            </a:r>
          </a:p>
        </p:txBody>
      </p:sp>
      <p:sp>
        <p:nvSpPr>
          <p:cNvPr id="3" name="Content Placeholder 2">
            <a:extLst>
              <a:ext uri="{FF2B5EF4-FFF2-40B4-BE49-F238E27FC236}">
                <a16:creationId xmlns="" xmlns:a16="http://schemas.microsoft.com/office/drawing/2014/main" id="{34CC1740-D4D6-4C18-A158-4CCC7D56182F}"/>
              </a:ext>
            </a:extLst>
          </p:cNvPr>
          <p:cNvSpPr>
            <a:spLocks noGrp="1"/>
          </p:cNvSpPr>
          <p:nvPr>
            <p:ph idx="1"/>
          </p:nvPr>
        </p:nvSpPr>
        <p:spPr/>
        <p:txBody>
          <a:bodyPr/>
          <a:lstStyle/>
          <a:p>
            <a:r>
              <a:rPr lang="en-US" sz="1600" dirty="0"/>
              <a:t>Two definitions are important </a:t>
            </a:r>
            <a:r>
              <a:rPr lang="en-US" sz="1600" dirty="0" smtClean="0"/>
              <a:t>from </a:t>
            </a:r>
            <a:r>
              <a:rPr lang="en-US" sz="1600" dirty="0"/>
              <a:t>Health Insurance Portability and Accountability Act of 1996:  Administrative Simplification.  These statutory definitions are of </a:t>
            </a:r>
            <a:r>
              <a:rPr lang="en-US" sz="1600" i="1" dirty="0"/>
              <a:t>health information </a:t>
            </a:r>
            <a:r>
              <a:rPr lang="en-US" sz="1600" dirty="0"/>
              <a:t>and </a:t>
            </a:r>
            <a:r>
              <a:rPr lang="en-US" sz="1600" i="1" dirty="0"/>
              <a:t>individually identifiable health information</a:t>
            </a:r>
            <a:r>
              <a:rPr lang="en-US" sz="1600" dirty="0"/>
              <a:t>.</a:t>
            </a:r>
          </a:p>
          <a:p>
            <a:r>
              <a:rPr lang="en-US" sz="1600" i="1" dirty="0"/>
              <a:t>“Health information </a:t>
            </a:r>
            <a:r>
              <a:rPr lang="en-US" sz="1600" dirty="0"/>
              <a:t>means any information, whether oral or recorded in any form or medium, that–</a:t>
            </a:r>
          </a:p>
          <a:p>
            <a:pPr marL="914400" lvl="1" indent="-457200">
              <a:buAutoNum type="alphaUcParenBoth"/>
            </a:pPr>
            <a:r>
              <a:rPr lang="en-US" sz="1400" dirty="0"/>
              <a:t>is created or received by a health care provider, health plan, public health authority, employer, life insurer, school or university, or health care clearinghouse; and</a:t>
            </a:r>
          </a:p>
          <a:p>
            <a:pPr marL="914400" lvl="1" indent="-457200">
              <a:buAutoNum type="alphaUcParenBoth"/>
            </a:pPr>
            <a:r>
              <a:rPr lang="en-US" sz="1400" dirty="0"/>
              <a:t>relates to the past, present, or future physical or mental health or condition of any individual, the provision of health care to an individual, or the past, present, or future payment for the provision of health care to an individual.”</a:t>
            </a:r>
          </a:p>
          <a:p>
            <a:r>
              <a:rPr lang="en-US" sz="1600" dirty="0"/>
              <a:t>“</a:t>
            </a:r>
            <a:r>
              <a:rPr lang="en-US" sz="1600" i="1" dirty="0"/>
              <a:t>Individually identifiable health information </a:t>
            </a:r>
            <a:r>
              <a:rPr lang="en-US" sz="1600" dirty="0"/>
              <a:t>is information that is a subset of health information, including demographic information collected from an individual, and:</a:t>
            </a:r>
          </a:p>
          <a:p>
            <a:pPr marL="914400" lvl="1" indent="-457200">
              <a:buAutoNum type="arabicParenBoth"/>
            </a:pPr>
            <a:r>
              <a:rPr lang="en-US" sz="1400" dirty="0"/>
              <a:t>Is created or received by a health care provider, health plan, employer, or health care clearinghouse; and</a:t>
            </a:r>
          </a:p>
          <a:p>
            <a:pPr marL="914400" lvl="1" indent="-457200">
              <a:buAutoNum type="arabicParenBoth"/>
            </a:pPr>
            <a:r>
              <a:rPr lang="en-US" sz="1400" dirty="0"/>
              <a:t>Relates to the past, present, or future physical or mental health or condition of an individual; the provision of health care to an individual; or the past, present, or future payment for the provision of health care to an individual; and</a:t>
            </a:r>
          </a:p>
          <a:p>
            <a:pPr marL="1371600" lvl="2" indent="-514350">
              <a:buAutoNum type="romanLcParenBoth"/>
            </a:pPr>
            <a:r>
              <a:rPr lang="en-US" sz="1100" dirty="0"/>
              <a:t>That identifies the individual; or</a:t>
            </a:r>
          </a:p>
          <a:p>
            <a:pPr marL="1371600" lvl="2" indent="-514350">
              <a:buAutoNum type="romanLcParenBoth"/>
            </a:pPr>
            <a:r>
              <a:rPr lang="en-US" sz="1100" dirty="0"/>
              <a:t>With respect to which there is a reasonable basis to believe the information can be used to identify the individual.”</a:t>
            </a:r>
          </a:p>
          <a:p>
            <a:endParaRPr lang="en-US" sz="1600" dirty="0"/>
          </a:p>
        </p:txBody>
      </p:sp>
      <p:sp>
        <p:nvSpPr>
          <p:cNvPr id="4" name="Slide Number Placeholder 3">
            <a:extLst>
              <a:ext uri="{FF2B5EF4-FFF2-40B4-BE49-F238E27FC236}">
                <a16:creationId xmlns="" xmlns:a16="http://schemas.microsoft.com/office/drawing/2014/main" id="{A8CF0127-F9C2-4427-95C5-1CCDC72CFDAD}"/>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extLst>
      <p:ext uri="{BB962C8B-B14F-4D97-AF65-F5344CB8AC3E}">
        <p14:creationId xmlns:p14="http://schemas.microsoft.com/office/powerpoint/2010/main" val="202191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AE1BA1-2FE3-432F-893C-87BF6BB1BD4A}"/>
              </a:ext>
            </a:extLst>
          </p:cNvPr>
          <p:cNvSpPr>
            <a:spLocks noGrp="1"/>
          </p:cNvSpPr>
          <p:nvPr>
            <p:ph type="title"/>
          </p:nvPr>
        </p:nvSpPr>
        <p:spPr/>
        <p:txBody>
          <a:bodyPr/>
          <a:lstStyle/>
          <a:p>
            <a:r>
              <a:rPr lang="en-US" dirty="0" smtClean="0"/>
              <a:t>HIPAA </a:t>
            </a:r>
            <a:r>
              <a:rPr lang="en-US" dirty="0"/>
              <a:t>PHI</a:t>
            </a:r>
          </a:p>
        </p:txBody>
      </p:sp>
      <p:sp>
        <p:nvSpPr>
          <p:cNvPr id="3" name="Content Placeholder 2">
            <a:extLst>
              <a:ext uri="{FF2B5EF4-FFF2-40B4-BE49-F238E27FC236}">
                <a16:creationId xmlns="" xmlns:a16="http://schemas.microsoft.com/office/drawing/2014/main" id="{75D4C875-2201-4114-A4ED-C63E6831E0CD}"/>
              </a:ext>
            </a:extLst>
          </p:cNvPr>
          <p:cNvSpPr>
            <a:spLocks noGrp="1"/>
          </p:cNvSpPr>
          <p:nvPr>
            <p:ph idx="1"/>
          </p:nvPr>
        </p:nvSpPr>
        <p:spPr/>
        <p:txBody>
          <a:bodyPr/>
          <a:lstStyle/>
          <a:p>
            <a:r>
              <a:rPr lang="en-US" sz="1800" i="1" dirty="0"/>
              <a:t>Protected health information </a:t>
            </a:r>
            <a:r>
              <a:rPr lang="en-US" sz="1800" dirty="0"/>
              <a:t>(PHI) is defined in 45 CFR 160.103, where ‘CFR’ means ‘Code of Federal Regulations’, and, as defined, is referenced in Section 13400 of Subtitle D (‘Privacy’) of the HITECH Act as follows:</a:t>
            </a:r>
          </a:p>
          <a:p>
            <a:r>
              <a:rPr lang="en-US" sz="1800" i="1" dirty="0"/>
              <a:t>Protected health information </a:t>
            </a:r>
            <a:r>
              <a:rPr lang="en-US" sz="1800" dirty="0"/>
              <a:t>means individually identifiable health information:</a:t>
            </a:r>
          </a:p>
          <a:p>
            <a:pPr marL="914400" lvl="1" indent="-457200">
              <a:buAutoNum type="arabicParenBoth"/>
            </a:pPr>
            <a:r>
              <a:rPr lang="en-US" sz="1600" dirty="0"/>
              <a:t>Except as provided in paragraph (2) of this definition, that is</a:t>
            </a:r>
          </a:p>
          <a:p>
            <a:pPr marL="457200" lvl="1" indent="0">
              <a:buNone/>
            </a:pPr>
            <a:r>
              <a:rPr lang="en-US" sz="1600" dirty="0"/>
              <a:t>	(</a:t>
            </a:r>
            <a:r>
              <a:rPr lang="en-US" sz="1600" dirty="0" err="1"/>
              <a:t>i</a:t>
            </a:r>
            <a:r>
              <a:rPr lang="en-US" sz="1600" dirty="0"/>
              <a:t>)    Transmitted by electronic media;</a:t>
            </a:r>
          </a:p>
          <a:p>
            <a:pPr marL="457200" lvl="1" indent="0">
              <a:buNone/>
            </a:pPr>
            <a:r>
              <a:rPr lang="en-US" sz="1600" dirty="0"/>
              <a:t>	(ii)   Maintained in electronic media; or</a:t>
            </a:r>
          </a:p>
          <a:p>
            <a:pPr marL="457200" lvl="1" indent="0">
              <a:buNone/>
            </a:pPr>
            <a:r>
              <a:rPr lang="en-US" sz="1600" dirty="0"/>
              <a:t>	(iii)  Transmitted or maintained in any other form or medium.</a:t>
            </a:r>
          </a:p>
          <a:p>
            <a:pPr marL="457200" lvl="1" indent="0">
              <a:buNone/>
            </a:pPr>
            <a:r>
              <a:rPr lang="en-US" sz="1600" dirty="0"/>
              <a:t>(2) </a:t>
            </a:r>
            <a:r>
              <a:rPr lang="en-US" sz="1600" i="1" dirty="0"/>
              <a:t>Protected health information </a:t>
            </a:r>
            <a:r>
              <a:rPr lang="en-US" sz="1600" dirty="0"/>
              <a:t>excludes individually identifiable health information in:</a:t>
            </a:r>
          </a:p>
          <a:p>
            <a:pPr marL="457200" lvl="1" indent="0">
              <a:buNone/>
            </a:pPr>
            <a:r>
              <a:rPr lang="en-US" sz="1600" dirty="0"/>
              <a:t>	(</a:t>
            </a:r>
            <a:r>
              <a:rPr lang="en-US" sz="1600" dirty="0" err="1"/>
              <a:t>i</a:t>
            </a:r>
            <a:r>
              <a:rPr lang="en-US" sz="1600" dirty="0"/>
              <a:t>)    Education records covered by the Family Educational Rights and Privacy Act, 	       as amended, 20 U.S.C. 1232g;</a:t>
            </a:r>
          </a:p>
          <a:p>
            <a:pPr marL="457200" lvl="1" indent="0">
              <a:buNone/>
            </a:pPr>
            <a:r>
              <a:rPr lang="en-US" sz="1600" dirty="0"/>
              <a:t>	(ii)   Records described at 20 U.S.C. 1232g(a)(4)(B)(iv); and</a:t>
            </a:r>
          </a:p>
          <a:p>
            <a:pPr marL="457200" lvl="1" indent="0">
              <a:buNone/>
            </a:pPr>
            <a:r>
              <a:rPr lang="en-US" sz="1600" dirty="0"/>
              <a:t> 	(iii)  Employment records held by a covered entity in its role as employer.”</a:t>
            </a:r>
          </a:p>
          <a:p>
            <a:pPr marL="0" indent="0">
              <a:buNone/>
            </a:pPr>
            <a:endParaRPr lang="en-US" sz="1800" dirty="0"/>
          </a:p>
          <a:p>
            <a:pPr marL="0" indent="0">
              <a:buNone/>
            </a:pPr>
            <a:r>
              <a:rPr lang="en-US" sz="1800" dirty="0"/>
              <a:t>The HIPAA Privacy Rule covers protected health information in any medium while the HIPAA Security Rule covers electronic protected health information.</a:t>
            </a:r>
          </a:p>
          <a:p>
            <a:endParaRPr lang="en-US" sz="1800" dirty="0"/>
          </a:p>
        </p:txBody>
      </p:sp>
      <p:sp>
        <p:nvSpPr>
          <p:cNvPr id="4" name="Slide Number Placeholder 3">
            <a:extLst>
              <a:ext uri="{FF2B5EF4-FFF2-40B4-BE49-F238E27FC236}">
                <a16:creationId xmlns="" xmlns:a16="http://schemas.microsoft.com/office/drawing/2014/main" id="{D45B522E-3680-4A42-AEF7-C2755E56D4BB}"/>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extLst>
      <p:ext uri="{BB962C8B-B14F-4D97-AF65-F5344CB8AC3E}">
        <p14:creationId xmlns:p14="http://schemas.microsoft.com/office/powerpoint/2010/main" val="435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40426-83C4-4799-907F-F9D6DB2D91BD}"/>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 xmlns:a16="http://schemas.microsoft.com/office/drawing/2014/main" id="{EB1F0C08-5FCF-4C7B-9CF5-A14B89CD9C48}"/>
              </a:ext>
            </a:extLst>
          </p:cNvPr>
          <p:cNvSpPr>
            <a:spLocks noGrp="1"/>
          </p:cNvSpPr>
          <p:nvPr>
            <p:ph idx="1"/>
          </p:nvPr>
        </p:nvSpPr>
        <p:spPr/>
        <p:txBody>
          <a:bodyPr/>
          <a:lstStyle/>
          <a:p>
            <a:r>
              <a:rPr lang="en-US" dirty="0"/>
              <a:t>Discuss different privacy issues.</a:t>
            </a:r>
          </a:p>
          <a:p>
            <a:r>
              <a:rPr lang="en-US" dirty="0"/>
              <a:t>From review of </a:t>
            </a:r>
            <a:r>
              <a:rPr lang="en-US" dirty="0" smtClean="0"/>
              <a:t>HIPAA </a:t>
            </a:r>
            <a:r>
              <a:rPr lang="en-US" dirty="0"/>
              <a:t>it is clear that privacy is contextual. Discuss this and how it relates?</a:t>
            </a:r>
          </a:p>
          <a:p>
            <a:r>
              <a:rPr lang="en-US" dirty="0"/>
              <a:t>Do privacy concerns differ on an employees laptop, internal corporate server, cloud-based server such as AWS, or network communications?</a:t>
            </a:r>
          </a:p>
          <a:p>
            <a:r>
              <a:rPr lang="en-US" dirty="0"/>
              <a:t>Look up privacy policies of common websites (such as Facebook and Google). Can you figure out how to set your privacy settings? </a:t>
            </a:r>
          </a:p>
          <a:p>
            <a:r>
              <a:rPr lang="en-US" dirty="0"/>
              <a:t>If you have a Google or Amazon account, find your  search history.</a:t>
            </a:r>
          </a:p>
        </p:txBody>
      </p:sp>
      <p:sp>
        <p:nvSpPr>
          <p:cNvPr id="4" name="Slide Number Placeholder 3">
            <a:extLst>
              <a:ext uri="{FF2B5EF4-FFF2-40B4-BE49-F238E27FC236}">
                <a16:creationId xmlns="" xmlns:a16="http://schemas.microsoft.com/office/drawing/2014/main" id="{DC69B8B7-6D64-46F9-AC29-CD8B715F841D}"/>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extLst>
      <p:ext uri="{BB962C8B-B14F-4D97-AF65-F5344CB8AC3E}">
        <p14:creationId xmlns:p14="http://schemas.microsoft.com/office/powerpoint/2010/main" val="344064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17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define privacy </a:t>
            </a:r>
          </a:p>
          <a:p>
            <a:pPr lvl="1"/>
            <a:r>
              <a:rPr lang="en-US" dirty="0"/>
              <a:t>Students will be able to list some privacy laws and describe the purpose of them</a:t>
            </a:r>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2</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DB491D-64DC-4CC0-989A-B202536B6F47}"/>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 xmlns:a16="http://schemas.microsoft.com/office/drawing/2014/main" id="{59A778C3-AC0E-4B75-9EA9-A6A07AA4FBFD}"/>
              </a:ext>
            </a:extLst>
          </p:cNvPr>
          <p:cNvSpPr>
            <a:spLocks noGrp="1"/>
          </p:cNvSpPr>
          <p:nvPr>
            <p:ph idx="1"/>
          </p:nvPr>
        </p:nvSpPr>
        <p:spPr/>
        <p:txBody>
          <a:bodyPr/>
          <a:lstStyle/>
          <a:p>
            <a:r>
              <a:rPr lang="en-US" dirty="0"/>
              <a:t>overlaps with confidentiality</a:t>
            </a:r>
          </a:p>
          <a:p>
            <a:r>
              <a:rPr lang="en-US" dirty="0"/>
              <a:t>dramatic increase in scale of info collected and stored</a:t>
            </a:r>
          </a:p>
          <a:p>
            <a:pPr lvl="1"/>
            <a:r>
              <a:rPr lang="en-US" dirty="0"/>
              <a:t>motivated by law enforcement, national security, economic incentives</a:t>
            </a:r>
          </a:p>
          <a:p>
            <a:r>
              <a:rPr lang="en-US" dirty="0"/>
              <a:t>individuals increasingly unaware of access and use of personal / private info</a:t>
            </a:r>
          </a:p>
          <a:p>
            <a:r>
              <a:rPr lang="en-US" dirty="0"/>
              <a:t>concerns on extent of privacy compromise have seen a range of responses</a:t>
            </a:r>
          </a:p>
          <a:p>
            <a:r>
              <a:rPr lang="en-US" dirty="0"/>
              <a:t>many recent news stories on privacy release</a:t>
            </a:r>
          </a:p>
          <a:p>
            <a:endParaRPr lang="en-US" dirty="0"/>
          </a:p>
        </p:txBody>
      </p:sp>
      <p:sp>
        <p:nvSpPr>
          <p:cNvPr id="4" name="Slide Number Placeholder 3">
            <a:extLst>
              <a:ext uri="{FF2B5EF4-FFF2-40B4-BE49-F238E27FC236}">
                <a16:creationId xmlns="" xmlns:a16="http://schemas.microsoft.com/office/drawing/2014/main" id="{4095C56C-6682-450D-B58C-D0E2347B47C0}"/>
              </a:ext>
            </a:extLst>
          </p:cNvPr>
          <p:cNvSpPr>
            <a:spLocks noGrp="1"/>
          </p:cNvSpPr>
          <p:nvPr>
            <p:ph type="sldNum" sz="quarter" idx="10"/>
          </p:nvPr>
        </p:nvSpPr>
        <p:spPr/>
        <p:txBody>
          <a:bodyPr/>
          <a:lstStyle/>
          <a:p>
            <a:pPr>
              <a:defRPr/>
            </a:pPr>
            <a:fld id="{A722859C-89A0-4C1D-B3B9-DD0F9998A67A}" type="slidenum">
              <a:rPr lang="en-US" smtClean="0"/>
              <a:pPr>
                <a:defRPr/>
              </a:pPr>
              <a:t>3</a:t>
            </a:fld>
            <a:endParaRPr lang="en-US" dirty="0"/>
          </a:p>
        </p:txBody>
      </p:sp>
    </p:spTree>
    <p:extLst>
      <p:ext uri="{BB962C8B-B14F-4D97-AF65-F5344CB8AC3E}">
        <p14:creationId xmlns:p14="http://schemas.microsoft.com/office/powerpoint/2010/main" val="48919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3F13E2-9874-437C-8E8B-85B5ADF50A3F}"/>
              </a:ext>
            </a:extLst>
          </p:cNvPr>
          <p:cNvSpPr>
            <a:spLocks noGrp="1"/>
          </p:cNvSpPr>
          <p:nvPr>
            <p:ph type="title"/>
          </p:nvPr>
        </p:nvSpPr>
        <p:spPr/>
        <p:txBody>
          <a:bodyPr/>
          <a:lstStyle/>
          <a:p>
            <a:r>
              <a:rPr lang="en-US" dirty="0"/>
              <a:t>EU Privacy Laws</a:t>
            </a:r>
          </a:p>
        </p:txBody>
      </p:sp>
      <p:sp>
        <p:nvSpPr>
          <p:cNvPr id="3" name="Content Placeholder 2">
            <a:extLst>
              <a:ext uri="{FF2B5EF4-FFF2-40B4-BE49-F238E27FC236}">
                <a16:creationId xmlns="" xmlns:a16="http://schemas.microsoft.com/office/drawing/2014/main" id="{8E213C45-B816-437C-9505-B8F317A6B1A9}"/>
              </a:ext>
            </a:extLst>
          </p:cNvPr>
          <p:cNvSpPr>
            <a:spLocks noGrp="1"/>
          </p:cNvSpPr>
          <p:nvPr>
            <p:ph idx="1"/>
          </p:nvPr>
        </p:nvSpPr>
        <p:spPr/>
        <p:txBody>
          <a:bodyPr/>
          <a:lstStyle/>
          <a:p>
            <a:r>
              <a:rPr lang="en-US" dirty="0"/>
              <a:t>European Union Data Protection Directive was adopted in 1998 to:</a:t>
            </a:r>
          </a:p>
          <a:p>
            <a:pPr lvl="1"/>
            <a:r>
              <a:rPr lang="en-US" dirty="0"/>
              <a:t>ensure member states protect fundamental privacy rights when processing personal info</a:t>
            </a:r>
          </a:p>
          <a:p>
            <a:pPr lvl="1"/>
            <a:r>
              <a:rPr lang="en-US" dirty="0"/>
              <a:t>prevent member states from restricting the free flow of personal info within EU</a:t>
            </a:r>
          </a:p>
          <a:p>
            <a:r>
              <a:rPr lang="en-US" dirty="0"/>
              <a:t>organized around principles of:</a:t>
            </a:r>
          </a:p>
          <a:p>
            <a:pPr lvl="1"/>
            <a:r>
              <a:rPr lang="en-US" dirty="0"/>
              <a:t>notice, consent, consistency, access, security, onward transfer, enforcement</a:t>
            </a:r>
          </a:p>
          <a:p>
            <a:endParaRPr lang="en-US" dirty="0"/>
          </a:p>
        </p:txBody>
      </p:sp>
      <p:sp>
        <p:nvSpPr>
          <p:cNvPr id="4" name="Slide Number Placeholder 3">
            <a:extLst>
              <a:ext uri="{FF2B5EF4-FFF2-40B4-BE49-F238E27FC236}">
                <a16:creationId xmlns="" xmlns:a16="http://schemas.microsoft.com/office/drawing/2014/main" id="{9FE83278-D722-4E92-9F63-D2A76E22FB8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extLst>
      <p:ext uri="{BB962C8B-B14F-4D97-AF65-F5344CB8AC3E}">
        <p14:creationId xmlns:p14="http://schemas.microsoft.com/office/powerpoint/2010/main" val="69645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7A03B-D4CE-4F7C-84C7-B1CA68250256}"/>
              </a:ext>
            </a:extLst>
          </p:cNvPr>
          <p:cNvSpPr>
            <a:spLocks noGrp="1"/>
          </p:cNvSpPr>
          <p:nvPr>
            <p:ph type="title"/>
          </p:nvPr>
        </p:nvSpPr>
        <p:spPr/>
        <p:txBody>
          <a:bodyPr/>
          <a:lstStyle/>
          <a:p>
            <a:r>
              <a:rPr lang="en-US" dirty="0"/>
              <a:t>General Data Protection Regulation (2016)</a:t>
            </a:r>
          </a:p>
        </p:txBody>
      </p:sp>
      <p:sp>
        <p:nvSpPr>
          <p:cNvPr id="3" name="Content Placeholder 2">
            <a:extLst>
              <a:ext uri="{FF2B5EF4-FFF2-40B4-BE49-F238E27FC236}">
                <a16:creationId xmlns="" xmlns:a16="http://schemas.microsoft.com/office/drawing/2014/main" id="{9B5B1F7A-6409-413C-8AD3-D5FC76691E48}"/>
              </a:ext>
            </a:extLst>
          </p:cNvPr>
          <p:cNvSpPr>
            <a:spLocks noGrp="1"/>
          </p:cNvSpPr>
          <p:nvPr>
            <p:ph idx="1"/>
          </p:nvPr>
        </p:nvSpPr>
        <p:spPr/>
        <p:txBody>
          <a:bodyPr/>
          <a:lstStyle/>
          <a:p>
            <a:r>
              <a:rPr lang="en-US" dirty="0"/>
              <a:t>As of May 2018, with the entry into application of the General Data Protection Regulation, there is one set of data protection rules for all companies operating in the EU, wherever they are based.</a:t>
            </a:r>
          </a:p>
          <a:p>
            <a:r>
              <a:rPr lang="en-US" dirty="0"/>
              <a:t>Stronger rules on data protection mean</a:t>
            </a:r>
          </a:p>
          <a:p>
            <a:pPr lvl="1"/>
            <a:r>
              <a:rPr lang="en-US" dirty="0"/>
              <a:t>people have more control over their personal data</a:t>
            </a:r>
          </a:p>
          <a:p>
            <a:pPr lvl="1"/>
            <a:r>
              <a:rPr lang="en-US" dirty="0"/>
              <a:t>businesses benefit from a level playing field</a:t>
            </a:r>
          </a:p>
          <a:p>
            <a:endParaRPr lang="en-US" dirty="0"/>
          </a:p>
        </p:txBody>
      </p:sp>
      <p:sp>
        <p:nvSpPr>
          <p:cNvPr id="4" name="Slide Number Placeholder 3">
            <a:extLst>
              <a:ext uri="{FF2B5EF4-FFF2-40B4-BE49-F238E27FC236}">
                <a16:creationId xmlns="" xmlns:a16="http://schemas.microsoft.com/office/drawing/2014/main" id="{07CE3B26-9547-47FD-994F-4863369255C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extLst>
      <p:ext uri="{BB962C8B-B14F-4D97-AF65-F5344CB8AC3E}">
        <p14:creationId xmlns:p14="http://schemas.microsoft.com/office/powerpoint/2010/main" val="261090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0B17E-2C03-472D-9DB1-A6D18CD98C37}"/>
              </a:ext>
            </a:extLst>
          </p:cNvPr>
          <p:cNvSpPr>
            <a:spLocks noGrp="1"/>
          </p:cNvSpPr>
          <p:nvPr>
            <p:ph type="title"/>
          </p:nvPr>
        </p:nvSpPr>
        <p:spPr/>
        <p:txBody>
          <a:bodyPr/>
          <a:lstStyle/>
          <a:p>
            <a:r>
              <a:rPr lang="en-US" dirty="0"/>
              <a:t>GDPR Personal Data</a:t>
            </a:r>
          </a:p>
        </p:txBody>
      </p:sp>
      <p:sp>
        <p:nvSpPr>
          <p:cNvPr id="3" name="Content Placeholder 2">
            <a:extLst>
              <a:ext uri="{FF2B5EF4-FFF2-40B4-BE49-F238E27FC236}">
                <a16:creationId xmlns="" xmlns:a16="http://schemas.microsoft.com/office/drawing/2014/main" id="{1DA26789-01FB-482E-9A1A-686DF04BAAFD}"/>
              </a:ext>
            </a:extLst>
          </p:cNvPr>
          <p:cNvSpPr>
            <a:spLocks noGrp="1"/>
          </p:cNvSpPr>
          <p:nvPr>
            <p:ph idx="1"/>
          </p:nvPr>
        </p:nvSpPr>
        <p:spPr/>
        <p:txBody>
          <a:bodyPr/>
          <a:lstStyle/>
          <a:p>
            <a:r>
              <a:rPr lang="en-US" sz="2400" dirty="0"/>
              <a:t>“Personal data” is defined in both the Directive and the GDPR as any information relating to an person who can be identified, directly or indirectly, in particular by reference to an identifier such as a name, an identification number, location data, online identifier or to one or more factors specific to the physical, physiological, genetic, mental, economic, cultural or social identity of that person.</a:t>
            </a:r>
          </a:p>
          <a:p>
            <a:pPr lvl="1"/>
            <a:r>
              <a:rPr lang="en-US" sz="2000" dirty="0"/>
              <a:t>In many cases online identifiers including IP address, cookies and so forth will now be regarded as personal data if they can be (or are capable of being) without undue effort linked back to the data subject.</a:t>
            </a:r>
          </a:p>
          <a:p>
            <a:r>
              <a:rPr lang="en-US" sz="2400" dirty="0"/>
              <a:t>To be clear there is no distinction between personal data about individuals in their private, public or work roles – the person is the person.</a:t>
            </a:r>
          </a:p>
          <a:p>
            <a:endParaRPr lang="en-US" sz="2400" dirty="0"/>
          </a:p>
        </p:txBody>
      </p:sp>
      <p:sp>
        <p:nvSpPr>
          <p:cNvPr id="4" name="Slide Number Placeholder 3">
            <a:extLst>
              <a:ext uri="{FF2B5EF4-FFF2-40B4-BE49-F238E27FC236}">
                <a16:creationId xmlns="" xmlns:a16="http://schemas.microsoft.com/office/drawing/2014/main" id="{5DCD1EF0-52A0-445D-87C4-F9E10806B46B}"/>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extLst>
      <p:ext uri="{BB962C8B-B14F-4D97-AF65-F5344CB8AC3E}">
        <p14:creationId xmlns:p14="http://schemas.microsoft.com/office/powerpoint/2010/main" val="225481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34E60-F058-4AC3-BCC6-9D355D012256}"/>
              </a:ext>
            </a:extLst>
          </p:cNvPr>
          <p:cNvSpPr>
            <a:spLocks noGrp="1"/>
          </p:cNvSpPr>
          <p:nvPr>
            <p:ph type="title"/>
          </p:nvPr>
        </p:nvSpPr>
        <p:spPr/>
        <p:txBody>
          <a:bodyPr/>
          <a:lstStyle/>
          <a:p>
            <a:r>
              <a:rPr lang="en-US" dirty="0"/>
              <a:t>GDPR Controllers and Processors</a:t>
            </a:r>
          </a:p>
        </p:txBody>
      </p:sp>
      <p:sp>
        <p:nvSpPr>
          <p:cNvPr id="3" name="Content Placeholder 2">
            <a:extLst>
              <a:ext uri="{FF2B5EF4-FFF2-40B4-BE49-F238E27FC236}">
                <a16:creationId xmlns="" xmlns:a16="http://schemas.microsoft.com/office/drawing/2014/main" id="{62B7A6B6-42AC-42BA-95B3-D63FD4617130}"/>
              </a:ext>
            </a:extLst>
          </p:cNvPr>
          <p:cNvSpPr>
            <a:spLocks noGrp="1"/>
          </p:cNvSpPr>
          <p:nvPr>
            <p:ph idx="1"/>
          </p:nvPr>
        </p:nvSpPr>
        <p:spPr/>
        <p:txBody>
          <a:bodyPr/>
          <a:lstStyle/>
          <a:p>
            <a:r>
              <a:rPr lang="en-US" sz="2400" dirty="0"/>
              <a:t>The Regulation separates responsibilities and duties of data controllers and processors, obligating controllers to engage only those processors that provide “sufficient guarantees to implement appropriate technical and </a:t>
            </a:r>
            <a:r>
              <a:rPr lang="en-US" sz="2400" dirty="0" smtClean="0"/>
              <a:t>organizational </a:t>
            </a:r>
            <a:r>
              <a:rPr lang="en-US" sz="2400" dirty="0"/>
              <a:t>measures” to meet the Regulation’s requirements and protect data subjects’ rights. </a:t>
            </a:r>
          </a:p>
          <a:p>
            <a:r>
              <a:rPr lang="en-US" sz="2400" dirty="0"/>
              <a:t>These measures take into account “the state of the art and the costs of implementation” and “the nature, scope, context, and purposes of the processing as well as the risk of varying likelihood and severity for the rights and freedoms of individuals.”</a:t>
            </a:r>
          </a:p>
          <a:p>
            <a:pPr marL="0" indent="0">
              <a:buNone/>
            </a:pPr>
            <a:endParaRPr lang="en-US" sz="2400" dirty="0"/>
          </a:p>
        </p:txBody>
      </p:sp>
      <p:sp>
        <p:nvSpPr>
          <p:cNvPr id="4" name="Slide Number Placeholder 3">
            <a:extLst>
              <a:ext uri="{FF2B5EF4-FFF2-40B4-BE49-F238E27FC236}">
                <a16:creationId xmlns="" xmlns:a16="http://schemas.microsoft.com/office/drawing/2014/main" id="{17D02FCC-74BD-4789-92B6-677F75F8F0B9}"/>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extLst>
      <p:ext uri="{BB962C8B-B14F-4D97-AF65-F5344CB8AC3E}">
        <p14:creationId xmlns:p14="http://schemas.microsoft.com/office/powerpoint/2010/main" val="38480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941CF3-08A7-4487-8D7A-16EA8E42C2E2}"/>
              </a:ext>
            </a:extLst>
          </p:cNvPr>
          <p:cNvSpPr>
            <a:spLocks noGrp="1"/>
          </p:cNvSpPr>
          <p:nvPr>
            <p:ph type="title"/>
          </p:nvPr>
        </p:nvSpPr>
        <p:spPr/>
        <p:txBody>
          <a:bodyPr/>
          <a:lstStyle/>
          <a:p>
            <a:r>
              <a:rPr lang="en-US" dirty="0"/>
              <a:t>GDPR Security Actions</a:t>
            </a:r>
          </a:p>
        </p:txBody>
      </p:sp>
      <p:sp>
        <p:nvSpPr>
          <p:cNvPr id="3" name="Content Placeholder 2">
            <a:extLst>
              <a:ext uri="{FF2B5EF4-FFF2-40B4-BE49-F238E27FC236}">
                <a16:creationId xmlns="" xmlns:a16="http://schemas.microsoft.com/office/drawing/2014/main" id="{944ACE30-7E8D-4986-91DE-1E93BCF66D12}"/>
              </a:ext>
            </a:extLst>
          </p:cNvPr>
          <p:cNvSpPr>
            <a:spLocks noGrp="1"/>
          </p:cNvSpPr>
          <p:nvPr>
            <p:ph idx="1"/>
          </p:nvPr>
        </p:nvSpPr>
        <p:spPr/>
        <p:txBody>
          <a:bodyPr/>
          <a:lstStyle/>
          <a:p>
            <a:r>
              <a:rPr lang="en-US" sz="2400" dirty="0"/>
              <a:t>The regulation provides specific suggestions for what kinds of security actions might be considered “appropriate to the risk,” including:</a:t>
            </a:r>
          </a:p>
          <a:p>
            <a:pPr lvl="1"/>
            <a:r>
              <a:rPr lang="en-US" sz="2000" dirty="0"/>
              <a:t>The pseudonymization and/or encryption of personal data.</a:t>
            </a:r>
          </a:p>
          <a:p>
            <a:pPr lvl="1"/>
            <a:r>
              <a:rPr lang="en-US" sz="2000" dirty="0"/>
              <a:t>The ability to ensure the ongoing confidentiality, integrity, availability and resilience of systems and services processing personal data.</a:t>
            </a:r>
          </a:p>
          <a:p>
            <a:pPr lvl="1"/>
            <a:r>
              <a:rPr lang="en-US" sz="2000" dirty="0"/>
              <a:t>The ability to restore the availability and access to data in a timely manner in the event of a physical or technical incident.</a:t>
            </a:r>
          </a:p>
          <a:p>
            <a:pPr lvl="1"/>
            <a:r>
              <a:rPr lang="en-US" sz="2000" dirty="0"/>
              <a:t>A process for regularly testing, assessing and evaluating the effectiveness of technical and organizational measures for ensuring the security of the processing.</a:t>
            </a:r>
          </a:p>
          <a:p>
            <a:r>
              <a:rPr lang="en-US" sz="2400" dirty="0"/>
              <a:t>Controllers and processors that adhere to either an approved code of conduct or an approved certification may use these tools to demonstrate compliance.</a:t>
            </a:r>
          </a:p>
          <a:p>
            <a:endParaRPr lang="en-US" sz="2400" dirty="0"/>
          </a:p>
        </p:txBody>
      </p:sp>
      <p:sp>
        <p:nvSpPr>
          <p:cNvPr id="4" name="Slide Number Placeholder 3">
            <a:extLst>
              <a:ext uri="{FF2B5EF4-FFF2-40B4-BE49-F238E27FC236}">
                <a16:creationId xmlns="" xmlns:a16="http://schemas.microsoft.com/office/drawing/2014/main" id="{E0198722-8133-433F-B1C3-16E31423BCAA}"/>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extLst>
      <p:ext uri="{BB962C8B-B14F-4D97-AF65-F5344CB8AC3E}">
        <p14:creationId xmlns:p14="http://schemas.microsoft.com/office/powerpoint/2010/main" val="246588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2D0962-CAEA-4279-A005-981AC154E05F}"/>
              </a:ext>
            </a:extLst>
          </p:cNvPr>
          <p:cNvSpPr>
            <a:spLocks noGrp="1"/>
          </p:cNvSpPr>
          <p:nvPr>
            <p:ph type="title"/>
          </p:nvPr>
        </p:nvSpPr>
        <p:spPr/>
        <p:txBody>
          <a:bodyPr/>
          <a:lstStyle/>
          <a:p>
            <a:r>
              <a:rPr lang="en-US" dirty="0" smtClean="0"/>
              <a:t>HIPAA </a:t>
            </a:r>
            <a:r>
              <a:rPr lang="en-US" dirty="0"/>
              <a:t>(2002)</a:t>
            </a:r>
          </a:p>
        </p:txBody>
      </p:sp>
      <p:sp>
        <p:nvSpPr>
          <p:cNvPr id="3" name="Content Placeholder 2">
            <a:extLst>
              <a:ext uri="{FF2B5EF4-FFF2-40B4-BE49-F238E27FC236}">
                <a16:creationId xmlns="" xmlns:a16="http://schemas.microsoft.com/office/drawing/2014/main" id="{646D546F-C489-4F0E-93A6-065AEFFCE8C3}"/>
              </a:ext>
            </a:extLst>
          </p:cNvPr>
          <p:cNvSpPr>
            <a:spLocks noGrp="1"/>
          </p:cNvSpPr>
          <p:nvPr>
            <p:ph idx="1"/>
          </p:nvPr>
        </p:nvSpPr>
        <p:spPr/>
        <p:txBody>
          <a:bodyPr/>
          <a:lstStyle/>
          <a:p>
            <a:r>
              <a:rPr lang="en-US" dirty="0"/>
              <a:t>Department of Health and Human Services’ (HHS) Health Insurance Portability and Accountability Act (HIPAA), 2002</a:t>
            </a:r>
          </a:p>
          <a:p>
            <a:r>
              <a:rPr lang="en-US" dirty="0"/>
              <a:t>HIPAA is enforced by HHS Office for Civil Rights . Any covered entity and business associate that stores, processes, transmits, maintains, or touches protected health information (PHI) in any way must be HIPAA compliant.</a:t>
            </a:r>
          </a:p>
          <a:p>
            <a:pPr marL="0" indent="0">
              <a:buNone/>
            </a:pPr>
            <a:endParaRPr lang="en-US" dirty="0"/>
          </a:p>
        </p:txBody>
      </p:sp>
      <p:sp>
        <p:nvSpPr>
          <p:cNvPr id="4" name="Slide Number Placeholder 3">
            <a:extLst>
              <a:ext uri="{FF2B5EF4-FFF2-40B4-BE49-F238E27FC236}">
                <a16:creationId xmlns="" xmlns:a16="http://schemas.microsoft.com/office/drawing/2014/main" id="{6B2A9A02-1AA9-48B8-A8DF-9FF48BDD968B}"/>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1735760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773992-k:\cnap\netsec course\lectures\lesson 1 introduction.pptx"/>
  <p:tag name="ARTICULATE_PRESENTER_VERSION" val="8"/>
  <p:tag name="ARTICULATE_USED_PAGE_ORIENTATION" val="1"/>
  <p:tag name="ARTICULATE_USED_PAGE_SIZE" val="1"/>
  <p:tag name="ARTICULATE_PROJECT_OPEN" val="0"/>
  <p:tag name="ARTICULATE_SLIDE_COUNT" val="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7888</TotalTime>
  <Words>1155</Words>
  <Application>Microsoft Macintosh PowerPoint</Application>
  <PresentationFormat>On-screen Show (4:3)</PresentationFormat>
  <Paragraphs>128</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Arial</vt:lpstr>
      <vt:lpstr>PP_C5Modules_CC_License_standard</vt:lpstr>
      <vt:lpstr>  Module: Legal &amp; Ethical Aspects of Cyber Security</vt:lpstr>
      <vt:lpstr>Learning Outcomes</vt:lpstr>
      <vt:lpstr>Privacy</vt:lpstr>
      <vt:lpstr>EU Privacy Laws</vt:lpstr>
      <vt:lpstr>General Data Protection Regulation (2016)</vt:lpstr>
      <vt:lpstr>GDPR Personal Data</vt:lpstr>
      <vt:lpstr>GDPR Controllers and Processors</vt:lpstr>
      <vt:lpstr>GDPR Security Actions</vt:lpstr>
      <vt:lpstr>HIPAA (2002)</vt:lpstr>
      <vt:lpstr>HIPAA Rules</vt:lpstr>
      <vt:lpstr>HIPAA PII</vt:lpstr>
      <vt:lpstr>Sensitive PII</vt:lpstr>
      <vt:lpstr>Non-sensitive PII</vt:lpstr>
      <vt:lpstr>HIPAA Protected Health Information</vt:lpstr>
      <vt:lpstr>HIPAA PHI</vt:lpstr>
      <vt:lpstr>Review</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238</cp:revision>
  <cp:lastPrinted>2016-07-18T16:40:10Z</cp:lastPrinted>
  <dcterms:created xsi:type="dcterms:W3CDTF">2016-07-03T20:12:42Z</dcterms:created>
  <dcterms:modified xsi:type="dcterms:W3CDTF">2018-04-19T21:26:42Z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F560EEB5-2F98-40B2-9F90-60002D17958B</vt:lpwstr>
  </property>
  <property fmtid="{D5CDD505-2E9C-101B-9397-08002B2CF9AE}" pid="6" name="ArticulateProjectFull">
    <vt:lpwstr>K:\CNAP\Deliverables\NetSec\LegalAspects_Intellectual_Property.ppta</vt:lpwstr>
  </property>
</Properties>
</file>