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8"/>
  </p:notesMasterIdLst>
  <p:sldIdLst>
    <p:sldId id="256" r:id="rId2"/>
    <p:sldId id="379" r:id="rId3"/>
    <p:sldId id="380" r:id="rId4"/>
    <p:sldId id="356" r:id="rId5"/>
    <p:sldId id="357" r:id="rId6"/>
    <p:sldId id="358" r:id="rId7"/>
    <p:sldId id="364" r:id="rId8"/>
    <p:sldId id="359" r:id="rId9"/>
    <p:sldId id="362" r:id="rId10"/>
    <p:sldId id="361" r:id="rId11"/>
    <p:sldId id="363" r:id="rId12"/>
    <p:sldId id="367" r:id="rId13"/>
    <p:sldId id="365" r:id="rId14"/>
    <p:sldId id="366" r:id="rId15"/>
    <p:sldId id="368" r:id="rId16"/>
    <p:sldId id="369" r:id="rId17"/>
    <p:sldId id="370" r:id="rId18"/>
    <p:sldId id="371" r:id="rId19"/>
    <p:sldId id="372" r:id="rId20"/>
    <p:sldId id="373" r:id="rId21"/>
    <p:sldId id="374" r:id="rId22"/>
    <p:sldId id="375" r:id="rId23"/>
    <p:sldId id="376" r:id="rId24"/>
    <p:sldId id="377" r:id="rId25"/>
    <p:sldId id="378" r:id="rId26"/>
    <p:sldId id="333" r:id="rId27"/>
  </p:sldIdLst>
  <p:sldSz cx="9144000" cy="6858000" type="screen4x3"/>
  <p:notesSz cx="7315200" cy="9601200"/>
  <p:custDataLst>
    <p:tags r:id="rId29"/>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4/21/18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2382916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211234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1379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26</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9.xml"/><Relationship Id="rId3" Type="http://schemas.openxmlformats.org/officeDocument/2006/relationships/notesSlide" Target="../notesSlides/notesSlide4.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a:r>
            <a:br>
              <a:rPr lang="en-US" dirty="0"/>
            </a:br>
            <a:r>
              <a:rPr lang="en-US" dirty="0"/>
              <a:t>Module: Network Defense</a:t>
            </a:r>
          </a:p>
        </p:txBody>
      </p:sp>
      <p:sp>
        <p:nvSpPr>
          <p:cNvPr id="12290" name="Subtitle 2"/>
          <p:cNvSpPr>
            <a:spLocks noGrp="1"/>
          </p:cNvSpPr>
          <p:nvPr>
            <p:ph type="body" sz="quarter" idx="13"/>
          </p:nvPr>
        </p:nvSpPr>
        <p:spPr/>
        <p:txBody>
          <a:bodyPr/>
          <a:lstStyle/>
          <a:p>
            <a:r>
              <a:rPr lang="en-US" sz="2400" dirty="0"/>
              <a:t>Lesson </a:t>
            </a:r>
            <a:r>
              <a:rPr lang="en-US" sz="2400" dirty="0" smtClean="0"/>
              <a:t>3: </a:t>
            </a:r>
            <a:r>
              <a:rPr lang="en-US" sz="2400" dirty="0" err="1"/>
              <a:t>Netfilter</a:t>
            </a:r>
            <a:r>
              <a:rPr lang="en-US" sz="2400" dirty="0"/>
              <a:t> (iptables)</a:t>
            </a:r>
          </a:p>
        </p:txBody>
      </p:sp>
    </p:spTree>
    <p:custDataLst>
      <p:tags r:id="rId1"/>
    </p:custDataLst>
    <p:extLst>
      <p:ext uri="{BB962C8B-B14F-4D97-AF65-F5344CB8AC3E}">
        <p14:creationId xmlns:p14="http://schemas.microsoft.com/office/powerpoint/2010/main" val="186415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24AD30-9292-4B14-892A-EE2466C5E40E}"/>
              </a:ext>
            </a:extLst>
          </p:cNvPr>
          <p:cNvSpPr>
            <a:spLocks noGrp="1"/>
          </p:cNvSpPr>
          <p:nvPr>
            <p:ph type="title"/>
          </p:nvPr>
        </p:nvSpPr>
        <p:spPr/>
        <p:txBody>
          <a:bodyPr/>
          <a:lstStyle/>
          <a:p>
            <a:r>
              <a:rPr lang="en-US" dirty="0"/>
              <a:t>Display Status of Firewall (3)</a:t>
            </a:r>
          </a:p>
        </p:txBody>
      </p:sp>
      <p:sp>
        <p:nvSpPr>
          <p:cNvPr id="3" name="Content Placeholder 2">
            <a:extLst>
              <a:ext uri="{FF2B5EF4-FFF2-40B4-BE49-F238E27FC236}">
                <a16:creationId xmlns:a16="http://schemas.microsoft.com/office/drawing/2014/main" xmlns="" id="{60C50799-0371-437E-A657-5CEDA5FF8C85}"/>
              </a:ext>
            </a:extLst>
          </p:cNvPr>
          <p:cNvSpPr>
            <a:spLocks noGrp="1"/>
          </p:cNvSpPr>
          <p:nvPr>
            <p:ph idx="1"/>
          </p:nvPr>
        </p:nvSpPr>
        <p:spPr>
          <a:xfrm>
            <a:off x="274320" y="1279525"/>
            <a:ext cx="8660674" cy="4799100"/>
          </a:xfrm>
        </p:spPr>
        <p:txBody>
          <a:bodyPr/>
          <a:lstStyle/>
          <a:p>
            <a:pPr marL="0" indent="0">
              <a:buNone/>
            </a:pPr>
            <a:r>
              <a:rPr lang="en-US" sz="2400" dirty="0"/>
              <a:t>Type the following command as root:</a:t>
            </a:r>
          </a:p>
          <a:p>
            <a:pPr marL="0" indent="0">
              <a:buNone/>
            </a:pPr>
            <a:r>
              <a:rPr lang="en-US" sz="2400" dirty="0">
                <a:latin typeface="Courier New" panose="02070309020205020404" pitchFamily="49" charset="0"/>
                <a:cs typeface="Courier New" panose="02070309020205020404" pitchFamily="49" charset="0"/>
              </a:rPr>
              <a:t># iptables –L INPUT -n -v</a:t>
            </a:r>
          </a:p>
          <a:p>
            <a:pPr marL="0" indent="0">
              <a:buNone/>
            </a:pPr>
            <a:r>
              <a:rPr lang="en-US" sz="2400" dirty="0"/>
              <a:t>Sample outputs (from active firewall)</a:t>
            </a:r>
          </a:p>
          <a:p>
            <a:pPr marL="0" indent="0">
              <a:buNone/>
            </a:pPr>
            <a:r>
              <a:rPr lang="en-US" sz="1400" dirty="0">
                <a:latin typeface="Courier New" panose="02070309020205020404" pitchFamily="49" charset="0"/>
                <a:cs typeface="Courier New" panose="02070309020205020404" pitchFamily="49" charset="0"/>
              </a:rPr>
              <a:t>Chain INPUT (policy DROP 0 packets, 0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a:t>
            </a:r>
          </a:p>
          <a:p>
            <a:pPr marL="0" indent="0">
              <a:buNone/>
            </a:pPr>
            <a:r>
              <a:rPr lang="en-US" sz="1400" dirty="0">
                <a:latin typeface="Courier New" panose="02070309020205020404" pitchFamily="49" charset="0"/>
                <a:cs typeface="Courier New" panose="02070309020205020404" pitchFamily="49" charset="0"/>
              </a:rPr>
              <a:t>    0     0 DROP       all  --  *      *       0.0.0.0/0            0.0.0.0/0           &gt;state INVALID</a:t>
            </a:r>
          </a:p>
          <a:p>
            <a:pPr marL="0" indent="0">
              <a:buNone/>
            </a:pPr>
            <a:r>
              <a:rPr lang="en-US" sz="1400" dirty="0">
                <a:latin typeface="Courier New" panose="02070309020205020404" pitchFamily="49" charset="0"/>
                <a:cs typeface="Courier New" panose="02070309020205020404" pitchFamily="49" charset="0"/>
              </a:rPr>
              <a:t>  394 43586 ACCEPT     all  --  *      *       0.0.0.0/0            0.0.0.0/0           &gt;state RELATED,ESTABLISHED</a:t>
            </a:r>
          </a:p>
          <a:p>
            <a:pPr marL="0" indent="0">
              <a:buNone/>
            </a:pPr>
            <a:r>
              <a:rPr lang="en-US" sz="1400" dirty="0">
                <a:latin typeface="Courier New" panose="02070309020205020404" pitchFamily="49" charset="0"/>
                <a:cs typeface="Courier New" panose="02070309020205020404" pitchFamily="49" charset="0"/>
              </a:rPr>
              <a:t>   93 17292 ACCEPT     all  --  br0    *       0.0.0.0/0            0.0.0.0/0</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2000" b="1" dirty="0"/>
              <a:t>To inspect firewall with line numbers, enter:</a:t>
            </a:r>
          </a:p>
          <a:p>
            <a:pPr marL="0" indent="0">
              <a:buNone/>
            </a:pPr>
            <a:r>
              <a:rPr lang="en-US" sz="2000" dirty="0">
                <a:latin typeface="Courier New" panose="02070309020205020404" pitchFamily="49" charset="0"/>
                <a:cs typeface="Courier New" panose="02070309020205020404" pitchFamily="49" charset="0"/>
              </a:rPr>
              <a:t># iptables -n -L -v --line-numbers</a:t>
            </a:r>
            <a:endParaRPr lang="en-US" sz="14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iptables -n -L OUTPUT -v --line-numbers</a:t>
            </a: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248B994A-2164-492A-BA0E-621692734A65}"/>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205174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7B90B7-6D53-4559-B199-3C2D65C06115}"/>
              </a:ext>
            </a:extLst>
          </p:cNvPr>
          <p:cNvSpPr>
            <a:spLocks noGrp="1"/>
          </p:cNvSpPr>
          <p:nvPr>
            <p:ph type="title"/>
          </p:nvPr>
        </p:nvSpPr>
        <p:spPr/>
        <p:txBody>
          <a:bodyPr/>
          <a:lstStyle/>
          <a:p>
            <a:r>
              <a:rPr lang="en-US"/>
              <a:t>Starting/Stopping/Restarting Firewall</a:t>
            </a:r>
            <a:endParaRPr lang="en-US" dirty="0"/>
          </a:p>
        </p:txBody>
      </p:sp>
      <p:sp>
        <p:nvSpPr>
          <p:cNvPr id="3" name="Content Placeholder 2">
            <a:extLst>
              <a:ext uri="{FF2B5EF4-FFF2-40B4-BE49-F238E27FC236}">
                <a16:creationId xmlns:a16="http://schemas.microsoft.com/office/drawing/2014/main" xmlns="" id="{E89AC822-AD96-433A-88BC-5E8767732415}"/>
              </a:ext>
            </a:extLst>
          </p:cNvPr>
          <p:cNvSpPr>
            <a:spLocks noGrp="1"/>
          </p:cNvSpPr>
          <p:nvPr>
            <p:ph idx="1"/>
          </p:nvPr>
        </p:nvSpPr>
        <p:spPr/>
        <p:txBody>
          <a:bodyPr/>
          <a:lstStyle/>
          <a:p>
            <a:r>
              <a:rPr lang="en-US" dirty="0"/>
              <a:t>Can start, stop or restart firewall as a service</a:t>
            </a:r>
          </a:p>
          <a:p>
            <a:endParaRPr lang="en-US" dirty="0"/>
          </a:p>
          <a:p>
            <a:r>
              <a:rPr lang="en-US" dirty="0">
                <a:latin typeface="Courier New" panose="02070309020205020404" pitchFamily="49" charset="0"/>
                <a:cs typeface="Courier New" panose="02070309020205020404" pitchFamily="49" charset="0"/>
              </a:rPr>
              <a:t># service iptables stop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service iptables 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service iptables restart</a:t>
            </a:r>
          </a:p>
          <a:p>
            <a:endParaRPr lang="en-US" dirty="0"/>
          </a:p>
          <a:p>
            <a:endParaRPr lang="en-US" dirty="0"/>
          </a:p>
        </p:txBody>
      </p:sp>
      <p:sp>
        <p:nvSpPr>
          <p:cNvPr id="4" name="Slide Number Placeholder 3">
            <a:extLst>
              <a:ext uri="{FF2B5EF4-FFF2-40B4-BE49-F238E27FC236}">
                <a16:creationId xmlns:a16="http://schemas.microsoft.com/office/drawing/2014/main" xmlns="" id="{E1CFF30A-C1A9-4EB5-ABA3-895C29E479AE}"/>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custDataLst>
      <p:tags r:id="rId1"/>
    </p:custDataLst>
    <p:extLst>
      <p:ext uri="{BB962C8B-B14F-4D97-AF65-F5344CB8AC3E}">
        <p14:creationId xmlns:p14="http://schemas.microsoft.com/office/powerpoint/2010/main" val="172080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17648C-26FA-46BF-A071-2A64A06493A0}"/>
              </a:ext>
            </a:extLst>
          </p:cNvPr>
          <p:cNvSpPr>
            <a:spLocks noGrp="1"/>
          </p:cNvSpPr>
          <p:nvPr>
            <p:ph type="title"/>
          </p:nvPr>
        </p:nvSpPr>
        <p:spPr/>
        <p:txBody>
          <a:bodyPr/>
          <a:lstStyle/>
          <a:p>
            <a:r>
              <a:rPr lang="en-US" dirty="0"/>
              <a:t>Adding Firewall Rules</a:t>
            </a:r>
          </a:p>
        </p:txBody>
      </p:sp>
      <p:sp>
        <p:nvSpPr>
          <p:cNvPr id="3" name="Content Placeholder 2">
            <a:extLst>
              <a:ext uri="{FF2B5EF4-FFF2-40B4-BE49-F238E27FC236}">
                <a16:creationId xmlns:a16="http://schemas.microsoft.com/office/drawing/2014/main" xmlns="" id="{9B265E93-54EA-488D-A9A1-063DDC8497DF}"/>
              </a:ext>
            </a:extLst>
          </p:cNvPr>
          <p:cNvSpPr>
            <a:spLocks noGrp="1"/>
          </p:cNvSpPr>
          <p:nvPr>
            <p:ph idx="1"/>
          </p:nvPr>
        </p:nvSpPr>
        <p:spPr/>
        <p:txBody>
          <a:bodyPr/>
          <a:lstStyle/>
          <a:p>
            <a:r>
              <a:rPr lang="en-US" dirty="0"/>
              <a:t>Use the –I command to insert a new rule</a:t>
            </a:r>
          </a:p>
          <a:p>
            <a:pPr marL="0" indent="0">
              <a:buNone/>
            </a:pPr>
            <a:r>
              <a:rPr lang="en-US" sz="2400" dirty="0">
                <a:latin typeface="Courier New" panose="02070309020205020404" pitchFamily="49" charset="0"/>
                <a:cs typeface="Courier New" panose="02070309020205020404" pitchFamily="49" charset="0"/>
              </a:rPr>
              <a:t>#iptables -I INPUT 2 -s 202.54.1.2 -j DROP</a:t>
            </a:r>
          </a:p>
          <a:p>
            <a:pPr marL="0" indent="0">
              <a:buNone/>
            </a:pPr>
            <a:endParaRPr lang="en-US" sz="2400" dirty="0">
              <a:latin typeface="+mj-lt"/>
              <a:cs typeface="Courier New" panose="02070309020205020404" pitchFamily="49" charset="0"/>
            </a:endParaRPr>
          </a:p>
          <a:p>
            <a:pPr marL="0" indent="0">
              <a:buNone/>
            </a:pPr>
            <a:r>
              <a:rPr lang="en-US" sz="2400" dirty="0">
                <a:cs typeface="Courier New" panose="02070309020205020404" pitchFamily="49" charset="0"/>
              </a:rPr>
              <a:t>Says to add a rule that matches source with IP 202.54.1.2 and drops the packet</a:t>
            </a:r>
          </a:p>
          <a:p>
            <a:pPr marL="0" indent="0">
              <a:buNone/>
            </a:pPr>
            <a:endParaRPr lang="en-US" sz="2400" dirty="0">
              <a:cs typeface="Courier New" panose="02070309020205020404" pitchFamily="49" charset="0"/>
            </a:endParaRPr>
          </a:p>
          <a:p>
            <a:pPr marL="0" indent="0">
              <a:buNone/>
            </a:pPr>
            <a:r>
              <a:rPr lang="en-US" sz="2400" dirty="0">
                <a:cs typeface="Courier New" panose="02070309020205020404" pitchFamily="49" charset="0"/>
              </a:rPr>
              <a:t>Sample output from </a:t>
            </a:r>
            <a:r>
              <a:rPr lang="en-US" sz="1800" dirty="0">
                <a:latin typeface="Courier New" panose="02070309020205020404" pitchFamily="49" charset="0"/>
                <a:cs typeface="Courier New" panose="02070309020205020404" pitchFamily="49" charset="0"/>
              </a:rPr>
              <a:t># iptables –L INPUT –n –-line-numbers </a:t>
            </a:r>
            <a:endParaRPr lang="en-US" sz="24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Chain INPUT (policy DROP)</a:t>
            </a:r>
          </a:p>
          <a:p>
            <a:pPr marL="0" indent="0">
              <a:buNone/>
            </a:pP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target     </a:t>
            </a:r>
            <a:r>
              <a:rPr lang="en-US" sz="1600" dirty="0" err="1">
                <a:latin typeface="Courier New" panose="02070309020205020404" pitchFamily="49" charset="0"/>
                <a:cs typeface="Courier New" panose="02070309020205020404" pitchFamily="49" charset="0"/>
              </a:rPr>
              <a:t>prot</a:t>
            </a:r>
            <a:r>
              <a:rPr lang="en-US" sz="1600" dirty="0">
                <a:latin typeface="Courier New" panose="02070309020205020404" pitchFamily="49" charset="0"/>
                <a:cs typeface="Courier New" panose="02070309020205020404" pitchFamily="49" charset="0"/>
              </a:rPr>
              <a:t> opt source               destination</a:t>
            </a:r>
          </a:p>
          <a:p>
            <a:pPr marL="0" indent="0">
              <a:buNone/>
            </a:pPr>
            <a:r>
              <a:rPr lang="en-US" sz="1600" dirty="0">
                <a:latin typeface="Courier New" panose="02070309020205020404" pitchFamily="49" charset="0"/>
                <a:cs typeface="Courier New" panose="02070309020205020404" pitchFamily="49" charset="0"/>
              </a:rPr>
              <a:t>1    DROP       all  --  202.54.1.1           0.0.0.0/0</a:t>
            </a:r>
          </a:p>
          <a:p>
            <a:pPr marL="0" indent="0">
              <a:buNone/>
            </a:pPr>
            <a:r>
              <a:rPr lang="en-US" sz="2400" dirty="0">
                <a:cs typeface="Courier New" panose="02070309020205020404" pitchFamily="49" charset="0"/>
              </a:rPr>
              <a:t>…</a:t>
            </a:r>
          </a:p>
        </p:txBody>
      </p:sp>
      <p:sp>
        <p:nvSpPr>
          <p:cNvPr id="4" name="Slide Number Placeholder 3">
            <a:extLst>
              <a:ext uri="{FF2B5EF4-FFF2-40B4-BE49-F238E27FC236}">
                <a16:creationId xmlns:a16="http://schemas.microsoft.com/office/drawing/2014/main" xmlns="" id="{C47968D3-B617-4AB0-8F76-5E4B648BD1B2}"/>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spTree>
    <p:custDataLst>
      <p:tags r:id="rId1"/>
    </p:custDataLst>
    <p:extLst>
      <p:ext uri="{BB962C8B-B14F-4D97-AF65-F5344CB8AC3E}">
        <p14:creationId xmlns:p14="http://schemas.microsoft.com/office/powerpoint/2010/main" val="288244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7FBC9-14C8-4299-82FF-259543CD546E}"/>
              </a:ext>
            </a:extLst>
          </p:cNvPr>
          <p:cNvSpPr>
            <a:spLocks noGrp="1"/>
          </p:cNvSpPr>
          <p:nvPr>
            <p:ph type="title"/>
          </p:nvPr>
        </p:nvSpPr>
        <p:spPr/>
        <p:txBody>
          <a:bodyPr/>
          <a:lstStyle/>
          <a:p>
            <a:r>
              <a:rPr lang="en-US" dirty="0"/>
              <a:t>Deleting All Firewall Rules</a:t>
            </a:r>
          </a:p>
        </p:txBody>
      </p:sp>
      <p:sp>
        <p:nvSpPr>
          <p:cNvPr id="3" name="Content Placeholder 2">
            <a:extLst>
              <a:ext uri="{FF2B5EF4-FFF2-40B4-BE49-F238E27FC236}">
                <a16:creationId xmlns:a16="http://schemas.microsoft.com/office/drawing/2014/main" xmlns="" id="{7591D53F-9A54-48CC-8B51-EACD8F263B60}"/>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 iptables -F</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-X</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a:t>
            </a:r>
            <a:r>
              <a:rPr lang="en-US" sz="2400" dirty="0" err="1">
                <a:latin typeface="Courier New" panose="02070309020205020404" pitchFamily="49" charset="0"/>
                <a:cs typeface="Courier New" panose="02070309020205020404" pitchFamily="49" charset="0"/>
              </a:rPr>
              <a:t>nat</a:t>
            </a:r>
            <a:r>
              <a:rPr lang="en-US" sz="2400" dirty="0">
                <a:latin typeface="Courier New" panose="02070309020205020404" pitchFamily="49" charset="0"/>
                <a:cs typeface="Courier New" panose="02070309020205020404" pitchFamily="49" charset="0"/>
              </a:rPr>
              <a:t> -F</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a:t>
            </a:r>
            <a:r>
              <a:rPr lang="en-US" sz="2400" dirty="0" err="1">
                <a:latin typeface="Courier New" panose="02070309020205020404" pitchFamily="49" charset="0"/>
                <a:cs typeface="Courier New" panose="02070309020205020404" pitchFamily="49" charset="0"/>
              </a:rPr>
              <a:t>nat</a:t>
            </a:r>
            <a:r>
              <a:rPr lang="en-US" sz="2400" dirty="0">
                <a:latin typeface="Courier New" panose="02070309020205020404" pitchFamily="49" charset="0"/>
                <a:cs typeface="Courier New" panose="02070309020205020404" pitchFamily="49" charset="0"/>
              </a:rPr>
              <a:t> -X</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mangle -F</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-t mangle -X</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iptables -P INPUT ACCEPT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r>
            <a:br>
              <a:rPr lang="en-US" sz="2400" dirty="0">
                <a:latin typeface="Courier New" panose="02070309020205020404" pitchFamily="49" charset="0"/>
                <a:cs typeface="Courier New" panose="02070309020205020404" pitchFamily="49" charset="0"/>
              </a:rPr>
            </a:br>
            <a:r>
              <a:rPr lang="en-US" sz="2400" dirty="0"/>
              <a:t>Where,</a:t>
            </a:r>
          </a:p>
          <a:p>
            <a:pPr marL="342900" lvl="1" indent="0">
              <a:buNone/>
            </a:pPr>
            <a:r>
              <a:rPr lang="en-US" sz="2000" b="1" dirty="0"/>
              <a:t>-F</a:t>
            </a:r>
            <a:r>
              <a:rPr lang="en-US" sz="2000" dirty="0"/>
              <a:t> : Deleting (flushing) all the rules.</a:t>
            </a:r>
          </a:p>
          <a:p>
            <a:pPr marL="342900" lvl="1" indent="0">
              <a:buNone/>
            </a:pPr>
            <a:r>
              <a:rPr lang="en-US" sz="2000" b="1" dirty="0"/>
              <a:t>-X</a:t>
            </a:r>
            <a:r>
              <a:rPr lang="en-US" sz="2000" dirty="0"/>
              <a:t> : Delete user–defined chain.</a:t>
            </a:r>
          </a:p>
          <a:p>
            <a:pPr marL="342900" lvl="1" indent="0">
              <a:buNone/>
            </a:pPr>
            <a:r>
              <a:rPr lang="en-US" sz="2000" b="1" dirty="0"/>
              <a:t>-t </a:t>
            </a:r>
            <a:r>
              <a:rPr lang="en-US" sz="2000" b="1" dirty="0" err="1"/>
              <a:t>table_name</a:t>
            </a:r>
            <a:r>
              <a:rPr lang="en-US" sz="2000" dirty="0"/>
              <a:t> : Select table (called </a:t>
            </a:r>
            <a:r>
              <a:rPr lang="en-US" sz="2000" dirty="0" err="1"/>
              <a:t>nat</a:t>
            </a:r>
            <a:r>
              <a:rPr lang="en-US" sz="2000" dirty="0"/>
              <a:t> or mangle) and delete/flush rules.</a:t>
            </a:r>
          </a:p>
          <a:p>
            <a:pPr marL="342900" lvl="1" indent="0">
              <a:buNone/>
            </a:pPr>
            <a:r>
              <a:rPr lang="en-US" sz="2000" b="1" dirty="0"/>
              <a:t>-P</a:t>
            </a:r>
            <a:r>
              <a:rPr lang="en-US" sz="2000" dirty="0"/>
              <a:t> : Set the default policy (such as DROP, REJECT, or ACCEPT).</a:t>
            </a:r>
          </a:p>
          <a:p>
            <a:endParaRPr lang="en-US" dirty="0"/>
          </a:p>
        </p:txBody>
      </p:sp>
      <p:sp>
        <p:nvSpPr>
          <p:cNvPr id="4" name="Slide Number Placeholder 3">
            <a:extLst>
              <a:ext uri="{FF2B5EF4-FFF2-40B4-BE49-F238E27FC236}">
                <a16:creationId xmlns:a16="http://schemas.microsoft.com/office/drawing/2014/main" xmlns="" id="{C02EB34B-A92F-42C3-BEEF-0B2DE61FA21E}"/>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389347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B13FCB-85E4-465F-B734-0405CAB59EAE}"/>
              </a:ext>
            </a:extLst>
          </p:cNvPr>
          <p:cNvSpPr>
            <a:spLocks noGrp="1"/>
          </p:cNvSpPr>
          <p:nvPr>
            <p:ph type="title"/>
          </p:nvPr>
        </p:nvSpPr>
        <p:spPr/>
        <p:txBody>
          <a:bodyPr/>
          <a:lstStyle/>
          <a:p>
            <a:r>
              <a:rPr lang="en-US"/>
              <a:t>Deleting Single Firewall Rules</a:t>
            </a:r>
            <a:endParaRPr lang="en-US" dirty="0"/>
          </a:p>
        </p:txBody>
      </p:sp>
      <p:sp>
        <p:nvSpPr>
          <p:cNvPr id="3" name="Content Placeholder 2">
            <a:extLst>
              <a:ext uri="{FF2B5EF4-FFF2-40B4-BE49-F238E27FC236}">
                <a16:creationId xmlns:a16="http://schemas.microsoft.com/office/drawing/2014/main" xmlns="" id="{B98A2A5B-E249-4987-B9A2-B26008CEF8EC}"/>
              </a:ext>
            </a:extLst>
          </p:cNvPr>
          <p:cNvSpPr>
            <a:spLocks noGrp="1"/>
          </p:cNvSpPr>
          <p:nvPr>
            <p:ph idx="1"/>
          </p:nvPr>
        </p:nvSpPr>
        <p:spPr>
          <a:xfrm>
            <a:off x="628650" y="1377863"/>
            <a:ext cx="7886700" cy="4799100"/>
          </a:xfrm>
        </p:spPr>
        <p:txBody>
          <a:bodyPr/>
          <a:lstStyle/>
          <a:p>
            <a:pPr marL="0" indent="0">
              <a:buNone/>
            </a:pPr>
            <a:r>
              <a:rPr lang="en-US" sz="2000" dirty="0"/>
              <a:t>To display line number along with other information for existing rules, enter:</a:t>
            </a:r>
          </a:p>
          <a:p>
            <a:pPr marL="0" indent="0">
              <a:buNone/>
            </a:pPr>
            <a:r>
              <a:rPr lang="en-US" sz="1800" dirty="0">
                <a:latin typeface="Courier New" panose="02070309020205020404" pitchFamily="49" charset="0"/>
                <a:cs typeface="Courier New" panose="02070309020205020404" pitchFamily="49" charset="0"/>
              </a:rPr>
              <a:t># iptables -L INPUT -n --line-numbers</a:t>
            </a:r>
          </a:p>
          <a:p>
            <a:pPr marL="0" indent="0">
              <a:buNone/>
            </a:pPr>
            <a:r>
              <a:rPr lang="en-US" sz="2000" dirty="0">
                <a:latin typeface="Courier New" panose="02070309020205020404" pitchFamily="49" charset="0"/>
                <a:cs typeface="Courier New" panose="02070309020205020404" pitchFamily="49" charset="0"/>
              </a:rPr>
              <a:t>  </a:t>
            </a:r>
            <a:r>
              <a:rPr lang="en-US" sz="2000" dirty="0"/>
              <a:t>or (to search for a specific rule)</a:t>
            </a:r>
          </a:p>
          <a:p>
            <a:pPr marL="0" indent="0">
              <a:buNone/>
            </a:pPr>
            <a:r>
              <a:rPr lang="en-US" sz="1800" dirty="0">
                <a:latin typeface="Courier New" panose="02070309020205020404" pitchFamily="49" charset="0"/>
                <a:cs typeface="Courier New" panose="02070309020205020404" pitchFamily="49" charset="0"/>
              </a:rPr>
              <a:t># iptables -L OUTPUT -n --line-numbers | grep 202.54.1.1</a:t>
            </a:r>
          </a:p>
          <a:p>
            <a:pPr marL="0" indent="0">
              <a:buNone/>
            </a:pPr>
            <a:r>
              <a:rPr lang="en-US" sz="2000" dirty="0"/>
              <a:t>Look at the number on the left, then use number to delete it. </a:t>
            </a:r>
          </a:p>
          <a:p>
            <a:pPr marL="0" indent="0">
              <a:buNone/>
            </a:pPr>
            <a:r>
              <a:rPr lang="en-US" sz="2000" dirty="0"/>
              <a:t>For example delete line number/rule 4, enter:</a:t>
            </a:r>
            <a:br>
              <a:rPr lang="en-US" sz="2000" dirty="0"/>
            </a:br>
            <a:r>
              <a:rPr lang="en-US" sz="2000" dirty="0">
                <a:latin typeface="Courier New" panose="02070309020205020404" pitchFamily="49" charset="0"/>
                <a:cs typeface="Courier New" panose="02070309020205020404" pitchFamily="49" charset="0"/>
              </a:rPr>
              <a:t># iptables -D INPUT 4</a:t>
            </a:r>
          </a:p>
          <a:p>
            <a:pPr marL="0" indent="0">
              <a:buNone/>
            </a:pPr>
            <a:r>
              <a:rPr lang="en-US" sz="2000" dirty="0"/>
              <a:t/>
            </a:r>
            <a:br>
              <a:rPr lang="en-US" sz="2000" dirty="0"/>
            </a:br>
            <a:r>
              <a:rPr lang="en-US" sz="2000" dirty="0"/>
              <a:t>Where,</a:t>
            </a:r>
          </a:p>
          <a:p>
            <a:pPr marL="0" lvl="0" indent="0">
              <a:buNone/>
            </a:pPr>
            <a:r>
              <a:rPr lang="en-US" sz="2000" b="1" dirty="0"/>
              <a:t>	-D </a:t>
            </a:r>
            <a:r>
              <a:rPr lang="en-US" sz="2000" dirty="0"/>
              <a:t>: Delete one or more rules from the selected chain</a:t>
            </a:r>
          </a:p>
          <a:p>
            <a:pPr marL="0" lvl="0" indent="0">
              <a:buNone/>
            </a:pPr>
            <a:endParaRPr lang="en-US" sz="2000" dirty="0"/>
          </a:p>
          <a:p>
            <a:pPr marL="0" indent="0">
              <a:buNone/>
            </a:pPr>
            <a:r>
              <a:rPr lang="en-US" sz="2000" dirty="0"/>
              <a:t>Or instead of a rule number you can give the precise rule specification (such as </a:t>
            </a:r>
            <a:r>
              <a:rPr lang="en-US" sz="2000" dirty="0">
                <a:latin typeface="Courier New" panose="02070309020205020404" pitchFamily="49" charset="0"/>
                <a:cs typeface="Courier New" panose="02070309020205020404" pitchFamily="49" charset="0"/>
              </a:rPr>
              <a:t>–s 204.5.4.1 –j drop</a:t>
            </a:r>
            <a:r>
              <a:rPr lang="en-US" sz="2000" dirty="0"/>
              <a:t>)</a:t>
            </a:r>
          </a:p>
          <a:p>
            <a:endParaRPr lang="en-US" sz="2400" dirty="0"/>
          </a:p>
        </p:txBody>
      </p:sp>
      <p:sp>
        <p:nvSpPr>
          <p:cNvPr id="4" name="Slide Number Placeholder 3">
            <a:extLst>
              <a:ext uri="{FF2B5EF4-FFF2-40B4-BE49-F238E27FC236}">
                <a16:creationId xmlns:a16="http://schemas.microsoft.com/office/drawing/2014/main" xmlns="" id="{79889EE1-2D15-4E04-B0A6-2479C3D4C490}"/>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296867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DF2BF9-235F-4949-A5B0-471C39696664}"/>
              </a:ext>
            </a:extLst>
          </p:cNvPr>
          <p:cNvSpPr>
            <a:spLocks noGrp="1"/>
          </p:cNvSpPr>
          <p:nvPr>
            <p:ph type="title"/>
          </p:nvPr>
        </p:nvSpPr>
        <p:spPr/>
        <p:txBody>
          <a:bodyPr/>
          <a:lstStyle/>
          <a:p>
            <a:r>
              <a:rPr lang="en-US" dirty="0"/>
              <a:t>Saving Firewall Rules</a:t>
            </a:r>
          </a:p>
        </p:txBody>
      </p:sp>
      <p:sp>
        <p:nvSpPr>
          <p:cNvPr id="3" name="Content Placeholder 2">
            <a:extLst>
              <a:ext uri="{FF2B5EF4-FFF2-40B4-BE49-F238E27FC236}">
                <a16:creationId xmlns:a16="http://schemas.microsoft.com/office/drawing/2014/main" xmlns="" id="{ADD0465D-9E39-4BDB-AB92-FEF5CC02801A}"/>
              </a:ext>
            </a:extLst>
          </p:cNvPr>
          <p:cNvSpPr>
            <a:spLocks noGrp="1"/>
          </p:cNvSpPr>
          <p:nvPr>
            <p:ph idx="1"/>
          </p:nvPr>
        </p:nvSpPr>
        <p:spPr/>
        <p:txBody>
          <a:bodyPr/>
          <a:lstStyle/>
          <a:p>
            <a:r>
              <a:rPr lang="en-US" dirty="0"/>
              <a:t>Changes are temporary unless saved</a:t>
            </a:r>
          </a:p>
          <a:p>
            <a:r>
              <a:rPr lang="en-US" dirty="0"/>
              <a:t>To save firewall rules under CentOS / RHEL / Fedora Linux, enter:</a:t>
            </a:r>
          </a:p>
          <a:p>
            <a:pPr marL="0" indent="0">
              <a:buNone/>
            </a:pPr>
            <a:r>
              <a:rPr lang="en-US" dirty="0"/>
              <a:t/>
            </a:r>
            <a:br>
              <a:rPr lang="en-US" dirty="0"/>
            </a:br>
            <a:r>
              <a:rPr lang="en-US" sz="2000" dirty="0">
                <a:latin typeface="Courier New" panose="02070309020205020404" pitchFamily="49" charset="0"/>
                <a:cs typeface="Courier New" panose="02070309020205020404" pitchFamily="49" charset="0"/>
              </a:rPr>
              <a:t># service iptables save</a:t>
            </a:r>
          </a:p>
          <a:p>
            <a:pPr marL="0" indent="0">
              <a:buNone/>
            </a:pPr>
            <a:endParaRPr lang="en-US" sz="2000" dirty="0">
              <a:latin typeface="Courier New" panose="02070309020205020404" pitchFamily="49" charset="0"/>
              <a:cs typeface="Courier New" panose="02070309020205020404" pitchFamily="49" charset="0"/>
            </a:endParaRPr>
          </a:p>
          <a:p>
            <a:r>
              <a:rPr lang="en-US" dirty="0"/>
              <a:t>For all other distros use the iptables-save command:</a:t>
            </a:r>
          </a:p>
          <a:p>
            <a:pPr marL="0" indent="0">
              <a:buNone/>
            </a:pPr>
            <a:r>
              <a:rPr lang="en-US" dirty="0"/>
              <a:t/>
            </a:r>
            <a:br>
              <a:rPr lang="en-US" dirty="0"/>
            </a:br>
            <a:r>
              <a:rPr lang="en-US" sz="2000" dirty="0">
                <a:latin typeface="Courier New" panose="02070309020205020404" pitchFamily="49" charset="0"/>
                <a:cs typeface="Courier New" panose="02070309020205020404" pitchFamily="49" charset="0"/>
              </a:rPr>
              <a:t># iptables-save &gt; /root/</a:t>
            </a:r>
            <a:r>
              <a:rPr lang="en-US" sz="2000" dirty="0" err="1">
                <a:latin typeface="Courier New" panose="02070309020205020404" pitchFamily="49" charset="0"/>
                <a:cs typeface="Courier New" panose="02070309020205020404" pitchFamily="49" charset="0"/>
              </a:rPr>
              <a:t>my.active.firewall.rules</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endParaRPr lang="en-US" dirty="0"/>
          </a:p>
          <a:p>
            <a:endParaRPr lang="en-US" dirty="0"/>
          </a:p>
        </p:txBody>
      </p:sp>
      <p:sp>
        <p:nvSpPr>
          <p:cNvPr id="4" name="Slide Number Placeholder 3">
            <a:extLst>
              <a:ext uri="{FF2B5EF4-FFF2-40B4-BE49-F238E27FC236}">
                <a16:creationId xmlns:a16="http://schemas.microsoft.com/office/drawing/2014/main" xmlns="" id="{C0BF3378-3CF5-4EC4-9F36-1A082C692733}"/>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custDataLst>
      <p:tags r:id="rId1"/>
    </p:custDataLst>
    <p:extLst>
      <p:ext uri="{BB962C8B-B14F-4D97-AF65-F5344CB8AC3E}">
        <p14:creationId xmlns:p14="http://schemas.microsoft.com/office/powerpoint/2010/main" val="502126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9E186-50A0-4B69-A87B-28870A07173A}"/>
              </a:ext>
            </a:extLst>
          </p:cNvPr>
          <p:cNvSpPr>
            <a:spLocks noGrp="1"/>
          </p:cNvSpPr>
          <p:nvPr>
            <p:ph type="title"/>
          </p:nvPr>
        </p:nvSpPr>
        <p:spPr/>
        <p:txBody>
          <a:bodyPr/>
          <a:lstStyle/>
          <a:p>
            <a:r>
              <a:rPr lang="en-US" dirty="0"/>
              <a:t>Restore Firewall Rules</a:t>
            </a:r>
          </a:p>
        </p:txBody>
      </p:sp>
      <p:sp>
        <p:nvSpPr>
          <p:cNvPr id="3" name="Content Placeholder 2">
            <a:extLst>
              <a:ext uri="{FF2B5EF4-FFF2-40B4-BE49-F238E27FC236}">
                <a16:creationId xmlns:a16="http://schemas.microsoft.com/office/drawing/2014/main" xmlns="" id="{2C18ED23-FCF6-4E87-995A-5D2F4DEF714F}"/>
              </a:ext>
            </a:extLst>
          </p:cNvPr>
          <p:cNvSpPr>
            <a:spLocks noGrp="1"/>
          </p:cNvSpPr>
          <p:nvPr>
            <p:ph idx="1"/>
          </p:nvPr>
        </p:nvSpPr>
        <p:spPr/>
        <p:txBody>
          <a:bodyPr/>
          <a:lstStyle/>
          <a:p>
            <a:r>
              <a:rPr lang="en-US" dirty="0"/>
              <a:t>To Restore the Default/Saved rules</a:t>
            </a:r>
          </a:p>
          <a:p>
            <a:r>
              <a:rPr lang="en-US" dirty="0"/>
              <a:t>To restore firewall rules under CentOS / RHEL / Fedora Linux, enter:</a:t>
            </a:r>
          </a:p>
          <a:p>
            <a:pPr marL="0" indent="0">
              <a:buNone/>
            </a:pPr>
            <a:r>
              <a:rPr lang="en-US" dirty="0"/>
              <a:t/>
            </a:r>
            <a:br>
              <a:rPr lang="en-US" dirty="0"/>
            </a:br>
            <a:r>
              <a:rPr lang="en-US" sz="2000" dirty="0">
                <a:latin typeface="Courier New" panose="02070309020205020404" pitchFamily="49" charset="0"/>
                <a:cs typeface="Courier New" panose="02070309020205020404" pitchFamily="49" charset="0"/>
              </a:rPr>
              <a:t># service iptables restart </a:t>
            </a:r>
          </a:p>
          <a:p>
            <a:pPr marL="0" indent="0">
              <a:buNone/>
            </a:pPr>
            <a:endParaRPr lang="en-US" dirty="0"/>
          </a:p>
          <a:p>
            <a:r>
              <a:rPr lang="en-US" dirty="0"/>
              <a:t>To restore firewall rules in all other distros, from a file called /root/</a:t>
            </a:r>
            <a:r>
              <a:rPr lang="en-US" dirty="0" err="1"/>
              <a:t>my.active.firewall.rules</a:t>
            </a:r>
            <a:r>
              <a:rPr lang="en-US" dirty="0"/>
              <a:t>  enter:</a:t>
            </a:r>
            <a:br>
              <a:rPr lang="en-US" dirty="0"/>
            </a:br>
            <a:endParaRPr lang="en-US" dirty="0"/>
          </a:p>
          <a:p>
            <a:pPr marL="0" indent="0">
              <a:buNone/>
            </a:pPr>
            <a:r>
              <a:rPr lang="en-US" sz="1800" dirty="0">
                <a:latin typeface="Courier New" panose="02070309020205020404" pitchFamily="49" charset="0"/>
                <a:cs typeface="Courier New" panose="02070309020205020404" pitchFamily="49" charset="0"/>
              </a:rPr>
              <a:t># iptables-restore &lt; /root/</a:t>
            </a:r>
            <a:r>
              <a:rPr lang="en-US" sz="1800" dirty="0" err="1">
                <a:latin typeface="Courier New" panose="02070309020205020404" pitchFamily="49" charset="0"/>
                <a:cs typeface="Courier New" panose="02070309020205020404" pitchFamily="49" charset="0"/>
              </a:rPr>
              <a:t>my.active.firewall.rules</a:t>
            </a:r>
            <a:endParaRPr lang="en-US" sz="1800" dirty="0">
              <a:latin typeface="Courier New" panose="02070309020205020404" pitchFamily="49" charset="0"/>
              <a:cs typeface="Courier New" panose="02070309020205020404" pitchFamily="49" charset="0"/>
            </a:endParaRPr>
          </a:p>
          <a:p>
            <a:pPr marL="0" indent="0">
              <a:buNone/>
            </a:pPr>
            <a:r>
              <a:rPr lang="en-US" dirty="0"/>
              <a:t/>
            </a:r>
            <a:br>
              <a:rPr lang="en-US" dirty="0"/>
            </a:br>
            <a:endParaRPr lang="en-US" dirty="0"/>
          </a:p>
        </p:txBody>
      </p:sp>
      <p:sp>
        <p:nvSpPr>
          <p:cNvPr id="4" name="Slide Number Placeholder 3">
            <a:extLst>
              <a:ext uri="{FF2B5EF4-FFF2-40B4-BE49-F238E27FC236}">
                <a16:creationId xmlns:a16="http://schemas.microsoft.com/office/drawing/2014/main" xmlns="" id="{1FB44A11-8830-4D37-815B-D5E762E8A1E5}"/>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custDataLst>
      <p:tags r:id="rId1"/>
    </p:custDataLst>
    <p:extLst>
      <p:ext uri="{BB962C8B-B14F-4D97-AF65-F5344CB8AC3E}">
        <p14:creationId xmlns:p14="http://schemas.microsoft.com/office/powerpoint/2010/main" val="966752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0F3392-0227-4A7D-84FF-FE160EB964C2}"/>
              </a:ext>
            </a:extLst>
          </p:cNvPr>
          <p:cNvSpPr>
            <a:spLocks noGrp="1"/>
          </p:cNvSpPr>
          <p:nvPr>
            <p:ph type="title"/>
          </p:nvPr>
        </p:nvSpPr>
        <p:spPr/>
        <p:txBody>
          <a:bodyPr/>
          <a:lstStyle/>
          <a:p>
            <a:r>
              <a:rPr lang="en-US" dirty="0"/>
              <a:t>Setting Default Policies</a:t>
            </a:r>
          </a:p>
        </p:txBody>
      </p:sp>
      <p:sp>
        <p:nvSpPr>
          <p:cNvPr id="3" name="Content Placeholder 2">
            <a:extLst>
              <a:ext uri="{FF2B5EF4-FFF2-40B4-BE49-F238E27FC236}">
                <a16:creationId xmlns:a16="http://schemas.microsoft.com/office/drawing/2014/main" xmlns="" id="{D6903E9A-CB79-4C06-AA4A-B9755554E58F}"/>
              </a:ext>
            </a:extLst>
          </p:cNvPr>
          <p:cNvSpPr>
            <a:spLocks noGrp="1"/>
          </p:cNvSpPr>
          <p:nvPr>
            <p:ph idx="1"/>
          </p:nvPr>
        </p:nvSpPr>
        <p:spPr/>
        <p:txBody>
          <a:bodyPr/>
          <a:lstStyle/>
          <a:p>
            <a:pPr marL="0" indent="0">
              <a:buNone/>
            </a:pPr>
            <a:r>
              <a:rPr lang="en-US" dirty="0"/>
              <a:t>Set default policy using –P option.</a:t>
            </a:r>
          </a:p>
          <a:p>
            <a:pPr marL="0" indent="0">
              <a:buNone/>
            </a:pPr>
            <a:endParaRPr lang="en-US" dirty="0"/>
          </a:p>
          <a:p>
            <a:pPr marL="0" indent="0">
              <a:buNone/>
            </a:pPr>
            <a:r>
              <a:rPr lang="en-US" dirty="0"/>
              <a:t>To drop all traffic:</a:t>
            </a:r>
            <a:br>
              <a:rPr lang="en-US" dirty="0"/>
            </a:br>
            <a:r>
              <a:rPr lang="en-US" dirty="0">
                <a:latin typeface="Courier New" panose="02070309020205020404" pitchFamily="49" charset="0"/>
                <a:cs typeface="Courier New" panose="02070309020205020404" pitchFamily="49" charset="0"/>
              </a:rPr>
              <a:t># iptables -P INPUT DROP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iptables -P OUTPUT DROP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iptables -P FORWARD DROP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iptables -L -v -n</a:t>
            </a:r>
            <a:r>
              <a:rPr lang="en-US" dirty="0"/>
              <a:t/>
            </a:r>
            <a:br>
              <a:rPr lang="en-US" dirty="0"/>
            </a:br>
            <a:endParaRPr lang="en-US" dirty="0"/>
          </a:p>
          <a:p>
            <a:pPr marL="0" indent="0">
              <a:buNone/>
            </a:pPr>
            <a:r>
              <a:rPr lang="en-US" dirty="0"/>
              <a:t>you will not able to connect anywhere as all traffic is dropped</a:t>
            </a:r>
          </a:p>
        </p:txBody>
      </p:sp>
      <p:sp>
        <p:nvSpPr>
          <p:cNvPr id="4" name="Slide Number Placeholder 3">
            <a:extLst>
              <a:ext uri="{FF2B5EF4-FFF2-40B4-BE49-F238E27FC236}">
                <a16:creationId xmlns:a16="http://schemas.microsoft.com/office/drawing/2014/main" xmlns="" id="{8157E427-8A48-47E0-8534-D43692BDE58E}"/>
              </a:ext>
            </a:extLst>
          </p:cNvPr>
          <p:cNvSpPr>
            <a:spLocks noGrp="1"/>
          </p:cNvSpPr>
          <p:nvPr>
            <p:ph type="sldNum" sz="quarter" idx="10"/>
          </p:nvPr>
        </p:nvSpPr>
        <p:spPr/>
        <p:txBody>
          <a:bodyPr/>
          <a:lstStyle/>
          <a:p>
            <a:pPr>
              <a:defRPr/>
            </a:pPr>
            <a:fld id="{A722859C-89A0-4C1D-B3B9-DD0F9998A67A}" type="slidenum">
              <a:rPr lang="en-US" smtClean="0"/>
              <a:pPr>
                <a:defRPr/>
              </a:pPr>
              <a:t>17</a:t>
            </a:fld>
            <a:endParaRPr lang="en-US" dirty="0"/>
          </a:p>
        </p:txBody>
      </p:sp>
    </p:spTree>
    <p:custDataLst>
      <p:tags r:id="rId1"/>
    </p:custDataLst>
    <p:extLst>
      <p:ext uri="{BB962C8B-B14F-4D97-AF65-F5344CB8AC3E}">
        <p14:creationId xmlns:p14="http://schemas.microsoft.com/office/powerpoint/2010/main" val="3329532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127ECC-D5D0-4DCF-9796-F1CC749C50E6}"/>
              </a:ext>
            </a:extLst>
          </p:cNvPr>
          <p:cNvSpPr>
            <a:spLocks noGrp="1"/>
          </p:cNvSpPr>
          <p:nvPr>
            <p:ph type="title"/>
          </p:nvPr>
        </p:nvSpPr>
        <p:spPr/>
        <p:txBody>
          <a:bodyPr/>
          <a:lstStyle/>
          <a:p>
            <a:r>
              <a:rPr lang="en-US" dirty="0"/>
              <a:t>More Default Policies</a:t>
            </a:r>
          </a:p>
        </p:txBody>
      </p:sp>
      <p:sp>
        <p:nvSpPr>
          <p:cNvPr id="3" name="Content Placeholder 2">
            <a:extLst>
              <a:ext uri="{FF2B5EF4-FFF2-40B4-BE49-F238E27FC236}">
                <a16:creationId xmlns:a16="http://schemas.microsoft.com/office/drawing/2014/main" xmlns="" id="{9D3F20AA-AEB7-4E13-AE75-80A7B7CF2290}"/>
              </a:ext>
            </a:extLst>
          </p:cNvPr>
          <p:cNvSpPr>
            <a:spLocks noGrp="1"/>
          </p:cNvSpPr>
          <p:nvPr>
            <p:ph idx="1"/>
          </p:nvPr>
        </p:nvSpPr>
        <p:spPr/>
        <p:txBody>
          <a:bodyPr/>
          <a:lstStyle/>
          <a:p>
            <a:r>
              <a:rPr lang="en-US" dirty="0"/>
              <a:t>To drop all incoming / forwarded packets, but allow outgoing traffic, enter:</a:t>
            </a:r>
          </a:p>
          <a:p>
            <a:pPr marL="0" indent="0">
              <a:buNone/>
            </a:pPr>
            <a:r>
              <a:rPr lang="en-US" dirty="0"/>
              <a:t/>
            </a:r>
            <a:br>
              <a:rPr lang="en-US" dirty="0"/>
            </a:br>
            <a:r>
              <a:rPr lang="en-US" sz="1800" dirty="0">
                <a:latin typeface="Courier New" panose="02070309020205020404" pitchFamily="49" charset="0"/>
                <a:cs typeface="Courier New" panose="02070309020205020404" pitchFamily="49" charset="0"/>
              </a:rPr>
              <a:t># iptables -P INPUT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-P FORWARD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-P OUTPUT A–</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-A INPUT -m state --state NEW,ESTABLISHED -j ACCEPT</a:t>
            </a: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90931E61-A8DA-4A90-8993-16AD6CFAB487}"/>
              </a:ext>
            </a:extLst>
          </p:cNvPr>
          <p:cNvSpPr>
            <a:spLocks noGrp="1"/>
          </p:cNvSpPr>
          <p:nvPr>
            <p:ph type="sldNum" sz="quarter" idx="10"/>
          </p:nvPr>
        </p:nvSpPr>
        <p:spPr/>
        <p:txBody>
          <a:bodyPr/>
          <a:lstStyle/>
          <a:p>
            <a:pPr>
              <a:defRPr/>
            </a:pPr>
            <a:fld id="{A722859C-89A0-4C1D-B3B9-DD0F9998A67A}" type="slidenum">
              <a:rPr lang="en-US" smtClean="0"/>
              <a:pPr>
                <a:defRPr/>
              </a:pPr>
              <a:t>18</a:t>
            </a:fld>
            <a:endParaRPr lang="en-US" dirty="0"/>
          </a:p>
        </p:txBody>
      </p:sp>
    </p:spTree>
    <p:custDataLst>
      <p:tags r:id="rId1"/>
    </p:custDataLst>
    <p:extLst>
      <p:ext uri="{BB962C8B-B14F-4D97-AF65-F5344CB8AC3E}">
        <p14:creationId xmlns:p14="http://schemas.microsoft.com/office/powerpoint/2010/main" val="3881474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17AAD-B633-4673-B698-2AB5C66C36AE}"/>
              </a:ext>
            </a:extLst>
          </p:cNvPr>
          <p:cNvSpPr>
            <a:spLocks noGrp="1"/>
          </p:cNvSpPr>
          <p:nvPr>
            <p:ph type="title"/>
          </p:nvPr>
        </p:nvSpPr>
        <p:spPr/>
        <p:txBody>
          <a:bodyPr/>
          <a:lstStyle/>
          <a:p>
            <a:r>
              <a:rPr lang="en-US" dirty="0"/>
              <a:t>Drop Private Network Address On Public Interface</a:t>
            </a:r>
          </a:p>
        </p:txBody>
      </p:sp>
      <p:sp>
        <p:nvSpPr>
          <p:cNvPr id="3" name="Content Placeholder 2">
            <a:extLst>
              <a:ext uri="{FF2B5EF4-FFF2-40B4-BE49-F238E27FC236}">
                <a16:creationId xmlns:a16="http://schemas.microsoft.com/office/drawing/2014/main" xmlns="" id="{C495262F-2872-491C-BF80-683A4D6D780D}"/>
              </a:ext>
            </a:extLst>
          </p:cNvPr>
          <p:cNvSpPr>
            <a:spLocks noGrp="1"/>
          </p:cNvSpPr>
          <p:nvPr>
            <p:ph idx="1"/>
          </p:nvPr>
        </p:nvSpPr>
        <p:spPr/>
        <p:txBody>
          <a:bodyPr/>
          <a:lstStyle/>
          <a:p>
            <a:r>
              <a:rPr lang="en-US" dirty="0"/>
              <a:t>Attackers can try to bypass rules by spoofing their source IP with an internal address. Do not allow internal addresses to come over an external interface.</a:t>
            </a:r>
          </a:p>
          <a:p>
            <a:r>
              <a:rPr lang="en-US" dirty="0"/>
              <a:t>Packets with non-routable source addresses should be rejected using the following syntax:</a:t>
            </a:r>
          </a:p>
          <a:p>
            <a:pPr marL="0" indent="0">
              <a:buNone/>
            </a:pPr>
            <a:r>
              <a:rPr lang="en-US" sz="1800" dirty="0">
                <a:latin typeface="Courier New" panose="02070309020205020404" pitchFamily="49" charset="0"/>
                <a:cs typeface="Courier New" panose="02070309020205020404" pitchFamily="49" charset="0"/>
              </a:rPr>
              <a:t># iptables -A INPUT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eth1 -s 192.168.0.0/24 -j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-A INPUT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eth1 -s 10.0.0.0/8 -j DROP</a:t>
            </a:r>
          </a:p>
          <a:p>
            <a:pPr marL="0" indent="0">
              <a:buNone/>
            </a:pPr>
            <a:endParaRPr lang="en-US" sz="1800" dirty="0">
              <a:latin typeface="Courier New" panose="02070309020205020404" pitchFamily="49" charset="0"/>
              <a:cs typeface="Courier New" panose="02070309020205020404" pitchFamily="49" charset="0"/>
            </a:endParaRPr>
          </a:p>
          <a:p>
            <a:r>
              <a:rPr lang="en-US" sz="2400" dirty="0"/>
              <a:t>Private network addresses: </a:t>
            </a:r>
            <a:r>
              <a:rPr lang="en-US" sz="1800" dirty="0"/>
              <a:t>(/12 means match on only first 12 bits)</a:t>
            </a:r>
            <a:endParaRPr lang="en-US" dirty="0"/>
          </a:p>
          <a:p>
            <a:r>
              <a:rPr lang="en-US" sz="1800" dirty="0">
                <a:latin typeface="Courier New" panose="02070309020205020404" pitchFamily="49" charset="0"/>
                <a:cs typeface="Courier New" panose="02070309020205020404" pitchFamily="49" charset="0"/>
              </a:rPr>
              <a:t>10.0.0.0/8    172.16.0.0/12   192.168.9.0.0/16</a:t>
            </a:r>
          </a:p>
          <a:p>
            <a:r>
              <a:rPr lang="en-US" sz="1800" dirty="0">
                <a:latin typeface="Courier New" panose="02070309020205020404" pitchFamily="49" charset="0"/>
                <a:cs typeface="Courier New" panose="02070309020205020404" pitchFamily="49" charset="0"/>
              </a:rPr>
              <a:t>224.0.0.0/4   240.0.0.0/5    127.0.0.0/8</a:t>
            </a:r>
          </a:p>
        </p:txBody>
      </p:sp>
      <p:sp>
        <p:nvSpPr>
          <p:cNvPr id="4" name="Slide Number Placeholder 3">
            <a:extLst>
              <a:ext uri="{FF2B5EF4-FFF2-40B4-BE49-F238E27FC236}">
                <a16:creationId xmlns:a16="http://schemas.microsoft.com/office/drawing/2014/main" xmlns="" id="{1EB8D4B4-E1D5-4A43-B949-449FA4B7ED65}"/>
              </a:ext>
            </a:extLst>
          </p:cNvPr>
          <p:cNvSpPr>
            <a:spLocks noGrp="1"/>
          </p:cNvSpPr>
          <p:nvPr>
            <p:ph type="sldNum" sz="quarter" idx="10"/>
          </p:nvPr>
        </p:nvSpPr>
        <p:spPr/>
        <p:txBody>
          <a:bodyPr/>
          <a:lstStyle/>
          <a:p>
            <a:pPr>
              <a:defRPr/>
            </a:pPr>
            <a:fld id="{A722859C-89A0-4C1D-B3B9-DD0F9998A67A}" type="slidenum">
              <a:rPr lang="en-US" smtClean="0"/>
              <a:pPr>
                <a:defRPr/>
              </a:pPr>
              <a:t>19</a:t>
            </a:fld>
            <a:endParaRPr lang="en-US" dirty="0"/>
          </a:p>
        </p:txBody>
      </p:sp>
    </p:spTree>
    <p:custDataLst>
      <p:tags r:id="rId1"/>
    </p:custDataLst>
    <p:extLst>
      <p:ext uri="{BB962C8B-B14F-4D97-AF65-F5344CB8AC3E}">
        <p14:creationId xmlns:p14="http://schemas.microsoft.com/office/powerpoint/2010/main" val="220508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DDE79-84CD-4BD4-8191-64CD17F70EB2}"/>
              </a:ext>
            </a:extLst>
          </p:cNvPr>
          <p:cNvSpPr>
            <a:spLocks noGrp="1"/>
          </p:cNvSpPr>
          <p:nvPr>
            <p:ph type="title"/>
          </p:nvPr>
        </p:nvSpPr>
        <p:spPr/>
        <p:txBody>
          <a:bodyPr/>
          <a:lstStyle/>
          <a:p>
            <a:r>
              <a:rPr lang="en-US" dirty="0" smtClean="0"/>
              <a:t>Network Defense </a:t>
            </a:r>
            <a:r>
              <a:rPr lang="en-US" dirty="0"/>
              <a:t>Module</a:t>
            </a:r>
          </a:p>
        </p:txBody>
      </p:sp>
      <p:sp>
        <p:nvSpPr>
          <p:cNvPr id="3" name="Content Placeholder 2">
            <a:extLst>
              <a:ext uri="{FF2B5EF4-FFF2-40B4-BE49-F238E27FC236}">
                <a16:creationId xmlns:a16="http://schemas.microsoft.com/office/drawing/2014/main" xmlns=""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network threats and defensive techniques. </a:t>
            </a:r>
          </a:p>
          <a:p>
            <a:r>
              <a:rPr lang="en-US" dirty="0"/>
              <a:t>Topics:​</a:t>
            </a:r>
          </a:p>
          <a:p>
            <a:pPr lvl="1"/>
            <a:r>
              <a:rPr lang="en-US" dirty="0"/>
              <a:t>Lesson 1: Network Attacks and Threats</a:t>
            </a:r>
          </a:p>
          <a:p>
            <a:pPr lvl="1"/>
            <a:r>
              <a:rPr lang="en-US" dirty="0"/>
              <a:t>Lesson 2: Firewalls</a:t>
            </a:r>
          </a:p>
          <a:p>
            <a:pPr lvl="1"/>
            <a:r>
              <a:rPr lang="en-US" dirty="0"/>
              <a:t>Lesson 3: </a:t>
            </a:r>
            <a:r>
              <a:rPr lang="en-US" dirty="0" err="1"/>
              <a:t>Netfilter</a:t>
            </a:r>
            <a:endParaRPr lang="en-US" dirty="0"/>
          </a:p>
          <a:p>
            <a:pPr lvl="1"/>
            <a:r>
              <a:rPr lang="en-US" dirty="0"/>
              <a:t>Lesson 4: Intrusions</a:t>
            </a:r>
          </a:p>
          <a:p>
            <a:pPr lvl="1"/>
            <a:r>
              <a:rPr lang="en-US" dirty="0"/>
              <a:t>Option Lesson: Slammer Worm</a:t>
            </a:r>
          </a:p>
          <a:p>
            <a:pPr marL="342900" lvl="1" indent="0">
              <a:buNone/>
            </a:pPr>
            <a:endParaRPr lang="en-US" dirty="0"/>
          </a:p>
        </p:txBody>
      </p:sp>
      <p:sp>
        <p:nvSpPr>
          <p:cNvPr id="4" name="Slide Number Placeholder 3">
            <a:extLst>
              <a:ext uri="{FF2B5EF4-FFF2-40B4-BE49-F238E27FC236}">
                <a16:creationId xmlns:a16="http://schemas.microsoft.com/office/drawing/2014/main" xmlns=""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482970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FE03C-A9CB-4D6C-B113-08C8E250851B}"/>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xmlns="" id="{8AB7A97B-C7CD-4A46-BC15-4DF9FE385772}"/>
              </a:ext>
            </a:extLst>
          </p:cNvPr>
          <p:cNvSpPr>
            <a:spLocks noGrp="1"/>
          </p:cNvSpPr>
          <p:nvPr>
            <p:ph idx="1"/>
          </p:nvPr>
        </p:nvSpPr>
        <p:spPr/>
        <p:txBody>
          <a:bodyPr/>
          <a:lstStyle/>
          <a:p>
            <a:r>
              <a:rPr lang="en-US" sz="2400" dirty="0"/>
              <a:t>To block an attackers </a:t>
            </a:r>
            <a:r>
              <a:rPr lang="en-US" sz="2400" dirty="0" err="1"/>
              <a:t>ip</a:t>
            </a:r>
            <a:r>
              <a:rPr lang="en-US" sz="2400" dirty="0"/>
              <a:t> address at 1.2.3.4, enter:</a:t>
            </a:r>
            <a:br>
              <a:rPr lang="en-US" sz="2400" dirty="0"/>
            </a:br>
            <a:r>
              <a:rPr lang="en-US" sz="2000" dirty="0">
                <a:latin typeface="Courier New" panose="02070309020205020404" pitchFamily="49" charset="0"/>
                <a:cs typeface="Courier New" panose="02070309020205020404" pitchFamily="49" charset="0"/>
              </a:rPr>
              <a:t># iptables -A INPUT -s 1.2.3.4 -j DROP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iptables -A INPUT -s 192.168.0.0/24 -j DROP</a:t>
            </a:r>
          </a:p>
          <a:p>
            <a:pPr marL="0" indent="0">
              <a:buNone/>
            </a:pPr>
            <a:r>
              <a:rPr lang="en-US" sz="2400" dirty="0"/>
              <a:t> </a:t>
            </a:r>
          </a:p>
          <a:p>
            <a:r>
              <a:rPr lang="en-US" sz="2400" dirty="0"/>
              <a:t>To block all service requests on TCP port 80, enter:</a:t>
            </a:r>
            <a:br>
              <a:rPr lang="en-US" sz="2400" dirty="0"/>
            </a:br>
            <a:r>
              <a:rPr lang="en-US" sz="1800" dirty="0">
                <a:latin typeface="Courier New" panose="02070309020205020404" pitchFamily="49" charset="0"/>
                <a:cs typeface="Courier New" panose="02070309020205020404" pitchFamily="49" charset="0"/>
              </a:rPr>
              <a:t># iptables -A INPUT -p </a:t>
            </a:r>
            <a:r>
              <a:rPr lang="en-US" sz="1800" dirty="0" err="1">
                <a:latin typeface="Courier New" panose="02070309020205020404" pitchFamily="49" charset="0"/>
                <a:cs typeface="Courier New" panose="02070309020205020404" pitchFamily="49" charset="0"/>
              </a:rPr>
              <a:t>tcp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dport</a:t>
            </a:r>
            <a:r>
              <a:rPr lang="en-US" sz="1800" dirty="0">
                <a:latin typeface="Courier New" panose="02070309020205020404" pitchFamily="49" charset="0"/>
                <a:cs typeface="Courier New" panose="02070309020205020404" pitchFamily="49" charset="0"/>
              </a:rPr>
              <a:t> 80 -j DROP</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iptables -A INPUT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eth1 -p </a:t>
            </a:r>
            <a:r>
              <a:rPr lang="en-US" sz="1800" dirty="0" err="1">
                <a:latin typeface="Courier New" panose="02070309020205020404" pitchFamily="49" charset="0"/>
                <a:cs typeface="Courier New" panose="02070309020205020404" pitchFamily="49" charset="0"/>
              </a:rPr>
              <a:t>tcp</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dport</a:t>
            </a:r>
            <a:r>
              <a:rPr lang="en-US" sz="1800" dirty="0">
                <a:latin typeface="Courier New" panose="02070309020205020404" pitchFamily="49" charset="0"/>
                <a:cs typeface="Courier New" panose="02070309020205020404" pitchFamily="49" charset="0"/>
              </a:rPr>
              <a:t> 80 -j DROP</a:t>
            </a:r>
          </a:p>
          <a:p>
            <a:endParaRPr lang="en-US" sz="2400" dirty="0"/>
          </a:p>
          <a:p>
            <a:r>
              <a:rPr lang="en-US" sz="2400" dirty="0"/>
              <a:t>To block port 80 only for an </a:t>
            </a:r>
            <a:r>
              <a:rPr lang="en-US" sz="2400" dirty="0" err="1"/>
              <a:t>ip</a:t>
            </a:r>
            <a:r>
              <a:rPr lang="en-US" sz="2400" dirty="0"/>
              <a:t> address 1.2.3.4, enter:</a:t>
            </a:r>
            <a:br>
              <a:rPr lang="en-US" sz="2400" dirty="0"/>
            </a:br>
            <a:r>
              <a:rPr lang="en-US" sz="1600" dirty="0">
                <a:latin typeface="Courier New" panose="02070309020205020404" pitchFamily="49" charset="0"/>
                <a:cs typeface="Courier New" panose="02070309020205020404" pitchFamily="49" charset="0"/>
              </a:rPr>
              <a:t># iptables -A INPUT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-s 1.2.3.4 --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80 -j DROP</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iptables -A INPUT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eth1 -p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-s 192.168.1.0/24 --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80 -j DROP</a:t>
            </a:r>
          </a:p>
          <a:p>
            <a:endParaRPr lang="en-US" sz="2400" dirty="0"/>
          </a:p>
        </p:txBody>
      </p:sp>
      <p:sp>
        <p:nvSpPr>
          <p:cNvPr id="4" name="Slide Number Placeholder 3">
            <a:extLst>
              <a:ext uri="{FF2B5EF4-FFF2-40B4-BE49-F238E27FC236}">
                <a16:creationId xmlns:a16="http://schemas.microsoft.com/office/drawing/2014/main" xmlns="" id="{09864AA6-037C-4032-A4C4-1E9DBB5EBBC5}"/>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156937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45A8E-68D8-4D5E-8CE0-B5906E6EEB3F}"/>
              </a:ext>
            </a:extLst>
          </p:cNvPr>
          <p:cNvSpPr>
            <a:spLocks noGrp="1"/>
          </p:cNvSpPr>
          <p:nvPr>
            <p:ph type="title"/>
          </p:nvPr>
        </p:nvSpPr>
        <p:spPr/>
        <p:txBody>
          <a:bodyPr/>
          <a:lstStyle/>
          <a:p>
            <a:r>
              <a:rPr lang="en-US" dirty="0"/>
              <a:t>Controlling Common Ports </a:t>
            </a:r>
          </a:p>
        </p:txBody>
      </p:sp>
      <p:sp>
        <p:nvSpPr>
          <p:cNvPr id="3" name="Content Placeholder 2">
            <a:extLst>
              <a:ext uri="{FF2B5EF4-FFF2-40B4-BE49-F238E27FC236}">
                <a16:creationId xmlns:a16="http://schemas.microsoft.com/office/drawing/2014/main" xmlns="" id="{3875405B-7B9B-4D4E-8E08-1450F816CA13}"/>
              </a:ext>
            </a:extLst>
          </p:cNvPr>
          <p:cNvSpPr>
            <a:spLocks noGrp="1"/>
          </p:cNvSpPr>
          <p:nvPr>
            <p:ph idx="1"/>
          </p:nvPr>
        </p:nvSpPr>
        <p:spPr/>
        <p:txBody>
          <a:bodyPr/>
          <a:lstStyle/>
          <a:p>
            <a:pPr marL="0" indent="0">
              <a:buNone/>
            </a:pPr>
            <a:r>
              <a:rPr lang="en-US" sz="1800" dirty="0"/>
              <a:t>Replace ACCEPT with DROP to block port:</a:t>
            </a:r>
          </a:p>
          <a:p>
            <a:pPr marL="0" indent="0">
              <a:buNone/>
            </a:pPr>
            <a:r>
              <a:rPr lang="en-US" sz="1600" i="1" dirty="0"/>
              <a:t>## open port </a:t>
            </a:r>
            <a:r>
              <a:rPr lang="en-US" sz="1600" i="1" dirty="0" err="1"/>
              <a:t>ssh</a:t>
            </a:r>
            <a:r>
              <a:rPr lang="en-US" sz="1600" i="1" dirty="0"/>
              <a:t> </a:t>
            </a:r>
            <a:r>
              <a:rPr lang="en-US" sz="1600" i="1" dirty="0" err="1"/>
              <a:t>tcp</a:t>
            </a:r>
            <a:r>
              <a:rPr lang="en-US" sz="1600" i="1" dirty="0"/>
              <a:t> port 22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-m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22 -j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22 -j ACCEPT</a:t>
            </a:r>
          </a:p>
          <a:p>
            <a:pPr marL="0" indent="0">
              <a:buNone/>
            </a:pPr>
            <a:r>
              <a:rPr lang="en-US" sz="1600" dirty="0"/>
              <a:t> </a:t>
            </a:r>
          </a:p>
          <a:p>
            <a:pPr marL="0" indent="0">
              <a:buNone/>
            </a:pPr>
            <a:r>
              <a:rPr lang="en-US" sz="1600" i="1" dirty="0"/>
              <a:t>## open cups (printing service) </a:t>
            </a:r>
            <a:r>
              <a:rPr lang="en-US" sz="1600" i="1" dirty="0" err="1"/>
              <a:t>udp</a:t>
            </a:r>
            <a:r>
              <a:rPr lang="en-US" sz="1600" i="1" dirty="0"/>
              <a:t>/</a:t>
            </a:r>
            <a:r>
              <a:rPr lang="en-US" sz="1600" i="1" dirty="0" err="1"/>
              <a:t>tcp</a:t>
            </a:r>
            <a:r>
              <a:rPr lang="en-US" sz="1600" i="1" dirty="0"/>
              <a:t> port 631 for LAN users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24 -p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-m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631 -j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-m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631 -j ACCEPT</a:t>
            </a:r>
          </a:p>
          <a:p>
            <a:pPr marL="0" indent="0">
              <a:buNone/>
            </a:pPr>
            <a:r>
              <a:rPr lang="en-US" sz="1600" dirty="0"/>
              <a:t> </a:t>
            </a:r>
          </a:p>
          <a:p>
            <a:pPr marL="0" indent="0">
              <a:buNone/>
            </a:pPr>
            <a:r>
              <a:rPr lang="en-US" sz="1600" i="1" dirty="0"/>
              <a:t>## allow time sync via NTP for </a:t>
            </a:r>
            <a:r>
              <a:rPr lang="en-US" sz="1600" i="1" dirty="0" err="1"/>
              <a:t>lan</a:t>
            </a:r>
            <a:r>
              <a:rPr lang="en-US" sz="1600" i="1" dirty="0"/>
              <a:t> users (open </a:t>
            </a:r>
            <a:r>
              <a:rPr lang="en-US" sz="1600" i="1" dirty="0" err="1"/>
              <a:t>udp</a:t>
            </a:r>
            <a:r>
              <a:rPr lang="en-US" sz="1600" i="1" dirty="0"/>
              <a:t> port 123)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123 -j ACCEPT</a:t>
            </a:r>
          </a:p>
          <a:p>
            <a:pPr marL="0" indent="0">
              <a:buNone/>
            </a:pPr>
            <a:r>
              <a:rPr lang="en-US" sz="1600" dirty="0"/>
              <a:t> </a:t>
            </a:r>
          </a:p>
          <a:p>
            <a:pPr marL="0" indent="0">
              <a:buNone/>
            </a:pPr>
            <a:r>
              <a:rPr lang="en-US" sz="1600" i="1" dirty="0"/>
              <a:t>##</a:t>
            </a:r>
            <a:endParaRPr lang="en-US" sz="1600" dirty="0"/>
          </a:p>
        </p:txBody>
      </p:sp>
      <p:sp>
        <p:nvSpPr>
          <p:cNvPr id="4" name="Slide Number Placeholder 3">
            <a:extLst>
              <a:ext uri="{FF2B5EF4-FFF2-40B4-BE49-F238E27FC236}">
                <a16:creationId xmlns:a16="http://schemas.microsoft.com/office/drawing/2014/main" xmlns="" id="{B82E4EE1-44A1-40A8-9C8A-73CAF7C4DFD8}"/>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custDataLst>
      <p:tags r:id="rId1"/>
    </p:custDataLst>
    <p:extLst>
      <p:ext uri="{BB962C8B-B14F-4D97-AF65-F5344CB8AC3E}">
        <p14:creationId xmlns:p14="http://schemas.microsoft.com/office/powerpoint/2010/main" val="1663361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FEDAB-E0FE-40BF-939E-4C1715041D15}"/>
              </a:ext>
            </a:extLst>
          </p:cNvPr>
          <p:cNvSpPr>
            <a:spLocks noGrp="1"/>
          </p:cNvSpPr>
          <p:nvPr>
            <p:ph type="title"/>
          </p:nvPr>
        </p:nvSpPr>
        <p:spPr/>
        <p:txBody>
          <a:bodyPr/>
          <a:lstStyle/>
          <a:p>
            <a:r>
              <a:rPr lang="en-US" dirty="0"/>
              <a:t>Controlling Common Ports (2)</a:t>
            </a:r>
          </a:p>
        </p:txBody>
      </p:sp>
      <p:sp>
        <p:nvSpPr>
          <p:cNvPr id="3" name="Content Placeholder 2">
            <a:extLst>
              <a:ext uri="{FF2B5EF4-FFF2-40B4-BE49-F238E27FC236}">
                <a16:creationId xmlns:a16="http://schemas.microsoft.com/office/drawing/2014/main" xmlns="" id="{96BBDB97-CB6D-4FB8-BF54-22B9E192E288}"/>
              </a:ext>
            </a:extLst>
          </p:cNvPr>
          <p:cNvSpPr>
            <a:spLocks noGrp="1"/>
          </p:cNvSpPr>
          <p:nvPr>
            <p:ph idx="1"/>
          </p:nvPr>
        </p:nvSpPr>
        <p:spPr/>
        <p:txBody>
          <a:bodyPr/>
          <a:lstStyle/>
          <a:p>
            <a:pPr marL="0" indent="0">
              <a:buNone/>
            </a:pPr>
            <a:r>
              <a:rPr lang="en-US" sz="1600" i="1" dirty="0"/>
              <a:t>open </a:t>
            </a:r>
            <a:r>
              <a:rPr lang="en-US" sz="1600" i="1" dirty="0" err="1"/>
              <a:t>tcp</a:t>
            </a:r>
            <a:r>
              <a:rPr lang="en-US" sz="1600" i="1" dirty="0"/>
              <a:t> port 25 (smtp)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25 -j ACCEPT</a:t>
            </a:r>
          </a:p>
          <a:p>
            <a:pPr marL="0" indent="0">
              <a:buNone/>
            </a:pPr>
            <a:r>
              <a:rPr lang="en-US" sz="1600" dirty="0"/>
              <a:t> </a:t>
            </a:r>
          </a:p>
          <a:p>
            <a:pPr marL="0" indent="0">
              <a:buNone/>
            </a:pPr>
            <a:r>
              <a:rPr lang="en-US" sz="1600" i="1" dirty="0"/>
              <a:t># open </a:t>
            </a:r>
            <a:r>
              <a:rPr lang="en-US" sz="1600" i="1" dirty="0" err="1"/>
              <a:t>dns</a:t>
            </a:r>
            <a:r>
              <a:rPr lang="en-US" sz="1600" i="1" dirty="0"/>
              <a:t> server ports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udp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53 -j ACCEPT</a:t>
            </a:r>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53 -j ACCEPT</a:t>
            </a:r>
          </a:p>
          <a:p>
            <a:pPr marL="0" indent="0">
              <a:buNone/>
            </a:pPr>
            <a:r>
              <a:rPr lang="en-US" sz="1600" dirty="0"/>
              <a:t> </a:t>
            </a:r>
          </a:p>
          <a:p>
            <a:pPr marL="0" indent="0">
              <a:buNone/>
            </a:pPr>
            <a:r>
              <a:rPr lang="en-US" sz="1600" i="1" dirty="0"/>
              <a:t>## open http/https (Apache) server port to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80 -j ACCEPT</a:t>
            </a:r>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443 -j ACCEPT</a:t>
            </a:r>
          </a:p>
          <a:p>
            <a:pPr marL="0" indent="0">
              <a:buNone/>
            </a:pPr>
            <a:r>
              <a:rPr lang="en-US" sz="1600" dirty="0"/>
              <a:t> </a:t>
            </a:r>
          </a:p>
        </p:txBody>
      </p:sp>
      <p:sp>
        <p:nvSpPr>
          <p:cNvPr id="4" name="Slide Number Placeholder 3">
            <a:extLst>
              <a:ext uri="{FF2B5EF4-FFF2-40B4-BE49-F238E27FC236}">
                <a16:creationId xmlns:a16="http://schemas.microsoft.com/office/drawing/2014/main" xmlns="" id="{E35E94CE-516C-4782-9A95-29B9F228EB30}"/>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extLst>
      <p:ext uri="{BB962C8B-B14F-4D97-AF65-F5344CB8AC3E}">
        <p14:creationId xmlns:p14="http://schemas.microsoft.com/office/powerpoint/2010/main" val="1636184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07C9D2-44CC-4A53-BE89-518859E3C8BC}"/>
              </a:ext>
            </a:extLst>
          </p:cNvPr>
          <p:cNvSpPr>
            <a:spLocks noGrp="1"/>
          </p:cNvSpPr>
          <p:nvPr>
            <p:ph type="title"/>
          </p:nvPr>
        </p:nvSpPr>
        <p:spPr/>
        <p:txBody>
          <a:bodyPr/>
          <a:lstStyle/>
          <a:p>
            <a:r>
              <a:rPr lang="en-US" dirty="0"/>
              <a:t>Controlling Common Ports (3)</a:t>
            </a:r>
          </a:p>
        </p:txBody>
      </p:sp>
      <p:sp>
        <p:nvSpPr>
          <p:cNvPr id="3" name="Content Placeholder 2">
            <a:extLst>
              <a:ext uri="{FF2B5EF4-FFF2-40B4-BE49-F238E27FC236}">
                <a16:creationId xmlns:a16="http://schemas.microsoft.com/office/drawing/2014/main" xmlns="" id="{7CFE506C-7FE8-485D-9909-255DC6FE28AC}"/>
              </a:ext>
            </a:extLst>
          </p:cNvPr>
          <p:cNvSpPr>
            <a:spLocks noGrp="1"/>
          </p:cNvSpPr>
          <p:nvPr>
            <p:ph idx="1"/>
          </p:nvPr>
        </p:nvSpPr>
        <p:spPr/>
        <p:txBody>
          <a:bodyPr/>
          <a:lstStyle/>
          <a:p>
            <a:pPr marL="0" indent="0">
              <a:buNone/>
            </a:pPr>
            <a:r>
              <a:rPr lang="en-US" sz="1600" i="1" dirty="0"/>
              <a:t>## open </a:t>
            </a:r>
            <a:r>
              <a:rPr lang="en-US" sz="1600" i="1" dirty="0" err="1"/>
              <a:t>tcp</a:t>
            </a:r>
            <a:r>
              <a:rPr lang="en-US" sz="1600" i="1" dirty="0"/>
              <a:t> port 110 (pop3)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110 -j ACCEPT</a:t>
            </a:r>
          </a:p>
          <a:p>
            <a:pPr marL="0" indent="0">
              <a:buNone/>
            </a:pPr>
            <a:r>
              <a:rPr lang="en-US" sz="1600" dirty="0"/>
              <a:t> </a:t>
            </a:r>
          </a:p>
          <a:p>
            <a:pPr marL="0" indent="0">
              <a:buNone/>
            </a:pPr>
            <a:r>
              <a:rPr lang="en-US" sz="1600" i="1" dirty="0"/>
              <a:t>## open </a:t>
            </a:r>
            <a:r>
              <a:rPr lang="en-US" sz="1600" i="1" dirty="0" err="1"/>
              <a:t>tcp</a:t>
            </a:r>
            <a:r>
              <a:rPr lang="en-US" sz="1600" i="1" dirty="0"/>
              <a:t> port 143 (</a:t>
            </a:r>
            <a:r>
              <a:rPr lang="en-US" sz="1600" i="1" dirty="0" err="1"/>
              <a:t>imap</a:t>
            </a:r>
            <a:r>
              <a:rPr lang="en-US" sz="1600" i="1" dirty="0"/>
              <a:t>) for all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143 -j ACCEPT</a:t>
            </a:r>
          </a:p>
          <a:p>
            <a:pPr marL="0" indent="0">
              <a:buNone/>
            </a:pPr>
            <a:r>
              <a:rPr lang="en-US" sz="1600" dirty="0"/>
              <a:t> </a:t>
            </a:r>
          </a:p>
          <a:p>
            <a:pPr marL="0" indent="0">
              <a:buNone/>
            </a:pPr>
            <a:r>
              <a:rPr lang="en-US" sz="1600" i="1" dirty="0"/>
              <a:t>## open access to Samba file server for </a:t>
            </a:r>
            <a:r>
              <a:rPr lang="en-US" sz="1600" i="1" dirty="0" err="1"/>
              <a:t>lan</a:t>
            </a:r>
            <a:r>
              <a:rPr lang="en-US" sz="1600" i="1" dirty="0"/>
              <a:t> users only ##</a:t>
            </a:r>
            <a:endParaRPr lang="en-US" sz="1600" dirty="0"/>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137 -j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138 -j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139 -j ACCEPT</a:t>
            </a:r>
          </a:p>
          <a:p>
            <a:pPr marL="0" indent="0">
              <a:buNone/>
            </a:pPr>
            <a:r>
              <a:rPr lang="en-US" sz="1600" dirty="0">
                <a:latin typeface="Courier New" panose="02070309020205020404" pitchFamily="49" charset="0"/>
                <a:cs typeface="Courier New" panose="02070309020205020404" pitchFamily="49" charset="0"/>
              </a:rPr>
              <a:t>iptables -A INPUT -s 192.168.1.0</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24 -m state --state NEW -p </a:t>
            </a:r>
            <a:r>
              <a:rPr lang="en-US" sz="1600" dirty="0" err="1">
                <a:latin typeface="Courier New" panose="02070309020205020404" pitchFamily="49" charset="0"/>
                <a:cs typeface="Courier New" panose="02070309020205020404" pitchFamily="49" charset="0"/>
              </a:rPr>
              <a:t>tcp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dport</a:t>
            </a:r>
            <a:r>
              <a:rPr lang="en-US" sz="1600" dirty="0">
                <a:latin typeface="Courier New" panose="02070309020205020404" pitchFamily="49" charset="0"/>
                <a:cs typeface="Courier New" panose="02070309020205020404" pitchFamily="49" charset="0"/>
              </a:rPr>
              <a:t> 445 -j ACCEPT</a:t>
            </a:r>
          </a:p>
          <a:p>
            <a:pPr marL="0" indent="0">
              <a:buNone/>
            </a:pPr>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xmlns="" id="{16AAA647-9900-4BE1-BF5D-A16AF03F2F7B}"/>
              </a:ext>
            </a:extLst>
          </p:cNvPr>
          <p:cNvSpPr>
            <a:spLocks noGrp="1"/>
          </p:cNvSpPr>
          <p:nvPr>
            <p:ph type="sldNum" sz="quarter" idx="10"/>
          </p:nvPr>
        </p:nvSpPr>
        <p:spPr/>
        <p:txBody>
          <a:bodyPr/>
          <a:lstStyle/>
          <a:p>
            <a:pPr>
              <a:defRPr/>
            </a:pPr>
            <a:fld id="{A722859C-89A0-4C1D-B3B9-DD0F9998A67A}" type="slidenum">
              <a:rPr lang="en-US" smtClean="0"/>
              <a:pPr>
                <a:defRPr/>
              </a:pPr>
              <a:t>23</a:t>
            </a:fld>
            <a:endParaRPr lang="en-US" dirty="0"/>
          </a:p>
        </p:txBody>
      </p:sp>
    </p:spTree>
    <p:extLst>
      <p:ext uri="{BB962C8B-B14F-4D97-AF65-F5344CB8AC3E}">
        <p14:creationId xmlns:p14="http://schemas.microsoft.com/office/powerpoint/2010/main" val="351720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289470-97F1-4774-8557-D39DADD87AEA}"/>
              </a:ext>
            </a:extLst>
          </p:cNvPr>
          <p:cNvSpPr>
            <a:spLocks noGrp="1"/>
          </p:cNvSpPr>
          <p:nvPr>
            <p:ph type="title"/>
          </p:nvPr>
        </p:nvSpPr>
        <p:spPr/>
        <p:txBody>
          <a:bodyPr/>
          <a:lstStyle/>
          <a:p>
            <a:r>
              <a:rPr lang="en-US" dirty="0"/>
              <a:t>Controlling Common Ports (4)</a:t>
            </a:r>
          </a:p>
        </p:txBody>
      </p:sp>
      <p:sp>
        <p:nvSpPr>
          <p:cNvPr id="3" name="Content Placeholder 2">
            <a:extLst>
              <a:ext uri="{FF2B5EF4-FFF2-40B4-BE49-F238E27FC236}">
                <a16:creationId xmlns:a16="http://schemas.microsoft.com/office/drawing/2014/main" xmlns="" id="{D2BF1B61-1305-4D24-A3E7-A8C0CEE3159F}"/>
              </a:ext>
            </a:extLst>
          </p:cNvPr>
          <p:cNvSpPr>
            <a:spLocks noGrp="1"/>
          </p:cNvSpPr>
          <p:nvPr>
            <p:ph idx="1"/>
          </p:nvPr>
        </p:nvSpPr>
        <p:spPr/>
        <p:txBody>
          <a:bodyPr/>
          <a:lstStyle/>
          <a:p>
            <a:pPr marL="0" indent="0">
              <a:buNone/>
            </a:pPr>
            <a:r>
              <a:rPr lang="en-US" sz="2000" dirty="0"/>
              <a:t>## open access to proxy server for </a:t>
            </a:r>
            <a:r>
              <a:rPr lang="en-US" sz="2000" dirty="0" err="1"/>
              <a:t>lan</a:t>
            </a:r>
            <a:r>
              <a:rPr lang="en-US" sz="2000" dirty="0"/>
              <a:t> users only ##</a:t>
            </a:r>
          </a:p>
          <a:p>
            <a:pPr marL="0" indent="0">
              <a:buNone/>
            </a:pPr>
            <a:r>
              <a:rPr lang="en-US" sz="2000" dirty="0">
                <a:latin typeface="Courier New" panose="02070309020205020404" pitchFamily="49" charset="0"/>
                <a:cs typeface="Courier New" panose="02070309020205020404" pitchFamily="49" charset="0"/>
              </a:rPr>
              <a:t>iptables -A INPUT -s 192.168.1.0/24 -m state --state NEW -p </a:t>
            </a:r>
            <a:r>
              <a:rPr lang="en-US" sz="2000" dirty="0" err="1">
                <a:latin typeface="Courier New" panose="02070309020205020404" pitchFamily="49" charset="0"/>
                <a:cs typeface="Courier New" panose="02070309020205020404" pitchFamily="49" charset="0"/>
              </a:rPr>
              <a:t>tcp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dport</a:t>
            </a:r>
            <a:r>
              <a:rPr lang="en-US" sz="2000" dirty="0">
                <a:latin typeface="Courier New" panose="02070309020205020404" pitchFamily="49" charset="0"/>
                <a:cs typeface="Courier New" panose="02070309020205020404" pitchFamily="49" charset="0"/>
              </a:rPr>
              <a:t> 3128 -j ACCEPT</a:t>
            </a:r>
          </a:p>
          <a:p>
            <a:pPr marL="0" indent="0">
              <a:buNone/>
            </a:pPr>
            <a:r>
              <a:rPr lang="en-US" sz="2000" dirty="0"/>
              <a:t> </a:t>
            </a:r>
          </a:p>
          <a:p>
            <a:pPr marL="0" indent="0">
              <a:buNone/>
            </a:pPr>
            <a:r>
              <a:rPr lang="en-US" sz="2000" dirty="0"/>
              <a:t>## open access to </a:t>
            </a:r>
            <a:r>
              <a:rPr lang="en-US" sz="2000" dirty="0" err="1"/>
              <a:t>mysql</a:t>
            </a:r>
            <a:r>
              <a:rPr lang="en-US" sz="2000" dirty="0"/>
              <a:t> server for </a:t>
            </a:r>
            <a:r>
              <a:rPr lang="en-US" sz="2000" dirty="0" err="1"/>
              <a:t>lan</a:t>
            </a:r>
            <a:r>
              <a:rPr lang="en-US" sz="2000" dirty="0"/>
              <a:t> users only ##</a:t>
            </a:r>
          </a:p>
          <a:p>
            <a:pPr marL="0" indent="0">
              <a:buNone/>
            </a:pPr>
            <a:r>
              <a:rPr lang="en-US" sz="2000" dirty="0">
                <a:latin typeface="Courier New" panose="02070309020205020404" pitchFamily="49" charset="0"/>
                <a:cs typeface="Courier New" panose="02070309020205020404" pitchFamily="49" charset="0"/>
              </a:rPr>
              <a:t>iptables -I INPUT -p </a:t>
            </a:r>
            <a:r>
              <a:rPr lang="en-US" sz="2000" dirty="0" err="1">
                <a:latin typeface="Courier New" panose="02070309020205020404" pitchFamily="49" charset="0"/>
                <a:cs typeface="Courier New" panose="02070309020205020404" pitchFamily="49" charset="0"/>
              </a:rPr>
              <a:t>tcp</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dport</a:t>
            </a:r>
            <a:r>
              <a:rPr lang="en-US" sz="2000" dirty="0">
                <a:latin typeface="Courier New" panose="02070309020205020404" pitchFamily="49" charset="0"/>
                <a:cs typeface="Courier New" panose="02070309020205020404" pitchFamily="49" charset="0"/>
              </a:rPr>
              <a:t> 3306 -j ACCEPT</a:t>
            </a:r>
          </a:p>
        </p:txBody>
      </p:sp>
      <p:sp>
        <p:nvSpPr>
          <p:cNvPr id="4" name="Slide Number Placeholder 3">
            <a:extLst>
              <a:ext uri="{FF2B5EF4-FFF2-40B4-BE49-F238E27FC236}">
                <a16:creationId xmlns:a16="http://schemas.microsoft.com/office/drawing/2014/main" xmlns="" id="{C3831AEC-AC6E-4E01-822A-2B4C1697C43F}"/>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extLst>
      <p:ext uri="{BB962C8B-B14F-4D97-AF65-F5344CB8AC3E}">
        <p14:creationId xmlns:p14="http://schemas.microsoft.com/office/powerpoint/2010/main" val="191057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EE28CC-61EC-4CC0-8539-BF714EAC6A7C}"/>
              </a:ext>
            </a:extLst>
          </p:cNvPr>
          <p:cNvSpPr>
            <a:spLocks noGrp="1"/>
          </p:cNvSpPr>
          <p:nvPr>
            <p:ph type="title"/>
          </p:nvPr>
        </p:nvSpPr>
        <p:spPr/>
        <p:txBody>
          <a:bodyPr/>
          <a:lstStyle/>
          <a:p>
            <a:r>
              <a:rPr lang="en-US" dirty="0"/>
              <a:t>Active Learning</a:t>
            </a:r>
          </a:p>
        </p:txBody>
      </p:sp>
      <p:sp>
        <p:nvSpPr>
          <p:cNvPr id="3" name="Content Placeholder 2">
            <a:extLst>
              <a:ext uri="{FF2B5EF4-FFF2-40B4-BE49-F238E27FC236}">
                <a16:creationId xmlns:a16="http://schemas.microsoft.com/office/drawing/2014/main" xmlns="" id="{DB0BC232-B29C-408C-84BB-1207528E04B7}"/>
              </a:ext>
            </a:extLst>
          </p:cNvPr>
          <p:cNvSpPr>
            <a:spLocks noGrp="1"/>
          </p:cNvSpPr>
          <p:nvPr>
            <p:ph idx="1"/>
          </p:nvPr>
        </p:nvSpPr>
        <p:spPr/>
        <p:txBody>
          <a:bodyPr/>
          <a:lstStyle/>
          <a:p>
            <a:r>
              <a:rPr lang="en-US" dirty="0"/>
              <a:t>Time to implement your own firewall rules in the lab.</a:t>
            </a:r>
          </a:p>
        </p:txBody>
      </p:sp>
      <p:sp>
        <p:nvSpPr>
          <p:cNvPr id="4" name="Slide Number Placeholder 3">
            <a:extLst>
              <a:ext uri="{FF2B5EF4-FFF2-40B4-BE49-F238E27FC236}">
                <a16:creationId xmlns:a16="http://schemas.microsoft.com/office/drawing/2014/main" xmlns="" id="{1958E828-14BA-41D9-A145-ECBCE84969A0}"/>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extLst>
      <p:ext uri="{BB962C8B-B14F-4D97-AF65-F5344CB8AC3E}">
        <p14:creationId xmlns:p14="http://schemas.microsoft.com/office/powerpoint/2010/main" val="3408708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1F52A716-5142-4987-84C0-078D1007C406}"/>
              </a:ext>
            </a:extLst>
          </p:cNvPr>
          <p:cNvSpPr>
            <a:spLocks noGrp="1"/>
          </p:cNvSpPr>
          <p:nvPr>
            <p:ph type="title"/>
          </p:nvPr>
        </p:nvSpPr>
        <p:spPr/>
        <p:txBody>
          <a:bodyPr/>
          <a:lstStyle/>
          <a:p>
            <a:endParaRPr lang="en-US" dirty="0"/>
          </a:p>
        </p:txBody>
      </p:sp>
      <p:sp>
        <p:nvSpPr>
          <p:cNvPr id="2" name="Slide Number Placeholder 1">
            <a:extLst>
              <a:ext uri="{FF2B5EF4-FFF2-40B4-BE49-F238E27FC236}">
                <a16:creationId xmlns:a16="http://schemas.microsoft.com/office/drawing/2014/main" xmlns="" id="{68E7E42E-59F7-4E59-B615-38E41297994C}"/>
              </a:ext>
            </a:extLst>
          </p:cNvPr>
          <p:cNvSpPr>
            <a:spLocks noGrp="1"/>
          </p:cNvSpPr>
          <p:nvPr>
            <p:ph type="sldNum" sz="quarter" idx="10"/>
          </p:nvPr>
        </p:nvSpPr>
        <p:spPr/>
        <p:txBody>
          <a:bodyPr/>
          <a:lstStyle/>
          <a:p>
            <a:pPr>
              <a:defRPr/>
            </a:pPr>
            <a:fld id="{FB267019-40B7-405C-98B7-75F3216AFF79}"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use </a:t>
            </a:r>
            <a:r>
              <a:rPr lang="en-US" dirty="0" err="1"/>
              <a:t>iptables</a:t>
            </a:r>
            <a:r>
              <a:rPr lang="en-US" dirty="0"/>
              <a:t> to define restricted access to communication between hosts.</a:t>
            </a:r>
          </a:p>
          <a:p>
            <a:pPr lvl="1"/>
            <a:r>
              <a:rPr lang="en-US" dirty="0"/>
              <a:t>Students will be able to use a network monitoring tool to view functionality of the firewall rules.</a:t>
            </a:r>
          </a:p>
          <a:p>
            <a:pPr marL="342900" lvl="1" indent="0">
              <a:buNone/>
            </a:pPr>
            <a:endParaRPr lang="en-US" dirty="0"/>
          </a:p>
        </p:txBody>
      </p:sp>
      <p:sp>
        <p:nvSpPr>
          <p:cNvPr id="3" name="Slide Number Placeholder 2">
            <a:extLst>
              <a:ext uri="{FF2B5EF4-FFF2-40B4-BE49-F238E27FC236}">
                <a16:creationId xmlns:a16="http://schemas.microsoft.com/office/drawing/2014/main" xmlns=""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194815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C8309B-DC4B-4A88-8F4F-D58A717B73CB}"/>
              </a:ext>
            </a:extLst>
          </p:cNvPr>
          <p:cNvSpPr>
            <a:spLocks noGrp="1"/>
          </p:cNvSpPr>
          <p:nvPr>
            <p:ph type="title"/>
          </p:nvPr>
        </p:nvSpPr>
        <p:spPr/>
        <p:txBody>
          <a:bodyPr/>
          <a:lstStyle/>
          <a:p>
            <a:r>
              <a:rPr lang="en-US" dirty="0" err="1"/>
              <a:t>Netfilter</a:t>
            </a:r>
            <a:endParaRPr lang="en-US" dirty="0"/>
          </a:p>
        </p:txBody>
      </p:sp>
      <p:sp>
        <p:nvSpPr>
          <p:cNvPr id="3" name="Content Placeholder 2">
            <a:extLst>
              <a:ext uri="{FF2B5EF4-FFF2-40B4-BE49-F238E27FC236}">
                <a16:creationId xmlns:a16="http://schemas.microsoft.com/office/drawing/2014/main" xmlns="" id="{EC18085F-3937-4BF5-8113-A94B2661B88D}"/>
              </a:ext>
            </a:extLst>
          </p:cNvPr>
          <p:cNvSpPr>
            <a:spLocks noGrp="1"/>
          </p:cNvSpPr>
          <p:nvPr>
            <p:ph idx="1"/>
          </p:nvPr>
        </p:nvSpPr>
        <p:spPr/>
        <p:txBody>
          <a:bodyPr/>
          <a:lstStyle/>
          <a:p>
            <a:r>
              <a:rPr lang="en-US" dirty="0" err="1"/>
              <a:t>Netfilter</a:t>
            </a:r>
            <a:r>
              <a:rPr lang="en-US" dirty="0"/>
              <a:t> is a host-based firewall for Linux.</a:t>
            </a:r>
          </a:p>
          <a:p>
            <a:r>
              <a:rPr lang="en-US" dirty="0"/>
              <a:t>Controlled by program called iptables.</a:t>
            </a:r>
          </a:p>
          <a:p>
            <a:r>
              <a:rPr lang="en-US" dirty="0"/>
              <a:t>Provides IP packet inspection/filtering at the kernel level before a program can access it.</a:t>
            </a:r>
          </a:p>
          <a:p>
            <a:endParaRPr lang="en-US" dirty="0"/>
          </a:p>
        </p:txBody>
      </p:sp>
      <p:sp>
        <p:nvSpPr>
          <p:cNvPr id="4" name="Slide Number Placeholder 3">
            <a:extLst>
              <a:ext uri="{FF2B5EF4-FFF2-40B4-BE49-F238E27FC236}">
                <a16:creationId xmlns:a16="http://schemas.microsoft.com/office/drawing/2014/main" xmlns="" id="{249ABB5F-57D2-4B5D-AD5B-01329BAF8ADE}"/>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359340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705F47-D44E-4484-8C59-FDB0EE1F609A}"/>
              </a:ext>
            </a:extLst>
          </p:cNvPr>
          <p:cNvSpPr>
            <a:spLocks noGrp="1"/>
          </p:cNvSpPr>
          <p:nvPr>
            <p:ph type="title"/>
          </p:nvPr>
        </p:nvSpPr>
        <p:spPr/>
        <p:txBody>
          <a:bodyPr/>
          <a:lstStyle/>
          <a:p>
            <a:r>
              <a:rPr lang="en-US" dirty="0"/>
              <a:t>iptables</a:t>
            </a:r>
          </a:p>
        </p:txBody>
      </p:sp>
      <p:sp>
        <p:nvSpPr>
          <p:cNvPr id="3" name="Content Placeholder 2">
            <a:extLst>
              <a:ext uri="{FF2B5EF4-FFF2-40B4-BE49-F238E27FC236}">
                <a16:creationId xmlns:a16="http://schemas.microsoft.com/office/drawing/2014/main" xmlns="" id="{C7C6A0F7-A7CC-471E-BFBE-5B8986A3A984}"/>
              </a:ext>
            </a:extLst>
          </p:cNvPr>
          <p:cNvSpPr>
            <a:spLocks noGrp="1"/>
          </p:cNvSpPr>
          <p:nvPr>
            <p:ph idx="1"/>
          </p:nvPr>
        </p:nvSpPr>
        <p:spPr/>
        <p:txBody>
          <a:bodyPr/>
          <a:lstStyle/>
          <a:p>
            <a:r>
              <a:rPr lang="en-US" dirty="0"/>
              <a:t>Program iptables is used to set-up, maintain and inspect tables of IP packet filtering rules in Linux.</a:t>
            </a:r>
          </a:p>
          <a:p>
            <a:r>
              <a:rPr lang="en-US" dirty="0"/>
              <a:t>Tables</a:t>
            </a:r>
          </a:p>
          <a:p>
            <a:pPr lvl="1"/>
            <a:r>
              <a:rPr lang="en-US" dirty="0"/>
              <a:t>Several tables may be used</a:t>
            </a:r>
          </a:p>
          <a:p>
            <a:pPr lvl="1"/>
            <a:r>
              <a:rPr lang="en-US" dirty="0"/>
              <a:t>Each table contains a number of chains, may be built-in and/or user defined</a:t>
            </a:r>
          </a:p>
          <a:p>
            <a:r>
              <a:rPr lang="en-US" dirty="0"/>
              <a:t>Chains</a:t>
            </a:r>
          </a:p>
          <a:p>
            <a:pPr lvl="1"/>
            <a:r>
              <a:rPr lang="en-US" dirty="0"/>
              <a:t>List of rules which can match a set of packets</a:t>
            </a:r>
          </a:p>
          <a:p>
            <a:pPr lvl="1"/>
            <a:r>
              <a:rPr lang="en-US" dirty="0"/>
              <a:t>Each rule provides a target, which is the action</a:t>
            </a:r>
          </a:p>
          <a:p>
            <a:r>
              <a:rPr lang="en-US" dirty="0"/>
              <a:t>Targets</a:t>
            </a:r>
          </a:p>
          <a:p>
            <a:pPr lvl="1"/>
            <a:r>
              <a:rPr lang="en-US" dirty="0"/>
              <a:t>Each rule specifies a criteria for a packet and a target.</a:t>
            </a:r>
          </a:p>
          <a:p>
            <a:pPr lvl="1"/>
            <a:r>
              <a:rPr lang="en-US" dirty="0"/>
              <a:t>Target is ACCEPT, DROP, QUEUE or RETURN</a:t>
            </a:r>
          </a:p>
        </p:txBody>
      </p:sp>
      <p:sp>
        <p:nvSpPr>
          <p:cNvPr id="4" name="Slide Number Placeholder 3">
            <a:extLst>
              <a:ext uri="{FF2B5EF4-FFF2-40B4-BE49-F238E27FC236}">
                <a16:creationId xmlns:a16="http://schemas.microsoft.com/office/drawing/2014/main" xmlns="" id="{CF02208B-8EDD-4645-8E90-02D9D35E6B49}"/>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394171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826C11-1264-4BED-A506-CB683D47FBBE}"/>
              </a:ext>
            </a:extLst>
          </p:cNvPr>
          <p:cNvSpPr>
            <a:spLocks noGrp="1"/>
          </p:cNvSpPr>
          <p:nvPr>
            <p:ph type="title"/>
          </p:nvPr>
        </p:nvSpPr>
        <p:spPr/>
        <p:txBody>
          <a:bodyPr/>
          <a:lstStyle/>
          <a:p>
            <a:r>
              <a:rPr lang="en-US" dirty="0"/>
              <a:t>iptables Default Tables</a:t>
            </a:r>
          </a:p>
        </p:txBody>
      </p:sp>
      <p:sp>
        <p:nvSpPr>
          <p:cNvPr id="3" name="Content Placeholder 2">
            <a:extLst>
              <a:ext uri="{FF2B5EF4-FFF2-40B4-BE49-F238E27FC236}">
                <a16:creationId xmlns:a16="http://schemas.microsoft.com/office/drawing/2014/main" xmlns="" id="{BD35A206-733F-4834-95EA-C705A74A667B}"/>
              </a:ext>
            </a:extLst>
          </p:cNvPr>
          <p:cNvSpPr>
            <a:spLocks noGrp="1"/>
          </p:cNvSpPr>
          <p:nvPr>
            <p:ph idx="1"/>
          </p:nvPr>
        </p:nvSpPr>
        <p:spPr/>
        <p:txBody>
          <a:bodyPr/>
          <a:lstStyle/>
          <a:p>
            <a:r>
              <a:rPr lang="en-US" sz="2400" dirty="0"/>
              <a:t>Currently 3 independent tables</a:t>
            </a:r>
          </a:p>
          <a:p>
            <a:pPr lvl="1"/>
            <a:r>
              <a:rPr lang="en-US" sz="2000" dirty="0"/>
              <a:t>filter</a:t>
            </a:r>
          </a:p>
          <a:p>
            <a:pPr lvl="2"/>
            <a:r>
              <a:rPr lang="en-US" sz="1600" dirty="0"/>
              <a:t>default table</a:t>
            </a:r>
          </a:p>
          <a:p>
            <a:pPr lvl="2"/>
            <a:r>
              <a:rPr lang="en-US" sz="1600" dirty="0"/>
              <a:t>built-in chains: INPUT (for packets destined to local sockets), OUTPUT (for locally generated packets) and FORWARD (for packets being routed through node).</a:t>
            </a:r>
          </a:p>
          <a:p>
            <a:pPr lvl="1"/>
            <a:r>
              <a:rPr lang="en-US" sz="2000" dirty="0" err="1"/>
              <a:t>nat</a:t>
            </a:r>
            <a:endParaRPr lang="en-US" sz="2000" dirty="0"/>
          </a:p>
          <a:p>
            <a:pPr lvl="2"/>
            <a:r>
              <a:rPr lang="en-US" sz="1600" dirty="0"/>
              <a:t>consulted when a packet creating a new connection is encountered</a:t>
            </a:r>
          </a:p>
          <a:p>
            <a:pPr lvl="2"/>
            <a:r>
              <a:rPr lang="en-US" sz="1600" dirty="0"/>
              <a:t>built-in chains: OUTPUT (alters locally generated packets before routing), PRREOUTING (altering packets as they come in), POSTROUTING (altering packets that are about to go out)</a:t>
            </a:r>
          </a:p>
          <a:p>
            <a:pPr lvl="1"/>
            <a:r>
              <a:rPr lang="en-US" sz="2000" dirty="0"/>
              <a:t>mangle</a:t>
            </a:r>
          </a:p>
          <a:p>
            <a:pPr lvl="2"/>
            <a:r>
              <a:rPr lang="en-US" sz="1600" dirty="0"/>
              <a:t>used for specialized packet alteration</a:t>
            </a:r>
          </a:p>
          <a:p>
            <a:pPr lvl="2"/>
            <a:r>
              <a:rPr lang="en-US" sz="1600" dirty="0"/>
              <a:t>built-in chains: PREROUTING, POSTROUTING, INPUT, OUTPUT, FORWARD</a:t>
            </a:r>
          </a:p>
          <a:p>
            <a:pPr lvl="1"/>
            <a:r>
              <a:rPr lang="en-US" sz="2000" dirty="0"/>
              <a:t>raw:</a:t>
            </a:r>
          </a:p>
          <a:p>
            <a:pPr lvl="2"/>
            <a:r>
              <a:rPr lang="en-US" sz="1400" dirty="0"/>
              <a:t>used for configuring exceptions from connection tracking</a:t>
            </a:r>
          </a:p>
          <a:p>
            <a:pPr lvl="2"/>
            <a:r>
              <a:rPr lang="en-US" sz="1400" dirty="0"/>
              <a:t>built-ins: PREROUTING, POSTROUTNIG</a:t>
            </a:r>
          </a:p>
          <a:p>
            <a:pPr lvl="2"/>
            <a:endParaRPr lang="en-US" sz="1600" dirty="0"/>
          </a:p>
        </p:txBody>
      </p:sp>
      <p:sp>
        <p:nvSpPr>
          <p:cNvPr id="4" name="Slide Number Placeholder 3">
            <a:extLst>
              <a:ext uri="{FF2B5EF4-FFF2-40B4-BE49-F238E27FC236}">
                <a16:creationId xmlns:a16="http://schemas.microsoft.com/office/drawing/2014/main" xmlns="" id="{405CC9C8-A883-45DE-9091-6A0B9F7ADD6A}"/>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106940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E81983-02B2-451F-BA81-5CD013C3C562}"/>
              </a:ext>
            </a:extLst>
          </p:cNvPr>
          <p:cNvSpPr>
            <a:spLocks noGrp="1"/>
          </p:cNvSpPr>
          <p:nvPr>
            <p:ph type="title"/>
          </p:nvPr>
        </p:nvSpPr>
        <p:spPr/>
        <p:txBody>
          <a:bodyPr/>
          <a:lstStyle/>
          <a:p>
            <a:r>
              <a:rPr lang="en-US" dirty="0"/>
              <a:t>iptables  quick guide</a:t>
            </a:r>
          </a:p>
        </p:txBody>
      </p:sp>
      <p:sp>
        <p:nvSpPr>
          <p:cNvPr id="3" name="Content Placeholder 2">
            <a:extLst>
              <a:ext uri="{FF2B5EF4-FFF2-40B4-BE49-F238E27FC236}">
                <a16:creationId xmlns:a16="http://schemas.microsoft.com/office/drawing/2014/main" xmlns="" id="{239019CA-BA1D-4309-BDD9-A72F057894E4}"/>
              </a:ext>
            </a:extLst>
          </p:cNvPr>
          <p:cNvSpPr>
            <a:spLocks noGrp="1"/>
          </p:cNvSpPr>
          <p:nvPr>
            <p:ph idx="1"/>
          </p:nvPr>
        </p:nvSpPr>
        <p:spPr/>
        <p:txBody>
          <a:bodyPr/>
          <a:lstStyle/>
          <a:p>
            <a:r>
              <a:rPr lang="en-US" dirty="0"/>
              <a:t>The following slides summarize common iptables commands.</a:t>
            </a:r>
          </a:p>
          <a:p>
            <a:endParaRPr lang="en-US" dirty="0"/>
          </a:p>
          <a:p>
            <a:r>
              <a:rPr lang="en-US" dirty="0"/>
              <a:t>Note: Rules will be applied IN ORDER they are listed in </a:t>
            </a:r>
            <a:r>
              <a:rPr lang="en-US"/>
              <a:t>the table.</a:t>
            </a:r>
            <a:endParaRPr lang="en-US" dirty="0"/>
          </a:p>
          <a:p>
            <a:endParaRPr lang="en-US" dirty="0"/>
          </a:p>
          <a:p>
            <a:r>
              <a:rPr lang="en-US" dirty="0"/>
              <a:t>Note: iptables is for IPv4 networks and ip6tables is for IPv6 networks.</a:t>
            </a:r>
          </a:p>
        </p:txBody>
      </p:sp>
      <p:sp>
        <p:nvSpPr>
          <p:cNvPr id="4" name="Slide Number Placeholder 3">
            <a:extLst>
              <a:ext uri="{FF2B5EF4-FFF2-40B4-BE49-F238E27FC236}">
                <a16:creationId xmlns:a16="http://schemas.microsoft.com/office/drawing/2014/main" xmlns="" id="{3E1D239A-03D3-4E5B-9A3B-5AEDEC75DB04}"/>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150651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24AD30-9292-4B14-892A-EE2466C5E40E}"/>
              </a:ext>
            </a:extLst>
          </p:cNvPr>
          <p:cNvSpPr>
            <a:spLocks noGrp="1"/>
          </p:cNvSpPr>
          <p:nvPr>
            <p:ph type="title"/>
          </p:nvPr>
        </p:nvSpPr>
        <p:spPr/>
        <p:txBody>
          <a:bodyPr/>
          <a:lstStyle/>
          <a:p>
            <a:r>
              <a:rPr lang="en-US" dirty="0"/>
              <a:t>Display Status of Firewall</a:t>
            </a:r>
          </a:p>
        </p:txBody>
      </p:sp>
      <p:sp>
        <p:nvSpPr>
          <p:cNvPr id="3" name="Content Placeholder 2">
            <a:extLst>
              <a:ext uri="{FF2B5EF4-FFF2-40B4-BE49-F238E27FC236}">
                <a16:creationId xmlns:a16="http://schemas.microsoft.com/office/drawing/2014/main" xmlns="" id="{60C50799-0371-437E-A657-5CEDA5FF8C85}"/>
              </a:ext>
            </a:extLst>
          </p:cNvPr>
          <p:cNvSpPr>
            <a:spLocks noGrp="1"/>
          </p:cNvSpPr>
          <p:nvPr>
            <p:ph idx="1"/>
          </p:nvPr>
        </p:nvSpPr>
        <p:spPr>
          <a:xfrm>
            <a:off x="274320" y="1279525"/>
            <a:ext cx="8660674" cy="4799100"/>
          </a:xfrm>
        </p:spPr>
        <p:txBody>
          <a:bodyPr/>
          <a:lstStyle/>
          <a:p>
            <a:pPr marL="342900" lvl="1" indent="0">
              <a:buNone/>
            </a:pPr>
            <a:r>
              <a:rPr lang="en-US" sz="2000" dirty="0"/>
              <a:t>Type the following command as root:</a:t>
            </a:r>
          </a:p>
          <a:p>
            <a:pPr marL="342900" lvl="1" indent="0">
              <a:buNone/>
            </a:pPr>
            <a:r>
              <a:rPr lang="en-US" sz="2000" dirty="0">
                <a:latin typeface="Courier New" panose="02070309020205020404" pitchFamily="49" charset="0"/>
                <a:cs typeface="Courier New" panose="02070309020205020404" pitchFamily="49" charset="0"/>
              </a:rPr>
              <a:t># iptables -L -n -v</a:t>
            </a:r>
          </a:p>
          <a:p>
            <a:pPr marL="0" indent="0">
              <a:buNone/>
            </a:pPr>
            <a:endParaRPr lang="en-US" sz="2400" dirty="0"/>
          </a:p>
          <a:p>
            <a:pPr lvl="1"/>
            <a:r>
              <a:rPr lang="en-US" dirty="0"/>
              <a:t>Where,</a:t>
            </a:r>
          </a:p>
          <a:p>
            <a:pPr marL="685800" lvl="2" indent="0">
              <a:buNone/>
            </a:pPr>
            <a:r>
              <a:rPr lang="en-US" b="1" dirty="0"/>
              <a:t>-L</a:t>
            </a:r>
            <a:r>
              <a:rPr lang="en-US" dirty="0"/>
              <a:t> : List rules.</a:t>
            </a:r>
          </a:p>
          <a:p>
            <a:pPr marL="685800" lvl="2" indent="0">
              <a:buNone/>
            </a:pPr>
            <a:r>
              <a:rPr lang="en-US" b="1" dirty="0"/>
              <a:t>-v</a:t>
            </a:r>
            <a:r>
              <a:rPr lang="en-US" dirty="0"/>
              <a:t> : Display detailed information. This option makes the list command show the interface name, the rule options, and the TOS masks. The packet and byte counters are also listed, with the suffix ‘K’, ‘M’ or ‘G’ for 1000, 1,000,000 and 1,000,000,000 multipliers respectively.</a:t>
            </a:r>
          </a:p>
          <a:p>
            <a:pPr marL="685800" lvl="2" indent="0">
              <a:buNone/>
            </a:pPr>
            <a:r>
              <a:rPr lang="en-US" b="1" dirty="0"/>
              <a:t>-n</a:t>
            </a:r>
            <a:r>
              <a:rPr lang="en-US" dirty="0"/>
              <a:t> : Display IP address and port in numeric format. Do not use DNS to resolve names. This will speed up listing.</a:t>
            </a: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248B994A-2164-492A-BA0E-621692734A65}"/>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135360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24AD30-9292-4B14-892A-EE2466C5E40E}"/>
              </a:ext>
            </a:extLst>
          </p:cNvPr>
          <p:cNvSpPr>
            <a:spLocks noGrp="1"/>
          </p:cNvSpPr>
          <p:nvPr>
            <p:ph type="title"/>
          </p:nvPr>
        </p:nvSpPr>
        <p:spPr/>
        <p:txBody>
          <a:bodyPr/>
          <a:lstStyle/>
          <a:p>
            <a:r>
              <a:rPr lang="en-US" dirty="0"/>
              <a:t>Display Status of Firewall (2)</a:t>
            </a:r>
          </a:p>
        </p:txBody>
      </p:sp>
      <p:sp>
        <p:nvSpPr>
          <p:cNvPr id="3" name="Content Placeholder 2">
            <a:extLst>
              <a:ext uri="{FF2B5EF4-FFF2-40B4-BE49-F238E27FC236}">
                <a16:creationId xmlns:a16="http://schemas.microsoft.com/office/drawing/2014/main" xmlns="" id="{60C50799-0371-437E-A657-5CEDA5FF8C85}"/>
              </a:ext>
            </a:extLst>
          </p:cNvPr>
          <p:cNvSpPr>
            <a:spLocks noGrp="1"/>
          </p:cNvSpPr>
          <p:nvPr>
            <p:ph idx="1"/>
          </p:nvPr>
        </p:nvSpPr>
        <p:spPr>
          <a:xfrm>
            <a:off x="274320" y="1279525"/>
            <a:ext cx="8660674" cy="4799100"/>
          </a:xfrm>
        </p:spPr>
        <p:txBody>
          <a:bodyPr/>
          <a:lstStyle/>
          <a:p>
            <a:pPr marL="0" indent="0">
              <a:buNone/>
            </a:pPr>
            <a:endParaRPr lang="en-US" sz="2400" dirty="0"/>
          </a:p>
          <a:p>
            <a:pPr marL="0" indent="0">
              <a:buNone/>
            </a:pPr>
            <a:r>
              <a:rPr lang="en-US" sz="2400" dirty="0"/>
              <a:t>Sample output (from inactive firewall)</a:t>
            </a:r>
          </a:p>
          <a:p>
            <a:pPr marL="0" indent="0">
              <a:buNone/>
            </a:pPr>
            <a:r>
              <a:rPr lang="en-US" sz="1400" dirty="0">
                <a:latin typeface="Courier New" panose="02070309020205020404" pitchFamily="49" charset="0"/>
                <a:cs typeface="Courier New" panose="02070309020205020404" pitchFamily="49" charset="0"/>
              </a:rPr>
              <a:t>Chain INPUT (policy ACCEPT 229M packets, 247G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Chain FORWARD (policy ACCEPT 0 packets, 0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Chain OUTPUT (policy ACCEPT 198M packets, 535G bytes)</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pkts</a:t>
            </a:r>
            <a:r>
              <a:rPr lang="en-US" sz="1400" dirty="0">
                <a:latin typeface="Courier New" panose="02070309020205020404" pitchFamily="49" charset="0"/>
                <a:cs typeface="Courier New" panose="02070309020205020404" pitchFamily="49" charset="0"/>
              </a:rPr>
              <a:t> bytes target     </a:t>
            </a:r>
            <a:r>
              <a:rPr lang="en-US" sz="1400" dirty="0" err="1">
                <a:latin typeface="Courier New" panose="02070309020205020404" pitchFamily="49" charset="0"/>
                <a:cs typeface="Courier New" panose="02070309020205020404" pitchFamily="49" charset="0"/>
              </a:rPr>
              <a:t>prot</a:t>
            </a:r>
            <a:r>
              <a:rPr lang="en-US" sz="1400" dirty="0">
                <a:latin typeface="Courier New" panose="02070309020205020404" pitchFamily="49" charset="0"/>
                <a:cs typeface="Courier New" panose="02070309020205020404" pitchFamily="49" charset="0"/>
              </a:rPr>
              <a:t> opt in     out     source               destination</a:t>
            </a: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xmlns="" id="{248B994A-2164-492A-BA0E-621692734A65}"/>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189177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PROJECT_OPEN" val="0"/>
  <p:tag name="ARTICULATE_SLIDE_COUNT" val="2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2797</TotalTime>
  <Words>1052</Words>
  <Application>Microsoft Macintosh PowerPoint</Application>
  <PresentationFormat>On-screen Show (4:3)</PresentationFormat>
  <Paragraphs>226</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Courier New</vt:lpstr>
      <vt:lpstr>Arial</vt:lpstr>
      <vt:lpstr>PP_C5Modules_CC_License_standard</vt:lpstr>
      <vt:lpstr>  Module: Network Defense</vt:lpstr>
      <vt:lpstr>Network Defense Module</vt:lpstr>
      <vt:lpstr>Learning Outcomes</vt:lpstr>
      <vt:lpstr>Netfilter</vt:lpstr>
      <vt:lpstr>iptables</vt:lpstr>
      <vt:lpstr>iptables Default Tables</vt:lpstr>
      <vt:lpstr>iptables  quick guide</vt:lpstr>
      <vt:lpstr>Display Status of Firewall</vt:lpstr>
      <vt:lpstr>Display Status of Firewall (2)</vt:lpstr>
      <vt:lpstr>Display Status of Firewall (3)</vt:lpstr>
      <vt:lpstr>Starting/Stopping/Restarting Firewall</vt:lpstr>
      <vt:lpstr>Adding Firewall Rules</vt:lpstr>
      <vt:lpstr>Deleting All Firewall Rules</vt:lpstr>
      <vt:lpstr>Deleting Single Firewall Rules</vt:lpstr>
      <vt:lpstr>Saving Firewall Rules</vt:lpstr>
      <vt:lpstr>Restore Firewall Rules</vt:lpstr>
      <vt:lpstr>Setting Default Policies</vt:lpstr>
      <vt:lpstr>More Default Policies</vt:lpstr>
      <vt:lpstr>Drop Private Network Address On Public Interface</vt:lpstr>
      <vt:lpstr>Blocking</vt:lpstr>
      <vt:lpstr>Controlling Common Ports </vt:lpstr>
      <vt:lpstr>Controlling Common Ports (2)</vt:lpstr>
      <vt:lpstr>Controlling Common Ports (3)</vt:lpstr>
      <vt:lpstr>Controlling Common Ports (4)</vt:lpstr>
      <vt:lpstr>Active Learning</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271</cp:revision>
  <cp:lastPrinted>2016-07-18T16:40:10Z</cp:lastPrinted>
  <dcterms:created xsi:type="dcterms:W3CDTF">2016-07-03T20:12:42Z</dcterms:created>
  <dcterms:modified xsi:type="dcterms:W3CDTF">2018-04-22T06:34:12Z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1877FB18-3CA8-40BB-8BA1-BA90D73D45E5</vt:lpwstr>
  </property>
  <property fmtid="{D5CDD505-2E9C-101B-9397-08002B2CF9AE}" pid="6" name="ArticulateProjectFull">
    <vt:lpwstr>G:\CNAP\Deliverables\NetSec\Module_3 Network Defense\Lesson 2 IPTables.ppta</vt:lpwstr>
  </property>
</Properties>
</file>