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6" r:id="rId1"/>
  </p:sldMasterIdLst>
  <p:notesMasterIdLst>
    <p:notesMasterId r:id="rId48"/>
  </p:notesMasterIdLst>
  <p:sldIdLst>
    <p:sldId id="334" r:id="rId2"/>
    <p:sldId id="377" r:id="rId3"/>
    <p:sldId id="378" r:id="rId4"/>
    <p:sldId id="335" r:id="rId5"/>
    <p:sldId id="336" r:id="rId6"/>
    <p:sldId id="337" r:id="rId7"/>
    <p:sldId id="379" r:id="rId8"/>
    <p:sldId id="380" r:id="rId9"/>
    <p:sldId id="381" r:id="rId10"/>
    <p:sldId id="340" r:id="rId11"/>
    <p:sldId id="341" r:id="rId12"/>
    <p:sldId id="342" r:id="rId13"/>
    <p:sldId id="343" r:id="rId14"/>
    <p:sldId id="344" r:id="rId15"/>
    <p:sldId id="345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73" r:id="rId43"/>
    <p:sldId id="374" r:id="rId44"/>
    <p:sldId id="375" r:id="rId45"/>
    <p:sldId id="376" r:id="rId46"/>
    <p:sldId id="333" r:id="rId47"/>
  </p:sldIdLst>
  <p:sldSz cx="9144000" cy="6858000" type="screen4x3"/>
  <p:notesSz cx="7315200" cy="9601200"/>
  <p:custDataLst>
    <p:tags r:id="rId49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6" autoAdjust="0"/>
    <p:restoredTop sz="81868" autoAdjust="0"/>
  </p:normalViewPr>
  <p:slideViewPr>
    <p:cSldViewPr snapToGrid="0" snapToObjects="1">
      <p:cViewPr varScale="1">
        <p:scale>
          <a:sx n="98" d="100"/>
          <a:sy n="98" d="100"/>
        </p:scale>
        <p:origin x="18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D208448-EA90-48C3-9EBA-9752339ACEF4}" type="datetimeFigureOut">
              <a:rPr lang="en-US"/>
              <a:pPr>
                <a:defRPr/>
              </a:pPr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BC2C3F8-920C-4239-9891-79F2271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962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E80AE-A2D3-45AA-9282-165AD6710FE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366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1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5" name="Rectangle 10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11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1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13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7863"/>
            <a:ext cx="7886700" cy="4799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1FE8-1818-4A56-B30A-CCD984F456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B3A4-4A00-44DB-9BF1-EB2CA51DEF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9226"/>
            <a:ext cx="3868340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44726"/>
            <a:ext cx="3868340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9225"/>
            <a:ext cx="3887391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44726"/>
            <a:ext cx="3887391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54BC4-0553-463F-B622-46053397F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D291-EBF4-47B8-BDB1-CD835FFC1B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F714-F625-4053-9B06-9C6DF9A76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FBFE-FF7D-4FA1-B21A-29DE57699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87DE2-E1A2-4F41-96FE-94AF4425C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62898"/>
            <a:ext cx="7886700" cy="5649803"/>
          </a:xfrm>
        </p:spPr>
        <p:txBody>
          <a:bodyPr anchor="t"/>
          <a:lstStyle>
            <a:lvl1pPr algn="ctr">
              <a:defRPr sz="1800"/>
            </a:lvl1pPr>
          </a:lstStyle>
          <a:p>
            <a:br>
              <a:rPr lang="en-US" dirty="0"/>
            </a:br>
            <a:r>
              <a:rPr lang="en-US" dirty="0"/>
              <a:t>Please attribute Dr. Jim Alves-Foss and Dr. Jia Song</a:t>
            </a:r>
            <a:br>
              <a:rPr lang="en-US" dirty="0"/>
            </a:br>
            <a:r>
              <a:rPr lang="en-US" dirty="0"/>
              <a:t>University of Idaho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Except where otherwise noted, this work is licensed under https://creativecommons.org/licenses/by-nc-sa/4.0/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Not withstanding the non-commercial license terms, non-profit educational institutions are granted a non-exclusive, royalty-free license to adapt and use this material, with attribution.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Creative Commons and the double C in a circle are registered trademarks of Creative commons in the United States and other countries. Third party marks and brands are the property of their respective holders.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2FFADE-E1BC-48C1-83AA-6DDDD39A33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67019-40B7-405C-98B7-75F3216AFF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BFC76A-A606-42CF-BCDF-C73975C150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71883" y="1533982"/>
            <a:ext cx="5200650" cy="1209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7298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creativecommons.org/licenses/by-nc/4.0/legalcode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267019-40B7-405C-98B7-75F3216AF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7" name="Title Placeholder 6"/>
          <p:cNvSpPr>
            <a:spLocks noGrp="1"/>
          </p:cNvSpPr>
          <p:nvPr>
            <p:ph type="title"/>
          </p:nvPr>
        </p:nvSpPr>
        <p:spPr bwMode="auto">
          <a:xfrm>
            <a:off x="628650" y="457200"/>
            <a:ext cx="56864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68580" tIns="34290" rIns="68580" bIns="3429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pic>
        <p:nvPicPr>
          <p:cNvPr id="1030" name="Picture 2" descr="reative Commons License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38113" y="6402388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76314" y="6330371"/>
            <a:ext cx="6739720" cy="4154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©201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8</a:t>
            </a: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by Dr. Jim Alves-Foss and Dr. Jia Song. </a:t>
            </a:r>
            <a:r>
              <a:rPr lang="x-none" altLang="x-none" sz="1050" dirty="0">
                <a:cs typeface="+mn-cs"/>
              </a:rPr>
              <a:t>This document is licensed with</a:t>
            </a:r>
            <a:r>
              <a:rPr lang="en-US" altLang="x-none" sz="1050" dirty="0">
                <a:cs typeface="+mn-cs"/>
              </a:rPr>
              <a:t> a</a:t>
            </a:r>
            <a:r>
              <a:rPr lang="x-none" altLang="x-none" sz="1050" dirty="0">
                <a:cs typeface="+mn-cs"/>
              </a:rPr>
              <a:t> </a:t>
            </a:r>
            <a:endParaRPr lang="en-US" altLang="x-none" sz="1050" dirty="0"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dirty="0">
                <a:cs typeface="+mn-cs"/>
                <a:hlinkClick r:id="rId13"/>
              </a:rPr>
              <a:t>Creative Commons Attribution</a:t>
            </a:r>
            <a:r>
              <a:rPr lang="en-US" altLang="x-none" sz="1050" dirty="0">
                <a:cs typeface="+mn-cs"/>
                <a:hlinkClick r:id="rId13"/>
              </a:rPr>
              <a:t>-Non-Commercial-Share Alike</a:t>
            </a:r>
            <a:r>
              <a:rPr lang="x-none" altLang="x-none" sz="1050" dirty="0">
                <a:cs typeface="+mn-cs"/>
                <a:hlinkClick r:id="rId13"/>
              </a:rPr>
              <a:t> 4.0 International License</a:t>
            </a:r>
            <a:r>
              <a:rPr lang="en-US" altLang="x-none" sz="1050" dirty="0">
                <a:cs typeface="+mn-cs"/>
                <a:hlinkClick r:id="rId13"/>
              </a:rPr>
              <a:t> </a:t>
            </a:r>
            <a:r>
              <a:rPr lang="en-US" sz="105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  <a:hlinkClick r:id="rId13"/>
              </a:rPr>
              <a:t>(CC BY-NC-SA 4.0) </a:t>
            </a:r>
            <a:r>
              <a:rPr lang="x-none" altLang="x-none" sz="1050" dirty="0">
                <a:cs typeface="+mn-cs"/>
                <a:hlinkClick r:id="rId13"/>
              </a:rPr>
              <a:t> </a:t>
            </a:r>
            <a:endParaRPr lang="en-US" altLang="x-none" sz="1050" dirty="0">
              <a:cs typeface="+mn-cs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7" r:id="rId9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x.org.ua/orelly/networking/puis/ch06_04.htm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5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</a:t>
            </a:r>
            <a:r>
              <a:rPr lang="en-US"/>
              <a:t>: Cryptography</a:t>
            </a:r>
            <a:endParaRPr lang="en-US" dirty="0"/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Lesson 2: Symmetric Key Algorithms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380920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Shannon’s Theory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Claude Shannon wrote some pivotal papers on modern cryptology theory in 1949</a:t>
            </a:r>
          </a:p>
          <a:p>
            <a:r>
              <a:rPr lang="en-US" altLang="en-US" dirty="0"/>
              <a:t>In these he developed concepts of: </a:t>
            </a:r>
          </a:p>
          <a:p>
            <a:pPr lvl="1"/>
            <a:r>
              <a:rPr lang="en-US" altLang="en-US" dirty="0"/>
              <a:t>Entropy of a message – variability </a:t>
            </a:r>
          </a:p>
          <a:p>
            <a:pPr lvl="1"/>
            <a:r>
              <a:rPr lang="en-US" altLang="en-US" dirty="0"/>
              <a:t>Redundancy in language, </a:t>
            </a:r>
          </a:p>
          <a:p>
            <a:pPr lvl="2"/>
            <a:r>
              <a:rPr lang="en-US" altLang="en-US" dirty="0"/>
              <a:t>For example, think about abbreviations or shortened words used in texting. We can still read them, because of context and redundancy in English. </a:t>
            </a:r>
          </a:p>
          <a:p>
            <a:pPr lvl="1"/>
            <a:r>
              <a:rPr lang="en-US" altLang="en-US" dirty="0"/>
              <a:t>Theories about how much information is needed to break cipher </a:t>
            </a:r>
          </a:p>
          <a:p>
            <a:pPr lvl="1"/>
            <a:r>
              <a:rPr lang="en-US" altLang="en-US" dirty="0"/>
              <a:t>Defined concepts of computationally secure vs. unconditionally secure ciphers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33AA89-774D-4E04-86A0-1149ACF1B8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10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6756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Shannon’s Theory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Substitution-Permutation Ciphers</a:t>
            </a:r>
          </a:p>
          <a:p>
            <a:pPr lvl="1"/>
            <a:r>
              <a:rPr lang="en-US" altLang="en-US" dirty="0"/>
              <a:t>In his 1949 paper Shannon introduced idea of substitution-permutation (S-P) networks, which now form basis of modern block ciphers </a:t>
            </a:r>
          </a:p>
          <a:p>
            <a:pPr lvl="1"/>
            <a:r>
              <a:rPr lang="en-US" altLang="en-US" dirty="0"/>
              <a:t>An S-P network is modern form of a substitution-transposition product cipher </a:t>
            </a:r>
          </a:p>
          <a:p>
            <a:pPr lvl="1"/>
            <a:r>
              <a:rPr lang="en-US" altLang="en-US" dirty="0"/>
              <a:t>S-P networks are based on two primitive cryptographic operations substitution and </a:t>
            </a:r>
            <a:r>
              <a:rPr lang="en-US" altLang="en-US" dirty="0" err="1"/>
              <a:t>permutatio</a:t>
            </a:r>
            <a:r>
              <a:rPr lang="en-US" altLang="en-US" dirty="0"/>
              <a:t>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ED4E0E-F30D-4471-9BEC-000BDE21C3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11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0985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Shannon’s Theory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Substitution Operation </a:t>
            </a:r>
          </a:p>
          <a:p>
            <a:pPr lvl="1"/>
            <a:r>
              <a:rPr lang="en-US" altLang="en-US" dirty="0"/>
              <a:t>Binary word is replaced by some other binary word </a:t>
            </a:r>
          </a:p>
          <a:p>
            <a:pPr lvl="1"/>
            <a:r>
              <a:rPr lang="en-US" altLang="en-US" dirty="0"/>
              <a:t>Whole substitution function forms key </a:t>
            </a:r>
          </a:p>
          <a:p>
            <a:pPr lvl="1"/>
            <a:r>
              <a:rPr lang="en-US" altLang="en-US" dirty="0"/>
              <a:t>If we use n bit words, the key is 2</a:t>
            </a:r>
            <a:r>
              <a:rPr lang="en-US" altLang="en-US" baseline="30000" dirty="0"/>
              <a:t>n</a:t>
            </a:r>
            <a:r>
              <a:rPr lang="en-US" altLang="en-US" dirty="0"/>
              <a:t>! bits -- grows rapidly </a:t>
            </a:r>
          </a:p>
          <a:p>
            <a:pPr lvl="1"/>
            <a:r>
              <a:rPr lang="en-US" altLang="en-US" dirty="0"/>
              <a:t>Can also think of this as large lookup table, with n address lines (hence 2</a:t>
            </a:r>
            <a:r>
              <a:rPr lang="en-US" altLang="en-US" baseline="30000" dirty="0"/>
              <a:t>n</a:t>
            </a:r>
            <a:r>
              <a:rPr lang="en-US" altLang="en-US" dirty="0"/>
              <a:t> addresses), each n bits wide being output value </a:t>
            </a:r>
          </a:p>
          <a:p>
            <a:pPr lvl="1"/>
            <a:r>
              <a:rPr lang="en-US" altLang="en-US" dirty="0"/>
              <a:t>Will call them S-boxes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3D2422-97C3-4E03-8D3E-06AF1C36FE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12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4430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Shannon’s Theory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Permutation Operation </a:t>
            </a:r>
          </a:p>
          <a:p>
            <a:pPr lvl="1"/>
            <a:r>
              <a:rPr lang="en-US" altLang="en-US"/>
              <a:t>Binary word has its bits reordered (permuted) </a:t>
            </a:r>
          </a:p>
          <a:p>
            <a:pPr lvl="1"/>
            <a:r>
              <a:rPr lang="en-US" altLang="en-US"/>
              <a:t>Re-ordering forms key </a:t>
            </a:r>
          </a:p>
          <a:p>
            <a:pPr lvl="1"/>
            <a:r>
              <a:rPr lang="en-US" altLang="en-US"/>
              <a:t>If use n bit words, key is n! bits, which grows more slowly, and hence is less secure than substitution </a:t>
            </a:r>
          </a:p>
          <a:p>
            <a:pPr lvl="1"/>
            <a:r>
              <a:rPr lang="en-US" altLang="en-US"/>
              <a:t>Equivalent to wire-crossing in practice </a:t>
            </a:r>
          </a:p>
          <a:p>
            <a:pPr lvl="1"/>
            <a:r>
              <a:rPr lang="en-US" altLang="en-US"/>
              <a:t>Will call these P-boxes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436A4F-0FDF-4A7D-9FA0-A1C80DBD07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0116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Shannon’s Theory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Substitution-Permutation Network </a:t>
            </a:r>
          </a:p>
          <a:p>
            <a:pPr lvl="1"/>
            <a:r>
              <a:rPr lang="en-US" altLang="en-US"/>
              <a:t>Shannon noted that two weak but complementary ciphers can be made more secure by applying them together</a:t>
            </a:r>
          </a:p>
          <a:p>
            <a:pPr lvl="1"/>
            <a:r>
              <a:rPr lang="en-US" altLang="en-US"/>
              <a:t>Shannon combined these two primitives in a structure called product cipher</a:t>
            </a:r>
          </a:p>
          <a:p>
            <a:r>
              <a:rPr lang="en-US" altLang="en-US"/>
              <a:t>S-Boxes </a:t>
            </a:r>
          </a:p>
          <a:p>
            <a:pPr lvl="1"/>
            <a:r>
              <a:rPr lang="en-US" altLang="en-US"/>
              <a:t>provide confusion of input bits </a:t>
            </a:r>
          </a:p>
          <a:p>
            <a:r>
              <a:rPr lang="en-US" altLang="en-US"/>
              <a:t>P-Boxes </a:t>
            </a:r>
          </a:p>
          <a:p>
            <a:pPr lvl="1"/>
            <a:r>
              <a:rPr lang="en-US" altLang="en-US"/>
              <a:t>provide diffusion across S-box inputs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A1247-105C-4516-9A31-F2792A10C3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14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735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Confusion and Diffusion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Introduced by Claude Shannon to thwart cryptanalysis based on statistical analysis</a:t>
            </a:r>
          </a:p>
          <a:p>
            <a:pPr lvl="1"/>
            <a:r>
              <a:rPr lang="en-US" altLang="en-US" dirty="0"/>
              <a:t>Assume attacker has some knowledge of statistical characteristics of plaintext</a:t>
            </a:r>
          </a:p>
          <a:p>
            <a:pPr lvl="1"/>
            <a:r>
              <a:rPr lang="en-US" altLang="en-US" dirty="0"/>
              <a:t>Cipher needs to completely obscure statistical properties of original message</a:t>
            </a:r>
          </a:p>
          <a:p>
            <a:pPr lvl="1"/>
            <a:r>
              <a:rPr lang="en-US" altLang="en-US" dirty="0"/>
              <a:t>One-time pad does this</a:t>
            </a:r>
          </a:p>
          <a:p>
            <a:pPr eaLnBrk="1" hangingPunct="1"/>
            <a:r>
              <a:rPr lang="en-AU" altLang="en-US" b="1" dirty="0"/>
              <a:t>diffusion</a:t>
            </a:r>
            <a:r>
              <a:rPr lang="en-AU" altLang="en-US" dirty="0"/>
              <a:t> – dissipates statistical structure of plaintext over bulk of ciphertext</a:t>
            </a:r>
          </a:p>
          <a:p>
            <a:pPr eaLnBrk="1" hangingPunct="1"/>
            <a:r>
              <a:rPr lang="en-AU" altLang="en-US" b="1" dirty="0"/>
              <a:t>confusion</a:t>
            </a:r>
            <a:r>
              <a:rPr lang="en-AU" altLang="en-US" dirty="0"/>
              <a:t> – makes relationship between ciphertext and key as complex as possible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55D858-6F04-4F47-B4B0-2431267536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15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9893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Implementing S-P Networks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practice  need to be able to decrypt messages, as well as to encrypt them, hence either: </a:t>
            </a:r>
          </a:p>
          <a:p>
            <a:pPr lvl="1" eaLnBrk="1" hangingPunct="1"/>
            <a:r>
              <a:rPr lang="en-US" altLang="en-US"/>
              <a:t>Have to define inverses for each of our S &amp; P-boxes, but this doubles the code/hardware needed, or </a:t>
            </a:r>
          </a:p>
          <a:p>
            <a:pPr lvl="1" eaLnBrk="1" hangingPunct="1"/>
            <a:r>
              <a:rPr lang="en-US" altLang="en-US"/>
              <a:t>Define structure that is easy to reverse, so can use basically same code or hardware for both encryption and decryption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EEDBED-731C-4CD1-9C0D-D0139E26EC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8728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S-P Networks (part 2)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Horst Feistel, working at IBM Research Labs devised just such a structure in early 70's, which we now call a feistel cipher </a:t>
            </a:r>
          </a:p>
          <a:p>
            <a:pPr lvl="1"/>
            <a:r>
              <a:rPr lang="en-US" altLang="en-US"/>
              <a:t>Idea is to partition input block into two halves, </a:t>
            </a:r>
          </a:p>
          <a:p>
            <a:pPr lvl="2"/>
            <a:r>
              <a:rPr lang="en-US" altLang="en-US"/>
              <a:t>L(i-1)and R(i-1), and use only R(i-1)in each round i (part) of the cipher </a:t>
            </a:r>
          </a:p>
          <a:p>
            <a:pPr lvl="1"/>
            <a:r>
              <a:rPr lang="en-US" altLang="en-US"/>
              <a:t>Function g incorporates one stage of the S-P network, controlled by part of key K(i) known as the ith subkey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5DA980-BB41-4DFB-8F4C-CA99BC5454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17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0538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pPr eaLnBrk="1" hangingPunct="1"/>
            <a:r>
              <a:rPr lang="en-AU" altLang="en-US" sz="2800" dirty="0"/>
              <a:t>Feistel Cipher Structure Diagram</a:t>
            </a:r>
            <a:endParaRPr lang="en-US" altLang="en-US" sz="2800" dirty="0"/>
          </a:p>
        </p:txBody>
      </p:sp>
      <p:pic>
        <p:nvPicPr>
          <p:cNvPr id="17412" name="Picture 5" descr="Figure show the Fiestle cipher structure. Start with Palintext 2w wide. Then w bits on left and 2 bits on right.  Bits on right coopied to next stage left. Also, bits on rigth sent through &quot;F&quot; box, with a round key. This is then combined with the left w bits and sent to the next stage right side. &#10;Whole structure is repeated for n rounds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609600"/>
            <a:ext cx="46482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F6887A-B96A-433E-9BBE-44C313D13B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2434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Feistel Cipher Structure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This can be described functionally as: </a:t>
            </a:r>
          </a:p>
          <a:p>
            <a:pPr lvl="1"/>
            <a:r>
              <a:rPr lang="en-US" altLang="en-US"/>
              <a:t>L(i) = R(i-1) </a:t>
            </a:r>
          </a:p>
          <a:p>
            <a:pPr lvl="1"/>
            <a:r>
              <a:rPr lang="en-US" altLang="en-US"/>
              <a:t>R(i) = L(i-1) (+) g(K(i), R(i-1)) </a:t>
            </a:r>
          </a:p>
          <a:p>
            <a:r>
              <a:rPr lang="en-US" altLang="en-US"/>
              <a:t>In practice link a number of these stages together (typically 16 rounds) to form the full cipher</a:t>
            </a:r>
          </a:p>
          <a:p>
            <a:r>
              <a:rPr lang="en-US" altLang="en-US"/>
              <a:t>Feistel structure advantage is encryption and decryption operations are similar, even identical in some cases, requiring only reversal of key schedule.</a:t>
            </a:r>
          </a:p>
          <a:p>
            <a:r>
              <a:rPr lang="en-US" altLang="en-US"/>
              <a:t> Therefore size of code or circuitry required to implement such a cipher is nearly halved</a:t>
            </a:r>
          </a:p>
          <a:p>
            <a:r>
              <a:rPr lang="en-US" altLang="en-US"/>
              <a:t>Used in DES ...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5505C9-B9AA-4B93-859B-F089026C7A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19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719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DE79-84CD-4BD4-8191-64CD17F70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D7D9-AFF5-4F1C-A116-5D460DCCE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Module Description:</a:t>
            </a:r>
            <a:r>
              <a:rPr lang="en-US" dirty="0"/>
              <a:t> ​</a:t>
            </a:r>
          </a:p>
          <a:p>
            <a:r>
              <a:rPr lang="en-US" dirty="0"/>
              <a:t>The intent of this Knowledge Unit is to provide students with an understanding of the concepts cryptography and its uses in in networking.</a:t>
            </a:r>
          </a:p>
          <a:p>
            <a:r>
              <a:rPr lang="en-US" dirty="0"/>
              <a:t>Topics:​</a:t>
            </a:r>
          </a:p>
          <a:p>
            <a:pPr lvl="1"/>
            <a:r>
              <a:rPr lang="en-US" dirty="0"/>
              <a:t>Lesson 1: Cryptography Overview</a:t>
            </a:r>
          </a:p>
          <a:p>
            <a:pPr lvl="1"/>
            <a:r>
              <a:rPr lang="en-US" dirty="0"/>
              <a:t>Lesson 2: Symmetric Key Algorithms, DES and AES</a:t>
            </a:r>
          </a:p>
          <a:p>
            <a:pPr lvl="1"/>
            <a:r>
              <a:rPr lang="en-US" dirty="0"/>
              <a:t>Lesson 3: Asymmetric Key Algorithms, RSA</a:t>
            </a:r>
          </a:p>
          <a:p>
            <a:pPr lvl="1"/>
            <a:r>
              <a:rPr lang="en-US" dirty="0"/>
              <a:t>Lesson 4: Cryptographic Protocols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CECBD-F96D-47DA-9A6D-248B240ABC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3152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DES Algorithm History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 </a:t>
            </a:r>
          </a:p>
          <a:p>
            <a:pPr lvl="1" eaLnBrk="1" hangingPunct="1"/>
            <a:r>
              <a:rPr lang="en-US" altLang="en-US"/>
              <a:t>In 1970’s US National Bureau of Standards (NBS) recognized that general public needed a secure encryption technology to protect sensitive information</a:t>
            </a:r>
          </a:p>
          <a:p>
            <a:pPr lvl="1" eaLnBrk="1" hangingPunct="1"/>
            <a:r>
              <a:rPr lang="en-US" altLang="en-US"/>
              <a:t>Historically, US DOD has a continuing interest in encryption systems (NSA)</a:t>
            </a:r>
          </a:p>
          <a:p>
            <a:pPr lvl="1" eaLnBrk="1" hangingPunct="1"/>
            <a:r>
              <a:rPr lang="en-US" altLang="en-US"/>
              <a:t>In 1972, NBS issued a call for proposals for producing a public encryption algorithm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C82DA-C9B1-41C5-B398-D3CE6A73EF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2686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DES Algorithm NBS Criteria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NBS specified following criteria for an encryption algorithm: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/>
              <a:t>High level of security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/>
              <a:t>Specified and easy to understand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/>
              <a:t>Publishable, security does not depend on the secrecy of the algorithm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/>
              <a:t>Available to all users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/>
              <a:t>Efficient to use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/>
              <a:t>Exportable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326D65-7DCF-4774-B474-20962DFA85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8660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 Algorithm Responses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Few Organizations responded to NBS call</a:t>
            </a:r>
          </a:p>
          <a:p>
            <a:r>
              <a:rPr lang="en-US" altLang="en-US"/>
              <a:t>Second announcement in 1974</a:t>
            </a:r>
          </a:p>
          <a:p>
            <a:pPr lvl="1"/>
            <a:r>
              <a:rPr lang="en-US" altLang="en-US"/>
              <a:t>IBM responded with Lucifer algorithm</a:t>
            </a:r>
          </a:p>
          <a:p>
            <a:pPr lvl="1"/>
            <a:r>
              <a:rPr lang="en-US" altLang="en-US"/>
              <a:t>Lucifer used simple logical operations on relatively small quantities</a:t>
            </a:r>
          </a:p>
          <a:p>
            <a:pPr lvl="1"/>
            <a:r>
              <a:rPr lang="en-US" altLang="en-US"/>
              <a:t>Algorithm could be implemented in either hardware or software on conventional computers</a:t>
            </a:r>
          </a:p>
          <a:p>
            <a:pPr lvl="1"/>
            <a:r>
              <a:rPr lang="en-US" altLang="en-US"/>
              <a:t> final algorithm was developed by IBM for NBS – became known as DES</a:t>
            </a:r>
          </a:p>
          <a:p>
            <a:pPr lvl="1"/>
            <a:r>
              <a:rPr lang="en-US" altLang="en-US"/>
              <a:t>Stands for Data Encryption Standard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F73406-0830-4AB8-AB66-761475EFD4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22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9307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DES Algorithm IBM Submission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NSA analyzed DES algorithm</a:t>
            </a:r>
          </a:p>
          <a:p>
            <a:pPr lvl="1" eaLnBrk="1" hangingPunct="1"/>
            <a:r>
              <a:rPr lang="en-US" altLang="en-US"/>
              <a:t>Found no serious flaws</a:t>
            </a:r>
          </a:p>
          <a:p>
            <a:pPr eaLnBrk="1" hangingPunct="1"/>
            <a:r>
              <a:rPr lang="en-US" altLang="en-US"/>
              <a:t>Became a standard in 1976</a:t>
            </a:r>
          </a:p>
          <a:p>
            <a:pPr lvl="1" eaLnBrk="1" hangingPunct="1"/>
            <a:r>
              <a:rPr lang="en-US" altLang="en-US"/>
              <a:t>Authorized for use by all public and private sector unclassified communication</a:t>
            </a:r>
          </a:p>
          <a:p>
            <a:pPr eaLnBrk="1" hangingPunct="1"/>
            <a:r>
              <a:rPr lang="en-US" altLang="en-US"/>
              <a:t>Eventually, DES was accepted as an international standard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671927-5B55-4222-AF32-15FEB72157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9011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 Algorithm Overview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Overview of DES</a:t>
            </a:r>
          </a:p>
          <a:p>
            <a:pPr lvl="1"/>
            <a:r>
              <a:rPr lang="en-US" altLang="en-US"/>
              <a:t>The DES performs series of bit permutation, substitution, and recombination operations on blocks containing 64 bits of data and 56 bits of key </a:t>
            </a:r>
          </a:p>
          <a:p>
            <a:pPr lvl="1"/>
            <a:r>
              <a:rPr lang="en-US" altLang="en-US"/>
              <a:t>64 bits of input are permuted initially, and  then input to a function using static tables of permutations P-boxes and substitutions S-boxes</a:t>
            </a:r>
          </a:p>
          <a:p>
            <a:pPr lvl="2"/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C1682D-B712-4EC6-B798-ED8746C513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24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3926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 Algorithm Cycles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Cycles</a:t>
            </a:r>
          </a:p>
          <a:p>
            <a:pPr lvl="1"/>
            <a:r>
              <a:rPr lang="en-US" altLang="en-US"/>
              <a:t>Break permuted data into two halves, 32 bits each</a:t>
            </a:r>
          </a:p>
          <a:p>
            <a:pPr lvl="1"/>
            <a:r>
              <a:rPr lang="en-US" altLang="en-US"/>
              <a:t>Key gets transformed </a:t>
            </a:r>
          </a:p>
          <a:p>
            <a:pPr lvl="2"/>
            <a:r>
              <a:rPr lang="en-US" altLang="en-US"/>
              <a:t>Key shifted left by some number and permuted</a:t>
            </a:r>
          </a:p>
          <a:p>
            <a:pPr lvl="2"/>
            <a:r>
              <a:rPr lang="en-US" altLang="en-US"/>
              <a:t>Key bits get dropped so only 48 bits used</a:t>
            </a:r>
          </a:p>
          <a:p>
            <a:pPr lvl="1"/>
            <a:r>
              <a:rPr lang="en-US" altLang="en-US"/>
              <a:t>Right half of data expanded to 48 bits – duplicates certain bits</a:t>
            </a:r>
          </a:p>
          <a:p>
            <a:pPr lvl="1"/>
            <a:r>
              <a:rPr lang="en-US" altLang="en-US"/>
              <a:t>Right half combined with 48 bits of key</a:t>
            </a:r>
          </a:p>
          <a:p>
            <a:pPr lvl="1"/>
            <a:r>
              <a:rPr lang="en-US" altLang="en-US"/>
              <a:t>Result is substituted for another result and condensed to 32 bits</a:t>
            </a:r>
          </a:p>
          <a:p>
            <a:pPr lvl="1"/>
            <a:r>
              <a:rPr lang="en-US" altLang="en-US"/>
              <a:t>32 bits are permuted and then combined with left half to yield a new right half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22FBAE-5B35-440C-83C1-A599AC3477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25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1601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 Algorithm Cycles (continued)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Cycles</a:t>
            </a:r>
          </a:p>
          <a:p>
            <a:pPr lvl="1"/>
            <a:r>
              <a:rPr lang="en-US" altLang="en-US"/>
              <a:t>Process iterated 16 times (rounds), each time with different set of tables and different bits from key</a:t>
            </a:r>
          </a:p>
          <a:p>
            <a:pPr lvl="1"/>
            <a:r>
              <a:rPr lang="en-US" altLang="en-US"/>
              <a:t>Algorithm then performs final permutation, and 64 bits of output are provided </a:t>
            </a:r>
          </a:p>
          <a:p>
            <a:pPr lvl="1"/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BBB75F-76E5-4FDA-BFC7-1908DA6650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26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3820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descr="This diagram show the DES structure. This is the same as the Fiestle stucture except give details for key generation and F-box. There are 16 rounds.&#10;&#10;DES assumes 64 bit key (8 characteers each with a parity bit) so 56 effective bits. These bits are shifted and 48 of them are selected and prmuted at each stage.&#10;&#10;The F box expands the 32 bit right half into 48 bits and combines tieh key, then sends through s-boxes and a permutation. Then 32 of these bits are exclusive or'd with the 32 bit left half.&#10;&#10;At beginning and end of DES the input/output are permuted outside the fiestle structure. &#10;" title="Diagram of DES">
            <a:extLst>
              <a:ext uri="{FF2B5EF4-FFF2-40B4-BE49-F238E27FC236}">
                <a16:creationId xmlns:a16="http://schemas.microsoft.com/office/drawing/2014/main" id="{CA832A1B-5F48-494F-9529-96E8459D8CCC}"/>
              </a:ext>
            </a:extLst>
          </p:cNvPr>
          <p:cNvGrpSpPr/>
          <p:nvPr/>
        </p:nvGrpSpPr>
        <p:grpSpPr>
          <a:xfrm>
            <a:off x="659639" y="693687"/>
            <a:ext cx="8088544" cy="5410200"/>
            <a:chOff x="216732" y="440999"/>
            <a:chExt cx="8088544" cy="5410200"/>
          </a:xfrm>
        </p:grpSpPr>
        <p:sp>
          <p:nvSpPr>
            <p:cNvPr id="26640" name="Line 18"/>
            <p:cNvSpPr>
              <a:spLocks noChangeShapeType="1"/>
            </p:cNvSpPr>
            <p:nvPr/>
          </p:nvSpPr>
          <p:spPr bwMode="auto">
            <a:xfrm flipH="1">
              <a:off x="4088172" y="5079348"/>
              <a:ext cx="0" cy="2016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27" name="Text Box 4"/>
            <p:cNvSpPr txBox="1">
              <a:spLocks noChangeArrowheads="1"/>
            </p:cNvSpPr>
            <p:nvPr/>
          </p:nvSpPr>
          <p:spPr bwMode="auto">
            <a:xfrm>
              <a:off x="3465976" y="440999"/>
              <a:ext cx="1106126" cy="57018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Right Half of Text 32</a:t>
              </a:r>
            </a:p>
          </p:txBody>
        </p:sp>
        <p:sp>
          <p:nvSpPr>
            <p:cNvPr id="26628" name="AutoShape 5"/>
            <p:cNvSpPr>
              <a:spLocks noChangeArrowheads="1"/>
            </p:cNvSpPr>
            <p:nvPr/>
          </p:nvSpPr>
          <p:spPr bwMode="auto">
            <a:xfrm>
              <a:off x="3465977" y="1852671"/>
              <a:ext cx="1029816" cy="53778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Combine</a:t>
              </a:r>
              <a:endParaRPr lang="en-US" altLang="en-US" sz="1800" dirty="0"/>
            </a:p>
            <a:p>
              <a:pPr algn="ctr" eaLnBrk="1" hangingPunct="1"/>
              <a:r>
                <a:rPr lang="en-US" altLang="en-US" sz="1800" dirty="0"/>
                <a:t>Key</a:t>
              </a:r>
            </a:p>
          </p:txBody>
        </p:sp>
        <p:sp>
          <p:nvSpPr>
            <p:cNvPr id="26629" name="Text Box 7"/>
            <p:cNvSpPr txBox="1">
              <a:spLocks noChangeArrowheads="1"/>
            </p:cNvSpPr>
            <p:nvPr/>
          </p:nvSpPr>
          <p:spPr bwMode="auto">
            <a:xfrm>
              <a:off x="5747360" y="1113224"/>
              <a:ext cx="1520923" cy="51587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/>
                <a:t>Key</a:t>
              </a:r>
              <a:r>
                <a:rPr lang="en-US" altLang="en-US" sz="1400" dirty="0"/>
                <a:t> – shifted 56 bits</a:t>
              </a:r>
              <a:endParaRPr lang="en-US" altLang="en-US" sz="2000" dirty="0"/>
            </a:p>
          </p:txBody>
        </p:sp>
        <p:sp>
          <p:nvSpPr>
            <p:cNvPr id="26630" name="Line 8"/>
            <p:cNvSpPr>
              <a:spLocks noChangeShapeType="1"/>
            </p:cNvSpPr>
            <p:nvPr/>
          </p:nvSpPr>
          <p:spPr bwMode="auto">
            <a:xfrm flipH="1">
              <a:off x="4572102" y="2121560"/>
              <a:ext cx="4147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31" name="AutoShape 9"/>
            <p:cNvSpPr>
              <a:spLocks noChangeArrowheads="1"/>
            </p:cNvSpPr>
            <p:nvPr/>
          </p:nvSpPr>
          <p:spPr bwMode="auto">
            <a:xfrm>
              <a:off x="3465976" y="2861007"/>
              <a:ext cx="1106126" cy="53778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Substitute</a:t>
              </a:r>
            </a:p>
          </p:txBody>
        </p:sp>
        <p:sp>
          <p:nvSpPr>
            <p:cNvPr id="26632" name="AutoShape 10"/>
            <p:cNvSpPr>
              <a:spLocks noChangeArrowheads="1"/>
            </p:cNvSpPr>
            <p:nvPr/>
          </p:nvSpPr>
          <p:spPr bwMode="auto">
            <a:xfrm>
              <a:off x="3465976" y="3734899"/>
              <a:ext cx="967860" cy="53778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Permute</a:t>
              </a:r>
            </a:p>
          </p:txBody>
        </p:sp>
        <p:sp>
          <p:nvSpPr>
            <p:cNvPr id="26633" name="AutoShape 11"/>
            <p:cNvSpPr>
              <a:spLocks noChangeArrowheads="1"/>
            </p:cNvSpPr>
            <p:nvPr/>
          </p:nvSpPr>
          <p:spPr bwMode="auto">
            <a:xfrm>
              <a:off x="3465976" y="4541569"/>
              <a:ext cx="1313524" cy="53778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Add halves</a:t>
              </a:r>
            </a:p>
          </p:txBody>
        </p:sp>
        <p:sp>
          <p:nvSpPr>
            <p:cNvPr id="26634" name="Text Box 12"/>
            <p:cNvSpPr txBox="1">
              <a:spLocks noChangeArrowheads="1"/>
            </p:cNvSpPr>
            <p:nvPr/>
          </p:nvSpPr>
          <p:spPr bwMode="auto">
            <a:xfrm>
              <a:off x="3465976" y="5281016"/>
              <a:ext cx="1451790" cy="57018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/>
                <a:t>New Right Half Text</a:t>
              </a:r>
            </a:p>
          </p:txBody>
        </p:sp>
        <p:sp>
          <p:nvSpPr>
            <p:cNvPr id="26635" name="Text Box 13"/>
            <p:cNvSpPr txBox="1">
              <a:spLocks noChangeArrowheads="1"/>
            </p:cNvSpPr>
            <p:nvPr/>
          </p:nvSpPr>
          <p:spPr bwMode="auto">
            <a:xfrm>
              <a:off x="1530256" y="5281016"/>
              <a:ext cx="1451790" cy="57018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New Left Half Text</a:t>
              </a:r>
            </a:p>
          </p:txBody>
        </p:sp>
        <p:sp>
          <p:nvSpPr>
            <p:cNvPr id="26636" name="Line 14"/>
            <p:cNvSpPr>
              <a:spLocks noChangeShapeType="1"/>
            </p:cNvSpPr>
            <p:nvPr/>
          </p:nvSpPr>
          <p:spPr bwMode="auto">
            <a:xfrm>
              <a:off x="4088172" y="1516558"/>
              <a:ext cx="0" cy="336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37" name="Line 15"/>
            <p:cNvSpPr>
              <a:spLocks noChangeShapeType="1"/>
            </p:cNvSpPr>
            <p:nvPr/>
          </p:nvSpPr>
          <p:spPr bwMode="auto">
            <a:xfrm>
              <a:off x="4019039" y="2457673"/>
              <a:ext cx="0" cy="336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38" name="Line 16"/>
            <p:cNvSpPr>
              <a:spLocks noChangeShapeType="1"/>
            </p:cNvSpPr>
            <p:nvPr/>
          </p:nvSpPr>
          <p:spPr bwMode="auto">
            <a:xfrm>
              <a:off x="4019039" y="3466010"/>
              <a:ext cx="0" cy="2016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39" name="Line 17"/>
            <p:cNvSpPr>
              <a:spLocks noChangeShapeType="1"/>
            </p:cNvSpPr>
            <p:nvPr/>
          </p:nvSpPr>
          <p:spPr bwMode="auto">
            <a:xfrm>
              <a:off x="4088172" y="4272679"/>
              <a:ext cx="0" cy="2688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41" name="Text Box 19"/>
            <p:cNvSpPr txBox="1">
              <a:spLocks noChangeArrowheads="1"/>
            </p:cNvSpPr>
            <p:nvPr/>
          </p:nvSpPr>
          <p:spPr bwMode="auto">
            <a:xfrm>
              <a:off x="1668522" y="777111"/>
              <a:ext cx="1106126" cy="57018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Left Half of Text 32</a:t>
              </a:r>
            </a:p>
          </p:txBody>
        </p:sp>
        <p:sp>
          <p:nvSpPr>
            <p:cNvPr id="26642" name="Line 20"/>
            <p:cNvSpPr>
              <a:spLocks noChangeShapeType="1"/>
            </p:cNvSpPr>
            <p:nvPr/>
          </p:nvSpPr>
          <p:spPr bwMode="auto">
            <a:xfrm>
              <a:off x="2152452" y="1382113"/>
              <a:ext cx="0" cy="3361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43" name="Line 21"/>
            <p:cNvSpPr>
              <a:spLocks noChangeShapeType="1"/>
            </p:cNvSpPr>
            <p:nvPr/>
          </p:nvSpPr>
          <p:spPr bwMode="auto">
            <a:xfrm>
              <a:off x="2152452" y="4743236"/>
              <a:ext cx="12443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44" name="Line 22"/>
            <p:cNvSpPr>
              <a:spLocks noChangeShapeType="1"/>
            </p:cNvSpPr>
            <p:nvPr/>
          </p:nvSpPr>
          <p:spPr bwMode="auto">
            <a:xfrm flipH="1">
              <a:off x="3120312" y="1516558"/>
              <a:ext cx="8987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45" name="Line 23"/>
            <p:cNvSpPr>
              <a:spLocks noChangeShapeType="1"/>
            </p:cNvSpPr>
            <p:nvPr/>
          </p:nvSpPr>
          <p:spPr bwMode="auto">
            <a:xfrm flipH="1">
              <a:off x="3051179" y="1516558"/>
              <a:ext cx="69133" cy="34955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46" name="Line 24"/>
            <p:cNvSpPr>
              <a:spLocks noChangeShapeType="1"/>
            </p:cNvSpPr>
            <p:nvPr/>
          </p:nvSpPr>
          <p:spPr bwMode="auto">
            <a:xfrm flipH="1">
              <a:off x="2221585" y="5012126"/>
              <a:ext cx="8295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47" name="Line 25"/>
            <p:cNvSpPr>
              <a:spLocks noChangeShapeType="1"/>
            </p:cNvSpPr>
            <p:nvPr/>
          </p:nvSpPr>
          <p:spPr bwMode="auto">
            <a:xfrm>
              <a:off x="2221585" y="5012126"/>
              <a:ext cx="0" cy="2016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48" name="Text Box 26"/>
            <p:cNvSpPr txBox="1">
              <a:spLocks noChangeArrowheads="1"/>
            </p:cNvSpPr>
            <p:nvPr/>
          </p:nvSpPr>
          <p:spPr bwMode="auto">
            <a:xfrm>
              <a:off x="216732" y="2390450"/>
              <a:ext cx="1036993" cy="692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/>
                <a:t>Repeat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/>
                <a:t>16 times</a:t>
              </a:r>
            </a:p>
          </p:txBody>
        </p:sp>
        <p:sp>
          <p:nvSpPr>
            <p:cNvPr id="26649" name="Freeform 27"/>
            <p:cNvSpPr>
              <a:spLocks/>
            </p:cNvSpPr>
            <p:nvPr/>
          </p:nvSpPr>
          <p:spPr bwMode="auto">
            <a:xfrm>
              <a:off x="908061" y="844334"/>
              <a:ext cx="622196" cy="1411672"/>
            </a:xfrm>
            <a:custGeom>
              <a:avLst/>
              <a:gdLst>
                <a:gd name="T0" fmla="*/ 432 w 432"/>
                <a:gd name="T1" fmla="*/ 0 h 1008"/>
                <a:gd name="T2" fmla="*/ 0 w 432"/>
                <a:gd name="T3" fmla="*/ 1008 h 1008"/>
                <a:gd name="T4" fmla="*/ 0 60000 65536"/>
                <a:gd name="T5" fmla="*/ 0 60000 65536"/>
                <a:gd name="T6" fmla="*/ 0 w 432"/>
                <a:gd name="T7" fmla="*/ 0 h 1008"/>
                <a:gd name="T8" fmla="*/ 432 w 432"/>
                <a:gd name="T9" fmla="*/ 1008 h 100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2" h="1008">
                  <a:moveTo>
                    <a:pt x="432" y="0"/>
                  </a:moveTo>
                  <a:cubicBezTo>
                    <a:pt x="252" y="420"/>
                    <a:pt x="72" y="840"/>
                    <a:pt x="0" y="100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50" name="Line 28"/>
            <p:cNvSpPr>
              <a:spLocks noChangeShapeType="1"/>
            </p:cNvSpPr>
            <p:nvPr/>
          </p:nvSpPr>
          <p:spPr bwMode="auto">
            <a:xfrm>
              <a:off x="700663" y="3398787"/>
              <a:ext cx="553062" cy="1882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6651" name="Text Box 29"/>
            <p:cNvSpPr txBox="1">
              <a:spLocks noChangeArrowheads="1"/>
            </p:cNvSpPr>
            <p:nvPr/>
          </p:nvSpPr>
          <p:spPr bwMode="auto">
            <a:xfrm>
              <a:off x="5332563" y="440999"/>
              <a:ext cx="2488783" cy="32581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DES Algorithm</a:t>
              </a:r>
            </a:p>
          </p:txBody>
        </p:sp>
        <p:sp>
          <p:nvSpPr>
            <p:cNvPr id="26652" name="Text Box 30"/>
            <p:cNvSpPr txBox="1">
              <a:spLocks noChangeArrowheads="1"/>
            </p:cNvSpPr>
            <p:nvPr/>
          </p:nvSpPr>
          <p:spPr bwMode="auto">
            <a:xfrm>
              <a:off x="5609095" y="1987115"/>
              <a:ext cx="1520923" cy="51587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/>
                <a:t>Key</a:t>
              </a:r>
              <a:r>
                <a:rPr lang="en-US" altLang="en-US" sz="1400" dirty="0"/>
                <a:t> – Permuted 48 bits</a:t>
              </a:r>
              <a:endParaRPr lang="en-US" altLang="en-US" sz="2000" dirty="0"/>
            </a:p>
          </p:txBody>
        </p:sp>
        <p:sp>
          <p:nvSpPr>
            <p:cNvPr id="26653" name="Line 31"/>
            <p:cNvSpPr>
              <a:spLocks noChangeShapeType="1"/>
            </p:cNvSpPr>
            <p:nvPr/>
          </p:nvSpPr>
          <p:spPr bwMode="auto">
            <a:xfrm>
              <a:off x="5885626" y="1651003"/>
              <a:ext cx="414797" cy="2688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54" name="Line 32"/>
            <p:cNvSpPr>
              <a:spLocks noChangeShapeType="1"/>
            </p:cNvSpPr>
            <p:nvPr/>
          </p:nvSpPr>
          <p:spPr bwMode="auto">
            <a:xfrm flipH="1">
              <a:off x="5954759" y="1651003"/>
              <a:ext cx="760461" cy="2688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55" name="Line 33"/>
            <p:cNvSpPr>
              <a:spLocks noChangeShapeType="1"/>
            </p:cNvSpPr>
            <p:nvPr/>
          </p:nvSpPr>
          <p:spPr bwMode="auto">
            <a:xfrm>
              <a:off x="6438689" y="1651003"/>
              <a:ext cx="276531" cy="336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56" name="Line 34"/>
            <p:cNvSpPr>
              <a:spLocks noChangeShapeType="1"/>
            </p:cNvSpPr>
            <p:nvPr/>
          </p:nvSpPr>
          <p:spPr bwMode="auto">
            <a:xfrm flipH="1">
              <a:off x="6300423" y="1651003"/>
              <a:ext cx="622196" cy="336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57" name="Line 35"/>
            <p:cNvSpPr>
              <a:spLocks noChangeShapeType="1"/>
            </p:cNvSpPr>
            <p:nvPr/>
          </p:nvSpPr>
          <p:spPr bwMode="auto">
            <a:xfrm>
              <a:off x="5885626" y="1718226"/>
              <a:ext cx="0" cy="2016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58" name="Text Box 36"/>
            <p:cNvSpPr txBox="1">
              <a:spLocks noChangeArrowheads="1"/>
            </p:cNvSpPr>
            <p:nvPr/>
          </p:nvSpPr>
          <p:spPr bwMode="auto">
            <a:xfrm>
              <a:off x="3465976" y="1046001"/>
              <a:ext cx="1106126" cy="40727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dirty="0"/>
                <a:t>Expand and Permute 48</a:t>
              </a:r>
            </a:p>
          </p:txBody>
        </p:sp>
        <p:sp>
          <p:nvSpPr>
            <p:cNvPr id="26659" name="Text Box 37"/>
            <p:cNvSpPr txBox="1">
              <a:spLocks noChangeArrowheads="1"/>
            </p:cNvSpPr>
            <p:nvPr/>
          </p:nvSpPr>
          <p:spPr bwMode="auto">
            <a:xfrm>
              <a:off x="7268283" y="1583781"/>
              <a:ext cx="1036993" cy="512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/>
                <a:t>bits dropped</a:t>
              </a:r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F7F7CD32-D832-4A99-A66E-DE907616F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70181"/>
          </a:xfrm>
        </p:spPr>
        <p:txBody>
          <a:bodyPr/>
          <a:lstStyle/>
          <a:p>
            <a:r>
              <a:rPr lang="en-US" dirty="0"/>
              <a:t>DES Diagram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55880D-C3E6-47BB-A821-93CD6FF8C1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8343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 Algorithm Decryption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Decryption</a:t>
            </a:r>
          </a:p>
          <a:p>
            <a:pPr lvl="1"/>
            <a:r>
              <a:rPr lang="en-US" altLang="en-US"/>
              <a:t>Decryption uses the same algorithm and same secret key</a:t>
            </a:r>
          </a:p>
          <a:p>
            <a:pPr lvl="1"/>
            <a:r>
              <a:rPr lang="en-US" altLang="en-US"/>
              <a:t>Reversible process</a:t>
            </a:r>
          </a:p>
          <a:p>
            <a:pPr lvl="1"/>
            <a:r>
              <a:rPr lang="en-US" altLang="en-US"/>
              <a:t>Same function uses but keys must be taken in reverse order (k16, k15, ....k1)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72F878-42F5-4561-8D2E-E6CF05F15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28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4615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Strengthening DES Algorithm 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Double DES</a:t>
            </a:r>
          </a:p>
          <a:p>
            <a:pPr lvl="1"/>
            <a:r>
              <a:rPr lang="en-US" altLang="en-US" dirty="0"/>
              <a:t>DES key is fixed at 56 bits</a:t>
            </a:r>
          </a:p>
          <a:p>
            <a:pPr lvl="1"/>
            <a:r>
              <a:rPr lang="en-US" altLang="en-US" dirty="0"/>
              <a:t>Not considered long by today’s standards</a:t>
            </a:r>
          </a:p>
          <a:p>
            <a:pPr lvl="1"/>
            <a:r>
              <a:rPr lang="en-US" altLang="en-US" dirty="0"/>
              <a:t>Wanted to increase key length of DES but can’t</a:t>
            </a:r>
          </a:p>
          <a:p>
            <a:pPr lvl="2"/>
            <a:r>
              <a:rPr lang="en-US" altLang="en-US" dirty="0"/>
              <a:t>DES algorithm is fixed at 56 bits</a:t>
            </a:r>
          </a:p>
          <a:p>
            <a:pPr lvl="2"/>
            <a:r>
              <a:rPr lang="en-US" altLang="en-US" dirty="0"/>
              <a:t>Researchers suggested doubling DES algorithm for greater security</a:t>
            </a:r>
          </a:p>
          <a:p>
            <a:pPr lvl="2"/>
            <a:r>
              <a:rPr lang="en-US" altLang="en-US" dirty="0"/>
              <a:t>Take two keys instead of 1 and perform two encryptions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F6CBAF-E832-4D81-8FED-3C80F92BAB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29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801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Upon completion of this lesson:</a:t>
            </a:r>
          </a:p>
          <a:p>
            <a:pPr lvl="1"/>
            <a:r>
              <a:rPr lang="en-US" dirty="0"/>
              <a:t>Students will be able to describe the basic concepts of symmetric key cryptography</a:t>
            </a:r>
          </a:p>
          <a:p>
            <a:pPr lvl="1"/>
            <a:r>
              <a:rPr lang="en-US" dirty="0"/>
              <a:t>Students will be able to explain the structure of DES and AES algorithms.</a:t>
            </a:r>
          </a:p>
          <a:p>
            <a:pPr lvl="1"/>
            <a:r>
              <a:rPr lang="en-US" dirty="0"/>
              <a:t>Students will be able to describe Double DES and Triple DES.</a:t>
            </a:r>
          </a:p>
          <a:p>
            <a:pPr lvl="1"/>
            <a:r>
              <a:rPr lang="en-US" dirty="0"/>
              <a:t>Students will be able to describe the encipherment modes ECB, CFB, PCFB, OFB, and CTR.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1163B0-19D9-4859-8B88-CD4B64601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9856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Double DES Algorithm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Double DES</a:t>
            </a:r>
          </a:p>
          <a:p>
            <a:pPr lvl="1"/>
            <a:r>
              <a:rPr lang="en-US" altLang="en-US"/>
              <a:t>Should in theory multiply difficulty making it harder to break</a:t>
            </a:r>
          </a:p>
          <a:p>
            <a:pPr lvl="2"/>
            <a:r>
              <a:rPr lang="en-US" altLang="en-US"/>
              <a:t>Like two locks</a:t>
            </a:r>
          </a:p>
          <a:p>
            <a:pPr lvl="2"/>
            <a:r>
              <a:rPr lang="en-US" altLang="en-US"/>
              <a:t>Instead of 22 you would get 22n</a:t>
            </a:r>
          </a:p>
          <a:p>
            <a:pPr lvl="1"/>
            <a:r>
              <a:rPr lang="en-US" altLang="en-US"/>
              <a:t>However, two researchers, Diffie and Hellman showed that two encryptions are not better than one</a:t>
            </a:r>
          </a:p>
          <a:p>
            <a:pPr lvl="2"/>
            <a:r>
              <a:rPr lang="en-US" altLang="en-US"/>
              <a:t>Strength of cipher is usually exponential in size of  key</a:t>
            </a:r>
          </a:p>
          <a:p>
            <a:pPr lvl="2"/>
            <a:r>
              <a:rPr lang="en-US" altLang="en-US"/>
              <a:t>So doubling key actually squares the complexity, but applying encryption twice at best doubles  complexity </a:t>
            </a:r>
          </a:p>
          <a:p>
            <a:pPr lvl="1"/>
            <a:r>
              <a:rPr lang="en-US" altLang="en-US"/>
              <a:t>However, Triple DES does work!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E450F3-426A-4954-B2D3-732DAD5CAC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30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351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Double DES Algorithm Attack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 Double DES, each 64-bit block of data is encrypted twice with the DES algorithm, first with one key, then with another, as follows:</a:t>
            </a:r>
          </a:p>
          <a:p>
            <a:pPr lvl="1"/>
            <a:r>
              <a:rPr lang="en-US" altLang="en-US" dirty="0"/>
              <a:t>Encrypt with (key 1).</a:t>
            </a:r>
          </a:p>
          <a:p>
            <a:pPr lvl="1"/>
            <a:r>
              <a:rPr lang="en-US" altLang="en-US" dirty="0"/>
              <a:t>Encrypt with (key 2).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The meet-in-the-middle attack works by encrypting from one end and decrypting from other end, thus meeting in the middle.</a:t>
            </a:r>
          </a:p>
          <a:p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B816FA-37E2-4536-8CC4-CDE697B289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31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3538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Double DES Meet in the Middle Attack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Assume the attacker knows a set of plaintext and ciphertext: </a:t>
            </a:r>
          </a:p>
          <a:p>
            <a:pPr lvl="1"/>
            <a:r>
              <a:rPr lang="en-US" altLang="en-US" dirty="0"/>
              <a:t>P and C. That is,  C = E(K2, E(K1,P))</a:t>
            </a:r>
          </a:p>
          <a:p>
            <a:pPr lvl="1"/>
            <a:r>
              <a:rPr lang="en-US" altLang="en-US" dirty="0"/>
              <a:t>where K1 and K2 are two keys.</a:t>
            </a:r>
          </a:p>
          <a:p>
            <a:r>
              <a:rPr lang="en-US" altLang="en-US" dirty="0"/>
              <a:t>Attacker can then compute EK(P) for all possible keys K and store results in memory. </a:t>
            </a:r>
          </a:p>
          <a:p>
            <a:r>
              <a:rPr lang="en-US" altLang="en-US" dirty="0"/>
              <a:t>Afterwards he can compute DK(C) for each K and compare with table in memory. </a:t>
            </a:r>
          </a:p>
          <a:p>
            <a:r>
              <a:rPr lang="en-US" altLang="en-US" dirty="0"/>
              <a:t>If he gets match it is likely that he has discovered two keys and can verify it with second set of plaintext and ciphertext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77E4AE-DC3D-4DF8-B8DD-4C673E7650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32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43964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Double DES Summary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Because message encrypted with DES can be forcibly decrypted by an attacker performing an exhaustive key search today, an attacker might also be able to forcibly decrypt a message encrypted with Double DES using a meet-in-the-middle attack at some point in the future.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“2</a:t>
            </a:r>
            <a:r>
              <a:rPr lang="en-US" altLang="en-US" sz="2400" baseline="30000" dirty="0"/>
              <a:t>57</a:t>
            </a:r>
            <a:r>
              <a:rPr lang="en-US" altLang="en-US" sz="2400" dirty="0"/>
              <a:t> is still considerably more memory storage than one could comfortably comprehend, but it's enough to convince the most paranoid of cryptographers that double encryption is not worth anything,"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Bruce </a:t>
            </a:r>
            <a:r>
              <a:rPr lang="en-US" altLang="en-US" sz="2400" dirty="0" err="1"/>
              <a:t>Schneier</a:t>
            </a:r>
            <a:r>
              <a:rPr lang="en-US" altLang="en-US" sz="2400" dirty="0"/>
              <a:t> from  </a:t>
            </a:r>
            <a:r>
              <a:rPr lang="en-US" altLang="en-US" sz="2400" i="1" dirty="0"/>
              <a:t>Applied Cryptography.</a:t>
            </a:r>
            <a:r>
              <a:rPr lang="en-US" altLang="en-US" sz="2400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9ED540-5600-4E8A-8464-1F4823D712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7423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DES Algorithm – Triple DES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Triple DES</a:t>
            </a:r>
          </a:p>
          <a:p>
            <a:pPr lvl="1"/>
            <a:r>
              <a:rPr lang="en-US" altLang="en-US" sz="2800" dirty="0"/>
              <a:t>Using two keys, you apply them in 3 operations which adds strength</a:t>
            </a:r>
          </a:p>
          <a:p>
            <a:pPr lvl="1"/>
            <a:r>
              <a:rPr lang="en-US" altLang="en-US" sz="2800" dirty="0"/>
              <a:t>You encrypt with one key, decrypt with the second key and encrypt with the first key again</a:t>
            </a:r>
          </a:p>
          <a:p>
            <a:pPr lvl="1"/>
            <a:r>
              <a:rPr lang="en-US" altLang="en-US" sz="2800" dirty="0"/>
              <a:t>Three applications of the DES algorithm but it only doubles the effective key length – 112 bit key which is still very strong against all feasible known attacks!</a:t>
            </a:r>
          </a:p>
          <a:p>
            <a:pPr lvl="2" eaLnBrk="1" hangingPunct="1">
              <a:buFontTx/>
              <a:buNone/>
            </a:pPr>
            <a:endParaRPr lang="en-US" alt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4E60B6-BF25-49FA-969B-1A6E24C6DE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40400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 Algorithm – Differential Cryptanalysis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How strong is DES?</a:t>
            </a:r>
          </a:p>
          <a:p>
            <a:pPr lvl="1"/>
            <a:r>
              <a:rPr lang="en-US" altLang="en-US"/>
              <a:t>DES has been questioned by analysts</a:t>
            </a:r>
          </a:p>
          <a:p>
            <a:pPr lvl="1"/>
            <a:r>
              <a:rPr lang="en-US" altLang="en-US"/>
              <a:t>In 1990, Biham and Shamir invented technique called differential cryptanalysis, that investigates change in algorithm strength when a crypto algorithm changes</a:t>
            </a:r>
          </a:p>
          <a:p>
            <a:pPr lvl="1"/>
            <a:r>
              <a:rPr lang="en-US" altLang="en-US"/>
              <a:t>Looked at DES and showed that any change to the algorithm weakens it</a:t>
            </a:r>
          </a:p>
          <a:p>
            <a:pPr lvl="2"/>
            <a:r>
              <a:rPr lang="en-US" altLang="en-US"/>
              <a:t>Change iterations from 16 to 15, change  expansion or substitution rules and  weakened algorithm could be broken</a:t>
            </a:r>
          </a:p>
          <a:p>
            <a:pPr lvl="3"/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E845C7-5A00-4432-A721-A9A5127C2F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35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65172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 Algorithm – Breaking DES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How Strong is DES?</a:t>
            </a:r>
          </a:p>
          <a:p>
            <a:pPr lvl="1"/>
            <a:r>
              <a:rPr lang="en-US" altLang="en-US"/>
              <a:t>Diffie and Hellman argued that DES key length wasn’t strong enough given that computers will be increasing in processing power</a:t>
            </a:r>
          </a:p>
          <a:p>
            <a:pPr lvl="1"/>
            <a:r>
              <a:rPr lang="en-US" altLang="en-US"/>
              <a:t>In 1997, researchers using over 3500 machines in parallel were able to infer DES key in 4 months</a:t>
            </a:r>
          </a:p>
          <a:p>
            <a:pPr lvl="1"/>
            <a:r>
              <a:rPr lang="en-US" altLang="en-US"/>
              <a:t>In 1998, researchers built DES cracker machine and found  DES key in 4 days</a:t>
            </a:r>
          </a:p>
          <a:p>
            <a:pPr lvl="2"/>
            <a:r>
              <a:rPr lang="en-US" altLang="en-US"/>
              <a:t>Triple DES was still beyond power of these machines</a:t>
            </a:r>
          </a:p>
          <a:p>
            <a:pPr lvl="2"/>
            <a:r>
              <a:rPr lang="en-US" altLang="en-US"/>
              <a:t>But it was clear that stronger algorithm was needed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F51E95-3CE3-4638-9E4C-AFD62C537B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36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41459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AES Algorithm – New Call for Standard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AES, the Beginning</a:t>
            </a:r>
          </a:p>
          <a:p>
            <a:pPr lvl="1"/>
            <a:r>
              <a:rPr lang="en-US" altLang="en-US"/>
              <a:t>In 1997, NIST (NBS became NIST) did another call for proposals </a:t>
            </a:r>
          </a:p>
          <a:p>
            <a:pPr lvl="1"/>
            <a:r>
              <a:rPr lang="en-US" altLang="en-US"/>
              <a:t>Wanted an algorithm with these qualities:</a:t>
            </a:r>
          </a:p>
          <a:p>
            <a:pPr lvl="3"/>
            <a:r>
              <a:rPr lang="en-US" altLang="en-US"/>
              <a:t>Unclassified</a:t>
            </a:r>
          </a:p>
          <a:p>
            <a:pPr lvl="3"/>
            <a:r>
              <a:rPr lang="en-US" altLang="en-US"/>
              <a:t>Publicly disclosed</a:t>
            </a:r>
          </a:p>
          <a:p>
            <a:pPr lvl="3"/>
            <a:r>
              <a:rPr lang="en-US" altLang="en-US"/>
              <a:t>Available royalty-free for use worldwide</a:t>
            </a:r>
          </a:p>
          <a:p>
            <a:pPr lvl="3"/>
            <a:r>
              <a:rPr lang="en-US" altLang="en-US"/>
              <a:t>Symmetric block cipher algorithms – for blocks of 128 bits</a:t>
            </a:r>
          </a:p>
          <a:p>
            <a:pPr lvl="3"/>
            <a:r>
              <a:rPr lang="en-US" altLang="en-US"/>
              <a:t>Usable with key lengths of 128, 192 and 256 bits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F43E4F-422D-4C5E-9AB6-B93C25F302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37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79433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AES Algorithm – The finalists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AES, the Beginning</a:t>
            </a:r>
          </a:p>
          <a:p>
            <a:pPr lvl="1"/>
            <a:r>
              <a:rPr lang="en-US" altLang="en-US"/>
              <a:t>In 1999, five finalists were selected and underwent intense public and private scrutiny</a:t>
            </a:r>
          </a:p>
          <a:p>
            <a:pPr lvl="1"/>
            <a:r>
              <a:rPr lang="en-US" altLang="en-US"/>
              <a:t>Looked at security but also at cost or efficiency, ease of implementation in software</a:t>
            </a:r>
          </a:p>
          <a:p>
            <a:pPr lvl="1"/>
            <a:r>
              <a:rPr lang="en-US" altLang="en-US"/>
              <a:t>Winning algorithm submitted by two Dutch cryptographers – Vincent Rijmen and Joan Daemon</a:t>
            </a:r>
          </a:p>
          <a:p>
            <a:pPr lvl="1"/>
            <a:r>
              <a:rPr lang="en-US" altLang="en-US"/>
              <a:t>Became known as the Rijndahl algorithm</a:t>
            </a:r>
          </a:p>
          <a:p>
            <a:pPr lvl="1"/>
            <a:r>
              <a:rPr lang="en-US" altLang="en-US"/>
              <a:t>Called AES and was adopted in 2001</a:t>
            </a:r>
          </a:p>
          <a:p>
            <a:pPr lvl="2"/>
            <a:r>
              <a:rPr lang="en-US" altLang="en-US"/>
              <a:t>Became Federal Information Processing Standard 197 (FIPS 197)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42EDED-AF17-407B-92E8-01058771F6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38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68857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AES Algorithm - </a:t>
            </a:r>
            <a:r>
              <a:rPr lang="en-US" altLang="en-US" dirty="0" err="1"/>
              <a:t>Rijndael</a:t>
            </a:r>
            <a:endParaRPr lang="en-US" altLang="en-US" dirty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Overview of Rijndael</a:t>
            </a:r>
          </a:p>
          <a:p>
            <a:pPr lvl="1"/>
            <a:r>
              <a:rPr lang="en-US" altLang="en-US"/>
              <a:t>Fast algorithm</a:t>
            </a:r>
          </a:p>
          <a:p>
            <a:pPr lvl="2"/>
            <a:r>
              <a:rPr lang="en-US" altLang="en-US"/>
              <a:t>Can be implemented on simple processor</a:t>
            </a:r>
          </a:p>
          <a:p>
            <a:pPr lvl="1"/>
            <a:r>
              <a:rPr lang="en-US" altLang="en-US"/>
              <a:t>Uses substitution and transposition plus shift, XOR and addition operations</a:t>
            </a:r>
          </a:p>
          <a:p>
            <a:pPr lvl="1"/>
            <a:r>
              <a:rPr lang="en-US" altLang="en-US"/>
              <a:t>Uses repeat cycles – called rounds in Rijndael</a:t>
            </a:r>
          </a:p>
          <a:p>
            <a:pPr lvl="1"/>
            <a:r>
              <a:rPr lang="en-US" altLang="en-US"/>
              <a:t>Each cycle consists of 4 steps</a:t>
            </a:r>
          </a:p>
          <a:p>
            <a:pPr lvl="2"/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99DF59-CC06-4982-A762-A4D38968D1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39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515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Symmetric Key Algorithms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Involve using one key for both encryption and decryption</a:t>
            </a:r>
          </a:p>
          <a:p>
            <a:pPr eaLnBrk="1" hangingPunct="1"/>
            <a:r>
              <a:rPr lang="en-US" altLang="en-US"/>
              <a:t>Form the basis for two popular algorithms in use today</a:t>
            </a:r>
          </a:p>
          <a:p>
            <a:pPr lvl="1" eaLnBrk="1" hangingPunct="1"/>
            <a:r>
              <a:rPr lang="en-US" altLang="en-US"/>
              <a:t>DES – Data Encryption Standard</a:t>
            </a:r>
          </a:p>
          <a:p>
            <a:pPr lvl="1" eaLnBrk="1" hangingPunct="1"/>
            <a:r>
              <a:rPr lang="en-US" altLang="en-US"/>
              <a:t>AES – Advanced Encryption Standard</a:t>
            </a:r>
          </a:p>
          <a:p>
            <a:pPr eaLnBrk="1" hangingPunct="1"/>
            <a:r>
              <a:rPr lang="en-US" altLang="en-US"/>
              <a:t>Look at general strategies of these algorithms then look at each of these in a little more detail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E5CB1E-851E-484F-AD89-C2C3D6A623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72107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AES Algorithm - Overview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Overview AES</a:t>
            </a:r>
          </a:p>
          <a:p>
            <a:pPr lvl="1"/>
            <a:r>
              <a:rPr lang="en-US" altLang="en-US"/>
              <a:t>Each cycle has four steps</a:t>
            </a:r>
          </a:p>
          <a:p>
            <a:pPr lvl="2"/>
            <a:r>
              <a:rPr lang="en-US" altLang="en-US"/>
              <a:t>1. Byte substitution</a:t>
            </a:r>
          </a:p>
          <a:p>
            <a:pPr lvl="3"/>
            <a:r>
              <a:rPr lang="en-US" altLang="en-US"/>
              <a:t>Uses byte substitution box structure similar to DES</a:t>
            </a:r>
          </a:p>
          <a:p>
            <a:pPr lvl="3"/>
            <a:r>
              <a:rPr lang="en-US" altLang="en-US"/>
              <a:t>Substituting each byte of a 128 bit block according to a substitution table</a:t>
            </a:r>
          </a:p>
          <a:p>
            <a:pPr lvl="2"/>
            <a:r>
              <a:rPr lang="en-US" altLang="en-US"/>
              <a:t>2. Shift Row</a:t>
            </a:r>
          </a:p>
          <a:p>
            <a:pPr lvl="3"/>
            <a:r>
              <a:rPr lang="en-US" altLang="en-US"/>
              <a:t>Transposition step</a:t>
            </a:r>
          </a:p>
          <a:p>
            <a:pPr lvl="3"/>
            <a:r>
              <a:rPr lang="en-US" altLang="en-US"/>
              <a:t>For 128 and 192 bit block sizes, row n is shifted left circular (n-1) bytes</a:t>
            </a:r>
          </a:p>
          <a:p>
            <a:pPr lvl="3"/>
            <a:r>
              <a:rPr lang="en-US" altLang="en-US"/>
              <a:t>For 256 bit blocks, row 2 is shifted 1 byte and rows 3 and 4 are shifted 3 and 4 bytes respectively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C04254-CC57-4AB9-810C-39D1A56D88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40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71509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AES Algorithm – Overview (part 2)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		</a:t>
            </a:r>
            <a:r>
              <a:rPr lang="en-US" altLang="en-US" sz="2400"/>
              <a:t>3. Mix Columns</a:t>
            </a:r>
          </a:p>
          <a:p>
            <a:pPr lvl="3" eaLnBrk="1" hangingPunct="1"/>
            <a:r>
              <a:rPr lang="en-US" altLang="en-US" sz="2400"/>
              <a:t>Shifting left and Xoring the bits with themselves</a:t>
            </a:r>
          </a:p>
          <a:p>
            <a:pPr lvl="2" eaLnBrk="1" hangingPunct="1">
              <a:buFontTx/>
              <a:buNone/>
            </a:pPr>
            <a:r>
              <a:rPr lang="en-US" altLang="en-US"/>
              <a:t>4. Add subkey</a:t>
            </a:r>
          </a:p>
          <a:p>
            <a:pPr lvl="3" eaLnBrk="1" hangingPunct="1"/>
            <a:r>
              <a:rPr lang="en-US" altLang="en-US" sz="2400"/>
              <a:t>Portion of key unique to this cycle is Xor’ed with cycle result</a:t>
            </a:r>
          </a:p>
          <a:p>
            <a:pPr lvl="1" eaLnBrk="1" hangingPunct="1"/>
            <a:r>
              <a:rPr lang="en-US" altLang="en-US"/>
              <a:t>Steps perform both confusion and diffusion on  input data</a:t>
            </a:r>
          </a:p>
          <a:p>
            <a:pPr lvl="1" eaLnBrk="1" hangingPunct="1"/>
            <a:r>
              <a:rPr lang="en-US" altLang="en-US"/>
              <a:t>Bits from key are combined with intermediate results frequently so key bits will be well diffused</a:t>
            </a:r>
          </a:p>
          <a:p>
            <a:pPr lvl="3" eaLnBrk="1" hangingPunct="1"/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290B46-BCCE-4BF8-8DD7-0E08742BE3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60161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334963"/>
          </a:xfrm>
        </p:spPr>
        <p:txBody>
          <a:bodyPr/>
          <a:lstStyle/>
          <a:p>
            <a:pPr eaLnBrk="1" hangingPunct="1"/>
            <a:r>
              <a:rPr lang="en-AU" altLang="en-US" sz="2800" dirty="0" err="1"/>
              <a:t>Rijndael</a:t>
            </a:r>
            <a:r>
              <a:rPr lang="en-AU" altLang="en-US" sz="2800" dirty="0"/>
              <a:t> Diagram</a:t>
            </a:r>
            <a:endParaRPr lang="en-US" altLang="en-US" sz="2800" dirty="0"/>
          </a:p>
        </p:txBody>
      </p:sp>
      <p:pic>
        <p:nvPicPr>
          <p:cNvPr id="41988" name="Picture 4" descr="This diagram shows the structure of Rinjdael for both encryption and decryption (which runs through AES structure backwards.&#10;EAch round does a substitution, shift rows, mix columns and then add round key.  (with one exrta round key added at the beginning before round 1). Ther are 10 round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09600"/>
            <a:ext cx="7239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7BABA9-B938-4297-8490-57EBEEA7E7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83047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AES Algorithm – Compared to DES</a:t>
            </a:r>
            <a:endParaRPr lang="en-US" altLang="en-US" dirty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Compare DES and AES</a:t>
            </a:r>
          </a:p>
          <a:p>
            <a:pPr lvl="2"/>
            <a:r>
              <a:rPr lang="en-US" altLang="en-US"/>
              <a:t>When evaluating DES, asked two questions ..</a:t>
            </a:r>
          </a:p>
          <a:p>
            <a:pPr lvl="2"/>
            <a:r>
              <a:rPr lang="en-US" altLang="en-US"/>
              <a:t>1) How strong is DES, any backdoors? </a:t>
            </a:r>
          </a:p>
          <a:p>
            <a:pPr lvl="2"/>
            <a:r>
              <a:rPr lang="en-US" altLang="en-US"/>
              <a:t>2) How long until encrypted code could be routinely cracked</a:t>
            </a:r>
          </a:p>
          <a:p>
            <a:pPr lvl="1"/>
            <a:r>
              <a:rPr lang="en-US" altLang="en-US"/>
              <a:t>In 20 years research has not found any major flaws in DES</a:t>
            </a:r>
          </a:p>
          <a:p>
            <a:pPr lvl="1"/>
            <a:r>
              <a:rPr lang="en-US" altLang="en-US"/>
              <a:t>Changes appear to weaken algorithm</a:t>
            </a:r>
          </a:p>
          <a:p>
            <a:pPr lvl="1"/>
            <a:r>
              <a:rPr lang="en-US" altLang="en-US"/>
              <a:t>DES does have a fixed key size </a:t>
            </a:r>
          </a:p>
          <a:p>
            <a:pPr lvl="2"/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14DCE8-7325-4FC9-82FD-34D246F026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43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50480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AES Algorithm – Compared to DES (part 2)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Compare DES and AES</a:t>
            </a:r>
          </a:p>
          <a:p>
            <a:pPr lvl="1"/>
            <a:r>
              <a:rPr lang="en-US" altLang="en-US"/>
              <a:t>Same questions for AES ...</a:t>
            </a:r>
          </a:p>
          <a:p>
            <a:pPr lvl="2"/>
            <a:r>
              <a:rPr lang="en-US" altLang="en-US"/>
              <a:t>AES algorithm defined with 128, 192 and 256 key lengths</a:t>
            </a:r>
          </a:p>
          <a:p>
            <a:pPr lvl="2"/>
            <a:r>
              <a:rPr lang="en-US" altLang="en-US"/>
              <a:t>Start with key size more than double that of DES</a:t>
            </a:r>
          </a:p>
          <a:p>
            <a:pPr lvl="2"/>
            <a:r>
              <a:rPr lang="en-US" altLang="en-US"/>
              <a:t>AES more flexible</a:t>
            </a:r>
          </a:p>
          <a:p>
            <a:pPr lvl="3"/>
            <a:r>
              <a:rPr lang="en-US" altLang="en-US"/>
              <a:t>Can extend the cycle number</a:t>
            </a:r>
          </a:p>
          <a:p>
            <a:pPr lvl="3"/>
            <a:r>
              <a:rPr lang="en-US" altLang="en-US"/>
              <a:t>Can change other aspects of algorithm without weakening it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DE45F7-7C6B-4350-9CBC-2DC97C3FF8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44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30018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References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DES General </a:t>
            </a:r>
          </a:p>
          <a:p>
            <a:pPr lvl="1"/>
            <a:r>
              <a:rPr lang="en-US" altLang="en-US" dirty="0">
                <a:hlinkClick r:id="rId3"/>
              </a:rPr>
              <a:t>http://www.unix.org.ua/orelly/networking/puis/ch06_04.htm</a:t>
            </a:r>
            <a:endParaRPr lang="en-US" altLang="en-US" dirty="0"/>
          </a:p>
          <a:p>
            <a:r>
              <a:rPr lang="en-US" altLang="en-US" dirty="0"/>
              <a:t>Double Strength Research DES</a:t>
            </a:r>
          </a:p>
          <a:p>
            <a:pPr lvl="1"/>
            <a:r>
              <a:rPr lang="en-US" altLang="en-US" dirty="0"/>
              <a:t>R. C. Merkle and M. Hellman, "On the Security of Multiple Encryption," Communications of the ACM, Volume 24, Number 7, July 1981, pp. 465-467. </a:t>
            </a:r>
          </a:p>
          <a:p>
            <a:r>
              <a:rPr lang="en-US" altLang="en-US" dirty="0"/>
              <a:t>DES Strength</a:t>
            </a:r>
          </a:p>
          <a:p>
            <a:pPr lvl="1"/>
            <a:r>
              <a:rPr lang="en-US" altLang="en-US" dirty="0"/>
              <a:t>Hellman, M. 1979. "DES will be totally Insecure in 10 years", IEEE Spectrum, V16, 7, Jul. 1979, pp. 32-39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94008C-8C27-4630-A7D3-CD3BB5035F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45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13848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F52A716-5142-4987-84C0-078D1007C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25ECC2-AE88-4107-81E9-998FB5D48E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67019-40B7-405C-98B7-75F3216AFF79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705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Block vs. Stream Cipher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Modern crypto systems usually consider message as a sequence of bits </a:t>
            </a:r>
          </a:p>
          <a:p>
            <a:pPr lvl="1"/>
            <a:r>
              <a:rPr lang="en-US" altLang="en-US" dirty="0"/>
              <a:t>(</a:t>
            </a:r>
            <a:r>
              <a:rPr lang="en-US" altLang="en-US" dirty="0" err="1"/>
              <a:t>eg</a:t>
            </a:r>
            <a:r>
              <a:rPr lang="en-US" altLang="en-US" dirty="0"/>
              <a:t> as a series of ASCII characters concatenated) </a:t>
            </a:r>
          </a:p>
          <a:p>
            <a:pPr lvl="1"/>
            <a:r>
              <a:rPr lang="en-US" altLang="en-US" dirty="0"/>
              <a:t>have two broad families of methods </a:t>
            </a:r>
          </a:p>
          <a:p>
            <a:pPr lvl="1"/>
            <a:r>
              <a:rPr lang="en-US" altLang="en-US" dirty="0"/>
              <a:t>stream ciphers and block ciphers</a:t>
            </a:r>
          </a:p>
          <a:p>
            <a:pPr lvl="1"/>
            <a:r>
              <a:rPr lang="en-US" altLang="en-US" dirty="0"/>
              <a:t>Block Cipher</a:t>
            </a:r>
          </a:p>
          <a:p>
            <a:pPr lvl="2"/>
            <a:r>
              <a:rPr lang="en-US" altLang="en-US" dirty="0"/>
              <a:t>In a block cipher, message is broken into blocks, each of which is then encrypted </a:t>
            </a:r>
          </a:p>
          <a:p>
            <a:pPr lvl="2"/>
            <a:r>
              <a:rPr lang="en-US" altLang="en-US" dirty="0"/>
              <a:t>(</a:t>
            </a:r>
            <a:r>
              <a:rPr lang="en-US" altLang="en-US" dirty="0" err="1"/>
              <a:t>ie</a:t>
            </a:r>
            <a:r>
              <a:rPr lang="en-US" altLang="en-US" dirty="0"/>
              <a:t> like a substitution on very big characters - 64-bits or more) </a:t>
            </a:r>
          </a:p>
          <a:p>
            <a:pPr lvl="2"/>
            <a:r>
              <a:rPr lang="en-US" altLang="en-US" dirty="0"/>
              <a:t>Most modern ciphers are of this form</a:t>
            </a:r>
          </a:p>
          <a:p>
            <a:pPr lvl="1"/>
            <a:r>
              <a:rPr lang="en-US" altLang="en-US" dirty="0"/>
              <a:t>Steam cipher</a:t>
            </a:r>
          </a:p>
          <a:p>
            <a:pPr lvl="2"/>
            <a:r>
              <a:rPr lang="en-US" altLang="en-US" dirty="0"/>
              <a:t>in a stream cipher, message is encrypted as it comes, usually one character at a time.</a:t>
            </a:r>
          </a:p>
          <a:p>
            <a:pPr lvl="1"/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B2BB23-E535-4973-B5F1-D52B97DEF2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739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Block vs. Stream Cipher (part 2)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Process the message bit by bit (as a stream) </a:t>
            </a:r>
          </a:p>
          <a:p>
            <a:pPr lvl="1"/>
            <a:r>
              <a:rPr lang="en-US" altLang="en-US"/>
              <a:t>most famous of these is the Vernam cipher also called one-time pad</a:t>
            </a:r>
          </a:p>
          <a:p>
            <a:pPr lvl="1"/>
            <a:r>
              <a:rPr lang="en-US" altLang="en-US"/>
              <a:t>Invented by Vernam, working for AT&amp;T, in 1917 </a:t>
            </a:r>
          </a:p>
          <a:p>
            <a:pPr lvl="1"/>
            <a:r>
              <a:rPr lang="en-US" altLang="en-US"/>
              <a:t>Simply add bits of message to random key bits </a:t>
            </a:r>
          </a:p>
          <a:p>
            <a:pPr lvl="1"/>
            <a:r>
              <a:rPr lang="en-US" altLang="en-US"/>
              <a:t>Need as many key bits as message, difficult in practice </a:t>
            </a:r>
          </a:p>
          <a:p>
            <a:pPr lvl="1"/>
            <a:r>
              <a:rPr lang="en-US" altLang="en-US"/>
              <a:t>Is unconditionally secure provided key is truly random </a:t>
            </a:r>
          </a:p>
          <a:p>
            <a:pPr lvl="1"/>
            <a:r>
              <a:rPr lang="en-US" altLang="en-US"/>
              <a:t>Since difficult to distribute so much key</a:t>
            </a:r>
          </a:p>
          <a:p>
            <a:pPr lvl="2"/>
            <a:r>
              <a:rPr lang="en-US" altLang="en-US"/>
              <a:t>Why not generate keystream from a smaller (base) key </a:t>
            </a:r>
          </a:p>
          <a:p>
            <a:pPr lvl="1"/>
            <a:r>
              <a:rPr lang="en-US" altLang="en-US"/>
              <a:t>Use some pseudo-random function to do this</a:t>
            </a:r>
          </a:p>
          <a:p>
            <a:pPr lvl="2"/>
            <a:r>
              <a:rPr lang="en-US" altLang="en-US"/>
              <a:t>Example:RC4 stream cipher used in WEP for 802.11 wireless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9D3E7F-59B7-4913-B806-82A30A510D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0399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B18C-0048-4EA1-BA55-F5EF1A5A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Encipherment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D0376-15C0-42FC-8853-33AE0E68E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modern crypto systems treat a large message as if is were a stream of blocks. This stream of blocks can be enciphered with some built-in feedback. the Encipherment modes are:</a:t>
            </a:r>
          </a:p>
          <a:p>
            <a:r>
              <a:rPr lang="en-US" dirty="0"/>
              <a:t>Electronic Code Book (ECB) </a:t>
            </a:r>
          </a:p>
          <a:p>
            <a:pPr lvl="1"/>
            <a:r>
              <a:rPr lang="en-US" dirty="0"/>
              <a:t>each block is treated independently.</a:t>
            </a:r>
          </a:p>
          <a:p>
            <a:r>
              <a:rPr lang="en-US" dirty="0"/>
              <a:t>Cipher Block Chaining (CBC)</a:t>
            </a:r>
          </a:p>
          <a:p>
            <a:pPr lvl="1"/>
            <a:r>
              <a:rPr lang="en-US" dirty="0"/>
              <a:t>the plaintext is XORed with the previous cipher block (or an initialization vector for the first block). This adds to diffusion</a:t>
            </a:r>
          </a:p>
          <a:p>
            <a:pPr lvl="2"/>
            <a:r>
              <a:rPr lang="en-US" dirty="0"/>
              <a:t>Cn = E(</a:t>
            </a:r>
            <a:r>
              <a:rPr lang="en-US" dirty="0" err="1"/>
              <a:t>Kn</a:t>
            </a:r>
            <a:r>
              <a:rPr lang="en-US" dirty="0"/>
              <a:t>, </a:t>
            </a:r>
            <a:r>
              <a:rPr lang="en-US" dirty="0" err="1"/>
              <a:t>Pn</a:t>
            </a:r>
            <a:r>
              <a:rPr lang="en-US" dirty="0"/>
              <a:t> XOR Cn-1)   where C0 is initialization vector</a:t>
            </a:r>
          </a:p>
          <a:p>
            <a:pPr lvl="2"/>
            <a:r>
              <a:rPr lang="en-US" dirty="0" err="1"/>
              <a:t>Pn</a:t>
            </a:r>
            <a:r>
              <a:rPr lang="en-US" dirty="0"/>
              <a:t> = D(</a:t>
            </a:r>
            <a:r>
              <a:rPr lang="en-US" dirty="0" err="1"/>
              <a:t>Kn,Cn</a:t>
            </a:r>
            <a:r>
              <a:rPr lang="en-US" dirty="0"/>
              <a:t>) XOR Cn-1   for decryption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AB707-D599-42D3-BD44-1D62509604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479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8D43-7DA4-458C-8AB8-5A85F55D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Encipherment Modes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7926C-7101-4473-9AE2-7224D1F3B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Propagating Cipher Block Chaining (CBC)</a:t>
            </a:r>
          </a:p>
          <a:p>
            <a:pPr lvl="1"/>
            <a:r>
              <a:rPr lang="en-US" dirty="0"/>
              <a:t>the plaintext is XORed with the previous cipher block (or an initialization vector for the first block) and XORed with the prior plaintext. </a:t>
            </a:r>
          </a:p>
          <a:p>
            <a:pPr lvl="2"/>
            <a:r>
              <a:rPr lang="en-US" dirty="0"/>
              <a:t>Cn = E(</a:t>
            </a:r>
            <a:r>
              <a:rPr lang="en-US" dirty="0" err="1"/>
              <a:t>Kn</a:t>
            </a:r>
            <a:r>
              <a:rPr lang="en-US" dirty="0"/>
              <a:t>, </a:t>
            </a:r>
            <a:r>
              <a:rPr lang="en-US" dirty="0" err="1"/>
              <a:t>Pn</a:t>
            </a:r>
            <a:r>
              <a:rPr lang="en-US" dirty="0"/>
              <a:t> XOR Cn-1 XOR Pn-1)   where C0 is initialization vector and P0 is all zeros.</a:t>
            </a:r>
          </a:p>
          <a:p>
            <a:pPr lvl="2"/>
            <a:r>
              <a:rPr lang="en-US" dirty="0" err="1"/>
              <a:t>Pn</a:t>
            </a:r>
            <a:r>
              <a:rPr lang="en-US" dirty="0"/>
              <a:t> = D(</a:t>
            </a:r>
            <a:r>
              <a:rPr lang="en-US" dirty="0" err="1"/>
              <a:t>Kn,Cn</a:t>
            </a:r>
            <a:r>
              <a:rPr lang="en-US" dirty="0"/>
              <a:t>) XOR Cn-1 XOR Pn-1  for decryption</a:t>
            </a:r>
          </a:p>
          <a:p>
            <a:r>
              <a:rPr lang="en-US" dirty="0"/>
              <a:t>Cipher Feedback Mode (CFB).</a:t>
            </a:r>
          </a:p>
          <a:p>
            <a:pPr lvl="1"/>
            <a:r>
              <a:rPr lang="en-US" dirty="0"/>
              <a:t>makes a block cipher into a self-</a:t>
            </a:r>
            <a:r>
              <a:rPr lang="en-US" dirty="0" err="1"/>
              <a:t>synchronzing</a:t>
            </a:r>
            <a:r>
              <a:rPr lang="en-US" dirty="0"/>
              <a:t> stream cipher.  Let K0 be the encryption key, C0 be initialization vector.</a:t>
            </a:r>
          </a:p>
          <a:p>
            <a:pPr lvl="2"/>
            <a:r>
              <a:rPr lang="en-US" dirty="0" err="1"/>
              <a:t>Kn</a:t>
            </a:r>
            <a:r>
              <a:rPr lang="en-US" dirty="0"/>
              <a:t> = E(K,Cn-1)  -- generates a key the size of the block. </a:t>
            </a:r>
          </a:p>
          <a:p>
            <a:pPr lvl="2"/>
            <a:r>
              <a:rPr lang="en-US" dirty="0"/>
              <a:t>Cn = </a:t>
            </a:r>
            <a:r>
              <a:rPr lang="en-US" dirty="0" err="1"/>
              <a:t>Kn</a:t>
            </a:r>
            <a:r>
              <a:rPr lang="en-US" dirty="0"/>
              <a:t> XOR </a:t>
            </a:r>
            <a:r>
              <a:rPr lang="en-US" dirty="0" err="1"/>
              <a:t>Pn</a:t>
            </a:r>
            <a:r>
              <a:rPr lang="en-US" dirty="0"/>
              <a:t>  -- now can use parts of </a:t>
            </a:r>
            <a:r>
              <a:rPr lang="en-US" dirty="0" err="1"/>
              <a:t>Kn</a:t>
            </a:r>
            <a:r>
              <a:rPr lang="en-US" dirty="0"/>
              <a:t> (say 8 bits at a time), for each character in </a:t>
            </a:r>
            <a:r>
              <a:rPr lang="en-US" dirty="0" err="1"/>
              <a:t>Pn</a:t>
            </a:r>
            <a:r>
              <a:rPr lang="en-US" dirty="0"/>
              <a:t>. 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D9A9-8E9A-4182-8D1A-8CD22D4434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446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3EC9F-0642-4B21-8775-C819293B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Encipherment Modes (part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E0125-1462-42CA-B9EA-E119F0B50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Cipher Feedback Mode (OFB).</a:t>
            </a:r>
          </a:p>
          <a:p>
            <a:pPr lvl="1"/>
            <a:r>
              <a:rPr lang="en-US" dirty="0"/>
              <a:t>makes a block cipher into a stream cipher.  Let K0 be the encryption key, C0 be initialization vector.</a:t>
            </a:r>
          </a:p>
          <a:p>
            <a:pPr lvl="2"/>
            <a:r>
              <a:rPr lang="en-US" dirty="0" err="1"/>
              <a:t>Kn</a:t>
            </a:r>
            <a:r>
              <a:rPr lang="en-US" dirty="0"/>
              <a:t> = E(K,Kn-1)  -- generates a key the size of the block. </a:t>
            </a:r>
          </a:p>
          <a:p>
            <a:pPr lvl="2"/>
            <a:r>
              <a:rPr lang="en-US" dirty="0"/>
              <a:t>Cn = </a:t>
            </a:r>
            <a:r>
              <a:rPr lang="en-US" dirty="0" err="1"/>
              <a:t>Kn</a:t>
            </a:r>
            <a:r>
              <a:rPr lang="en-US" dirty="0"/>
              <a:t> XOR </a:t>
            </a:r>
            <a:r>
              <a:rPr lang="en-US" dirty="0" err="1"/>
              <a:t>Pn</a:t>
            </a:r>
            <a:r>
              <a:rPr lang="en-US" dirty="0"/>
              <a:t>  -- now can use parts of </a:t>
            </a:r>
            <a:r>
              <a:rPr lang="en-US" dirty="0" err="1"/>
              <a:t>Kn</a:t>
            </a:r>
            <a:r>
              <a:rPr lang="en-US" dirty="0"/>
              <a:t> (say 8 bits at a time), for each character in </a:t>
            </a:r>
            <a:r>
              <a:rPr lang="en-US" dirty="0" err="1"/>
              <a:t>Pn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Note that we use Kn-1 not Cn-1 as input into the next block</a:t>
            </a:r>
          </a:p>
          <a:p>
            <a:r>
              <a:rPr lang="en-US" dirty="0"/>
              <a:t>Counter Mode (CTR)</a:t>
            </a:r>
          </a:p>
          <a:p>
            <a:pPr lvl="1"/>
            <a:r>
              <a:rPr lang="en-US" dirty="0"/>
              <a:t>makes a block cipher into a stream cipher, but allows random access by blocks. No diffusion. </a:t>
            </a:r>
          </a:p>
          <a:p>
            <a:pPr lvl="2"/>
            <a:r>
              <a:rPr lang="en-US" dirty="0" err="1"/>
              <a:t>Kn</a:t>
            </a:r>
            <a:r>
              <a:rPr lang="en-US" dirty="0"/>
              <a:t> = E(</a:t>
            </a:r>
            <a:r>
              <a:rPr lang="en-US" dirty="0" err="1"/>
              <a:t>K,Counter</a:t>
            </a:r>
            <a:r>
              <a:rPr lang="en-US" dirty="0"/>
              <a:t>(n))</a:t>
            </a:r>
          </a:p>
          <a:p>
            <a:pPr lvl="2"/>
            <a:r>
              <a:rPr lang="en-US" dirty="0"/>
              <a:t>Cn = </a:t>
            </a:r>
            <a:r>
              <a:rPr lang="en-US" dirty="0" err="1"/>
              <a:t>Kn</a:t>
            </a:r>
            <a:r>
              <a:rPr lang="en-US" dirty="0"/>
              <a:t> XOR </a:t>
            </a:r>
            <a:r>
              <a:rPr lang="en-US" dirty="0" err="1"/>
              <a:t>Pn</a:t>
            </a:r>
            <a:endParaRPr lang="en-US" dirty="0"/>
          </a:p>
          <a:p>
            <a:pPr lvl="2"/>
            <a:r>
              <a:rPr lang="en-US" dirty="0"/>
              <a:t>Can combine a none/initialization vector with the counter through XOR (or if nonce is non-random, can concatenate with counter upper half is nonce bits, lower half is counter bits)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AB783-5790-45D0-B75E-4267EB6216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78399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P_C5MODULES_CC_LICENSE_STANDARD" val="h8ZNMAfs"/>
  <p:tag name="ARTICULATE_USED_PAGE_ORIENTATION" val="1"/>
  <p:tag name="ARTICULATE_USED_PAGE_SIZE" val="1"/>
  <p:tag name="ARTICULATE_PRESENTATION_ID" val="331246"/>
  <p:tag name="ARTICULATE_PROJECT_CHECK" val="0"/>
  <p:tag name="TAG_BACKING_FORM_KEY" val="16519558-k:\cnap\netsec course\lectures\module_1\lesson 1 networking overview.pptx"/>
  <p:tag name="ARTICULATE_PRESENTER_VERSION" val="8"/>
  <p:tag name="ARTICULATE_SLIDE_COUNT" val="46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3"/>
  <p:tag name="ARTICULATE_USED_LAYOUT" val="2"/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3"/>
  <p:tag name="ARTICULATE_USED_LAYOUT" val="9"/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C5Modules_CC_License_standard" id="{F0FA9D47-06A1-4F86-A3DE-945BA88B3B0E}" vid="{A7340899-09C2-4C21-8394-A4D30A56A3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C5 Modules</Template>
  <TotalTime>2721</TotalTime>
  <Words>2944</Words>
  <Application>Microsoft Office PowerPoint</Application>
  <PresentationFormat>On-screen Show (4:3)</PresentationFormat>
  <Paragraphs>363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PP_C5Modules_CC_License_standard</vt:lpstr>
      <vt:lpstr>Module: Cryptography</vt:lpstr>
      <vt:lpstr>Cryptography Module</vt:lpstr>
      <vt:lpstr>Learning Outcomes</vt:lpstr>
      <vt:lpstr>Symmetric Key Algorithms</vt:lpstr>
      <vt:lpstr>Block vs. Stream Cipher</vt:lpstr>
      <vt:lpstr>Block vs. Stream Cipher (part 2)</vt:lpstr>
      <vt:lpstr>Encipherment Modes</vt:lpstr>
      <vt:lpstr>Encipherment Modes (part 2)</vt:lpstr>
      <vt:lpstr>Encipherment Modes (part 3)</vt:lpstr>
      <vt:lpstr>Shannon’s Theory</vt:lpstr>
      <vt:lpstr>Shannon’s Theory</vt:lpstr>
      <vt:lpstr>Shannon’s Theory</vt:lpstr>
      <vt:lpstr>Shannon’s Theory</vt:lpstr>
      <vt:lpstr>Shannon’s Theory</vt:lpstr>
      <vt:lpstr>Confusion and Diffusion</vt:lpstr>
      <vt:lpstr>Implementing S-P Networks</vt:lpstr>
      <vt:lpstr>Implementing S-P Networks (part 2)</vt:lpstr>
      <vt:lpstr>Feistel Cipher Structure Diagram</vt:lpstr>
      <vt:lpstr>Feistel Cipher Structure</vt:lpstr>
      <vt:lpstr>DES Algorithm History</vt:lpstr>
      <vt:lpstr>DES Algorithm NBS Criteria</vt:lpstr>
      <vt:lpstr>DES Algorithm Responses</vt:lpstr>
      <vt:lpstr>DES Algorithm IBM Submission</vt:lpstr>
      <vt:lpstr>DES Algorithm Overview</vt:lpstr>
      <vt:lpstr>DES Algorithm Cycles</vt:lpstr>
      <vt:lpstr>DES Algorithm Cycles (continued)</vt:lpstr>
      <vt:lpstr>DES Diagram</vt:lpstr>
      <vt:lpstr>DES Algorithm Decryption</vt:lpstr>
      <vt:lpstr>Strengthening DES Algorithm </vt:lpstr>
      <vt:lpstr>Double DES Algorithm</vt:lpstr>
      <vt:lpstr>Double DES Algorithm Attack</vt:lpstr>
      <vt:lpstr>Double DES Meet in the Middle Attack</vt:lpstr>
      <vt:lpstr>Double DES Summary</vt:lpstr>
      <vt:lpstr>DES Algorithm – Triple DES</vt:lpstr>
      <vt:lpstr>DES Algorithm – Differential Cryptanalysis</vt:lpstr>
      <vt:lpstr>DES Algorithm – Breaking DES</vt:lpstr>
      <vt:lpstr>AES Algorithm – New Call for Standard</vt:lpstr>
      <vt:lpstr>AES Algorithm – The finalists</vt:lpstr>
      <vt:lpstr>AES Algorithm - Rijndael</vt:lpstr>
      <vt:lpstr>AES Algorithm - Overview</vt:lpstr>
      <vt:lpstr>AES Algorithm – Overview (part 2)</vt:lpstr>
      <vt:lpstr>Rijndael Diagram</vt:lpstr>
      <vt:lpstr>AES Algorithm – Compared to DES</vt:lpstr>
      <vt:lpstr>AES Algorithm – Compared to DES (part 2)</vt:lpstr>
      <vt:lpstr>References</vt:lpstr>
      <vt:lpstr>PowerPoint Presentation</vt:lpstr>
    </vt:vector>
  </TitlesOfParts>
  <Company>University of California at Davis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James Alves-Foss</cp:lastModifiedBy>
  <cp:revision>254</cp:revision>
  <cp:lastPrinted>2016-07-18T16:40:10Z</cp:lastPrinted>
  <dcterms:created xsi:type="dcterms:W3CDTF">2016-07-03T20:12:42Z</dcterms:created>
  <dcterms:modified xsi:type="dcterms:W3CDTF">2018-04-03T22:00:48Z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https://vandalsuidaho-my.sharepoint.com/personal/jimaf_uidaho_edu/Documents/CNAP/Cybersecurity-Curriculum-Templates/03. Module Template and Formatting Guidelines/02. Slide Template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8</vt:lpwstr>
  </property>
  <property fmtid="{D5CDD505-2E9C-101B-9397-08002B2CF9AE}" pid="5" name="ArticulateGUID">
    <vt:lpwstr>5A33BA4B-0B4C-4D50-9570-933505C6CBE3</vt:lpwstr>
  </property>
  <property fmtid="{D5CDD505-2E9C-101B-9397-08002B2CF9AE}" pid="6" name="ArticulateProjectFull">
    <vt:lpwstr>G:\CNAP\Deliverables\NetSec\Module_2\Lesson_2_Crypto_Symmetric.ppta</vt:lpwstr>
  </property>
</Properties>
</file>