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49"/>
  </p:notesMasterIdLst>
  <p:sldIdLst>
    <p:sldId id="334" r:id="rId2"/>
    <p:sldId id="380" r:id="rId3"/>
    <p:sldId id="382" r:id="rId4"/>
    <p:sldId id="336" r:id="rId5"/>
    <p:sldId id="337" r:id="rId6"/>
    <p:sldId id="338" r:id="rId7"/>
    <p:sldId id="339" r:id="rId8"/>
    <p:sldId id="340" r:id="rId9"/>
    <p:sldId id="341" r:id="rId10"/>
    <p:sldId id="342" r:id="rId11"/>
    <p:sldId id="343" r:id="rId12"/>
    <p:sldId id="344" r:id="rId13"/>
    <p:sldId id="345"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33" r:id="rId48"/>
  </p:sldIdLst>
  <p:sldSz cx="9144000" cy="6858000" type="screen4x3"/>
  <p:notesSz cx="7315200" cy="9601200"/>
  <p:custDataLst>
    <p:tags r:id="rId5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98" d="100"/>
          <a:sy n="98" d="100"/>
        </p:scale>
        <p:origin x="18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48753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2933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33</a:t>
            </a:fld>
            <a:endParaRPr lang="en-US"/>
          </a:p>
        </p:txBody>
      </p:sp>
    </p:spTree>
    <p:extLst>
      <p:ext uri="{BB962C8B-B14F-4D97-AF65-F5344CB8AC3E}">
        <p14:creationId xmlns:p14="http://schemas.microsoft.com/office/powerpoint/2010/main" val="56109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47</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C97C96-10E8-45D3-822C-C3032770E6AD}" type="slidenum">
              <a:rPr lang="en-US"/>
              <a:pPr>
                <a:defRPr/>
              </a:pPr>
              <a:t>‹#›</a:t>
            </a:fld>
            <a:endParaRPr lang="en-US"/>
          </a:p>
        </p:txBody>
      </p:sp>
    </p:spTree>
    <p:extLst>
      <p:ext uri="{BB962C8B-B14F-4D97-AF65-F5344CB8AC3E}">
        <p14:creationId xmlns:p14="http://schemas.microsoft.com/office/powerpoint/2010/main" val="247085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nc/4.0/legalco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Euclidean_algorithm" TargetMode="Externa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3526" TargetMode="Externa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t>Module</a:t>
            </a:r>
            <a:r>
              <a:rPr lang="en-US" dirty="0"/>
              <a:t>: Cryptography</a:t>
            </a:r>
          </a:p>
        </p:txBody>
      </p:sp>
      <p:sp>
        <p:nvSpPr>
          <p:cNvPr id="9218" name="Rectangle 3"/>
          <p:cNvSpPr>
            <a:spLocks noGrp="1" noChangeArrowheads="1"/>
          </p:cNvSpPr>
          <p:nvPr>
            <p:ph type="subTitle" idx="13"/>
          </p:nvPr>
        </p:nvSpPr>
        <p:spPr/>
        <p:txBody>
          <a:bodyPr/>
          <a:lstStyle/>
          <a:p>
            <a:r>
              <a:rPr lang="en-US"/>
              <a:t>Lesson 3: Asymetric Key Algorithms</a:t>
            </a:r>
            <a:endParaRPr lang="en-US" dirty="0"/>
          </a:p>
        </p:txBody>
      </p:sp>
    </p:spTree>
    <p:custDataLst>
      <p:tags r:id="rId1"/>
    </p:custDataLst>
    <p:extLst>
      <p:ext uri="{BB962C8B-B14F-4D97-AF65-F5344CB8AC3E}">
        <p14:creationId xmlns:p14="http://schemas.microsoft.com/office/powerpoint/2010/main" val="27422831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dirty="0"/>
              <a:t>Message Passing (part 3)</a:t>
            </a:r>
          </a:p>
        </p:txBody>
      </p:sp>
      <p:sp>
        <p:nvSpPr>
          <p:cNvPr id="10244" name="Rectangle 3"/>
          <p:cNvSpPr>
            <a:spLocks noGrp="1" noChangeArrowheads="1"/>
          </p:cNvSpPr>
          <p:nvPr>
            <p:ph type="body" idx="1"/>
          </p:nvPr>
        </p:nvSpPr>
        <p:spPr/>
        <p:txBody>
          <a:bodyPr/>
          <a:lstStyle/>
          <a:p>
            <a:r>
              <a:rPr lang="en-US" altLang="en-US" dirty="0"/>
              <a:t>For Alice to send a secret message to Bob, the following process needs to be followed:</a:t>
            </a:r>
          </a:p>
          <a:p>
            <a:pPr marL="800100" lvl="1" indent="-457200">
              <a:buFont typeface="+mj-lt"/>
              <a:buAutoNum type="arabicPeriod"/>
            </a:pPr>
            <a:r>
              <a:rPr lang="en-US" altLang="en-US" dirty="0"/>
              <a:t>Alice passes secret message and Bob's public key to appropriate encryption algorithm to construct encrypted message</a:t>
            </a:r>
          </a:p>
          <a:p>
            <a:pPr marL="800100" lvl="1" indent="-457200">
              <a:buFont typeface="+mj-lt"/>
              <a:buAutoNum type="arabicPeriod"/>
            </a:pPr>
            <a:r>
              <a:rPr lang="en-US" altLang="en-US" dirty="0"/>
              <a:t>Alice transmits encrypted message (perhaps via e-mail) to Bob</a:t>
            </a:r>
          </a:p>
          <a:p>
            <a:pPr marL="800100" lvl="1" indent="-457200">
              <a:buFont typeface="+mj-lt"/>
              <a:buAutoNum type="arabicPeriod"/>
            </a:pPr>
            <a:r>
              <a:rPr lang="en-US" altLang="en-US" dirty="0"/>
              <a:t>Bob decrypts transmitted, encrypted message with his private key and appropriate decryption algorithm</a:t>
            </a:r>
          </a:p>
        </p:txBody>
      </p:sp>
      <p:sp>
        <p:nvSpPr>
          <p:cNvPr id="3" name="Slide Number Placeholder 2">
            <a:extLst>
              <a:ext uri="{FF2B5EF4-FFF2-40B4-BE49-F238E27FC236}">
                <a16:creationId xmlns:a16="http://schemas.microsoft.com/office/drawing/2014/main" id="{41062AC1-33B4-45AA-A39F-FC912A70AD57}"/>
              </a:ext>
            </a:extLst>
          </p:cNvPr>
          <p:cNvSpPr>
            <a:spLocks noGrp="1"/>
          </p:cNvSpPr>
          <p:nvPr>
            <p:ph type="sldNum" sz="quarter" idx="10"/>
          </p:nvPr>
        </p:nvSpPr>
        <p:spPr/>
        <p:txBody>
          <a:bodyPr/>
          <a:lstStyle/>
          <a:p>
            <a:fld id="{A722859C-89A0-4C1D-B3B9-DD0F9998A67A}" type="slidenum">
              <a:rPr lang="en-US" smtClean="0"/>
              <a:pPr/>
              <a:t>10</a:t>
            </a:fld>
            <a:endParaRPr lang="en-US" dirty="0"/>
          </a:p>
        </p:txBody>
      </p:sp>
    </p:spTree>
    <p:custDataLst>
      <p:tags r:id="rId1"/>
    </p:custDataLst>
    <p:extLst>
      <p:ext uri="{BB962C8B-B14F-4D97-AF65-F5344CB8AC3E}">
        <p14:creationId xmlns:p14="http://schemas.microsoft.com/office/powerpoint/2010/main" val="134939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a:t>Alice and Bob Communicate</a:t>
            </a:r>
          </a:p>
        </p:txBody>
      </p:sp>
      <p:sp>
        <p:nvSpPr>
          <p:cNvPr id="11268" name="Rectangle 3"/>
          <p:cNvSpPr>
            <a:spLocks noGrp="1" noChangeArrowheads="1"/>
          </p:cNvSpPr>
          <p:nvPr>
            <p:ph type="body" idx="1"/>
          </p:nvPr>
        </p:nvSpPr>
        <p:spPr/>
        <p:txBody>
          <a:bodyPr/>
          <a:lstStyle/>
          <a:p>
            <a:r>
              <a:rPr lang="en-US" altLang="en-US" dirty="0"/>
              <a:t>Alice wishes to communicate securely with Bob. </a:t>
            </a:r>
          </a:p>
          <a:p>
            <a:r>
              <a:rPr lang="en-US" altLang="en-US" dirty="0"/>
              <a:t>She writes a message to Bob and encrypts it with Bob’s public key. </a:t>
            </a:r>
          </a:p>
          <a:p>
            <a:pPr lvl="1"/>
            <a:r>
              <a:rPr lang="en-US" altLang="en-US" dirty="0"/>
              <a:t>C = E(</a:t>
            </a:r>
            <a:r>
              <a:rPr lang="en-US" altLang="en-US" dirty="0" err="1"/>
              <a:t>K</a:t>
            </a:r>
            <a:r>
              <a:rPr lang="en-US" altLang="en-US" baseline="-25000" dirty="0" err="1"/>
              <a:t>Bob</a:t>
            </a:r>
            <a:r>
              <a:rPr lang="en-US" altLang="en-US" dirty="0"/>
              <a:t>, P)</a:t>
            </a:r>
          </a:p>
          <a:p>
            <a:r>
              <a:rPr lang="en-US" altLang="en-US" dirty="0"/>
              <a:t>She sends this message to Bob, who decrypts it with his private key. We use a -1 superscript to denote the private key.</a:t>
            </a:r>
          </a:p>
          <a:p>
            <a:pPr lvl="1"/>
            <a:r>
              <a:rPr lang="en-US" altLang="en-US" dirty="0"/>
              <a:t>P = D(K</a:t>
            </a:r>
            <a:r>
              <a:rPr lang="en-US" altLang="en-US" baseline="30000" dirty="0"/>
              <a:t>-1</a:t>
            </a:r>
            <a:r>
              <a:rPr lang="en-US" altLang="en-US" baseline="-25000" dirty="0"/>
              <a:t>Bob</a:t>
            </a:r>
            <a:r>
              <a:rPr lang="en-US" altLang="en-US" dirty="0"/>
              <a:t>,P)</a:t>
            </a:r>
          </a:p>
          <a:p>
            <a:r>
              <a:rPr lang="en-US" altLang="en-US" dirty="0"/>
              <a:t>If message intercepted while in transit, it cannot be read. </a:t>
            </a:r>
          </a:p>
        </p:txBody>
      </p:sp>
      <p:sp>
        <p:nvSpPr>
          <p:cNvPr id="3" name="Slide Number Placeholder 2">
            <a:extLst>
              <a:ext uri="{FF2B5EF4-FFF2-40B4-BE49-F238E27FC236}">
                <a16:creationId xmlns:a16="http://schemas.microsoft.com/office/drawing/2014/main" id="{FE21B121-DDCA-4344-8B55-9830D5BD0979}"/>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303177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Digital Signatures</a:t>
            </a:r>
          </a:p>
        </p:txBody>
      </p:sp>
      <p:sp>
        <p:nvSpPr>
          <p:cNvPr id="12292" name="Rectangle 3"/>
          <p:cNvSpPr>
            <a:spLocks noGrp="1" noChangeArrowheads="1"/>
          </p:cNvSpPr>
          <p:nvPr>
            <p:ph type="body" idx="1"/>
          </p:nvPr>
        </p:nvSpPr>
        <p:spPr/>
        <p:txBody>
          <a:bodyPr/>
          <a:lstStyle/>
          <a:p>
            <a:r>
              <a:rPr lang="en-US" altLang="en-US" dirty="0"/>
              <a:t>Beyond assuring privacy of communications, also important to know with whom you are communicating</a:t>
            </a:r>
          </a:p>
          <a:p>
            <a:r>
              <a:rPr lang="en-US" altLang="en-US" dirty="0"/>
              <a:t>Plus, important to know message content has not been altered in transmission</a:t>
            </a:r>
          </a:p>
          <a:p>
            <a:r>
              <a:rPr lang="en-US" altLang="en-US" dirty="0"/>
              <a:t>In an asymmetric encryption model, public/private keys are also used to provide absolute confirmation of both source and integrity of a message.</a:t>
            </a:r>
          </a:p>
          <a:p>
            <a:r>
              <a:rPr lang="en-US" altLang="en-US" dirty="0"/>
              <a:t>Accomplished through the use of digital signatures.</a:t>
            </a:r>
          </a:p>
        </p:txBody>
      </p:sp>
      <p:sp>
        <p:nvSpPr>
          <p:cNvPr id="3" name="Slide Number Placeholder 2">
            <a:extLst>
              <a:ext uri="{FF2B5EF4-FFF2-40B4-BE49-F238E27FC236}">
                <a16:creationId xmlns:a16="http://schemas.microsoft.com/office/drawing/2014/main" id="{4659E69D-2187-4282-B420-8371AE17E9A7}"/>
              </a:ext>
            </a:extLst>
          </p:cNvPr>
          <p:cNvSpPr>
            <a:spLocks noGrp="1"/>
          </p:cNvSpPr>
          <p:nvPr>
            <p:ph type="sldNum" sz="quarter" idx="10"/>
          </p:nvPr>
        </p:nvSpPr>
        <p:spPr/>
        <p:txBody>
          <a:bodyPr/>
          <a:lstStyle/>
          <a:p>
            <a:fld id="{A722859C-89A0-4C1D-B3B9-DD0F9998A67A}" type="slidenum">
              <a:rPr lang="en-US" smtClean="0"/>
              <a:pPr/>
              <a:t>12</a:t>
            </a:fld>
            <a:endParaRPr lang="en-US" dirty="0"/>
          </a:p>
        </p:txBody>
      </p:sp>
    </p:spTree>
    <p:custDataLst>
      <p:tags r:id="rId1"/>
    </p:custDataLst>
    <p:extLst>
      <p:ext uri="{BB962C8B-B14F-4D97-AF65-F5344CB8AC3E}">
        <p14:creationId xmlns:p14="http://schemas.microsoft.com/office/powerpoint/2010/main" val="171983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en-US"/>
              <a:t>Digital Signatures</a:t>
            </a:r>
          </a:p>
        </p:txBody>
      </p:sp>
      <p:sp>
        <p:nvSpPr>
          <p:cNvPr id="13316" name="Rectangle 3"/>
          <p:cNvSpPr>
            <a:spLocks noGrp="1" noChangeArrowheads="1"/>
          </p:cNvSpPr>
          <p:nvPr>
            <p:ph type="body" idx="1"/>
          </p:nvPr>
        </p:nvSpPr>
        <p:spPr/>
        <p:txBody>
          <a:bodyPr/>
          <a:lstStyle/>
          <a:p>
            <a:r>
              <a:rPr lang="en-US" altLang="en-US" dirty="0"/>
              <a:t>A digital signature is a digest, or hash, of the message encrypted with the sender’s private key</a:t>
            </a:r>
          </a:p>
          <a:p>
            <a:r>
              <a:rPr lang="en-US" altLang="en-US" dirty="0"/>
              <a:t>If Alice wishes to digitally sign a message sent to Bob,  she first creates a hash of the message and encrypts it with her private key.</a:t>
            </a:r>
          </a:p>
          <a:p>
            <a:pPr lvl="1"/>
            <a:r>
              <a:rPr lang="en-US" altLang="en-US" dirty="0"/>
              <a:t>DS = E(K</a:t>
            </a:r>
            <a:r>
              <a:rPr lang="en-US" altLang="en-US" baseline="30000" dirty="0"/>
              <a:t>-1</a:t>
            </a:r>
            <a:r>
              <a:rPr lang="en-US" altLang="en-US" baseline="-25000" dirty="0"/>
              <a:t>Alice</a:t>
            </a:r>
            <a:r>
              <a:rPr lang="en-US" altLang="en-US" dirty="0"/>
              <a:t>, H(P))</a:t>
            </a:r>
          </a:p>
          <a:p>
            <a:r>
              <a:rPr lang="en-US" altLang="en-US" dirty="0"/>
              <a:t>This is the digital signature, which is attached to the message itself.  </a:t>
            </a:r>
            <a:r>
              <a:rPr lang="en-US" altLang="en-US" dirty="0" err="1"/>
              <a:t>Msg</a:t>
            </a:r>
            <a:r>
              <a:rPr lang="en-US" altLang="en-US" dirty="0"/>
              <a:t> = P || DS</a:t>
            </a:r>
          </a:p>
          <a:p>
            <a:r>
              <a:rPr lang="en-US" altLang="en-US" dirty="0"/>
              <a:t>Message with signature attached is sent to Bob. </a:t>
            </a:r>
          </a:p>
        </p:txBody>
      </p:sp>
      <p:sp>
        <p:nvSpPr>
          <p:cNvPr id="3" name="Slide Number Placeholder 2">
            <a:extLst>
              <a:ext uri="{FF2B5EF4-FFF2-40B4-BE49-F238E27FC236}">
                <a16:creationId xmlns:a16="http://schemas.microsoft.com/office/drawing/2014/main" id="{735EBA7F-742F-4EB9-9019-3EB086FFC7FE}"/>
              </a:ext>
            </a:extLst>
          </p:cNvPr>
          <p:cNvSpPr>
            <a:spLocks noGrp="1"/>
          </p:cNvSpPr>
          <p:nvPr>
            <p:ph type="sldNum" sz="quarter" idx="10"/>
          </p:nvPr>
        </p:nvSpPr>
        <p:spPr/>
        <p:txBody>
          <a:bodyPr/>
          <a:lstStyle/>
          <a:p>
            <a:fld id="{A722859C-89A0-4C1D-B3B9-DD0F9998A67A}" type="slidenum">
              <a:rPr lang="en-US" smtClean="0"/>
              <a:pPr/>
              <a:t>13</a:t>
            </a:fld>
            <a:endParaRPr lang="en-US" dirty="0"/>
          </a:p>
        </p:txBody>
      </p:sp>
    </p:spTree>
    <p:custDataLst>
      <p:tags r:id="rId1"/>
    </p:custDataLst>
    <p:extLst>
      <p:ext uri="{BB962C8B-B14F-4D97-AF65-F5344CB8AC3E}">
        <p14:creationId xmlns:p14="http://schemas.microsoft.com/office/powerpoint/2010/main" val="43020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t>Bob Authenticates Message</a:t>
            </a:r>
          </a:p>
        </p:txBody>
      </p:sp>
      <p:sp>
        <p:nvSpPr>
          <p:cNvPr id="15364" name="Rectangle 3"/>
          <p:cNvSpPr>
            <a:spLocks noGrp="1" noChangeArrowheads="1"/>
          </p:cNvSpPr>
          <p:nvPr>
            <p:ph type="body" idx="1"/>
          </p:nvPr>
        </p:nvSpPr>
        <p:spPr/>
        <p:txBody>
          <a:bodyPr/>
          <a:lstStyle/>
          <a:p>
            <a:r>
              <a:rPr lang="en-US" altLang="en-US" dirty="0"/>
              <a:t>When Bob gets message, he decrypts digital signature with  Alice’s public key, recalculates hash of message itself, and compares two. </a:t>
            </a:r>
          </a:p>
          <a:p>
            <a:pPr lvl="1"/>
            <a:r>
              <a:rPr lang="en-US" altLang="en-US" dirty="0"/>
              <a:t>H = D(</a:t>
            </a:r>
            <a:r>
              <a:rPr lang="en-US" altLang="en-US" dirty="0" err="1"/>
              <a:t>K</a:t>
            </a:r>
            <a:r>
              <a:rPr lang="en-US" altLang="en-US" baseline="-25000" dirty="0" err="1"/>
              <a:t>Alice</a:t>
            </a:r>
            <a:r>
              <a:rPr lang="en-US" altLang="en-US" dirty="0"/>
              <a:t>, DS)   check if  H = H(P)</a:t>
            </a:r>
          </a:p>
          <a:p>
            <a:r>
              <a:rPr lang="en-US" altLang="en-US" dirty="0"/>
              <a:t>If results match, Bob is assured that message is in fact from Alice and not from an imposter, and he also assured that  message has not been tampered with in transit</a:t>
            </a:r>
          </a:p>
        </p:txBody>
      </p:sp>
      <p:sp>
        <p:nvSpPr>
          <p:cNvPr id="3" name="Slide Number Placeholder 2">
            <a:extLst>
              <a:ext uri="{FF2B5EF4-FFF2-40B4-BE49-F238E27FC236}">
                <a16:creationId xmlns:a16="http://schemas.microsoft.com/office/drawing/2014/main" id="{6632D509-6D51-4BD5-8B00-7D07FCB5FD43}"/>
              </a:ext>
            </a:extLst>
          </p:cNvPr>
          <p:cNvSpPr>
            <a:spLocks noGrp="1"/>
          </p:cNvSpPr>
          <p:nvPr>
            <p:ph type="sldNum" sz="quarter" idx="10"/>
          </p:nvPr>
        </p:nvSpPr>
        <p:spPr/>
        <p:txBody>
          <a:bodyPr/>
          <a:lstStyle/>
          <a:p>
            <a:fld id="{A722859C-89A0-4C1D-B3B9-DD0F9998A67A}" type="slidenum">
              <a:rPr lang="en-US" smtClean="0"/>
              <a:pPr/>
              <a:t>14</a:t>
            </a:fld>
            <a:endParaRPr lang="en-US" dirty="0"/>
          </a:p>
        </p:txBody>
      </p:sp>
    </p:spTree>
    <p:custDataLst>
      <p:tags r:id="rId1"/>
    </p:custDataLst>
    <p:extLst>
      <p:ext uri="{BB962C8B-B14F-4D97-AF65-F5344CB8AC3E}">
        <p14:creationId xmlns:p14="http://schemas.microsoft.com/office/powerpoint/2010/main" val="350348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dirty="0"/>
              <a:t>Public Key Cryptography Maturity</a:t>
            </a:r>
          </a:p>
        </p:txBody>
      </p:sp>
      <p:sp>
        <p:nvSpPr>
          <p:cNvPr id="16388" name="Rectangle 3"/>
          <p:cNvSpPr>
            <a:spLocks noGrp="1" noChangeArrowheads="1"/>
          </p:cNvSpPr>
          <p:nvPr>
            <p:ph type="body" idx="1"/>
          </p:nvPr>
        </p:nvSpPr>
        <p:spPr/>
        <p:txBody>
          <a:bodyPr/>
          <a:lstStyle/>
          <a:p>
            <a:r>
              <a:rPr lang="en-US" altLang="en-US" dirty="0"/>
              <a:t>Technology Maturity</a:t>
            </a:r>
          </a:p>
          <a:p>
            <a:pPr lvl="1"/>
            <a:r>
              <a:rPr lang="en-US" altLang="en-US" dirty="0"/>
              <a:t>Public key cryptography has been in use for more than 40 years. </a:t>
            </a:r>
          </a:p>
          <a:p>
            <a:pPr lvl="2"/>
            <a:r>
              <a:rPr lang="en-US" altLang="en-US" dirty="0"/>
              <a:t>Secure Sockets Layer (SSL) defined by Netscape is a popular application of public key cryptography in Web-enabled applications requiring secure communications and authentication. </a:t>
            </a:r>
          </a:p>
          <a:p>
            <a:pPr lvl="2"/>
            <a:r>
              <a:rPr lang="en-US" altLang="en-US" dirty="0"/>
              <a:t>Pretty Good Privacy (or PGP) is another popular application of public key cryptography used to send confidential electronic mail and digitally signing electronic documents.</a:t>
            </a:r>
          </a:p>
          <a:p>
            <a:pPr lvl="1"/>
            <a:r>
              <a:rPr lang="en-US" altLang="en-US" dirty="0"/>
              <a:t>Plus a number of commercial companies have become third party providers of public key cryptography software including:</a:t>
            </a:r>
          </a:p>
          <a:p>
            <a:pPr lvl="2"/>
            <a:r>
              <a:rPr lang="en-US" altLang="en-US" dirty="0"/>
              <a:t>RSA Security, Inc, Sun Microsystems, Microsoft, Entrust, Inc., and VeriSign, Inc.</a:t>
            </a:r>
          </a:p>
        </p:txBody>
      </p:sp>
      <p:sp>
        <p:nvSpPr>
          <p:cNvPr id="3" name="Slide Number Placeholder 2">
            <a:extLst>
              <a:ext uri="{FF2B5EF4-FFF2-40B4-BE49-F238E27FC236}">
                <a16:creationId xmlns:a16="http://schemas.microsoft.com/office/drawing/2014/main" id="{0224DD6B-E244-47E9-A5D0-6B497F9A90F9}"/>
              </a:ext>
            </a:extLst>
          </p:cNvPr>
          <p:cNvSpPr>
            <a:spLocks noGrp="1"/>
          </p:cNvSpPr>
          <p:nvPr>
            <p:ph type="sldNum" sz="quarter" idx="10"/>
          </p:nvPr>
        </p:nvSpPr>
        <p:spPr/>
        <p:txBody>
          <a:bodyPr/>
          <a:lstStyle/>
          <a:p>
            <a:fld id="{A722859C-89A0-4C1D-B3B9-DD0F9998A67A}" type="slidenum">
              <a:rPr lang="en-US" smtClean="0"/>
              <a:pPr/>
              <a:t>15</a:t>
            </a:fld>
            <a:endParaRPr lang="en-US" dirty="0"/>
          </a:p>
        </p:txBody>
      </p:sp>
    </p:spTree>
    <p:custDataLst>
      <p:tags r:id="rId1"/>
    </p:custDataLst>
    <p:extLst>
      <p:ext uri="{BB962C8B-B14F-4D97-AF65-F5344CB8AC3E}">
        <p14:creationId xmlns:p14="http://schemas.microsoft.com/office/powerpoint/2010/main" val="315986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dirty="0"/>
              <a:t>Modulo Arithmetic Intro</a:t>
            </a:r>
          </a:p>
        </p:txBody>
      </p:sp>
      <p:sp>
        <p:nvSpPr>
          <p:cNvPr id="17412" name="Rectangle 3"/>
          <p:cNvSpPr>
            <a:spLocks noGrp="1" noChangeArrowheads="1"/>
          </p:cNvSpPr>
          <p:nvPr>
            <p:ph type="body" idx="1"/>
          </p:nvPr>
        </p:nvSpPr>
        <p:spPr/>
        <p:txBody>
          <a:bodyPr/>
          <a:lstStyle/>
          <a:p>
            <a:r>
              <a:rPr lang="en-US" altLang="en-US" dirty="0"/>
              <a:t>Before getting into algorithms, learn modulo arithmetic</a:t>
            </a:r>
          </a:p>
          <a:p>
            <a:pPr lvl="1"/>
            <a:r>
              <a:rPr lang="en-US" altLang="en-US" dirty="0"/>
              <a:t>Most public key algorithms based on modulo arithmetic</a:t>
            </a:r>
          </a:p>
          <a:p>
            <a:pPr lvl="2"/>
            <a:r>
              <a:rPr lang="en-US" altLang="en-US" dirty="0"/>
              <a:t>x mod n = remainder of x when divided by n</a:t>
            </a:r>
          </a:p>
          <a:p>
            <a:pPr lvl="2"/>
            <a:r>
              <a:rPr lang="en-US" altLang="en-US" dirty="0"/>
              <a:t>Example: mod 10 arithmetic</a:t>
            </a:r>
          </a:p>
          <a:p>
            <a:pPr lvl="3"/>
            <a:r>
              <a:rPr lang="en-US" altLang="en-US" dirty="0"/>
              <a:t>(3 + 5) mod 10 = 0</a:t>
            </a:r>
          </a:p>
          <a:p>
            <a:pPr lvl="3"/>
            <a:r>
              <a:rPr lang="en-US" altLang="en-US" dirty="0"/>
              <a:t>(3 + 9) mod 10 = 2</a:t>
            </a:r>
          </a:p>
          <a:p>
            <a:pPr lvl="3"/>
            <a:r>
              <a:rPr lang="en-US" altLang="en-US" dirty="0"/>
              <a:t>(2 + 2) mod 10 = 4</a:t>
            </a:r>
          </a:p>
          <a:p>
            <a:pPr lvl="2"/>
            <a:r>
              <a:rPr lang="en-US" altLang="en-US" dirty="0"/>
              <a:t>Example: mod 10 multiplication</a:t>
            </a:r>
          </a:p>
          <a:p>
            <a:pPr lvl="3"/>
            <a:r>
              <a:rPr lang="en-US" altLang="en-US" dirty="0"/>
              <a:t>(8 * 2) mod 10 = 6</a:t>
            </a:r>
          </a:p>
          <a:p>
            <a:pPr lvl="3"/>
            <a:r>
              <a:rPr lang="en-US" altLang="en-US" dirty="0"/>
              <a:t>(8 * 3) mod 10 = 4</a:t>
            </a:r>
          </a:p>
        </p:txBody>
      </p:sp>
      <p:sp>
        <p:nvSpPr>
          <p:cNvPr id="3" name="Slide Number Placeholder 2">
            <a:extLst>
              <a:ext uri="{FF2B5EF4-FFF2-40B4-BE49-F238E27FC236}">
                <a16:creationId xmlns:a16="http://schemas.microsoft.com/office/drawing/2014/main" id="{F9B05DD0-3984-4FBA-BB3E-94BE6B169E97}"/>
              </a:ext>
            </a:extLst>
          </p:cNvPr>
          <p:cNvSpPr>
            <a:spLocks noGrp="1"/>
          </p:cNvSpPr>
          <p:nvPr>
            <p:ph type="sldNum" sz="quarter" idx="10"/>
          </p:nvPr>
        </p:nvSpPr>
        <p:spPr/>
        <p:txBody>
          <a:bodyPr/>
          <a:lstStyle/>
          <a:p>
            <a:fld id="{A722859C-89A0-4C1D-B3B9-DD0F9998A67A}" type="slidenum">
              <a:rPr lang="en-US" smtClean="0"/>
              <a:pPr/>
              <a:t>16</a:t>
            </a:fld>
            <a:endParaRPr lang="en-US" dirty="0"/>
          </a:p>
        </p:txBody>
      </p:sp>
    </p:spTree>
    <p:custDataLst>
      <p:tags r:id="rId1"/>
    </p:custDataLst>
    <p:extLst>
      <p:ext uri="{BB962C8B-B14F-4D97-AF65-F5344CB8AC3E}">
        <p14:creationId xmlns:p14="http://schemas.microsoft.com/office/powerpoint/2010/main" val="133013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a:t>Modulo Arithmetic for Cryptography</a:t>
            </a:r>
            <a:endParaRPr lang="en-US" altLang="en-US" dirty="0"/>
          </a:p>
        </p:txBody>
      </p:sp>
      <p:sp>
        <p:nvSpPr>
          <p:cNvPr id="18436" name="Rectangle 3"/>
          <p:cNvSpPr>
            <a:spLocks noGrp="1" noChangeArrowheads="1"/>
          </p:cNvSpPr>
          <p:nvPr>
            <p:ph type="body" idx="1"/>
          </p:nvPr>
        </p:nvSpPr>
        <p:spPr/>
        <p:txBody>
          <a:bodyPr/>
          <a:lstStyle/>
          <a:p>
            <a:r>
              <a:rPr lang="en-US" altLang="en-US" dirty="0"/>
              <a:t>For crypto purposes, we are interested in multiplicative inverses of mod arithmetic</a:t>
            </a:r>
          </a:p>
          <a:p>
            <a:pPr lvl="1"/>
            <a:r>
              <a:rPr lang="en-US" altLang="en-US" dirty="0"/>
              <a:t>Multiplicative inverse of a number is the number you multiply to get 1. </a:t>
            </a:r>
          </a:p>
          <a:p>
            <a:pPr lvl="1"/>
            <a:r>
              <a:rPr lang="en-US" altLang="en-US" dirty="0"/>
              <a:t>x * 1/x = 1 or another notation , x * x</a:t>
            </a:r>
            <a:r>
              <a:rPr lang="en-US" altLang="en-US" baseline="30000" dirty="0"/>
              <a:t>-1</a:t>
            </a:r>
            <a:r>
              <a:rPr lang="en-US" altLang="en-US" dirty="0"/>
              <a:t> = 1</a:t>
            </a:r>
          </a:p>
          <a:p>
            <a:pPr lvl="1"/>
            <a:r>
              <a:rPr lang="en-US" altLang="en-US" dirty="0"/>
              <a:t>Modulo arithmetic – no fractions</a:t>
            </a:r>
          </a:p>
          <a:p>
            <a:pPr lvl="1"/>
            <a:r>
              <a:rPr lang="en-US" altLang="en-US" dirty="0"/>
              <a:t>So, x</a:t>
            </a:r>
            <a:r>
              <a:rPr lang="en-US" altLang="en-US" baseline="30000" dirty="0"/>
              <a:t>-1</a:t>
            </a:r>
            <a:r>
              <a:rPr lang="en-US" altLang="en-US" dirty="0"/>
              <a:t> of number are the inverses with respect to a given mod n</a:t>
            </a:r>
          </a:p>
          <a:p>
            <a:pPr lvl="1"/>
            <a:r>
              <a:rPr lang="en-US" altLang="en-US" dirty="0"/>
              <a:t>Example: mod 10</a:t>
            </a:r>
          </a:p>
          <a:p>
            <a:pPr lvl="2"/>
            <a:r>
              <a:rPr lang="en-US" altLang="en-US" dirty="0"/>
              <a:t>3 is multiplicative inverse of 7  since 21 mod 10 is 1, 9 is its own inverse</a:t>
            </a:r>
          </a:p>
          <a:p>
            <a:pPr lvl="1"/>
            <a:r>
              <a:rPr lang="en-US" altLang="en-US" dirty="0"/>
              <a:t>No obvious way to find multiplicative inverse mod n if n is large and not prime.</a:t>
            </a:r>
          </a:p>
          <a:p>
            <a:pPr lvl="2"/>
            <a:endParaRPr lang="en-US" altLang="en-US" dirty="0"/>
          </a:p>
        </p:txBody>
      </p:sp>
      <p:sp>
        <p:nvSpPr>
          <p:cNvPr id="3" name="Slide Number Placeholder 2">
            <a:extLst>
              <a:ext uri="{FF2B5EF4-FFF2-40B4-BE49-F238E27FC236}">
                <a16:creationId xmlns:a16="http://schemas.microsoft.com/office/drawing/2014/main" id="{9026E19F-A6A6-4B77-9AE0-344C2D27A38C}"/>
              </a:ext>
            </a:extLst>
          </p:cNvPr>
          <p:cNvSpPr>
            <a:spLocks noGrp="1"/>
          </p:cNvSpPr>
          <p:nvPr>
            <p:ph type="sldNum" sz="quarter" idx="10"/>
          </p:nvPr>
        </p:nvSpPr>
        <p:spPr/>
        <p:txBody>
          <a:bodyPr/>
          <a:lstStyle/>
          <a:p>
            <a:fld id="{A722859C-89A0-4C1D-B3B9-DD0F9998A67A}" type="slidenum">
              <a:rPr lang="en-US" smtClean="0"/>
              <a:pPr/>
              <a:t>17</a:t>
            </a:fld>
            <a:endParaRPr lang="en-US" dirty="0"/>
          </a:p>
        </p:txBody>
      </p:sp>
    </p:spTree>
    <p:custDataLst>
      <p:tags r:id="rId1"/>
    </p:custDataLst>
    <p:extLst>
      <p:ext uri="{BB962C8B-B14F-4D97-AF65-F5344CB8AC3E}">
        <p14:creationId xmlns:p14="http://schemas.microsoft.com/office/powerpoint/2010/main" val="384624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dirty="0"/>
              <a:t>Modulo Arithmetic -- Euclid’s Algorithm</a:t>
            </a:r>
          </a:p>
        </p:txBody>
      </p:sp>
      <p:sp>
        <p:nvSpPr>
          <p:cNvPr id="19460" name="Rectangle 3"/>
          <p:cNvSpPr>
            <a:spLocks noGrp="1" noChangeArrowheads="1"/>
          </p:cNvSpPr>
          <p:nvPr>
            <p:ph type="body" idx="1"/>
          </p:nvPr>
        </p:nvSpPr>
        <p:spPr/>
        <p:txBody>
          <a:bodyPr/>
          <a:lstStyle/>
          <a:p>
            <a:r>
              <a:rPr lang="en-US" altLang="en-US" dirty="0"/>
              <a:t>Euclid’s Algorithm</a:t>
            </a:r>
          </a:p>
          <a:p>
            <a:pPr lvl="1"/>
            <a:r>
              <a:rPr lang="en-US" altLang="en-US" dirty="0"/>
              <a:t>Look up on your own if interested </a:t>
            </a:r>
          </a:p>
          <a:p>
            <a:pPr lvl="2"/>
            <a:r>
              <a:rPr lang="en-US" altLang="en-US" dirty="0">
                <a:hlinkClick r:id="rId3"/>
              </a:rPr>
              <a:t>http://en.wikipedia.org/wiki/Euclidean_algorithm</a:t>
            </a:r>
            <a:endParaRPr lang="en-US" altLang="en-US" dirty="0"/>
          </a:p>
          <a:p>
            <a:pPr lvl="2"/>
            <a:endParaRPr lang="en-US" altLang="en-US" dirty="0"/>
          </a:p>
          <a:p>
            <a:pPr lvl="1"/>
            <a:r>
              <a:rPr lang="en-US" altLang="en-US" dirty="0"/>
              <a:t>Efficiently finds inverse mod n using </a:t>
            </a:r>
            <a:r>
              <a:rPr lang="en-US" altLang="en-US" dirty="0" err="1"/>
              <a:t>gcd</a:t>
            </a:r>
            <a:r>
              <a:rPr lang="en-US" altLang="en-US" dirty="0"/>
              <a:t> </a:t>
            </a:r>
          </a:p>
          <a:p>
            <a:pPr lvl="2"/>
            <a:r>
              <a:rPr lang="en-US" altLang="en-US" dirty="0" err="1"/>
              <a:t>gcd</a:t>
            </a:r>
            <a:r>
              <a:rPr lang="en-US" altLang="en-US" dirty="0"/>
              <a:t> – greatest common devisor</a:t>
            </a:r>
          </a:p>
          <a:p>
            <a:pPr lvl="1"/>
            <a:r>
              <a:rPr lang="en-US" altLang="en-US" dirty="0"/>
              <a:t>Given x and n it finds y such that x*y mod n = 1</a:t>
            </a:r>
          </a:p>
          <a:p>
            <a:pPr lvl="1"/>
            <a:r>
              <a:rPr lang="en-US" altLang="en-US" dirty="0"/>
              <a:t>Turns out that all numbers relatively prime to n will have multiplicative inverses and none of the other numbers will. If x is relatively prime to y, then x and y share no common divisors &gt; 1.</a:t>
            </a:r>
          </a:p>
          <a:p>
            <a:pPr lvl="1"/>
            <a:r>
              <a:rPr lang="en-US" altLang="en-US" dirty="0"/>
              <a:t>Ask, How many numbers &lt; n are relatively prime to n?</a:t>
            </a:r>
          </a:p>
        </p:txBody>
      </p:sp>
      <p:sp>
        <p:nvSpPr>
          <p:cNvPr id="3" name="Slide Number Placeholder 2">
            <a:extLst>
              <a:ext uri="{FF2B5EF4-FFF2-40B4-BE49-F238E27FC236}">
                <a16:creationId xmlns:a16="http://schemas.microsoft.com/office/drawing/2014/main" id="{BD6C01DA-4435-4521-A2C7-655255A2BFF3}"/>
              </a:ext>
            </a:extLst>
          </p:cNvPr>
          <p:cNvSpPr>
            <a:spLocks noGrp="1"/>
          </p:cNvSpPr>
          <p:nvPr>
            <p:ph type="sldNum" sz="quarter" idx="10"/>
          </p:nvPr>
        </p:nvSpPr>
        <p:spPr/>
        <p:txBody>
          <a:bodyPr/>
          <a:lstStyle/>
          <a:p>
            <a:fld id="{A722859C-89A0-4C1D-B3B9-DD0F9998A67A}" type="slidenum">
              <a:rPr lang="en-US" smtClean="0"/>
              <a:pPr/>
              <a:t>18</a:t>
            </a:fld>
            <a:endParaRPr lang="en-US" dirty="0"/>
          </a:p>
        </p:txBody>
      </p:sp>
    </p:spTree>
    <p:custDataLst>
      <p:tags r:id="rId1"/>
    </p:custDataLst>
    <p:extLst>
      <p:ext uri="{BB962C8B-B14F-4D97-AF65-F5344CB8AC3E}">
        <p14:creationId xmlns:p14="http://schemas.microsoft.com/office/powerpoint/2010/main" val="1917643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a:t>Modulo Arithmetic</a:t>
            </a:r>
          </a:p>
        </p:txBody>
      </p:sp>
      <p:sp>
        <p:nvSpPr>
          <p:cNvPr id="20484" name="Rectangle 3"/>
          <p:cNvSpPr>
            <a:spLocks noGrp="1" noChangeArrowheads="1"/>
          </p:cNvSpPr>
          <p:nvPr>
            <p:ph type="body" idx="1"/>
          </p:nvPr>
        </p:nvSpPr>
        <p:spPr/>
        <p:txBody>
          <a:bodyPr/>
          <a:lstStyle/>
          <a:p>
            <a:r>
              <a:rPr lang="en-US" altLang="en-US" dirty="0"/>
              <a:t>Turns out that the totient function φ(n)</a:t>
            </a:r>
          </a:p>
          <a:p>
            <a:pPr lvl="1"/>
            <a:r>
              <a:rPr lang="en-US" altLang="en-US" dirty="0"/>
              <a:t>Comes from quotient and total</a:t>
            </a:r>
          </a:p>
          <a:p>
            <a:pPr lvl="1"/>
            <a:r>
              <a:rPr lang="en-US" altLang="en-US" dirty="0"/>
              <a:t>Is useful for determining the number of relatively prime numbers </a:t>
            </a:r>
          </a:p>
          <a:p>
            <a:pPr lvl="1"/>
            <a:r>
              <a:rPr lang="en-US" altLang="en-US" dirty="0"/>
              <a:t>If n is prime, then all integers {1,2,3 ... n-1} are relatively prime to n, so φ(n) = n-1</a:t>
            </a:r>
          </a:p>
          <a:p>
            <a:pPr lvl="2"/>
            <a:r>
              <a:rPr lang="en-US" altLang="en-US" dirty="0"/>
              <a:t>Relatively prime  or coprime means that there is no other common denominator between two numbers other than 1 or -1</a:t>
            </a:r>
          </a:p>
          <a:p>
            <a:pPr lvl="1"/>
            <a:r>
              <a:rPr lang="en-US" altLang="en-US" dirty="0"/>
              <a:t>If n is the product of two primes, then n = </a:t>
            </a:r>
            <a:r>
              <a:rPr lang="en-US" altLang="en-US" dirty="0" err="1"/>
              <a:t>pq</a:t>
            </a:r>
            <a:r>
              <a:rPr lang="en-US" altLang="en-US" dirty="0"/>
              <a:t>, then φ(n) = (p-1)(q-1)</a:t>
            </a:r>
          </a:p>
        </p:txBody>
      </p:sp>
      <p:sp>
        <p:nvSpPr>
          <p:cNvPr id="3" name="Slide Number Placeholder 2">
            <a:extLst>
              <a:ext uri="{FF2B5EF4-FFF2-40B4-BE49-F238E27FC236}">
                <a16:creationId xmlns:a16="http://schemas.microsoft.com/office/drawing/2014/main" id="{59C3BFE0-89BD-4615-A395-52BFA8917F98}"/>
              </a:ext>
            </a:extLst>
          </p:cNvPr>
          <p:cNvSpPr>
            <a:spLocks noGrp="1"/>
          </p:cNvSpPr>
          <p:nvPr>
            <p:ph type="sldNum" sz="quarter" idx="10"/>
          </p:nvPr>
        </p:nvSpPr>
        <p:spPr/>
        <p:txBody>
          <a:bodyPr/>
          <a:lstStyle/>
          <a:p>
            <a:fld id="{A722859C-89A0-4C1D-B3B9-DD0F9998A67A}" type="slidenum">
              <a:rPr lang="en-US" smtClean="0"/>
              <a:pPr/>
              <a:t>19</a:t>
            </a:fld>
            <a:endParaRPr lang="en-US" dirty="0"/>
          </a:p>
        </p:txBody>
      </p:sp>
    </p:spTree>
    <p:custDataLst>
      <p:tags r:id="rId1"/>
    </p:custDataLst>
    <p:extLst>
      <p:ext uri="{BB962C8B-B14F-4D97-AF65-F5344CB8AC3E}">
        <p14:creationId xmlns:p14="http://schemas.microsoft.com/office/powerpoint/2010/main" val="416313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Cryptography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a:t>Modulo Arithmetic</a:t>
            </a:r>
          </a:p>
        </p:txBody>
      </p:sp>
      <p:sp>
        <p:nvSpPr>
          <p:cNvPr id="21508" name="Rectangle 3"/>
          <p:cNvSpPr>
            <a:spLocks noGrp="1" noChangeArrowheads="1"/>
          </p:cNvSpPr>
          <p:nvPr>
            <p:ph type="body" idx="1"/>
          </p:nvPr>
        </p:nvSpPr>
        <p:spPr/>
        <p:txBody>
          <a:bodyPr/>
          <a:lstStyle/>
          <a:p>
            <a:pPr eaLnBrk="1" hangingPunct="1">
              <a:lnSpc>
                <a:spcPct val="80000"/>
              </a:lnSpc>
            </a:pPr>
            <a:r>
              <a:rPr lang="en-US" altLang="en-US" sz="2800" dirty="0"/>
              <a:t>Example:  φ(10)  = 4  {1,3,7,9}</a:t>
            </a:r>
          </a:p>
          <a:p>
            <a:pPr eaLnBrk="1" hangingPunct="1">
              <a:lnSpc>
                <a:spcPct val="80000"/>
              </a:lnSpc>
              <a:buFontTx/>
              <a:buNone/>
            </a:pPr>
            <a:r>
              <a:rPr lang="en-US" altLang="en-US" sz="2800" dirty="0"/>
              <a:t>		φ(21)  = </a:t>
            </a:r>
            <a:r>
              <a:rPr lang="en-US" altLang="en-US" dirty="0"/>
              <a:t>φ(3) φ(4)  = 12 			  </a:t>
            </a:r>
          </a:p>
          <a:p>
            <a:pPr eaLnBrk="1" hangingPunct="1">
              <a:lnSpc>
                <a:spcPct val="80000"/>
              </a:lnSpc>
              <a:buFontTx/>
              <a:buNone/>
            </a:pPr>
            <a:r>
              <a:rPr lang="en-US" altLang="en-US" sz="2800" dirty="0"/>
              <a:t>			{1,2,4,5,8,10,11,13,16,17,19,20}</a:t>
            </a:r>
          </a:p>
          <a:p>
            <a:pPr eaLnBrk="1" hangingPunct="1">
              <a:lnSpc>
                <a:spcPct val="80000"/>
              </a:lnSpc>
              <a:buFontTx/>
              <a:buNone/>
            </a:pPr>
            <a:endParaRPr lang="en-US" altLang="en-US" sz="2800" dirty="0"/>
          </a:p>
          <a:p>
            <a:pPr eaLnBrk="1" hangingPunct="1">
              <a:lnSpc>
                <a:spcPct val="80000"/>
              </a:lnSpc>
            </a:pPr>
            <a:r>
              <a:rPr lang="en-US" altLang="en-US" sz="2800" dirty="0"/>
              <a:t>Also, exponentiation inverses which are of special interest to public key crypto</a:t>
            </a:r>
          </a:p>
          <a:p>
            <a:pPr lvl="1" eaLnBrk="1" hangingPunct="1">
              <a:lnSpc>
                <a:spcPct val="80000"/>
              </a:lnSpc>
            </a:pPr>
            <a:r>
              <a:rPr lang="en-US" altLang="en-US" sz="2400" dirty="0"/>
              <a:t>Special case where</a:t>
            </a:r>
          </a:p>
          <a:p>
            <a:pPr lvl="1" eaLnBrk="1" hangingPunct="1">
              <a:lnSpc>
                <a:spcPct val="80000"/>
              </a:lnSpc>
              <a:buFontTx/>
              <a:buNone/>
            </a:pPr>
            <a:r>
              <a:rPr lang="en-US" altLang="en-US" sz="2400" dirty="0"/>
              <a:t>  y = 1 mod φ(n) </a:t>
            </a:r>
          </a:p>
          <a:p>
            <a:pPr lvl="1" eaLnBrk="1" hangingPunct="1">
              <a:lnSpc>
                <a:spcPct val="80000"/>
              </a:lnSpc>
            </a:pPr>
            <a:r>
              <a:rPr lang="en-US" altLang="en-US" sz="2400" dirty="0"/>
              <a:t>if   y = 1 mod φ(n)  then for any number x,</a:t>
            </a:r>
          </a:p>
          <a:p>
            <a:pPr lvl="2" eaLnBrk="1" hangingPunct="1">
              <a:lnSpc>
                <a:spcPct val="80000"/>
              </a:lnSpc>
              <a:buFontTx/>
              <a:buNone/>
            </a:pPr>
            <a:r>
              <a:rPr lang="en-US" altLang="en-US" dirty="0"/>
              <a:t>x </a:t>
            </a:r>
            <a:r>
              <a:rPr lang="en-US" altLang="en-US" baseline="30000" dirty="0"/>
              <a:t>y</a:t>
            </a:r>
            <a:r>
              <a:rPr lang="en-US" altLang="en-US" dirty="0"/>
              <a:t> mod n = x</a:t>
            </a:r>
          </a:p>
          <a:p>
            <a:pPr lvl="1" eaLnBrk="1" hangingPunct="1">
              <a:lnSpc>
                <a:spcPct val="80000"/>
              </a:lnSpc>
            </a:pPr>
            <a:r>
              <a:rPr lang="en-US" altLang="en-US" sz="2400" dirty="0"/>
              <a:t> </a:t>
            </a:r>
            <a:r>
              <a:rPr lang="en-US" altLang="en-US" dirty="0"/>
              <a:t>if   y*z  = 1 mod φ(n)  then for any number x,</a:t>
            </a:r>
          </a:p>
          <a:p>
            <a:pPr lvl="2" eaLnBrk="1" hangingPunct="1">
              <a:lnSpc>
                <a:spcPct val="80000"/>
              </a:lnSpc>
              <a:buNone/>
            </a:pPr>
            <a:r>
              <a:rPr lang="en-US" altLang="en-US" dirty="0"/>
              <a:t>if c = </a:t>
            </a:r>
            <a:r>
              <a:rPr lang="en-US" altLang="en-US" dirty="0" err="1"/>
              <a:t>x</a:t>
            </a:r>
            <a:r>
              <a:rPr lang="en-US" altLang="en-US" baseline="30000" dirty="0" err="1"/>
              <a:t>y</a:t>
            </a:r>
            <a:r>
              <a:rPr lang="en-US" altLang="en-US" baseline="30000" dirty="0"/>
              <a:t> </a:t>
            </a:r>
            <a:r>
              <a:rPr lang="en-US" altLang="en-US" dirty="0"/>
              <a:t>mod n  ,  then </a:t>
            </a:r>
            <a:r>
              <a:rPr lang="en-US" altLang="en-US" dirty="0" err="1"/>
              <a:t>c</a:t>
            </a:r>
            <a:r>
              <a:rPr lang="en-US" altLang="en-US" baseline="30000" dirty="0" err="1"/>
              <a:t>z</a:t>
            </a:r>
            <a:r>
              <a:rPr lang="en-US" altLang="en-US" dirty="0"/>
              <a:t> mod n =  </a:t>
            </a:r>
            <a:r>
              <a:rPr lang="en-US" altLang="en-US" dirty="0" err="1"/>
              <a:t>x</a:t>
            </a:r>
            <a:r>
              <a:rPr lang="en-US" altLang="en-US" baseline="30000" dirty="0" err="1"/>
              <a:t>y</a:t>
            </a:r>
            <a:r>
              <a:rPr lang="en-US" altLang="en-US" baseline="30000" dirty="0"/>
              <a:t>*z </a:t>
            </a:r>
            <a:r>
              <a:rPr lang="en-US" altLang="en-US" dirty="0"/>
              <a:t>mod n = x</a:t>
            </a:r>
          </a:p>
          <a:p>
            <a:pPr lvl="2" eaLnBrk="1" hangingPunct="1">
              <a:lnSpc>
                <a:spcPct val="80000"/>
              </a:lnSpc>
              <a:buFontTx/>
              <a:buNone/>
            </a:pPr>
            <a:endParaRPr lang="en-US" altLang="en-US" dirty="0"/>
          </a:p>
          <a:p>
            <a:pPr lvl="1" eaLnBrk="1" hangingPunct="1">
              <a:lnSpc>
                <a:spcPct val="80000"/>
              </a:lnSpc>
              <a:buFontTx/>
              <a:buNone/>
            </a:pPr>
            <a:r>
              <a:rPr lang="en-US" altLang="en-US" dirty="0"/>
              <a:t> </a:t>
            </a:r>
          </a:p>
          <a:p>
            <a:pPr lvl="1" eaLnBrk="1" hangingPunct="1">
              <a:lnSpc>
                <a:spcPct val="80000"/>
              </a:lnSpc>
              <a:buFontTx/>
              <a:buNone/>
            </a:pPr>
            <a:endParaRPr lang="en-US" altLang="en-US" sz="2400" dirty="0"/>
          </a:p>
          <a:p>
            <a:pPr lvl="1" eaLnBrk="1" hangingPunct="1">
              <a:lnSpc>
                <a:spcPct val="80000"/>
              </a:lnSpc>
              <a:buFontTx/>
              <a:buNone/>
            </a:pPr>
            <a:r>
              <a:rPr lang="en-US" altLang="en-US" sz="2400" dirty="0"/>
              <a:t>	</a:t>
            </a:r>
          </a:p>
        </p:txBody>
      </p:sp>
      <p:sp>
        <p:nvSpPr>
          <p:cNvPr id="3" name="Slide Number Placeholder 2">
            <a:extLst>
              <a:ext uri="{FF2B5EF4-FFF2-40B4-BE49-F238E27FC236}">
                <a16:creationId xmlns:a16="http://schemas.microsoft.com/office/drawing/2014/main" id="{7243F4F5-A6EA-43F3-B12A-3FDCA09BD91E}"/>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3281697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dirty="0"/>
              <a:t>RSA History</a:t>
            </a:r>
          </a:p>
        </p:txBody>
      </p:sp>
      <p:sp>
        <p:nvSpPr>
          <p:cNvPr id="22532" name="Rectangle 3"/>
          <p:cNvSpPr>
            <a:spLocks noGrp="1" noChangeArrowheads="1"/>
          </p:cNvSpPr>
          <p:nvPr>
            <p:ph type="body" idx="1"/>
          </p:nvPr>
        </p:nvSpPr>
        <p:spPr/>
        <p:txBody>
          <a:bodyPr/>
          <a:lstStyle/>
          <a:p>
            <a:r>
              <a:rPr lang="en-US" altLang="en-US" sz="2400" dirty="0"/>
              <a:t>The RSA Public Key Cryptography was invented by Ronald </a:t>
            </a:r>
            <a:r>
              <a:rPr lang="en-US" altLang="en-US" sz="2400" dirty="0" err="1"/>
              <a:t>Rivest</a:t>
            </a:r>
            <a:r>
              <a:rPr lang="en-US" altLang="en-US" sz="2400" dirty="0"/>
              <a:t>, Adi Shamir, and Leonard Adelman in 1978. </a:t>
            </a:r>
          </a:p>
          <a:p>
            <a:r>
              <a:rPr lang="en-US" altLang="en-US" sz="2400" dirty="0"/>
              <a:t>Encrypted messages can be passed from the sender to the receiver, and  decrypted by the receiver, without having to pass a secret decryption key between them. </a:t>
            </a:r>
          </a:p>
          <a:p>
            <a:r>
              <a:rPr lang="en-US" altLang="en-US" sz="2400" dirty="0"/>
              <a:t>Instead a public/private key pair is used. The public key, which can be safely published for all to know, is used to encrypt the message. </a:t>
            </a:r>
          </a:p>
          <a:p>
            <a:r>
              <a:rPr lang="en-US" altLang="en-US" sz="2400" dirty="0"/>
              <a:t>The private key, which is held by the owner, and which is never shown to anybody, is used to decrypt the message. </a:t>
            </a:r>
          </a:p>
          <a:p>
            <a:pPr marL="0" indent="0">
              <a:buNone/>
            </a:pPr>
            <a:endParaRPr lang="en-US" altLang="en-US" sz="2400" dirty="0"/>
          </a:p>
        </p:txBody>
      </p:sp>
      <p:sp>
        <p:nvSpPr>
          <p:cNvPr id="3" name="Slide Number Placeholder 2">
            <a:extLst>
              <a:ext uri="{FF2B5EF4-FFF2-40B4-BE49-F238E27FC236}">
                <a16:creationId xmlns:a16="http://schemas.microsoft.com/office/drawing/2014/main" id="{55C0C357-E28E-48CF-B9C6-709497114410}"/>
              </a:ext>
            </a:extLst>
          </p:cNvPr>
          <p:cNvSpPr>
            <a:spLocks noGrp="1"/>
          </p:cNvSpPr>
          <p:nvPr>
            <p:ph type="sldNum" sz="quarter" idx="10"/>
          </p:nvPr>
        </p:nvSpPr>
        <p:spPr/>
        <p:txBody>
          <a:bodyPr/>
          <a:lstStyle/>
          <a:p>
            <a:fld id="{A722859C-89A0-4C1D-B3B9-DD0F9998A67A}" type="slidenum">
              <a:rPr lang="en-US" smtClean="0"/>
              <a:pPr/>
              <a:t>21</a:t>
            </a:fld>
            <a:endParaRPr lang="en-US" dirty="0"/>
          </a:p>
        </p:txBody>
      </p:sp>
    </p:spTree>
    <p:custDataLst>
      <p:tags r:id="rId1"/>
    </p:custDataLst>
    <p:extLst>
      <p:ext uri="{BB962C8B-B14F-4D97-AF65-F5344CB8AC3E}">
        <p14:creationId xmlns:p14="http://schemas.microsoft.com/office/powerpoint/2010/main" val="303254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dirty="0"/>
              <a:t>RSA Keys</a:t>
            </a:r>
          </a:p>
        </p:txBody>
      </p:sp>
      <p:sp>
        <p:nvSpPr>
          <p:cNvPr id="23556" name="Rectangle 3"/>
          <p:cNvSpPr>
            <a:spLocks noGrp="1" noChangeArrowheads="1"/>
          </p:cNvSpPr>
          <p:nvPr>
            <p:ph type="body" idx="1"/>
          </p:nvPr>
        </p:nvSpPr>
        <p:spPr/>
        <p:txBody>
          <a:bodyPr/>
          <a:lstStyle/>
          <a:p>
            <a:pPr eaLnBrk="1" hangingPunct="1">
              <a:lnSpc>
                <a:spcPct val="90000"/>
              </a:lnSpc>
            </a:pPr>
            <a:r>
              <a:rPr lang="en-US" altLang="en-US"/>
              <a:t>Most common key length is 512 bits</a:t>
            </a:r>
          </a:p>
          <a:p>
            <a:pPr lvl="1" eaLnBrk="1" hangingPunct="1">
              <a:lnSpc>
                <a:spcPct val="90000"/>
              </a:lnSpc>
            </a:pPr>
            <a:r>
              <a:rPr lang="en-US" altLang="en-US"/>
              <a:t>But can vary – longer keys for more security</a:t>
            </a:r>
          </a:p>
          <a:p>
            <a:pPr eaLnBrk="1" hangingPunct="1">
              <a:lnSpc>
                <a:spcPct val="90000"/>
              </a:lnSpc>
            </a:pPr>
            <a:r>
              <a:rPr lang="en-US" altLang="en-US"/>
              <a:t>Data must be &lt; key length</a:t>
            </a:r>
          </a:p>
          <a:p>
            <a:pPr lvl="1" eaLnBrk="1" hangingPunct="1">
              <a:lnSpc>
                <a:spcPct val="90000"/>
              </a:lnSpc>
            </a:pPr>
            <a:r>
              <a:rPr lang="en-US" altLang="en-US"/>
              <a:t>But size can vary too</a:t>
            </a:r>
          </a:p>
          <a:p>
            <a:pPr eaLnBrk="1" hangingPunct="1">
              <a:lnSpc>
                <a:spcPct val="90000"/>
              </a:lnSpc>
            </a:pPr>
            <a:r>
              <a:rPr lang="en-US" altLang="en-US"/>
              <a:t>Ciphertext will be size of the key</a:t>
            </a:r>
          </a:p>
          <a:p>
            <a:pPr eaLnBrk="1" hangingPunct="1">
              <a:lnSpc>
                <a:spcPct val="90000"/>
              </a:lnSpc>
            </a:pPr>
            <a:r>
              <a:rPr lang="en-US" altLang="en-US"/>
              <a:t>Relatively Slow Algorithm</a:t>
            </a:r>
          </a:p>
          <a:p>
            <a:pPr lvl="1" eaLnBrk="1" hangingPunct="1">
              <a:lnSpc>
                <a:spcPct val="90000"/>
              </a:lnSpc>
            </a:pPr>
            <a:r>
              <a:rPr lang="en-US" altLang="en-US"/>
              <a:t>Used for encryption of the secret key of a symmetric algorithm</a:t>
            </a:r>
          </a:p>
          <a:p>
            <a:pPr lvl="1" eaLnBrk="1" hangingPunct="1">
              <a:lnSpc>
                <a:spcPct val="90000"/>
              </a:lnSpc>
            </a:pPr>
            <a:r>
              <a:rPr lang="en-US" altLang="en-US"/>
              <a:t>Symmetric algorithm then used for encryption</a:t>
            </a:r>
          </a:p>
        </p:txBody>
      </p:sp>
      <p:sp>
        <p:nvSpPr>
          <p:cNvPr id="3" name="Slide Number Placeholder 2">
            <a:extLst>
              <a:ext uri="{FF2B5EF4-FFF2-40B4-BE49-F238E27FC236}">
                <a16:creationId xmlns:a16="http://schemas.microsoft.com/office/drawing/2014/main" id="{73C5D31E-AECA-4768-AB83-12B43A14DBE3}"/>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435953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a:t>RSA Overview</a:t>
            </a:r>
          </a:p>
        </p:txBody>
      </p:sp>
      <p:sp>
        <p:nvSpPr>
          <p:cNvPr id="24580" name="Rectangle 3"/>
          <p:cNvSpPr>
            <a:spLocks noGrp="1" noChangeArrowheads="1"/>
          </p:cNvSpPr>
          <p:nvPr>
            <p:ph type="body" idx="1"/>
          </p:nvPr>
        </p:nvSpPr>
        <p:spPr/>
        <p:txBody>
          <a:bodyPr/>
          <a:lstStyle/>
          <a:p>
            <a:r>
              <a:rPr lang="en-US" altLang="en-US" dirty="0"/>
              <a:t>Overview</a:t>
            </a:r>
          </a:p>
          <a:p>
            <a:pPr lvl="1"/>
            <a:r>
              <a:rPr lang="en-US" altLang="en-US" dirty="0"/>
              <a:t>Choose an integer e &lt; n relatively prime to n.</a:t>
            </a:r>
          </a:p>
          <a:p>
            <a:pPr lvl="1"/>
            <a:r>
              <a:rPr lang="en-US" altLang="en-US" dirty="0"/>
              <a:t>Find second integer d, such that</a:t>
            </a:r>
          </a:p>
          <a:p>
            <a:pPr lvl="1"/>
            <a:r>
              <a:rPr lang="en-US" altLang="en-US" dirty="0" err="1"/>
              <a:t>ed</a:t>
            </a:r>
            <a:r>
              <a:rPr lang="en-US" altLang="en-US" dirty="0"/>
              <a:t> mod φ(n) = 1</a:t>
            </a:r>
          </a:p>
          <a:p>
            <a:pPr lvl="1"/>
            <a:r>
              <a:rPr lang="en-US" altLang="en-US" dirty="0"/>
              <a:t>Public key is (</a:t>
            </a:r>
            <a:r>
              <a:rPr lang="en-US" altLang="en-US" dirty="0" err="1"/>
              <a:t>e,n</a:t>
            </a:r>
            <a:r>
              <a:rPr lang="en-US" altLang="en-US" dirty="0"/>
              <a:t>) </a:t>
            </a:r>
            <a:r>
              <a:rPr lang="en-US" altLang="en-US" dirty="0" err="1"/>
              <a:t>privte</a:t>
            </a:r>
            <a:r>
              <a:rPr lang="en-US" altLang="en-US" dirty="0"/>
              <a:t> key is d</a:t>
            </a:r>
          </a:p>
          <a:p>
            <a:pPr lvl="1"/>
            <a:r>
              <a:rPr lang="en-US" altLang="en-US" dirty="0"/>
              <a:t>m is message. So,</a:t>
            </a:r>
          </a:p>
          <a:p>
            <a:pPr lvl="1"/>
            <a:endParaRPr lang="en-US" altLang="en-US" dirty="0"/>
          </a:p>
          <a:p>
            <a:pPr lvl="1"/>
            <a:r>
              <a:rPr lang="en-US" altLang="en-US" dirty="0"/>
              <a:t>c = me mod n     and     m = cd mod n </a:t>
            </a:r>
          </a:p>
          <a:p>
            <a:pPr lvl="1"/>
            <a:r>
              <a:rPr lang="en-US" altLang="en-US" dirty="0"/>
              <a:t>encryption		          decryption</a:t>
            </a:r>
          </a:p>
        </p:txBody>
      </p:sp>
      <p:sp>
        <p:nvSpPr>
          <p:cNvPr id="3" name="Slide Number Placeholder 2">
            <a:extLst>
              <a:ext uri="{FF2B5EF4-FFF2-40B4-BE49-F238E27FC236}">
                <a16:creationId xmlns:a16="http://schemas.microsoft.com/office/drawing/2014/main" id="{878F930F-191F-4F5A-A3B5-BFF2961F08D6}"/>
              </a:ext>
            </a:extLst>
          </p:cNvPr>
          <p:cNvSpPr>
            <a:spLocks noGrp="1"/>
          </p:cNvSpPr>
          <p:nvPr>
            <p:ph type="sldNum" sz="quarter" idx="10"/>
          </p:nvPr>
        </p:nvSpPr>
        <p:spPr/>
        <p:txBody>
          <a:bodyPr/>
          <a:lstStyle/>
          <a:p>
            <a:fld id="{A722859C-89A0-4C1D-B3B9-DD0F9998A67A}" type="slidenum">
              <a:rPr lang="en-US" smtClean="0"/>
              <a:pPr/>
              <a:t>23</a:t>
            </a:fld>
            <a:endParaRPr lang="en-US" dirty="0"/>
          </a:p>
        </p:txBody>
      </p:sp>
    </p:spTree>
    <p:custDataLst>
      <p:tags r:id="rId1"/>
    </p:custDataLst>
    <p:extLst>
      <p:ext uri="{BB962C8B-B14F-4D97-AF65-F5344CB8AC3E}">
        <p14:creationId xmlns:p14="http://schemas.microsoft.com/office/powerpoint/2010/main" val="173304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a:t>RSA Algorithm Example (part 1)</a:t>
            </a:r>
          </a:p>
        </p:txBody>
      </p:sp>
      <p:sp>
        <p:nvSpPr>
          <p:cNvPr id="25604" name="Rectangle 3"/>
          <p:cNvSpPr>
            <a:spLocks noGrp="1" noChangeArrowheads="1"/>
          </p:cNvSpPr>
          <p:nvPr>
            <p:ph type="body" idx="1"/>
          </p:nvPr>
        </p:nvSpPr>
        <p:spPr/>
        <p:txBody>
          <a:bodyPr>
            <a:normAutofit fontScale="77500" lnSpcReduction="20000"/>
          </a:bodyPr>
          <a:lstStyle/>
          <a:p>
            <a:pPr marL="0" indent="0">
              <a:buNone/>
            </a:pPr>
            <a:r>
              <a:rPr lang="en-US" altLang="en-US" dirty="0"/>
              <a:t>Example</a:t>
            </a:r>
          </a:p>
          <a:p>
            <a:pPr marL="0" indent="0">
              <a:buNone/>
            </a:pPr>
            <a:r>
              <a:rPr lang="en-US" altLang="en-US" dirty="0"/>
              <a:t>1) Generate a public Key and a Private key </a:t>
            </a:r>
          </a:p>
          <a:p>
            <a:pPr marL="0" indent="0">
              <a:buNone/>
            </a:pPr>
            <a:r>
              <a:rPr lang="en-US" altLang="en-US" dirty="0"/>
              <a:t>Choose, two large prime numbers, p and q (they remain secret)</a:t>
            </a:r>
          </a:p>
          <a:p>
            <a:pPr marL="0" indent="0">
              <a:buNone/>
            </a:pPr>
            <a:r>
              <a:rPr lang="en-US" altLang="en-US" dirty="0"/>
              <a:t>To make the example easy to follow small numbers are used, but this is not secure. To find random primes, we start at a random number and go up ascending odd numbers until we find a prime. </a:t>
            </a:r>
          </a:p>
          <a:p>
            <a:pPr marL="0" indent="0">
              <a:buNone/>
            </a:pPr>
            <a:r>
              <a:rPr lang="en-US" altLang="en-US" dirty="0"/>
              <a:t>	Lets have: </a:t>
            </a:r>
          </a:p>
          <a:p>
            <a:pPr marL="457200" lvl="1" indent="0">
              <a:buNone/>
            </a:pPr>
            <a:r>
              <a:rPr lang="en-US" altLang="en-US" dirty="0"/>
              <a:t>	 p = 7</a:t>
            </a:r>
            <a:br>
              <a:rPr lang="en-US" altLang="en-US" dirty="0"/>
            </a:br>
            <a:r>
              <a:rPr lang="en-US" altLang="en-US" dirty="0"/>
              <a:t>	 q = 19</a:t>
            </a:r>
          </a:p>
          <a:p>
            <a:pPr marL="0" indent="0">
              <a:buNone/>
            </a:pPr>
            <a:r>
              <a:rPr lang="en-US" altLang="en-US" dirty="0"/>
              <a:t>2) Let n = </a:t>
            </a:r>
            <a:r>
              <a:rPr lang="en-US" altLang="en-US" dirty="0" err="1"/>
              <a:t>pq</a:t>
            </a:r>
            <a:endParaRPr lang="en-US" altLang="en-US" dirty="0"/>
          </a:p>
          <a:p>
            <a:pPr marL="0" indent="0">
              <a:buNone/>
            </a:pPr>
            <a:r>
              <a:rPr lang="en-US" altLang="en-US" dirty="0"/>
              <a:t>		n = 7 * 19  = 133</a:t>
            </a:r>
          </a:p>
          <a:p>
            <a:pPr marL="0" indent="0">
              <a:buNone/>
            </a:pPr>
            <a:r>
              <a:rPr lang="en-US" altLang="en-US" dirty="0"/>
              <a:t>3) Let m = (p - 1)(q - 1) = φ(n)  </a:t>
            </a:r>
          </a:p>
          <a:p>
            <a:pPr marL="0" indent="0">
              <a:buNone/>
            </a:pPr>
            <a:r>
              <a:rPr lang="en-US" altLang="en-US" dirty="0"/>
              <a:t>	m = (7 - 1)(19 - 1)</a:t>
            </a:r>
            <a:br>
              <a:rPr lang="en-US" altLang="en-US" dirty="0"/>
            </a:br>
            <a:r>
              <a:rPr lang="en-US" altLang="en-US" dirty="0"/>
              <a:t>  = 6 * 18</a:t>
            </a:r>
            <a:br>
              <a:rPr lang="en-US" altLang="en-US" dirty="0"/>
            </a:br>
            <a:r>
              <a:rPr lang="en-US" altLang="en-US" dirty="0"/>
              <a:t>  = 108</a:t>
            </a:r>
          </a:p>
        </p:txBody>
      </p:sp>
      <p:sp>
        <p:nvSpPr>
          <p:cNvPr id="25605" name="Text Box 5"/>
          <p:cNvSpPr txBox="1">
            <a:spLocks noChangeArrowheads="1"/>
          </p:cNvSpPr>
          <p:nvPr/>
        </p:nvSpPr>
        <p:spPr bwMode="auto">
          <a:xfrm>
            <a:off x="5181600" y="37338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5606" name="Line 6"/>
          <p:cNvSpPr>
            <a:spLocks noChangeShapeType="1"/>
          </p:cNvSpPr>
          <p:nvPr/>
        </p:nvSpPr>
        <p:spPr bwMode="auto">
          <a:xfrm>
            <a:off x="5181600" y="4802221"/>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6AD302C4-30CB-4FAE-BCD9-D629ECD6367A}"/>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393027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dirty="0"/>
              <a:t>RSA Algorithm Example (part 1)</a:t>
            </a:r>
          </a:p>
        </p:txBody>
      </p:sp>
      <p:sp>
        <p:nvSpPr>
          <p:cNvPr id="26628" name="Rectangle 3"/>
          <p:cNvSpPr>
            <a:spLocks noGrp="1" noChangeArrowheads="1"/>
          </p:cNvSpPr>
          <p:nvPr>
            <p:ph type="body" idx="1"/>
          </p:nvPr>
        </p:nvSpPr>
        <p:spPr/>
        <p:txBody>
          <a:bodyPr>
            <a:normAutofit fontScale="77500" lnSpcReduction="20000"/>
          </a:bodyPr>
          <a:lstStyle/>
          <a:p>
            <a:pPr marL="0" indent="0">
              <a:buNone/>
            </a:pPr>
            <a:r>
              <a:rPr lang="en-US" altLang="en-US" dirty="0"/>
              <a:t>4) Choose a small number, e coprime to m</a:t>
            </a:r>
          </a:p>
          <a:p>
            <a:pPr marL="0" indent="0">
              <a:buNone/>
            </a:pPr>
            <a:r>
              <a:rPr lang="en-US" altLang="en-US" dirty="0"/>
              <a:t>	e coprime to m, means that the largest number that can exactly divide both e and m (their greatest common divisor, or </a:t>
            </a:r>
            <a:r>
              <a:rPr lang="en-US" altLang="en-US" dirty="0" err="1"/>
              <a:t>gcd</a:t>
            </a:r>
            <a:r>
              <a:rPr lang="en-US" altLang="en-US" dirty="0"/>
              <a:t>) is </a:t>
            </a:r>
          </a:p>
          <a:p>
            <a:pPr marL="0" indent="0">
              <a:buNone/>
            </a:pPr>
            <a:r>
              <a:rPr lang="en-US" altLang="en-US" dirty="0"/>
              <a:t>	1. Euclid's algorithm is used to find the </a:t>
            </a:r>
            <a:r>
              <a:rPr lang="en-US" altLang="en-US" dirty="0" err="1"/>
              <a:t>gcd</a:t>
            </a:r>
            <a:r>
              <a:rPr lang="en-US" altLang="en-US" dirty="0"/>
              <a:t> of two numbers, but the details are omitted here.</a:t>
            </a:r>
          </a:p>
          <a:p>
            <a:pPr marL="457200" lvl="1" indent="0">
              <a:buNone/>
            </a:pPr>
            <a:r>
              <a:rPr lang="en-US" altLang="en-US" dirty="0"/>
              <a:t>e = 2 =&gt; </a:t>
            </a:r>
            <a:r>
              <a:rPr lang="en-US" altLang="en-US" dirty="0" err="1"/>
              <a:t>gcd</a:t>
            </a:r>
            <a:r>
              <a:rPr lang="en-US" altLang="en-US" dirty="0"/>
              <a:t>(e, 108) = 2 (no)</a:t>
            </a:r>
            <a:br>
              <a:rPr lang="en-US" altLang="en-US" dirty="0"/>
            </a:br>
            <a:r>
              <a:rPr lang="en-US" altLang="en-US" dirty="0"/>
              <a:t>e = 3 =&gt; </a:t>
            </a:r>
            <a:r>
              <a:rPr lang="en-US" altLang="en-US" dirty="0" err="1"/>
              <a:t>gcd</a:t>
            </a:r>
            <a:r>
              <a:rPr lang="en-US" altLang="en-US" dirty="0"/>
              <a:t>(e, 108) = 3 (no)</a:t>
            </a:r>
            <a:br>
              <a:rPr lang="en-US" altLang="en-US" dirty="0"/>
            </a:br>
            <a:r>
              <a:rPr lang="en-US" altLang="en-US" dirty="0"/>
              <a:t>e = 4 =&gt; </a:t>
            </a:r>
            <a:r>
              <a:rPr lang="en-US" altLang="en-US" dirty="0" err="1"/>
              <a:t>gcd</a:t>
            </a:r>
            <a:r>
              <a:rPr lang="en-US" altLang="en-US" dirty="0"/>
              <a:t>(e, 108) = 4 (no)</a:t>
            </a:r>
            <a:br>
              <a:rPr lang="en-US" altLang="en-US" dirty="0"/>
            </a:br>
            <a:r>
              <a:rPr lang="en-US" altLang="en-US" dirty="0"/>
              <a:t>e = 5 =&gt; </a:t>
            </a:r>
            <a:r>
              <a:rPr lang="en-US" altLang="en-US" dirty="0" err="1"/>
              <a:t>gcd</a:t>
            </a:r>
            <a:r>
              <a:rPr lang="en-US" altLang="en-US" dirty="0"/>
              <a:t>(e, 108) = 1 (yes!) </a:t>
            </a:r>
          </a:p>
          <a:p>
            <a:pPr marL="0" indent="0">
              <a:buNone/>
            </a:pPr>
            <a:r>
              <a:rPr lang="en-US" altLang="en-US" dirty="0"/>
              <a:t>5) Find d, such that de mod m = 1</a:t>
            </a:r>
          </a:p>
          <a:p>
            <a:pPr marL="0" indent="0">
              <a:buNone/>
            </a:pPr>
            <a:r>
              <a:rPr lang="en-US" altLang="en-US" dirty="0"/>
              <a:t>	This is equivalent to finding d which satisfies de = 1 + nm where n is any integer. We can rewrite this as d = (1 + nm) / e. Now we work through values of n until an integer solution for e is found:</a:t>
            </a:r>
          </a:p>
          <a:p>
            <a:pPr marL="457200" lvl="1" indent="0">
              <a:buNone/>
            </a:pPr>
            <a:r>
              <a:rPr lang="en-US" altLang="en-US" dirty="0"/>
              <a:t>n = 0 =&gt; d = 1 / 5 (no)</a:t>
            </a:r>
            <a:br>
              <a:rPr lang="en-US" altLang="en-US" dirty="0"/>
            </a:br>
            <a:r>
              <a:rPr lang="en-US" altLang="en-US" dirty="0"/>
              <a:t>n = 1 =&gt; d = 109 / 5 (no)</a:t>
            </a:r>
            <a:br>
              <a:rPr lang="en-US" altLang="en-US" dirty="0"/>
            </a:br>
            <a:r>
              <a:rPr lang="en-US" altLang="en-US" dirty="0"/>
              <a:t>n = 2 =&gt; d = 217 / 5 (no)</a:t>
            </a:r>
            <a:br>
              <a:rPr lang="en-US" altLang="en-US" dirty="0"/>
            </a:br>
            <a:r>
              <a:rPr lang="en-US" altLang="en-US" dirty="0"/>
              <a:t>n = 3 =&gt; d = 325 / 5 </a:t>
            </a:r>
            <a:br>
              <a:rPr lang="en-US" altLang="en-US" dirty="0"/>
            </a:br>
            <a:r>
              <a:rPr lang="en-US" altLang="en-US" dirty="0"/>
              <a:t>           = 65 (yes!)</a:t>
            </a:r>
          </a:p>
        </p:txBody>
      </p:sp>
      <p:sp>
        <p:nvSpPr>
          <p:cNvPr id="3" name="Slide Number Placeholder 2">
            <a:extLst>
              <a:ext uri="{FF2B5EF4-FFF2-40B4-BE49-F238E27FC236}">
                <a16:creationId xmlns:a16="http://schemas.microsoft.com/office/drawing/2014/main" id="{764E711A-56A2-4C55-B1E7-FF7159FB6E04}"/>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162743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dirty="0"/>
              <a:t>RSA Algorithm Example (part 3)</a:t>
            </a:r>
          </a:p>
        </p:txBody>
      </p:sp>
      <p:sp>
        <p:nvSpPr>
          <p:cNvPr id="27652" name="Rectangle 3"/>
          <p:cNvSpPr>
            <a:spLocks noGrp="1" noChangeArrowheads="1"/>
          </p:cNvSpPr>
          <p:nvPr>
            <p:ph type="body" idx="1"/>
          </p:nvPr>
        </p:nvSpPr>
        <p:spPr/>
        <p:txBody>
          <a:bodyPr/>
          <a:lstStyle/>
          <a:p>
            <a:pPr eaLnBrk="1" hangingPunct="1"/>
            <a:r>
              <a:rPr lang="en-US" altLang="en-US" dirty="0">
                <a:solidFill>
                  <a:srgbClr val="3333CC"/>
                </a:solidFill>
              </a:rPr>
              <a:t>Encryption Example</a:t>
            </a:r>
          </a:p>
          <a:p>
            <a:pPr lvl="1" eaLnBrk="1" hangingPunct="1"/>
            <a:r>
              <a:rPr lang="en-US" altLang="en-US" dirty="0"/>
              <a:t>For this example, lets use the message "6".</a:t>
            </a:r>
            <a:endParaRPr lang="en-US" altLang="en-US" i="1" dirty="0"/>
          </a:p>
          <a:p>
            <a:pPr lvl="2" eaLnBrk="1" hangingPunct="1">
              <a:buFontTx/>
              <a:buNone/>
            </a:pPr>
            <a:r>
              <a:rPr lang="en-US" altLang="en-US" i="1" dirty="0"/>
              <a:t>	</a:t>
            </a:r>
            <a:r>
              <a:rPr lang="en-US" altLang="en-US" sz="3200" i="1" dirty="0"/>
              <a:t>C = </a:t>
            </a:r>
            <a:r>
              <a:rPr lang="en-US" altLang="en-US" sz="3200" i="1" dirty="0" err="1"/>
              <a:t>P</a:t>
            </a:r>
            <a:r>
              <a:rPr lang="en-US" altLang="en-US" sz="3200" i="1" baseline="30000" dirty="0" err="1"/>
              <a:t>e</a:t>
            </a:r>
            <a:r>
              <a:rPr lang="en-US" altLang="en-US" sz="3200" i="1" dirty="0"/>
              <a:t> mod n</a:t>
            </a:r>
            <a:br>
              <a:rPr lang="en-US" altLang="en-US" sz="3200" i="1" dirty="0"/>
            </a:br>
            <a:r>
              <a:rPr lang="en-US" altLang="en-US" sz="3200" i="1" dirty="0"/>
              <a:t>  = 6</a:t>
            </a:r>
            <a:r>
              <a:rPr lang="en-US" altLang="en-US" sz="3200" i="1" baseline="30000" dirty="0"/>
              <a:t>5</a:t>
            </a:r>
            <a:r>
              <a:rPr lang="en-US" altLang="en-US" sz="3200" i="1" dirty="0"/>
              <a:t> mod 133</a:t>
            </a:r>
            <a:br>
              <a:rPr lang="en-US" altLang="en-US" sz="3200" i="1" dirty="0"/>
            </a:br>
            <a:r>
              <a:rPr lang="en-US" altLang="en-US" sz="3200" i="1" dirty="0"/>
              <a:t>  = 7776 mod 133</a:t>
            </a:r>
            <a:br>
              <a:rPr lang="en-US" altLang="en-US" sz="3200" i="1" dirty="0"/>
            </a:br>
            <a:r>
              <a:rPr lang="en-US" altLang="en-US" sz="3200" i="1" dirty="0"/>
              <a:t>  = 62</a:t>
            </a:r>
            <a:endParaRPr lang="en-US" altLang="en-US" sz="3200" dirty="0"/>
          </a:p>
        </p:txBody>
      </p:sp>
      <p:sp>
        <p:nvSpPr>
          <p:cNvPr id="27653" name="Text Box 5"/>
          <p:cNvSpPr txBox="1">
            <a:spLocks noChangeArrowheads="1"/>
          </p:cNvSpPr>
          <p:nvPr/>
        </p:nvSpPr>
        <p:spPr bwMode="auto">
          <a:xfrm>
            <a:off x="5867400" y="32766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7654" name="Line 6"/>
          <p:cNvSpPr>
            <a:spLocks noChangeShapeType="1"/>
          </p:cNvSpPr>
          <p:nvPr/>
        </p:nvSpPr>
        <p:spPr bwMode="auto">
          <a:xfrm>
            <a:off x="5867400" y="42672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2C08216F-3A42-4611-9665-DF69531A7156}"/>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3264782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dirty="0"/>
              <a:t>RSA Algorithm Example (part 4)</a:t>
            </a:r>
          </a:p>
        </p:txBody>
      </p:sp>
      <p:sp>
        <p:nvSpPr>
          <p:cNvPr id="28676" name="Rectangle 3"/>
          <p:cNvSpPr>
            <a:spLocks noGrp="1" noChangeArrowheads="1"/>
          </p:cNvSpPr>
          <p:nvPr>
            <p:ph type="body" idx="1"/>
          </p:nvPr>
        </p:nvSpPr>
        <p:spPr/>
        <p:txBody>
          <a:bodyPr/>
          <a:lstStyle/>
          <a:p>
            <a:pPr eaLnBrk="1" hangingPunct="1">
              <a:lnSpc>
                <a:spcPct val="80000"/>
              </a:lnSpc>
            </a:pPr>
            <a:r>
              <a:rPr lang="en-US" altLang="en-US" dirty="0">
                <a:solidFill>
                  <a:srgbClr val="002060"/>
                </a:solidFill>
              </a:rPr>
              <a:t>Decryption</a:t>
            </a:r>
          </a:p>
          <a:p>
            <a:pPr eaLnBrk="1" hangingPunct="1">
              <a:lnSpc>
                <a:spcPct val="80000"/>
              </a:lnSpc>
            </a:pPr>
            <a:r>
              <a:rPr lang="en-US" altLang="en-US" sz="2800" dirty="0"/>
              <a:t>This works very much like encryption, but involves a larger exponentiation, which is broken down into several steps.</a:t>
            </a:r>
            <a:endParaRPr lang="en-US" altLang="en-US" sz="2800" i="1" dirty="0"/>
          </a:p>
          <a:p>
            <a:pPr eaLnBrk="1" hangingPunct="1">
              <a:lnSpc>
                <a:spcPct val="80000"/>
              </a:lnSpc>
            </a:pPr>
            <a:r>
              <a:rPr lang="en-US" altLang="en-US" sz="2800" i="1" dirty="0"/>
              <a:t>P = C</a:t>
            </a:r>
            <a:r>
              <a:rPr lang="en-US" altLang="en-US" sz="2800" i="1" baseline="30000" dirty="0"/>
              <a:t>d</a:t>
            </a:r>
            <a:r>
              <a:rPr lang="en-US" altLang="en-US" sz="2800" i="1" dirty="0"/>
              <a:t> % n</a:t>
            </a:r>
            <a:br>
              <a:rPr lang="en-US" altLang="en-US" sz="2800" i="1" dirty="0"/>
            </a:br>
            <a:r>
              <a:rPr lang="en-US" altLang="en-US" sz="2800" i="1" dirty="0"/>
              <a:t>  = 62</a:t>
            </a:r>
            <a:r>
              <a:rPr lang="en-US" altLang="en-US" sz="2800" i="1" baseline="30000" dirty="0"/>
              <a:t>65</a:t>
            </a:r>
            <a:r>
              <a:rPr lang="en-US" altLang="en-US" sz="2800" i="1" dirty="0"/>
              <a:t> % 133</a:t>
            </a:r>
            <a:br>
              <a:rPr lang="en-US" altLang="en-US" sz="2800" i="1" dirty="0"/>
            </a:br>
            <a:r>
              <a:rPr lang="en-US" altLang="en-US" sz="2800" i="1" dirty="0"/>
              <a:t>  = 62 * 62</a:t>
            </a:r>
            <a:r>
              <a:rPr lang="en-US" altLang="en-US" sz="2800" i="1" baseline="30000" dirty="0"/>
              <a:t>64</a:t>
            </a:r>
            <a:r>
              <a:rPr lang="en-US" altLang="en-US" sz="2800" i="1" dirty="0"/>
              <a:t> % 133</a:t>
            </a:r>
            <a:br>
              <a:rPr lang="en-US" altLang="en-US" sz="2800" i="1" dirty="0"/>
            </a:br>
            <a:r>
              <a:rPr lang="en-US" altLang="en-US" sz="2800" i="1" dirty="0"/>
              <a:t>  = 62 * (62</a:t>
            </a:r>
            <a:r>
              <a:rPr lang="en-US" altLang="en-US" sz="2800" i="1" baseline="30000" dirty="0"/>
              <a:t>2</a:t>
            </a:r>
            <a:r>
              <a:rPr lang="en-US" altLang="en-US" sz="2800" i="1" dirty="0"/>
              <a:t>)</a:t>
            </a:r>
            <a:r>
              <a:rPr lang="en-US" altLang="en-US" sz="2800" i="1" baseline="30000" dirty="0"/>
              <a:t>32</a:t>
            </a:r>
            <a:r>
              <a:rPr lang="en-US" altLang="en-US" sz="2800" i="1" dirty="0"/>
              <a:t> % 133</a:t>
            </a:r>
            <a:br>
              <a:rPr lang="en-US" altLang="en-US" sz="2800" i="1" dirty="0"/>
            </a:br>
            <a:r>
              <a:rPr lang="en-US" altLang="en-US" sz="2800" i="1" dirty="0"/>
              <a:t>  = 62 * 3844</a:t>
            </a:r>
            <a:r>
              <a:rPr lang="en-US" altLang="en-US" sz="2800" i="1" baseline="30000" dirty="0"/>
              <a:t>32 </a:t>
            </a:r>
            <a:r>
              <a:rPr lang="en-US" altLang="en-US" sz="2800" i="1" dirty="0"/>
              <a:t>% 133</a:t>
            </a:r>
            <a:br>
              <a:rPr lang="en-US" altLang="en-US" sz="2800" i="1" dirty="0"/>
            </a:br>
            <a:r>
              <a:rPr lang="en-US" altLang="en-US" sz="2800" i="1" dirty="0"/>
              <a:t>  = 62 * (3844 % 133)</a:t>
            </a:r>
            <a:r>
              <a:rPr lang="en-US" altLang="en-US" sz="2800" i="1" baseline="30000" dirty="0"/>
              <a:t>32</a:t>
            </a:r>
            <a:r>
              <a:rPr lang="en-US" altLang="en-US" sz="2800" i="1" dirty="0"/>
              <a:t> % 133</a:t>
            </a:r>
            <a:br>
              <a:rPr lang="en-US" altLang="en-US" sz="2800" i="1" dirty="0"/>
            </a:br>
            <a:r>
              <a:rPr lang="en-US" altLang="en-US" sz="2800" i="1" dirty="0"/>
              <a:t>  = 62 * 120</a:t>
            </a:r>
            <a:r>
              <a:rPr lang="en-US" altLang="en-US" sz="2800" i="1" baseline="30000" dirty="0"/>
              <a:t>32</a:t>
            </a:r>
            <a:r>
              <a:rPr lang="en-US" altLang="en-US" sz="2800" i="1" dirty="0"/>
              <a:t> % 133</a:t>
            </a:r>
            <a:br>
              <a:rPr lang="en-US" altLang="en-US" sz="2800" i="1" dirty="0"/>
            </a:br>
            <a:endParaRPr lang="en-US" altLang="en-US" sz="2800" i="1" dirty="0"/>
          </a:p>
        </p:txBody>
      </p:sp>
      <p:sp>
        <p:nvSpPr>
          <p:cNvPr id="28677" name="Text Box 4"/>
          <p:cNvSpPr txBox="1">
            <a:spLocks noChangeArrowheads="1"/>
          </p:cNvSpPr>
          <p:nvPr/>
        </p:nvSpPr>
        <p:spPr bwMode="auto">
          <a:xfrm>
            <a:off x="5867400" y="35814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8678" name="Line 5"/>
          <p:cNvSpPr>
            <a:spLocks noChangeShapeType="1"/>
          </p:cNvSpPr>
          <p:nvPr/>
        </p:nvSpPr>
        <p:spPr bwMode="auto">
          <a:xfrm>
            <a:off x="5867400" y="45720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6B245441-ACA7-402C-B74B-DE3E381271FC}"/>
              </a:ext>
            </a:extLst>
          </p:cNvPr>
          <p:cNvSpPr>
            <a:spLocks noGrp="1"/>
          </p:cNvSpPr>
          <p:nvPr>
            <p:ph type="sldNum" sz="quarter" idx="10"/>
          </p:nvPr>
        </p:nvSpPr>
        <p:spPr/>
        <p:txBody>
          <a:bodyPr/>
          <a:lstStyle/>
          <a:p>
            <a:pPr>
              <a:defRPr/>
            </a:pPr>
            <a:fld id="{A722859C-89A0-4C1D-B3B9-DD0F9998A67A}" type="slidenum">
              <a:rPr lang="en-US" smtClean="0"/>
              <a:pPr>
                <a:defRPr/>
              </a:pPr>
              <a:t>27</a:t>
            </a:fld>
            <a:endParaRPr lang="en-US" dirty="0"/>
          </a:p>
        </p:txBody>
      </p:sp>
    </p:spTree>
    <p:custDataLst>
      <p:tags r:id="rId1"/>
    </p:custDataLst>
    <p:extLst>
      <p:ext uri="{BB962C8B-B14F-4D97-AF65-F5344CB8AC3E}">
        <p14:creationId xmlns:p14="http://schemas.microsoft.com/office/powerpoint/2010/main" val="138142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dirty="0"/>
              <a:t>RSA Algorithm Example (part 5)</a:t>
            </a:r>
          </a:p>
        </p:txBody>
      </p:sp>
      <p:sp>
        <p:nvSpPr>
          <p:cNvPr id="29700" name="Rectangle 3"/>
          <p:cNvSpPr>
            <a:spLocks noGrp="1" noChangeArrowheads="1"/>
          </p:cNvSpPr>
          <p:nvPr>
            <p:ph type="body" idx="1"/>
          </p:nvPr>
        </p:nvSpPr>
        <p:spPr/>
        <p:txBody>
          <a:bodyPr/>
          <a:lstStyle/>
          <a:p>
            <a:pPr eaLnBrk="1" hangingPunct="1">
              <a:lnSpc>
                <a:spcPct val="80000"/>
              </a:lnSpc>
            </a:pPr>
            <a:r>
              <a:rPr lang="en-US" altLang="en-US" sz="2800" dirty="0"/>
              <a:t>We now repeat the sequence of operations that reduced </a:t>
            </a:r>
            <a:r>
              <a:rPr lang="en-US" altLang="en-US" sz="2800" i="1" dirty="0"/>
              <a:t>62</a:t>
            </a:r>
            <a:r>
              <a:rPr lang="en-US" altLang="en-US" sz="2800" i="1" baseline="30000" dirty="0"/>
              <a:t>65</a:t>
            </a:r>
            <a:r>
              <a:rPr lang="en-US" altLang="en-US" sz="2800" dirty="0"/>
              <a:t> to </a:t>
            </a:r>
            <a:r>
              <a:rPr lang="en-US" altLang="en-US" sz="2800" i="1" dirty="0"/>
              <a:t>120</a:t>
            </a:r>
            <a:r>
              <a:rPr lang="en-US" altLang="en-US" sz="2800" i="1" baseline="30000" dirty="0"/>
              <a:t>32</a:t>
            </a:r>
            <a:r>
              <a:rPr lang="en-US" altLang="en-US" sz="2800" dirty="0"/>
              <a:t> to reduce the exponent down to </a:t>
            </a:r>
            <a:r>
              <a:rPr lang="en-US" altLang="en-US" sz="2800" i="1" dirty="0"/>
              <a:t>1</a:t>
            </a:r>
            <a:r>
              <a:rPr lang="en-US" altLang="en-US" sz="2800" dirty="0"/>
              <a:t>.</a:t>
            </a:r>
            <a:endParaRPr lang="en-US" altLang="en-US" sz="2800" i="1" dirty="0"/>
          </a:p>
          <a:p>
            <a:pPr eaLnBrk="1" hangingPunct="1">
              <a:lnSpc>
                <a:spcPct val="80000"/>
              </a:lnSpc>
            </a:pPr>
            <a:r>
              <a:rPr lang="en-US" altLang="en-US" sz="2800" i="1" dirty="0"/>
              <a:t>  = 62 * 36</a:t>
            </a:r>
            <a:r>
              <a:rPr lang="en-US" altLang="en-US" sz="2800" i="1" baseline="30000" dirty="0"/>
              <a:t>16</a:t>
            </a:r>
            <a:r>
              <a:rPr lang="en-US" altLang="en-US" sz="2800" i="1" dirty="0"/>
              <a:t> % 133</a:t>
            </a:r>
            <a:br>
              <a:rPr lang="en-US" altLang="en-US" sz="2800" i="1" dirty="0"/>
            </a:br>
            <a:r>
              <a:rPr lang="en-US" altLang="en-US" sz="2800" i="1" dirty="0"/>
              <a:t>  = 62 * 99</a:t>
            </a:r>
            <a:r>
              <a:rPr lang="en-US" altLang="en-US" sz="2800" i="1" baseline="30000" dirty="0"/>
              <a:t>8</a:t>
            </a:r>
            <a:r>
              <a:rPr lang="en-US" altLang="en-US" sz="2800" i="1" dirty="0"/>
              <a:t> % 133</a:t>
            </a:r>
            <a:br>
              <a:rPr lang="en-US" altLang="en-US" sz="2800" i="1" dirty="0"/>
            </a:br>
            <a:r>
              <a:rPr lang="en-US" altLang="en-US" sz="2800" i="1" dirty="0"/>
              <a:t>  = 62 * 92</a:t>
            </a:r>
            <a:r>
              <a:rPr lang="en-US" altLang="en-US" sz="2800" i="1" baseline="30000" dirty="0"/>
              <a:t>4 </a:t>
            </a:r>
            <a:r>
              <a:rPr lang="en-US" altLang="en-US" sz="2800" i="1" dirty="0"/>
              <a:t>% 133</a:t>
            </a:r>
            <a:br>
              <a:rPr lang="en-US" altLang="en-US" sz="2800" i="1" dirty="0"/>
            </a:br>
            <a:r>
              <a:rPr lang="en-US" altLang="en-US" sz="2800" i="1" dirty="0"/>
              <a:t>  = 62 * 85</a:t>
            </a:r>
            <a:r>
              <a:rPr lang="en-US" altLang="en-US" sz="2800" i="1" baseline="30000" dirty="0"/>
              <a:t>2 </a:t>
            </a:r>
            <a:r>
              <a:rPr lang="en-US" altLang="en-US" sz="2800" i="1" dirty="0"/>
              <a:t>% 133</a:t>
            </a:r>
            <a:br>
              <a:rPr lang="en-US" altLang="en-US" sz="2800" i="1" dirty="0"/>
            </a:br>
            <a:r>
              <a:rPr lang="en-US" altLang="en-US" sz="2800" i="1" dirty="0"/>
              <a:t>  = 62 * 43 % 133</a:t>
            </a:r>
            <a:br>
              <a:rPr lang="en-US" altLang="en-US" sz="2800" i="1" dirty="0"/>
            </a:br>
            <a:r>
              <a:rPr lang="en-US" altLang="en-US" sz="2800" i="1" dirty="0"/>
              <a:t>  = 2666 % 133</a:t>
            </a:r>
            <a:br>
              <a:rPr lang="en-US" altLang="en-US" sz="2800" i="1" dirty="0"/>
            </a:br>
            <a:r>
              <a:rPr lang="en-US" altLang="en-US" sz="2800" i="1" dirty="0"/>
              <a:t>  = 6 </a:t>
            </a:r>
            <a:endParaRPr lang="en-US" altLang="en-US" sz="2800" dirty="0"/>
          </a:p>
          <a:p>
            <a:pPr eaLnBrk="1" hangingPunct="1">
              <a:lnSpc>
                <a:spcPct val="80000"/>
              </a:lnSpc>
            </a:pPr>
            <a:r>
              <a:rPr lang="en-US" altLang="en-US" sz="2800" dirty="0"/>
              <a:t>And that matches the plaintext we put in at the beginning, so the algorithm worked!</a:t>
            </a:r>
          </a:p>
        </p:txBody>
      </p:sp>
      <p:sp>
        <p:nvSpPr>
          <p:cNvPr id="29701" name="Text Box 4"/>
          <p:cNvSpPr txBox="1">
            <a:spLocks noChangeArrowheads="1"/>
          </p:cNvSpPr>
          <p:nvPr/>
        </p:nvSpPr>
        <p:spPr bwMode="auto">
          <a:xfrm>
            <a:off x="6248400" y="26670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9702" name="Line 5"/>
          <p:cNvSpPr>
            <a:spLocks noChangeShapeType="1"/>
          </p:cNvSpPr>
          <p:nvPr/>
        </p:nvSpPr>
        <p:spPr bwMode="auto">
          <a:xfrm>
            <a:off x="6248400" y="36576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1251EDD6-A8C0-46E4-BD58-13A33ADBF2C0}"/>
              </a:ext>
            </a:extLst>
          </p:cNvPr>
          <p:cNvSpPr>
            <a:spLocks noGrp="1"/>
          </p:cNvSpPr>
          <p:nvPr>
            <p:ph type="sldNum" sz="quarter" idx="10"/>
          </p:nvPr>
        </p:nvSpPr>
        <p:spPr/>
        <p:txBody>
          <a:bodyPr/>
          <a:lstStyle/>
          <a:p>
            <a:pPr>
              <a:defRPr/>
            </a:pPr>
            <a:fld id="{A722859C-89A0-4C1D-B3B9-DD0F9998A67A}" type="slidenum">
              <a:rPr lang="en-US" smtClean="0"/>
              <a:pPr>
                <a:defRPr/>
              </a:pPr>
              <a:t>28</a:t>
            </a:fld>
            <a:endParaRPr lang="en-US" dirty="0"/>
          </a:p>
        </p:txBody>
      </p:sp>
    </p:spTree>
    <p:custDataLst>
      <p:tags r:id="rId1"/>
    </p:custDataLst>
    <p:extLst>
      <p:ext uri="{BB962C8B-B14F-4D97-AF65-F5344CB8AC3E}">
        <p14:creationId xmlns:p14="http://schemas.microsoft.com/office/powerpoint/2010/main" val="1622692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dirty="0"/>
              <a:t>Diffie-Hellman History</a:t>
            </a:r>
          </a:p>
        </p:txBody>
      </p:sp>
      <p:sp>
        <p:nvSpPr>
          <p:cNvPr id="30724" name="Rectangle 3"/>
          <p:cNvSpPr>
            <a:spLocks noGrp="1" noChangeArrowheads="1"/>
          </p:cNvSpPr>
          <p:nvPr>
            <p:ph type="body" idx="1"/>
          </p:nvPr>
        </p:nvSpPr>
        <p:spPr/>
        <p:txBody>
          <a:bodyPr/>
          <a:lstStyle/>
          <a:p>
            <a:r>
              <a:rPr lang="en-US" altLang="en-US" dirty="0"/>
              <a:t>The Diffie-Hellman key agreement protocol was developed by Diffie and Hellman in 1976 </a:t>
            </a:r>
          </a:p>
          <a:p>
            <a:pPr lvl="1"/>
            <a:r>
              <a:rPr lang="en-US" altLang="en-US" dirty="0"/>
              <a:t>The protocol allows two users to publicly exchange a secret key over an insecure medium without any prior secrets. </a:t>
            </a:r>
          </a:p>
          <a:p>
            <a:pPr lvl="1"/>
            <a:r>
              <a:rPr lang="en-US" altLang="en-US" dirty="0"/>
              <a:t>First public key algorithm</a:t>
            </a:r>
          </a:p>
          <a:p>
            <a:pPr lvl="1"/>
            <a:r>
              <a:rPr lang="en-US" altLang="en-US" dirty="0"/>
              <a:t>Based on discrete log problem where want to find a value of k such that</a:t>
            </a:r>
          </a:p>
          <a:p>
            <a:pPr lvl="2"/>
            <a:r>
              <a:rPr lang="en-US" altLang="en-US" dirty="0"/>
              <a:t>n  = </a:t>
            </a:r>
            <a:r>
              <a:rPr lang="en-US" altLang="en-US" dirty="0" err="1"/>
              <a:t>gk</a:t>
            </a:r>
            <a:r>
              <a:rPr lang="en-US" altLang="en-US" dirty="0"/>
              <a:t> mod p for a given  n, g  and  prime number  p</a:t>
            </a:r>
          </a:p>
          <a:p>
            <a:pPr lvl="1"/>
            <a:r>
              <a:rPr lang="en-US" altLang="en-US" dirty="0"/>
              <a:t>Solutions for small values of p </a:t>
            </a:r>
          </a:p>
          <a:p>
            <a:pPr lvl="1"/>
            <a:r>
              <a:rPr lang="en-US" altLang="en-US" dirty="0"/>
              <a:t>Difficulty increases exponentially as p increases</a:t>
            </a:r>
          </a:p>
        </p:txBody>
      </p:sp>
      <p:sp>
        <p:nvSpPr>
          <p:cNvPr id="3" name="Slide Number Placeholder 2">
            <a:extLst>
              <a:ext uri="{FF2B5EF4-FFF2-40B4-BE49-F238E27FC236}">
                <a16:creationId xmlns:a16="http://schemas.microsoft.com/office/drawing/2014/main" id="{95ADE49C-0CD9-482E-9F97-8300E110A53A}"/>
              </a:ext>
            </a:extLst>
          </p:cNvPr>
          <p:cNvSpPr>
            <a:spLocks noGrp="1"/>
          </p:cNvSpPr>
          <p:nvPr>
            <p:ph type="sldNum" sz="quarter" idx="10"/>
          </p:nvPr>
        </p:nvSpPr>
        <p:spPr/>
        <p:txBody>
          <a:bodyPr/>
          <a:lstStyle/>
          <a:p>
            <a:fld id="{A722859C-89A0-4C1D-B3B9-DD0F9998A67A}" type="slidenum">
              <a:rPr lang="en-US" smtClean="0"/>
              <a:pPr/>
              <a:t>29</a:t>
            </a:fld>
            <a:endParaRPr lang="en-US" dirty="0"/>
          </a:p>
        </p:txBody>
      </p:sp>
    </p:spTree>
    <p:custDataLst>
      <p:tags r:id="rId1"/>
    </p:custDataLst>
    <p:extLst>
      <p:ext uri="{BB962C8B-B14F-4D97-AF65-F5344CB8AC3E}">
        <p14:creationId xmlns:p14="http://schemas.microsoft.com/office/powerpoint/2010/main" val="390317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asymmetric key cryptography</a:t>
            </a:r>
          </a:p>
          <a:p>
            <a:pPr lvl="1"/>
            <a:r>
              <a:rPr lang="en-US" dirty="0"/>
              <a:t>Students will be able to explain RSA algorithm and its uses for secure communication and digital signatures.</a:t>
            </a:r>
          </a:p>
          <a:p>
            <a:pPr lvl="1"/>
            <a:r>
              <a:rPr lang="en-US" dirty="0"/>
              <a:t>Students will be able to explain Diffie Hellman key exchange.</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254111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en-US" dirty="0"/>
              <a:t>Diffie-Hellman Overview</a:t>
            </a:r>
          </a:p>
        </p:txBody>
      </p:sp>
      <p:sp>
        <p:nvSpPr>
          <p:cNvPr id="31748" name="Rectangle 3"/>
          <p:cNvSpPr>
            <a:spLocks noGrp="1" noChangeArrowheads="1"/>
          </p:cNvSpPr>
          <p:nvPr>
            <p:ph type="body" idx="1"/>
          </p:nvPr>
        </p:nvSpPr>
        <p:spPr/>
        <p:txBody>
          <a:bodyPr/>
          <a:lstStyle/>
          <a:p>
            <a:pPr eaLnBrk="1" hangingPunct="1"/>
            <a:r>
              <a:rPr lang="en-US" altLang="en-US" dirty="0"/>
              <a:t>All users share common mod p and g other than 1,0, or p – 1. There are standard primes available in RFC 3526</a:t>
            </a:r>
          </a:p>
          <a:p>
            <a:pPr lvl="1" eaLnBrk="1" hangingPunct="1"/>
            <a:r>
              <a:rPr lang="en-US" altLang="en-US" dirty="0">
                <a:hlinkClick r:id="rId3"/>
              </a:rPr>
              <a:t>https://tools.ietf.org/html/rfc3526</a:t>
            </a:r>
            <a:r>
              <a:rPr lang="en-US" altLang="en-US" dirty="0"/>
              <a:t> </a:t>
            </a:r>
          </a:p>
          <a:p>
            <a:pPr eaLnBrk="1" hangingPunct="1"/>
            <a:r>
              <a:rPr lang="en-US" altLang="en-US" dirty="0"/>
              <a:t>Each user chooses a private k and computes a public key K</a:t>
            </a:r>
          </a:p>
          <a:p>
            <a:pPr eaLnBrk="1" hangingPunct="1"/>
            <a:r>
              <a:rPr lang="en-US" altLang="en-US" dirty="0"/>
              <a:t>When two users want to communicate, each enciphers the other’s public key using their own private key and uses result as a shared secret key, s.</a:t>
            </a:r>
          </a:p>
        </p:txBody>
      </p:sp>
      <p:sp>
        <p:nvSpPr>
          <p:cNvPr id="3" name="Slide Number Placeholder 2">
            <a:extLst>
              <a:ext uri="{FF2B5EF4-FFF2-40B4-BE49-F238E27FC236}">
                <a16:creationId xmlns:a16="http://schemas.microsoft.com/office/drawing/2014/main" id="{85D0D8B3-8D3B-403D-9225-460D0E293E4C}"/>
              </a:ext>
            </a:extLst>
          </p:cNvPr>
          <p:cNvSpPr>
            <a:spLocks noGrp="1"/>
          </p:cNvSpPr>
          <p:nvPr>
            <p:ph type="sldNum" sz="quarter" idx="10"/>
          </p:nvPr>
        </p:nvSpPr>
        <p:spPr/>
        <p:txBody>
          <a:bodyPr/>
          <a:lstStyle/>
          <a:p>
            <a:pPr>
              <a:defRPr/>
            </a:pPr>
            <a:fld id="{A722859C-89A0-4C1D-B3B9-DD0F9998A67A}" type="slidenum">
              <a:rPr lang="en-US" smtClean="0"/>
              <a:pPr>
                <a:defRPr/>
              </a:pPr>
              <a:t>30</a:t>
            </a:fld>
            <a:endParaRPr lang="en-US" dirty="0"/>
          </a:p>
        </p:txBody>
      </p:sp>
    </p:spTree>
    <p:custDataLst>
      <p:tags r:id="rId1"/>
    </p:custDataLst>
    <p:extLst>
      <p:ext uri="{BB962C8B-B14F-4D97-AF65-F5344CB8AC3E}">
        <p14:creationId xmlns:p14="http://schemas.microsoft.com/office/powerpoint/2010/main" val="3765626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dirty="0"/>
              <a:t>Diffie-Hellman Example (part 1)</a:t>
            </a:r>
          </a:p>
        </p:txBody>
      </p:sp>
      <p:sp>
        <p:nvSpPr>
          <p:cNvPr id="32772" name="Rectangle 3"/>
          <p:cNvSpPr>
            <a:spLocks noGrp="1" noChangeArrowheads="1"/>
          </p:cNvSpPr>
          <p:nvPr>
            <p:ph type="body" idx="1"/>
          </p:nvPr>
        </p:nvSpPr>
        <p:spPr/>
        <p:txBody>
          <a:bodyPr/>
          <a:lstStyle/>
          <a:p>
            <a:r>
              <a:rPr lang="en-US" altLang="en-US" dirty="0"/>
              <a:t>Example:</a:t>
            </a:r>
          </a:p>
          <a:p>
            <a:r>
              <a:rPr lang="en-US" altLang="en-US" dirty="0"/>
              <a:t>Alice and Bob share “public” keys</a:t>
            </a:r>
          </a:p>
          <a:p>
            <a:pPr lvl="1"/>
            <a:r>
              <a:rPr lang="en-US" altLang="en-US" dirty="0"/>
              <a:t>They agree on two large numbers:  n, g </a:t>
            </a:r>
          </a:p>
          <a:p>
            <a:pPr lvl="1"/>
            <a:r>
              <a:rPr lang="en-US" altLang="en-US" dirty="0"/>
              <a:t>1 &lt; g &lt; n</a:t>
            </a:r>
          </a:p>
          <a:p>
            <a:pPr lvl="1"/>
            <a:r>
              <a:rPr lang="en-US" altLang="en-US" dirty="0"/>
              <a:t>n should be a prime number</a:t>
            </a:r>
          </a:p>
          <a:p>
            <a:pPr lvl="1"/>
            <a:r>
              <a:rPr lang="en-US" altLang="en-US" dirty="0"/>
              <a:t>(n-1)/2 should also be a prime</a:t>
            </a:r>
          </a:p>
          <a:p>
            <a:pPr lvl="1"/>
            <a:r>
              <a:rPr lang="en-US" altLang="en-US" dirty="0"/>
              <a:t>n should be at least 512 bits </a:t>
            </a:r>
          </a:p>
          <a:p>
            <a:pPr lvl="1"/>
            <a:r>
              <a:rPr lang="en-US" altLang="en-US" dirty="0"/>
              <a:t>Values in RFC 3526 meet all of these requirements.</a:t>
            </a:r>
          </a:p>
        </p:txBody>
      </p:sp>
      <p:sp>
        <p:nvSpPr>
          <p:cNvPr id="3" name="Slide Number Placeholder 2">
            <a:extLst>
              <a:ext uri="{FF2B5EF4-FFF2-40B4-BE49-F238E27FC236}">
                <a16:creationId xmlns:a16="http://schemas.microsoft.com/office/drawing/2014/main" id="{64C2C6C6-72C8-486B-9BB1-73FA7ECB655C}"/>
              </a:ext>
            </a:extLst>
          </p:cNvPr>
          <p:cNvSpPr>
            <a:spLocks noGrp="1"/>
          </p:cNvSpPr>
          <p:nvPr>
            <p:ph type="sldNum" sz="quarter" idx="10"/>
          </p:nvPr>
        </p:nvSpPr>
        <p:spPr/>
        <p:txBody>
          <a:bodyPr/>
          <a:lstStyle/>
          <a:p>
            <a:fld id="{A722859C-89A0-4C1D-B3B9-DD0F9998A67A}" type="slidenum">
              <a:rPr lang="en-US" smtClean="0"/>
              <a:pPr/>
              <a:t>31</a:t>
            </a:fld>
            <a:endParaRPr lang="en-US" dirty="0"/>
          </a:p>
        </p:txBody>
      </p:sp>
    </p:spTree>
    <p:custDataLst>
      <p:tags r:id="rId1"/>
    </p:custDataLst>
    <p:extLst>
      <p:ext uri="{BB962C8B-B14F-4D97-AF65-F5344CB8AC3E}">
        <p14:creationId xmlns:p14="http://schemas.microsoft.com/office/powerpoint/2010/main" val="3799770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en-US" dirty="0"/>
              <a:t>Diffie-Hellman Example (part 2)</a:t>
            </a:r>
          </a:p>
        </p:txBody>
      </p:sp>
      <p:sp>
        <p:nvSpPr>
          <p:cNvPr id="33796" name="Rectangle 3"/>
          <p:cNvSpPr>
            <a:spLocks noGrp="1" noChangeArrowheads="1"/>
          </p:cNvSpPr>
          <p:nvPr>
            <p:ph type="body" idx="1"/>
          </p:nvPr>
        </p:nvSpPr>
        <p:spPr/>
        <p:txBody>
          <a:bodyPr/>
          <a:lstStyle/>
          <a:p>
            <a:r>
              <a:rPr lang="en-US" altLang="en-US"/>
              <a:t>The Private Keys</a:t>
            </a:r>
          </a:p>
          <a:p>
            <a:r>
              <a:rPr lang="en-US" altLang="en-US"/>
              <a:t>Alice needs a private key</a:t>
            </a:r>
          </a:p>
          <a:p>
            <a:pPr lvl="1"/>
            <a:r>
              <a:rPr lang="en-US" altLang="en-US"/>
              <a:t>She chooses a large random integer, x</a:t>
            </a:r>
          </a:p>
          <a:p>
            <a:r>
              <a:rPr lang="en-US" altLang="en-US"/>
              <a:t>Bob needs a private key</a:t>
            </a:r>
          </a:p>
          <a:p>
            <a:pPr lvl="1"/>
            <a:r>
              <a:rPr lang="en-US" altLang="en-US"/>
              <a:t>He also chooses a large random integer, y</a:t>
            </a:r>
          </a:p>
          <a:p>
            <a:endParaRPr lang="en-US" altLang="en-US"/>
          </a:p>
        </p:txBody>
      </p:sp>
      <p:sp>
        <p:nvSpPr>
          <p:cNvPr id="3" name="Slide Number Placeholder 2">
            <a:extLst>
              <a:ext uri="{FF2B5EF4-FFF2-40B4-BE49-F238E27FC236}">
                <a16:creationId xmlns:a16="http://schemas.microsoft.com/office/drawing/2014/main" id="{8046953F-5D7C-42AD-A8D5-D8D14DDBE2A5}"/>
              </a:ext>
            </a:extLst>
          </p:cNvPr>
          <p:cNvSpPr>
            <a:spLocks noGrp="1"/>
          </p:cNvSpPr>
          <p:nvPr>
            <p:ph type="sldNum" sz="quarter" idx="10"/>
          </p:nvPr>
        </p:nvSpPr>
        <p:spPr/>
        <p:txBody>
          <a:bodyPr/>
          <a:lstStyle/>
          <a:p>
            <a:fld id="{A722859C-89A0-4C1D-B3B9-DD0F9998A67A}" type="slidenum">
              <a:rPr lang="en-US" smtClean="0"/>
              <a:pPr/>
              <a:t>32</a:t>
            </a:fld>
            <a:endParaRPr lang="en-US" dirty="0"/>
          </a:p>
        </p:txBody>
      </p:sp>
    </p:spTree>
    <p:custDataLst>
      <p:tags r:id="rId1"/>
    </p:custDataLst>
    <p:extLst>
      <p:ext uri="{BB962C8B-B14F-4D97-AF65-F5344CB8AC3E}">
        <p14:creationId xmlns:p14="http://schemas.microsoft.com/office/powerpoint/2010/main" val="1283545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274638"/>
            <a:ext cx="8229600" cy="639762"/>
          </a:xfrm>
        </p:spPr>
        <p:txBody>
          <a:bodyPr/>
          <a:lstStyle/>
          <a:p>
            <a:pPr eaLnBrk="1" hangingPunct="1"/>
            <a:r>
              <a:rPr lang="en-US" altLang="en-US" dirty="0"/>
              <a:t>Diffie-Hellman Example (part 3)</a:t>
            </a:r>
          </a:p>
        </p:txBody>
      </p:sp>
      <p:sp>
        <p:nvSpPr>
          <p:cNvPr id="34820" name="Rectangle 4"/>
          <p:cNvSpPr>
            <a:spLocks noChangeArrowheads="1"/>
          </p:cNvSpPr>
          <p:nvPr/>
        </p:nvSpPr>
        <p:spPr bwMode="auto">
          <a:xfrm>
            <a:off x="664723" y="16002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Alice uses her private key (small x) and the public keys to compute X (cap X):</a:t>
            </a:r>
          </a:p>
          <a:p>
            <a:pPr lvl="1" eaLnBrk="1" hangingPunct="1">
              <a:spcBef>
                <a:spcPct val="20000"/>
              </a:spcBef>
              <a:buFontTx/>
              <a:buChar char="–"/>
            </a:pPr>
            <a:r>
              <a:rPr lang="en-US" altLang="en-US" sz="2800" b="1" dirty="0">
                <a:latin typeface="Times New Roman" pitchFamily="16" charset="0"/>
              </a:rPr>
              <a:t>X = g </a:t>
            </a:r>
            <a:r>
              <a:rPr lang="en-US" altLang="en-US" sz="2800" b="1" baseline="30000" dirty="0">
                <a:latin typeface="Times New Roman" pitchFamily="16" charset="0"/>
              </a:rPr>
              <a:t>x</a:t>
            </a:r>
            <a:r>
              <a:rPr lang="en-US" altLang="en-US" sz="2800" b="1" dirty="0">
                <a:latin typeface="Times New Roman" pitchFamily="16" charset="0"/>
              </a:rPr>
              <a:t> mod n</a:t>
            </a:r>
          </a:p>
          <a:p>
            <a:pPr eaLnBrk="1" hangingPunct="1">
              <a:spcBef>
                <a:spcPct val="20000"/>
              </a:spcBef>
              <a:buFontTx/>
              <a:buChar char="•"/>
            </a:pPr>
            <a:r>
              <a:rPr lang="en-US" altLang="en-US" sz="2800" dirty="0">
                <a:latin typeface="Times New Roman" pitchFamily="16" charset="0"/>
              </a:rPr>
              <a:t>Alice sends X (cap X) to Bob</a:t>
            </a:r>
          </a:p>
          <a:p>
            <a:pPr lvl="1" eaLnBrk="1" hangingPunct="1">
              <a:spcBef>
                <a:spcPct val="20000"/>
              </a:spcBef>
              <a:buFontTx/>
              <a:buChar char="–"/>
            </a:pPr>
            <a:r>
              <a:rPr lang="en-US" altLang="en-US" sz="2400" dirty="0">
                <a:latin typeface="Times New Roman" pitchFamily="16" charset="0"/>
              </a:rPr>
              <a:t>g, n public</a:t>
            </a:r>
          </a:p>
          <a:p>
            <a:pPr lvl="1" eaLnBrk="1" hangingPunct="1">
              <a:spcBef>
                <a:spcPct val="20000"/>
              </a:spcBef>
              <a:buFontTx/>
              <a:buChar char="–"/>
            </a:pPr>
            <a:r>
              <a:rPr lang="en-US" altLang="en-US" sz="2400" dirty="0">
                <a:latin typeface="Times New Roman" pitchFamily="16" charset="0"/>
              </a:rPr>
              <a:t>x private</a:t>
            </a:r>
          </a:p>
          <a:p>
            <a:pPr lvl="1" eaLnBrk="1" hangingPunct="1">
              <a:spcBef>
                <a:spcPct val="20000"/>
              </a:spcBef>
              <a:buFontTx/>
              <a:buChar char="–"/>
            </a:pPr>
            <a:r>
              <a:rPr lang="en-US" altLang="en-US" sz="2400" dirty="0">
                <a:latin typeface="Times New Roman" pitchFamily="16" charset="0"/>
              </a:rPr>
              <a:t>X sent to Bob</a:t>
            </a:r>
          </a:p>
        </p:txBody>
      </p:sp>
      <p:sp>
        <p:nvSpPr>
          <p:cNvPr id="34821" name="Rectangle 5"/>
          <p:cNvSpPr>
            <a:spLocks noChangeArrowheads="1"/>
          </p:cNvSpPr>
          <p:nvPr/>
        </p:nvSpPr>
        <p:spPr bwMode="auto">
          <a:xfrm>
            <a:off x="5029200" y="16002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Bob  uses his private key (small y) and the public keys to compute Y (cap Y):</a:t>
            </a:r>
          </a:p>
          <a:p>
            <a:pPr lvl="1" eaLnBrk="1" hangingPunct="1">
              <a:spcBef>
                <a:spcPct val="20000"/>
              </a:spcBef>
              <a:buFontTx/>
              <a:buChar char="–"/>
            </a:pPr>
            <a:r>
              <a:rPr lang="en-US" altLang="en-US" sz="2800" b="1" dirty="0">
                <a:latin typeface="Times New Roman" pitchFamily="16" charset="0"/>
              </a:rPr>
              <a:t>Y = g </a:t>
            </a:r>
            <a:r>
              <a:rPr lang="en-US" altLang="en-US" sz="2800" b="1" baseline="30000" dirty="0">
                <a:latin typeface="Times New Roman" pitchFamily="16" charset="0"/>
              </a:rPr>
              <a:t>y</a:t>
            </a:r>
            <a:r>
              <a:rPr lang="en-US" altLang="en-US" sz="2800" b="1" dirty="0">
                <a:latin typeface="Times New Roman" pitchFamily="16" charset="0"/>
              </a:rPr>
              <a:t> mod n</a:t>
            </a:r>
            <a:endParaRPr lang="en-US" altLang="en-US" sz="1800" dirty="0">
              <a:latin typeface="Times New Roman" pitchFamily="16" charset="0"/>
            </a:endParaRPr>
          </a:p>
          <a:p>
            <a:pPr eaLnBrk="1" hangingPunct="1">
              <a:spcBef>
                <a:spcPct val="20000"/>
              </a:spcBef>
              <a:buFontTx/>
              <a:buChar char="•"/>
            </a:pPr>
            <a:r>
              <a:rPr lang="en-US" altLang="en-US" sz="2800" dirty="0">
                <a:latin typeface="Times New Roman" pitchFamily="16" charset="0"/>
              </a:rPr>
              <a:t>Bob sends Y (cap Y) to Alice</a:t>
            </a:r>
          </a:p>
          <a:p>
            <a:pPr lvl="1" eaLnBrk="1" hangingPunct="1">
              <a:spcBef>
                <a:spcPct val="20000"/>
              </a:spcBef>
              <a:buFontTx/>
              <a:buChar char="–"/>
            </a:pPr>
            <a:r>
              <a:rPr lang="en-US" altLang="en-US" sz="2400" dirty="0">
                <a:latin typeface="Times New Roman" pitchFamily="16" charset="0"/>
              </a:rPr>
              <a:t>g, n public</a:t>
            </a:r>
          </a:p>
          <a:p>
            <a:pPr lvl="1" eaLnBrk="1" hangingPunct="1">
              <a:spcBef>
                <a:spcPct val="20000"/>
              </a:spcBef>
              <a:buFontTx/>
              <a:buChar char="–"/>
            </a:pPr>
            <a:r>
              <a:rPr lang="en-US" altLang="en-US" sz="2400" dirty="0">
                <a:latin typeface="Times New Roman" pitchFamily="16" charset="0"/>
              </a:rPr>
              <a:t>y private</a:t>
            </a:r>
          </a:p>
          <a:p>
            <a:pPr lvl="1" eaLnBrk="1" hangingPunct="1">
              <a:spcBef>
                <a:spcPct val="20000"/>
              </a:spcBef>
              <a:buFontTx/>
              <a:buChar char="–"/>
            </a:pPr>
            <a:r>
              <a:rPr lang="en-US" altLang="en-US" sz="2400" dirty="0">
                <a:latin typeface="Times New Roman" pitchFamily="16" charset="0"/>
              </a:rPr>
              <a:t>Y sent to Alice</a:t>
            </a:r>
          </a:p>
          <a:p>
            <a:pPr eaLnBrk="1" hangingPunct="1">
              <a:spcBef>
                <a:spcPct val="20000"/>
              </a:spcBef>
              <a:buFontTx/>
              <a:buChar char="•"/>
            </a:pPr>
            <a:endParaRPr lang="en-US" altLang="en-US" sz="2800" dirty="0">
              <a:latin typeface="Times New Roman" pitchFamily="16" charset="0"/>
            </a:endParaRPr>
          </a:p>
        </p:txBody>
      </p:sp>
      <p:sp>
        <p:nvSpPr>
          <p:cNvPr id="34822" name="Text Box 6"/>
          <p:cNvSpPr txBox="1">
            <a:spLocks noChangeArrowheads="1"/>
          </p:cNvSpPr>
          <p:nvPr/>
        </p:nvSpPr>
        <p:spPr bwMode="auto">
          <a:xfrm>
            <a:off x="2937753" y="10287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t>The Exchange, part 1</a:t>
            </a:r>
          </a:p>
        </p:txBody>
      </p:sp>
      <p:sp>
        <p:nvSpPr>
          <p:cNvPr id="3" name="Slide Number Placeholder 2">
            <a:extLst>
              <a:ext uri="{FF2B5EF4-FFF2-40B4-BE49-F238E27FC236}">
                <a16:creationId xmlns:a16="http://schemas.microsoft.com/office/drawing/2014/main" id="{156958C1-9EC3-47D4-B85B-5215C86EF153}"/>
              </a:ext>
            </a:extLst>
          </p:cNvPr>
          <p:cNvSpPr>
            <a:spLocks noGrp="1"/>
          </p:cNvSpPr>
          <p:nvPr>
            <p:ph type="sldNum" sz="quarter" idx="10"/>
          </p:nvPr>
        </p:nvSpPr>
        <p:spPr/>
        <p:txBody>
          <a:bodyPr/>
          <a:lstStyle/>
          <a:p>
            <a:pPr>
              <a:defRPr/>
            </a:pPr>
            <a:fld id="{A722859C-89A0-4C1D-B3B9-DD0F9998A67A}" type="slidenum">
              <a:rPr lang="en-US" smtClean="0"/>
              <a:pPr>
                <a:defRPr/>
              </a:pPr>
              <a:t>33</a:t>
            </a:fld>
            <a:endParaRPr lang="en-US" dirty="0"/>
          </a:p>
        </p:txBody>
      </p:sp>
    </p:spTree>
    <p:custDataLst>
      <p:tags r:id="rId1"/>
    </p:custDataLst>
    <p:extLst>
      <p:ext uri="{BB962C8B-B14F-4D97-AF65-F5344CB8AC3E}">
        <p14:creationId xmlns:p14="http://schemas.microsoft.com/office/powerpoint/2010/main" val="3531738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74638"/>
            <a:ext cx="8229600" cy="792162"/>
          </a:xfrm>
        </p:spPr>
        <p:txBody>
          <a:bodyPr/>
          <a:lstStyle/>
          <a:p>
            <a:pPr eaLnBrk="1" hangingPunct="1"/>
            <a:r>
              <a:rPr lang="en-US" altLang="en-US" dirty="0"/>
              <a:t>Diffie-Hellman Example (part 4)</a:t>
            </a:r>
          </a:p>
        </p:txBody>
      </p:sp>
      <p:sp>
        <p:nvSpPr>
          <p:cNvPr id="35844" name="Rectangle 3"/>
          <p:cNvSpPr>
            <a:spLocks noGrp="1" noChangeArrowheads="1"/>
          </p:cNvSpPr>
          <p:nvPr>
            <p:ph type="body" idx="1"/>
          </p:nvPr>
        </p:nvSpPr>
        <p:spPr>
          <a:xfrm>
            <a:off x="457200" y="990600"/>
            <a:ext cx="8229600" cy="5135563"/>
          </a:xfrm>
        </p:spPr>
        <p:txBody>
          <a:bodyPr/>
          <a:lstStyle/>
          <a:p>
            <a:pPr eaLnBrk="1" hangingPunct="1">
              <a:buFontTx/>
              <a:buNone/>
            </a:pPr>
            <a:r>
              <a:rPr lang="en-US" altLang="en-US" dirty="0"/>
              <a:t>The Exchange, part 2</a:t>
            </a:r>
          </a:p>
        </p:txBody>
      </p:sp>
      <p:sp>
        <p:nvSpPr>
          <p:cNvPr id="35845" name="Rectangle 4"/>
          <p:cNvSpPr>
            <a:spLocks noChangeArrowheads="1"/>
          </p:cNvSpPr>
          <p:nvPr/>
        </p:nvSpPr>
        <p:spPr bwMode="auto">
          <a:xfrm>
            <a:off x="609600" y="16764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Alice computes k1 as follows</a:t>
            </a:r>
          </a:p>
          <a:p>
            <a:pPr lvl="1" eaLnBrk="1" hangingPunct="1">
              <a:spcBef>
                <a:spcPct val="20000"/>
              </a:spcBef>
              <a:buFontTx/>
              <a:buChar char="–"/>
            </a:pPr>
            <a:r>
              <a:rPr lang="en-US" altLang="en-US" sz="2800" b="1" dirty="0">
                <a:latin typeface="Times New Roman" pitchFamily="16" charset="0"/>
              </a:rPr>
              <a:t>k1 = </a:t>
            </a:r>
            <a:r>
              <a:rPr lang="en-US" altLang="en-US" sz="2800" b="1" dirty="0" err="1">
                <a:latin typeface="Times New Roman" pitchFamily="16" charset="0"/>
              </a:rPr>
              <a:t>Y</a:t>
            </a:r>
            <a:r>
              <a:rPr lang="en-US" altLang="en-US" sz="2800" b="1" baseline="30000" dirty="0" err="1">
                <a:latin typeface="Times New Roman" pitchFamily="16" charset="0"/>
              </a:rPr>
              <a:t>x</a:t>
            </a:r>
            <a:r>
              <a:rPr lang="en-US" altLang="en-US" sz="2800" b="1" dirty="0">
                <a:latin typeface="Times New Roman" pitchFamily="16" charset="0"/>
              </a:rPr>
              <a:t> mod n</a:t>
            </a:r>
          </a:p>
          <a:p>
            <a:pPr eaLnBrk="1" hangingPunct="1">
              <a:spcBef>
                <a:spcPct val="20000"/>
              </a:spcBef>
              <a:buFontTx/>
              <a:buChar char="•"/>
            </a:pPr>
            <a:r>
              <a:rPr lang="en-US" altLang="en-US" sz="2800" dirty="0">
                <a:solidFill>
                  <a:srgbClr val="000099"/>
                </a:solidFill>
                <a:latin typeface="Times New Roman" pitchFamily="16" charset="0"/>
              </a:rPr>
              <a:t>The keys</a:t>
            </a:r>
          </a:p>
          <a:p>
            <a:pPr lvl="1" eaLnBrk="1" hangingPunct="1">
              <a:spcBef>
                <a:spcPct val="20000"/>
              </a:spcBef>
              <a:buFontTx/>
              <a:buChar char="–"/>
            </a:pPr>
            <a:r>
              <a:rPr lang="en-US" altLang="en-US" sz="2800" dirty="0">
                <a:latin typeface="Times New Roman" pitchFamily="16" charset="0"/>
              </a:rPr>
              <a:t>x is private </a:t>
            </a:r>
          </a:p>
          <a:p>
            <a:pPr lvl="1" eaLnBrk="1" hangingPunct="1">
              <a:spcBef>
                <a:spcPct val="20000"/>
              </a:spcBef>
              <a:buFontTx/>
              <a:buChar char="–"/>
            </a:pPr>
            <a:r>
              <a:rPr lang="en-US" altLang="en-US" sz="2800" dirty="0">
                <a:latin typeface="Times New Roman" pitchFamily="16" charset="0"/>
              </a:rPr>
              <a:t>n is public</a:t>
            </a:r>
          </a:p>
          <a:p>
            <a:pPr lvl="1" eaLnBrk="1" hangingPunct="1">
              <a:spcBef>
                <a:spcPct val="20000"/>
              </a:spcBef>
              <a:buFontTx/>
              <a:buChar char="–"/>
            </a:pPr>
            <a:r>
              <a:rPr lang="en-US" altLang="en-US" sz="2800" dirty="0">
                <a:latin typeface="Times New Roman" pitchFamily="16" charset="0"/>
              </a:rPr>
              <a:t>Y is from Bob</a:t>
            </a:r>
          </a:p>
          <a:p>
            <a:pPr lvl="1" eaLnBrk="1" hangingPunct="1">
              <a:spcBef>
                <a:spcPct val="20000"/>
              </a:spcBef>
              <a:buFontTx/>
              <a:buChar char="–"/>
            </a:pPr>
            <a:r>
              <a:rPr lang="en-US" altLang="en-US" sz="2800" dirty="0">
                <a:latin typeface="Times New Roman" pitchFamily="16" charset="0"/>
              </a:rPr>
              <a:t>k1 is computed</a:t>
            </a:r>
          </a:p>
          <a:p>
            <a:pPr lvl="1" eaLnBrk="1" hangingPunct="1">
              <a:spcBef>
                <a:spcPct val="20000"/>
              </a:spcBef>
              <a:buFontTx/>
              <a:buChar char="–"/>
            </a:pPr>
            <a:endParaRPr lang="en-US" altLang="en-US" sz="2800" b="1" dirty="0">
              <a:latin typeface="Times New Roman" pitchFamily="16" charset="0"/>
            </a:endParaRPr>
          </a:p>
        </p:txBody>
      </p:sp>
      <p:sp>
        <p:nvSpPr>
          <p:cNvPr id="35846" name="Rectangle 5"/>
          <p:cNvSpPr>
            <a:spLocks noChangeArrowheads="1"/>
          </p:cNvSpPr>
          <p:nvPr/>
        </p:nvSpPr>
        <p:spPr bwMode="auto">
          <a:xfrm>
            <a:off x="4800600" y="16764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Bob computes k2 as follows</a:t>
            </a:r>
          </a:p>
          <a:p>
            <a:pPr lvl="1" eaLnBrk="1" hangingPunct="1">
              <a:spcBef>
                <a:spcPct val="20000"/>
              </a:spcBef>
              <a:buFontTx/>
              <a:buChar char="–"/>
            </a:pPr>
            <a:r>
              <a:rPr lang="en-US" altLang="en-US" sz="2800" b="1" dirty="0">
                <a:latin typeface="Times New Roman" pitchFamily="16" charset="0"/>
              </a:rPr>
              <a:t>k2 = </a:t>
            </a:r>
            <a:r>
              <a:rPr lang="en-US" altLang="en-US" sz="2800" b="1" dirty="0" err="1">
                <a:latin typeface="Times New Roman" pitchFamily="16" charset="0"/>
              </a:rPr>
              <a:t>X</a:t>
            </a:r>
            <a:r>
              <a:rPr lang="en-US" altLang="en-US" sz="2800" b="1" baseline="30000" dirty="0" err="1">
                <a:latin typeface="Times New Roman" pitchFamily="16" charset="0"/>
              </a:rPr>
              <a:t>y</a:t>
            </a:r>
            <a:r>
              <a:rPr lang="en-US" altLang="en-US" sz="2800" b="1" dirty="0">
                <a:latin typeface="Times New Roman" pitchFamily="16" charset="0"/>
              </a:rPr>
              <a:t> mod n</a:t>
            </a:r>
          </a:p>
          <a:p>
            <a:pPr eaLnBrk="1" hangingPunct="1">
              <a:spcBef>
                <a:spcPct val="20000"/>
              </a:spcBef>
              <a:buFontTx/>
              <a:buChar char="•"/>
            </a:pPr>
            <a:r>
              <a:rPr lang="en-US" altLang="en-US" sz="2800" dirty="0">
                <a:solidFill>
                  <a:srgbClr val="000099"/>
                </a:solidFill>
                <a:latin typeface="Times New Roman" pitchFamily="16" charset="0"/>
              </a:rPr>
              <a:t>The keys</a:t>
            </a:r>
          </a:p>
          <a:p>
            <a:pPr lvl="1" eaLnBrk="1" hangingPunct="1">
              <a:spcBef>
                <a:spcPct val="20000"/>
              </a:spcBef>
              <a:buFontTx/>
              <a:buChar char="–"/>
            </a:pPr>
            <a:r>
              <a:rPr lang="en-US" altLang="en-US" sz="2800" dirty="0">
                <a:latin typeface="Times New Roman" pitchFamily="16" charset="0"/>
              </a:rPr>
              <a:t>y is private </a:t>
            </a:r>
          </a:p>
          <a:p>
            <a:pPr lvl="1" eaLnBrk="1" hangingPunct="1">
              <a:spcBef>
                <a:spcPct val="20000"/>
              </a:spcBef>
              <a:buFontTx/>
              <a:buChar char="–"/>
            </a:pPr>
            <a:r>
              <a:rPr lang="en-US" altLang="en-US" sz="2800" dirty="0">
                <a:latin typeface="Times New Roman" pitchFamily="16" charset="0"/>
              </a:rPr>
              <a:t>n is public</a:t>
            </a:r>
          </a:p>
          <a:p>
            <a:pPr lvl="1" eaLnBrk="1" hangingPunct="1">
              <a:spcBef>
                <a:spcPct val="20000"/>
              </a:spcBef>
              <a:buFontTx/>
              <a:buChar char="–"/>
            </a:pPr>
            <a:r>
              <a:rPr lang="en-US" altLang="en-US" sz="2800" dirty="0">
                <a:latin typeface="Times New Roman" pitchFamily="16" charset="0"/>
              </a:rPr>
              <a:t>X is from Alice</a:t>
            </a:r>
          </a:p>
          <a:p>
            <a:pPr lvl="1" eaLnBrk="1" hangingPunct="1">
              <a:spcBef>
                <a:spcPct val="20000"/>
              </a:spcBef>
              <a:buFontTx/>
              <a:buChar char="–"/>
            </a:pPr>
            <a:r>
              <a:rPr lang="en-US" altLang="en-US" sz="2800" dirty="0">
                <a:latin typeface="Times New Roman" pitchFamily="16" charset="0"/>
              </a:rPr>
              <a:t>k2 is computed</a:t>
            </a:r>
          </a:p>
          <a:p>
            <a:pPr eaLnBrk="1" hangingPunct="1">
              <a:spcBef>
                <a:spcPct val="20000"/>
              </a:spcBef>
              <a:buFontTx/>
              <a:buChar char="•"/>
            </a:pPr>
            <a:endParaRPr lang="en-US" altLang="en-US" sz="4000" dirty="0">
              <a:latin typeface="Times New Roman" pitchFamily="16" charset="0"/>
            </a:endParaRPr>
          </a:p>
        </p:txBody>
      </p:sp>
      <p:sp>
        <p:nvSpPr>
          <p:cNvPr id="3" name="Slide Number Placeholder 2">
            <a:extLst>
              <a:ext uri="{FF2B5EF4-FFF2-40B4-BE49-F238E27FC236}">
                <a16:creationId xmlns:a16="http://schemas.microsoft.com/office/drawing/2014/main" id="{187EE907-F822-49B6-9C21-78A4D98A9F3D}"/>
              </a:ext>
            </a:extLst>
          </p:cNvPr>
          <p:cNvSpPr>
            <a:spLocks noGrp="1"/>
          </p:cNvSpPr>
          <p:nvPr>
            <p:ph type="sldNum" sz="quarter" idx="10"/>
          </p:nvPr>
        </p:nvSpPr>
        <p:spPr/>
        <p:txBody>
          <a:bodyPr/>
          <a:lstStyle/>
          <a:p>
            <a:pPr>
              <a:defRPr/>
            </a:pPr>
            <a:fld id="{A722859C-89A0-4C1D-B3B9-DD0F9998A67A}" type="slidenum">
              <a:rPr lang="en-US" smtClean="0"/>
              <a:pPr>
                <a:defRPr/>
              </a:pPr>
              <a:t>34</a:t>
            </a:fld>
            <a:endParaRPr lang="en-US" dirty="0"/>
          </a:p>
        </p:txBody>
      </p:sp>
    </p:spTree>
    <p:custDataLst>
      <p:tags r:id="rId1"/>
    </p:custDataLst>
    <p:extLst>
      <p:ext uri="{BB962C8B-B14F-4D97-AF65-F5344CB8AC3E}">
        <p14:creationId xmlns:p14="http://schemas.microsoft.com/office/powerpoint/2010/main" val="2373975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en-US" dirty="0"/>
              <a:t>Diffie-Hellman Example (part 5)</a:t>
            </a:r>
          </a:p>
        </p:txBody>
      </p:sp>
      <p:sp>
        <p:nvSpPr>
          <p:cNvPr id="36868" name="Rectangle 3"/>
          <p:cNvSpPr>
            <a:spLocks noGrp="1" noChangeArrowheads="1"/>
          </p:cNvSpPr>
          <p:nvPr>
            <p:ph type="body" idx="1"/>
          </p:nvPr>
        </p:nvSpPr>
        <p:spPr/>
        <p:txBody>
          <a:bodyPr/>
          <a:lstStyle/>
          <a:p>
            <a:pPr eaLnBrk="1" hangingPunct="1">
              <a:lnSpc>
                <a:spcPct val="80000"/>
              </a:lnSpc>
              <a:buFontTx/>
              <a:buNone/>
            </a:pPr>
            <a:r>
              <a:rPr lang="en-US" altLang="en-US" sz="3600" b="1" dirty="0"/>
              <a:t>		 </a:t>
            </a:r>
            <a:r>
              <a:rPr lang="en-US" altLang="en-US" dirty="0"/>
              <a:t>Keys K1 and K2 are identical!</a:t>
            </a:r>
            <a:r>
              <a:rPr lang="en-US" altLang="en-US" sz="3600" b="1" dirty="0"/>
              <a:t> 	</a:t>
            </a:r>
          </a:p>
          <a:p>
            <a:pPr eaLnBrk="1" hangingPunct="1">
              <a:lnSpc>
                <a:spcPct val="80000"/>
              </a:lnSpc>
              <a:buFontTx/>
              <a:buNone/>
            </a:pPr>
            <a:r>
              <a:rPr lang="en-US" altLang="en-US" sz="3600" b="1" dirty="0"/>
              <a:t>			k2 </a:t>
            </a:r>
            <a:r>
              <a:rPr lang="en-US" altLang="en-US" sz="3600" dirty="0"/>
              <a:t>= </a:t>
            </a:r>
            <a:r>
              <a:rPr lang="en-US" altLang="en-US" sz="3600" dirty="0" err="1"/>
              <a:t>X</a:t>
            </a:r>
            <a:r>
              <a:rPr lang="en-US" altLang="en-US" sz="3600" baseline="30000" dirty="0" err="1"/>
              <a:t>y</a:t>
            </a:r>
            <a:r>
              <a:rPr lang="en-US" altLang="en-US" sz="3600" dirty="0"/>
              <a:t> mod n</a:t>
            </a:r>
          </a:p>
          <a:p>
            <a:pPr eaLnBrk="1" hangingPunct="1">
              <a:lnSpc>
                <a:spcPct val="80000"/>
              </a:lnSpc>
              <a:buFontTx/>
              <a:buNone/>
            </a:pPr>
            <a:r>
              <a:rPr lang="en-US" altLang="en-US" dirty="0"/>
              <a:t>			     = </a:t>
            </a:r>
            <a:r>
              <a:rPr lang="en-US" altLang="en-US" sz="2800" dirty="0"/>
              <a:t>(</a:t>
            </a:r>
            <a:r>
              <a:rPr lang="en-US" altLang="en-US" sz="2800" dirty="0" err="1"/>
              <a:t>g</a:t>
            </a:r>
            <a:r>
              <a:rPr lang="en-US" altLang="en-US" sz="2800" baseline="30000" dirty="0" err="1"/>
              <a:t>x</a:t>
            </a:r>
            <a:r>
              <a:rPr lang="en-US" altLang="en-US" sz="2800" baseline="30000" dirty="0"/>
              <a:t> </a:t>
            </a:r>
            <a:r>
              <a:rPr lang="en-US" altLang="en-US" sz="2800" dirty="0"/>
              <a:t>mod n)</a:t>
            </a:r>
            <a:r>
              <a:rPr lang="en-US" altLang="en-US" sz="2800" baseline="30000" dirty="0"/>
              <a:t>y</a:t>
            </a:r>
            <a:r>
              <a:rPr lang="en-US" altLang="en-US" sz="2800" dirty="0"/>
              <a:t> mod n</a:t>
            </a:r>
          </a:p>
          <a:p>
            <a:pPr lvl="1" eaLnBrk="1" hangingPunct="1">
              <a:lnSpc>
                <a:spcPct val="80000"/>
              </a:lnSpc>
              <a:buFontTx/>
              <a:buNone/>
            </a:pPr>
            <a:r>
              <a:rPr lang="en-US" altLang="en-US" dirty="0"/>
              <a:t>			      = (</a:t>
            </a:r>
            <a:r>
              <a:rPr lang="en-US" altLang="en-US" dirty="0" err="1"/>
              <a:t>g</a:t>
            </a:r>
            <a:r>
              <a:rPr lang="en-US" altLang="en-US" baseline="30000" dirty="0" err="1"/>
              <a:t>xy</a:t>
            </a:r>
            <a:r>
              <a:rPr lang="en-US" altLang="en-US" dirty="0"/>
              <a:t>) mod n</a:t>
            </a:r>
          </a:p>
          <a:p>
            <a:pPr lvl="1" eaLnBrk="1" hangingPunct="1">
              <a:lnSpc>
                <a:spcPct val="80000"/>
              </a:lnSpc>
              <a:buFontTx/>
              <a:buNone/>
            </a:pPr>
            <a:r>
              <a:rPr lang="en-US" altLang="en-US" dirty="0"/>
              <a:t>	      	      = (</a:t>
            </a:r>
            <a:r>
              <a:rPr lang="en-US" altLang="en-US" dirty="0" err="1"/>
              <a:t>g</a:t>
            </a:r>
            <a:r>
              <a:rPr lang="en-US" altLang="en-US" baseline="30000" dirty="0" err="1"/>
              <a:t>yx</a:t>
            </a:r>
            <a:r>
              <a:rPr lang="en-US" altLang="en-US" dirty="0"/>
              <a:t>) mod n</a:t>
            </a:r>
          </a:p>
          <a:p>
            <a:pPr lvl="1" eaLnBrk="1" hangingPunct="1">
              <a:lnSpc>
                <a:spcPct val="80000"/>
              </a:lnSpc>
              <a:buFontTx/>
              <a:buNone/>
            </a:pPr>
            <a:r>
              <a:rPr lang="en-US" altLang="en-US" dirty="0"/>
              <a:t> 			      = (</a:t>
            </a:r>
            <a:r>
              <a:rPr lang="en-US" altLang="en-US" dirty="0" err="1"/>
              <a:t>g</a:t>
            </a:r>
            <a:r>
              <a:rPr lang="en-US" altLang="en-US" baseline="30000" dirty="0" err="1"/>
              <a:t>y</a:t>
            </a:r>
            <a:r>
              <a:rPr lang="en-US" altLang="en-US" baseline="30000" dirty="0"/>
              <a:t> </a:t>
            </a:r>
            <a:r>
              <a:rPr lang="en-US" altLang="en-US" dirty="0"/>
              <a:t>mod n)</a:t>
            </a:r>
            <a:r>
              <a:rPr lang="en-US" altLang="en-US" baseline="30000" dirty="0"/>
              <a:t>x</a:t>
            </a:r>
            <a:r>
              <a:rPr lang="en-US" altLang="en-US" dirty="0"/>
              <a:t> mod n</a:t>
            </a:r>
          </a:p>
          <a:p>
            <a:pPr lvl="1" eaLnBrk="1" hangingPunct="1">
              <a:lnSpc>
                <a:spcPct val="80000"/>
              </a:lnSpc>
              <a:buFontTx/>
              <a:buNone/>
            </a:pPr>
            <a:r>
              <a:rPr lang="en-US" altLang="en-US" dirty="0"/>
              <a:t> 			      = (Y)</a:t>
            </a:r>
            <a:r>
              <a:rPr lang="en-US" altLang="en-US" baseline="30000" dirty="0"/>
              <a:t>x</a:t>
            </a:r>
            <a:r>
              <a:rPr lang="en-US" altLang="en-US" dirty="0"/>
              <a:t> mod n</a:t>
            </a:r>
          </a:p>
          <a:p>
            <a:pPr lvl="1" eaLnBrk="1" hangingPunct="1">
              <a:lnSpc>
                <a:spcPct val="80000"/>
              </a:lnSpc>
              <a:buFontTx/>
              <a:buNone/>
            </a:pPr>
            <a:r>
              <a:rPr lang="en-US" altLang="en-US" dirty="0"/>
              <a:t>			      = k1</a:t>
            </a:r>
          </a:p>
          <a:p>
            <a:pPr lvl="1" eaLnBrk="1" hangingPunct="1">
              <a:lnSpc>
                <a:spcPct val="80000"/>
              </a:lnSpc>
              <a:buFontTx/>
              <a:buNone/>
            </a:pPr>
            <a:r>
              <a:rPr lang="en-US" altLang="en-US" b="1" dirty="0"/>
              <a:t>Alice and Bob now have a shared secret key </a:t>
            </a:r>
            <a:r>
              <a:rPr lang="en-US" altLang="en-US" b="1" i="1" dirty="0"/>
              <a:t>k</a:t>
            </a:r>
            <a:endParaRPr lang="en-US" altLang="en-US" dirty="0"/>
          </a:p>
        </p:txBody>
      </p:sp>
      <p:sp>
        <p:nvSpPr>
          <p:cNvPr id="3" name="Slide Number Placeholder 2">
            <a:extLst>
              <a:ext uri="{FF2B5EF4-FFF2-40B4-BE49-F238E27FC236}">
                <a16:creationId xmlns:a16="http://schemas.microsoft.com/office/drawing/2014/main" id="{84589750-C741-468B-9139-072B2F14D942}"/>
              </a:ext>
            </a:extLst>
          </p:cNvPr>
          <p:cNvSpPr>
            <a:spLocks noGrp="1"/>
          </p:cNvSpPr>
          <p:nvPr>
            <p:ph type="sldNum" sz="quarter" idx="10"/>
          </p:nvPr>
        </p:nvSpPr>
        <p:spPr/>
        <p:txBody>
          <a:bodyPr/>
          <a:lstStyle/>
          <a:p>
            <a:pPr>
              <a:defRPr/>
            </a:pPr>
            <a:fld id="{A722859C-89A0-4C1D-B3B9-DD0F9998A67A}" type="slidenum">
              <a:rPr lang="en-US" smtClean="0"/>
              <a:pPr>
                <a:defRPr/>
              </a:pPr>
              <a:t>35</a:t>
            </a:fld>
            <a:endParaRPr lang="en-US" dirty="0"/>
          </a:p>
        </p:txBody>
      </p:sp>
    </p:spTree>
    <p:custDataLst>
      <p:tags r:id="rId1"/>
    </p:custDataLst>
    <p:extLst>
      <p:ext uri="{BB962C8B-B14F-4D97-AF65-F5344CB8AC3E}">
        <p14:creationId xmlns:p14="http://schemas.microsoft.com/office/powerpoint/2010/main" val="1115687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1"/>
          </p:nvPr>
        </p:nvSpPr>
        <p:spPr>
          <a:xfrm>
            <a:off x="1219200" y="228600"/>
            <a:ext cx="6629400" cy="2057400"/>
          </a:xfrm>
          <a:solidFill>
            <a:srgbClr val="FFCC99"/>
          </a:solidFill>
          <a:ln>
            <a:solidFill>
              <a:schemeClr val="tx1"/>
            </a:solidFill>
            <a:miter lim="800000"/>
            <a:headEnd/>
            <a:tailEnd/>
          </a:ln>
        </p:spPr>
        <p:txBody>
          <a:bodyPr>
            <a:normAutofit/>
          </a:bodyPr>
          <a:lstStyle/>
          <a:p>
            <a:pPr eaLnBrk="1" hangingPunct="1"/>
            <a:r>
              <a:rPr lang="en-US" altLang="en-US" sz="1600" dirty="0"/>
              <a:t>There is more computation in actual practice, but this example, which uses tiny numbers to illustrate the concept</a:t>
            </a:r>
          </a:p>
          <a:p>
            <a:pPr eaLnBrk="1" hangingPunct="1"/>
            <a:r>
              <a:rPr lang="en-US" altLang="en-US" sz="1600" dirty="0"/>
              <a:t>Each party raises the common number, which is 2 in this example to a random power and sends the result to the other. </a:t>
            </a:r>
          </a:p>
          <a:p>
            <a:pPr eaLnBrk="1" hangingPunct="1"/>
            <a:r>
              <a:rPr lang="en-US" altLang="en-US" sz="1600" dirty="0"/>
              <a:t>The received number is raised to the same random power. Note that both parties come up with the same secret key which was never transmitted intact</a:t>
            </a:r>
          </a:p>
        </p:txBody>
      </p:sp>
      <p:pic>
        <p:nvPicPr>
          <p:cNvPr id="37892" name="Picture 5" descr="Diffie helman example.  g is 2, and we removed the prime.  Alice's secret is 4 so 2 raised to the 4th is 16 and send to Bob.  Bob's secret is 5 so 16 to the 5th is 1,048,576&#10;&#10;Bob's 5 is used, 2 to the fifth is 32 and sent to Alice. 32 to the fourth is 1.048,576 -- which is same number.&#10;2 raised tot eh&#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752600" y="2667000"/>
            <a:ext cx="5878513" cy="3630613"/>
          </a:xfrm>
          <a:noFill/>
        </p:spPr>
      </p:pic>
      <p:sp>
        <p:nvSpPr>
          <p:cNvPr id="37893" name="Text Box 8"/>
          <p:cNvSpPr txBox="1">
            <a:spLocks noChangeArrowheads="1"/>
          </p:cNvSpPr>
          <p:nvPr/>
        </p:nvSpPr>
        <p:spPr bwMode="auto">
          <a:xfrm>
            <a:off x="304800" y="2819400"/>
            <a:ext cx="257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Diffie-Hellman Example</a:t>
            </a:r>
          </a:p>
        </p:txBody>
      </p:sp>
      <p:sp>
        <p:nvSpPr>
          <p:cNvPr id="37894" name="Line 9"/>
          <p:cNvSpPr>
            <a:spLocks noChangeShapeType="1"/>
          </p:cNvSpPr>
          <p:nvPr/>
        </p:nvSpPr>
        <p:spPr bwMode="auto">
          <a:xfrm>
            <a:off x="1143000" y="32004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5" name="Rectangle 10"/>
          <p:cNvSpPr>
            <a:spLocks noChangeArrowheads="1"/>
          </p:cNvSpPr>
          <p:nvPr/>
        </p:nvSpPr>
        <p:spPr bwMode="auto">
          <a:xfrm>
            <a:off x="4876800" y="2590800"/>
            <a:ext cx="32004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7896" name="Text Box 11"/>
          <p:cNvSpPr txBox="1">
            <a:spLocks noChangeArrowheads="1"/>
          </p:cNvSpPr>
          <p:nvPr/>
        </p:nvSpPr>
        <p:spPr bwMode="auto">
          <a:xfrm>
            <a:off x="6629400" y="28194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the g in our example</a:t>
            </a:r>
          </a:p>
        </p:txBody>
      </p:sp>
      <p:sp>
        <p:nvSpPr>
          <p:cNvPr id="37897" name="Line 12"/>
          <p:cNvSpPr>
            <a:spLocks noChangeShapeType="1"/>
          </p:cNvSpPr>
          <p:nvPr/>
        </p:nvSpPr>
        <p:spPr bwMode="auto">
          <a:xfrm flipH="1">
            <a:off x="6324600" y="30480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43CA09D9-2678-46D6-BE80-D59EC120DDBD}"/>
              </a:ext>
            </a:extLst>
          </p:cNvPr>
          <p:cNvSpPr>
            <a:spLocks noGrp="1"/>
          </p:cNvSpPr>
          <p:nvPr>
            <p:ph type="sldNum" sz="quarter" idx="12"/>
          </p:nvPr>
        </p:nvSpPr>
        <p:spPr/>
        <p:txBody>
          <a:bodyPr/>
          <a:lstStyle/>
          <a:p>
            <a:pPr>
              <a:defRPr/>
            </a:pPr>
            <a:fld id="{7BC97C96-10E8-45D3-822C-C3032770E6AD}" type="slidenum">
              <a:rPr lang="en-US" smtClean="0"/>
              <a:pPr>
                <a:defRPr/>
              </a:pPr>
              <a:t>36</a:t>
            </a:fld>
            <a:endParaRPr lang="en-US"/>
          </a:p>
        </p:txBody>
      </p:sp>
    </p:spTree>
    <p:custDataLst>
      <p:tags r:id="rId1"/>
    </p:custDataLst>
    <p:extLst>
      <p:ext uri="{BB962C8B-B14F-4D97-AF65-F5344CB8AC3E}">
        <p14:creationId xmlns:p14="http://schemas.microsoft.com/office/powerpoint/2010/main" val="2932151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a:t>Diffie-Hellman Analysis</a:t>
            </a:r>
          </a:p>
        </p:txBody>
      </p:sp>
      <p:sp>
        <p:nvSpPr>
          <p:cNvPr id="38916" name="Rectangle 3"/>
          <p:cNvSpPr>
            <a:spLocks noGrp="1" noChangeArrowheads="1"/>
          </p:cNvSpPr>
          <p:nvPr>
            <p:ph type="body" idx="1"/>
          </p:nvPr>
        </p:nvSpPr>
        <p:spPr/>
        <p:txBody>
          <a:bodyPr/>
          <a:lstStyle/>
          <a:p>
            <a:r>
              <a:rPr lang="en-US" altLang="en-US"/>
              <a:t>The protocol depends on discrete logarithm problem for its security. </a:t>
            </a:r>
          </a:p>
          <a:p>
            <a:r>
              <a:rPr lang="en-US" altLang="en-US"/>
              <a:t>It assumes that it is computationally infeasible to calculate the shared secret key </a:t>
            </a:r>
          </a:p>
          <a:p>
            <a:r>
              <a:rPr lang="en-US" altLang="en-US"/>
              <a:t>Even if an attacker can obtain n, g, X, Y he cannot directly compute k1=k2</a:t>
            </a:r>
          </a:p>
          <a:p>
            <a:pPr lvl="1"/>
            <a:r>
              <a:rPr lang="en-US" altLang="en-US"/>
              <a:t>It may still be possible to *guess* the key, perhaps based on analysis of encrypted text</a:t>
            </a:r>
          </a:p>
          <a:p>
            <a:r>
              <a:rPr lang="en-US" altLang="en-US"/>
              <a:t>Algorithm is relatively efficient in terms of yielding a good key for use in a symmetric algorithm</a:t>
            </a:r>
          </a:p>
          <a:p>
            <a:r>
              <a:rPr lang="en-US" altLang="en-US"/>
              <a:t>Especially nice for session keys</a:t>
            </a:r>
            <a:endParaRPr lang="en-US" altLang="en-US" dirty="0"/>
          </a:p>
        </p:txBody>
      </p:sp>
      <p:sp>
        <p:nvSpPr>
          <p:cNvPr id="3" name="Slide Number Placeholder 2">
            <a:extLst>
              <a:ext uri="{FF2B5EF4-FFF2-40B4-BE49-F238E27FC236}">
                <a16:creationId xmlns:a16="http://schemas.microsoft.com/office/drawing/2014/main" id="{A181F014-6DEB-4D8D-9A4D-9FBA968EA516}"/>
              </a:ext>
            </a:extLst>
          </p:cNvPr>
          <p:cNvSpPr>
            <a:spLocks noGrp="1"/>
          </p:cNvSpPr>
          <p:nvPr>
            <p:ph type="sldNum" sz="quarter" idx="10"/>
          </p:nvPr>
        </p:nvSpPr>
        <p:spPr/>
        <p:txBody>
          <a:bodyPr/>
          <a:lstStyle/>
          <a:p>
            <a:fld id="{A722859C-89A0-4C1D-B3B9-DD0F9998A67A}" type="slidenum">
              <a:rPr lang="en-US" smtClean="0"/>
              <a:pPr/>
              <a:t>37</a:t>
            </a:fld>
            <a:endParaRPr lang="en-US" dirty="0"/>
          </a:p>
        </p:txBody>
      </p:sp>
    </p:spTree>
    <p:custDataLst>
      <p:tags r:id="rId1"/>
    </p:custDataLst>
    <p:extLst>
      <p:ext uri="{BB962C8B-B14F-4D97-AF65-F5344CB8AC3E}">
        <p14:creationId xmlns:p14="http://schemas.microsoft.com/office/powerpoint/2010/main" val="1786437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a:t>Comparing Public and Symmetric Key Encryption</a:t>
            </a:r>
          </a:p>
        </p:txBody>
      </p:sp>
      <p:sp>
        <p:nvSpPr>
          <p:cNvPr id="39940" name="Rectangle 3"/>
          <p:cNvSpPr>
            <a:spLocks noGrp="1" noChangeArrowheads="1"/>
          </p:cNvSpPr>
          <p:nvPr>
            <p:ph type="body" idx="1"/>
          </p:nvPr>
        </p:nvSpPr>
        <p:spPr/>
        <p:txBody>
          <a:bodyPr/>
          <a:lstStyle/>
          <a:p>
            <a:r>
              <a:rPr lang="en-US" altLang="en-US"/>
              <a:t>Symmetric-key and public-key encryption schemes have various advantages and disadvantages, some of which are common to both</a:t>
            </a:r>
          </a:p>
          <a:p>
            <a:r>
              <a:rPr lang="en-US" altLang="en-US"/>
              <a:t>Next few slides highlights a number of these</a:t>
            </a:r>
          </a:p>
        </p:txBody>
      </p:sp>
      <p:sp>
        <p:nvSpPr>
          <p:cNvPr id="3" name="Slide Number Placeholder 2">
            <a:extLst>
              <a:ext uri="{FF2B5EF4-FFF2-40B4-BE49-F238E27FC236}">
                <a16:creationId xmlns:a16="http://schemas.microsoft.com/office/drawing/2014/main" id="{72BBA991-AA0D-47DE-ACCC-DED9B989D1BE}"/>
              </a:ext>
            </a:extLst>
          </p:cNvPr>
          <p:cNvSpPr>
            <a:spLocks noGrp="1"/>
          </p:cNvSpPr>
          <p:nvPr>
            <p:ph type="sldNum" sz="quarter" idx="10"/>
          </p:nvPr>
        </p:nvSpPr>
        <p:spPr/>
        <p:txBody>
          <a:bodyPr/>
          <a:lstStyle/>
          <a:p>
            <a:fld id="{A722859C-89A0-4C1D-B3B9-DD0F9998A67A}" type="slidenum">
              <a:rPr lang="en-US" smtClean="0"/>
              <a:pPr/>
              <a:t>38</a:t>
            </a:fld>
            <a:endParaRPr lang="en-US" dirty="0"/>
          </a:p>
        </p:txBody>
      </p:sp>
    </p:spTree>
    <p:custDataLst>
      <p:tags r:id="rId1"/>
    </p:custDataLst>
    <p:extLst>
      <p:ext uri="{BB962C8B-B14F-4D97-AF65-F5344CB8AC3E}">
        <p14:creationId xmlns:p14="http://schemas.microsoft.com/office/powerpoint/2010/main" val="2302058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dirty="0"/>
              <a:t>Comparing Public and Symmetric Key Encryption (Symmetric Key Advantages)</a:t>
            </a:r>
          </a:p>
        </p:txBody>
      </p:sp>
      <p:sp>
        <p:nvSpPr>
          <p:cNvPr id="40964" name="Rectangle 3"/>
          <p:cNvSpPr>
            <a:spLocks noGrp="1" noChangeArrowheads="1"/>
          </p:cNvSpPr>
          <p:nvPr>
            <p:ph type="body" idx="1"/>
          </p:nvPr>
        </p:nvSpPr>
        <p:spPr/>
        <p:txBody>
          <a:bodyPr/>
          <a:lstStyle/>
          <a:p>
            <a:r>
              <a:rPr lang="en-US" altLang="en-US" dirty="0"/>
              <a:t>Advantages of symmetric-key cryptography</a:t>
            </a:r>
          </a:p>
          <a:p>
            <a:pPr lvl="1"/>
            <a:r>
              <a:rPr lang="en-US" altLang="en-US" dirty="0"/>
              <a:t>Symmetric-key ciphers can be designed to have high rates of data throughput. </a:t>
            </a:r>
          </a:p>
          <a:p>
            <a:pPr lvl="1"/>
            <a:r>
              <a:rPr lang="en-US" altLang="en-US" dirty="0"/>
              <a:t>Keys for symmetric-key ciphers are relatively short. </a:t>
            </a:r>
          </a:p>
          <a:p>
            <a:pPr lvl="1"/>
            <a:r>
              <a:rPr lang="en-US" altLang="en-US" dirty="0"/>
              <a:t>Symmetric-key ciphers can be employed as primitives to construct various cryptographic mechanisms including pseudorandom number generators, hash functions, and computationally efficient digital signature schemes, to name just a few. </a:t>
            </a:r>
          </a:p>
          <a:p>
            <a:pPr lvl="1"/>
            <a:r>
              <a:rPr lang="en-US" altLang="en-US" dirty="0"/>
              <a:t>Symmetric-key ciphers can be composed to produce stronger ciphers. Simple transformations which are easy to analyze, but on their own weak, can be used to construct strong product ciphers. </a:t>
            </a:r>
          </a:p>
        </p:txBody>
      </p:sp>
      <p:sp>
        <p:nvSpPr>
          <p:cNvPr id="3" name="Slide Number Placeholder 2">
            <a:extLst>
              <a:ext uri="{FF2B5EF4-FFF2-40B4-BE49-F238E27FC236}">
                <a16:creationId xmlns:a16="http://schemas.microsoft.com/office/drawing/2014/main" id="{B1B82FE7-F6BC-4D73-8A83-2D6E5CFD8A90}"/>
              </a:ext>
            </a:extLst>
          </p:cNvPr>
          <p:cNvSpPr>
            <a:spLocks noGrp="1"/>
          </p:cNvSpPr>
          <p:nvPr>
            <p:ph type="sldNum" sz="quarter" idx="10"/>
          </p:nvPr>
        </p:nvSpPr>
        <p:spPr/>
        <p:txBody>
          <a:bodyPr/>
          <a:lstStyle/>
          <a:p>
            <a:fld id="{A722859C-89A0-4C1D-B3B9-DD0F9998A67A}" type="slidenum">
              <a:rPr lang="en-US" smtClean="0"/>
              <a:pPr/>
              <a:t>39</a:t>
            </a:fld>
            <a:endParaRPr lang="en-US" dirty="0"/>
          </a:p>
        </p:txBody>
      </p:sp>
    </p:spTree>
    <p:custDataLst>
      <p:tags r:id="rId1"/>
    </p:custDataLst>
    <p:extLst>
      <p:ext uri="{BB962C8B-B14F-4D97-AF65-F5344CB8AC3E}">
        <p14:creationId xmlns:p14="http://schemas.microsoft.com/office/powerpoint/2010/main" val="9235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dirty="0"/>
              <a:t>Secret (Symmetric) Key Cryptography</a:t>
            </a:r>
          </a:p>
        </p:txBody>
      </p:sp>
      <p:sp>
        <p:nvSpPr>
          <p:cNvPr id="4100" name="Rectangle 3"/>
          <p:cNvSpPr>
            <a:spLocks noGrp="1" noChangeArrowheads="1"/>
          </p:cNvSpPr>
          <p:nvPr>
            <p:ph type="body" idx="1"/>
          </p:nvPr>
        </p:nvSpPr>
        <p:spPr/>
        <p:txBody>
          <a:bodyPr/>
          <a:lstStyle/>
          <a:p>
            <a:r>
              <a:rPr lang="en-US" altLang="en-US"/>
              <a:t>In traditional cryptography, sender and receiver know and use  same secret key</a:t>
            </a:r>
          </a:p>
          <a:p>
            <a:r>
              <a:rPr lang="en-US" altLang="en-US"/>
              <a:t>Sender uses secret key to encrypt message, and Receiver uses same secret key to decrypt message</a:t>
            </a:r>
          </a:p>
          <a:p>
            <a:r>
              <a:rPr lang="en-US" altLang="en-US"/>
              <a:t>Method is known as secret key or symmetric cryptography </a:t>
            </a:r>
          </a:p>
        </p:txBody>
      </p:sp>
      <p:sp>
        <p:nvSpPr>
          <p:cNvPr id="2" name="Slide Number Placeholder 1">
            <a:extLst>
              <a:ext uri="{FF2B5EF4-FFF2-40B4-BE49-F238E27FC236}">
                <a16:creationId xmlns:a16="http://schemas.microsoft.com/office/drawing/2014/main" id="{3CD86DBD-7C2C-44B5-8DF1-3F4BF0517C28}"/>
              </a:ext>
            </a:extLst>
          </p:cNvPr>
          <p:cNvSpPr>
            <a:spLocks noGrp="1"/>
          </p:cNvSpPr>
          <p:nvPr>
            <p:ph type="sldNum" sz="quarter" idx="10"/>
          </p:nvPr>
        </p:nvSpPr>
        <p:spPr/>
        <p:txBody>
          <a:bodyPr/>
          <a:lstStyle/>
          <a:p>
            <a:fld id="{A722859C-89A0-4C1D-B3B9-DD0F9998A67A}" type="slidenum">
              <a:rPr lang="en-US" smtClean="0"/>
              <a:pPr/>
              <a:t>4</a:t>
            </a:fld>
            <a:endParaRPr lang="en-US" dirty="0"/>
          </a:p>
        </p:txBody>
      </p:sp>
    </p:spTree>
    <p:custDataLst>
      <p:tags r:id="rId1"/>
    </p:custDataLst>
    <p:extLst>
      <p:ext uri="{BB962C8B-B14F-4D97-AF65-F5344CB8AC3E}">
        <p14:creationId xmlns:p14="http://schemas.microsoft.com/office/powerpoint/2010/main" val="1541933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en-US" dirty="0"/>
              <a:t>Comparing Public and Symmetric Key Encryption (Symmetric Key Disadvantages)</a:t>
            </a:r>
          </a:p>
        </p:txBody>
      </p:sp>
      <p:sp>
        <p:nvSpPr>
          <p:cNvPr id="41988" name="Rectangle 3"/>
          <p:cNvSpPr>
            <a:spLocks noGrp="1" noChangeArrowheads="1"/>
          </p:cNvSpPr>
          <p:nvPr>
            <p:ph type="body" idx="1"/>
          </p:nvPr>
        </p:nvSpPr>
        <p:spPr/>
        <p:txBody>
          <a:bodyPr/>
          <a:lstStyle/>
          <a:p>
            <a:r>
              <a:rPr lang="en-US" altLang="en-US" dirty="0"/>
              <a:t>Disadvantages of symmetric-key cryptography</a:t>
            </a:r>
          </a:p>
          <a:p>
            <a:pPr lvl="1"/>
            <a:r>
              <a:rPr lang="en-US" altLang="en-US" dirty="0"/>
              <a:t>In a two-party communication, the key must remain secret at both ends. </a:t>
            </a:r>
          </a:p>
          <a:p>
            <a:pPr lvl="1"/>
            <a:r>
              <a:rPr lang="en-US" altLang="en-US" dirty="0"/>
              <a:t>In a large network, there are many key pairs to be managed. Consequently, effective key management requires the use of an unconditionally trusted </a:t>
            </a:r>
            <a:r>
              <a:rPr lang="en-US" altLang="en-US" dirty="0" err="1"/>
              <a:t>Trusted</a:t>
            </a:r>
            <a:r>
              <a:rPr lang="en-US" altLang="en-US" dirty="0"/>
              <a:t> Third Party (TTP). </a:t>
            </a:r>
          </a:p>
          <a:p>
            <a:pPr lvl="1"/>
            <a:r>
              <a:rPr lang="en-US" altLang="en-US" dirty="0"/>
              <a:t>In a two-party communication between entities A and B, sound cryptographic practice dictates that the key be changed frequently, and perhaps for each communication session. </a:t>
            </a:r>
          </a:p>
          <a:p>
            <a:pPr lvl="1"/>
            <a:r>
              <a:rPr lang="en-US" altLang="en-US" dirty="0"/>
              <a:t>Digital signature mechanisms arising from symmetric-key encryption typically require either large keys for the public verification function or the use of a TTP. </a:t>
            </a:r>
          </a:p>
        </p:txBody>
      </p:sp>
      <p:sp>
        <p:nvSpPr>
          <p:cNvPr id="3" name="Slide Number Placeholder 2">
            <a:extLst>
              <a:ext uri="{FF2B5EF4-FFF2-40B4-BE49-F238E27FC236}">
                <a16:creationId xmlns:a16="http://schemas.microsoft.com/office/drawing/2014/main" id="{779CC7F4-F989-4B2C-A3AF-B84AEF938FD7}"/>
              </a:ext>
            </a:extLst>
          </p:cNvPr>
          <p:cNvSpPr>
            <a:spLocks noGrp="1"/>
          </p:cNvSpPr>
          <p:nvPr>
            <p:ph type="sldNum" sz="quarter" idx="10"/>
          </p:nvPr>
        </p:nvSpPr>
        <p:spPr/>
        <p:txBody>
          <a:bodyPr/>
          <a:lstStyle/>
          <a:p>
            <a:fld id="{A722859C-89A0-4C1D-B3B9-DD0F9998A67A}" type="slidenum">
              <a:rPr lang="en-US" smtClean="0"/>
              <a:pPr/>
              <a:t>40</a:t>
            </a:fld>
            <a:endParaRPr lang="en-US" dirty="0"/>
          </a:p>
        </p:txBody>
      </p:sp>
    </p:spTree>
    <p:custDataLst>
      <p:tags r:id="rId1"/>
    </p:custDataLst>
    <p:extLst>
      <p:ext uri="{BB962C8B-B14F-4D97-AF65-F5344CB8AC3E}">
        <p14:creationId xmlns:p14="http://schemas.microsoft.com/office/powerpoint/2010/main" val="92793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en-US" dirty="0"/>
              <a:t>Comparing Public and Symmetric Key Encryption (Asymmetric Key Advantages)</a:t>
            </a:r>
          </a:p>
        </p:txBody>
      </p:sp>
      <p:sp>
        <p:nvSpPr>
          <p:cNvPr id="43012" name="Rectangle 3"/>
          <p:cNvSpPr>
            <a:spLocks noGrp="1" noChangeArrowheads="1"/>
          </p:cNvSpPr>
          <p:nvPr>
            <p:ph type="body" idx="1"/>
          </p:nvPr>
        </p:nvSpPr>
        <p:spPr/>
        <p:txBody>
          <a:bodyPr/>
          <a:lstStyle/>
          <a:p>
            <a:r>
              <a:rPr lang="en-US" altLang="en-US" sz="2400" dirty="0"/>
              <a:t>Advantages of public-key cryptography</a:t>
            </a:r>
          </a:p>
          <a:p>
            <a:pPr lvl="1"/>
            <a:r>
              <a:rPr lang="en-US" altLang="en-US" sz="2000" dirty="0"/>
              <a:t>Only the private key must be kept secret (authenticity of public keys must, however, be guaranteed). </a:t>
            </a:r>
          </a:p>
          <a:p>
            <a:pPr lvl="1"/>
            <a:r>
              <a:rPr lang="en-US" altLang="en-US" sz="2000" dirty="0"/>
              <a:t>Administration of keys on a network requires the presence of only a functionally trusted TTP as opposed to an unconditionally trusted TTP. </a:t>
            </a:r>
          </a:p>
          <a:p>
            <a:pPr lvl="1"/>
            <a:r>
              <a:rPr lang="en-US" altLang="en-US" sz="2000" dirty="0"/>
              <a:t>Depending on the mode of usage, a private key/public key pair may remain unchanged for considerable periods of time, e.g., many sessions (even several years). </a:t>
            </a:r>
          </a:p>
          <a:p>
            <a:pPr lvl="1"/>
            <a:r>
              <a:rPr lang="en-US" altLang="en-US" sz="2000" dirty="0"/>
              <a:t>Many public-key schemes yield relatively efficient digital signature mechanisms. </a:t>
            </a:r>
          </a:p>
          <a:p>
            <a:pPr lvl="2"/>
            <a:r>
              <a:rPr lang="en-US" altLang="en-US" sz="1600" dirty="0"/>
              <a:t>The key used to describe the public verification function is typically much smaller than for the symmetric-key counterpart. </a:t>
            </a:r>
          </a:p>
          <a:p>
            <a:pPr lvl="1"/>
            <a:r>
              <a:rPr lang="en-US" altLang="en-US" sz="2000" dirty="0"/>
              <a:t>In a large network, the number of keys necessary may be considerably smaller than in the symmetric-key scenario</a:t>
            </a:r>
          </a:p>
        </p:txBody>
      </p:sp>
      <p:sp>
        <p:nvSpPr>
          <p:cNvPr id="3" name="Slide Number Placeholder 2">
            <a:extLst>
              <a:ext uri="{FF2B5EF4-FFF2-40B4-BE49-F238E27FC236}">
                <a16:creationId xmlns:a16="http://schemas.microsoft.com/office/drawing/2014/main" id="{A48B863F-695F-4B49-9976-801FBDD52707}"/>
              </a:ext>
            </a:extLst>
          </p:cNvPr>
          <p:cNvSpPr>
            <a:spLocks noGrp="1"/>
          </p:cNvSpPr>
          <p:nvPr>
            <p:ph type="sldNum" sz="quarter" idx="10"/>
          </p:nvPr>
        </p:nvSpPr>
        <p:spPr/>
        <p:txBody>
          <a:bodyPr/>
          <a:lstStyle/>
          <a:p>
            <a:fld id="{A722859C-89A0-4C1D-B3B9-DD0F9998A67A}" type="slidenum">
              <a:rPr lang="en-US" smtClean="0"/>
              <a:pPr/>
              <a:t>41</a:t>
            </a:fld>
            <a:endParaRPr lang="en-US" dirty="0"/>
          </a:p>
        </p:txBody>
      </p:sp>
    </p:spTree>
    <p:custDataLst>
      <p:tags r:id="rId1"/>
    </p:custDataLst>
    <p:extLst>
      <p:ext uri="{BB962C8B-B14F-4D97-AF65-F5344CB8AC3E}">
        <p14:creationId xmlns:p14="http://schemas.microsoft.com/office/powerpoint/2010/main" val="3896668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a:t>Comparing Public and Symmetric Key Encryption (Asymmetric Key Disadvantages)</a:t>
            </a:r>
            <a:endParaRPr lang="en-US" altLang="en-US" dirty="0"/>
          </a:p>
        </p:txBody>
      </p:sp>
      <p:sp>
        <p:nvSpPr>
          <p:cNvPr id="44036" name="Rectangle 3"/>
          <p:cNvSpPr>
            <a:spLocks noGrp="1" noChangeArrowheads="1"/>
          </p:cNvSpPr>
          <p:nvPr>
            <p:ph type="body" idx="1"/>
          </p:nvPr>
        </p:nvSpPr>
        <p:spPr/>
        <p:txBody>
          <a:bodyPr/>
          <a:lstStyle/>
          <a:p>
            <a:r>
              <a:rPr lang="en-US" altLang="en-US" dirty="0"/>
              <a:t>Disadvantages of public-key encryption</a:t>
            </a:r>
          </a:p>
          <a:p>
            <a:pPr lvl="1"/>
            <a:r>
              <a:rPr lang="en-US" altLang="en-US" dirty="0"/>
              <a:t>Throughput rates for the most popular public-key encryption methods are several orders of magnitude slower than the best-known symmetric-key schemes. </a:t>
            </a:r>
          </a:p>
          <a:p>
            <a:pPr lvl="1"/>
            <a:r>
              <a:rPr lang="en-US" altLang="en-US" dirty="0"/>
              <a:t>Key sizes are typically much larger than those required for symmetric-key encryption, and the size of public-key signatures is larger than that of tags providing data origin authentication from symmetric-key techniques. </a:t>
            </a:r>
          </a:p>
          <a:p>
            <a:pPr lvl="1"/>
            <a:r>
              <a:rPr lang="en-US" altLang="en-US" dirty="0"/>
              <a:t>No public-key scheme has been proven to be secure (the same can be said for block ciphers). </a:t>
            </a:r>
          </a:p>
          <a:p>
            <a:pPr lvl="2"/>
            <a:r>
              <a:rPr lang="en-US" altLang="en-US" dirty="0"/>
              <a:t>The most effective public-key encryption schemes found to date have their security based on the presumed difficulty of a small set of number-theoretic problems. </a:t>
            </a:r>
          </a:p>
          <a:p>
            <a:endParaRPr lang="en-US" altLang="en-US" dirty="0"/>
          </a:p>
        </p:txBody>
      </p:sp>
      <p:sp>
        <p:nvSpPr>
          <p:cNvPr id="3" name="Slide Number Placeholder 2">
            <a:extLst>
              <a:ext uri="{FF2B5EF4-FFF2-40B4-BE49-F238E27FC236}">
                <a16:creationId xmlns:a16="http://schemas.microsoft.com/office/drawing/2014/main" id="{7CBB7864-EB3E-419D-A7FF-0E125BA3A0A5}"/>
              </a:ext>
            </a:extLst>
          </p:cNvPr>
          <p:cNvSpPr>
            <a:spLocks noGrp="1"/>
          </p:cNvSpPr>
          <p:nvPr>
            <p:ph type="sldNum" sz="quarter" idx="10"/>
          </p:nvPr>
        </p:nvSpPr>
        <p:spPr/>
        <p:txBody>
          <a:bodyPr/>
          <a:lstStyle/>
          <a:p>
            <a:fld id="{A722859C-89A0-4C1D-B3B9-DD0F9998A67A}" type="slidenum">
              <a:rPr lang="en-US" smtClean="0"/>
              <a:pPr/>
              <a:t>42</a:t>
            </a:fld>
            <a:endParaRPr lang="en-US" dirty="0"/>
          </a:p>
        </p:txBody>
      </p:sp>
    </p:spTree>
    <p:custDataLst>
      <p:tags r:id="rId1"/>
    </p:custDataLst>
    <p:extLst>
      <p:ext uri="{BB962C8B-B14F-4D97-AF65-F5344CB8AC3E}">
        <p14:creationId xmlns:p14="http://schemas.microsoft.com/office/powerpoint/2010/main" val="390348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en-US"/>
              <a:t>Security of Public Key Encryption</a:t>
            </a:r>
          </a:p>
        </p:txBody>
      </p:sp>
      <p:sp>
        <p:nvSpPr>
          <p:cNvPr id="45060" name="Rectangle 3"/>
          <p:cNvSpPr>
            <a:spLocks noGrp="1" noChangeArrowheads="1"/>
          </p:cNvSpPr>
          <p:nvPr>
            <p:ph type="body" idx="1"/>
          </p:nvPr>
        </p:nvSpPr>
        <p:spPr>
          <a:xfrm>
            <a:off x="457200" y="1600200"/>
            <a:ext cx="8229600" cy="4953000"/>
          </a:xfrm>
        </p:spPr>
        <p:txBody>
          <a:bodyPr/>
          <a:lstStyle/>
          <a:p>
            <a:pPr eaLnBrk="1" hangingPunct="1"/>
            <a:r>
              <a:rPr lang="en-US" altLang="en-US" dirty="0">
                <a:solidFill>
                  <a:srgbClr val="990033"/>
                </a:solidFill>
              </a:rPr>
              <a:t>How Secure is RSA ?</a:t>
            </a:r>
          </a:p>
          <a:p>
            <a:pPr lvl="1" eaLnBrk="1" hangingPunct="1">
              <a:buFontTx/>
              <a:buNone/>
            </a:pPr>
            <a:r>
              <a:rPr lang="en-US" altLang="en-US" sz="2400" dirty="0">
                <a:solidFill>
                  <a:srgbClr val="000099"/>
                </a:solidFill>
              </a:rPr>
              <a:t>Reference URL for the next few slides</a:t>
            </a:r>
          </a:p>
          <a:p>
            <a:pPr lvl="1" eaLnBrk="1" hangingPunct="1">
              <a:buFontTx/>
              <a:buNone/>
            </a:pPr>
            <a:r>
              <a:rPr lang="en-US" altLang="en-US" sz="2000" dirty="0">
                <a:solidFill>
                  <a:srgbClr val="000099"/>
                </a:solidFill>
              </a:rPr>
              <a:t>http://www.cs.umbc.edu/~wyvern/ta/asymkey.html</a:t>
            </a:r>
          </a:p>
          <a:p>
            <a:pPr lvl="1" eaLnBrk="1" hangingPunct="1"/>
            <a:r>
              <a:rPr lang="en-US" altLang="en-US" sz="2400" dirty="0"/>
              <a:t>RSA asymmetric encryption algorithm security is based on the size of the number that needs to be factored. </a:t>
            </a:r>
          </a:p>
          <a:p>
            <a:pPr lvl="1" eaLnBrk="1" hangingPunct="1"/>
            <a:r>
              <a:rPr lang="en-US" altLang="en-US" sz="2400" dirty="0"/>
              <a:t>Computing power required to use fast factoring algorithms to factor any given size number can be estimated, allowing time and cost factors to be estimated, allowing accurate estimates for the breaking of any private key</a:t>
            </a:r>
          </a:p>
          <a:p>
            <a:pPr lvl="1" eaLnBrk="1" hangingPunct="1">
              <a:buFontTx/>
              <a:buNone/>
            </a:pPr>
            <a:endParaRPr lang="en-US" altLang="en-US" sz="2400" dirty="0"/>
          </a:p>
        </p:txBody>
      </p:sp>
      <p:sp>
        <p:nvSpPr>
          <p:cNvPr id="3" name="Slide Number Placeholder 2">
            <a:extLst>
              <a:ext uri="{FF2B5EF4-FFF2-40B4-BE49-F238E27FC236}">
                <a16:creationId xmlns:a16="http://schemas.microsoft.com/office/drawing/2014/main" id="{D25D9622-9E22-47B3-A611-9E93BEB50925}"/>
              </a:ext>
            </a:extLst>
          </p:cNvPr>
          <p:cNvSpPr>
            <a:spLocks noGrp="1"/>
          </p:cNvSpPr>
          <p:nvPr>
            <p:ph type="sldNum" sz="quarter" idx="10"/>
          </p:nvPr>
        </p:nvSpPr>
        <p:spPr/>
        <p:txBody>
          <a:bodyPr/>
          <a:lstStyle/>
          <a:p>
            <a:pPr>
              <a:defRPr/>
            </a:pPr>
            <a:fld id="{A722859C-89A0-4C1D-B3B9-DD0F9998A67A}" type="slidenum">
              <a:rPr lang="en-US" smtClean="0"/>
              <a:pPr>
                <a:defRPr/>
              </a:pPr>
              <a:t>43</a:t>
            </a:fld>
            <a:endParaRPr lang="en-US" dirty="0"/>
          </a:p>
        </p:txBody>
      </p:sp>
    </p:spTree>
    <p:custDataLst>
      <p:tags r:id="rId1"/>
    </p:custDataLst>
    <p:extLst>
      <p:ext uri="{BB962C8B-B14F-4D97-AF65-F5344CB8AC3E}">
        <p14:creationId xmlns:p14="http://schemas.microsoft.com/office/powerpoint/2010/main" val="2025812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en-US" dirty="0"/>
              <a:t>Security of Public Key Encryption (part 2)</a:t>
            </a:r>
          </a:p>
        </p:txBody>
      </p:sp>
      <p:sp>
        <p:nvSpPr>
          <p:cNvPr id="46084" name="Rectangle 3"/>
          <p:cNvSpPr>
            <a:spLocks noGrp="1" noChangeArrowheads="1"/>
          </p:cNvSpPr>
          <p:nvPr>
            <p:ph type="body" idx="1"/>
          </p:nvPr>
        </p:nvSpPr>
        <p:spPr/>
        <p:txBody>
          <a:bodyPr/>
          <a:lstStyle/>
          <a:p>
            <a:r>
              <a:rPr lang="en-US" altLang="en-US" sz="2400" dirty="0"/>
              <a:t>Measuring Security</a:t>
            </a:r>
          </a:p>
          <a:p>
            <a:pPr lvl="1"/>
            <a:r>
              <a:rPr lang="en-US" altLang="en-US" sz="2000" dirty="0"/>
              <a:t>a 1 MIP computer operating for 1 year is called a MIP year</a:t>
            </a:r>
          </a:p>
          <a:p>
            <a:r>
              <a:rPr lang="en-US" altLang="en-US" sz="2400" dirty="0"/>
              <a:t>If we can factor n (in RSA) into it’s primes, p and q, we can then easily find the private key for a public key.</a:t>
            </a:r>
          </a:p>
          <a:p>
            <a:r>
              <a:rPr lang="en-US" altLang="en-US" sz="2400" dirty="0"/>
              <a:t>Factoring Times </a:t>
            </a:r>
          </a:p>
          <a:p>
            <a:pPr lvl="1"/>
            <a:r>
              <a:rPr lang="en-US" altLang="en-US" sz="2000" dirty="0"/>
              <a:t>100 digit number (~332 bits)  take 74 MIP years to factor </a:t>
            </a:r>
          </a:p>
          <a:p>
            <a:pPr lvl="1"/>
            <a:r>
              <a:rPr lang="en-US" altLang="en-US" sz="2000" dirty="0"/>
              <a:t>150 digit number (~500 bits)  take 1,000,000 MIP years to factor </a:t>
            </a:r>
          </a:p>
          <a:p>
            <a:pPr lvl="1"/>
            <a:r>
              <a:rPr lang="en-US" altLang="en-US" sz="2000" dirty="0"/>
              <a:t>200 digit number (~664 bits)  take 4,000,000,000 MIP years to factor </a:t>
            </a:r>
          </a:p>
          <a:p>
            <a:pPr lvl="1"/>
            <a:r>
              <a:rPr lang="en-US" altLang="en-US" sz="2000" dirty="0"/>
              <a:t>350 digit number (~1162 bits) take 10 to the 16th power		 MIP years to factor</a:t>
            </a:r>
          </a:p>
        </p:txBody>
      </p:sp>
      <p:sp>
        <p:nvSpPr>
          <p:cNvPr id="3" name="Slide Number Placeholder 2">
            <a:extLst>
              <a:ext uri="{FF2B5EF4-FFF2-40B4-BE49-F238E27FC236}">
                <a16:creationId xmlns:a16="http://schemas.microsoft.com/office/drawing/2014/main" id="{4A00A07A-A61F-46DC-9B55-63B30BE3D505}"/>
              </a:ext>
            </a:extLst>
          </p:cNvPr>
          <p:cNvSpPr>
            <a:spLocks noGrp="1"/>
          </p:cNvSpPr>
          <p:nvPr>
            <p:ph type="sldNum" sz="quarter" idx="10"/>
          </p:nvPr>
        </p:nvSpPr>
        <p:spPr/>
        <p:txBody>
          <a:bodyPr/>
          <a:lstStyle/>
          <a:p>
            <a:fld id="{A722859C-89A0-4C1D-B3B9-DD0F9998A67A}" type="slidenum">
              <a:rPr lang="en-US" smtClean="0"/>
              <a:pPr/>
              <a:t>44</a:t>
            </a:fld>
            <a:endParaRPr lang="en-US" dirty="0"/>
          </a:p>
        </p:txBody>
      </p:sp>
    </p:spTree>
    <p:custDataLst>
      <p:tags r:id="rId1"/>
    </p:custDataLst>
    <p:extLst>
      <p:ext uri="{BB962C8B-B14F-4D97-AF65-F5344CB8AC3E}">
        <p14:creationId xmlns:p14="http://schemas.microsoft.com/office/powerpoint/2010/main" val="2743411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dirty="0"/>
              <a:t>Security of Public Key Encryption (part 3)</a:t>
            </a:r>
          </a:p>
        </p:txBody>
      </p:sp>
      <p:sp>
        <p:nvSpPr>
          <p:cNvPr id="47108" name="Rectangle 3"/>
          <p:cNvSpPr>
            <a:spLocks noGrp="1" noChangeArrowheads="1"/>
          </p:cNvSpPr>
          <p:nvPr>
            <p:ph type="body" idx="1"/>
          </p:nvPr>
        </p:nvSpPr>
        <p:spPr/>
        <p:txBody>
          <a:bodyPr/>
          <a:lstStyle/>
          <a:p>
            <a:r>
              <a:rPr lang="en-US" altLang="en-US"/>
              <a:t>Configurable Security</a:t>
            </a:r>
          </a:p>
          <a:p>
            <a:pPr lvl="1"/>
            <a:r>
              <a:rPr lang="en-US" altLang="en-US"/>
              <a:t>Given a large enough modulus, it becomes impossible to derive a private key from a public key </a:t>
            </a:r>
          </a:p>
          <a:p>
            <a:pPr lvl="1"/>
            <a:r>
              <a:rPr lang="en-US" altLang="en-US"/>
              <a:t>RSA key length is configurable </a:t>
            </a:r>
          </a:p>
          <a:p>
            <a:pPr lvl="1"/>
            <a:r>
              <a:rPr lang="en-US" altLang="en-US"/>
              <a:t>When using RSA encryption algorithm to encrypt symmetric keys, support of 512 bit to 1024 bit variable key lengths is REQUIRED</a:t>
            </a:r>
          </a:p>
          <a:p>
            <a:pPr lvl="1"/>
            <a:r>
              <a:rPr lang="en-US" altLang="en-US"/>
              <a:t>Yet, cost of computing power is decreasing </a:t>
            </a:r>
          </a:p>
          <a:p>
            <a:pPr lvl="1"/>
            <a:r>
              <a:rPr lang="en-US" altLang="en-US"/>
              <a:t>Assuming a decrease in computing costs by a factor of 10 every 5 years, then in the year 2030 it will cost only $10 to derive a 512 the private key from a 512 bit public key</a:t>
            </a:r>
          </a:p>
        </p:txBody>
      </p:sp>
      <p:sp>
        <p:nvSpPr>
          <p:cNvPr id="3" name="Slide Number Placeholder 2">
            <a:extLst>
              <a:ext uri="{FF2B5EF4-FFF2-40B4-BE49-F238E27FC236}">
                <a16:creationId xmlns:a16="http://schemas.microsoft.com/office/drawing/2014/main" id="{BA37082E-2374-4AB4-AC36-C4D720A16F3E}"/>
              </a:ext>
            </a:extLst>
          </p:cNvPr>
          <p:cNvSpPr>
            <a:spLocks noGrp="1"/>
          </p:cNvSpPr>
          <p:nvPr>
            <p:ph type="sldNum" sz="quarter" idx="10"/>
          </p:nvPr>
        </p:nvSpPr>
        <p:spPr/>
        <p:txBody>
          <a:bodyPr/>
          <a:lstStyle/>
          <a:p>
            <a:fld id="{A722859C-89A0-4C1D-B3B9-DD0F9998A67A}" type="slidenum">
              <a:rPr lang="en-US" smtClean="0"/>
              <a:pPr/>
              <a:t>45</a:t>
            </a:fld>
            <a:endParaRPr lang="en-US" dirty="0"/>
          </a:p>
        </p:txBody>
      </p:sp>
    </p:spTree>
    <p:custDataLst>
      <p:tags r:id="rId1"/>
    </p:custDataLst>
    <p:extLst>
      <p:ext uri="{BB962C8B-B14F-4D97-AF65-F5344CB8AC3E}">
        <p14:creationId xmlns:p14="http://schemas.microsoft.com/office/powerpoint/2010/main" val="465452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en-US" dirty="0"/>
              <a:t>Security of Public Key Encryption (part 4)</a:t>
            </a:r>
          </a:p>
        </p:txBody>
      </p:sp>
      <p:sp>
        <p:nvSpPr>
          <p:cNvPr id="48132" name="Rectangle 3"/>
          <p:cNvSpPr>
            <a:spLocks noGrp="1" noChangeArrowheads="1"/>
          </p:cNvSpPr>
          <p:nvPr>
            <p:ph type="body" idx="1"/>
          </p:nvPr>
        </p:nvSpPr>
        <p:spPr/>
        <p:txBody>
          <a:bodyPr/>
          <a:lstStyle/>
          <a:p>
            <a:r>
              <a:rPr lang="en-US" altLang="en-US"/>
              <a:t>Asymmetric algorithms require longer keys to provide same level of security as symmetric keys </a:t>
            </a:r>
          </a:p>
          <a:p>
            <a:pPr lvl="1"/>
            <a:r>
              <a:rPr lang="en-US" altLang="en-US"/>
              <a:t>512 bit RSA public key is equivalent to a 64 bit symmetric key </a:t>
            </a:r>
          </a:p>
          <a:p>
            <a:pPr lvl="1"/>
            <a:r>
              <a:rPr lang="en-US" altLang="en-US"/>
              <a:t>768 bit RSA public key is equivalent to an 89 bit symmetric key</a:t>
            </a:r>
          </a:p>
          <a:p>
            <a:pPr lvl="1"/>
            <a:r>
              <a:rPr lang="en-US" altLang="en-US"/>
              <a:t>RSA encryption for protecting symmetric encryption keys (session keys) </a:t>
            </a:r>
          </a:p>
          <a:p>
            <a:pPr lvl="2"/>
            <a:r>
              <a:rPr lang="en-US" altLang="en-US"/>
              <a:t>A 768 bit public key is recommended</a:t>
            </a:r>
          </a:p>
          <a:p>
            <a:pPr lvl="1"/>
            <a:r>
              <a:rPr lang="en-US" altLang="en-US"/>
              <a:t>RSA encryption for protecting very high value transactions - at least a 1024 bit or higher key SHOULD be used</a:t>
            </a:r>
          </a:p>
        </p:txBody>
      </p:sp>
      <p:sp>
        <p:nvSpPr>
          <p:cNvPr id="3" name="Slide Number Placeholder 2">
            <a:extLst>
              <a:ext uri="{FF2B5EF4-FFF2-40B4-BE49-F238E27FC236}">
                <a16:creationId xmlns:a16="http://schemas.microsoft.com/office/drawing/2014/main" id="{37EEA1D3-85A0-4A73-9B56-30E876B1042B}"/>
              </a:ext>
            </a:extLst>
          </p:cNvPr>
          <p:cNvSpPr>
            <a:spLocks noGrp="1"/>
          </p:cNvSpPr>
          <p:nvPr>
            <p:ph type="sldNum" sz="quarter" idx="10"/>
          </p:nvPr>
        </p:nvSpPr>
        <p:spPr/>
        <p:txBody>
          <a:bodyPr/>
          <a:lstStyle/>
          <a:p>
            <a:fld id="{A722859C-89A0-4C1D-B3B9-DD0F9998A67A}" type="slidenum">
              <a:rPr lang="en-US" smtClean="0"/>
              <a:pPr/>
              <a:t>46</a:t>
            </a:fld>
            <a:endParaRPr lang="en-US" dirty="0"/>
          </a:p>
        </p:txBody>
      </p:sp>
    </p:spTree>
    <p:custDataLst>
      <p:tags r:id="rId1"/>
    </p:custDataLst>
    <p:extLst>
      <p:ext uri="{BB962C8B-B14F-4D97-AF65-F5344CB8AC3E}">
        <p14:creationId xmlns:p14="http://schemas.microsoft.com/office/powerpoint/2010/main" val="2794746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68E7E42E-59F7-4E59-B615-38E41297994C}"/>
              </a:ext>
            </a:extLst>
          </p:cNvPr>
          <p:cNvSpPr>
            <a:spLocks noGrp="1"/>
          </p:cNvSpPr>
          <p:nvPr>
            <p:ph type="sldNum" sz="quarter" idx="10"/>
          </p:nvPr>
        </p:nvSpPr>
        <p:spPr/>
        <p:txBody>
          <a:bodyPr/>
          <a:lstStyle/>
          <a:p>
            <a:pPr>
              <a:defRPr/>
            </a:pPr>
            <a:fld id="{FB267019-40B7-405C-98B7-75F3216AFF79}" type="slidenum">
              <a:rPr lang="en-US" smtClean="0"/>
              <a:pPr>
                <a:defRPr/>
              </a:pPr>
              <a:t>47</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dirty="0"/>
              <a:t>Secret Key Cryptography Challenges</a:t>
            </a:r>
          </a:p>
        </p:txBody>
      </p:sp>
      <p:sp>
        <p:nvSpPr>
          <p:cNvPr id="5124" name="Rectangle 3"/>
          <p:cNvSpPr>
            <a:spLocks noGrp="1" noChangeArrowheads="1"/>
          </p:cNvSpPr>
          <p:nvPr>
            <p:ph type="body" idx="1"/>
          </p:nvPr>
        </p:nvSpPr>
        <p:spPr/>
        <p:txBody>
          <a:bodyPr/>
          <a:lstStyle/>
          <a:p>
            <a:r>
              <a:rPr lang="en-US" altLang="en-US"/>
              <a:t>Main challenge is getting sender and receiver to agree on  secret key without anyone else finding out. </a:t>
            </a:r>
          </a:p>
          <a:p>
            <a:pPr lvl="1"/>
            <a:r>
              <a:rPr lang="en-US" altLang="en-US"/>
              <a:t>Anyone who overhears or intercepts key in transit can later read, modify, and forge all messages encrypted or authenticated using that key</a:t>
            </a:r>
          </a:p>
          <a:p>
            <a:pPr lvl="1"/>
            <a:r>
              <a:rPr lang="en-US" altLang="en-US"/>
              <a:t>Generation, transmission and storage of keys</a:t>
            </a:r>
          </a:p>
          <a:p>
            <a:pPr lvl="2"/>
            <a:r>
              <a:rPr lang="en-US" altLang="en-US"/>
              <a:t> is key management </a:t>
            </a:r>
          </a:p>
          <a:p>
            <a:pPr lvl="1"/>
            <a:r>
              <a:rPr lang="en-US" altLang="en-US"/>
              <a:t>All keys in secret-key cryptosystem must remain secret</a:t>
            </a:r>
          </a:p>
          <a:p>
            <a:pPr lvl="1"/>
            <a:r>
              <a:rPr lang="en-US" altLang="en-US"/>
              <a:t>Secret-key cryptography often has problems with secure key management</a:t>
            </a:r>
          </a:p>
          <a:p>
            <a:pPr lvl="1"/>
            <a:r>
              <a:rPr lang="en-US" altLang="en-US"/>
              <a:t>Especially in open systems with large number of users</a:t>
            </a:r>
          </a:p>
        </p:txBody>
      </p:sp>
      <p:sp>
        <p:nvSpPr>
          <p:cNvPr id="3" name="Slide Number Placeholder 2">
            <a:extLst>
              <a:ext uri="{FF2B5EF4-FFF2-40B4-BE49-F238E27FC236}">
                <a16:creationId xmlns:a16="http://schemas.microsoft.com/office/drawing/2014/main" id="{A2372BCB-15B6-4002-9754-6F66B05ECDD2}"/>
              </a:ext>
            </a:extLst>
          </p:cNvPr>
          <p:cNvSpPr>
            <a:spLocks noGrp="1"/>
          </p:cNvSpPr>
          <p:nvPr>
            <p:ph type="sldNum" sz="quarter" idx="10"/>
          </p:nvPr>
        </p:nvSpPr>
        <p:spPr/>
        <p:txBody>
          <a:bodyPr/>
          <a:lstStyle/>
          <a:p>
            <a:fld id="{A722859C-89A0-4C1D-B3B9-DD0F9998A67A}" type="slidenum">
              <a:rPr lang="en-US" smtClean="0"/>
              <a:pPr/>
              <a:t>5</a:t>
            </a:fld>
            <a:endParaRPr lang="en-US" dirty="0"/>
          </a:p>
        </p:txBody>
      </p:sp>
    </p:spTree>
    <p:custDataLst>
      <p:tags r:id="rId1"/>
    </p:custDataLst>
    <p:extLst>
      <p:ext uri="{BB962C8B-B14F-4D97-AF65-F5344CB8AC3E}">
        <p14:creationId xmlns:p14="http://schemas.microsoft.com/office/powerpoint/2010/main" val="229275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a:t>Public Key Cryptography</a:t>
            </a:r>
          </a:p>
        </p:txBody>
      </p:sp>
      <p:sp>
        <p:nvSpPr>
          <p:cNvPr id="6148" name="Rectangle 3"/>
          <p:cNvSpPr>
            <a:spLocks noGrp="1" noChangeArrowheads="1"/>
          </p:cNvSpPr>
          <p:nvPr>
            <p:ph type="body" idx="1"/>
          </p:nvPr>
        </p:nvSpPr>
        <p:spPr/>
        <p:txBody>
          <a:bodyPr/>
          <a:lstStyle/>
          <a:p>
            <a:r>
              <a:rPr lang="en-US" altLang="en-US" sz="2400" dirty="0"/>
              <a:t>Public-key cryptosystems are networks of users rather than a single pair of users</a:t>
            </a:r>
          </a:p>
          <a:p>
            <a:r>
              <a:rPr lang="en-US" altLang="en-US" sz="2400" dirty="0"/>
              <a:t>Each user in a network has a pair of keys associated with him/her</a:t>
            </a:r>
          </a:p>
          <a:p>
            <a:pPr lvl="1"/>
            <a:r>
              <a:rPr lang="en-US" altLang="en-US" sz="2000" dirty="0"/>
              <a:t>Public key</a:t>
            </a:r>
          </a:p>
          <a:p>
            <a:pPr lvl="2"/>
            <a:r>
              <a:rPr lang="en-US" altLang="en-US" sz="1600" dirty="0"/>
              <a:t>Published under the users name in a public directory accessible for everyone to read</a:t>
            </a:r>
          </a:p>
          <a:p>
            <a:pPr lvl="1"/>
            <a:r>
              <a:rPr lang="en-US" altLang="en-US" sz="2000" dirty="0"/>
              <a:t>Private-key</a:t>
            </a:r>
          </a:p>
          <a:p>
            <a:pPr lvl="2"/>
            <a:r>
              <a:rPr lang="en-US" altLang="en-US" sz="1600" dirty="0"/>
              <a:t>Known only to the user</a:t>
            </a:r>
          </a:p>
          <a:p>
            <a:r>
              <a:rPr lang="en-US" altLang="en-US" sz="2400" dirty="0"/>
              <a:t>Pair of keys generated by running a key-generation algorithm. </a:t>
            </a:r>
          </a:p>
          <a:p>
            <a:r>
              <a:rPr lang="en-US" altLang="en-US" sz="2400" dirty="0"/>
              <a:t>Mathematics of Public Key Cryptography involves complicated mathematical manipulations of large numeric numbers </a:t>
            </a:r>
          </a:p>
          <a:p>
            <a:endParaRPr lang="en-US" altLang="en-US" sz="2400" dirty="0"/>
          </a:p>
        </p:txBody>
      </p:sp>
      <p:sp>
        <p:nvSpPr>
          <p:cNvPr id="3" name="Slide Number Placeholder 2">
            <a:extLst>
              <a:ext uri="{FF2B5EF4-FFF2-40B4-BE49-F238E27FC236}">
                <a16:creationId xmlns:a16="http://schemas.microsoft.com/office/drawing/2014/main" id="{36AE9605-C6A4-46F3-BE81-4FABBCD6ED93}"/>
              </a:ext>
            </a:extLst>
          </p:cNvPr>
          <p:cNvSpPr>
            <a:spLocks noGrp="1"/>
          </p:cNvSpPr>
          <p:nvPr>
            <p:ph type="sldNum" sz="quarter" idx="10"/>
          </p:nvPr>
        </p:nvSpPr>
        <p:spPr/>
        <p:txBody>
          <a:bodyPr/>
          <a:lstStyle/>
          <a:p>
            <a:fld id="{A722859C-89A0-4C1D-B3B9-DD0F9998A67A}" type="slidenum">
              <a:rPr lang="en-US" smtClean="0"/>
              <a:pPr/>
              <a:t>6</a:t>
            </a:fld>
            <a:endParaRPr lang="en-US" dirty="0"/>
          </a:p>
        </p:txBody>
      </p:sp>
    </p:spTree>
    <p:custDataLst>
      <p:tags r:id="rId1"/>
    </p:custDataLst>
    <p:extLst>
      <p:ext uri="{BB962C8B-B14F-4D97-AF65-F5344CB8AC3E}">
        <p14:creationId xmlns:p14="http://schemas.microsoft.com/office/powerpoint/2010/main" val="83876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dirty="0"/>
              <a:t>Public Key Cryptography History</a:t>
            </a:r>
          </a:p>
        </p:txBody>
      </p:sp>
      <p:sp>
        <p:nvSpPr>
          <p:cNvPr id="7172" name="Rectangle 3"/>
          <p:cNvSpPr>
            <a:spLocks noGrp="1" noChangeArrowheads="1"/>
          </p:cNvSpPr>
          <p:nvPr>
            <p:ph type="body" idx="1"/>
          </p:nvPr>
        </p:nvSpPr>
        <p:spPr/>
        <p:txBody>
          <a:bodyPr/>
          <a:lstStyle/>
          <a:p>
            <a:r>
              <a:rPr lang="en-US" altLang="en-US" sz="2400" dirty="0"/>
              <a:t>In order to solve the key management problem, Whitfield Diffie and Martin Hellman introduced the concept of public-key cryptography in 1976</a:t>
            </a:r>
          </a:p>
          <a:p>
            <a:r>
              <a:rPr lang="en-US" altLang="en-US" sz="2400" dirty="0"/>
              <a:t>Public-key cryptosystems have two primary uses, encryption and digital signatures </a:t>
            </a:r>
          </a:p>
          <a:p>
            <a:r>
              <a:rPr lang="en-US" altLang="en-US" sz="2400" dirty="0"/>
              <a:t>Each person gets a pair of keys, a public key and a private key </a:t>
            </a:r>
          </a:p>
          <a:p>
            <a:pPr lvl="1"/>
            <a:r>
              <a:rPr lang="en-US" altLang="en-US" sz="2000" dirty="0"/>
              <a:t>Public key is published, while private key is kept secret</a:t>
            </a:r>
          </a:p>
          <a:p>
            <a:r>
              <a:rPr lang="en-US" altLang="en-US" sz="2400" dirty="0"/>
              <a:t>Need for sender and receiver to share secret information is eliminated</a:t>
            </a:r>
          </a:p>
          <a:p>
            <a:r>
              <a:rPr lang="en-US" altLang="en-US" sz="2400" dirty="0"/>
              <a:t>All communications involve only public keys, and no private key is ever transmitted or shared </a:t>
            </a:r>
          </a:p>
        </p:txBody>
      </p:sp>
      <p:sp>
        <p:nvSpPr>
          <p:cNvPr id="3" name="Slide Number Placeholder 2">
            <a:extLst>
              <a:ext uri="{FF2B5EF4-FFF2-40B4-BE49-F238E27FC236}">
                <a16:creationId xmlns:a16="http://schemas.microsoft.com/office/drawing/2014/main" id="{CFD50F3F-44C6-4309-ACDC-7506D9E92EA8}"/>
              </a:ext>
            </a:extLst>
          </p:cNvPr>
          <p:cNvSpPr>
            <a:spLocks noGrp="1"/>
          </p:cNvSpPr>
          <p:nvPr>
            <p:ph type="sldNum" sz="quarter" idx="10"/>
          </p:nvPr>
        </p:nvSpPr>
        <p:spPr/>
        <p:txBody>
          <a:bodyPr/>
          <a:lstStyle/>
          <a:p>
            <a:fld id="{A722859C-89A0-4C1D-B3B9-DD0F9998A67A}" type="slidenum">
              <a:rPr lang="en-US" smtClean="0"/>
              <a:pPr/>
              <a:t>7</a:t>
            </a:fld>
            <a:endParaRPr lang="en-US" dirty="0"/>
          </a:p>
        </p:txBody>
      </p:sp>
    </p:spTree>
    <p:custDataLst>
      <p:tags r:id="rId1"/>
    </p:custDataLst>
    <p:extLst>
      <p:ext uri="{BB962C8B-B14F-4D97-AF65-F5344CB8AC3E}">
        <p14:creationId xmlns:p14="http://schemas.microsoft.com/office/powerpoint/2010/main" val="225192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a:t>Message Passing</a:t>
            </a:r>
          </a:p>
        </p:txBody>
      </p:sp>
      <p:sp>
        <p:nvSpPr>
          <p:cNvPr id="8196" name="Rectangle 3"/>
          <p:cNvSpPr>
            <a:spLocks noGrp="1" noChangeArrowheads="1"/>
          </p:cNvSpPr>
          <p:nvPr>
            <p:ph type="body" idx="1"/>
          </p:nvPr>
        </p:nvSpPr>
        <p:spPr/>
        <p:txBody>
          <a:bodyPr/>
          <a:lstStyle/>
          <a:p>
            <a:r>
              <a:rPr lang="en-US" altLang="en-US"/>
              <a:t>Only requirement is that public keys be associated with their users in a trusted (authenticated) manner </a:t>
            </a:r>
          </a:p>
          <a:p>
            <a:r>
              <a:rPr lang="en-US" altLang="en-US"/>
              <a:t>Anyone can send a confidential message by just using public information, </a:t>
            </a:r>
          </a:p>
          <a:p>
            <a:r>
              <a:rPr lang="en-US" altLang="en-US"/>
              <a:t>But message can only be decrypted with a private key, which is in the sole possession of the intended recipient.</a:t>
            </a:r>
          </a:p>
          <a:p>
            <a:pPr lvl="1"/>
            <a:r>
              <a:rPr lang="en-US" altLang="en-US"/>
              <a:t> Furthermore, public-key cryptography can be used for privacy (encryption) and authentication (digital signatures)</a:t>
            </a:r>
          </a:p>
        </p:txBody>
      </p:sp>
      <p:sp>
        <p:nvSpPr>
          <p:cNvPr id="3" name="Slide Number Placeholder 2">
            <a:extLst>
              <a:ext uri="{FF2B5EF4-FFF2-40B4-BE49-F238E27FC236}">
                <a16:creationId xmlns:a16="http://schemas.microsoft.com/office/drawing/2014/main" id="{5BC54C20-E51A-4AA2-8887-5979BE42642F}"/>
              </a:ext>
            </a:extLst>
          </p:cNvPr>
          <p:cNvSpPr>
            <a:spLocks noGrp="1"/>
          </p:cNvSpPr>
          <p:nvPr>
            <p:ph type="sldNum" sz="quarter" idx="10"/>
          </p:nvPr>
        </p:nvSpPr>
        <p:spPr/>
        <p:txBody>
          <a:bodyPr/>
          <a:lstStyle/>
          <a:p>
            <a:fld id="{A722859C-89A0-4C1D-B3B9-DD0F9998A67A}" type="slidenum">
              <a:rPr lang="en-US" smtClean="0"/>
              <a:pPr/>
              <a:t>8</a:t>
            </a:fld>
            <a:endParaRPr lang="en-US" dirty="0"/>
          </a:p>
        </p:txBody>
      </p:sp>
    </p:spTree>
    <p:custDataLst>
      <p:tags r:id="rId1"/>
    </p:custDataLst>
    <p:extLst>
      <p:ext uri="{BB962C8B-B14F-4D97-AF65-F5344CB8AC3E}">
        <p14:creationId xmlns:p14="http://schemas.microsoft.com/office/powerpoint/2010/main" val="29716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dirty="0"/>
              <a:t>Message Passing (part 2)</a:t>
            </a:r>
          </a:p>
        </p:txBody>
      </p:sp>
      <p:sp>
        <p:nvSpPr>
          <p:cNvPr id="9220" name="Rectangle 3"/>
          <p:cNvSpPr>
            <a:spLocks noGrp="1" noChangeArrowheads="1"/>
          </p:cNvSpPr>
          <p:nvPr>
            <p:ph type="body" idx="1"/>
          </p:nvPr>
        </p:nvSpPr>
        <p:spPr/>
        <p:txBody>
          <a:bodyPr>
            <a:normAutofit/>
          </a:bodyPr>
          <a:lstStyle/>
          <a:p>
            <a:pPr eaLnBrk="1" hangingPunct="1"/>
            <a:r>
              <a:rPr lang="en-US" altLang="en-US" sz="2800"/>
              <a:t>When Alice wishes to send a secret message to Bob, she looks up Bob's public key in a directory, uses it to encrypt the message and sends it off. </a:t>
            </a:r>
          </a:p>
          <a:p>
            <a:pPr eaLnBrk="1" hangingPunct="1"/>
            <a:r>
              <a:rPr lang="en-US" altLang="en-US" sz="2800"/>
              <a:t>Bob then uses his private key to decrypt the message and read it. </a:t>
            </a:r>
          </a:p>
          <a:p>
            <a:pPr eaLnBrk="1" hangingPunct="1"/>
            <a:r>
              <a:rPr lang="en-US" altLang="en-US" sz="2800"/>
              <a:t>No one listening in can decrypt the message. </a:t>
            </a:r>
          </a:p>
          <a:p>
            <a:pPr eaLnBrk="1" hangingPunct="1"/>
            <a:r>
              <a:rPr lang="en-US" altLang="en-US" sz="2800"/>
              <a:t>Anyone can send an encrypted message to Bob, but only Bob can read it (because only Bob knows Bob's private key).</a:t>
            </a:r>
          </a:p>
        </p:txBody>
      </p:sp>
      <p:sp>
        <p:nvSpPr>
          <p:cNvPr id="3" name="Slide Number Placeholder 2">
            <a:extLst>
              <a:ext uri="{FF2B5EF4-FFF2-40B4-BE49-F238E27FC236}">
                <a16:creationId xmlns:a16="http://schemas.microsoft.com/office/drawing/2014/main" id="{E3D98535-8A9A-4913-947D-E94AFBAC8FF3}"/>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4171922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4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2689</TotalTime>
  <Words>3355</Words>
  <Application>Microsoft Office PowerPoint</Application>
  <PresentationFormat>On-screen Show (4:3)</PresentationFormat>
  <Paragraphs>402</Paragraphs>
  <Slides>47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PP_C5Modules_CC_License_standard</vt:lpstr>
      <vt:lpstr>Module: Cryptography</vt:lpstr>
      <vt:lpstr>Cryptography Module</vt:lpstr>
      <vt:lpstr>Learning Outcomes</vt:lpstr>
      <vt:lpstr>Secret (Symmetric) Key Cryptography</vt:lpstr>
      <vt:lpstr>Secret Key Cryptography Challenges</vt:lpstr>
      <vt:lpstr>Public Key Cryptography</vt:lpstr>
      <vt:lpstr>Public Key Cryptography History</vt:lpstr>
      <vt:lpstr>Message Passing</vt:lpstr>
      <vt:lpstr>Message Passing (part 2)</vt:lpstr>
      <vt:lpstr>Message Passing (part 3)</vt:lpstr>
      <vt:lpstr>Alice and Bob Communicate</vt:lpstr>
      <vt:lpstr>Digital Signatures</vt:lpstr>
      <vt:lpstr>Digital Signatures</vt:lpstr>
      <vt:lpstr>Bob Authenticates Message</vt:lpstr>
      <vt:lpstr>Public Key Cryptography Maturity</vt:lpstr>
      <vt:lpstr>Modulo Arithmetic Intro</vt:lpstr>
      <vt:lpstr>Modulo Arithmetic for Cryptography</vt:lpstr>
      <vt:lpstr>Modulo Arithmetic -- Euclid’s Algorithm</vt:lpstr>
      <vt:lpstr>Modulo Arithmetic</vt:lpstr>
      <vt:lpstr>Modulo Arithmetic</vt:lpstr>
      <vt:lpstr>RSA History</vt:lpstr>
      <vt:lpstr>RSA Keys</vt:lpstr>
      <vt:lpstr>RSA Overview</vt:lpstr>
      <vt:lpstr>RSA Algorithm Example (part 1)</vt:lpstr>
      <vt:lpstr>RSA Algorithm Example (part 1)</vt:lpstr>
      <vt:lpstr>RSA Algorithm Example (part 3)</vt:lpstr>
      <vt:lpstr>RSA Algorithm Example (part 4)</vt:lpstr>
      <vt:lpstr>RSA Algorithm Example (part 5)</vt:lpstr>
      <vt:lpstr>Diffie-Hellman History</vt:lpstr>
      <vt:lpstr>Diffie-Hellman Overview</vt:lpstr>
      <vt:lpstr>Diffie-Hellman Example (part 1)</vt:lpstr>
      <vt:lpstr>Diffie-Hellman Example (part 2)</vt:lpstr>
      <vt:lpstr>Diffie-Hellman Example (part 3)</vt:lpstr>
      <vt:lpstr>Diffie-Hellman Example (part 4)</vt:lpstr>
      <vt:lpstr>Diffie-Hellman Example (part 5)</vt:lpstr>
      <vt:lpstr>PowerPoint Presentation</vt:lpstr>
      <vt:lpstr>Diffie-Hellman Analysis</vt:lpstr>
      <vt:lpstr>Comparing Public and Symmetric Key Encryption</vt:lpstr>
      <vt:lpstr>Comparing Public and Symmetric Key Encryption (Symmetric Key Advantages)</vt:lpstr>
      <vt:lpstr>Comparing Public and Symmetric Key Encryption (Symmetric Key Disadvantages)</vt:lpstr>
      <vt:lpstr>Comparing Public and Symmetric Key Encryption (Asymmetric Key Advantages)</vt:lpstr>
      <vt:lpstr>Comparing Public and Symmetric Key Encryption (Asymmetric Key Disadvantages)</vt:lpstr>
      <vt:lpstr>Security of Public Key Encryption</vt:lpstr>
      <vt:lpstr>Security of Public Key Encryption (part 2)</vt:lpstr>
      <vt:lpstr>Security of Public Key Encryption (part 3)</vt:lpstr>
      <vt:lpstr>Security of Public Key Encryption (part 4)</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Alves-Foss, James (jimaf@uidaho.edu)</cp:lastModifiedBy>
  <cp:revision>248</cp:revision>
  <cp:lastPrinted>2016-07-18T16:40:10Z</cp:lastPrinted>
  <dcterms:created xsi:type="dcterms:W3CDTF">2016-07-03T20:12:42Z</dcterms:created>
  <dcterms:modified xsi:type="dcterms:W3CDTF">2018-04-03T22:03:39Z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0000AAC9-E0AC-42D3-9DB4-C0CD6DA5A0EA</vt:lpwstr>
  </property>
  <property fmtid="{D5CDD505-2E9C-101B-9397-08002B2CF9AE}" pid="6" name="ArticulateProjectFull">
    <vt:lpwstr>G:\CNAP\Deliverables\NetSec\Module_2\Lesson_3_Crypto_Asymmetric.ppta</vt:lpwstr>
  </property>
</Properties>
</file>